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41BD"/>
    <a:srgbClr val="B21E92"/>
    <a:srgbClr val="00863D"/>
    <a:srgbClr val="006600"/>
    <a:srgbClr val="70AD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03C09-A7F8-49AC-B81F-96BEAEE287FE}" type="datetimeFigureOut">
              <a:rPr lang="el-GR" smtClean="0"/>
              <a:t>30/3/2020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245A2-FE41-4C08-8B48-BAABBFA743D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49025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03C09-A7F8-49AC-B81F-96BEAEE287FE}" type="datetimeFigureOut">
              <a:rPr lang="el-GR" smtClean="0"/>
              <a:t>30/3/2020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245A2-FE41-4C08-8B48-BAABBFA743D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4706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03C09-A7F8-49AC-B81F-96BEAEE287FE}" type="datetimeFigureOut">
              <a:rPr lang="el-GR" smtClean="0"/>
              <a:t>30/3/2020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245A2-FE41-4C08-8B48-BAABBFA743D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01109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03C09-A7F8-49AC-B81F-96BEAEE287FE}" type="datetimeFigureOut">
              <a:rPr lang="el-GR" smtClean="0"/>
              <a:t>30/3/2020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245A2-FE41-4C08-8B48-BAABBFA743D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37905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03C09-A7F8-49AC-B81F-96BEAEE287FE}" type="datetimeFigureOut">
              <a:rPr lang="el-GR" smtClean="0"/>
              <a:t>30/3/2020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245A2-FE41-4C08-8B48-BAABBFA743D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42554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03C09-A7F8-49AC-B81F-96BEAEE287FE}" type="datetimeFigureOut">
              <a:rPr lang="el-GR" smtClean="0"/>
              <a:t>30/3/2020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245A2-FE41-4C08-8B48-BAABBFA743D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6651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03C09-A7F8-49AC-B81F-96BEAEE287FE}" type="datetimeFigureOut">
              <a:rPr lang="el-GR" smtClean="0"/>
              <a:t>30/3/2020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245A2-FE41-4C08-8B48-BAABBFA743D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55833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03C09-A7F8-49AC-B81F-96BEAEE287FE}" type="datetimeFigureOut">
              <a:rPr lang="el-GR" smtClean="0"/>
              <a:t>30/3/2020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245A2-FE41-4C08-8B48-BAABBFA743D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46307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03C09-A7F8-49AC-B81F-96BEAEE287FE}" type="datetimeFigureOut">
              <a:rPr lang="el-GR" smtClean="0"/>
              <a:t>30/3/2020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245A2-FE41-4C08-8B48-BAABBFA743D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71534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03C09-A7F8-49AC-B81F-96BEAEE287FE}" type="datetimeFigureOut">
              <a:rPr lang="el-GR" smtClean="0"/>
              <a:t>30/3/2020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245A2-FE41-4C08-8B48-BAABBFA743D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57529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03C09-A7F8-49AC-B81F-96BEAEE287FE}" type="datetimeFigureOut">
              <a:rPr lang="el-GR" smtClean="0"/>
              <a:t>30/3/2020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245A2-FE41-4C08-8B48-BAABBFA743D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57834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03C09-A7F8-49AC-B81F-96BEAEE287FE}" type="datetimeFigureOut">
              <a:rPr lang="el-GR" smtClean="0"/>
              <a:t>30/3/2020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245A2-FE41-4C08-8B48-BAABBFA743D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89109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archeia.moec.gov.cy/sd/246/geografia_d_dim_enotita_2.pdf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8070" y="2584174"/>
            <a:ext cx="9144000" cy="969617"/>
          </a:xfrm>
        </p:spPr>
        <p:txBody>
          <a:bodyPr>
            <a:normAutofit/>
          </a:bodyPr>
          <a:lstStyle/>
          <a:p>
            <a:r>
              <a:rPr lang="el-GR" sz="4400" i="1" dirty="0"/>
              <a:t>Πού βρίσκεται η Κύπρος;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05809"/>
            <a:ext cx="9744222" cy="3366259"/>
          </a:xfrm>
        </p:spPr>
        <p:txBody>
          <a:bodyPr>
            <a:normAutofit lnSpcReduction="10000"/>
          </a:bodyPr>
          <a:lstStyle/>
          <a:p>
            <a:endParaRPr lang="el-GR" b="1" u="sng" dirty="0"/>
          </a:p>
          <a:p>
            <a:r>
              <a:rPr lang="el-GR" b="1" u="sng" dirty="0"/>
              <a:t>Γεωγραφική διερεύνηση</a:t>
            </a:r>
            <a:endParaRPr lang="el-GR" b="1" dirty="0"/>
          </a:p>
          <a:p>
            <a:r>
              <a:rPr lang="el-GR" b="1" dirty="0"/>
              <a:t>Μελετώ τα γεωγραφικά εργαλεία (υδρόγειος σφαίρα, χάρτες) </a:t>
            </a:r>
          </a:p>
          <a:p>
            <a:r>
              <a:rPr lang="el-GR" b="1" dirty="0"/>
              <a:t>και περιγράφω τη θέση της Κύπρου…</a:t>
            </a:r>
          </a:p>
          <a:p>
            <a:endParaRPr lang="el-GR" b="1" i="1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l-GR" b="1" i="1" dirty="0"/>
              <a:t>στην υδρόγειο σφαίρα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l-GR" b="1" i="1" dirty="0"/>
              <a:t>στην Ευρώπη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l-GR" b="1" i="1" dirty="0"/>
              <a:t>στη Μεσόγειο Θάλασσα</a:t>
            </a:r>
            <a:endParaRPr lang="el-GR" i="1" dirty="0"/>
          </a:p>
          <a:p>
            <a:endParaRPr lang="el-GR" dirty="0"/>
          </a:p>
        </p:txBody>
      </p:sp>
      <p:sp>
        <p:nvSpPr>
          <p:cNvPr id="4" name="Rectangle: Folded Corner 3">
            <a:extLst>
              <a:ext uri="{FF2B5EF4-FFF2-40B4-BE49-F238E27FC236}">
                <a16:creationId xmlns:a16="http://schemas.microsoft.com/office/drawing/2014/main" id="{F01A9979-521A-43B9-9947-F1D8FB2DD7B9}"/>
              </a:ext>
            </a:extLst>
          </p:cNvPr>
          <p:cNvSpPr/>
          <p:nvPr/>
        </p:nvSpPr>
        <p:spPr>
          <a:xfrm>
            <a:off x="106017" y="135835"/>
            <a:ext cx="11979966" cy="2292626"/>
          </a:xfrm>
          <a:prstGeom prst="foldedCorner">
            <a:avLst>
              <a:gd name="adj" fmla="val 4397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B21E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l-GR" dirty="0"/>
          </a:p>
          <a:p>
            <a:pPr algn="ctr"/>
            <a:endParaRPr lang="el-GR" dirty="0"/>
          </a:p>
          <a:p>
            <a:pPr algn="just"/>
            <a:endParaRPr lang="el-GR" sz="1600" dirty="0">
              <a:solidFill>
                <a:srgbClr val="B21E92"/>
              </a:solidFill>
            </a:endParaRPr>
          </a:p>
          <a:p>
            <a:pPr algn="just"/>
            <a:endParaRPr lang="el-GR" sz="1600" dirty="0">
              <a:solidFill>
                <a:srgbClr val="B21E92"/>
              </a:solidFill>
            </a:endParaRPr>
          </a:p>
          <a:p>
            <a:pPr algn="just"/>
            <a:endParaRPr lang="el-GR" sz="1600" dirty="0">
              <a:solidFill>
                <a:srgbClr val="B21E92"/>
              </a:solidFill>
            </a:endParaRPr>
          </a:p>
          <a:p>
            <a:pPr algn="just"/>
            <a:r>
              <a:rPr lang="el-GR" sz="1600" dirty="0">
                <a:solidFill>
                  <a:schemeClr val="accent6">
                    <a:lumMod val="75000"/>
                  </a:schemeClr>
                </a:solidFill>
              </a:rPr>
              <a:t>Γεια σας παιδιά! </a:t>
            </a:r>
          </a:p>
          <a:p>
            <a:pPr algn="just"/>
            <a:r>
              <a:rPr lang="el-GR" sz="1600" dirty="0">
                <a:solidFill>
                  <a:schemeClr val="accent6">
                    <a:lumMod val="75000"/>
                  </a:schemeClr>
                </a:solidFill>
              </a:rPr>
              <a:t>Εύχομαι να είστε όλοι και όλες καλά και να μένετε στο σπίτι ασφαλείς! </a:t>
            </a:r>
            <a:r>
              <a:rPr lang="el-GR" sz="16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 </a:t>
            </a:r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  <a:p>
            <a:pPr algn="just"/>
            <a:r>
              <a:rPr lang="el-GR" sz="1600" dirty="0">
                <a:solidFill>
                  <a:schemeClr val="accent6">
                    <a:lumMod val="75000"/>
                  </a:schemeClr>
                </a:solidFill>
              </a:rPr>
              <a:t>Αυτή τη βδομάδα, μπορείτε, μαζί με τις άλλες σας δραστηριότητες, να εργαστείτε και στη Γεωγραφία! Ας δούμε τι θυμάστε από αυτά που έχουμε μελετήσει μαζί στο σχολείο!</a:t>
            </a:r>
          </a:p>
          <a:p>
            <a:pPr algn="just"/>
            <a:r>
              <a:rPr lang="el-GR" sz="1600" dirty="0">
                <a:solidFill>
                  <a:schemeClr val="accent6">
                    <a:lumMod val="75000"/>
                  </a:schemeClr>
                </a:solidFill>
              </a:rPr>
              <a:t>Οι εργασίες χωρίζονται σε δύο μέρη, το </a:t>
            </a:r>
            <a:r>
              <a:rPr lang="el-GR" sz="1600" i="1" dirty="0">
                <a:solidFill>
                  <a:schemeClr val="accent6">
                    <a:lumMod val="75000"/>
                  </a:schemeClr>
                </a:solidFill>
              </a:rPr>
              <a:t>Μάθημα 1 </a:t>
            </a:r>
            <a:r>
              <a:rPr lang="el-GR" sz="1600" dirty="0">
                <a:solidFill>
                  <a:schemeClr val="accent6">
                    <a:lumMod val="75000"/>
                  </a:schemeClr>
                </a:solidFill>
              </a:rPr>
              <a:t>και </a:t>
            </a:r>
            <a:r>
              <a:rPr lang="el-GR" sz="1600" i="1" dirty="0">
                <a:solidFill>
                  <a:schemeClr val="accent6">
                    <a:lumMod val="75000"/>
                  </a:schemeClr>
                </a:solidFill>
              </a:rPr>
              <a:t>Μάθημα 2</a:t>
            </a:r>
            <a:r>
              <a:rPr lang="el-GR" sz="1600" dirty="0">
                <a:solidFill>
                  <a:schemeClr val="accent6">
                    <a:lumMod val="75000"/>
                  </a:schemeClr>
                </a:solidFill>
              </a:rPr>
              <a:t>. Έτσι, μπορείτε να τις μελετήσετε σταδιακά, δουλεύοντας πρώτα στο ένα μέρος και μετά στο άλλο (π.χ. αφιερώνω λίγο χρόνο, δύο φορές τη βδομάδα). Αν σας παίρνουν περισσότερο χρόνο, τότε </a:t>
            </a:r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  <a:p>
            <a:pPr algn="just"/>
            <a:r>
              <a:rPr lang="el-GR" sz="1600" dirty="0">
                <a:solidFill>
                  <a:schemeClr val="accent6">
                    <a:lumMod val="75000"/>
                  </a:schemeClr>
                </a:solidFill>
              </a:rPr>
              <a:t>μπορείτε να χωρίσετε τη δουλειά σας σε τρία μέρη. Για όσους και όσες θέλουν, μπορούν να βρουν τα βιβλία της Γεωγραφίας, τα </a:t>
            </a:r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  <a:p>
            <a:pPr algn="just"/>
            <a:r>
              <a:rPr lang="el-GR" sz="1600" dirty="0">
                <a:solidFill>
                  <a:schemeClr val="accent6">
                    <a:lumMod val="75000"/>
                  </a:schemeClr>
                </a:solidFill>
              </a:rPr>
              <a:t>οποία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l-GR" sz="1600" dirty="0">
                <a:solidFill>
                  <a:schemeClr val="accent6">
                    <a:lumMod val="75000"/>
                  </a:schemeClr>
                </a:solidFill>
              </a:rPr>
              <a:t>ίσως να βρίσκονται στο σχολείο,  στον σύνδεσμο </a:t>
            </a:r>
            <a:r>
              <a:rPr lang="en-US" sz="1600" dirty="0">
                <a:solidFill>
                  <a:srgbClr val="B21E92"/>
                </a:solidFill>
                <a:hlinkClick r:id="rId2"/>
              </a:rPr>
              <a:t>http://archeia.moec.gov.cy/sd/246/geografia_d_dim_enotita_2.pdf</a:t>
            </a:r>
            <a:r>
              <a:rPr lang="en-US" sz="1600" dirty="0">
                <a:solidFill>
                  <a:srgbClr val="B21E92"/>
                </a:solidFill>
              </a:rPr>
              <a:t> </a:t>
            </a:r>
            <a:r>
              <a:rPr lang="el-GR" sz="1600" dirty="0">
                <a:solidFill>
                  <a:srgbClr val="B21E92"/>
                </a:solidFill>
              </a:rPr>
              <a:t>.</a:t>
            </a:r>
          </a:p>
          <a:p>
            <a:pPr algn="just"/>
            <a:r>
              <a:rPr lang="el-GR" sz="1600" dirty="0">
                <a:solidFill>
                  <a:schemeClr val="accent6">
                    <a:lumMod val="75000"/>
                  </a:schemeClr>
                </a:solidFill>
              </a:rPr>
              <a:t>Καλή δουλειά λοιπόν!</a:t>
            </a:r>
          </a:p>
          <a:p>
            <a:pPr algn="just"/>
            <a:endParaRPr lang="en-CY" sz="1600" dirty="0">
              <a:solidFill>
                <a:srgbClr val="B21E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921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940" y="0"/>
            <a:ext cx="7522088" cy="940904"/>
          </a:xfrm>
        </p:spPr>
        <p:txBody>
          <a:bodyPr>
            <a:normAutofit/>
          </a:bodyPr>
          <a:lstStyle/>
          <a:p>
            <a:r>
              <a:rPr lang="el-GR" sz="3600" u="sng" dirty="0"/>
              <a:t>Α. Πού βρίσκεται η Κύπρος;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689114"/>
            <a:ext cx="8412480" cy="602483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l-GR" sz="2600" dirty="0"/>
          </a:p>
          <a:p>
            <a:pPr>
              <a:buFont typeface="Wingdings" panose="05000000000000000000" pitchFamily="2" charset="2"/>
              <a:buChar char="Ø"/>
            </a:pPr>
            <a:r>
              <a:rPr lang="el-GR" dirty="0">
                <a:solidFill>
                  <a:srgbClr val="7030A0"/>
                </a:solidFill>
              </a:rPr>
              <a:t>Παρατηρώ την υδρόγειο σφαίρα και: </a:t>
            </a:r>
          </a:p>
          <a:p>
            <a:pPr marL="457200" indent="-457200">
              <a:buAutoNum type="arabicPeriod"/>
            </a:pPr>
            <a:r>
              <a:rPr lang="el-GR" sz="2400" dirty="0">
                <a:solidFill>
                  <a:srgbClr val="70AD47"/>
                </a:solidFill>
              </a:rPr>
              <a:t>Εντοπίζω</a:t>
            </a:r>
            <a:r>
              <a:rPr lang="el-GR" sz="2400" dirty="0">
                <a:solidFill>
                  <a:schemeClr val="accent6"/>
                </a:solidFill>
              </a:rPr>
              <a:t> και ονομάζω τον Ισημερινό και </a:t>
            </a:r>
          </a:p>
          <a:p>
            <a:pPr marL="0" indent="0">
              <a:buNone/>
            </a:pPr>
            <a:r>
              <a:rPr lang="el-GR" sz="2400" dirty="0">
                <a:solidFill>
                  <a:schemeClr val="accent6"/>
                </a:solidFill>
              </a:rPr>
              <a:t>τους πόλους της Γης.</a:t>
            </a:r>
          </a:p>
          <a:p>
            <a:pPr marL="457200" lvl="1" indent="0">
              <a:buNone/>
            </a:pPr>
            <a:r>
              <a:rPr lang="el-GR" dirty="0">
                <a:solidFill>
                  <a:schemeClr val="accent6"/>
                </a:solidFill>
              </a:rPr>
              <a:t>α. Σε τι φαίνεται να χωρίζει τη Γη ο Ισημερινός;</a:t>
            </a:r>
          </a:p>
          <a:p>
            <a:pPr marL="457200" lvl="1" indent="0">
              <a:buNone/>
            </a:pPr>
            <a:r>
              <a:rPr lang="el-GR" dirty="0">
                <a:solidFill>
                  <a:schemeClr val="accent6"/>
                </a:solidFill>
              </a:rPr>
              <a:t>β. Πώς ονομάζονται οι δύο αυτές περιοχές της Γης;</a:t>
            </a:r>
          </a:p>
          <a:p>
            <a:pPr marL="0" indent="0">
              <a:buNone/>
            </a:pPr>
            <a:endParaRPr lang="el-GR" sz="2400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el-GR" sz="2400" dirty="0">
                <a:solidFill>
                  <a:schemeClr val="accent6"/>
                </a:solidFill>
              </a:rPr>
              <a:t>2. Εντοπίζω την Κύπρο (</a:t>
            </a:r>
            <a:r>
              <a:rPr lang="en-US" sz="2400" dirty="0">
                <a:solidFill>
                  <a:srgbClr val="FF3300"/>
                </a:solidFill>
                <a:ea typeface="Times New Roman"/>
                <a:cs typeface="Times New Roman"/>
                <a:sym typeface="Wingdings 2"/>
              </a:rPr>
              <a:t></a:t>
            </a:r>
            <a:r>
              <a:rPr lang="el-GR" sz="2400" dirty="0">
                <a:solidFill>
                  <a:schemeClr val="accent6"/>
                </a:solidFill>
              </a:rPr>
              <a:t>)  και περιγράφω τη θέση της </a:t>
            </a:r>
          </a:p>
          <a:p>
            <a:pPr marL="0" indent="0">
              <a:buNone/>
            </a:pPr>
            <a:r>
              <a:rPr lang="el-GR" sz="2400" dirty="0">
                <a:solidFill>
                  <a:schemeClr val="accent6"/>
                </a:solidFill>
              </a:rPr>
              <a:t>στην υδρόγειο σφαίρα.</a:t>
            </a:r>
          </a:p>
          <a:p>
            <a:pPr marL="108000" indent="-180000"/>
            <a:r>
              <a:rPr lang="el-GR" sz="2200" b="1" i="1" dirty="0">
                <a:solidFill>
                  <a:srgbClr val="DF41BD"/>
                </a:solidFill>
              </a:rPr>
              <a:t>Σε ποια περιοχή της υδρογείου βρίσκεται η Κύπρος; </a:t>
            </a:r>
          </a:p>
          <a:p>
            <a:pPr marL="0" indent="0">
              <a:buNone/>
            </a:pPr>
            <a:r>
              <a:rPr lang="el-GR" sz="2000" b="1" i="1" dirty="0">
                <a:solidFill>
                  <a:srgbClr val="DF41BD"/>
                </a:solidFill>
              </a:rPr>
              <a:t>(δες εργασία 1β πιο πάνω)</a:t>
            </a:r>
          </a:p>
          <a:p>
            <a:pPr marL="0" indent="0">
              <a:buNone/>
            </a:pPr>
            <a:endParaRPr lang="el-GR" sz="2400" dirty="0">
              <a:solidFill>
                <a:srgbClr val="FF0000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90433F7-7B35-4631-85F8-33C265C48922}"/>
              </a:ext>
            </a:extLst>
          </p:cNvPr>
          <p:cNvGrpSpPr>
            <a:grpSpLocks noChangeAspect="1"/>
          </p:cNvGrpSpPr>
          <p:nvPr/>
        </p:nvGrpSpPr>
        <p:grpSpPr>
          <a:xfrm>
            <a:off x="7422374" y="886176"/>
            <a:ext cx="4593068" cy="4664388"/>
            <a:chOff x="1691680" y="129547"/>
            <a:chExt cx="5832648" cy="5923215"/>
          </a:xfrm>
        </p:grpSpPr>
        <p:pic>
          <p:nvPicPr>
            <p:cNvPr id="6" name="Picture 5" descr="http://gifninja.com/Workspace/35f9155c-4d1a-4648-9f64-9ac9771a2e51/0017.jpg">
              <a:extLst>
                <a:ext uri="{FF2B5EF4-FFF2-40B4-BE49-F238E27FC236}">
                  <a16:creationId xmlns:a16="http://schemas.microsoft.com/office/drawing/2014/main" id="{95C83292-29F8-46D7-B909-37FBBE031F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1680" y="129547"/>
              <a:ext cx="5832648" cy="592321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0A70BC3-812E-4B95-8A35-73E706B0D88B}"/>
                </a:ext>
              </a:extLst>
            </p:cNvPr>
            <p:cNvGrpSpPr/>
            <p:nvPr/>
          </p:nvGrpSpPr>
          <p:grpSpPr>
            <a:xfrm>
              <a:off x="1692328" y="1168719"/>
              <a:ext cx="5832000" cy="1885865"/>
              <a:chOff x="1692328" y="1224990"/>
              <a:chExt cx="5832000" cy="1885865"/>
            </a:xfrm>
          </p:grpSpPr>
          <p:sp>
            <p:nvSpPr>
              <p:cNvPr id="11" name="Text Box 2055">
                <a:extLst>
                  <a:ext uri="{FF2B5EF4-FFF2-40B4-BE49-F238E27FC236}">
                    <a16:creationId xmlns:a16="http://schemas.microsoft.com/office/drawing/2014/main" id="{EBEDCE4F-51B7-4659-ABA5-F846E801504A}"/>
                  </a:ext>
                </a:extLst>
              </p:cNvPr>
              <p:cNvSpPr txBox="1"/>
              <p:nvPr/>
            </p:nvSpPr>
            <p:spPr>
              <a:xfrm>
                <a:off x="4971805" y="1224990"/>
                <a:ext cx="489333" cy="56091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dirty="0">
                    <a:solidFill>
                      <a:srgbClr val="FF3300"/>
                    </a:solidFill>
                    <a:effectLst/>
                    <a:ea typeface="Times New Roman"/>
                    <a:cs typeface="Times New Roman"/>
                    <a:sym typeface="Wingdings 2"/>
                  </a:rPr>
                  <a:t></a:t>
                </a:r>
                <a:endParaRPr lang="en-US" dirty="0">
                  <a:effectLst/>
                  <a:ea typeface="Times New Roman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100" dirty="0">
                    <a:effectLst/>
                    <a:ea typeface="Times New Roman"/>
                    <a:cs typeface="Times New Roman"/>
                  </a:rPr>
                  <a:t> </a:t>
                </a:r>
              </a:p>
            </p:txBody>
          </p: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1BB47D39-95FA-4E86-BA04-350812FE15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92328" y="3094892"/>
                <a:ext cx="5832000" cy="15963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9EA86E02-E774-4A63-88CD-F809042DD4C2}"/>
              </a:ext>
            </a:extLst>
          </p:cNvPr>
          <p:cNvSpPr txBox="1"/>
          <p:nvPr/>
        </p:nvSpPr>
        <p:spPr>
          <a:xfrm>
            <a:off x="11195438" y="-8397"/>
            <a:ext cx="9965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b="1" dirty="0"/>
              <a:t>Μάθημα 1</a:t>
            </a:r>
            <a:endParaRPr lang="en-CY" sz="1400" b="1" dirty="0"/>
          </a:p>
        </p:txBody>
      </p:sp>
    </p:spTree>
    <p:extLst>
      <p:ext uri="{BB962C8B-B14F-4D97-AF65-F5344CB8AC3E}">
        <p14:creationId xmlns:p14="http://schemas.microsoft.com/office/powerpoint/2010/main" val="3060470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988" y="-264492"/>
            <a:ext cx="8570844" cy="1145615"/>
          </a:xfrm>
        </p:spPr>
        <p:txBody>
          <a:bodyPr>
            <a:normAutofit/>
          </a:bodyPr>
          <a:lstStyle/>
          <a:p>
            <a:r>
              <a:rPr lang="el-GR" sz="3600" u="sng" dirty="0"/>
              <a:t>Β. Η Κύπρος στην Ευρώπη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55" y="685938"/>
            <a:ext cx="12178745" cy="613230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l-GR" sz="2600" dirty="0">
                <a:solidFill>
                  <a:srgbClr val="7030A0"/>
                </a:solidFill>
              </a:rPr>
              <a:t> </a:t>
            </a:r>
            <a:r>
              <a:rPr lang="el-GR" dirty="0">
                <a:solidFill>
                  <a:srgbClr val="7030A0"/>
                </a:solidFill>
              </a:rPr>
              <a:t>Παρατηρώ τον χάρτη της Ευρώπης και:</a:t>
            </a:r>
          </a:p>
          <a:p>
            <a:pPr marL="514350" indent="-514350">
              <a:buAutoNum type="arabicPeriod"/>
            </a:pPr>
            <a:r>
              <a:rPr lang="el-GR" sz="2600" dirty="0">
                <a:solidFill>
                  <a:srgbClr val="70AD47"/>
                </a:solidFill>
              </a:rPr>
              <a:t>Εντοπίζω την Κύπρο και την κυκλώνω.</a:t>
            </a:r>
          </a:p>
          <a:p>
            <a:pPr marL="514350" indent="-514350">
              <a:buAutoNum type="arabicPeriod"/>
            </a:pPr>
            <a:r>
              <a:rPr lang="el-GR" sz="2600" dirty="0">
                <a:solidFill>
                  <a:srgbClr val="70AD47"/>
                </a:solidFill>
              </a:rPr>
              <a:t>Περιγράφω τη θέση της Κύπρου στην Ευρώπη, με τη βοήθεια του σταυρού προσανατολισμού.</a:t>
            </a:r>
          </a:p>
          <a:p>
            <a:pPr marL="0" indent="0">
              <a:buNone/>
            </a:pPr>
            <a:endParaRPr lang="el-GR" sz="2600" dirty="0"/>
          </a:p>
          <a:p>
            <a:pPr marL="0" indent="0">
              <a:buNone/>
            </a:pPr>
            <a:endParaRPr lang="el-GR" sz="2600" dirty="0"/>
          </a:p>
          <a:p>
            <a:r>
              <a:rPr lang="el-GR" sz="2200" i="1" dirty="0">
                <a:solidFill>
                  <a:srgbClr val="006600"/>
                </a:solidFill>
              </a:rPr>
              <a:t>Σε ποιο μέρος της Ευρώπης βρίσκεται η Κύπρος;</a:t>
            </a:r>
          </a:p>
          <a:p>
            <a:pPr marL="0" indent="0">
              <a:buNone/>
            </a:pPr>
            <a:endParaRPr lang="el-GR" sz="2600" dirty="0"/>
          </a:p>
          <a:p>
            <a:pPr marL="0" indent="0">
              <a:buNone/>
            </a:pPr>
            <a:endParaRPr lang="el-GR" sz="2400" dirty="0">
              <a:solidFill>
                <a:srgbClr val="FF0000"/>
              </a:solidFill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31B2682-B32E-494D-9A87-1803570A2C48}"/>
              </a:ext>
            </a:extLst>
          </p:cNvPr>
          <p:cNvGrpSpPr/>
          <p:nvPr/>
        </p:nvGrpSpPr>
        <p:grpSpPr>
          <a:xfrm>
            <a:off x="5849493" y="2254102"/>
            <a:ext cx="6288307" cy="4547298"/>
            <a:chOff x="3359249" y="1197984"/>
            <a:chExt cx="6770377" cy="487196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E077B48-2D3D-4085-8973-3A8EC1A976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9249" y="1197984"/>
              <a:ext cx="6770377" cy="487196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1020D210-3ADC-4736-B7EF-BCE1181EF72B}"/>
                </a:ext>
              </a:extLst>
            </p:cNvPr>
            <p:cNvGrpSpPr/>
            <p:nvPr/>
          </p:nvGrpSpPr>
          <p:grpSpPr>
            <a:xfrm>
              <a:off x="5124734" y="3077570"/>
              <a:ext cx="1357952" cy="1487738"/>
              <a:chOff x="5188902" y="2372360"/>
              <a:chExt cx="1814196" cy="2113280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AFC7A913-5BCD-4CC5-8DAF-2D131DE529DD}"/>
                  </a:ext>
                </a:extLst>
              </p:cNvPr>
              <p:cNvGrpSpPr/>
              <p:nvPr/>
            </p:nvGrpSpPr>
            <p:grpSpPr>
              <a:xfrm>
                <a:off x="5188902" y="2372360"/>
                <a:ext cx="1814196" cy="2113280"/>
                <a:chOff x="0" y="0"/>
                <a:chExt cx="1814196" cy="2113280"/>
              </a:xfrm>
            </p:grpSpPr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CA531396-F773-4C8D-8F4B-E2FD3EE292DF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814196" cy="2113280"/>
                  <a:chOff x="0" y="0"/>
                  <a:chExt cx="1814196" cy="2113280"/>
                </a:xfrm>
              </p:grpSpPr>
              <p:grpSp>
                <p:nvGrpSpPr>
                  <p:cNvPr id="23" name="Group 22">
                    <a:extLst>
                      <a:ext uri="{FF2B5EF4-FFF2-40B4-BE49-F238E27FC236}">
                        <a16:creationId xmlns:a16="http://schemas.microsoft.com/office/drawing/2014/main" id="{0E0CF0A3-8BED-4072-A8E8-595ED395575B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0"/>
                    <a:ext cx="1814196" cy="2113280"/>
                    <a:chOff x="0" y="0"/>
                    <a:chExt cx="1814196" cy="2113280"/>
                  </a:xfrm>
                </p:grpSpPr>
                <p:grpSp>
                  <p:nvGrpSpPr>
                    <p:cNvPr id="25" name="Group 24">
                      <a:extLst>
                        <a:ext uri="{FF2B5EF4-FFF2-40B4-BE49-F238E27FC236}">
                          <a16:creationId xmlns:a16="http://schemas.microsoft.com/office/drawing/2014/main" id="{5214F3F2-A6B7-4DAA-AF16-99683316292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0" y="0"/>
                      <a:ext cx="1814196" cy="2113280"/>
                      <a:chOff x="0" y="0"/>
                      <a:chExt cx="1814196" cy="2113280"/>
                    </a:xfrm>
                  </p:grpSpPr>
                  <p:sp>
                    <p:nvSpPr>
                      <p:cNvPr id="27" name="Rectangle 26">
                        <a:extLst>
                          <a:ext uri="{FF2B5EF4-FFF2-40B4-BE49-F238E27FC236}">
                            <a16:creationId xmlns:a16="http://schemas.microsoft.com/office/drawing/2014/main" id="{DBB81F7D-70CA-4806-8DFA-A7AAF5ED7D5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18079" y="420772"/>
                        <a:ext cx="628650" cy="36956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91440" tIns="45720" rIns="91440" bIns="45720">
                        <a:noAutofit/>
                      </a:bodyPr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n-US" sz="1400" b="1" kern="1200" dirty="0">
                            <a:ln>
                              <a:noFill/>
                            </a:ln>
                            <a:effectLst>
                              <a:outerShdw blurRad="69850" dist="43180" dir="5400000" sx="0" sy="0">
                                <a:srgbClr val="000000">
                                  <a:alpha val="65000"/>
                                </a:srgbClr>
                              </a:outerShdw>
                            </a:effectLst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B</a:t>
                        </a:r>
                        <a:r>
                          <a:rPr lang="el-GR" sz="1400" b="1" kern="1200" dirty="0">
                            <a:ln>
                              <a:noFill/>
                            </a:ln>
                            <a:effectLst>
                              <a:outerShdw blurRad="69850" dist="43180" dir="5400000" sx="0" sy="0">
                                <a:srgbClr val="000000">
                                  <a:alpha val="65000"/>
                                </a:srgbClr>
                              </a:outerShdw>
                            </a:effectLst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Α</a:t>
                        </a:r>
                        <a:endParaRPr lang="en-CY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p:txBody>
                  </p:sp>
                  <p:grpSp>
                    <p:nvGrpSpPr>
                      <p:cNvPr id="28" name="Group 27">
                        <a:extLst>
                          <a:ext uri="{FF2B5EF4-FFF2-40B4-BE49-F238E27FC236}">
                            <a16:creationId xmlns:a16="http://schemas.microsoft.com/office/drawing/2014/main" id="{E2CA3444-A3C8-4890-AF4C-51FB8981F17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0" y="0"/>
                        <a:ext cx="1814196" cy="2113280"/>
                        <a:chOff x="10118" y="44720"/>
                        <a:chExt cx="1195263" cy="1752923"/>
                      </a:xfrm>
                    </p:grpSpPr>
                    <p:sp>
                      <p:nvSpPr>
                        <p:cNvPr id="29" name="Rectangle 28">
                          <a:extLst>
                            <a:ext uri="{FF2B5EF4-FFF2-40B4-BE49-F238E27FC236}">
                              <a16:creationId xmlns:a16="http://schemas.microsoft.com/office/drawing/2014/main" id="{9776840C-E35C-4E9C-860F-4F78FE1834E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7768" y="44720"/>
                          <a:ext cx="231775" cy="56070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91440" tIns="45720" rIns="91440" bIns="45720">
                          <a:no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2400" b="1" kern="1200" dirty="0">
                              <a:ln>
                                <a:noFill/>
                              </a:ln>
                              <a:effectLst>
                                <a:outerShdw blurRad="69850" dist="43180" dir="5400000" sx="0" sy="0">
                                  <a:srgbClr val="000000">
                                    <a:alpha val="65000"/>
                                  </a:srgbClr>
                                </a:outerShdw>
                              </a:effectLst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endParaRPr lang="en-CY" sz="24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30" name="Quad Arrow 3">
                          <a:extLst>
                            <a:ext uri="{FF2B5EF4-FFF2-40B4-BE49-F238E27FC236}">
                              <a16:creationId xmlns:a16="http://schemas.microsoft.com/office/drawing/2014/main" id="{47FD244D-BBC5-4319-8258-C5141CB3A04D}"/>
                            </a:ext>
                          </a:extLst>
                        </p:cNvPr>
                        <p:cNvSpPr>
                          <a:spLocks noChangeAspect="1"/>
                        </p:cNvSpPr>
                        <p:nvPr/>
                      </p:nvSpPr>
                      <p:spPr>
                        <a:xfrm>
                          <a:off x="277700" y="452564"/>
                          <a:ext cx="687673" cy="865749"/>
                        </a:xfrm>
                        <a:prstGeom prst="quadArrow">
                          <a:avLst>
                            <a:gd name="adj1" fmla="val 1298"/>
                            <a:gd name="adj2" fmla="val 3332"/>
                            <a:gd name="adj3" fmla="val 15657"/>
                          </a:avLst>
                        </a:prstGeom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l-GR" sz="1100">
                              <a:effectLst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Y" sz="1100">
                            <a:effectLst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31" name="Rectangle 30">
                          <a:extLst>
                            <a:ext uri="{FF2B5EF4-FFF2-40B4-BE49-F238E27FC236}">
                              <a16:creationId xmlns:a16="http://schemas.microsoft.com/office/drawing/2014/main" id="{A62EEB1E-2F46-43E5-8FFA-1DE362A8910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96403" y="1236938"/>
                          <a:ext cx="231775" cy="56070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91440" tIns="45720" rIns="91440" bIns="45720">
                          <a:no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2400" b="1" kern="1200" dirty="0">
                              <a:ln>
                                <a:noFill/>
                              </a:ln>
                              <a:effectLst>
                                <a:outerShdw blurRad="69850" dist="43180" dir="5400000" sx="0" sy="0">
                                  <a:srgbClr val="000000">
                                    <a:alpha val="65000"/>
                                  </a:srgbClr>
                                </a:outerShdw>
                              </a:effectLst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</a:t>
                          </a:r>
                          <a:endParaRPr lang="en-CY" sz="24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32" name="Rectangle 31">
                          <a:extLst>
                            <a:ext uri="{FF2B5EF4-FFF2-40B4-BE49-F238E27FC236}">
                              <a16:creationId xmlns:a16="http://schemas.microsoft.com/office/drawing/2014/main" id="{28A6CF4A-38AC-4C8F-8084-2CFBF2B0C52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973606" y="625181"/>
                          <a:ext cx="231775" cy="56070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91440" tIns="45720" rIns="91440" bIns="45720">
                          <a:no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2400" b="1" kern="1200" dirty="0">
                              <a:ln>
                                <a:noFill/>
                              </a:ln>
                              <a:effectLst>
                                <a:outerShdw blurRad="69850" dist="43180" dir="5400000" sx="0" sy="0">
                                  <a:srgbClr val="000000">
                                    <a:alpha val="65000"/>
                                  </a:srgbClr>
                                </a:outerShdw>
                              </a:effectLst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CY" sz="24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33" name="Rectangle 32">
                          <a:extLst>
                            <a:ext uri="{FF2B5EF4-FFF2-40B4-BE49-F238E27FC236}">
                              <a16:creationId xmlns:a16="http://schemas.microsoft.com/office/drawing/2014/main" id="{EC5D12BD-F91C-4F7F-A456-8E97F63304F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118" y="643753"/>
                          <a:ext cx="231775" cy="56070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91440" tIns="45720" rIns="91440" bIns="45720">
                          <a:no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2400" b="1" kern="1200" dirty="0">
                              <a:ln>
                                <a:noFill/>
                              </a:ln>
                              <a:effectLst>
                                <a:outerShdw blurRad="69850" dist="43180" dir="5400000" sx="0" sy="0">
                                  <a:srgbClr val="000000">
                                    <a:alpha val="65000"/>
                                  </a:srgbClr>
                                </a:outerShdw>
                              </a:effectLst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Δ</a:t>
                          </a:r>
                          <a:endParaRPr lang="en-CY" sz="24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26" name="Rectangle 25">
                      <a:extLst>
                        <a:ext uri="{FF2B5EF4-FFF2-40B4-BE49-F238E27FC236}">
                          <a16:creationId xmlns:a16="http://schemas.microsoft.com/office/drawing/2014/main" id="{24655C1B-567D-4F05-ACC7-FDCC2E5EB1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5171" y="1192367"/>
                      <a:ext cx="628650" cy="36956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91440" tIns="45720" rIns="91440" bIns="45720">
                      <a:noAutofit/>
                    </a:bodyPr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400" b="1" kern="1200" dirty="0">
                          <a:ln>
                            <a:noFill/>
                          </a:ln>
                          <a:effectLst>
                            <a:outerShdw blurRad="69850" dist="43180" dir="5400000" sx="0" sy="0">
                              <a:srgbClr val="000000">
                                <a:alpha val="65000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ΝΑ</a:t>
                      </a:r>
                      <a:endParaRPr lang="en-CY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</p:grpSp>
              <p:sp>
                <p:nvSpPr>
                  <p:cNvPr id="24" name="Rectangle 23">
                    <a:extLst>
                      <a:ext uri="{FF2B5EF4-FFF2-40B4-BE49-F238E27FC236}">
                        <a16:creationId xmlns:a16="http://schemas.microsoft.com/office/drawing/2014/main" id="{857B3735-E10D-43C9-88B1-A1D7D5209879}"/>
                      </a:ext>
                    </a:extLst>
                  </p:cNvPr>
                  <p:cNvSpPr/>
                  <p:nvPr/>
                </p:nvSpPr>
                <p:spPr>
                  <a:xfrm>
                    <a:off x="198245" y="421013"/>
                    <a:ext cx="628650" cy="369569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>
                    <a:no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:r>
                      <a:rPr lang="en-US" sz="1400" b="1" kern="1200" dirty="0">
                        <a:ln>
                          <a:noFill/>
                        </a:ln>
                        <a:effectLst>
                          <a:outerShdw blurRad="69850" dist="43180" dir="5400000" sx="0" sy="0">
                            <a:srgbClr val="000000">
                              <a:alpha val="65000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B</a:t>
                    </a:r>
                    <a:r>
                      <a:rPr lang="el-GR" sz="1400" b="1" kern="1200" dirty="0">
                        <a:ln>
                          <a:noFill/>
                        </a:ln>
                        <a:effectLst>
                          <a:outerShdw blurRad="69850" dist="43180" dir="5400000" sx="0" sy="0">
                            <a:srgbClr val="000000">
                              <a:alpha val="65000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Δ</a:t>
                    </a:r>
                    <a:endParaRPr lang="en-CY" sz="14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A010F0D6-2712-4D0A-B97E-F2621ABAD8BB}"/>
                    </a:ext>
                  </a:extLst>
                </p:cNvPr>
                <p:cNvSpPr/>
                <p:nvPr/>
              </p:nvSpPr>
              <p:spPr>
                <a:xfrm>
                  <a:off x="250167" y="1208900"/>
                  <a:ext cx="628650" cy="369569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el-GR" sz="1400" b="1" kern="1200" dirty="0">
                      <a:ln>
                        <a:noFill/>
                      </a:ln>
                      <a:effectLst>
                        <a:outerShdw blurRad="69850" dist="43180" dir="5400000" sx="0" sy="0">
                          <a:srgbClr val="000000">
                            <a:alpha val="65000"/>
                          </a:srgbClr>
                        </a:outerShdw>
                      </a:effectLst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ΝΔ</a:t>
                  </a:r>
                  <a:endParaRPr lang="en-CY" sz="1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34" name="Quad Arrow 3">
                <a:extLst>
                  <a:ext uri="{FF2B5EF4-FFF2-40B4-BE49-F238E27FC236}">
                    <a16:creationId xmlns:a16="http://schemas.microsoft.com/office/drawing/2014/main" id="{EB40436F-4985-4D65-A8C8-BEFFCD2BC88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632221">
                <a:off x="5718330" y="2984679"/>
                <a:ext cx="800481" cy="800482"/>
              </a:xfrm>
              <a:prstGeom prst="quadArrow">
                <a:avLst>
                  <a:gd name="adj1" fmla="val 1298"/>
                  <a:gd name="adj2" fmla="val 3332"/>
                  <a:gd name="adj3" fmla="val 15657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l-GR" sz="1100" dirty="0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n-CY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27596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988" y="-264492"/>
            <a:ext cx="8570844" cy="1145615"/>
          </a:xfrm>
        </p:spPr>
        <p:txBody>
          <a:bodyPr>
            <a:normAutofit/>
          </a:bodyPr>
          <a:lstStyle/>
          <a:p>
            <a:r>
              <a:rPr lang="el-GR" sz="3600" u="sng" dirty="0"/>
              <a:t>Γ. Η Κύπρος στη Μεσόγειο Θάλασσα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55" y="685938"/>
            <a:ext cx="12178745" cy="6132306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l-GR" sz="2600" dirty="0">
                <a:solidFill>
                  <a:srgbClr val="7030A0"/>
                </a:solidFill>
              </a:rPr>
              <a:t> </a:t>
            </a:r>
            <a:r>
              <a:rPr lang="el-GR" dirty="0">
                <a:solidFill>
                  <a:srgbClr val="7030A0"/>
                </a:solidFill>
              </a:rPr>
              <a:t>Παρατηρώ τον χάρτη των χωρών της Μεσογείου Θάλασσας και </a:t>
            </a:r>
          </a:p>
          <a:p>
            <a:pPr marL="0" indent="0">
              <a:buNone/>
            </a:pPr>
            <a:r>
              <a:rPr lang="el-GR" i="1" u="sng" dirty="0">
                <a:solidFill>
                  <a:srgbClr val="7030A0"/>
                </a:solidFill>
              </a:rPr>
              <a:t>εντοπίζω την Κύπρο</a:t>
            </a:r>
            <a:r>
              <a:rPr lang="el-GR" dirty="0">
                <a:solidFill>
                  <a:srgbClr val="7030A0"/>
                </a:solidFill>
              </a:rPr>
              <a:t>.</a:t>
            </a:r>
          </a:p>
          <a:p>
            <a:pPr marL="0" indent="0">
              <a:buNone/>
            </a:pPr>
            <a:endParaRPr lang="el-GR" sz="1700" dirty="0">
              <a:solidFill>
                <a:srgbClr val="7030A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l-GR" sz="2200" dirty="0">
                <a:solidFill>
                  <a:srgbClr val="7030A0"/>
                </a:solidFill>
              </a:rPr>
              <a:t> </a:t>
            </a:r>
            <a:r>
              <a:rPr lang="el-GR" sz="2600" dirty="0">
                <a:solidFill>
                  <a:srgbClr val="7030A0"/>
                </a:solidFill>
              </a:rPr>
              <a:t>Με τη βοήθεια του σταυρού </a:t>
            </a:r>
          </a:p>
          <a:p>
            <a:pPr marL="0" indent="0">
              <a:buNone/>
            </a:pPr>
            <a:r>
              <a:rPr lang="el-GR" sz="2600" dirty="0">
                <a:solidFill>
                  <a:srgbClr val="7030A0"/>
                </a:solidFill>
              </a:rPr>
              <a:t>προσανατολισμού:</a:t>
            </a:r>
          </a:p>
          <a:p>
            <a:pPr marL="0" indent="0">
              <a:buNone/>
            </a:pPr>
            <a:endParaRPr lang="el-GR" sz="1500" dirty="0">
              <a:solidFill>
                <a:srgbClr val="70AD47"/>
              </a:solidFill>
            </a:endParaRPr>
          </a:p>
          <a:p>
            <a:pPr marL="0" indent="0">
              <a:buNone/>
            </a:pPr>
            <a:r>
              <a:rPr lang="el-GR" sz="2200" dirty="0">
                <a:solidFill>
                  <a:srgbClr val="DF41BD"/>
                </a:solidFill>
              </a:rPr>
              <a:t>1. Περιγράφω τη θέση της Κύπρου</a:t>
            </a:r>
          </a:p>
          <a:p>
            <a:pPr marL="0" indent="0">
              <a:buNone/>
            </a:pPr>
            <a:r>
              <a:rPr lang="el-GR" sz="2200" dirty="0">
                <a:solidFill>
                  <a:srgbClr val="DF41BD"/>
                </a:solidFill>
              </a:rPr>
              <a:t>στη Μεσόγειο Θάλασσα, με βάση τις</a:t>
            </a:r>
          </a:p>
          <a:p>
            <a:pPr marL="0" indent="0">
              <a:buNone/>
            </a:pPr>
            <a:r>
              <a:rPr lang="el-GR" sz="2200" dirty="0">
                <a:solidFill>
                  <a:srgbClr val="DF41BD"/>
                </a:solidFill>
              </a:rPr>
              <a:t>κατευθύνσεις του ορίζοντα.</a:t>
            </a:r>
          </a:p>
          <a:p>
            <a:pPr marL="108000" indent="-108000"/>
            <a:r>
              <a:rPr lang="el-GR" sz="1800" b="1" i="1" dirty="0">
                <a:solidFill>
                  <a:srgbClr val="DF41BD"/>
                </a:solidFill>
              </a:rPr>
              <a:t>Σε ποιο μέρος της Μεσογείου Θάλασσας </a:t>
            </a:r>
          </a:p>
          <a:p>
            <a:pPr marL="0" indent="0">
              <a:buNone/>
            </a:pPr>
            <a:r>
              <a:rPr lang="el-GR" sz="1800" b="1" i="1" dirty="0">
                <a:solidFill>
                  <a:srgbClr val="DF41BD"/>
                </a:solidFill>
              </a:rPr>
              <a:t>βρίσκεται η Κύπρος;</a:t>
            </a:r>
          </a:p>
          <a:p>
            <a:pPr marL="0" indent="0">
              <a:lnSpc>
                <a:spcPct val="100000"/>
              </a:lnSpc>
              <a:buNone/>
            </a:pPr>
            <a:endParaRPr lang="el-GR" sz="2200" dirty="0">
              <a:solidFill>
                <a:srgbClr val="DF41BD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l-GR" sz="2200" dirty="0">
                <a:solidFill>
                  <a:srgbClr val="DF41BD"/>
                </a:solidFill>
              </a:rPr>
              <a:t>2. Επιλέγω πέντε γειτονικές χώρες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l-GR" sz="2200" dirty="0">
                <a:solidFill>
                  <a:srgbClr val="DF41BD"/>
                </a:solidFill>
              </a:rPr>
              <a:t>ή γειτονικά νησιά της Κύπρου και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l-GR" sz="2200" dirty="0">
                <a:solidFill>
                  <a:srgbClr val="DF41BD"/>
                </a:solidFill>
              </a:rPr>
              <a:t>περιγράφω τη θέση τους σε σχέση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l-GR" sz="2200" dirty="0">
                <a:solidFill>
                  <a:srgbClr val="DF41BD"/>
                </a:solidFill>
              </a:rPr>
              <a:t>με αυτή.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l-GR" sz="1800" i="1" dirty="0">
                <a:solidFill>
                  <a:srgbClr val="DF41BD"/>
                </a:solidFill>
              </a:rPr>
              <a:t>π.χ. Η Κρήτη βρίσκεται </a:t>
            </a:r>
            <a:r>
              <a:rPr lang="el-GR" sz="1800" b="1" i="1" u="sng" dirty="0">
                <a:solidFill>
                  <a:srgbClr val="DF41BD"/>
                </a:solidFill>
              </a:rPr>
              <a:t>στα δυτικά</a:t>
            </a:r>
            <a:r>
              <a:rPr lang="el-GR" sz="1800" i="1" dirty="0">
                <a:solidFill>
                  <a:srgbClr val="DF41BD"/>
                </a:solidFill>
              </a:rPr>
              <a:t> της Κύπρου.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BE2C9AB2-A595-42B1-979D-20145B437756}"/>
              </a:ext>
            </a:extLst>
          </p:cNvPr>
          <p:cNvGrpSpPr>
            <a:grpSpLocks noChangeAspect="1"/>
          </p:cNvGrpSpPr>
          <p:nvPr/>
        </p:nvGrpSpPr>
        <p:grpSpPr>
          <a:xfrm>
            <a:off x="4299718" y="1166781"/>
            <a:ext cx="7864381" cy="5691219"/>
            <a:chOff x="0" y="0"/>
            <a:chExt cx="8477340" cy="6135225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52E7949B-B5BD-46FE-8FA3-EA268EE899F2}"/>
                </a:ext>
              </a:extLst>
            </p:cNvPr>
            <p:cNvGrpSpPr/>
            <p:nvPr/>
          </p:nvGrpSpPr>
          <p:grpSpPr>
            <a:xfrm>
              <a:off x="0" y="0"/>
              <a:ext cx="8477340" cy="6135225"/>
              <a:chOff x="0" y="0"/>
              <a:chExt cx="8477340" cy="6135225"/>
            </a:xfrm>
          </p:grpSpPr>
          <p:sp>
            <p:nvSpPr>
              <p:cNvPr id="78" name="Text Box 2079">
                <a:extLst>
                  <a:ext uri="{FF2B5EF4-FFF2-40B4-BE49-F238E27FC236}">
                    <a16:creationId xmlns:a16="http://schemas.microsoft.com/office/drawing/2014/main" id="{0AA8799C-74FD-4077-AE1D-437AFE5ECE30}"/>
                  </a:ext>
                </a:extLst>
              </p:cNvPr>
              <p:cNvSpPr txBox="1"/>
              <p:nvPr/>
            </p:nvSpPr>
            <p:spPr>
              <a:xfrm>
                <a:off x="0" y="5991225"/>
                <a:ext cx="2772000" cy="144000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l-GR" sz="900" i="1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Πηγή</a:t>
                </a:r>
                <a:r>
                  <a:rPr lang="en-US" sz="900" i="1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: Corine Land Cover, European Environmental Agency</a:t>
                </a:r>
                <a:endParaRPr lang="en-CY" sz="11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88325D07-0A43-4393-80C9-A278A7D8374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9050" y="0"/>
                <a:ext cx="8458290" cy="5990896"/>
                <a:chOff x="0" y="0"/>
                <a:chExt cx="7984490" cy="5655945"/>
              </a:xfrm>
            </p:grpSpPr>
            <p:grpSp>
              <p:nvGrpSpPr>
                <p:cNvPr id="80" name="Group 79">
                  <a:extLst>
                    <a:ext uri="{FF2B5EF4-FFF2-40B4-BE49-F238E27FC236}">
                      <a16:creationId xmlns:a16="http://schemas.microsoft.com/office/drawing/2014/main" id="{361A00EC-60E6-48B3-AC58-2AB7BA9185A3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7984490" cy="5655945"/>
                  <a:chOff x="0" y="0"/>
                  <a:chExt cx="7984490" cy="5655945"/>
                </a:xfrm>
              </p:grpSpPr>
              <p:grpSp>
                <p:nvGrpSpPr>
                  <p:cNvPr id="82" name="Group 81">
                    <a:extLst>
                      <a:ext uri="{FF2B5EF4-FFF2-40B4-BE49-F238E27FC236}">
                        <a16:creationId xmlns:a16="http://schemas.microsoft.com/office/drawing/2014/main" id="{735BD709-8576-414C-93CD-CEDF94515E46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0"/>
                    <a:ext cx="7984490" cy="5655945"/>
                    <a:chOff x="0" y="0"/>
                    <a:chExt cx="7985052" cy="5656521"/>
                  </a:xfrm>
                </p:grpSpPr>
                <p:pic>
                  <p:nvPicPr>
                    <p:cNvPr id="84" name="Picture 83">
                      <a:extLst>
                        <a:ext uri="{FF2B5EF4-FFF2-40B4-BE49-F238E27FC236}">
                          <a16:creationId xmlns:a16="http://schemas.microsoft.com/office/drawing/2014/main" id="{5DA91151-68DB-4058-B190-7B962E099EB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0" y="0"/>
                      <a:ext cx="7985052" cy="5656521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</p:pic>
                <p:grpSp>
                  <p:nvGrpSpPr>
                    <p:cNvPr id="85" name="Group 84">
                      <a:extLst>
                        <a:ext uri="{FF2B5EF4-FFF2-40B4-BE49-F238E27FC236}">
                          <a16:creationId xmlns:a16="http://schemas.microsoft.com/office/drawing/2014/main" id="{41C86051-1A78-408B-A153-B5D7EA99FB5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3284" y="1329070"/>
                      <a:ext cx="7575405" cy="3846992"/>
                      <a:chOff x="0" y="0"/>
                      <a:chExt cx="7575405" cy="3846992"/>
                    </a:xfrm>
                  </p:grpSpPr>
                  <p:sp>
                    <p:nvSpPr>
                      <p:cNvPr id="86" name="Text Box 109">
                        <a:extLst>
                          <a:ext uri="{FF2B5EF4-FFF2-40B4-BE49-F238E27FC236}">
                            <a16:creationId xmlns:a16="http://schemas.microsoft.com/office/drawing/2014/main" id="{869F8360-1DFC-4031-A0EE-3142DDC98A9C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59219" y="882502"/>
                        <a:ext cx="611505" cy="21590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l-GR" sz="1000" b="1">
                            <a:solidFill>
                              <a:srgbClr val="FFFFFF"/>
                            </a:solidFill>
                            <a:effectLst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ΙΣΠΑΝΙΑ</a:t>
                        </a:r>
                        <a:endParaRPr lang="en-CY" sz="1100">
                          <a:effectLst/>
                          <a:ea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7" name="Text Box 110">
                        <a:extLst>
                          <a:ext uri="{FF2B5EF4-FFF2-40B4-BE49-F238E27FC236}">
                            <a16:creationId xmlns:a16="http://schemas.microsoft.com/office/drawing/2014/main" id="{353ABFCD-ECD5-46C5-8A0B-1045494DC9BB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5613991" y="3625702"/>
                        <a:ext cx="752475" cy="219075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l-GR" sz="1000" b="1">
                            <a:effectLst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ΑΙΓΥΠΤΟΣ</a:t>
                        </a:r>
                        <a:endParaRPr lang="en-CY" sz="1100">
                          <a:effectLst/>
                          <a:ea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8" name="Text Box 111">
                        <a:extLst>
                          <a:ext uri="{FF2B5EF4-FFF2-40B4-BE49-F238E27FC236}">
                            <a16:creationId xmlns:a16="http://schemas.microsoft.com/office/drawing/2014/main" id="{05319091-EDAC-4718-B49D-0465D528473D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4134258">
                        <a:off x="4481624" y="1738423"/>
                        <a:ext cx="611505" cy="21590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l-GR" sz="1000" b="1">
                            <a:solidFill>
                              <a:srgbClr val="FFFFFF"/>
                            </a:solidFill>
                            <a:effectLst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ΕΛΛΑΔΑ</a:t>
                        </a:r>
                        <a:endParaRPr lang="en-CY" sz="1100">
                          <a:effectLst/>
                          <a:ea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9" name="Text Box 112">
                        <a:extLst>
                          <a:ext uri="{FF2B5EF4-FFF2-40B4-BE49-F238E27FC236}">
                            <a16:creationId xmlns:a16="http://schemas.microsoft.com/office/drawing/2014/main" id="{6607B12B-90A8-4436-9B8D-69D8AD2FC4A1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7604391">
                        <a:off x="-255182" y="776177"/>
                        <a:ext cx="1000125" cy="21590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l-GR" sz="1000" b="1">
                            <a:solidFill>
                              <a:srgbClr val="FFFFFF"/>
                            </a:solidFill>
                            <a:effectLst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ΠΟΡΤΟΓΑΛΙΑ</a:t>
                        </a:r>
                        <a:endParaRPr lang="en-CY" sz="1100">
                          <a:effectLst/>
                          <a:ea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90" name="Text Box 113">
                        <a:extLst>
                          <a:ext uri="{FF2B5EF4-FFF2-40B4-BE49-F238E27FC236}">
                            <a16:creationId xmlns:a16="http://schemas.microsoft.com/office/drawing/2014/main" id="{F44E46F1-054F-4D3F-BB33-63F72B65F320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3363722">
                        <a:off x="3094075" y="754912"/>
                        <a:ext cx="466725" cy="225425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l-GR" sz="1000" b="1">
                            <a:solidFill>
                              <a:srgbClr val="FFFFFF"/>
                            </a:solidFill>
                            <a:effectLst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ΙΤΑΛΙΑ</a:t>
                        </a:r>
                        <a:endParaRPr lang="en-CY" sz="1100">
                          <a:effectLst/>
                          <a:ea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91" name="Text Box 114">
                        <a:extLst>
                          <a:ext uri="{FF2B5EF4-FFF2-40B4-BE49-F238E27FC236}">
                            <a16:creationId xmlns:a16="http://schemas.microsoft.com/office/drawing/2014/main" id="{46B56969-3653-4AFC-956D-F850E9B903A8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786270" y="0"/>
                        <a:ext cx="552450" cy="21590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l-GR" sz="1000" b="1">
                            <a:solidFill>
                              <a:srgbClr val="FFFFFF"/>
                            </a:solidFill>
                            <a:effectLst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ΓΑΛΛΙΑ</a:t>
                        </a:r>
                        <a:endParaRPr lang="en-CY" sz="1100">
                          <a:effectLst/>
                          <a:ea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92" name="Text Box 117">
                        <a:extLst>
                          <a:ext uri="{FF2B5EF4-FFF2-40B4-BE49-F238E27FC236}">
                            <a16:creationId xmlns:a16="http://schemas.microsoft.com/office/drawing/2014/main" id="{8C21CD91-8751-488D-B4E4-D926ECD98B84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137684" y="2966484"/>
                        <a:ext cx="504825" cy="219075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l-GR" sz="1000" b="1">
                            <a:effectLst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ΑΛΓΕΡΙΑ</a:t>
                        </a:r>
                        <a:endParaRPr lang="en-CY" sz="1100">
                          <a:effectLst/>
                          <a:ea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93" name="Text Box 118">
                        <a:extLst>
                          <a:ext uri="{FF2B5EF4-FFF2-40B4-BE49-F238E27FC236}">
                            <a16:creationId xmlns:a16="http://schemas.microsoft.com/office/drawing/2014/main" id="{D04E3DD2-4822-4088-9819-21D268CEC31B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710763" y="3646967"/>
                        <a:ext cx="523875" cy="200025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l-GR" sz="1000" b="1">
                            <a:effectLst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ΛΙΒΥΗ</a:t>
                        </a:r>
                        <a:endParaRPr lang="en-CY" sz="1100">
                          <a:effectLst/>
                          <a:ea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94" name="Text Box 119">
                        <a:extLst>
                          <a:ext uri="{FF2B5EF4-FFF2-40B4-BE49-F238E27FC236}">
                            <a16:creationId xmlns:a16="http://schemas.microsoft.com/office/drawing/2014/main" id="{E746A432-3FA0-4E47-AD82-7FAEE6106785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0" y="2147777"/>
                        <a:ext cx="619125" cy="221615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l-GR" sz="1000" b="1">
                            <a:effectLst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ΜΑΡΟΚΟ</a:t>
                        </a:r>
                        <a:r>
                          <a:rPr lang="el-GR" sz="1200" b="1">
                            <a:effectLst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	</a:t>
                        </a:r>
                        <a:r>
                          <a:rPr lang="en-US" sz="1200" b="1">
                            <a:effectLst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 </a:t>
                        </a:r>
                        <a:endParaRPr lang="en-CY" sz="1100">
                          <a:effectLst/>
                          <a:ea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95" name="Text Box 122">
                        <a:extLst>
                          <a:ext uri="{FF2B5EF4-FFF2-40B4-BE49-F238E27FC236}">
                            <a16:creationId xmlns:a16="http://schemas.microsoft.com/office/drawing/2014/main" id="{9568DB1C-70CA-4E4C-ACA8-D5B8942296CC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7097554">
                        <a:off x="2328530" y="2360428"/>
                        <a:ext cx="752475" cy="219075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l-GR" sz="1000" b="1">
                            <a:effectLst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ΤΥΝΗΣΙΑ </a:t>
                        </a:r>
                        <a:endParaRPr lang="en-CY" sz="1100">
                          <a:effectLst/>
                          <a:ea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96" name="Text Box 11271">
                        <a:extLst>
                          <a:ext uri="{FF2B5EF4-FFF2-40B4-BE49-F238E27FC236}">
                            <a16:creationId xmlns:a16="http://schemas.microsoft.com/office/drawing/2014/main" id="{4BA49D06-FD22-4CBC-8108-0B8EF9A85B64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9786086">
                        <a:off x="3568528" y="144845"/>
                        <a:ext cx="611505" cy="21590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l-GR" sz="700" b="1">
                            <a:solidFill>
                              <a:srgbClr val="FFFFFF"/>
                            </a:solidFill>
                            <a:effectLst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ΣΛΟΒΕΝΙΑ</a:t>
                        </a:r>
                        <a:endParaRPr lang="en-CY" sz="1100">
                          <a:effectLst/>
                          <a:ea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97" name="Text Box 11272">
                        <a:extLst>
                          <a:ext uri="{FF2B5EF4-FFF2-40B4-BE49-F238E27FC236}">
                            <a16:creationId xmlns:a16="http://schemas.microsoft.com/office/drawing/2014/main" id="{73A41736-D1A7-4903-9037-544F8C9EADAF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20807864">
                        <a:off x="3753293" y="276447"/>
                        <a:ext cx="611505" cy="21590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l-GR" sz="800" b="1">
                            <a:solidFill>
                              <a:srgbClr val="FFFFFF"/>
                            </a:solidFill>
                            <a:effectLst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ΚΡΟΑΤΙΑ</a:t>
                        </a:r>
                        <a:endParaRPr lang="en-CY" sz="1100">
                          <a:effectLst/>
                          <a:ea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98" name="Text Box 11273">
                        <a:extLst>
                          <a:ext uri="{FF2B5EF4-FFF2-40B4-BE49-F238E27FC236}">
                            <a16:creationId xmlns:a16="http://schemas.microsoft.com/office/drawing/2014/main" id="{65211538-E5D9-4F7B-B686-8F2B42D27267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5752214" y="1552354"/>
                        <a:ext cx="503555" cy="179705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l-GR" sz="1000" b="1">
                            <a:solidFill>
                              <a:srgbClr val="FFFFFF"/>
                            </a:solidFill>
                            <a:effectLst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ΤΟΥΡΚΙΑ</a:t>
                        </a:r>
                        <a:endParaRPr lang="en-CY" sz="1100">
                          <a:effectLst/>
                          <a:ea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99" name="Text Box 11274">
                        <a:extLst>
                          <a:ext uri="{FF2B5EF4-FFF2-40B4-BE49-F238E27FC236}">
                            <a16:creationId xmlns:a16="http://schemas.microsoft.com/office/drawing/2014/main" id="{60F5F59C-204E-4F8F-8D1B-CA7EB136F50C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3652736">
                        <a:off x="3843671" y="536944"/>
                        <a:ext cx="611505" cy="28448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>
                          <a:lnSpc>
                            <a:spcPct val="115000"/>
                          </a:lnSpc>
                          <a:spcAft>
                            <a:spcPts val="0"/>
                          </a:spcAft>
                        </a:pPr>
                        <a:r>
                          <a:rPr lang="el-GR" sz="800" b="1">
                            <a:solidFill>
                              <a:srgbClr val="FFFFFF"/>
                            </a:solidFill>
                            <a:effectLst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ΒΟΣΝΙΑ ΕΡΖΕΓΟΒΙΝΗ</a:t>
                        </a:r>
                        <a:endParaRPr lang="en-CY" sz="1100">
                          <a:effectLst/>
                          <a:ea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00" name="Text Box 11275">
                        <a:extLst>
                          <a:ext uri="{FF2B5EF4-FFF2-40B4-BE49-F238E27FC236}">
                            <a16:creationId xmlns:a16="http://schemas.microsoft.com/office/drawing/2014/main" id="{138DECBD-B355-474F-9F44-E306E3594F2A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4831409">
                        <a:off x="4155117" y="1275907"/>
                        <a:ext cx="611505" cy="21590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l-GR" sz="800" b="1">
                            <a:solidFill>
                              <a:srgbClr val="FFFFFF"/>
                            </a:solidFill>
                            <a:effectLst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ΑΛΒΑΝΙΑ</a:t>
                        </a:r>
                        <a:endParaRPr lang="en-CY" sz="1100">
                          <a:effectLst/>
                          <a:ea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01" name="Text Box 11276">
                        <a:extLst>
                          <a:ext uri="{FF2B5EF4-FFF2-40B4-BE49-F238E27FC236}">
                            <a16:creationId xmlns:a16="http://schemas.microsoft.com/office/drawing/2014/main" id="{44BFDE80-3C55-4F54-839A-0837AE49673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551275" y="2434856"/>
                        <a:ext cx="466725" cy="21590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l-GR" sz="800" b="1">
                            <a:solidFill>
                              <a:srgbClr val="FFFFFF"/>
                            </a:solidFill>
                            <a:effectLst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ΜΑΛΤΑ</a:t>
                        </a:r>
                        <a:endParaRPr lang="en-CY" sz="1100">
                          <a:effectLst/>
                          <a:ea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02" name="Text Box 11277">
                        <a:extLst>
                          <a:ext uri="{FF2B5EF4-FFF2-40B4-BE49-F238E27FC236}">
                            <a16:creationId xmlns:a16="http://schemas.microsoft.com/office/drawing/2014/main" id="{CEC66A7B-79C2-4F31-889E-9DD760FBFA84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422064" y="2477386"/>
                        <a:ext cx="396028" cy="14351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l-GR" sz="800" b="1">
                            <a:solidFill>
                              <a:srgbClr val="FFFFFF"/>
                            </a:solidFill>
                            <a:effectLst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ΚΥΠΡΟΣ</a:t>
                        </a:r>
                        <a:endParaRPr lang="en-CY" sz="1100">
                          <a:effectLst/>
                          <a:ea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03" name="Oval 102">
                        <a:extLst>
                          <a:ext uri="{FF2B5EF4-FFF2-40B4-BE49-F238E27FC236}">
                            <a16:creationId xmlns:a16="http://schemas.microsoft.com/office/drawing/2014/main" id="{4935FB08-088D-4E74-BBAE-C87609F11AE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13051" y="2158409"/>
                        <a:ext cx="298519" cy="279134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CY"/>
                      </a:p>
                    </p:txBody>
                  </p:sp>
                  <p:sp>
                    <p:nvSpPr>
                      <p:cNvPr id="104" name="Text Box 11291">
                        <a:extLst>
                          <a:ext uri="{FF2B5EF4-FFF2-40B4-BE49-F238E27FC236}">
                            <a16:creationId xmlns:a16="http://schemas.microsoft.com/office/drawing/2014/main" id="{BFF45D90-BC45-4B0B-8D3D-8B95AB575FE8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915567" y="1445787"/>
                        <a:ext cx="466725" cy="21590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l-GR" sz="800" b="1">
                            <a:solidFill>
                              <a:srgbClr val="FFFFFF"/>
                            </a:solidFill>
                            <a:effectLst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Σαρδηνία</a:t>
                        </a:r>
                        <a:endParaRPr lang="en-CY" sz="1100">
                          <a:effectLst/>
                          <a:ea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05" name="Text Box 11292">
                        <a:extLst>
                          <a:ext uri="{FF2B5EF4-FFF2-40B4-BE49-F238E27FC236}">
                            <a16:creationId xmlns:a16="http://schemas.microsoft.com/office/drawing/2014/main" id="{F2C87702-7F9E-4FFA-A8A7-CCAFEAD53C9D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317358" y="1690577"/>
                        <a:ext cx="323850" cy="14351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l-GR" sz="800" b="1">
                            <a:solidFill>
                              <a:srgbClr val="FFFFFF"/>
                            </a:solidFill>
                            <a:effectLst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Σικελία</a:t>
                        </a:r>
                        <a:endParaRPr lang="en-CY" sz="1100">
                          <a:effectLst/>
                          <a:ea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06" name="Text Box 11293">
                        <a:extLst>
                          <a:ext uri="{FF2B5EF4-FFF2-40B4-BE49-F238E27FC236}">
                            <a16:creationId xmlns:a16="http://schemas.microsoft.com/office/drawing/2014/main" id="{98FB6F82-CF99-49E2-BC82-65A2A8D21621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5135526" y="2509284"/>
                        <a:ext cx="287655" cy="14351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l-GR" sz="800" b="1">
                            <a:solidFill>
                              <a:srgbClr val="FFFFFF"/>
                            </a:solidFill>
                            <a:effectLst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Κρήτη</a:t>
                        </a:r>
                        <a:endParaRPr lang="en-CY" sz="1100">
                          <a:effectLst/>
                          <a:ea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07" name="Text Box 11294">
                        <a:extLst>
                          <a:ext uri="{FF2B5EF4-FFF2-40B4-BE49-F238E27FC236}">
                            <a16:creationId xmlns:a16="http://schemas.microsoft.com/office/drawing/2014/main" id="{BF98D2BF-5C45-43AB-9733-11A0F481E685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371061" y="893135"/>
                        <a:ext cx="360000" cy="14400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l-GR" sz="800" b="1">
                            <a:solidFill>
                              <a:srgbClr val="FFFFFF"/>
                            </a:solidFill>
                            <a:effectLst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Κορσική</a:t>
                        </a:r>
                        <a:endParaRPr lang="en-CY" sz="1100">
                          <a:effectLst/>
                          <a:ea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08" name="Text Box 11295">
                        <a:extLst>
                          <a:ext uri="{FF2B5EF4-FFF2-40B4-BE49-F238E27FC236}">
                            <a16:creationId xmlns:a16="http://schemas.microsoft.com/office/drawing/2014/main" id="{4829342C-9CB3-4A02-AFAD-91E1449EC5D4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20796622">
                        <a:off x="1456661" y="1424763"/>
                        <a:ext cx="914400" cy="14351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l-GR" sz="800" b="1">
                            <a:solidFill>
                              <a:srgbClr val="FFFFFF"/>
                            </a:solidFill>
                            <a:effectLst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Νησιά Βαλεαρίδες</a:t>
                        </a:r>
                        <a:endParaRPr lang="en-CY" sz="1100">
                          <a:effectLst/>
                          <a:ea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09" name="Text Box 21516">
                        <a:extLst>
                          <a:ext uri="{FF2B5EF4-FFF2-40B4-BE49-F238E27FC236}">
                            <a16:creationId xmlns:a16="http://schemas.microsoft.com/office/drawing/2014/main" id="{E6B101D4-3F34-487D-A6B6-84283A5CE93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5781899" y="2291099"/>
                        <a:ext cx="287655" cy="14351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l-GR" sz="800" b="1">
                            <a:solidFill>
                              <a:srgbClr val="FFFFFF"/>
                            </a:solidFill>
                            <a:effectLst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Ρόδος</a:t>
                        </a:r>
                        <a:endParaRPr lang="en-CY" sz="1100">
                          <a:effectLst/>
                          <a:ea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10" name="Text Box 21517">
                        <a:extLst>
                          <a:ext uri="{FF2B5EF4-FFF2-40B4-BE49-F238E27FC236}">
                            <a16:creationId xmlns:a16="http://schemas.microsoft.com/office/drawing/2014/main" id="{B4FA4016-4E5F-4C56-A592-9ED8A357F0AF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3589522">
                        <a:off x="6854762" y="3109711"/>
                        <a:ext cx="359422" cy="143505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l-GR" sz="800" b="1" dirty="0">
                            <a:effectLst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ΙΣΡΑΗΛ</a:t>
                        </a:r>
                        <a:endParaRPr lang="en-CY" sz="1100" dirty="0">
                          <a:effectLst/>
                          <a:ea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11" name="Text Box 21518">
                        <a:extLst>
                          <a:ext uri="{FF2B5EF4-FFF2-40B4-BE49-F238E27FC236}">
                            <a16:creationId xmlns:a16="http://schemas.microsoft.com/office/drawing/2014/main" id="{465A1619-1557-444A-872C-94F838CBE766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251405" y="2137144"/>
                        <a:ext cx="324000" cy="179705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l-GR" sz="1000" b="1">
                            <a:effectLst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ΣΥΡΙΑ</a:t>
                        </a:r>
                        <a:endParaRPr lang="en-CY" sz="1100">
                          <a:effectLst/>
                          <a:ea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12" name="Text Box 21519">
                        <a:extLst>
                          <a:ext uri="{FF2B5EF4-FFF2-40B4-BE49-F238E27FC236}">
                            <a16:creationId xmlns:a16="http://schemas.microsoft.com/office/drawing/2014/main" id="{859AFAF3-FC3C-4275-8E5B-5BA2FC7C6A26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908511" y="2432043"/>
                        <a:ext cx="360000" cy="14400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l-GR" sz="700" b="1" dirty="0">
                            <a:solidFill>
                              <a:srgbClr val="FFFFFF"/>
                            </a:solidFill>
                            <a:effectLst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a:t>ΛΙΒΑΝΟΣ</a:t>
                        </a:r>
                        <a:endParaRPr lang="en-CY" sz="1100" dirty="0">
                          <a:effectLst/>
                          <a:ea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p:grpSp>
              </p:grpSp>
              <p:sp>
                <p:nvSpPr>
                  <p:cNvPr id="83" name="Text Box 21520">
                    <a:extLst>
                      <a:ext uri="{FF2B5EF4-FFF2-40B4-BE49-F238E27FC236}">
                        <a16:creationId xmlns:a16="http://schemas.microsoft.com/office/drawing/2014/main" id="{57224D9D-8783-4699-9E15-D917AA441AA5}"/>
                      </a:ext>
                    </a:extLst>
                  </p:cNvPr>
                  <p:cNvSpPr txBox="1"/>
                  <p:nvPr/>
                </p:nvSpPr>
                <p:spPr>
                  <a:xfrm rot="1253103">
                    <a:off x="2097489" y="3406007"/>
                    <a:ext cx="3668395" cy="35814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Wave1">
                      <a:avLst>
                        <a:gd name="adj1" fmla="val 20000"/>
                        <a:gd name="adj2" fmla="val 0"/>
                      </a:avLst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l-GR" sz="800" dirty="0">
                        <a:ln w="18415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>
                            <a:srgbClr val="000000">
                              <a:alpha val="70000"/>
                            </a:srgbClr>
                          </a:outerShdw>
                        </a:effectLst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Μεσόγειος        </a:t>
                    </a:r>
                    <a:r>
                      <a:rPr lang="el-GR" sz="800" dirty="0">
                        <a:ln w="1841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</a:ln>
                        <a:noFill/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l-GR" sz="800" dirty="0">
                        <a:ln w="18415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>
                            <a:srgbClr val="000000">
                              <a:alpha val="70000"/>
                            </a:srgbClr>
                          </a:outerShdw>
                        </a:effectLst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Θάλασσα</a:t>
                    </a:r>
                    <a:endParaRPr lang="en-CY" sz="1100" dirty="0"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81" name="Text Box 21521">
                  <a:extLst>
                    <a:ext uri="{FF2B5EF4-FFF2-40B4-BE49-F238E27FC236}">
                      <a16:creationId xmlns:a16="http://schemas.microsoft.com/office/drawing/2014/main" id="{D6453645-42E4-4671-9D4C-AF5141311E41}"/>
                    </a:ext>
                  </a:extLst>
                </p:cNvPr>
                <p:cNvSpPr txBox="1"/>
                <p:nvPr/>
              </p:nvSpPr>
              <p:spPr>
                <a:xfrm>
                  <a:off x="5414838" y="2949934"/>
                  <a:ext cx="288000" cy="142875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0" tIns="0" rIns="0" bIns="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l-GR" sz="700" b="1">
                      <a:solidFill>
                        <a:srgbClr val="FFFFFF"/>
                      </a:solidFill>
                      <a:effectLst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Λέσβος</a:t>
                  </a:r>
                  <a:endParaRPr lang="en-CY" sz="1100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77" name="Text Box 11287">
              <a:extLst>
                <a:ext uri="{FF2B5EF4-FFF2-40B4-BE49-F238E27FC236}">
                  <a16:creationId xmlns:a16="http://schemas.microsoft.com/office/drawing/2014/main" id="{7B4EE15C-B150-4703-940A-B4AC9CEDB7A0}"/>
                </a:ext>
              </a:extLst>
            </p:cNvPr>
            <p:cNvSpPr txBox="1"/>
            <p:nvPr/>
          </p:nvSpPr>
          <p:spPr>
            <a:xfrm>
              <a:off x="4607626" y="61861"/>
              <a:ext cx="144000" cy="216000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l-GR" sz="1600" b="1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Θ</a:t>
              </a:r>
              <a:endParaRPr lang="en-CY" sz="110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57446281-461E-46CB-9135-25AE23ECF935}"/>
              </a:ext>
            </a:extLst>
          </p:cNvPr>
          <p:cNvGrpSpPr/>
          <p:nvPr/>
        </p:nvGrpSpPr>
        <p:grpSpPr>
          <a:xfrm>
            <a:off x="10512015" y="1564100"/>
            <a:ext cx="1495622" cy="1467431"/>
            <a:chOff x="0" y="0"/>
            <a:chExt cx="1695450" cy="1676400"/>
          </a:xfrm>
        </p:grpSpPr>
        <p:pic>
          <p:nvPicPr>
            <p:cNvPr id="114" name="Picture 113">
              <a:extLst>
                <a:ext uri="{FF2B5EF4-FFF2-40B4-BE49-F238E27FC236}">
                  <a16:creationId xmlns:a16="http://schemas.microsoft.com/office/drawing/2014/main" id="{2A7E036F-F2A0-42E2-9DAF-728C17388DB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695450" cy="167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2D5BB01C-4D1E-4498-9615-0AE82C2B920B}"/>
                </a:ext>
              </a:extLst>
            </p:cNvPr>
            <p:cNvSpPr/>
            <p:nvPr/>
          </p:nvSpPr>
          <p:spPr>
            <a:xfrm>
              <a:off x="260986" y="361950"/>
              <a:ext cx="304799" cy="209910"/>
            </a:xfrm>
            <a:prstGeom prst="rect">
              <a:avLst/>
            </a:prstGeom>
            <a:noFill/>
          </p:spPr>
          <p:txBody>
            <a:bodyPr wrap="square" lIns="36000" tIns="36000" rIns="36000" bIns="3600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200" kern="1200" dirty="0">
                  <a:ln>
                    <a:noFill/>
                  </a:ln>
                  <a:effectLst>
                    <a:outerShdw blurRad="69850" dist="43180" dir="5400000" sx="0" sy="0">
                      <a:srgbClr val="000000">
                        <a:alpha val="65000"/>
                      </a:srgbClr>
                    </a:outerShdw>
                  </a:effectLst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BΔ</a:t>
              </a:r>
              <a:endParaRPr lang="en-CY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335554D4-7BC4-471F-8A15-0330E6A1EDE7}"/>
                </a:ext>
              </a:extLst>
            </p:cNvPr>
            <p:cNvSpPr/>
            <p:nvPr/>
          </p:nvSpPr>
          <p:spPr>
            <a:xfrm>
              <a:off x="1085850" y="1085850"/>
              <a:ext cx="342900" cy="301625"/>
            </a:xfrm>
            <a:prstGeom prst="rect">
              <a:avLst/>
            </a:prstGeom>
            <a:noFill/>
          </p:spPr>
          <p:txBody>
            <a:bodyPr wrap="square" lIns="36000" tIns="36000" rIns="36000" bIns="3600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l-GR" sz="1200" kern="1200">
                  <a:ln>
                    <a:noFill/>
                  </a:ln>
                  <a:effectLst>
                    <a:outerShdw blurRad="69850" dist="43180" dir="5400000" sx="0" sy="0">
                      <a:srgbClr val="000000">
                        <a:alpha val="65000"/>
                      </a:srgbClr>
                    </a:outerShdw>
                  </a:effectLst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ΝΑ</a:t>
              </a:r>
              <a:endParaRPr lang="en-CY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0B8513F0-2272-4236-9765-D7DE097469CD}"/>
                </a:ext>
              </a:extLst>
            </p:cNvPr>
            <p:cNvSpPr/>
            <p:nvPr/>
          </p:nvSpPr>
          <p:spPr>
            <a:xfrm>
              <a:off x="323850" y="1076325"/>
              <a:ext cx="304800" cy="320675"/>
            </a:xfrm>
            <a:prstGeom prst="rect">
              <a:avLst/>
            </a:prstGeom>
            <a:noFill/>
          </p:spPr>
          <p:txBody>
            <a:bodyPr wrap="square" lIns="36000" tIns="36000" rIns="36000" bIns="3600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l-GR" sz="1200" kern="1200">
                  <a:ln>
                    <a:noFill/>
                  </a:ln>
                  <a:effectLst>
                    <a:outerShdw blurRad="69850" dist="43180" dir="5400000" sx="0" sy="0">
                      <a:srgbClr val="000000">
                        <a:alpha val="65000"/>
                      </a:srgbClr>
                    </a:outerShdw>
                  </a:effectLst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ΝΔ</a:t>
              </a:r>
              <a:endParaRPr lang="en-CY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D37BE571-F247-4051-AFB7-CD5B5E4610B6}"/>
                </a:ext>
              </a:extLst>
            </p:cNvPr>
            <p:cNvSpPr/>
            <p:nvPr/>
          </p:nvSpPr>
          <p:spPr>
            <a:xfrm>
              <a:off x="1133475" y="342900"/>
              <a:ext cx="342899" cy="234950"/>
            </a:xfrm>
            <a:prstGeom prst="rect">
              <a:avLst/>
            </a:prstGeom>
            <a:noFill/>
          </p:spPr>
          <p:txBody>
            <a:bodyPr wrap="square" lIns="36000" tIns="36000" rIns="36000" bIns="3600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200" kern="1200" dirty="0">
                  <a:ln>
                    <a:noFill/>
                  </a:ln>
                  <a:effectLst>
                    <a:outerShdw blurRad="69850" dist="43180" dir="5400000" sx="0" sy="0">
                      <a:srgbClr val="000000">
                        <a:alpha val="65000"/>
                      </a:srgbClr>
                    </a:outerShdw>
                  </a:effectLst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el-GR" sz="1200" kern="1200" dirty="0">
                  <a:ln>
                    <a:noFill/>
                  </a:ln>
                  <a:effectLst>
                    <a:outerShdw blurRad="69850" dist="43180" dir="5400000" sx="0" sy="0">
                      <a:srgbClr val="000000">
                        <a:alpha val="65000"/>
                      </a:srgbClr>
                    </a:outerShdw>
                  </a:effectLst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Α</a:t>
              </a:r>
              <a:endParaRPr lang="en-CY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4A7F5E5B-AC88-43EC-82A0-5251E115B3C6}"/>
              </a:ext>
            </a:extLst>
          </p:cNvPr>
          <p:cNvSpPr txBox="1"/>
          <p:nvPr/>
        </p:nvSpPr>
        <p:spPr>
          <a:xfrm>
            <a:off x="11195438" y="-8397"/>
            <a:ext cx="9965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b="1" dirty="0"/>
              <a:t>Μάθημα 2</a:t>
            </a:r>
            <a:endParaRPr lang="en-CY" sz="1400" b="1" dirty="0"/>
          </a:p>
        </p:txBody>
      </p:sp>
    </p:spTree>
    <p:extLst>
      <p:ext uri="{BB962C8B-B14F-4D97-AF65-F5344CB8AC3E}">
        <p14:creationId xmlns:p14="http://schemas.microsoft.com/office/powerpoint/2010/main" val="2833491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2387600"/>
          </a:xfrm>
        </p:spPr>
        <p:txBody>
          <a:bodyPr/>
          <a:lstStyle/>
          <a:p>
            <a:r>
              <a:rPr lang="el-GR" i="1" dirty="0"/>
              <a:t>Πού βρίσκεται η Κύπρος;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570922"/>
            <a:ext cx="9744222" cy="3366259"/>
          </a:xfrm>
        </p:spPr>
        <p:txBody>
          <a:bodyPr>
            <a:normAutofit/>
          </a:bodyPr>
          <a:lstStyle/>
          <a:p>
            <a:r>
              <a:rPr lang="el-GR" b="1" dirty="0"/>
              <a:t>Σε μια σύντομη παράγραφο, περιγράφω </a:t>
            </a:r>
            <a:r>
              <a:rPr lang="el-GR" b="1" u="sng" dirty="0"/>
              <a:t>τη θέση της Κύπρου</a:t>
            </a:r>
            <a:r>
              <a:rPr lang="el-GR" b="1" dirty="0"/>
              <a:t> </a:t>
            </a:r>
          </a:p>
          <a:p>
            <a:r>
              <a:rPr lang="el-GR" b="1" dirty="0"/>
              <a:t>στην υδρόγειο σφαίρα, στην Ευρώπη και στη Μεσόγειο Θάλασσα.</a:t>
            </a:r>
          </a:p>
          <a:p>
            <a:r>
              <a:rPr lang="el-GR" b="1" i="1"/>
              <a:t>(χρησιμοποιώ </a:t>
            </a:r>
            <a:r>
              <a:rPr lang="el-GR" b="1" i="1" dirty="0"/>
              <a:t>τις κατευθύνσεις του ορίζοντα)</a:t>
            </a:r>
          </a:p>
        </p:txBody>
      </p:sp>
    </p:spTree>
    <p:extLst>
      <p:ext uri="{BB962C8B-B14F-4D97-AF65-F5344CB8AC3E}">
        <p14:creationId xmlns:p14="http://schemas.microsoft.com/office/powerpoint/2010/main" val="1151652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793</TotalTime>
  <Words>513</Words>
  <Application>Microsoft Office PowerPoint</Application>
  <PresentationFormat>Widescreen</PresentationFormat>
  <Paragraphs>110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Cambria</vt:lpstr>
      <vt:lpstr>Times New Roman</vt:lpstr>
      <vt:lpstr>Wingdings</vt:lpstr>
      <vt:lpstr>Office Theme</vt:lpstr>
      <vt:lpstr>Πού βρίσκεται η Κύπρος;</vt:lpstr>
      <vt:lpstr>Α. Πού βρίσκεται η Κύπρος;</vt:lpstr>
      <vt:lpstr>Β. Η Κύπρος στην Ευρώπη</vt:lpstr>
      <vt:lpstr>Γ. Η Κύπρος στη Μεσόγειο Θάλασσα</vt:lpstr>
      <vt:lpstr>Πού βρίσκεται η Κύπρος;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Βόρεια Αμερική</dc:title>
  <dc:creator>user</dc:creator>
  <cp:lastModifiedBy>Theodora Damianou</cp:lastModifiedBy>
  <cp:revision>58</cp:revision>
  <dcterms:created xsi:type="dcterms:W3CDTF">2020-03-21T13:27:57Z</dcterms:created>
  <dcterms:modified xsi:type="dcterms:W3CDTF">2020-03-30T06:12:46Z</dcterms:modified>
</cp:coreProperties>
</file>