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2.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snapToGrid="0">
      <p:cViewPr varScale="1">
        <p:scale>
          <a:sx n="68" d="100"/>
          <a:sy n="68" d="100"/>
        </p:scale>
        <p:origin x="684"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384870217335904"/>
          <c:y val="0.2454941464742717"/>
          <c:w val="0.44917370056981981"/>
          <c:h val="0.55986715586497782"/>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CE2-4DBA-B9F1-541F2763562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4-ACE2-4DBA-B9F1-541F2763562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ACE2-4DBA-B9F1-541F2763562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E65-4EB7-BBD4-43A1937A7C35}"/>
              </c:ext>
            </c:extLst>
          </c:dPt>
          <c:dLbls>
            <c:dLbl>
              <c:idx val="0"/>
              <c:layout>
                <c:manualLayout>
                  <c:x val="-0.19255372228480294"/>
                  <c:y val="-3.9276501239082176E-2"/>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r>
                      <a:rPr lang="el-GR" b="1" dirty="0"/>
                      <a:t>ΘΕΑΤΕΣ</a:t>
                    </a: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endParaRPr lang="el-GR"/>
                </a:p>
              </c:txPr>
              <c:dLblPos val="bestFit"/>
              <c:showLegendKey val="0"/>
              <c:showVal val="1"/>
              <c:showCatName val="0"/>
              <c:showSerName val="0"/>
              <c:showPercent val="0"/>
              <c:showBubbleSize val="0"/>
              <c:extLst>
                <c:ext xmlns:c15="http://schemas.microsoft.com/office/drawing/2012/chart" uri="{CE6537A1-D6FC-4f65-9D91-7224C49458BB}">
                  <c15:layout>
                    <c:manualLayout>
                      <c:w val="0.14009955192851203"/>
                      <c:h val="0.1081474270734149"/>
                    </c:manualLayout>
                  </c15:layout>
                  <c15:showDataLabelsRange val="0"/>
                </c:ext>
                <c:ext xmlns:c16="http://schemas.microsoft.com/office/drawing/2014/chart" uri="{C3380CC4-5D6E-409C-BE32-E72D297353CC}">
                  <c16:uniqueId val="{00000002-ACE2-4DBA-B9F1-541F27635625}"/>
                </c:ext>
              </c:extLst>
            </c:dLbl>
            <c:dLbl>
              <c:idx val="1"/>
              <c:layout>
                <c:manualLayout>
                  <c:x val="0.11750443434162726"/>
                  <c:y val="-5.6984574606516042E-2"/>
                </c:manualLayout>
              </c:layout>
              <c:tx>
                <c:rich>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r>
                      <a:rPr lang="el-GR" b="1"/>
                      <a:t>ΘΥΤΗΣ</a:t>
                    </a:r>
                  </a:p>
                </c:rich>
              </c:tx>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l-GR"/>
                </a:p>
              </c:tx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CE2-4DBA-B9F1-541F27635625}"/>
                </c:ext>
              </c:extLst>
            </c:dLbl>
            <c:dLbl>
              <c:idx val="2"/>
              <c:layout>
                <c:manualLayout>
                  <c:x val="9.7059984303374591E-2"/>
                  <c:y val="8.8431088424856599E-2"/>
                </c:manualLayout>
              </c:layout>
              <c:tx>
                <c:rich>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r>
                      <a:rPr lang="el-GR" b="1"/>
                      <a:t>ΘΥΜΑ</a:t>
                    </a:r>
                  </a:p>
                </c:rich>
              </c:tx>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l-GR"/>
                </a:p>
              </c:tx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CE2-4DBA-B9F1-541F2763562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l-G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1st Qtr</c:v>
                </c:pt>
                <c:pt idx="1">
                  <c:v>2nd Qtr</c:v>
                </c:pt>
                <c:pt idx="2">
                  <c:v>3rd Qtr</c:v>
                </c:pt>
              </c:strCache>
            </c:strRef>
          </c:cat>
          <c:val>
            <c:numRef>
              <c:f>Sheet1!$B$2:$B$5</c:f>
              <c:numCache>
                <c:formatCode>General</c:formatCode>
                <c:ptCount val="4"/>
                <c:pt idx="0">
                  <c:v>8.1999999999999993</c:v>
                </c:pt>
                <c:pt idx="1">
                  <c:v>3.2</c:v>
                </c:pt>
                <c:pt idx="2">
                  <c:v>3.2</c:v>
                </c:pt>
              </c:numCache>
            </c:numRef>
          </c:val>
          <c:extLst>
            <c:ext xmlns:c16="http://schemas.microsoft.com/office/drawing/2014/chart" uri="{C3380CC4-5D6E-409C-BE32-E72D297353CC}">
              <c16:uniqueId val="{00000000-ACE2-4DBA-B9F1-541F27635625}"/>
            </c:ext>
          </c:extLst>
        </c:ser>
        <c:ser>
          <c:idx val="1"/>
          <c:order val="1"/>
          <c:tx>
            <c:strRef>
              <c:f>Sheet1!$C$1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9-0E65-4EB7-BBD4-43A1937A7C3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B-0E65-4EB7-BBD4-43A1937A7C3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D-0E65-4EB7-BBD4-43A1937A7C3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F-0E65-4EB7-BBD4-43A1937A7C3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l-G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1st Qtr</c:v>
                </c:pt>
                <c:pt idx="1">
                  <c:v>2nd Qtr</c:v>
                </c:pt>
                <c:pt idx="2">
                  <c:v>3rd Qtr</c:v>
                </c:pt>
              </c:strCache>
            </c:strRef>
          </c:cat>
          <c:val>
            <c:numRef>
              <c:f>Sheet1!$C$2:$C$5</c:f>
              <c:numCache>
                <c:formatCode>General</c:formatCode>
                <c:ptCount val="4"/>
                <c:pt idx="0">
                  <c:v>0</c:v>
                </c:pt>
                <c:pt idx="1">
                  <c:v>0</c:v>
                </c:pt>
              </c:numCache>
            </c:numRef>
          </c:val>
          <c:extLst>
            <c:ext xmlns:c16="http://schemas.microsoft.com/office/drawing/2014/chart" uri="{C3380CC4-5D6E-409C-BE32-E72D297353CC}">
              <c16:uniqueId val="{00000001-ACE2-4DBA-B9F1-541F27635625}"/>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l-G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3B851-7CE2-40B3-8F5E-7ED61F4199FC}" type="datetimeFigureOut">
              <a:rPr lang="el-GR" smtClean="0"/>
              <a:t>23/6/2023</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8A1820-AE61-4026-BED5-FBF2D50EE53F}" type="slidenum">
              <a:rPr lang="el-GR" smtClean="0"/>
              <a:t>‹#›</a:t>
            </a:fld>
            <a:endParaRPr lang="el-GR"/>
          </a:p>
        </p:txBody>
      </p:sp>
    </p:spTree>
    <p:extLst>
      <p:ext uri="{BB962C8B-B14F-4D97-AF65-F5344CB8AC3E}">
        <p14:creationId xmlns:p14="http://schemas.microsoft.com/office/powerpoint/2010/main" val="1582506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a:t>
            </a:fld>
            <a:endParaRPr lang="x-none"/>
          </a:p>
        </p:txBody>
      </p:sp>
    </p:spTree>
    <p:extLst>
      <p:ext uri="{BB962C8B-B14F-4D97-AF65-F5344CB8AC3E}">
        <p14:creationId xmlns:p14="http://schemas.microsoft.com/office/powerpoint/2010/main" val="1538285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10</a:t>
            </a:fld>
            <a:endParaRPr lang="x-none"/>
          </a:p>
        </p:txBody>
      </p:sp>
    </p:spTree>
    <p:extLst>
      <p:ext uri="{BB962C8B-B14F-4D97-AF65-F5344CB8AC3E}">
        <p14:creationId xmlns:p14="http://schemas.microsoft.com/office/powerpoint/2010/main" val="924825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11</a:t>
            </a:fld>
            <a:endParaRPr lang="x-none"/>
          </a:p>
        </p:txBody>
      </p:sp>
    </p:spTree>
    <p:extLst>
      <p:ext uri="{BB962C8B-B14F-4D97-AF65-F5344CB8AC3E}">
        <p14:creationId xmlns:p14="http://schemas.microsoft.com/office/powerpoint/2010/main" val="3718425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12</a:t>
            </a:fld>
            <a:endParaRPr lang="x-none"/>
          </a:p>
        </p:txBody>
      </p:sp>
    </p:spTree>
    <p:extLst>
      <p:ext uri="{BB962C8B-B14F-4D97-AF65-F5344CB8AC3E}">
        <p14:creationId xmlns:p14="http://schemas.microsoft.com/office/powerpoint/2010/main" val="1595570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13</a:t>
            </a:fld>
            <a:endParaRPr lang="x-none"/>
          </a:p>
        </p:txBody>
      </p:sp>
    </p:spTree>
    <p:extLst>
      <p:ext uri="{BB962C8B-B14F-4D97-AF65-F5344CB8AC3E}">
        <p14:creationId xmlns:p14="http://schemas.microsoft.com/office/powerpoint/2010/main" val="1008965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14</a:t>
            </a:fld>
            <a:endParaRPr lang="x-none"/>
          </a:p>
        </p:txBody>
      </p:sp>
    </p:spTree>
    <p:extLst>
      <p:ext uri="{BB962C8B-B14F-4D97-AF65-F5344CB8AC3E}">
        <p14:creationId xmlns:p14="http://schemas.microsoft.com/office/powerpoint/2010/main" val="3389033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15</a:t>
            </a:fld>
            <a:endParaRPr lang="x-none"/>
          </a:p>
        </p:txBody>
      </p:sp>
    </p:spTree>
    <p:extLst>
      <p:ext uri="{BB962C8B-B14F-4D97-AF65-F5344CB8AC3E}">
        <p14:creationId xmlns:p14="http://schemas.microsoft.com/office/powerpoint/2010/main" val="2903540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16</a:t>
            </a:fld>
            <a:endParaRPr lang="x-none"/>
          </a:p>
        </p:txBody>
      </p:sp>
    </p:spTree>
    <p:extLst>
      <p:ext uri="{BB962C8B-B14F-4D97-AF65-F5344CB8AC3E}">
        <p14:creationId xmlns:p14="http://schemas.microsoft.com/office/powerpoint/2010/main" val="1027030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baseline="0" dirty="0"/>
          </a:p>
        </p:txBody>
      </p:sp>
      <p:sp>
        <p:nvSpPr>
          <p:cNvPr id="4" name="Slide Number Placeholder 3"/>
          <p:cNvSpPr>
            <a:spLocks noGrp="1"/>
          </p:cNvSpPr>
          <p:nvPr>
            <p:ph type="sldNum" sz="quarter" idx="10"/>
          </p:nvPr>
        </p:nvSpPr>
        <p:spPr/>
        <p:txBody>
          <a:bodyPr/>
          <a:lstStyle/>
          <a:p>
            <a:fld id="{001F372F-D62A-4D4F-97D0-560F97840DC7}" type="slidenum">
              <a:rPr lang="x-none" smtClean="0"/>
              <a:t>17</a:t>
            </a:fld>
            <a:endParaRPr lang="x-none"/>
          </a:p>
        </p:txBody>
      </p:sp>
    </p:spTree>
    <p:extLst>
      <p:ext uri="{BB962C8B-B14F-4D97-AF65-F5344CB8AC3E}">
        <p14:creationId xmlns:p14="http://schemas.microsoft.com/office/powerpoint/2010/main" val="1503535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18</a:t>
            </a:fld>
            <a:endParaRPr lang="x-none"/>
          </a:p>
        </p:txBody>
      </p:sp>
    </p:spTree>
    <p:extLst>
      <p:ext uri="{BB962C8B-B14F-4D97-AF65-F5344CB8AC3E}">
        <p14:creationId xmlns:p14="http://schemas.microsoft.com/office/powerpoint/2010/main" val="3989865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19</a:t>
            </a:fld>
            <a:endParaRPr lang="x-none"/>
          </a:p>
        </p:txBody>
      </p:sp>
    </p:spTree>
    <p:extLst>
      <p:ext uri="{BB962C8B-B14F-4D97-AF65-F5344CB8AC3E}">
        <p14:creationId xmlns:p14="http://schemas.microsoft.com/office/powerpoint/2010/main" val="3524132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2</a:t>
            </a:fld>
            <a:endParaRPr lang="x-none"/>
          </a:p>
        </p:txBody>
      </p:sp>
    </p:spTree>
    <p:extLst>
      <p:ext uri="{BB962C8B-B14F-4D97-AF65-F5344CB8AC3E}">
        <p14:creationId xmlns:p14="http://schemas.microsoft.com/office/powerpoint/2010/main" val="10179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20</a:t>
            </a:fld>
            <a:endParaRPr lang="x-none"/>
          </a:p>
        </p:txBody>
      </p:sp>
    </p:spTree>
    <p:extLst>
      <p:ext uri="{BB962C8B-B14F-4D97-AF65-F5344CB8AC3E}">
        <p14:creationId xmlns:p14="http://schemas.microsoft.com/office/powerpoint/2010/main" val="2583839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21</a:t>
            </a:fld>
            <a:endParaRPr lang="x-none"/>
          </a:p>
        </p:txBody>
      </p:sp>
    </p:spTree>
    <p:extLst>
      <p:ext uri="{BB962C8B-B14F-4D97-AF65-F5344CB8AC3E}">
        <p14:creationId xmlns:p14="http://schemas.microsoft.com/office/powerpoint/2010/main" val="659068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22</a:t>
            </a:fld>
            <a:endParaRPr lang="x-none"/>
          </a:p>
        </p:txBody>
      </p:sp>
    </p:spTree>
    <p:extLst>
      <p:ext uri="{BB962C8B-B14F-4D97-AF65-F5344CB8AC3E}">
        <p14:creationId xmlns:p14="http://schemas.microsoft.com/office/powerpoint/2010/main" val="2838655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23</a:t>
            </a:fld>
            <a:endParaRPr lang="x-none"/>
          </a:p>
        </p:txBody>
      </p:sp>
    </p:spTree>
    <p:extLst>
      <p:ext uri="{BB962C8B-B14F-4D97-AF65-F5344CB8AC3E}">
        <p14:creationId xmlns:p14="http://schemas.microsoft.com/office/powerpoint/2010/main" val="2505547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24</a:t>
            </a:fld>
            <a:endParaRPr lang="x-none"/>
          </a:p>
        </p:txBody>
      </p:sp>
    </p:spTree>
    <p:extLst>
      <p:ext uri="{BB962C8B-B14F-4D97-AF65-F5344CB8AC3E}">
        <p14:creationId xmlns:p14="http://schemas.microsoft.com/office/powerpoint/2010/main" val="3081203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3</a:t>
            </a:fld>
            <a:endParaRPr lang="x-none"/>
          </a:p>
        </p:txBody>
      </p:sp>
    </p:spTree>
    <p:extLst>
      <p:ext uri="{BB962C8B-B14F-4D97-AF65-F5344CB8AC3E}">
        <p14:creationId xmlns:p14="http://schemas.microsoft.com/office/powerpoint/2010/main" val="1816943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4</a:t>
            </a:fld>
            <a:endParaRPr lang="x-none"/>
          </a:p>
        </p:txBody>
      </p:sp>
    </p:spTree>
    <p:extLst>
      <p:ext uri="{BB962C8B-B14F-4D97-AF65-F5344CB8AC3E}">
        <p14:creationId xmlns:p14="http://schemas.microsoft.com/office/powerpoint/2010/main" val="2192688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x-none" b="1" dirty="0"/>
          </a:p>
        </p:txBody>
      </p:sp>
      <p:sp>
        <p:nvSpPr>
          <p:cNvPr id="4" name="Slide Number Placeholder 3"/>
          <p:cNvSpPr>
            <a:spLocks noGrp="1"/>
          </p:cNvSpPr>
          <p:nvPr>
            <p:ph type="sldNum" sz="quarter" idx="5"/>
          </p:nvPr>
        </p:nvSpPr>
        <p:spPr/>
        <p:txBody>
          <a:bodyPr/>
          <a:lstStyle/>
          <a:p>
            <a:fld id="{001F372F-D62A-4D4F-97D0-560F97840DC7}" type="slidenum">
              <a:rPr lang="x-none" smtClean="0"/>
              <a:t>5</a:t>
            </a:fld>
            <a:endParaRPr lang="x-none"/>
          </a:p>
        </p:txBody>
      </p:sp>
    </p:spTree>
    <p:extLst>
      <p:ext uri="{BB962C8B-B14F-4D97-AF65-F5344CB8AC3E}">
        <p14:creationId xmlns:p14="http://schemas.microsoft.com/office/powerpoint/2010/main" val="2487407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6</a:t>
            </a:fld>
            <a:endParaRPr lang="x-none"/>
          </a:p>
        </p:txBody>
      </p:sp>
    </p:spTree>
    <p:extLst>
      <p:ext uri="{BB962C8B-B14F-4D97-AF65-F5344CB8AC3E}">
        <p14:creationId xmlns:p14="http://schemas.microsoft.com/office/powerpoint/2010/main" val="1543174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x-none" dirty="0"/>
          </a:p>
        </p:txBody>
      </p:sp>
      <p:sp>
        <p:nvSpPr>
          <p:cNvPr id="4" name="Slide Number Placeholder 3"/>
          <p:cNvSpPr>
            <a:spLocks noGrp="1"/>
          </p:cNvSpPr>
          <p:nvPr>
            <p:ph type="sldNum" sz="quarter" idx="5"/>
          </p:nvPr>
        </p:nvSpPr>
        <p:spPr/>
        <p:txBody>
          <a:bodyPr/>
          <a:lstStyle/>
          <a:p>
            <a:fld id="{001F372F-D62A-4D4F-97D0-560F97840DC7}" type="slidenum">
              <a:rPr lang="x-none" smtClean="0"/>
              <a:t>7</a:t>
            </a:fld>
            <a:endParaRPr lang="x-none"/>
          </a:p>
        </p:txBody>
      </p:sp>
    </p:spTree>
    <p:extLst>
      <p:ext uri="{BB962C8B-B14F-4D97-AF65-F5344CB8AC3E}">
        <p14:creationId xmlns:p14="http://schemas.microsoft.com/office/powerpoint/2010/main" val="1113724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8</a:t>
            </a:fld>
            <a:endParaRPr lang="x-none"/>
          </a:p>
        </p:txBody>
      </p:sp>
    </p:spTree>
    <p:extLst>
      <p:ext uri="{BB962C8B-B14F-4D97-AF65-F5344CB8AC3E}">
        <p14:creationId xmlns:p14="http://schemas.microsoft.com/office/powerpoint/2010/main" val="2787299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1F372F-D62A-4D4F-97D0-560F97840DC7}" type="slidenum">
              <a:rPr lang="x-none" smtClean="0"/>
              <a:t>9</a:t>
            </a:fld>
            <a:endParaRPr lang="x-none"/>
          </a:p>
        </p:txBody>
      </p:sp>
    </p:spTree>
    <p:extLst>
      <p:ext uri="{BB962C8B-B14F-4D97-AF65-F5344CB8AC3E}">
        <p14:creationId xmlns:p14="http://schemas.microsoft.com/office/powerpoint/2010/main" val="3116703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l-G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l-GR"/>
          </a:p>
        </p:txBody>
      </p:sp>
      <p:sp>
        <p:nvSpPr>
          <p:cNvPr id="4" name="Date Placeholder 3"/>
          <p:cNvSpPr>
            <a:spLocks noGrp="1"/>
          </p:cNvSpPr>
          <p:nvPr>
            <p:ph type="dt" sz="half" idx="10"/>
          </p:nvPr>
        </p:nvSpPr>
        <p:spPr/>
        <p:txBody>
          <a:bodyPr/>
          <a:lstStyle/>
          <a:p>
            <a:fld id="{2711386E-9F9D-4BAE-BD1C-E213DF7079A3}" type="datetimeFigureOut">
              <a:rPr lang="el-GR" smtClean="0"/>
              <a:t>23/6/2023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2772130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p>
            <a:fld id="{2711386E-9F9D-4BAE-BD1C-E213DF7079A3}" type="datetimeFigureOut">
              <a:rPr lang="el-GR" smtClean="0"/>
              <a:t>23/6/2023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4106849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l-G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p>
            <a:fld id="{2711386E-9F9D-4BAE-BD1C-E213DF7079A3}" type="datetimeFigureOut">
              <a:rPr lang="el-GR" smtClean="0"/>
              <a:t>23/6/2023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2832025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p>
            <a:fld id="{2711386E-9F9D-4BAE-BD1C-E213DF7079A3}" type="datetimeFigureOut">
              <a:rPr lang="el-GR" smtClean="0"/>
              <a:t>23/6/2023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4076296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l-G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11386E-9F9D-4BAE-BD1C-E213DF7079A3}" type="datetimeFigureOut">
              <a:rPr lang="el-GR" smtClean="0"/>
              <a:t>23/6/2023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3761859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Date Placeholder 4"/>
          <p:cNvSpPr>
            <a:spLocks noGrp="1"/>
          </p:cNvSpPr>
          <p:nvPr>
            <p:ph type="dt" sz="half" idx="10"/>
          </p:nvPr>
        </p:nvSpPr>
        <p:spPr/>
        <p:txBody>
          <a:bodyPr/>
          <a:lstStyle/>
          <a:p>
            <a:fld id="{2711386E-9F9D-4BAE-BD1C-E213DF7079A3}" type="datetimeFigureOut">
              <a:rPr lang="el-GR" smtClean="0"/>
              <a:t>23/6/2023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1490616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l-G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7" name="Date Placeholder 6"/>
          <p:cNvSpPr>
            <a:spLocks noGrp="1"/>
          </p:cNvSpPr>
          <p:nvPr>
            <p:ph type="dt" sz="half" idx="10"/>
          </p:nvPr>
        </p:nvSpPr>
        <p:spPr/>
        <p:txBody>
          <a:bodyPr/>
          <a:lstStyle/>
          <a:p>
            <a:fld id="{2711386E-9F9D-4BAE-BD1C-E213DF7079A3}" type="datetimeFigureOut">
              <a:rPr lang="el-GR" smtClean="0"/>
              <a:t>23/6/2023</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3257199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Date Placeholder 2"/>
          <p:cNvSpPr>
            <a:spLocks noGrp="1"/>
          </p:cNvSpPr>
          <p:nvPr>
            <p:ph type="dt" sz="half" idx="10"/>
          </p:nvPr>
        </p:nvSpPr>
        <p:spPr/>
        <p:txBody>
          <a:bodyPr/>
          <a:lstStyle/>
          <a:p>
            <a:fld id="{2711386E-9F9D-4BAE-BD1C-E213DF7079A3}" type="datetimeFigureOut">
              <a:rPr lang="el-GR" smtClean="0"/>
              <a:t>23/6/2023</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2932546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11386E-9F9D-4BAE-BD1C-E213DF7079A3}" type="datetimeFigureOut">
              <a:rPr lang="el-GR" smtClean="0"/>
              <a:t>23/6/2023</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458636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l-G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11386E-9F9D-4BAE-BD1C-E213DF7079A3}" type="datetimeFigureOut">
              <a:rPr lang="el-GR" smtClean="0"/>
              <a:t>23/6/2023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170249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l-G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11386E-9F9D-4BAE-BD1C-E213DF7079A3}" type="datetimeFigureOut">
              <a:rPr lang="el-GR" smtClean="0"/>
              <a:t>23/6/2023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7BDB59C7-A0D1-4811-8934-D030F52EDFD6}" type="slidenum">
              <a:rPr lang="el-GR" smtClean="0"/>
              <a:t>‹#›</a:t>
            </a:fld>
            <a:endParaRPr lang="el-GR"/>
          </a:p>
        </p:txBody>
      </p:sp>
    </p:spTree>
    <p:extLst>
      <p:ext uri="{BB962C8B-B14F-4D97-AF65-F5344CB8AC3E}">
        <p14:creationId xmlns:p14="http://schemas.microsoft.com/office/powerpoint/2010/main" val="797005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1386E-9F9D-4BAE-BD1C-E213DF7079A3}" type="datetimeFigureOut">
              <a:rPr lang="el-GR" smtClean="0"/>
              <a:t>23/6/2023</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DB59C7-A0D1-4811-8934-D030F52EDFD6}" type="slidenum">
              <a:rPr lang="el-GR" smtClean="0"/>
              <a:t>‹#›</a:t>
            </a:fld>
            <a:endParaRPr lang="el-GR"/>
          </a:p>
        </p:txBody>
      </p:sp>
    </p:spTree>
    <p:extLst>
      <p:ext uri="{BB962C8B-B14F-4D97-AF65-F5344CB8AC3E}">
        <p14:creationId xmlns:p14="http://schemas.microsoft.com/office/powerpoint/2010/main" val="484185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nqyTMqJhsnQ"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sANf_UzOe5c"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www.pi.ac.cy/pi/index.php?option=com_content&amp;view=article&amp;id=910&amp;Itemid=383&amp;lang=el" TargetMode="External"/><Relationship Id="rId13" Type="http://schemas.openxmlformats.org/officeDocument/2006/relationships/image" Target="../media/image38.png"/><Relationship Id="rId3" Type="http://schemas.openxmlformats.org/officeDocument/2006/relationships/hyperlink" Target="https://www.pi.ac.cy/pi/index.php?option=com_content&amp;view=article&amp;id=1429&amp;Itemid=448&amp;lang=el" TargetMode="External"/><Relationship Id="rId7" Type="http://schemas.openxmlformats.org/officeDocument/2006/relationships/hyperlink" Target="http://www.cicada-erasmus.eu/" TargetMode="External"/><Relationship Id="rId12"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antibullying.eu/" TargetMode="External"/><Relationship Id="rId11" Type="http://schemas.openxmlformats.org/officeDocument/2006/relationships/image" Target="../media/image36.png"/><Relationship Id="rId5" Type="http://schemas.openxmlformats.org/officeDocument/2006/relationships/hyperlink" Target="https://mefesi.pi.ac.cy/" TargetMode="External"/><Relationship Id="rId10" Type="http://schemas.openxmlformats.org/officeDocument/2006/relationships/image" Target="../media/image35.png"/><Relationship Id="rId4" Type="http://schemas.openxmlformats.org/officeDocument/2006/relationships/hyperlink" Target="https://www.pi.ac.cy/pi/index.php?option=com_content&amp;view=article&amp;id=3052&amp;Itemid=508&amp;lang=el" TargetMode="External"/><Relationship Id="rId9"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www.pi.ac.cy/pi/index.php?option=com_content&amp;view=article&amp;id=1429&amp;Itemid=448&amp;lang=el" TargetMode="External"/><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www.pi.ac.cy/pi/index.php?option=com_content&amp;view=article&amp;id=1712&amp;Itemid=463&amp;lang=el" TargetMode="External"/><Relationship Id="rId5" Type="http://schemas.openxmlformats.org/officeDocument/2006/relationships/hyperlink" Target="https://mefesi.pi.ac.cy/" TargetMode="External"/><Relationship Id="rId10" Type="http://schemas.openxmlformats.org/officeDocument/2006/relationships/image" Target="../media/image42.jpeg"/><Relationship Id="rId4" Type="http://schemas.openxmlformats.org/officeDocument/2006/relationships/hyperlink" Target="https://sebi-project.eu/" TargetMode="External"/><Relationship Id="rId9"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7RUC_JtyWu4"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pi.ac.cy/pi/files/pavis/ekpaideftiko_yliko/scholika_encheiridia/anagnorisi_kai_diacheirisi_sholikou_ekfovismou.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DSKURiBbTh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12192000" cy="6851521"/>
          </a:xfrm>
          <a:prstGeom prst="rect">
            <a:avLst/>
          </a:prstGeom>
          <a:ln>
            <a:noFill/>
          </a:ln>
          <a:effectLst>
            <a:softEdge rad="112500"/>
          </a:effectLst>
        </p:spPr>
      </p:pic>
    </p:spTree>
    <p:extLst>
      <p:ext uri="{BB962C8B-B14F-4D97-AF65-F5344CB8AC3E}">
        <p14:creationId xmlns:p14="http://schemas.microsoft.com/office/powerpoint/2010/main" val="3411415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448129"/>
            <a:ext cx="12192000" cy="1325563"/>
          </a:xfrm>
        </p:spPr>
        <p:txBody>
          <a:bodyPr>
            <a:normAutofit fontScale="90000"/>
          </a:bodyPr>
          <a:lstStyle/>
          <a:p>
            <a:pPr algn="ctr"/>
            <a:r>
              <a:rPr lang="el-GR" b="1" u="sng" dirty="0"/>
              <a:t>Ενδεικτικές δραστηριότητες για αναγνώριση και διαχωρισμό εκφοβιστικής συμπεριφοράς από άλλα είδη συγκρούσεων</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178419" y="1713617"/>
            <a:ext cx="12192000" cy="605837"/>
          </a:xfrm>
        </p:spPr>
        <p:txBody>
          <a:bodyPr/>
          <a:lstStyle/>
          <a:p>
            <a:r>
              <a:rPr lang="el-GR" dirty="0"/>
              <a:t>ΔΡΑΣΤΗΡΙΟΤΗΤΑ 3:</a:t>
            </a:r>
            <a:r>
              <a:rPr lang="en-GB" dirty="0"/>
              <a:t> </a:t>
            </a:r>
            <a:r>
              <a:rPr lang="el-GR" dirty="0"/>
              <a:t>Παραμύθι «Η Μόνα σε καινούργιο σχολείο»</a:t>
            </a:r>
          </a:p>
          <a:p>
            <a:pPr marL="0" indent="0">
              <a:buNone/>
            </a:pPr>
            <a:endParaRPr lang="el-GR" dirty="0"/>
          </a:p>
          <a:p>
            <a:endParaRPr lang="el-GR" dirty="0"/>
          </a:p>
          <a:p>
            <a:endParaRPr lang="el-GR"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15166"/>
          <a:stretch/>
        </p:blipFill>
        <p:spPr>
          <a:xfrm>
            <a:off x="7101467" y="2319454"/>
            <a:ext cx="4226923" cy="4237463"/>
          </a:xfrm>
          <a:prstGeom prst="rect">
            <a:avLst/>
          </a:prstGeom>
        </p:spPr>
      </p:pic>
      <p:pic>
        <p:nvPicPr>
          <p:cNvPr id="5" name="Picture 4" descr="278687023_266444302274591_6362783925768142305_n.jpg"/>
          <p:cNvPicPr/>
          <p:nvPr/>
        </p:nvPicPr>
        <p:blipFill>
          <a:blip r:embed="rId4" cstate="print"/>
          <a:stretch>
            <a:fillRect/>
          </a:stretch>
        </p:blipFill>
        <p:spPr>
          <a:xfrm>
            <a:off x="832624" y="2641779"/>
            <a:ext cx="5441795" cy="3813612"/>
          </a:xfrm>
          <a:prstGeom prst="rect">
            <a:avLst/>
          </a:prstGeom>
        </p:spPr>
      </p:pic>
      <p:sp>
        <p:nvSpPr>
          <p:cNvPr id="6" name="TextBox 5"/>
          <p:cNvSpPr txBox="1"/>
          <p:nvPr/>
        </p:nvSpPr>
        <p:spPr>
          <a:xfrm>
            <a:off x="955287" y="5255062"/>
            <a:ext cx="2598234" cy="1200329"/>
          </a:xfrm>
          <a:prstGeom prst="rect">
            <a:avLst/>
          </a:prstGeom>
          <a:noFill/>
        </p:spPr>
        <p:txBody>
          <a:bodyPr wrap="square" rtlCol="0">
            <a:spAutoFit/>
          </a:bodyPr>
          <a:lstStyle/>
          <a:p>
            <a:r>
              <a:rPr lang="el-GR" b="1" dirty="0"/>
              <a:t>ΣΠΑΣΜΕΝΟ ΜΟΛΥΒΙ, ΣΧΙΣΜΕΝΟ ΚΑΙ ΜΟΥΤΖΟΥΡΩΜΕΝΟ ΤΕΤΡΑΔΙΟ</a:t>
            </a:r>
            <a:endParaRPr lang="en-GB" b="1" dirty="0"/>
          </a:p>
        </p:txBody>
      </p:sp>
    </p:spTree>
    <p:extLst>
      <p:ext uri="{BB962C8B-B14F-4D97-AF65-F5344CB8AC3E}">
        <p14:creationId xmlns:p14="http://schemas.microsoft.com/office/powerpoint/2010/main" val="2508983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F232-DC6B-FCC7-F4F9-44367582149E}"/>
              </a:ext>
            </a:extLst>
          </p:cNvPr>
          <p:cNvSpPr>
            <a:spLocks noGrp="1"/>
          </p:cNvSpPr>
          <p:nvPr>
            <p:ph type="title"/>
          </p:nvPr>
        </p:nvSpPr>
        <p:spPr/>
        <p:txBody>
          <a:bodyPr>
            <a:normAutofit fontScale="90000"/>
          </a:bodyPr>
          <a:lstStyle/>
          <a:p>
            <a:r>
              <a:rPr lang="el-GR" b="1" u="sng" dirty="0"/>
              <a:t>Ενδεικτικές δραστηριότητες για αναγνώριση και διαχωρισμό εκφοβιστικής συμπεριφοράς από άλλα είδη συγκρούσεων</a:t>
            </a:r>
            <a:r>
              <a:rPr lang="x-none" b="1" u="sng" dirty="0"/>
              <a:t>:</a:t>
            </a:r>
            <a:endParaRPr lang="x-none" dirty="0"/>
          </a:p>
        </p:txBody>
      </p:sp>
      <p:pic>
        <p:nvPicPr>
          <p:cNvPr id="4" name="Picture 3">
            <a:extLst>
              <a:ext uri="{FF2B5EF4-FFF2-40B4-BE49-F238E27FC236}">
                <a16:creationId xmlns:a16="http://schemas.microsoft.com/office/drawing/2014/main" id="{F86659E2-ED65-E5BC-F2A8-31BCF09A4BEE}"/>
              </a:ext>
            </a:extLst>
          </p:cNvPr>
          <p:cNvPicPr>
            <a:picLocks noChangeAspect="1"/>
          </p:cNvPicPr>
          <p:nvPr/>
        </p:nvPicPr>
        <p:blipFill>
          <a:blip r:embed="rId3" cstate="print"/>
          <a:stretch>
            <a:fillRect/>
          </a:stretch>
        </p:blipFill>
        <p:spPr>
          <a:xfrm>
            <a:off x="6211957" y="2715501"/>
            <a:ext cx="4950471" cy="3777374"/>
          </a:xfrm>
          <a:prstGeom prst="rect">
            <a:avLst/>
          </a:prstGeom>
        </p:spPr>
      </p:pic>
      <p:pic>
        <p:nvPicPr>
          <p:cNvPr id="8" name="Content Placeholder 4">
            <a:extLst>
              <a:ext uri="{FF2B5EF4-FFF2-40B4-BE49-F238E27FC236}">
                <a16:creationId xmlns:a16="http://schemas.microsoft.com/office/drawing/2014/main" id="{642D2123-ABEA-9DA1-8DC5-1109E1C45317}"/>
              </a:ext>
            </a:extLst>
          </p:cNvPr>
          <p:cNvPicPr>
            <a:picLocks noGrp="1" noChangeAspect="1"/>
          </p:cNvPicPr>
          <p:nvPr>
            <p:ph idx="1"/>
          </p:nvPr>
        </p:nvPicPr>
        <p:blipFill>
          <a:blip r:embed="rId4" cstate="print"/>
          <a:stretch>
            <a:fillRect/>
          </a:stretch>
        </p:blipFill>
        <p:spPr>
          <a:xfrm>
            <a:off x="1029571" y="2715501"/>
            <a:ext cx="4874271" cy="3677104"/>
          </a:xfrm>
          <a:prstGeom prst="rect">
            <a:avLst/>
          </a:prstGeom>
        </p:spPr>
      </p:pic>
      <p:sp>
        <p:nvSpPr>
          <p:cNvPr id="10" name="TextBox 9">
            <a:extLst>
              <a:ext uri="{FF2B5EF4-FFF2-40B4-BE49-F238E27FC236}">
                <a16:creationId xmlns:a16="http://schemas.microsoft.com/office/drawing/2014/main" id="{714D4C05-8DA0-D8D2-AB94-3B819A2DAB59}"/>
              </a:ext>
            </a:extLst>
          </p:cNvPr>
          <p:cNvSpPr txBox="1"/>
          <p:nvPr/>
        </p:nvSpPr>
        <p:spPr>
          <a:xfrm>
            <a:off x="0" y="2018428"/>
            <a:ext cx="9611139" cy="584775"/>
          </a:xfrm>
          <a:prstGeom prst="rect">
            <a:avLst/>
          </a:prstGeom>
          <a:noFill/>
        </p:spPr>
        <p:txBody>
          <a:bodyPr wrap="square">
            <a:spAutoFit/>
          </a:bodyPr>
          <a:lstStyle/>
          <a:p>
            <a:pPr marL="457200" indent="-457200">
              <a:buFont typeface="Arial" panose="020B0604020202020204" pitchFamily="34" charset="0"/>
              <a:buChar char="•"/>
            </a:pPr>
            <a:r>
              <a:rPr lang="el-GR" sz="3200" dirty="0"/>
              <a:t>ΔΡΑΣΤΗΡΙΟΤΗΤΑ 4</a:t>
            </a:r>
            <a:r>
              <a:rPr lang="x-none" sz="3200" dirty="0"/>
              <a:t>: Η δύναμη των λέξεων</a:t>
            </a:r>
          </a:p>
        </p:txBody>
      </p:sp>
    </p:spTree>
    <p:extLst>
      <p:ext uri="{BB962C8B-B14F-4D97-AF65-F5344CB8AC3E}">
        <p14:creationId xmlns:p14="http://schemas.microsoft.com/office/powerpoint/2010/main" val="3290637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448129"/>
            <a:ext cx="12192000" cy="1325563"/>
          </a:xfrm>
        </p:spPr>
        <p:txBody>
          <a:bodyPr>
            <a:normAutofit fontScale="90000"/>
          </a:bodyPr>
          <a:lstStyle/>
          <a:p>
            <a:pPr algn="ctr"/>
            <a:r>
              <a:rPr lang="el-GR" b="1" u="sng" dirty="0"/>
              <a:t>Ενδεικτικές δραστηριότητες για αναγνώριση και διαχωρισμό εκφοβιστικής συμπεριφοράς από άλλα είδη συγκρούσεων</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2019300"/>
            <a:ext cx="12192000" cy="4741774"/>
          </a:xfrm>
        </p:spPr>
        <p:txBody>
          <a:bodyPr/>
          <a:lstStyle/>
          <a:p>
            <a:r>
              <a:rPr lang="el-GR" dirty="0"/>
              <a:t>ΔΡΑΣΤΗΡΙΟΤΗΤΑ 5:</a:t>
            </a:r>
            <a:r>
              <a:rPr lang="en-GB" dirty="0"/>
              <a:t> </a:t>
            </a:r>
            <a:r>
              <a:rPr lang="el-GR" dirty="0"/>
              <a:t>Παραμύθι «Λύκε λύκε είσαι εδώ;»</a:t>
            </a:r>
            <a:r>
              <a:rPr lang="en-GB" dirty="0"/>
              <a:t> </a:t>
            </a:r>
            <a:r>
              <a:rPr lang="el-GR" dirty="0"/>
              <a:t>του Βασίλη </a:t>
            </a:r>
            <a:r>
              <a:rPr lang="el-GR" dirty="0" err="1"/>
              <a:t>Κουτσιαρή</a:t>
            </a:r>
            <a:endParaRPr lang="el-GR" dirty="0"/>
          </a:p>
          <a:p>
            <a:endParaRPr lang="el-GR" dirty="0"/>
          </a:p>
          <a:p>
            <a:endParaRPr lang="el-GR" dirty="0"/>
          </a:p>
          <a:p>
            <a:pPr marL="0" indent="0">
              <a:buNone/>
            </a:pPr>
            <a:endParaRPr lang="el-GR" dirty="0"/>
          </a:p>
        </p:txBody>
      </p:sp>
      <p:pic>
        <p:nvPicPr>
          <p:cNvPr id="3074" name="Picture 2" descr="Λύκε, Λύκε, είσαι εδώ; - Ελληνοεκδοτική"/>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648" y="2583747"/>
            <a:ext cx="3060313" cy="41773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1494263" y="2583747"/>
            <a:ext cx="4705815" cy="4176883"/>
          </a:xfrm>
          <a:prstGeom prst="rect">
            <a:avLst/>
          </a:prstGeom>
        </p:spPr>
      </p:pic>
    </p:spTree>
    <p:extLst>
      <p:ext uri="{BB962C8B-B14F-4D97-AF65-F5344CB8AC3E}">
        <p14:creationId xmlns:p14="http://schemas.microsoft.com/office/powerpoint/2010/main" val="33196723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448129"/>
            <a:ext cx="12192000" cy="1325563"/>
          </a:xfrm>
        </p:spPr>
        <p:txBody>
          <a:bodyPr>
            <a:normAutofit fontScale="90000"/>
          </a:bodyPr>
          <a:lstStyle/>
          <a:p>
            <a:pPr algn="ctr"/>
            <a:r>
              <a:rPr lang="el-GR" b="1" u="sng" dirty="0"/>
              <a:t>Ενδεικτικές δραστηριότητες για ευαισθητοποίηση και απόκτηση </a:t>
            </a:r>
            <a:r>
              <a:rPr lang="el-GR" b="1" u="sng" dirty="0" err="1"/>
              <a:t>ενσυναίσθησης</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2019300"/>
            <a:ext cx="12192000" cy="4741774"/>
          </a:xfrm>
        </p:spPr>
        <p:txBody>
          <a:bodyPr/>
          <a:lstStyle/>
          <a:p>
            <a:r>
              <a:rPr lang="el-GR" dirty="0"/>
              <a:t>ΔΡΑΣΤΗΡΙΟΤΗΤΑ </a:t>
            </a:r>
            <a:r>
              <a:rPr lang="x-none" dirty="0"/>
              <a:t>6</a:t>
            </a:r>
            <a:r>
              <a:rPr lang="el-GR" dirty="0"/>
              <a:t>: «Το παγκάκι της φιλίας» </a:t>
            </a:r>
          </a:p>
          <a:p>
            <a:pPr marL="0" indent="0">
              <a:buNone/>
            </a:pPr>
            <a:r>
              <a:rPr lang="el-GR" dirty="0"/>
              <a:t> </a:t>
            </a:r>
          </a:p>
          <a:p>
            <a:endParaRPr lang="el-GR" dirty="0"/>
          </a:p>
          <a:p>
            <a:endParaRPr lang="el-GR" dirty="0"/>
          </a:p>
          <a:p>
            <a:endParaRPr lang="el-GR" dirty="0"/>
          </a:p>
        </p:txBody>
      </p:sp>
      <p:pic>
        <p:nvPicPr>
          <p:cNvPr id="7" name="Picture 6">
            <a:extLst>
              <a:ext uri="{FF2B5EF4-FFF2-40B4-BE49-F238E27FC236}">
                <a16:creationId xmlns:a16="http://schemas.microsoft.com/office/drawing/2014/main" id="{43EF8F22-2B81-FB11-67CE-7E73271457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1740" y="2742331"/>
            <a:ext cx="4890053" cy="3667540"/>
          </a:xfrm>
          <a:prstGeom prst="rect">
            <a:avLst/>
          </a:prstGeom>
        </p:spPr>
      </p:pic>
      <p:pic>
        <p:nvPicPr>
          <p:cNvPr id="11" name="Picture 10">
            <a:extLst>
              <a:ext uri="{FF2B5EF4-FFF2-40B4-BE49-F238E27FC236}">
                <a16:creationId xmlns:a16="http://schemas.microsoft.com/office/drawing/2014/main" id="{AA28988C-4866-BEC7-1B45-9E8F01079177}"/>
              </a:ext>
            </a:extLst>
          </p:cNvPr>
          <p:cNvPicPr>
            <a:picLocks noChangeAspect="1"/>
          </p:cNvPicPr>
          <p:nvPr/>
        </p:nvPicPr>
        <p:blipFill>
          <a:blip r:embed="rId4"/>
          <a:stretch>
            <a:fillRect/>
          </a:stretch>
        </p:blipFill>
        <p:spPr>
          <a:xfrm>
            <a:off x="705678" y="2749362"/>
            <a:ext cx="4894131" cy="3667539"/>
          </a:xfrm>
          <a:prstGeom prst="rect">
            <a:avLst/>
          </a:prstGeom>
        </p:spPr>
      </p:pic>
    </p:spTree>
    <p:extLst>
      <p:ext uri="{BB962C8B-B14F-4D97-AF65-F5344CB8AC3E}">
        <p14:creationId xmlns:p14="http://schemas.microsoft.com/office/powerpoint/2010/main" val="678111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448129"/>
            <a:ext cx="12192000" cy="1325563"/>
          </a:xfrm>
        </p:spPr>
        <p:txBody>
          <a:bodyPr>
            <a:normAutofit fontScale="90000"/>
          </a:bodyPr>
          <a:lstStyle/>
          <a:p>
            <a:pPr algn="ctr"/>
            <a:r>
              <a:rPr lang="el-GR" b="1" u="sng" dirty="0"/>
              <a:t>Ενδεικτικές δραστηριότητες για ευαισθητοποίηση και απόκτηση </a:t>
            </a:r>
            <a:r>
              <a:rPr lang="el-GR" b="1" u="sng" dirty="0" err="1"/>
              <a:t>ενσυναίσθησης</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1594624"/>
            <a:ext cx="12192000" cy="5166450"/>
          </a:xfrm>
        </p:spPr>
        <p:txBody>
          <a:bodyPr/>
          <a:lstStyle/>
          <a:p>
            <a:r>
              <a:rPr lang="el-GR" dirty="0"/>
              <a:t>ΔΡΑΣΤΗΡΙΟΤΗΤΑ </a:t>
            </a:r>
            <a:r>
              <a:rPr lang="x-none" dirty="0"/>
              <a:t>7</a:t>
            </a:r>
            <a:r>
              <a:rPr lang="el-GR" dirty="0"/>
              <a:t>: «Σενάριο: Ο Αλέξης δέχεται λεκτικό εκφοβισμό από παιδιά της τάξης του στο διάδρομο του σχολείου» </a:t>
            </a:r>
          </a:p>
          <a:p>
            <a:pPr marL="0" indent="0">
              <a:buNone/>
            </a:pPr>
            <a:endParaRPr lang="el-GR" dirty="0">
              <a:solidFill>
                <a:srgbClr val="FF0000"/>
              </a:solidFill>
            </a:endParaRPr>
          </a:p>
          <a:p>
            <a:endParaRPr lang="el-GR" dirty="0"/>
          </a:p>
          <a:p>
            <a:endParaRPr lang="el-GR" dirty="0"/>
          </a:p>
          <a:p>
            <a:endParaRPr lang="el-GR" dirty="0"/>
          </a:p>
          <a:p>
            <a:endParaRPr lang="el-GR" dirty="0"/>
          </a:p>
        </p:txBody>
      </p:sp>
      <p:pic>
        <p:nvPicPr>
          <p:cNvPr id="5" name="Picture 4">
            <a:extLst>
              <a:ext uri="{FF2B5EF4-FFF2-40B4-BE49-F238E27FC236}">
                <a16:creationId xmlns:a16="http://schemas.microsoft.com/office/drawing/2014/main" id="{493BE0B3-937B-0029-7D37-6DE21C573D18}"/>
              </a:ext>
            </a:extLst>
          </p:cNvPr>
          <p:cNvPicPr>
            <a:picLocks noChangeAspect="1"/>
          </p:cNvPicPr>
          <p:nvPr/>
        </p:nvPicPr>
        <p:blipFill>
          <a:blip r:embed="rId3"/>
          <a:stretch>
            <a:fillRect/>
          </a:stretch>
        </p:blipFill>
        <p:spPr>
          <a:xfrm>
            <a:off x="409141" y="2713666"/>
            <a:ext cx="3440937" cy="3935896"/>
          </a:xfrm>
          <a:prstGeom prst="rect">
            <a:avLst/>
          </a:prstGeom>
        </p:spPr>
      </p:pic>
      <p:pic>
        <p:nvPicPr>
          <p:cNvPr id="7" name="Picture 6">
            <a:extLst>
              <a:ext uri="{FF2B5EF4-FFF2-40B4-BE49-F238E27FC236}">
                <a16:creationId xmlns:a16="http://schemas.microsoft.com/office/drawing/2014/main" id="{F83B1641-4722-CB5C-ED87-981B78C65786}"/>
              </a:ext>
            </a:extLst>
          </p:cNvPr>
          <p:cNvPicPr>
            <a:picLocks noChangeAspect="1"/>
          </p:cNvPicPr>
          <p:nvPr/>
        </p:nvPicPr>
        <p:blipFill>
          <a:blip r:embed="rId4"/>
          <a:stretch>
            <a:fillRect/>
          </a:stretch>
        </p:blipFill>
        <p:spPr>
          <a:xfrm>
            <a:off x="4579272" y="2534762"/>
            <a:ext cx="3087332" cy="4114800"/>
          </a:xfrm>
          <a:prstGeom prst="rect">
            <a:avLst/>
          </a:prstGeom>
        </p:spPr>
      </p:pic>
      <p:pic>
        <p:nvPicPr>
          <p:cNvPr id="11" name="Picture 10">
            <a:extLst>
              <a:ext uri="{FF2B5EF4-FFF2-40B4-BE49-F238E27FC236}">
                <a16:creationId xmlns:a16="http://schemas.microsoft.com/office/drawing/2014/main" id="{CB83CA40-1751-F869-4016-7C0F422D500F}"/>
              </a:ext>
            </a:extLst>
          </p:cNvPr>
          <p:cNvPicPr>
            <a:picLocks noChangeAspect="1"/>
          </p:cNvPicPr>
          <p:nvPr/>
        </p:nvPicPr>
        <p:blipFill>
          <a:blip r:embed="rId5"/>
          <a:stretch>
            <a:fillRect/>
          </a:stretch>
        </p:blipFill>
        <p:spPr>
          <a:xfrm>
            <a:off x="8395798" y="2436137"/>
            <a:ext cx="2931795" cy="4114800"/>
          </a:xfrm>
          <a:prstGeom prst="rect">
            <a:avLst/>
          </a:prstGeom>
        </p:spPr>
      </p:pic>
    </p:spTree>
    <p:extLst>
      <p:ext uri="{BB962C8B-B14F-4D97-AF65-F5344CB8AC3E}">
        <p14:creationId xmlns:p14="http://schemas.microsoft.com/office/powerpoint/2010/main" val="2252265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1117202"/>
            <a:ext cx="4541359" cy="1325563"/>
          </a:xfrm>
        </p:spPr>
        <p:txBody>
          <a:bodyPr>
            <a:noAutofit/>
          </a:bodyPr>
          <a:lstStyle/>
          <a:p>
            <a:pPr algn="ctr"/>
            <a:r>
              <a:rPr lang="el-GR" sz="3200" b="1" u="sng" dirty="0"/>
              <a:t>Ενδεικτικές δραστηριότητες για εντοπισμό πιθανών τρόπων αντιμετώπισης του σχολικού εκφοβισμού</a:t>
            </a:r>
            <a:r>
              <a:rPr lang="x-none" sz="3200" b="1" u="sng" dirty="0"/>
              <a:t>:</a:t>
            </a:r>
            <a:br>
              <a:rPr lang="x-none" sz="3200" b="1" u="sng" dirty="0"/>
            </a:br>
            <a:endParaRPr lang="x-none" sz="3200"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3145573"/>
            <a:ext cx="4259766" cy="1894778"/>
          </a:xfrm>
        </p:spPr>
        <p:txBody>
          <a:bodyPr>
            <a:normAutofit/>
          </a:bodyPr>
          <a:lstStyle/>
          <a:p>
            <a:pPr marL="0" indent="0">
              <a:buNone/>
            </a:pPr>
            <a:r>
              <a:rPr lang="el-GR" b="1" dirty="0"/>
              <a:t>Το τίμημα της σιωπής</a:t>
            </a:r>
          </a:p>
          <a:p>
            <a:pPr marL="0" indent="0">
              <a:buNone/>
            </a:pPr>
            <a:endParaRPr lang="el-GR" dirty="0">
              <a:hlinkClick r:id="rId3"/>
            </a:endParaRPr>
          </a:p>
          <a:p>
            <a:pPr marL="0" indent="0">
              <a:buNone/>
            </a:pPr>
            <a:r>
              <a:rPr lang="en-GB" dirty="0">
                <a:hlinkClick r:id="rId3"/>
              </a:rPr>
              <a:t>https://www.youtube.com/watch?v=nqyTMqJhsnQ</a:t>
            </a:r>
            <a:r>
              <a:rPr lang="el-GR" dirty="0"/>
              <a:t> </a:t>
            </a:r>
          </a:p>
        </p:txBody>
      </p:sp>
      <p:pic>
        <p:nvPicPr>
          <p:cNvPr id="6" name="Picture 5"/>
          <p:cNvPicPr>
            <a:picLocks noChangeAspect="1"/>
          </p:cNvPicPr>
          <p:nvPr/>
        </p:nvPicPr>
        <p:blipFill>
          <a:blip r:embed="rId4"/>
          <a:stretch>
            <a:fillRect/>
          </a:stretch>
        </p:blipFill>
        <p:spPr>
          <a:xfrm>
            <a:off x="4831574" y="255336"/>
            <a:ext cx="6974754" cy="5231066"/>
          </a:xfrm>
          <a:prstGeom prst="rect">
            <a:avLst/>
          </a:prstGeom>
          <a:ln>
            <a:noFill/>
          </a:ln>
          <a:effectLst>
            <a:softEdge rad="112500"/>
          </a:effectLst>
        </p:spPr>
      </p:pic>
      <p:sp>
        <p:nvSpPr>
          <p:cNvPr id="5" name="TextBox 4"/>
          <p:cNvSpPr txBox="1"/>
          <p:nvPr/>
        </p:nvSpPr>
        <p:spPr>
          <a:xfrm>
            <a:off x="5670536" y="5597911"/>
            <a:ext cx="5296829" cy="646331"/>
          </a:xfrm>
          <a:prstGeom prst="rect">
            <a:avLst/>
          </a:prstGeom>
          <a:noFill/>
        </p:spPr>
        <p:txBody>
          <a:bodyPr wrap="square" rtlCol="0">
            <a:spAutoFit/>
          </a:bodyPr>
          <a:lstStyle/>
          <a:p>
            <a:pPr algn="ctr"/>
            <a:r>
              <a:rPr lang="el-GR" dirty="0"/>
              <a:t>Ομαδική εικαστική δημιουργία από τα παιδιά του σχολείου μας</a:t>
            </a:r>
          </a:p>
        </p:txBody>
      </p:sp>
    </p:spTree>
    <p:extLst>
      <p:ext uri="{BB962C8B-B14F-4D97-AF65-F5344CB8AC3E}">
        <p14:creationId xmlns:p14="http://schemas.microsoft.com/office/powerpoint/2010/main" val="701588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448129"/>
            <a:ext cx="12192000" cy="1325563"/>
          </a:xfrm>
        </p:spPr>
        <p:txBody>
          <a:bodyPr>
            <a:normAutofit fontScale="90000"/>
          </a:bodyPr>
          <a:lstStyle/>
          <a:p>
            <a:pPr algn="ctr"/>
            <a:r>
              <a:rPr lang="el-GR" b="1" u="sng" dirty="0"/>
              <a:t>Ενδεικτικές δραστηριότητες για εντοπισμό πιθανών τρόπων αντιμετώπισης του σχολικού εκφοβισμού</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1600200"/>
            <a:ext cx="4716966" cy="1321167"/>
          </a:xfrm>
        </p:spPr>
        <p:txBody>
          <a:bodyPr>
            <a:normAutofit fontScale="77500" lnSpcReduction="20000"/>
          </a:bodyPr>
          <a:lstStyle/>
          <a:p>
            <a:r>
              <a:rPr lang="el-GR" dirty="0"/>
              <a:t>ΔΡΑΣΤΗΡΙΟΤΗΤΑ </a:t>
            </a:r>
            <a:r>
              <a:rPr lang="x-none" dirty="0"/>
              <a:t>8</a:t>
            </a:r>
            <a:r>
              <a:rPr lang="el-GR" dirty="0"/>
              <a:t>: Τραγούδι «Μήλα γύρω – γύρω στη μέση πορτοκάλι» </a:t>
            </a:r>
          </a:p>
          <a:p>
            <a:pPr marL="0" indent="0">
              <a:buNone/>
            </a:pPr>
            <a:r>
              <a:rPr lang="el-GR" dirty="0">
                <a:hlinkClick r:id="rId3"/>
              </a:rPr>
              <a:t>POLARIS Εκδόσεις: Μήλα γύρω-γύρω, στη μέση πορτοκάλι – </a:t>
            </a:r>
            <a:r>
              <a:rPr lang="el-GR" dirty="0" err="1">
                <a:hlinkClick r:id="rId3"/>
              </a:rPr>
              <a:t>YouTube</a:t>
            </a:r>
            <a:r>
              <a:rPr lang="el-GR" dirty="0"/>
              <a:t> </a:t>
            </a:r>
          </a:p>
          <a:p>
            <a:endParaRPr lang="el-GR" dirty="0"/>
          </a:p>
          <a:p>
            <a:pPr marL="0" indent="0">
              <a:buNone/>
            </a:pPr>
            <a:endParaRPr lang="el-GR" dirty="0"/>
          </a:p>
        </p:txBody>
      </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67518" y="1600200"/>
            <a:ext cx="6564083" cy="5021622"/>
          </a:xfrm>
          <a:prstGeom prst="rect">
            <a:avLst/>
          </a:prstGeom>
        </p:spPr>
      </p:pic>
      <p:pic>
        <p:nvPicPr>
          <p:cNvPr id="5" name="Picture 4"/>
          <p:cNvPicPr>
            <a:picLocks noChangeAspect="1"/>
          </p:cNvPicPr>
          <p:nvPr/>
        </p:nvPicPr>
        <p:blipFill>
          <a:blip r:embed="rId5"/>
          <a:stretch>
            <a:fillRect/>
          </a:stretch>
        </p:blipFill>
        <p:spPr>
          <a:xfrm>
            <a:off x="243826" y="3044283"/>
            <a:ext cx="4326673" cy="3245005"/>
          </a:xfrm>
          <a:prstGeom prst="rect">
            <a:avLst/>
          </a:prstGeom>
        </p:spPr>
      </p:pic>
    </p:spTree>
    <p:extLst>
      <p:ext uri="{BB962C8B-B14F-4D97-AF65-F5344CB8AC3E}">
        <p14:creationId xmlns:p14="http://schemas.microsoft.com/office/powerpoint/2010/main" val="2276857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511263"/>
            <a:ext cx="6578600" cy="1325563"/>
          </a:xfrm>
        </p:spPr>
        <p:txBody>
          <a:bodyPr>
            <a:noAutofit/>
          </a:bodyPr>
          <a:lstStyle/>
          <a:p>
            <a:pPr algn="ctr"/>
            <a:r>
              <a:rPr lang="el-GR" sz="3200" b="1" u="sng" dirty="0"/>
              <a:t>Ενδεικτικές δραστηριότητες για εντοπισμό πιθανών τρόπων αντιμετώπισης του σχολικού εκφοβισμού</a:t>
            </a:r>
            <a:r>
              <a:rPr lang="x-none" sz="3200" b="1" u="sng" dirty="0"/>
              <a:t>:</a:t>
            </a:r>
            <a:br>
              <a:rPr lang="x-none" sz="3200" b="1" u="sng" dirty="0"/>
            </a:br>
            <a:endParaRPr lang="x-none" sz="3200"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2019300"/>
            <a:ext cx="5867400" cy="1002680"/>
          </a:xfrm>
        </p:spPr>
        <p:txBody>
          <a:bodyPr>
            <a:normAutofit fontScale="92500"/>
          </a:bodyPr>
          <a:lstStyle/>
          <a:p>
            <a:r>
              <a:rPr lang="el-GR" dirty="0"/>
              <a:t>ΔΡΑΣΤΗΡΙΟΤΗΤΑ </a:t>
            </a:r>
            <a:r>
              <a:rPr lang="x-none" dirty="0"/>
              <a:t>9</a:t>
            </a:r>
            <a:r>
              <a:rPr lang="el-GR" dirty="0"/>
              <a:t>: «Οι σούπερ ήρωες  και η ασπίδα προστασίας μου» </a:t>
            </a:r>
          </a:p>
          <a:p>
            <a:pPr marL="0" indent="0">
              <a:buNone/>
            </a:pPr>
            <a:endParaRPr lang="el-GR" dirty="0"/>
          </a:p>
        </p:txBody>
      </p:sp>
      <p:pic>
        <p:nvPicPr>
          <p:cNvPr id="6" name="Picture 5" descr="C:\Users\User\Documents\Εκπαιδευτικό υλικό\σχολικός εκφοβισμός\Marvel comics.jpg"/>
          <p:cNvPicPr/>
          <p:nvPr/>
        </p:nvPicPr>
        <p:blipFill>
          <a:blip r:embed="rId3" cstate="print"/>
          <a:srcRect/>
          <a:stretch>
            <a:fillRect/>
          </a:stretch>
        </p:blipFill>
        <p:spPr bwMode="auto">
          <a:xfrm>
            <a:off x="1676401" y="2865863"/>
            <a:ext cx="3218984" cy="3712737"/>
          </a:xfrm>
          <a:prstGeom prst="rect">
            <a:avLst/>
          </a:prstGeom>
          <a:noFill/>
          <a:ln w="9525">
            <a:noFill/>
            <a:miter lim="800000"/>
            <a:headEnd/>
            <a:tailEnd/>
          </a:ln>
        </p:spPr>
      </p:pic>
      <p:pic>
        <p:nvPicPr>
          <p:cNvPr id="7" name="Content Placeholder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353300" y="1"/>
            <a:ext cx="4013200" cy="6858000"/>
          </a:xfrm>
          <a:prstGeom prst="rect">
            <a:avLst/>
          </a:prstGeom>
        </p:spPr>
      </p:pic>
    </p:spTree>
    <p:extLst>
      <p:ext uri="{BB962C8B-B14F-4D97-AF65-F5344CB8AC3E}">
        <p14:creationId xmlns:p14="http://schemas.microsoft.com/office/powerpoint/2010/main" val="854346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0EE56-F895-321D-55D1-274D2C1C6678}"/>
              </a:ext>
            </a:extLst>
          </p:cNvPr>
          <p:cNvSpPr>
            <a:spLocks noGrp="1"/>
          </p:cNvSpPr>
          <p:nvPr>
            <p:ph type="title"/>
          </p:nvPr>
        </p:nvSpPr>
        <p:spPr/>
        <p:txBody>
          <a:bodyPr>
            <a:normAutofit/>
          </a:bodyPr>
          <a:lstStyle/>
          <a:p>
            <a:r>
              <a:rPr lang="el-GR" b="1" u="sng" dirty="0"/>
              <a:t>Ε</a:t>
            </a:r>
            <a:r>
              <a:rPr lang="x-none" b="1" u="sng" dirty="0"/>
              <a:t>πιπρόσθετες πρακτικές δημιουργίας όμορφου και θετικού κλίματος:</a:t>
            </a:r>
            <a:endParaRPr lang="x-none" dirty="0"/>
          </a:p>
        </p:txBody>
      </p:sp>
      <p:sp>
        <p:nvSpPr>
          <p:cNvPr id="3" name="Content Placeholder 2">
            <a:extLst>
              <a:ext uri="{FF2B5EF4-FFF2-40B4-BE49-F238E27FC236}">
                <a16:creationId xmlns:a16="http://schemas.microsoft.com/office/drawing/2014/main" id="{D5B3A3B6-54D9-CD77-ED6E-17984A3BBEF4}"/>
              </a:ext>
            </a:extLst>
          </p:cNvPr>
          <p:cNvSpPr>
            <a:spLocks noGrp="1"/>
          </p:cNvSpPr>
          <p:nvPr>
            <p:ph idx="1"/>
          </p:nvPr>
        </p:nvSpPr>
        <p:spPr/>
        <p:txBody>
          <a:bodyPr/>
          <a:lstStyle/>
          <a:p>
            <a:r>
              <a:rPr lang="el-GR" dirty="0"/>
              <a:t>«</a:t>
            </a:r>
            <a:r>
              <a:rPr lang="x-none" dirty="0"/>
              <a:t>Τα φιλαράκια της αυλής»</a:t>
            </a:r>
          </a:p>
          <a:p>
            <a:r>
              <a:rPr lang="x-none" dirty="0"/>
              <a:t>Ομαδικά παιχνίδια αυλής (ασπροπίνακας για ζωγραφική, κινητή καλαθόσφαιρα, στόχευση φωνημάτων, επιδαπέδια τρίλιζα, ξηρά-θάλασσα, γύρω γύρω όλοι κ.α.)</a:t>
            </a:r>
          </a:p>
          <a:p>
            <a:r>
              <a:rPr lang="x-none" dirty="0"/>
              <a:t>Μουσική υπόκ</a:t>
            </a:r>
            <a:r>
              <a:rPr lang="el-GR" dirty="0"/>
              <a:t>ρ</a:t>
            </a:r>
            <a:r>
              <a:rPr lang="x-none" dirty="0"/>
              <a:t>ουση κατά τη διάρκεια του διαλείμματος με τραγούδια σχετικά με τον εκφοβισμό</a:t>
            </a:r>
          </a:p>
          <a:p>
            <a:r>
              <a:rPr lang="x-none" dirty="0"/>
              <a:t>Φιλοτέχνηση του προθάλαμου του νηπιαγωγείου με ομαδικές δημιουργίες των παιδιών σχετικές με τον εκφοβισμό (αφίσες, κατασκευές, ζωγραφιές) </a:t>
            </a:r>
          </a:p>
          <a:p>
            <a:endParaRPr lang="x-none" dirty="0"/>
          </a:p>
          <a:p>
            <a:pPr marL="0" indent="0">
              <a:buNone/>
            </a:pPr>
            <a:endParaRPr lang="x-none" dirty="0"/>
          </a:p>
        </p:txBody>
      </p:sp>
    </p:spTree>
    <p:extLst>
      <p:ext uri="{BB962C8B-B14F-4D97-AF65-F5344CB8AC3E}">
        <p14:creationId xmlns:p14="http://schemas.microsoft.com/office/powerpoint/2010/main" val="634323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100F97-84F7-605C-B8C6-666647FA050F}"/>
              </a:ext>
            </a:extLst>
          </p:cNvPr>
          <p:cNvPicPr>
            <a:picLocks noChangeAspect="1"/>
          </p:cNvPicPr>
          <p:nvPr/>
        </p:nvPicPr>
        <p:blipFill>
          <a:blip r:embed="rId3"/>
          <a:stretch>
            <a:fillRect/>
          </a:stretch>
        </p:blipFill>
        <p:spPr>
          <a:xfrm>
            <a:off x="-1" y="1715353"/>
            <a:ext cx="2899317" cy="38497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a:extLst>
              <a:ext uri="{FF2B5EF4-FFF2-40B4-BE49-F238E27FC236}">
                <a16:creationId xmlns:a16="http://schemas.microsoft.com/office/drawing/2014/main" id="{EFCE1078-DC6A-2E9B-8DB6-E8DAA44BF9A9}"/>
              </a:ext>
            </a:extLst>
          </p:cNvPr>
          <p:cNvPicPr>
            <a:picLocks noChangeAspect="1"/>
          </p:cNvPicPr>
          <p:nvPr/>
        </p:nvPicPr>
        <p:blipFill rotWithShape="1">
          <a:blip r:embed="rId4"/>
          <a:srcRect b="27391"/>
          <a:stretch/>
        </p:blipFill>
        <p:spPr>
          <a:xfrm>
            <a:off x="3866322" y="3477178"/>
            <a:ext cx="3506716" cy="33808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a:extLst>
              <a:ext uri="{FF2B5EF4-FFF2-40B4-BE49-F238E27FC236}">
                <a16:creationId xmlns:a16="http://schemas.microsoft.com/office/drawing/2014/main" id="{9865CCB7-B314-72C6-76B2-359773232977}"/>
              </a:ext>
            </a:extLst>
          </p:cNvPr>
          <p:cNvPicPr>
            <a:picLocks noChangeAspect="1"/>
          </p:cNvPicPr>
          <p:nvPr/>
        </p:nvPicPr>
        <p:blipFill>
          <a:blip r:embed="rId5"/>
          <a:stretch>
            <a:fillRect/>
          </a:stretch>
        </p:blipFill>
        <p:spPr>
          <a:xfrm>
            <a:off x="8441355" y="1202635"/>
            <a:ext cx="3750645" cy="49801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666A7054-244F-A449-391A-1E4A44C02C82}"/>
              </a:ext>
            </a:extLst>
          </p:cNvPr>
          <p:cNvPicPr>
            <a:picLocks noChangeAspect="1"/>
          </p:cNvPicPr>
          <p:nvPr/>
        </p:nvPicPr>
        <p:blipFill rotWithShape="1">
          <a:blip r:embed="rId6"/>
          <a:srcRect t="20214" b="28406"/>
          <a:stretch/>
        </p:blipFill>
        <p:spPr>
          <a:xfrm>
            <a:off x="3163677" y="74314"/>
            <a:ext cx="4767749" cy="3252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1701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473499" y="350316"/>
            <a:ext cx="1591224" cy="1209972"/>
          </a:xfrm>
          <a:prstGeom prst="rect">
            <a:avLst/>
          </a:prstGeom>
        </p:spPr>
      </p:pic>
      <p:sp>
        <p:nvSpPr>
          <p:cNvPr id="8" name="object 8"/>
          <p:cNvSpPr txBox="1"/>
          <p:nvPr/>
        </p:nvSpPr>
        <p:spPr>
          <a:xfrm>
            <a:off x="4204337" y="2752065"/>
            <a:ext cx="4177665" cy="387927"/>
          </a:xfrm>
          <a:prstGeom prst="rect">
            <a:avLst/>
          </a:prstGeom>
        </p:spPr>
        <p:txBody>
          <a:bodyPr vert="horz" wrap="square" lIns="0" tIns="53975" rIns="0" bIns="0" rtlCol="0">
            <a:spAutoFit/>
          </a:bodyPr>
          <a:lstStyle/>
          <a:p>
            <a:pPr marL="1315720" marR="5080" indent="-1303655">
              <a:lnSpc>
                <a:spcPts val="2590"/>
              </a:lnSpc>
              <a:spcBef>
                <a:spcPts val="425"/>
              </a:spcBef>
            </a:pPr>
            <a:r>
              <a:rPr sz="2400" b="1" kern="0" dirty="0">
                <a:solidFill>
                  <a:srgbClr val="172948"/>
                </a:solidFill>
                <a:latin typeface="Arial Narrow"/>
                <a:cs typeface="Arial Narrow"/>
              </a:rPr>
              <a:t>\</a:t>
            </a:r>
            <a:endParaRPr sz="2400" kern="0" dirty="0">
              <a:solidFill>
                <a:sysClr val="windowText" lastClr="000000"/>
              </a:solidFill>
              <a:latin typeface="Arial Narrow"/>
              <a:cs typeface="Arial Narrow"/>
            </a:endParaRPr>
          </a:p>
        </p:txBody>
      </p:sp>
      <p:sp>
        <p:nvSpPr>
          <p:cNvPr id="32" name="Title 31"/>
          <p:cNvSpPr>
            <a:spLocks noGrp="1"/>
          </p:cNvSpPr>
          <p:nvPr>
            <p:ph type="title"/>
          </p:nvPr>
        </p:nvSpPr>
        <p:spPr/>
        <p:txBody>
          <a:bodyPr/>
          <a:lstStyle/>
          <a:p>
            <a:r>
              <a:rPr lang="x-none" dirty="0"/>
              <a:t> </a:t>
            </a:r>
            <a:endParaRPr lang="en-US" dirty="0"/>
          </a:p>
        </p:txBody>
      </p:sp>
      <p:sp>
        <p:nvSpPr>
          <p:cNvPr id="35" name="Rectangle 34"/>
          <p:cNvSpPr/>
          <p:nvPr/>
        </p:nvSpPr>
        <p:spPr>
          <a:xfrm>
            <a:off x="2396416" y="2051701"/>
            <a:ext cx="7301101" cy="1077218"/>
          </a:xfrm>
          <a:prstGeom prst="rect">
            <a:avLst/>
          </a:prstGeom>
          <a:solidFill>
            <a:schemeClr val="tx2">
              <a:lumMod val="20000"/>
              <a:lumOff val="80000"/>
            </a:schemeClr>
          </a:solidFill>
        </p:spPr>
        <p:txBody>
          <a:bodyPr wrap="square">
            <a:spAutoFit/>
          </a:bodyPr>
          <a:lstStyle/>
          <a:p>
            <a:pPr marL="136525" marR="128905" algn="ctr">
              <a:spcBef>
                <a:spcPts val="2775"/>
              </a:spcBef>
              <a:defRPr/>
            </a:pPr>
            <a:r>
              <a:rPr lang="x-none" sz="3200" dirty="0"/>
              <a:t>Σχολικός εκφοβισμός: Όταν οι αμέτοχοι θεατές γίνονται δρώντες</a:t>
            </a:r>
            <a:r>
              <a:rPr lang="el-GR" sz="3200" kern="0" dirty="0">
                <a:solidFill>
                  <a:sysClr val="windowText" lastClr="000000"/>
                </a:solidFill>
                <a:latin typeface="Calibri"/>
                <a:cs typeface="Calibri"/>
              </a:rPr>
              <a:t> </a:t>
            </a:r>
          </a:p>
        </p:txBody>
      </p:sp>
      <p:sp>
        <p:nvSpPr>
          <p:cNvPr id="5" name="TextBox 4">
            <a:extLst>
              <a:ext uri="{FF2B5EF4-FFF2-40B4-BE49-F238E27FC236}">
                <a16:creationId xmlns:a16="http://schemas.microsoft.com/office/drawing/2014/main" id="{CA20A95F-9BC5-4C25-4418-72115045DDD5}"/>
              </a:ext>
            </a:extLst>
          </p:cNvPr>
          <p:cNvSpPr txBox="1"/>
          <p:nvPr/>
        </p:nvSpPr>
        <p:spPr>
          <a:xfrm>
            <a:off x="1037064" y="3264783"/>
            <a:ext cx="9857678" cy="3477875"/>
          </a:xfrm>
          <a:prstGeom prst="rect">
            <a:avLst/>
          </a:prstGeom>
          <a:noFill/>
        </p:spPr>
        <p:txBody>
          <a:bodyPr wrap="square" rtlCol="0">
            <a:spAutoFit/>
          </a:bodyPr>
          <a:lstStyle/>
          <a:p>
            <a:r>
              <a:rPr lang="el-GR" sz="2000" b="1" u="sng" dirty="0"/>
              <a:t>Εισηγήτριες:  </a:t>
            </a:r>
          </a:p>
          <a:p>
            <a:r>
              <a:rPr lang="x-none" sz="2000" dirty="0"/>
              <a:t>Ιακώβου</a:t>
            </a:r>
            <a:r>
              <a:rPr lang="el-GR" sz="2000" dirty="0"/>
              <a:t> </a:t>
            </a:r>
            <a:r>
              <a:rPr lang="x-none" sz="2000" dirty="0"/>
              <a:t>Πιστούλα</a:t>
            </a:r>
            <a:r>
              <a:rPr lang="el-GR" sz="2000" dirty="0"/>
              <a:t> (Διευθύντρια Δημόσιου Νηπιαγωγείου </a:t>
            </a:r>
            <a:r>
              <a:rPr lang="el-GR" sz="2000" dirty="0" err="1"/>
              <a:t>Βορόκληνης</a:t>
            </a:r>
            <a:r>
              <a:rPr lang="el-GR" sz="2000" dirty="0"/>
              <a:t>) </a:t>
            </a:r>
            <a:endParaRPr lang="x-none" sz="2000" dirty="0"/>
          </a:p>
          <a:p>
            <a:r>
              <a:rPr lang="x-none" sz="2000" dirty="0"/>
              <a:t>Ανδρέου Στέλλα</a:t>
            </a:r>
          </a:p>
          <a:p>
            <a:r>
              <a:rPr lang="x-none" sz="2000" dirty="0"/>
              <a:t>Ανδρέου Χριστιάνα</a:t>
            </a:r>
          </a:p>
          <a:p>
            <a:r>
              <a:rPr lang="x-none" sz="2000" dirty="0"/>
              <a:t>Μαυρομμάτη Νεοφύτα</a:t>
            </a:r>
          </a:p>
          <a:p>
            <a:r>
              <a:rPr lang="x-none" sz="2000" dirty="0"/>
              <a:t>Ματούλη Μαριάννα</a:t>
            </a:r>
          </a:p>
          <a:p>
            <a:r>
              <a:rPr lang="x-none" sz="2000" dirty="0"/>
              <a:t>Πέτρου Μαρία</a:t>
            </a:r>
          </a:p>
          <a:p>
            <a:r>
              <a:rPr lang="el-GR" sz="2000" dirty="0"/>
              <a:t>(Εκπαιδευτικοί </a:t>
            </a:r>
            <a:r>
              <a:rPr lang="el-GR" sz="2000" dirty="0" err="1"/>
              <a:t>Προδημοτικής</a:t>
            </a:r>
            <a:r>
              <a:rPr lang="el-GR" sz="2000" dirty="0"/>
              <a:t> Εκπαίδευσης)</a:t>
            </a:r>
          </a:p>
          <a:p>
            <a:r>
              <a:rPr lang="el-GR" sz="2000" b="1" u="sng" dirty="0"/>
              <a:t>Σχολιαστής: </a:t>
            </a:r>
          </a:p>
          <a:p>
            <a:r>
              <a:rPr lang="el-GR" sz="2000" dirty="0"/>
              <a:t>Παπαγεωργίου Κωνσταντίνος (Λειτουργός Παιδαγωγικού Ινστιτούτου Κύπρου) </a:t>
            </a:r>
          </a:p>
          <a:p>
            <a:endParaRPr lang="x-none" sz="2000" dirty="0"/>
          </a:p>
        </p:txBody>
      </p:sp>
      <p:pic>
        <p:nvPicPr>
          <p:cNvPr id="7" name="Picture 6">
            <a:extLst>
              <a:ext uri="{FF2B5EF4-FFF2-40B4-BE49-F238E27FC236}">
                <a16:creationId xmlns:a16="http://schemas.microsoft.com/office/drawing/2014/main" id="{AD7AD12B-B7D4-5B39-AB3B-E0FCC0E575BF}"/>
              </a:ext>
            </a:extLst>
          </p:cNvPr>
          <p:cNvPicPr>
            <a:picLocks noChangeAspect="1"/>
          </p:cNvPicPr>
          <p:nvPr/>
        </p:nvPicPr>
        <p:blipFill>
          <a:blip r:embed="rId4"/>
          <a:stretch>
            <a:fillRect/>
          </a:stretch>
        </p:blipFill>
        <p:spPr>
          <a:xfrm>
            <a:off x="3413761" y="739921"/>
            <a:ext cx="5266412" cy="979530"/>
          </a:xfrm>
          <a:prstGeom prst="rect">
            <a:avLst/>
          </a:prstGeom>
        </p:spPr>
      </p:pic>
      <p:pic>
        <p:nvPicPr>
          <p:cNvPr id="10" name="Picture 9">
            <a:extLst>
              <a:ext uri="{FF2B5EF4-FFF2-40B4-BE49-F238E27FC236}">
                <a16:creationId xmlns:a16="http://schemas.microsoft.com/office/drawing/2014/main" id="{C8ECDE8A-7690-84EB-D16A-5315C28E25F6}"/>
              </a:ext>
            </a:extLst>
          </p:cNvPr>
          <p:cNvPicPr>
            <a:picLocks noChangeAspect="1"/>
          </p:cNvPicPr>
          <p:nvPr/>
        </p:nvPicPr>
        <p:blipFill>
          <a:blip r:embed="rId5"/>
          <a:stretch>
            <a:fillRect/>
          </a:stretch>
        </p:blipFill>
        <p:spPr>
          <a:xfrm>
            <a:off x="9628161" y="377197"/>
            <a:ext cx="1811606" cy="1183091"/>
          </a:xfrm>
          <a:prstGeom prst="rect">
            <a:avLst/>
          </a:prstGeom>
        </p:spPr>
      </p:pic>
    </p:spTree>
    <p:extLst>
      <p:ext uri="{BB962C8B-B14F-4D97-AF65-F5344CB8AC3E}">
        <p14:creationId xmlns:p14="http://schemas.microsoft.com/office/powerpoint/2010/main" val="421072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p:spPr>
        <p:txBody>
          <a:bodyPr/>
          <a:lstStyle/>
          <a:p>
            <a:r>
              <a:rPr lang="el-GR" dirty="0"/>
              <a:t>Εντυπώσεις από τη συμμετοχή μας στο πρόγραμμα: </a:t>
            </a:r>
            <a:endParaRPr lang="en-GB" dirty="0"/>
          </a:p>
        </p:txBody>
      </p:sp>
      <p:sp>
        <p:nvSpPr>
          <p:cNvPr id="3" name="Content Placeholder 2"/>
          <p:cNvSpPr>
            <a:spLocks noGrp="1"/>
          </p:cNvSpPr>
          <p:nvPr>
            <p:ph idx="1"/>
          </p:nvPr>
        </p:nvSpPr>
        <p:spPr>
          <a:xfrm>
            <a:off x="0" y="1181100"/>
            <a:ext cx="12192000" cy="5676900"/>
          </a:xfrm>
        </p:spPr>
        <p:txBody>
          <a:bodyPr/>
          <a:lstStyle/>
          <a:p>
            <a:pPr algn="just"/>
            <a:r>
              <a:rPr lang="el-GR" dirty="0"/>
              <a:t>Τα παιδιά έδειξαν να το απολαμβάνουν</a:t>
            </a:r>
          </a:p>
          <a:p>
            <a:pPr algn="just"/>
            <a:r>
              <a:rPr lang="el-GR" dirty="0"/>
              <a:t>Πιστεύουμε ότι έχουν αποκτήσει τις απαραίτητες γνώσεις και δεξιότητες για το θέμα</a:t>
            </a:r>
          </a:p>
          <a:p>
            <a:pPr algn="just"/>
            <a:r>
              <a:rPr lang="el-GR" dirty="0"/>
              <a:t>Οι γονείς ενθουσιάστηκαν γιατί ήταν για αυτούς κάτι πρωτότυπο και διαφορετικό αλλά και κάτι για το οποίο ανησυχούν αφού δυστυχώς υπάρχουν όλο και περισσότερα περιστατικά εκφοβισμού εντός και εκτός του σχολείου – συμμετοχή σε σεμινάριο από λειτουργό του ΠΑΒΙΣ </a:t>
            </a:r>
          </a:p>
          <a:p>
            <a:pPr algn="just"/>
            <a:r>
              <a:rPr lang="el-GR" dirty="0"/>
              <a:t>Εμείς ως εκπαιδευτικοί νιώσαμε ότι αποκτήσαμε επιπλέον γνώσεις και δεξιότητες για το θέμα</a:t>
            </a:r>
          </a:p>
          <a:p>
            <a:pPr algn="just"/>
            <a:r>
              <a:rPr lang="el-GR" dirty="0"/>
              <a:t>Στην αρχή υπήρχε ανησυχία για το πως θα προσεγγίσουμε το θέμα, εάν θα βρούμε υλικό, αν θα μπορούσαμε να το συνδέσουμε με τους στόχους του ΑΠ, αλλά τελικά οι ανησυχίες ξεπεράστηκαν κατά τη διάρκεια εφαρμογής </a:t>
            </a:r>
          </a:p>
          <a:p>
            <a:pPr algn="just"/>
            <a:endParaRPr lang="en-GB" dirty="0"/>
          </a:p>
        </p:txBody>
      </p:sp>
    </p:spTree>
    <p:extLst>
      <p:ext uri="{BB962C8B-B14F-4D97-AF65-F5344CB8AC3E}">
        <p14:creationId xmlns:p14="http://schemas.microsoft.com/office/powerpoint/2010/main" val="35089272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822389"/>
          </a:xfrm>
        </p:spPr>
        <p:txBody>
          <a:bodyPr/>
          <a:lstStyle/>
          <a:p>
            <a:r>
              <a:rPr lang="el-GR" dirty="0"/>
              <a:t>ΧΡΗΣΙΜΕΣ ΙΣΤΟΣΕΛΙΔΕΣ:</a:t>
            </a:r>
            <a:endParaRPr lang="en-GB" dirty="0"/>
          </a:p>
        </p:txBody>
      </p:sp>
      <p:sp>
        <p:nvSpPr>
          <p:cNvPr id="3" name="Content Placeholder 2"/>
          <p:cNvSpPr>
            <a:spLocks noGrp="1"/>
          </p:cNvSpPr>
          <p:nvPr>
            <p:ph idx="1"/>
          </p:nvPr>
        </p:nvSpPr>
        <p:spPr>
          <a:xfrm>
            <a:off x="0" y="720763"/>
            <a:ext cx="12192000" cy="6137238"/>
          </a:xfrm>
        </p:spPr>
        <p:txBody>
          <a:bodyPr>
            <a:normAutofit/>
          </a:bodyPr>
          <a:lstStyle/>
          <a:p>
            <a:pPr marL="0" indent="0">
              <a:buNone/>
            </a:pPr>
            <a:r>
              <a:rPr lang="el-GR" sz="2000" dirty="0">
                <a:hlinkClick r:id="rId3"/>
              </a:rPr>
              <a:t> </a:t>
            </a:r>
          </a:p>
          <a:p>
            <a:pPr marL="0" indent="0">
              <a:buNone/>
            </a:pPr>
            <a:endParaRPr lang="el-GR" sz="2000" dirty="0">
              <a:hlinkClick r:id="rId3"/>
            </a:endParaRPr>
          </a:p>
          <a:p>
            <a:pPr marL="0" indent="0">
              <a:buNone/>
            </a:pPr>
            <a:r>
              <a:rPr lang="en-GB" sz="2000" dirty="0">
                <a:hlinkClick r:id="rId4"/>
              </a:rPr>
              <a:t>https://www.pi.ac.cy/pi/index.php?option=com_content&amp;view=article&amp;id=3052&amp;Itemid=508&amp;lang=el</a:t>
            </a:r>
            <a:r>
              <a:rPr lang="el-GR" sz="2000" dirty="0"/>
              <a:t> </a:t>
            </a:r>
          </a:p>
          <a:p>
            <a:pPr marL="0" indent="0">
              <a:buNone/>
            </a:pPr>
            <a:endParaRPr lang="el-GR" sz="2000" dirty="0"/>
          </a:p>
          <a:p>
            <a:pPr marL="0" indent="0">
              <a:buNone/>
            </a:pPr>
            <a:endParaRPr lang="el-GR" sz="2000" dirty="0"/>
          </a:p>
          <a:p>
            <a:pPr marL="0" indent="0">
              <a:buNone/>
            </a:pPr>
            <a:r>
              <a:rPr lang="en-GB" sz="2000" dirty="0">
                <a:hlinkClick r:id="rId5"/>
              </a:rPr>
              <a:t>https://www.safer-erasmus.eu/</a:t>
            </a:r>
            <a:r>
              <a:rPr lang="el-GR" sz="2000" dirty="0">
                <a:hlinkClick r:id="rId5"/>
              </a:rPr>
              <a:t> </a:t>
            </a:r>
          </a:p>
          <a:p>
            <a:pPr marL="0" indent="0">
              <a:buNone/>
            </a:pPr>
            <a:endParaRPr lang="el-GR" sz="2000" dirty="0">
              <a:hlinkClick r:id="rId5"/>
            </a:endParaRPr>
          </a:p>
          <a:p>
            <a:pPr marL="0" indent="0">
              <a:buNone/>
            </a:pPr>
            <a:endParaRPr lang="el-GR" sz="2000" dirty="0"/>
          </a:p>
          <a:p>
            <a:pPr marL="0" indent="0">
              <a:buNone/>
            </a:pPr>
            <a:r>
              <a:rPr lang="en-GB" sz="2000" dirty="0">
                <a:hlinkClick r:id="rId6"/>
              </a:rPr>
              <a:t>https://www.antibullying.eu/</a:t>
            </a:r>
            <a:endParaRPr lang="el-GR" sz="2000" dirty="0"/>
          </a:p>
          <a:p>
            <a:pPr marL="0" indent="0">
              <a:buNone/>
            </a:pPr>
            <a:endParaRPr lang="el-GR" sz="2000" dirty="0"/>
          </a:p>
          <a:p>
            <a:pPr marL="0" indent="0">
              <a:buNone/>
            </a:pPr>
            <a:endParaRPr lang="el-GR" sz="2000" dirty="0">
              <a:hlinkClick r:id="rId7"/>
            </a:endParaRPr>
          </a:p>
          <a:p>
            <a:pPr marL="0" indent="0">
              <a:buNone/>
            </a:pPr>
            <a:r>
              <a:rPr lang="en-GB" sz="2000" dirty="0">
                <a:hlinkClick r:id="rId7"/>
              </a:rPr>
              <a:t>http://www.cicada-erasmus.eu/</a:t>
            </a:r>
            <a:r>
              <a:rPr lang="el-GR" sz="2000" dirty="0"/>
              <a:t> </a:t>
            </a:r>
          </a:p>
          <a:p>
            <a:pPr marL="0" indent="0">
              <a:buNone/>
            </a:pPr>
            <a:endParaRPr lang="el-GR" sz="2000" dirty="0"/>
          </a:p>
          <a:p>
            <a:pPr marL="0" indent="0">
              <a:buNone/>
            </a:pPr>
            <a:endParaRPr lang="el-GR" sz="2000" dirty="0"/>
          </a:p>
          <a:p>
            <a:pPr marL="0" indent="0">
              <a:buNone/>
            </a:pPr>
            <a:r>
              <a:rPr lang="en-GB" sz="2000" dirty="0">
                <a:hlinkClick r:id="rId8"/>
              </a:rPr>
              <a:t>https://www.pi.ac.cy/pi/index.php?option=com_content&amp;view=article&amp;id=910&amp;Itemid=383&amp;lang=el</a:t>
            </a:r>
            <a:r>
              <a:rPr lang="el-GR" sz="2000" dirty="0"/>
              <a:t> </a:t>
            </a:r>
          </a:p>
          <a:p>
            <a:pPr marL="0" indent="0">
              <a:buNone/>
            </a:pPr>
            <a:endParaRPr lang="el-GR" sz="2000" dirty="0"/>
          </a:p>
          <a:p>
            <a:pPr marL="0" indent="0">
              <a:buNone/>
            </a:pPr>
            <a:endParaRPr lang="el-GR" sz="2000" dirty="0"/>
          </a:p>
        </p:txBody>
      </p:sp>
      <p:pic>
        <p:nvPicPr>
          <p:cNvPr id="2050" name="Picture 2" descr="ΠΑ.ΒΙ.Σ."/>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303" y="749059"/>
            <a:ext cx="1348218" cy="7573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AFE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968" y="2010559"/>
            <a:ext cx="1822377" cy="59360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EAN"/>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5921" y="3108291"/>
            <a:ext cx="1371600" cy="85725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ICADA"/>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9303" y="4384577"/>
            <a:ext cx="1371600" cy="6286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Ισότητα φύλου"/>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9303" y="5595180"/>
            <a:ext cx="1198433" cy="623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178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1097280"/>
          </a:xfrm>
        </p:spPr>
        <p:txBody>
          <a:bodyPr/>
          <a:lstStyle/>
          <a:p>
            <a:r>
              <a:rPr lang="el-GR" dirty="0"/>
              <a:t>ΧΡΗΣΙΜΕΣ ΙΣΤΟΣΕΛΙΔΕΣ:</a:t>
            </a:r>
            <a:endParaRPr lang="en-GB" dirty="0"/>
          </a:p>
        </p:txBody>
      </p:sp>
      <p:sp>
        <p:nvSpPr>
          <p:cNvPr id="3" name="Content Placeholder 2"/>
          <p:cNvSpPr>
            <a:spLocks noGrp="1"/>
          </p:cNvSpPr>
          <p:nvPr>
            <p:ph idx="1"/>
          </p:nvPr>
        </p:nvSpPr>
        <p:spPr>
          <a:xfrm>
            <a:off x="0" y="1323181"/>
            <a:ext cx="12192000" cy="5534819"/>
          </a:xfrm>
        </p:spPr>
        <p:txBody>
          <a:bodyPr>
            <a:normAutofit/>
          </a:bodyPr>
          <a:lstStyle/>
          <a:p>
            <a:pPr marL="0" indent="0">
              <a:buNone/>
            </a:pPr>
            <a:r>
              <a:rPr lang="el-GR" sz="2000" dirty="0">
                <a:hlinkClick r:id="rId3"/>
              </a:rPr>
              <a:t> </a:t>
            </a:r>
          </a:p>
          <a:p>
            <a:pPr marL="0" indent="0">
              <a:buNone/>
            </a:pPr>
            <a:endParaRPr lang="el-GR" sz="2000" dirty="0">
              <a:hlinkClick r:id="rId3"/>
            </a:endParaRPr>
          </a:p>
          <a:p>
            <a:pPr marL="0" indent="0">
              <a:buNone/>
            </a:pPr>
            <a:r>
              <a:rPr lang="en-GB" sz="2000" dirty="0">
                <a:hlinkClick r:id="rId3"/>
              </a:rPr>
              <a:t>https://www.pi.ac.cy/pi/index.php?option=com_content&amp;view=article&amp;id=1429&amp;Itemid=448&amp;lang=el</a:t>
            </a:r>
            <a:r>
              <a:rPr lang="el-GR" sz="2000" dirty="0"/>
              <a:t> </a:t>
            </a:r>
          </a:p>
          <a:p>
            <a:pPr marL="0" indent="0">
              <a:buNone/>
            </a:pPr>
            <a:endParaRPr lang="el-GR" sz="2000" dirty="0"/>
          </a:p>
          <a:p>
            <a:pPr marL="0" indent="0">
              <a:buNone/>
            </a:pPr>
            <a:endParaRPr lang="el-GR" sz="2000" dirty="0"/>
          </a:p>
          <a:p>
            <a:pPr marL="0" indent="0">
              <a:buNone/>
            </a:pPr>
            <a:r>
              <a:rPr lang="en-GB" sz="2000" dirty="0">
                <a:hlinkClick r:id="rId4"/>
              </a:rPr>
              <a:t>https://sebi-project.eu/</a:t>
            </a:r>
            <a:r>
              <a:rPr lang="el-GR" sz="2000" dirty="0"/>
              <a:t> </a:t>
            </a:r>
          </a:p>
          <a:p>
            <a:pPr marL="0" indent="0">
              <a:buNone/>
            </a:pPr>
            <a:endParaRPr lang="el-GR" sz="2000" dirty="0"/>
          </a:p>
          <a:p>
            <a:pPr marL="0" indent="0">
              <a:buNone/>
            </a:pPr>
            <a:endParaRPr lang="el-GR" sz="2000" dirty="0">
              <a:hlinkClick r:id="rId5"/>
            </a:endParaRPr>
          </a:p>
          <a:p>
            <a:pPr marL="0" indent="0">
              <a:buNone/>
            </a:pPr>
            <a:r>
              <a:rPr lang="en-GB" sz="2000" dirty="0">
                <a:hlinkClick r:id="rId5"/>
              </a:rPr>
              <a:t>https://mefesi.pi.ac.cy/</a:t>
            </a:r>
            <a:r>
              <a:rPr lang="el-GR" sz="2000" dirty="0"/>
              <a:t> </a:t>
            </a:r>
          </a:p>
          <a:p>
            <a:pPr marL="0" indent="0">
              <a:buNone/>
            </a:pPr>
            <a:endParaRPr lang="el-GR" sz="2000" dirty="0"/>
          </a:p>
          <a:p>
            <a:pPr marL="0" indent="0">
              <a:buNone/>
            </a:pPr>
            <a:endParaRPr lang="el-GR" sz="2000" dirty="0"/>
          </a:p>
          <a:p>
            <a:pPr marL="0" indent="0">
              <a:buNone/>
            </a:pPr>
            <a:endParaRPr lang="el-GR" sz="2000" dirty="0"/>
          </a:p>
          <a:p>
            <a:pPr marL="0" indent="0">
              <a:buNone/>
            </a:pPr>
            <a:r>
              <a:rPr lang="en-GB" sz="2000" dirty="0">
                <a:hlinkClick r:id="rId6"/>
              </a:rPr>
              <a:t>https://www.pi.ac.cy/pi/index.php?option=com_content&amp;view=article&amp;id=1712&amp;Itemid=463&amp;lang=el</a:t>
            </a:r>
            <a:r>
              <a:rPr lang="el-GR" sz="2000" dirty="0"/>
              <a:t> </a:t>
            </a:r>
          </a:p>
          <a:p>
            <a:pPr marL="0" indent="0">
              <a:buNone/>
            </a:pPr>
            <a:endParaRPr lang="en-GB" sz="2000" dirty="0"/>
          </a:p>
        </p:txBody>
      </p:sp>
      <p:pic>
        <p:nvPicPr>
          <p:cNvPr id="1026" name="Picture 2" descr="Αντιρατσιστική Πολιτική"/>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875" y="1225664"/>
            <a:ext cx="13906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me-eng - SeB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875" y="2625424"/>
            <a:ext cx="1184350" cy="7342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Μέτρα Ένταξης Παιδιών Τρίτων Χωρών στην Κύπρο"/>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875" y="3787878"/>
            <a:ext cx="740056" cy="69816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Εκπαιδευτική Ένταξη Παιδιών με Μεταναστευτική Βιογραφία"/>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816" y="5004677"/>
            <a:ext cx="1333500"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59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p>
            <a:r>
              <a:rPr lang="el-GR" dirty="0"/>
              <a:t>ΠΡΟΤΕΙΝΟΜΕΝΑ ΤΡΑΓΟΥΔΙΑ</a:t>
            </a:r>
            <a:r>
              <a:rPr lang="x-none" dirty="0"/>
              <a:t> ΚΑΙ ΠΑΡΑΜΥΘΙΑ</a:t>
            </a:r>
            <a:endParaRPr lang="en-GB" dirty="0"/>
          </a:p>
        </p:txBody>
      </p:sp>
      <p:pic>
        <p:nvPicPr>
          <p:cNvPr id="5" name="Content Placeholder 4">
            <a:extLst>
              <a:ext uri="{FF2B5EF4-FFF2-40B4-BE49-F238E27FC236}">
                <a16:creationId xmlns:a16="http://schemas.microsoft.com/office/drawing/2014/main" id="{A59278CB-2657-B9FD-91E9-6E4F1C6FF9CC}"/>
              </a:ext>
            </a:extLst>
          </p:cNvPr>
          <p:cNvPicPr>
            <a:picLocks noGrp="1" noChangeAspect="1"/>
          </p:cNvPicPr>
          <p:nvPr>
            <p:ph idx="1"/>
          </p:nvPr>
        </p:nvPicPr>
        <p:blipFill rotWithShape="1">
          <a:blip r:embed="rId3"/>
          <a:srcRect l="12184" t="11037" r="17022" b="8332"/>
          <a:stretch/>
        </p:blipFill>
        <p:spPr>
          <a:xfrm>
            <a:off x="336273" y="1043607"/>
            <a:ext cx="11519453" cy="5616170"/>
          </a:xfrm>
        </p:spPr>
      </p:pic>
    </p:spTree>
    <p:extLst>
      <p:ext uri="{BB962C8B-B14F-4D97-AF65-F5344CB8AC3E}">
        <p14:creationId xmlns:p14="http://schemas.microsoft.com/office/powerpoint/2010/main" val="249115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p>
            <a:r>
              <a:rPr lang="el-GR" dirty="0">
                <a:latin typeface="Arial Black" panose="020B0A04020102020204" pitchFamily="34" charset="0"/>
              </a:rPr>
              <a:t>Ερωτήσεις;</a:t>
            </a:r>
            <a:endParaRPr lang="en-GB" dirty="0">
              <a:latin typeface="Arial Black" panose="020B0A04020102020204" pitchFamily="34" charset="0"/>
            </a:endParaRPr>
          </a:p>
        </p:txBody>
      </p:sp>
      <p:sp>
        <p:nvSpPr>
          <p:cNvPr id="5" name="Content Placeholder 4"/>
          <p:cNvSpPr>
            <a:spLocks noGrp="1"/>
          </p:cNvSpPr>
          <p:nvPr>
            <p:ph idx="1"/>
          </p:nvPr>
        </p:nvSpPr>
        <p:spPr>
          <a:xfrm>
            <a:off x="0" y="1028468"/>
            <a:ext cx="10515600" cy="594190"/>
          </a:xfrm>
        </p:spPr>
        <p:txBody>
          <a:bodyPr/>
          <a:lstStyle/>
          <a:p>
            <a:pPr marL="0" indent="0">
              <a:buNone/>
            </a:pPr>
            <a:r>
              <a:rPr lang="el-GR" b="1" dirty="0"/>
              <a:t>ΣΑΣ ΕΥΧΑΡΙΣΤΟΥΜΕ ΓΙΑ ΤΗΝ ΠΡΟΣΟΧΗ ΣΑΣ!</a:t>
            </a:r>
            <a:endParaRPr lang="en-GB" b="1" dirty="0"/>
          </a:p>
        </p:txBody>
      </p:sp>
      <p:pic>
        <p:nvPicPr>
          <p:cNvPr id="4" name="Picture 3" descr="278573241_677865240126611_6619405081464981897_n.jpg"/>
          <p:cNvPicPr/>
          <p:nvPr/>
        </p:nvPicPr>
        <p:blipFill>
          <a:blip r:embed="rId3"/>
          <a:stretch>
            <a:fillRect/>
          </a:stretch>
        </p:blipFill>
        <p:spPr>
          <a:xfrm>
            <a:off x="613316" y="1488403"/>
            <a:ext cx="7750099" cy="5146132"/>
          </a:xfrm>
          <a:prstGeom prst="rect">
            <a:avLst/>
          </a:prstGeom>
        </p:spPr>
      </p:pic>
      <p:sp>
        <p:nvSpPr>
          <p:cNvPr id="6" name="TextBox 5"/>
          <p:cNvSpPr txBox="1"/>
          <p:nvPr/>
        </p:nvSpPr>
        <p:spPr>
          <a:xfrm>
            <a:off x="8508380" y="5709423"/>
            <a:ext cx="3496048" cy="646331"/>
          </a:xfrm>
          <a:prstGeom prst="rect">
            <a:avLst/>
          </a:prstGeom>
          <a:noFill/>
        </p:spPr>
        <p:txBody>
          <a:bodyPr wrap="square" rtlCol="0">
            <a:spAutoFit/>
          </a:bodyPr>
          <a:lstStyle/>
          <a:p>
            <a:pPr algn="ctr"/>
            <a:r>
              <a:rPr lang="el-GR" dirty="0"/>
              <a:t>Ομαδική εικαστική δημιουργία από τα παιδιά του σχολείου μας</a:t>
            </a:r>
          </a:p>
        </p:txBody>
      </p:sp>
    </p:spTree>
    <p:extLst>
      <p:ext uri="{BB962C8B-B14F-4D97-AF65-F5344CB8AC3E}">
        <p14:creationId xmlns:p14="http://schemas.microsoft.com/office/powerpoint/2010/main" val="929899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54C4B-AC48-F41A-E23C-6925D8E05DBC}"/>
              </a:ext>
            </a:extLst>
          </p:cNvPr>
          <p:cNvSpPr>
            <a:spLocks noGrp="1"/>
          </p:cNvSpPr>
          <p:nvPr>
            <p:ph type="title"/>
          </p:nvPr>
        </p:nvSpPr>
        <p:spPr>
          <a:xfrm>
            <a:off x="0" y="0"/>
            <a:ext cx="10515600" cy="1325563"/>
          </a:xfrm>
        </p:spPr>
        <p:txBody>
          <a:bodyPr/>
          <a:lstStyle/>
          <a:p>
            <a:r>
              <a:rPr lang="x-none" u="sng" dirty="0"/>
              <a:t>Εισαγωγή:</a:t>
            </a:r>
          </a:p>
        </p:txBody>
      </p:sp>
      <p:sp>
        <p:nvSpPr>
          <p:cNvPr id="3" name="Content Placeholder 2">
            <a:extLst>
              <a:ext uri="{FF2B5EF4-FFF2-40B4-BE49-F238E27FC236}">
                <a16:creationId xmlns:a16="http://schemas.microsoft.com/office/drawing/2014/main" id="{7691B2EC-734A-D4E6-F598-6B5CF2899B09}"/>
              </a:ext>
            </a:extLst>
          </p:cNvPr>
          <p:cNvSpPr>
            <a:spLocks noGrp="1"/>
          </p:cNvSpPr>
          <p:nvPr>
            <p:ph idx="1"/>
          </p:nvPr>
        </p:nvSpPr>
        <p:spPr>
          <a:xfrm>
            <a:off x="-1" y="1325564"/>
            <a:ext cx="5386039" cy="5532436"/>
          </a:xfrm>
        </p:spPr>
        <p:txBody>
          <a:bodyPr>
            <a:normAutofit fontScale="92500" lnSpcReduction="10000"/>
          </a:bodyPr>
          <a:lstStyle/>
          <a:p>
            <a:pPr algn="ctr"/>
            <a:r>
              <a:rPr lang="x-none" dirty="0"/>
              <a:t>Συμμετοχή στο </a:t>
            </a:r>
            <a:r>
              <a:rPr lang="x-none" b="1" dirty="0"/>
              <a:t>Πρόγραμμα «Όταν οι αμέτοχοι θεατές γίνονται δρώντες θεατές» του ΠΑ.ΒΙ.Σ.</a:t>
            </a:r>
            <a:r>
              <a:rPr lang="el-GR" b="1" dirty="0"/>
              <a:t> </a:t>
            </a:r>
            <a:endParaRPr lang="x-none" b="1" dirty="0">
              <a:solidFill>
                <a:srgbClr val="FF0000"/>
              </a:solidFill>
            </a:endParaRPr>
          </a:p>
          <a:p>
            <a:pPr marL="0" indent="0" algn="ctr">
              <a:buNone/>
            </a:pPr>
            <a:endParaRPr lang="x-none" b="1" dirty="0"/>
          </a:p>
          <a:p>
            <a:pPr algn="ctr"/>
            <a:r>
              <a:rPr lang="x-none" sz="3600" u="sng" dirty="0"/>
              <a:t>Λόγοι συμμετοχής: </a:t>
            </a:r>
          </a:p>
          <a:p>
            <a:pPr marL="0" indent="0" algn="ctr">
              <a:buNone/>
            </a:pPr>
            <a:r>
              <a:rPr lang="x-none" dirty="0"/>
              <a:t>-Αυξημένα επεισόδια σχολικού εκφοβισμού στη χώρα μας</a:t>
            </a:r>
          </a:p>
          <a:p>
            <a:pPr marL="0" indent="0" algn="ctr">
              <a:buNone/>
            </a:pPr>
            <a:r>
              <a:rPr lang="x-none" dirty="0"/>
              <a:t>-Ενδυνάμωση παιδιών πριν τη</a:t>
            </a:r>
            <a:r>
              <a:rPr lang="en-GB" dirty="0"/>
              <a:t> </a:t>
            </a:r>
            <a:r>
              <a:rPr lang="x-none" dirty="0"/>
              <a:t>φοίτηση στο Δημοτικό</a:t>
            </a:r>
          </a:p>
          <a:p>
            <a:pPr marL="0" indent="0" algn="ctr">
              <a:buNone/>
            </a:pPr>
            <a:r>
              <a:rPr lang="x-none" dirty="0"/>
              <a:t>-Πολυπολιτισμικότητα της σχολικής μας μονάδας</a:t>
            </a:r>
          </a:p>
          <a:p>
            <a:pPr marL="0" indent="0" algn="ctr">
              <a:buNone/>
            </a:pPr>
            <a:r>
              <a:rPr lang="x-none" dirty="0"/>
              <a:t>-Αποτελεσματικότητα των προγραμμάτων παρέμβασης</a:t>
            </a:r>
            <a:endParaRPr lang="el-GR" dirty="0"/>
          </a:p>
          <a:p>
            <a:pPr marL="0" indent="0" algn="ctr">
              <a:buNone/>
            </a:pPr>
            <a:endParaRPr lang="x-none" dirty="0"/>
          </a:p>
          <a:p>
            <a:pPr marL="0" indent="0" algn="ctr">
              <a:buNone/>
            </a:pPr>
            <a:endParaRPr lang="x-none" dirty="0"/>
          </a:p>
          <a:p>
            <a:pPr marL="0" indent="0" algn="ctr">
              <a:buNone/>
            </a:pPr>
            <a:endParaRPr lang="x-none" dirty="0"/>
          </a:p>
          <a:p>
            <a:pPr marL="0" indent="0" algn="ctr">
              <a:buNone/>
            </a:pPr>
            <a:endParaRPr lang="x-none" dirty="0"/>
          </a:p>
        </p:txBody>
      </p:sp>
      <p:sp>
        <p:nvSpPr>
          <p:cNvPr id="4" name="Rectangle 4">
            <a:extLst>
              <a:ext uri="{FF2B5EF4-FFF2-40B4-BE49-F238E27FC236}">
                <a16:creationId xmlns:a16="http://schemas.microsoft.com/office/drawing/2014/main" id="{5E4E44D1-C12D-3527-98D6-4C7E09F9A84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pic>
        <p:nvPicPr>
          <p:cNvPr id="2051" name="Picture 3">
            <a:extLst>
              <a:ext uri="{FF2B5EF4-FFF2-40B4-BE49-F238E27FC236}">
                <a16:creationId xmlns:a16="http://schemas.microsoft.com/office/drawing/2014/main" id="{4FA7F829-B456-4F7B-2465-7730773859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5140" y="228600"/>
            <a:ext cx="6287937" cy="50752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a:extLst>
              <a:ext uri="{FF2B5EF4-FFF2-40B4-BE49-F238E27FC236}">
                <a16:creationId xmlns:a16="http://schemas.microsoft.com/office/drawing/2014/main" id="{D7F46D05-4A64-466B-65E6-717FCCC849C1}"/>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x-none" sz="1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6074049" y="5532438"/>
            <a:ext cx="5490117" cy="646331"/>
          </a:xfrm>
          <a:prstGeom prst="rect">
            <a:avLst/>
          </a:prstGeom>
          <a:noFill/>
        </p:spPr>
        <p:txBody>
          <a:bodyPr wrap="square" rtlCol="0">
            <a:spAutoFit/>
          </a:bodyPr>
          <a:lstStyle/>
          <a:p>
            <a:pPr algn="ctr"/>
            <a:r>
              <a:rPr lang="el-GR" dirty="0"/>
              <a:t>Ζωγραφιά σε έναν από τους εξωτερικούς τοίχους του σχολείου μας</a:t>
            </a:r>
            <a:endParaRPr lang="en-GB" dirty="0"/>
          </a:p>
        </p:txBody>
      </p:sp>
    </p:spTree>
    <p:extLst>
      <p:ext uri="{BB962C8B-B14F-4D97-AF65-F5344CB8AC3E}">
        <p14:creationId xmlns:p14="http://schemas.microsoft.com/office/powerpoint/2010/main" val="2716857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5389A-0B8B-061F-D684-CDBD343B6714}"/>
              </a:ext>
            </a:extLst>
          </p:cNvPr>
          <p:cNvSpPr>
            <a:spLocks noGrp="1"/>
          </p:cNvSpPr>
          <p:nvPr>
            <p:ph type="title"/>
          </p:nvPr>
        </p:nvSpPr>
        <p:spPr>
          <a:xfrm>
            <a:off x="0" y="0"/>
            <a:ext cx="6735337" cy="1325563"/>
          </a:xfrm>
        </p:spPr>
        <p:txBody>
          <a:bodyPr>
            <a:normAutofit/>
          </a:bodyPr>
          <a:lstStyle/>
          <a:p>
            <a:r>
              <a:rPr lang="x-none" sz="3600" u="sng" dirty="0"/>
              <a:t>Εμπλεκόμενοι στο πρόγραμμα:</a:t>
            </a:r>
          </a:p>
        </p:txBody>
      </p:sp>
      <p:sp>
        <p:nvSpPr>
          <p:cNvPr id="3" name="Content Placeholder 2">
            <a:extLst>
              <a:ext uri="{FF2B5EF4-FFF2-40B4-BE49-F238E27FC236}">
                <a16:creationId xmlns:a16="http://schemas.microsoft.com/office/drawing/2014/main" id="{D4B80C3C-9E62-47DA-C9FF-D351992E0422}"/>
              </a:ext>
            </a:extLst>
          </p:cNvPr>
          <p:cNvSpPr>
            <a:spLocks noGrp="1"/>
          </p:cNvSpPr>
          <p:nvPr>
            <p:ph idx="1"/>
          </p:nvPr>
        </p:nvSpPr>
        <p:spPr>
          <a:xfrm>
            <a:off x="0" y="1119485"/>
            <a:ext cx="4204010" cy="5532436"/>
          </a:xfrm>
        </p:spPr>
        <p:txBody>
          <a:bodyPr>
            <a:normAutofit fontScale="85000" lnSpcReduction="20000"/>
          </a:bodyPr>
          <a:lstStyle/>
          <a:p>
            <a:pPr algn="ctr"/>
            <a:r>
              <a:rPr lang="x-none" dirty="0"/>
              <a:t>Διευθύντρια </a:t>
            </a:r>
            <a:r>
              <a:rPr lang="el-GR" dirty="0"/>
              <a:t>Δημόσιου Νηπιαγωγείου </a:t>
            </a:r>
            <a:r>
              <a:rPr lang="el-GR" dirty="0" err="1"/>
              <a:t>Βορόκληνης</a:t>
            </a:r>
            <a:r>
              <a:rPr lang="el-GR" dirty="0"/>
              <a:t> </a:t>
            </a:r>
            <a:endParaRPr lang="x-none" dirty="0"/>
          </a:p>
          <a:p>
            <a:pPr algn="ctr"/>
            <a:r>
              <a:rPr lang="x-none" dirty="0"/>
              <a:t>Εκπαιδευτικό προσωπικό</a:t>
            </a:r>
            <a:r>
              <a:rPr lang="el-GR" dirty="0"/>
              <a:t> Δημόσιου Νηπιαγωγείου </a:t>
            </a:r>
            <a:r>
              <a:rPr lang="el-GR" dirty="0" err="1"/>
              <a:t>Βορόκληνης</a:t>
            </a:r>
            <a:r>
              <a:rPr lang="el-GR" dirty="0"/>
              <a:t> </a:t>
            </a:r>
            <a:endParaRPr lang="x-none" dirty="0"/>
          </a:p>
          <a:p>
            <a:pPr algn="ctr"/>
            <a:r>
              <a:rPr lang="x-none" dirty="0"/>
              <a:t>Γονείς</a:t>
            </a:r>
            <a:r>
              <a:rPr lang="el-GR" dirty="0"/>
              <a:t> Δημόσιου Νηπιαγωγείου </a:t>
            </a:r>
            <a:r>
              <a:rPr lang="el-GR" dirty="0" err="1"/>
              <a:t>Βορόκληνης</a:t>
            </a:r>
            <a:r>
              <a:rPr lang="el-GR" dirty="0"/>
              <a:t> </a:t>
            </a:r>
            <a:endParaRPr lang="x-none" dirty="0"/>
          </a:p>
          <a:p>
            <a:pPr algn="ctr"/>
            <a:r>
              <a:rPr lang="x-none" dirty="0"/>
              <a:t>Παιδιά</a:t>
            </a:r>
            <a:r>
              <a:rPr lang="el-GR" dirty="0"/>
              <a:t> Δημόσιου Νηπιαγωγείου </a:t>
            </a:r>
            <a:r>
              <a:rPr lang="el-GR" dirty="0" err="1"/>
              <a:t>Βορόκληνης</a:t>
            </a:r>
            <a:r>
              <a:rPr lang="el-GR" dirty="0"/>
              <a:t> </a:t>
            </a:r>
            <a:endParaRPr lang="x-none" dirty="0"/>
          </a:p>
          <a:p>
            <a:pPr algn="ctr"/>
            <a:r>
              <a:rPr lang="x-none" dirty="0"/>
              <a:t>Σύμβουλος Παιδαγωγικού Ινστιτούτου- Κωνσταντίνος Παπαγεωργίου</a:t>
            </a:r>
          </a:p>
          <a:p>
            <a:pPr algn="ctr"/>
            <a:endParaRPr lang="x-none" dirty="0"/>
          </a:p>
          <a:p>
            <a:pPr marL="0" indent="0" algn="ctr">
              <a:buNone/>
            </a:pPr>
            <a:r>
              <a:rPr lang="x-none" u="sng" dirty="0"/>
              <a:t>Διάρκεια προγράμματος:</a:t>
            </a:r>
            <a:r>
              <a:rPr lang="x-none" dirty="0"/>
              <a:t> </a:t>
            </a:r>
            <a:r>
              <a:rPr lang="el-GR" dirty="0"/>
              <a:t>2 έτη </a:t>
            </a:r>
          </a:p>
          <a:p>
            <a:pPr marL="0" indent="0" algn="ctr">
              <a:buNone/>
            </a:pPr>
            <a:r>
              <a:rPr lang="el-GR" dirty="0"/>
              <a:t>2021-</a:t>
            </a:r>
            <a:r>
              <a:rPr lang="x-none" dirty="0"/>
              <a:t>2022</a:t>
            </a:r>
            <a:endParaRPr lang="el-GR" dirty="0"/>
          </a:p>
          <a:p>
            <a:pPr marL="0" indent="0" algn="ctr">
              <a:buNone/>
            </a:pPr>
            <a:r>
              <a:rPr lang="x-none" dirty="0"/>
              <a:t>2022- </a:t>
            </a:r>
            <a:r>
              <a:rPr lang="el-GR" dirty="0"/>
              <a:t>2023 (</a:t>
            </a:r>
            <a:r>
              <a:rPr lang="x-none" dirty="0"/>
              <a:t>Ακόμα σε εξέλιξη</a:t>
            </a:r>
            <a:r>
              <a:rPr lang="el-GR" dirty="0"/>
              <a:t>)</a:t>
            </a:r>
            <a:endParaRPr lang="x-none" dirty="0"/>
          </a:p>
        </p:txBody>
      </p:sp>
      <p:pic>
        <p:nvPicPr>
          <p:cNvPr id="1026" name="Picture 2">
            <a:extLst>
              <a:ext uri="{FF2B5EF4-FFF2-40B4-BE49-F238E27FC236}">
                <a16:creationId xmlns:a16="http://schemas.microsoft.com/office/drawing/2014/main" id="{D83E46EF-4FB5-FB4D-17B3-55B3716620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8546" y="1119485"/>
            <a:ext cx="7380168" cy="466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483571" y="5900428"/>
            <a:ext cx="5490117" cy="369332"/>
          </a:xfrm>
          <a:prstGeom prst="rect">
            <a:avLst/>
          </a:prstGeom>
          <a:noFill/>
        </p:spPr>
        <p:txBody>
          <a:bodyPr wrap="square" rtlCol="0">
            <a:spAutoFit/>
          </a:bodyPr>
          <a:lstStyle/>
          <a:p>
            <a:pPr algn="ctr"/>
            <a:r>
              <a:rPr lang="el-GR" dirty="0"/>
              <a:t>Η πρόσοψη του σχολείου μας</a:t>
            </a:r>
            <a:endParaRPr lang="en-GB" dirty="0"/>
          </a:p>
        </p:txBody>
      </p:sp>
    </p:spTree>
    <p:extLst>
      <p:ext uri="{BB962C8B-B14F-4D97-AF65-F5344CB8AC3E}">
        <p14:creationId xmlns:p14="http://schemas.microsoft.com/office/powerpoint/2010/main" val="1705074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2B7C0-9FF8-DB8A-8050-08927CA54A12}"/>
              </a:ext>
            </a:extLst>
          </p:cNvPr>
          <p:cNvSpPr>
            <a:spLocks noGrp="1"/>
          </p:cNvSpPr>
          <p:nvPr>
            <p:ph type="ctrTitle"/>
          </p:nvPr>
        </p:nvSpPr>
        <p:spPr>
          <a:xfrm>
            <a:off x="1925475" y="0"/>
            <a:ext cx="8332237" cy="921041"/>
          </a:xfrm>
        </p:spPr>
        <p:txBody>
          <a:bodyPr>
            <a:normAutofit/>
          </a:bodyPr>
          <a:lstStyle/>
          <a:p>
            <a:pPr algn="l"/>
            <a:r>
              <a:rPr lang="x-none" sz="4400" u="sng" dirty="0"/>
              <a:t>Τι είναι ο σχολικός εκφοβισμός;</a:t>
            </a:r>
          </a:p>
        </p:txBody>
      </p:sp>
      <p:sp>
        <p:nvSpPr>
          <p:cNvPr id="3" name="Subtitle 2">
            <a:extLst>
              <a:ext uri="{FF2B5EF4-FFF2-40B4-BE49-F238E27FC236}">
                <a16:creationId xmlns:a16="http://schemas.microsoft.com/office/drawing/2014/main" id="{191EFC14-B527-B71F-9659-B32FB81E6BEC}"/>
              </a:ext>
            </a:extLst>
          </p:cNvPr>
          <p:cNvSpPr>
            <a:spLocks noGrp="1"/>
          </p:cNvSpPr>
          <p:nvPr>
            <p:ph type="subTitle" idx="1"/>
          </p:nvPr>
        </p:nvSpPr>
        <p:spPr>
          <a:xfrm>
            <a:off x="189981" y="1496008"/>
            <a:ext cx="3902517" cy="4853991"/>
          </a:xfrm>
        </p:spPr>
        <p:txBody>
          <a:bodyPr>
            <a:normAutofit/>
          </a:bodyPr>
          <a:lstStyle/>
          <a:p>
            <a:r>
              <a:rPr lang="x-none" dirty="0"/>
              <a:t>«Ένας μαθητής/τρια γίνεται αντικείμενο εκφοβισμού ή θυματοποιείται, όταν υποβάλλεται κατ’ επανάληψη και κατ’ εξακολούθηση, σε αρνητικές ενέργειες από έναν/μία ή περισσότερους/ες άλλους/ες μαθητές/τριες» </a:t>
            </a:r>
            <a:endParaRPr lang="el-GR" dirty="0"/>
          </a:p>
          <a:p>
            <a:r>
              <a:rPr lang="x-none" dirty="0"/>
              <a:t>(</a:t>
            </a:r>
            <a:r>
              <a:rPr lang="en-GB" dirty="0" err="1"/>
              <a:t>Olweus</a:t>
            </a:r>
            <a:r>
              <a:rPr lang="en-GB" dirty="0"/>
              <a:t> 1986,1991)</a:t>
            </a:r>
            <a:endParaRPr lang="x-none"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3217"/>
          <a:stretch/>
        </p:blipFill>
        <p:spPr>
          <a:xfrm>
            <a:off x="4790743" y="1043704"/>
            <a:ext cx="6598932" cy="4621115"/>
          </a:xfrm>
          <a:prstGeom prst="rect">
            <a:avLst/>
          </a:prstGeom>
          <a:ln>
            <a:noFill/>
          </a:ln>
          <a:effectLst>
            <a:softEdge rad="112500"/>
          </a:effectLst>
        </p:spPr>
      </p:pic>
      <p:sp>
        <p:nvSpPr>
          <p:cNvPr id="4" name="TextBox 3"/>
          <p:cNvSpPr txBox="1"/>
          <p:nvPr/>
        </p:nvSpPr>
        <p:spPr>
          <a:xfrm>
            <a:off x="5441795" y="5787482"/>
            <a:ext cx="5296829" cy="646331"/>
          </a:xfrm>
          <a:prstGeom prst="rect">
            <a:avLst/>
          </a:prstGeom>
          <a:noFill/>
        </p:spPr>
        <p:txBody>
          <a:bodyPr wrap="square" rtlCol="0">
            <a:spAutoFit/>
          </a:bodyPr>
          <a:lstStyle/>
          <a:p>
            <a:pPr algn="ctr"/>
            <a:r>
              <a:rPr lang="el-GR" dirty="0"/>
              <a:t>Ομαδική εικαστική δημιουργία από τα παιδιά του σχολείου μας</a:t>
            </a:r>
            <a:endParaRPr lang="en-GB" dirty="0"/>
          </a:p>
        </p:txBody>
      </p:sp>
    </p:spTree>
    <p:extLst>
      <p:ext uri="{BB962C8B-B14F-4D97-AF65-F5344CB8AC3E}">
        <p14:creationId xmlns:p14="http://schemas.microsoft.com/office/powerpoint/2010/main" val="3463464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A0C1C-4EA4-AA5D-917D-B61D8EBE4FCD}"/>
              </a:ext>
            </a:extLst>
          </p:cNvPr>
          <p:cNvSpPr>
            <a:spLocks noGrp="1"/>
          </p:cNvSpPr>
          <p:nvPr>
            <p:ph type="title"/>
          </p:nvPr>
        </p:nvSpPr>
        <p:spPr>
          <a:xfrm>
            <a:off x="0" y="0"/>
            <a:ext cx="10515600" cy="1325563"/>
          </a:xfrm>
        </p:spPr>
        <p:txBody>
          <a:bodyPr/>
          <a:lstStyle/>
          <a:p>
            <a:r>
              <a:rPr lang="x-none" u="sng" dirty="0"/>
              <a:t>Σημαντικότητα θεατών:</a:t>
            </a:r>
          </a:p>
        </p:txBody>
      </p:sp>
      <p:sp>
        <p:nvSpPr>
          <p:cNvPr id="3" name="Content Placeholder 2">
            <a:extLst>
              <a:ext uri="{FF2B5EF4-FFF2-40B4-BE49-F238E27FC236}">
                <a16:creationId xmlns:a16="http://schemas.microsoft.com/office/drawing/2014/main" id="{D62F97BB-42C0-48EE-96F6-040F9D2A6D4B}"/>
              </a:ext>
            </a:extLst>
          </p:cNvPr>
          <p:cNvSpPr>
            <a:spLocks noGrp="1"/>
          </p:cNvSpPr>
          <p:nvPr>
            <p:ph idx="1"/>
          </p:nvPr>
        </p:nvSpPr>
        <p:spPr>
          <a:xfrm>
            <a:off x="0" y="1182291"/>
            <a:ext cx="5865541" cy="5341172"/>
          </a:xfrm>
        </p:spPr>
        <p:txBody>
          <a:bodyPr>
            <a:normAutofit fontScale="92500" lnSpcReduction="10000"/>
          </a:bodyPr>
          <a:lstStyle/>
          <a:p>
            <a:pPr marL="0" indent="0" algn="ctr">
              <a:buNone/>
            </a:pPr>
            <a:r>
              <a:rPr lang="el-GR" b="1" dirty="0"/>
              <a:t>ΚΑΝΕ ΤΗ ΔΙΑΦΟΡΑ...ΜΙΛΑ ΤΩΡΑ:</a:t>
            </a:r>
            <a:endParaRPr lang="el-GR" dirty="0">
              <a:hlinkClick r:id="rId3"/>
            </a:endParaRPr>
          </a:p>
          <a:p>
            <a:pPr marL="0" indent="0" algn="ctr">
              <a:buNone/>
            </a:pPr>
            <a:r>
              <a:rPr lang="en-GB" dirty="0">
                <a:hlinkClick r:id="rId3"/>
              </a:rPr>
              <a:t>https://www.youtube.com/watch?v=7RUC_JtyWu4</a:t>
            </a:r>
            <a:endParaRPr lang="x-none" dirty="0"/>
          </a:p>
          <a:p>
            <a:pPr marL="0" indent="0" algn="ctr">
              <a:buNone/>
            </a:pPr>
            <a:endParaRPr lang="x-none" dirty="0"/>
          </a:p>
          <a:p>
            <a:pPr algn="ctr"/>
            <a:r>
              <a:rPr lang="x-none" dirty="0"/>
              <a:t>Βασικός πυλώνας του προγράμματος-Ευαισθητοποίηση και απόκτηση ενσυναίσθησης.</a:t>
            </a:r>
          </a:p>
          <a:p>
            <a:pPr marL="0" indent="0" algn="ctr">
              <a:buNone/>
            </a:pPr>
            <a:endParaRPr lang="x-none" dirty="0"/>
          </a:p>
          <a:p>
            <a:pPr marL="0" indent="0" algn="ctr">
              <a:buNone/>
            </a:pPr>
            <a:r>
              <a:rPr lang="x-none" dirty="0"/>
              <a:t>«Ο κόσμος είναι επικίνδυνος, όχι εξαιτίας αυτών που κάνουν το κακό, αλλά εξαιτίας αυτών που τους κοιτάζουν χωρίς να κάνουν τίποτα»</a:t>
            </a:r>
          </a:p>
          <a:p>
            <a:pPr marL="0" indent="0" algn="ctr">
              <a:buNone/>
            </a:pPr>
            <a:r>
              <a:rPr lang="x-none" sz="2000" dirty="0"/>
              <a:t>Άλμπερτ Αϊνστάιν</a:t>
            </a:r>
          </a:p>
        </p:txBody>
      </p:sp>
      <p:graphicFrame>
        <p:nvGraphicFramePr>
          <p:cNvPr id="8" name="Chart 7"/>
          <p:cNvGraphicFramePr/>
          <p:nvPr/>
        </p:nvGraphicFramePr>
        <p:xfrm>
          <a:off x="5586761" y="0"/>
          <a:ext cx="6605239" cy="6858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63090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3B400-8604-175F-5281-99080DB8FC3C}"/>
              </a:ext>
            </a:extLst>
          </p:cNvPr>
          <p:cNvSpPr>
            <a:spLocks noGrp="1"/>
          </p:cNvSpPr>
          <p:nvPr>
            <p:ph type="title"/>
          </p:nvPr>
        </p:nvSpPr>
        <p:spPr>
          <a:xfrm>
            <a:off x="0" y="0"/>
            <a:ext cx="10515600" cy="1325563"/>
          </a:xfrm>
        </p:spPr>
        <p:txBody>
          <a:bodyPr/>
          <a:lstStyle/>
          <a:p>
            <a:r>
              <a:rPr lang="x-none" u="sng" dirty="0"/>
              <a:t>Ενδεικτικές δραστηριότητες:</a:t>
            </a:r>
          </a:p>
        </p:txBody>
      </p:sp>
      <p:sp>
        <p:nvSpPr>
          <p:cNvPr id="3" name="Content Placeholder 2">
            <a:extLst>
              <a:ext uri="{FF2B5EF4-FFF2-40B4-BE49-F238E27FC236}">
                <a16:creationId xmlns:a16="http://schemas.microsoft.com/office/drawing/2014/main" id="{8D28A998-3B85-5594-9F3A-51FC8281C54E}"/>
              </a:ext>
            </a:extLst>
          </p:cNvPr>
          <p:cNvSpPr>
            <a:spLocks noGrp="1"/>
          </p:cNvSpPr>
          <p:nvPr>
            <p:ph idx="1"/>
          </p:nvPr>
        </p:nvSpPr>
        <p:spPr>
          <a:xfrm>
            <a:off x="298175" y="1067146"/>
            <a:ext cx="5422402" cy="4519615"/>
          </a:xfrm>
        </p:spPr>
        <p:txBody>
          <a:bodyPr>
            <a:normAutofit fontScale="77500" lnSpcReduction="20000"/>
          </a:bodyPr>
          <a:lstStyle/>
          <a:p>
            <a:pPr marL="0" indent="0" algn="just">
              <a:buNone/>
            </a:pPr>
            <a:endParaRPr lang="x-none" dirty="0"/>
          </a:p>
          <a:p>
            <a:pPr algn="just"/>
            <a:r>
              <a:rPr lang="x-none" dirty="0"/>
              <a:t>Διασύνδεση όλων των </a:t>
            </a:r>
            <a:r>
              <a:rPr lang="el-GR" dirty="0"/>
              <a:t>Γ</a:t>
            </a:r>
            <a:r>
              <a:rPr lang="x-none" dirty="0"/>
              <a:t>νωστικών </a:t>
            </a:r>
            <a:r>
              <a:rPr lang="el-GR" dirty="0"/>
              <a:t>Α</a:t>
            </a:r>
            <a:r>
              <a:rPr lang="x-none" dirty="0"/>
              <a:t>ντικειμένων και επιδιώξεων απ’</a:t>
            </a:r>
            <a:r>
              <a:rPr lang="el-GR" dirty="0"/>
              <a:t> </a:t>
            </a:r>
            <a:r>
              <a:rPr lang="x-none" dirty="0"/>
              <a:t>όλους τους </a:t>
            </a:r>
            <a:r>
              <a:rPr lang="el-GR" dirty="0"/>
              <a:t>Τ</a:t>
            </a:r>
            <a:r>
              <a:rPr lang="x-none" dirty="0"/>
              <a:t>ομείς</a:t>
            </a:r>
            <a:r>
              <a:rPr lang="el-GR" dirty="0"/>
              <a:t> Ανάπτυξης</a:t>
            </a:r>
            <a:r>
              <a:rPr lang="x-none" dirty="0"/>
              <a:t>.</a:t>
            </a:r>
          </a:p>
          <a:p>
            <a:pPr algn="just"/>
            <a:r>
              <a:rPr lang="x-none" dirty="0"/>
              <a:t>Ακολουθήσαμε τις ακόλουθες  τέσσερις θεματικές:</a:t>
            </a:r>
          </a:p>
          <a:p>
            <a:pPr marL="0" indent="0" algn="just">
              <a:buNone/>
            </a:pPr>
            <a:r>
              <a:rPr lang="x-none" dirty="0"/>
              <a:t>1. Αναγνώριση συναισθημάτων και διαχείριση θυμού.</a:t>
            </a:r>
          </a:p>
          <a:p>
            <a:pPr marL="0" indent="0" algn="just">
              <a:buNone/>
            </a:pPr>
            <a:r>
              <a:rPr lang="x-none" dirty="0"/>
              <a:t>2.  Αναγνώριση και διαχωρισμός εκφοβιστικής συμπεριφοράς από  άλλα είδη συγκρούσεων.</a:t>
            </a:r>
          </a:p>
          <a:p>
            <a:pPr marL="0" indent="0" algn="just">
              <a:buNone/>
            </a:pPr>
            <a:r>
              <a:rPr lang="x-none" dirty="0"/>
              <a:t>3. Ευαισθητοποίηση και απόκτηση ενσυναίσθησης</a:t>
            </a:r>
          </a:p>
          <a:p>
            <a:pPr marL="0" indent="0" algn="just">
              <a:buNone/>
            </a:pPr>
            <a:r>
              <a:rPr lang="x-none" dirty="0"/>
              <a:t>4. Εντοπισμός πιθανών τρόπων αντιμετώπισης του σχολικού εκφοβισμού</a:t>
            </a:r>
          </a:p>
          <a:p>
            <a:pPr algn="just"/>
            <a:endParaRPr lang="x-none" dirty="0"/>
          </a:p>
          <a:p>
            <a:pPr marL="0" indent="0" algn="just">
              <a:buNone/>
            </a:pPr>
            <a:endParaRPr lang="x-none" dirty="0"/>
          </a:p>
          <a:p>
            <a:pPr marL="0" indent="0" algn="just">
              <a:buNone/>
            </a:pPr>
            <a:endParaRPr lang="x-none" dirty="0"/>
          </a:p>
        </p:txBody>
      </p:sp>
      <p:pic>
        <p:nvPicPr>
          <p:cNvPr id="6" name="Picture 5">
            <a:extLst>
              <a:ext uri="{FF2B5EF4-FFF2-40B4-BE49-F238E27FC236}">
                <a16:creationId xmlns:a16="http://schemas.microsoft.com/office/drawing/2014/main" id="{8A1E9482-8FA7-CAA3-D58C-6B942C71A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6792" y="1067146"/>
            <a:ext cx="5830956" cy="4373217"/>
          </a:xfrm>
          <a:prstGeom prst="rect">
            <a:avLst/>
          </a:prstGeom>
        </p:spPr>
      </p:pic>
      <p:sp>
        <p:nvSpPr>
          <p:cNvPr id="5" name="TextBox 4"/>
          <p:cNvSpPr txBox="1"/>
          <p:nvPr/>
        </p:nvSpPr>
        <p:spPr>
          <a:xfrm>
            <a:off x="298175" y="5586761"/>
            <a:ext cx="5207620" cy="1200329"/>
          </a:xfrm>
          <a:prstGeom prst="rect">
            <a:avLst/>
          </a:prstGeom>
          <a:noFill/>
        </p:spPr>
        <p:txBody>
          <a:bodyPr wrap="square" rtlCol="0">
            <a:spAutoFit/>
          </a:bodyPr>
          <a:lstStyle/>
          <a:p>
            <a:r>
              <a:rPr lang="el-GR" dirty="0"/>
              <a:t>Εγχειρίδιο σχολικού εκφοβισμού: </a:t>
            </a:r>
          </a:p>
          <a:p>
            <a:r>
              <a:rPr lang="en-GB" dirty="0">
                <a:hlinkClick r:id="rId4"/>
              </a:rPr>
              <a:t>https://www.pi.ac.cy/pi/files/pavis/ekpaideftiko_yliko/scholika_encheiridia/anagnorisi_kai_diacheirisi_sholikou_ekfovismou.pdf</a:t>
            </a:r>
            <a:r>
              <a:rPr lang="el-GR" dirty="0"/>
              <a:t> </a:t>
            </a:r>
            <a:endParaRPr lang="en-GB" dirty="0"/>
          </a:p>
        </p:txBody>
      </p:sp>
      <p:sp>
        <p:nvSpPr>
          <p:cNvPr id="7" name="TextBox 6"/>
          <p:cNvSpPr txBox="1"/>
          <p:nvPr/>
        </p:nvSpPr>
        <p:spPr>
          <a:xfrm>
            <a:off x="6356195" y="5675970"/>
            <a:ext cx="5296829" cy="369332"/>
          </a:xfrm>
          <a:prstGeom prst="rect">
            <a:avLst/>
          </a:prstGeom>
          <a:noFill/>
        </p:spPr>
        <p:txBody>
          <a:bodyPr wrap="square" rtlCol="0">
            <a:spAutoFit/>
          </a:bodyPr>
          <a:lstStyle/>
          <a:p>
            <a:pPr algn="ctr"/>
            <a:r>
              <a:rPr lang="el-GR" dirty="0"/>
              <a:t>Ιδεοθύελλα για το σχολικό εκφοβισμό </a:t>
            </a:r>
            <a:endParaRPr lang="en-GB" dirty="0"/>
          </a:p>
        </p:txBody>
      </p:sp>
    </p:spTree>
    <p:extLst>
      <p:ext uri="{BB962C8B-B14F-4D97-AF65-F5344CB8AC3E}">
        <p14:creationId xmlns:p14="http://schemas.microsoft.com/office/powerpoint/2010/main" val="9363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206829"/>
            <a:ext cx="12192000" cy="1325563"/>
          </a:xfrm>
        </p:spPr>
        <p:txBody>
          <a:bodyPr>
            <a:normAutofit fontScale="90000"/>
          </a:bodyPr>
          <a:lstStyle/>
          <a:p>
            <a:pPr algn="ctr"/>
            <a:r>
              <a:rPr lang="el-GR" b="1" u="sng" dirty="0"/>
              <a:t>Ενδεικτικές δραστηριότητες για αναγνώριση συναισθημάτων και διαχείριση θυμού</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0" y="1532392"/>
            <a:ext cx="12192000" cy="541735"/>
          </a:xfrm>
        </p:spPr>
        <p:txBody>
          <a:bodyPr/>
          <a:lstStyle/>
          <a:p>
            <a:r>
              <a:rPr lang="el-GR" dirty="0"/>
              <a:t>ΔΡΑΣΤΗΡΙΟΤΗΤΑ 1: «Το κοστούμι του θυμού»</a:t>
            </a:r>
          </a:p>
          <a:p>
            <a:pPr marL="0" indent="0">
              <a:buNone/>
            </a:pPr>
            <a:endParaRPr lang="el-GR" dirty="0"/>
          </a:p>
        </p:txBody>
      </p:sp>
      <p:pic>
        <p:nvPicPr>
          <p:cNvPr id="4" name="Picture 3"/>
          <p:cNvPicPr>
            <a:picLocks noChangeAspect="1"/>
          </p:cNvPicPr>
          <p:nvPr/>
        </p:nvPicPr>
        <p:blipFill>
          <a:blip r:embed="rId3"/>
          <a:stretch>
            <a:fillRect/>
          </a:stretch>
        </p:blipFill>
        <p:spPr>
          <a:xfrm>
            <a:off x="6899472" y="2074127"/>
            <a:ext cx="5009076" cy="4059044"/>
          </a:xfrm>
          <a:prstGeom prst="rect">
            <a:avLst/>
          </a:prstGeom>
        </p:spPr>
      </p:pic>
      <p:pic>
        <p:nvPicPr>
          <p:cNvPr id="5" name="Picture 4"/>
          <p:cNvPicPr>
            <a:picLocks noChangeAspect="1"/>
          </p:cNvPicPr>
          <p:nvPr/>
        </p:nvPicPr>
        <p:blipFill>
          <a:blip r:embed="rId4"/>
          <a:stretch>
            <a:fillRect/>
          </a:stretch>
        </p:blipFill>
        <p:spPr>
          <a:xfrm>
            <a:off x="323300" y="2575932"/>
            <a:ext cx="2386447" cy="3181930"/>
          </a:xfrm>
          <a:prstGeom prst="rect">
            <a:avLst/>
          </a:prstGeom>
        </p:spPr>
      </p:pic>
      <p:pic>
        <p:nvPicPr>
          <p:cNvPr id="6" name="Picture 5"/>
          <p:cNvPicPr>
            <a:picLocks noChangeAspect="1"/>
          </p:cNvPicPr>
          <p:nvPr/>
        </p:nvPicPr>
        <p:blipFill rotWithShape="1">
          <a:blip r:embed="rId5"/>
          <a:srcRect l="7912" r="31255" b="25094"/>
          <a:stretch/>
        </p:blipFill>
        <p:spPr>
          <a:xfrm>
            <a:off x="2947931" y="2329333"/>
            <a:ext cx="3713356" cy="3675128"/>
          </a:xfrm>
          <a:prstGeom prst="rect">
            <a:avLst/>
          </a:prstGeom>
        </p:spPr>
      </p:pic>
    </p:spTree>
    <p:extLst>
      <p:ext uri="{BB962C8B-B14F-4D97-AF65-F5344CB8AC3E}">
        <p14:creationId xmlns:p14="http://schemas.microsoft.com/office/powerpoint/2010/main" val="1906540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AC28-48DE-EAED-114D-39DBFFA797CA}"/>
              </a:ext>
            </a:extLst>
          </p:cNvPr>
          <p:cNvSpPr>
            <a:spLocks noGrp="1"/>
          </p:cNvSpPr>
          <p:nvPr>
            <p:ph type="title"/>
          </p:nvPr>
        </p:nvSpPr>
        <p:spPr>
          <a:xfrm>
            <a:off x="0" y="206829"/>
            <a:ext cx="12192000" cy="1325563"/>
          </a:xfrm>
        </p:spPr>
        <p:txBody>
          <a:bodyPr>
            <a:normAutofit fontScale="90000"/>
          </a:bodyPr>
          <a:lstStyle/>
          <a:p>
            <a:pPr algn="ctr"/>
            <a:r>
              <a:rPr lang="el-GR" b="1" u="sng" dirty="0"/>
              <a:t>Ενδεικτικές δραστηριότητες για αναγνώριση συναισθημάτων και διαχείριση θυμού</a:t>
            </a:r>
            <a:r>
              <a:rPr lang="x-none" b="1" u="sng" dirty="0"/>
              <a:t>:</a:t>
            </a:r>
            <a:br>
              <a:rPr lang="x-none" b="1" u="sng" dirty="0"/>
            </a:br>
            <a:endParaRPr lang="x-none" b="1" u="sng" dirty="0"/>
          </a:p>
        </p:txBody>
      </p:sp>
      <p:sp>
        <p:nvSpPr>
          <p:cNvPr id="3" name="Content Placeholder 2">
            <a:extLst>
              <a:ext uri="{FF2B5EF4-FFF2-40B4-BE49-F238E27FC236}">
                <a16:creationId xmlns:a16="http://schemas.microsoft.com/office/drawing/2014/main" id="{CFE8E6E7-855C-3562-9DD6-4067A3FF0741}"/>
              </a:ext>
            </a:extLst>
          </p:cNvPr>
          <p:cNvSpPr>
            <a:spLocks noGrp="1"/>
          </p:cNvSpPr>
          <p:nvPr>
            <p:ph idx="1"/>
          </p:nvPr>
        </p:nvSpPr>
        <p:spPr>
          <a:xfrm>
            <a:off x="-1" y="1532393"/>
            <a:ext cx="6244684" cy="1199656"/>
          </a:xfrm>
        </p:spPr>
        <p:txBody>
          <a:bodyPr>
            <a:normAutofit fontScale="77500" lnSpcReduction="20000"/>
          </a:bodyPr>
          <a:lstStyle/>
          <a:p>
            <a:r>
              <a:rPr lang="el-GR" dirty="0"/>
              <a:t>ΔΡΑΣΤΗΡΙΟΤΗΤΑ 2: «Η Μαργαρίτα δε θέλει να πάει στο σχολείο» του Νικηφόρου Λύτρα</a:t>
            </a:r>
            <a:endParaRPr lang="el-GR" dirty="0">
              <a:hlinkClick r:id="rId3"/>
            </a:endParaRPr>
          </a:p>
          <a:p>
            <a:pPr marL="0" indent="0">
              <a:buNone/>
            </a:pPr>
            <a:r>
              <a:rPr lang="el-GR" dirty="0">
                <a:hlinkClick r:id="rId3"/>
              </a:rPr>
              <a:t>Η ΜΑΡΓΑΡΙΤΑ: </a:t>
            </a:r>
            <a:r>
              <a:rPr lang="el-GR" dirty="0" err="1">
                <a:hlinkClick r:id="rId3"/>
              </a:rPr>
              <a:t>Παιδικη</a:t>
            </a:r>
            <a:r>
              <a:rPr lang="el-GR" dirty="0">
                <a:hlinkClick r:id="rId3"/>
              </a:rPr>
              <a:t> </a:t>
            </a:r>
            <a:r>
              <a:rPr lang="el-GR" dirty="0" err="1">
                <a:hlinkClick r:id="rId3"/>
              </a:rPr>
              <a:t>Χορωδια</a:t>
            </a:r>
            <a:r>
              <a:rPr lang="el-GR" dirty="0">
                <a:hlinkClick r:id="rId3"/>
              </a:rPr>
              <a:t> </a:t>
            </a:r>
            <a:r>
              <a:rPr lang="el-GR" dirty="0" err="1">
                <a:hlinkClick r:id="rId3"/>
              </a:rPr>
              <a:t>Δημητρη</a:t>
            </a:r>
            <a:r>
              <a:rPr lang="el-GR" dirty="0">
                <a:hlinkClick r:id="rId3"/>
              </a:rPr>
              <a:t> </a:t>
            </a:r>
            <a:r>
              <a:rPr lang="el-GR" dirty="0" err="1">
                <a:hlinkClick r:id="rId3"/>
              </a:rPr>
              <a:t>Τυπαλδου</a:t>
            </a:r>
            <a:r>
              <a:rPr lang="el-GR" dirty="0">
                <a:hlinkClick r:id="rId3"/>
              </a:rPr>
              <a:t> – </a:t>
            </a:r>
            <a:r>
              <a:rPr lang="el-GR" dirty="0" err="1">
                <a:hlinkClick r:id="rId3"/>
              </a:rPr>
              <a:t>YouTube</a:t>
            </a:r>
            <a:r>
              <a:rPr lang="el-GR" dirty="0"/>
              <a:t> </a:t>
            </a:r>
            <a:endParaRPr lang="el-GR" dirty="0">
              <a:solidFill>
                <a:srgbClr val="FF0000"/>
              </a:solidFill>
            </a:endParaRPr>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036420" y="1265071"/>
            <a:ext cx="4762810" cy="532671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064" y="2732049"/>
            <a:ext cx="5293112" cy="3969834"/>
          </a:xfrm>
          <a:prstGeom prst="rect">
            <a:avLst/>
          </a:prstGeom>
        </p:spPr>
      </p:pic>
    </p:spTree>
    <p:extLst>
      <p:ext uri="{BB962C8B-B14F-4D97-AF65-F5344CB8AC3E}">
        <p14:creationId xmlns:p14="http://schemas.microsoft.com/office/powerpoint/2010/main" val="747289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1095</Words>
  <Application>Microsoft Office PowerPoint</Application>
  <PresentationFormat>Widescreen</PresentationFormat>
  <Paragraphs>165</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Black</vt:lpstr>
      <vt:lpstr>Arial Narrow</vt:lpstr>
      <vt:lpstr>Calibri</vt:lpstr>
      <vt:lpstr>Calibri Light</vt:lpstr>
      <vt:lpstr>Office Theme</vt:lpstr>
      <vt:lpstr>PowerPoint Presentation</vt:lpstr>
      <vt:lpstr> </vt:lpstr>
      <vt:lpstr>Εισαγωγή:</vt:lpstr>
      <vt:lpstr>Εμπλεκόμενοι στο πρόγραμμα:</vt:lpstr>
      <vt:lpstr>Τι είναι ο σχολικός εκφοβισμός;</vt:lpstr>
      <vt:lpstr>Σημαντικότητα θεατών:</vt:lpstr>
      <vt:lpstr>Ενδεικτικές δραστηριότητες:</vt:lpstr>
      <vt:lpstr>Ενδεικτικές δραστηριότητες για αναγνώριση συναισθημάτων και διαχείριση θυμού: </vt:lpstr>
      <vt:lpstr>Ενδεικτικές δραστηριότητες για αναγνώριση συναισθημάτων και διαχείριση θυμού: </vt:lpstr>
      <vt:lpstr>Ενδεικτικές δραστηριότητες για αναγνώριση και διαχωρισμό εκφοβιστικής συμπεριφοράς από άλλα είδη συγκρούσεων: </vt:lpstr>
      <vt:lpstr>Ενδεικτικές δραστηριότητες για αναγνώριση και διαχωρισμό εκφοβιστικής συμπεριφοράς από άλλα είδη συγκρούσεων:</vt:lpstr>
      <vt:lpstr>Ενδεικτικές δραστηριότητες για αναγνώριση και διαχωρισμό εκφοβιστικής συμπεριφοράς από άλλα είδη συγκρούσεων: </vt:lpstr>
      <vt:lpstr>Ενδεικτικές δραστηριότητες για ευαισθητοποίηση και απόκτηση ενσυναίσθησης: </vt:lpstr>
      <vt:lpstr>Ενδεικτικές δραστηριότητες για ευαισθητοποίηση και απόκτηση ενσυναίσθησης: </vt:lpstr>
      <vt:lpstr>Ενδεικτικές δραστηριότητες για εντοπισμό πιθανών τρόπων αντιμετώπισης του σχολικού εκφοβισμού: </vt:lpstr>
      <vt:lpstr>Ενδεικτικές δραστηριότητες για εντοπισμό πιθανών τρόπων αντιμετώπισης του σχολικού εκφοβισμού: </vt:lpstr>
      <vt:lpstr>Ενδεικτικές δραστηριότητες για εντοπισμό πιθανών τρόπων αντιμετώπισης του σχολικού εκφοβισμού: </vt:lpstr>
      <vt:lpstr>Επιπρόσθετες πρακτικές δημιουργίας όμορφου και θετικού κλίματος:</vt:lpstr>
      <vt:lpstr>PowerPoint Presentation</vt:lpstr>
      <vt:lpstr>Εντυπώσεις από τη συμμετοχή μας στο πρόγραμμα: </vt:lpstr>
      <vt:lpstr>ΧΡΗΣΙΜΕΣ ΙΣΤΟΣΕΛΙΔΕΣ:</vt:lpstr>
      <vt:lpstr>ΧΡΗΣΙΜΕΣ ΙΣΤΟΣΕΛΙΔΕΣ:</vt:lpstr>
      <vt:lpstr>ΠΡΟΤΕΙΝΟΜΕΝΑ ΤΡΑΓΟΥΔΙΑ ΚΑΙ ΠΑΡΑΜΥΘΙΑ</vt:lpstr>
      <vt:lpstr>Ερωτήσεις;</vt:lpstr>
    </vt:vector>
  </TitlesOfParts>
  <Company>Ministry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Teacher</dc:creator>
  <cp:lastModifiedBy>Αθανασία Τροκκούδη Στεφάνου</cp:lastModifiedBy>
  <cp:revision>1</cp:revision>
  <dcterms:created xsi:type="dcterms:W3CDTF">2023-06-23T08:08:27Z</dcterms:created>
  <dcterms:modified xsi:type="dcterms:W3CDTF">2023-06-23T10:18:54Z</dcterms:modified>
</cp:coreProperties>
</file>