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71C5"/>
    <a:srgbClr val="2AA82A"/>
    <a:srgbClr val="83BC5C"/>
    <a:srgbClr val="33CC33"/>
    <a:srgbClr val="0042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Καθόλου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21.2</c:v>
                </c:pt>
                <c:pt idx="1">
                  <c:v>31.5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Δεν μου αρέσει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12.1</c:v>
                </c:pt>
                <c:pt idx="1">
                  <c:v>12.3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Ούτε μου αρέσει ούτε δεν μου αρέσει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36.4</c:v>
                </c:pt>
                <c:pt idx="1">
                  <c:v>34.200000000000003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Μου αρέσει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21.2</c:v>
                </c:pt>
                <c:pt idx="1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Μου αρέσει πολύ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9.1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Ναι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12.1</c:v>
                </c:pt>
                <c:pt idx="1">
                  <c:v>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Ίσως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6.1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Δεν ξέρω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15.2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Όχι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54.5</c:v>
                </c:pt>
                <c:pt idx="1">
                  <c:v>72.599999999999994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Ποτέ δεν πρόσεξα κάτι τέτοιο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15.2</c:v>
                </c:pt>
                <c:pt idx="1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Το ενοχλώ κι εγώ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12.1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Δεν κάνω τιποτα, αλλά με πειράζει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6.1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Απλώς βλέπω τι γίνεται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12.1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Δεν κάνω τίποτα, αλλά σκέφτομαι πώς να βοηθήσω το παιδί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6.1</c:v>
                </c:pt>
                <c:pt idx="1">
                  <c:v>15.1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Προσπαθώ με διάφορους τρόπους να βοηθήσω το παιδί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40A-44A4-A4EB-A92689F29ADA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40A-44A4-A4EB-A92689F29A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42.4</c:v>
                </c:pt>
                <c:pt idx="1">
                  <c:v>47.9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A-44A4-A4EB-A92689F29A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9747537333952543"/>
          <c:w val="0.98801704134809232"/>
          <c:h val="0.102524626660474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Ποτέ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57.6</c:v>
                </c:pt>
                <c:pt idx="1">
                  <c:v>56.2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Σπάνια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24.2</c:v>
                </c:pt>
                <c:pt idx="1">
                  <c:v>17.8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Κάποτε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9.1</c:v>
                </c:pt>
                <c:pt idx="1">
                  <c:v>13.7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Σχεδόν συχνά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0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Συχνά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Πολύ συχνά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40A-44A4-A4EB-A92689F29ADA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40A-44A4-A4EB-A92689F29A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0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A-44A4-A4EB-A92689F29A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9747537333952543"/>
          <c:w val="0.98801704134809232"/>
          <c:h val="0.102524626660474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Λίγο ή Καθόλου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12.1</c:v>
                </c:pt>
                <c:pt idx="1">
                  <c:v>46.6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Πολύ λίγο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6.1</c:v>
                </c:pt>
                <c:pt idx="1">
                  <c:v>20.5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Αρκετά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30.3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Πολύ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18.2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Πάρα πολύ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24.2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9747537333952543"/>
          <c:w val="0.98801704134809232"/>
          <c:h val="0.102524626660474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Κανένα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21.2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Ένα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9.1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Δύο - Τρεις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24.2</c:v>
                </c:pt>
                <c:pt idx="1">
                  <c:v>41.3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Τέσσερις - Πέντε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27.3</c:v>
                </c:pt>
                <c:pt idx="1">
                  <c:v>20.5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Έξι &lt;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18.2</c:v>
                </c:pt>
                <c:pt idx="1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Καμία φορά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75.8</c:v>
                </c:pt>
                <c:pt idx="1">
                  <c:v>87.7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1 -2 φορές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</c:v>
                </c:pt>
                <c:pt idx="1">
                  <c:v>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2-3 τον τελευταίο μήνα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 φορά τη βδομάδα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Πολλές φορές τη βδομάδα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15.2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1 -2 φορές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15.2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2-3 τον τελευταίο μήνα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 φορά τη βδομάδα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6.1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Πολλές φορές τη βδομάδα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6.1</c:v>
                </c:pt>
                <c:pt idx="1">
                  <c:v>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Όχι τους προηγούμενος 2 μήνες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69.7</c:v>
                </c:pt>
                <c:pt idx="1">
                  <c:v>76.7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Κανένας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78.8</c:v>
                </c:pt>
                <c:pt idx="1">
                  <c:v>80.8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Ένα κορίτσι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Περισσότερα Κορίτσια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Ένα Αγόρι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6.1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Περισσότερα Αγόρια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6.1</c:v>
                </c:pt>
                <c:pt idx="1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Και Αγόρισ και κορίτσια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40A-44A4-A4EB-A92689F29ADA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40A-44A4-A4EB-A92689F29A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0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A-44A4-A4EB-A92689F29A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3570939166398082"/>
          <c:w val="0.98680931187949328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Σχεδόν ποτέ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30.1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Σπάνια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6.1</c:v>
                </c:pt>
                <c:pt idx="1">
                  <c:v>21.9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Κάποιες φορές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21.2</c:v>
                </c:pt>
                <c:pt idx="1">
                  <c:v>16.399999999999999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Συχνά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30.3</c:v>
                </c:pt>
                <c:pt idx="1">
                  <c:v>15.1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Πάντοτε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24.2</c:v>
                </c:pt>
                <c:pt idx="1">
                  <c:v>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Ότι του αξίζει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15.2</c:v>
                </c:pt>
                <c:pt idx="1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Δε με νοιάζει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15.2</c:v>
                </c:pt>
                <c:pt idx="1">
                  <c:v>16.399999999999999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Τον/τη Λυπάμαι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18.2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Τον/ την λυπάμαι και θέλω να βοηθήσω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45.4</c:v>
                </c:pt>
                <c:pt idx="1">
                  <c:v>65.8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1 -2 φορές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6.1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2-3 τον τελευταίο μήνα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6.1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 φορά τη βδομάδα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Πολλές φορές τη βδομάδα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9.1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Όχι τους προηγούμενος 2 μήνες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66.7</c:v>
                </c:pt>
                <c:pt idx="1">
                  <c:v>82.2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4908136482932E-2"/>
          <c:y val="2.9163317676825264E-2"/>
          <c:w val="0.94348006770892767"/>
          <c:h val="0.79321148639910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1 -2 φορές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15.2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A3-4A1A-BAC2-B446BFC0D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2-3 τον τελευταίο μήνα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A3-4A1A-BAC2-B446BFC0D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 φορά τη βδομάδα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A3-4A1A-BAC2-B446BFC0D7D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Πολλές φορές τη βδομάδα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A3-4A1A-BAC2-B446BFC0D7D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Όχι τους προηγούμενος 2 μήνες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ΑΓΟΡΙΑ</c:v>
                </c:pt>
                <c:pt idx="1">
                  <c:v>ΚΟΡΙΤΣΙΑ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75.8</c:v>
                </c:pt>
                <c:pt idx="1">
                  <c:v>86.3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A1A-BAC2-B446BFC0D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9358896"/>
        <c:axId val="749359312"/>
      </c:barChart>
      <c:catAx>
        <c:axId val="7493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9312"/>
        <c:crosses val="autoZero"/>
        <c:auto val="1"/>
        <c:lblAlgn val="ctr"/>
        <c:lblOffset val="100"/>
        <c:noMultiLvlLbl val="0"/>
      </c:catAx>
      <c:valAx>
        <c:axId val="74935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3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735440678610828E-2"/>
          <c:y val="0.93570939166398082"/>
          <c:w val="0.88052911864277839"/>
          <c:h val="6.4290608336019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9CDBC-4FDB-462B-9C3A-59296348C8A5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AC9D1-BDA2-4A2E-8D31-5AF981F20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46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8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96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56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43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15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3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2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17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8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8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75EA8-8FB0-4577-ADE0-343D32527AAD}" type="datetimeFigureOut">
              <a:rPr lang="en-US" smtClean="0"/>
              <a:t>17/05/2023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B4FB9-CB9F-4181-B238-FE4F0A39D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0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4856" y="694944"/>
            <a:ext cx="9144000" cy="2787587"/>
          </a:xfrm>
          <a:solidFill>
            <a:srgbClr val="0070C0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indent="457200">
              <a:spcBef>
                <a:spcPts val="1200"/>
              </a:spcBef>
              <a:spcAft>
                <a:spcPts val="1200"/>
              </a:spcAft>
            </a:pPr>
            <a:r>
              <a:rPr lang="el-GR" sz="8000" b="1" dirty="0" smtClean="0">
                <a:solidFill>
                  <a:schemeClr val="bg2"/>
                </a:solidFill>
              </a:rPr>
              <a:t/>
            </a:r>
            <a:br>
              <a:rPr lang="el-GR" sz="8000" b="1" dirty="0" smtClean="0">
                <a:solidFill>
                  <a:schemeClr val="bg2"/>
                </a:solidFill>
              </a:rPr>
            </a:br>
            <a:r>
              <a:rPr lang="el-GR" sz="8000" b="1" dirty="0">
                <a:solidFill>
                  <a:schemeClr val="bg2"/>
                </a:solidFill>
              </a:rPr>
              <a:t/>
            </a:r>
            <a:br>
              <a:rPr lang="el-GR" sz="8000" b="1" dirty="0">
                <a:solidFill>
                  <a:schemeClr val="bg2"/>
                </a:solidFill>
              </a:rPr>
            </a:br>
            <a:r>
              <a:rPr lang="el-GR" sz="8000" b="1" dirty="0" smtClean="0">
                <a:solidFill>
                  <a:schemeClr val="bg2"/>
                </a:solidFill>
              </a:rPr>
              <a:t/>
            </a:r>
            <a:br>
              <a:rPr lang="el-GR" sz="8000" b="1" dirty="0" smtClean="0">
                <a:solidFill>
                  <a:schemeClr val="bg2"/>
                </a:solidFill>
              </a:rPr>
            </a:br>
            <a:r>
              <a:rPr lang="el-GR" sz="8000" b="1" dirty="0" smtClean="0">
                <a:solidFill>
                  <a:schemeClr val="bg2"/>
                </a:solidFill>
              </a:rPr>
              <a:t>Σχολικός Εκφοβισμός</a:t>
            </a:r>
            <a:r>
              <a:rPr lang="el-GR" b="1" dirty="0" smtClean="0">
                <a:solidFill>
                  <a:schemeClr val="bg2"/>
                </a:solidFill>
              </a:rPr>
              <a:t/>
            </a:r>
            <a:br>
              <a:rPr lang="el-GR" b="1" dirty="0" smtClean="0">
                <a:solidFill>
                  <a:schemeClr val="bg2"/>
                </a:solidFill>
              </a:rPr>
            </a:br>
            <a:r>
              <a:rPr lang="el-GR" sz="4800" b="1" dirty="0" smtClean="0">
                <a:solidFill>
                  <a:schemeClr val="bg2"/>
                </a:solidFill>
              </a:rPr>
              <a:t>Ερωτηματολόγιο Μαθητών</a:t>
            </a:r>
            <a:br>
              <a:rPr lang="el-GR" sz="4800" b="1" dirty="0" smtClean="0">
                <a:solidFill>
                  <a:schemeClr val="bg2"/>
                </a:solidFill>
              </a:rPr>
            </a:b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4856" y="3767328"/>
            <a:ext cx="9144000" cy="2432304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l"/>
            <a:endParaRPr lang="el-GR" dirty="0" smtClean="0"/>
          </a:p>
          <a:p>
            <a:pPr marL="357188" algn="l"/>
            <a:r>
              <a:rPr lang="el-GR" sz="2200" b="1" dirty="0" smtClean="0">
                <a:solidFill>
                  <a:schemeClr val="bg1"/>
                </a:solidFill>
              </a:rPr>
              <a:t>Συμμετείχαν 106 μαθητές (62% Ελληνόφωνου πληθυσμού του Σχολείου)</a:t>
            </a:r>
          </a:p>
          <a:p>
            <a:pPr marL="357188" algn="l"/>
            <a:r>
              <a:rPr lang="el-GR" sz="2200" b="1" dirty="0" smtClean="0">
                <a:solidFill>
                  <a:schemeClr val="bg1"/>
                </a:solidFill>
              </a:rPr>
              <a:t>Ημέρα διεξαγωγής</a:t>
            </a:r>
            <a:r>
              <a:rPr lang="en-US" sz="2200" b="1" dirty="0" smtClean="0">
                <a:solidFill>
                  <a:schemeClr val="bg1"/>
                </a:solidFill>
              </a:rPr>
              <a:t>: </a:t>
            </a:r>
            <a:r>
              <a:rPr lang="el-GR" sz="2200" b="1" dirty="0" smtClean="0">
                <a:solidFill>
                  <a:schemeClr val="bg1"/>
                </a:solidFill>
              </a:rPr>
              <a:t>Παρασκευή 05/05/2023</a:t>
            </a:r>
          </a:p>
          <a:p>
            <a:pPr marL="357188" algn="l"/>
            <a:r>
              <a:rPr lang="el-GR" sz="2200" b="1" dirty="0" smtClean="0">
                <a:solidFill>
                  <a:schemeClr val="bg1"/>
                </a:solidFill>
              </a:rPr>
              <a:t>51 ερωτήσεις κλειστού τύπου (</a:t>
            </a:r>
            <a:r>
              <a:rPr lang="en-US" sz="2200" b="1" dirty="0" err="1" smtClean="0">
                <a:solidFill>
                  <a:schemeClr val="bg1"/>
                </a:solidFill>
              </a:rPr>
              <a:t>likert</a:t>
            </a:r>
            <a:r>
              <a:rPr lang="en-US" sz="2200" b="1" dirty="0" smtClean="0">
                <a:solidFill>
                  <a:schemeClr val="bg1"/>
                </a:solidFill>
              </a:rPr>
              <a:t> scale)</a:t>
            </a:r>
          </a:p>
          <a:p>
            <a:pPr marL="357188" algn="l"/>
            <a:r>
              <a:rPr lang="en-US" sz="2200" b="1" dirty="0" smtClean="0">
                <a:solidFill>
                  <a:schemeClr val="bg1"/>
                </a:solidFill>
              </a:rPr>
              <a:t>1 </a:t>
            </a:r>
            <a:r>
              <a:rPr lang="el-GR" sz="2200" b="1" dirty="0" smtClean="0">
                <a:solidFill>
                  <a:schemeClr val="bg1"/>
                </a:solidFill>
              </a:rPr>
              <a:t>ερώτηση ανοικτού τύπου</a:t>
            </a:r>
            <a:endParaRPr lang="en-US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95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375" y="109947"/>
            <a:ext cx="10645877" cy="1325563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Έκλεψα λεφτά ή κατέστρεψα πράγματα κάποιου άλλου παιδιού.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6238261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8384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375" y="109947"/>
            <a:ext cx="10645877" cy="1325563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Νομίζεις πως θα μπορούσες μαζί με άλλα παιδιά να ενοχλήσεις ένα παιδί που δε σου αρέσει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3143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7599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0115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Πώς αντιδράς συνήθως όταν αντιληφθείς ότι κάποια άλλα παιδιά ενοχλούν ένα παιδί στην ηλικία σου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599554"/>
              </p:ext>
            </p:extLst>
          </p:nvPr>
        </p:nvGraphicFramePr>
        <p:xfrm>
          <a:off x="838200" y="1160205"/>
          <a:ext cx="10515600" cy="5574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053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0115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Πόσο συχνά φοβάσαι ότι οι άλλοι θα σε ενοχλήσουν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345217"/>
              </p:ext>
            </p:extLst>
          </p:nvPr>
        </p:nvGraphicFramePr>
        <p:xfrm>
          <a:off x="838200" y="865239"/>
          <a:ext cx="10515600" cy="5869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5375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011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Γενικά, πόσο νομίζεις ότι προσπάθησε ο καθηγητής ή η καθηγήτρια της τάξης να σταματήσει κάποια παιδιά να ενοχλούν τους άλλους, τους τελευταίους μήνες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09488"/>
              </p:ext>
            </p:extLst>
          </p:nvPr>
        </p:nvGraphicFramePr>
        <p:xfrm>
          <a:off x="838200" y="1238865"/>
          <a:ext cx="10370574" cy="5496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732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6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Σου αρέσει το Σχολείο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;</a:t>
            </a:r>
            <a:endParaRPr lang="en-US" sz="36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907304"/>
              </p:ext>
            </p:extLst>
          </p:nvPr>
        </p:nvGraphicFramePr>
        <p:xfrm>
          <a:off x="838200" y="1081548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2141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/>
          <a:lstStyle/>
          <a:p>
            <a:r>
              <a:rPr lang="el-GR" b="1" dirty="0" smtClean="0">
                <a:solidFill>
                  <a:schemeClr val="accent5">
                    <a:lumMod val="50000"/>
                  </a:schemeClr>
                </a:solidFill>
              </a:rPr>
              <a:t>Πόσους καλούς Φίλους έχεις στο Σχολείο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9817312"/>
              </p:ext>
            </p:extLst>
          </p:nvPr>
        </p:nvGraphicFramePr>
        <p:xfrm>
          <a:off x="838200" y="1081548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7784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4000" b="1" dirty="0" smtClean="0">
                <a:solidFill>
                  <a:schemeClr val="accent5">
                    <a:lumMod val="50000"/>
                  </a:schemeClr>
                </a:solidFill>
              </a:rPr>
              <a:t>Πόσες φορές σε ενόχλησαν άλλα παιδιά τους τελευταίους 2 μήνες</a:t>
            </a:r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512729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5054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Άλλα παιδιά είπαν </a:t>
            </a:r>
            <a:r>
              <a:rPr lang="el-GR" sz="3200" b="1" dirty="0">
                <a:solidFill>
                  <a:schemeClr val="accent5">
                    <a:lumMod val="50000"/>
                  </a:schemeClr>
                </a:solidFill>
              </a:rPr>
              <a:t>ψ</a:t>
            </a:r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έματα για μένα ή διέδωσαν κακές φήμες και προσπάθησαν να κάνουν τους άλλους να μην με θέλουν.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3188709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747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Σε ενόχλησαν Αγόρια ή Κορίτσια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043780"/>
              </p:ext>
            </p:extLst>
          </p:nvPr>
        </p:nvGraphicFramePr>
        <p:xfrm>
          <a:off x="838200" y="1229031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8585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Πόσο συχνά οι καθηγητές ή άλλοι ενήλικες στο Σχολείο προσπαθούν να σταματήσουν τα παιδιά που ενοχλούν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8055817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7332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Όταν βλέπεις ένα παιδί ή πολλά παιδιά να ενοχλούν ένα άλλο παιδί τι νιώθεις ή τι σκέφτεσαι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0974876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1976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947"/>
            <a:ext cx="10515600" cy="1325563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Πόσο συχνά ενόχλησες μόνος ή με άλλους ένα </a:t>
            </a:r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παιδί </a:t>
            </a:r>
            <a:r>
              <a:rPr lang="el-GR" sz="3200" b="1" dirty="0" smtClean="0">
                <a:solidFill>
                  <a:schemeClr val="accent5">
                    <a:lumMod val="50000"/>
                  </a:schemeClr>
                </a:solidFill>
              </a:rPr>
              <a:t>(ή παιδιά) στο σχολείο σου τους τελευταίους 2 μήνες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979451"/>
              </p:ext>
            </p:extLst>
          </p:nvPr>
        </p:nvGraphicFramePr>
        <p:xfrm>
          <a:off x="838200" y="1268360"/>
          <a:ext cx="10515600" cy="5358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3869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218</Words>
  <Application>Microsoft Office PowerPoint</Application>
  <PresentationFormat>Widescreen</PresentationFormat>
  <Paragraphs>25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   Σχολικός Εκφοβισμός Ερωτηματολόγιο Μαθητών </vt:lpstr>
      <vt:lpstr>Σου αρέσει το Σχολείο;</vt:lpstr>
      <vt:lpstr>Πόσους καλούς Φίλους έχεις στο Σχολείο;</vt:lpstr>
      <vt:lpstr>Πόσες φορές σε ενόχλησαν άλλα παιδιά τους τελευταίους 2 μήνες;</vt:lpstr>
      <vt:lpstr>Άλλα παιδιά είπαν ψέματα για μένα ή διέδωσαν κακές φήμες και προσπάθησαν να κάνουν τους άλλους να μην με θέλουν.</vt:lpstr>
      <vt:lpstr>Σε ενόχλησαν Αγόρια ή Κορίτσια;</vt:lpstr>
      <vt:lpstr>Πόσο συχνά οι καθηγητές ή άλλοι ενήλικες στο Σχολείο προσπαθούν να σταματήσουν τα παιδιά που ενοχλούν;</vt:lpstr>
      <vt:lpstr>Όταν βλέπεις ένα παιδί ή πολλά παιδιά να ενοχλούν ένα άλλο παιδί τι νιώθεις ή τι σκέφτεσαι;</vt:lpstr>
      <vt:lpstr>Πόσο συχνά ενόχλησες μόνος ή με άλλους ένα παιδί (ή παιδιά) στο σχολείο σου τους τελευταίους 2 μήνες;</vt:lpstr>
      <vt:lpstr>Έκλεψα λεφτά ή κατέστρεψα πράγματα κάποιου άλλου παιδιού.</vt:lpstr>
      <vt:lpstr>Νομίζεις πως θα μπορούσες μαζί με άλλα παιδιά να ενοχλήσεις ένα παιδί που δε σου αρέσει;</vt:lpstr>
      <vt:lpstr>Πώς αντιδράς συνήθως όταν αντιληφθείς ότι κάποια άλλα παιδιά ενοχλούν ένα παιδί στην ηλικία σου;</vt:lpstr>
      <vt:lpstr>Πόσο συχνά φοβάσαι ότι οι άλλοι θα σε ενοχλήσουν;</vt:lpstr>
      <vt:lpstr>Γενικά, πόσο νομίζεις ότι προσπάθησε ο καθηγητής ή η καθηγήτρια της τάξης να σταματήσει κάποια παιδιά να ενοχλούν τους άλλους, τους τελευταίους μήνες;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Σχολικός Εκφοβισμός Ερωτηματολόγιο Μαθητών</dc:title>
  <dc:creator>Teacher</dc:creator>
  <cp:lastModifiedBy>Teacher</cp:lastModifiedBy>
  <cp:revision>35</cp:revision>
  <cp:lastPrinted>2023-05-17T05:00:28Z</cp:lastPrinted>
  <dcterms:created xsi:type="dcterms:W3CDTF">2023-05-16T04:59:16Z</dcterms:created>
  <dcterms:modified xsi:type="dcterms:W3CDTF">2023-05-17T05:46:11Z</dcterms:modified>
</cp:coreProperties>
</file>