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5" r:id="rId7"/>
    <p:sldId id="262" r:id="rId8"/>
    <p:sldId id="264" r:id="rId9"/>
    <p:sldId id="268" r:id="rId10"/>
    <p:sldId id="266" r:id="rId11"/>
    <p:sldId id="267" r:id="rId12"/>
    <p:sldId id="269" r:id="rId13"/>
    <p:sldId id="270" r:id="rId14"/>
    <p:sldId id="279" r:id="rId15"/>
    <p:sldId id="271" r:id="rId16"/>
    <p:sldId id="272" r:id="rId17"/>
    <p:sldId id="273" r:id="rId18"/>
    <p:sldId id="275" r:id="rId19"/>
    <p:sldId id="274" r:id="rId20"/>
    <p:sldId id="276" r:id="rId21"/>
    <p:sldId id="277" r:id="rId22"/>
    <p:sldId id="278" r:id="rId23"/>
    <p:sldId id="263" r:id="rId2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93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66B20D-E3BD-442E-8661-2704F92DF2EF}" v="1" dt="2023-06-27T11:45:21.4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i Lovari" userId="4c4a6d3819a878d7" providerId="LiveId" clId="{E666B20D-E3BD-442E-8661-2704F92DF2EF}"/>
    <pc:docChg chg="modSld">
      <pc:chgData name="Eleni Lovari" userId="4c4a6d3819a878d7" providerId="LiveId" clId="{E666B20D-E3BD-442E-8661-2704F92DF2EF}" dt="2023-06-27T11:46:01.242" v="10" actId="20577"/>
      <pc:docMkLst>
        <pc:docMk/>
      </pc:docMkLst>
      <pc:sldChg chg="addSp modSp mod">
        <pc:chgData name="Eleni Lovari" userId="4c4a6d3819a878d7" providerId="LiveId" clId="{E666B20D-E3BD-442E-8661-2704F92DF2EF}" dt="2023-06-27T11:45:25.331" v="1" actId="1076"/>
        <pc:sldMkLst>
          <pc:docMk/>
          <pc:sldMk cId="3463822063" sldId="256"/>
        </pc:sldMkLst>
        <pc:spChg chg="add mod">
          <ac:chgData name="Eleni Lovari" userId="4c4a6d3819a878d7" providerId="LiveId" clId="{E666B20D-E3BD-442E-8661-2704F92DF2EF}" dt="2023-06-27T11:45:25.331" v="1" actId="1076"/>
          <ac:spMkLst>
            <pc:docMk/>
            <pc:sldMk cId="3463822063" sldId="256"/>
            <ac:spMk id="4" creationId="{B57B4A81-5D86-6ACD-E5E3-39A18BBAD3C3}"/>
          </ac:spMkLst>
        </pc:spChg>
      </pc:sldChg>
      <pc:sldChg chg="modSp mod">
        <pc:chgData name="Eleni Lovari" userId="4c4a6d3819a878d7" providerId="LiveId" clId="{E666B20D-E3BD-442E-8661-2704F92DF2EF}" dt="2023-06-27T11:46:01.242" v="10" actId="20577"/>
        <pc:sldMkLst>
          <pc:docMk/>
          <pc:sldMk cId="4174893318" sldId="273"/>
        </pc:sldMkLst>
        <pc:spChg chg="mod">
          <ac:chgData name="Eleni Lovari" userId="4c4a6d3819a878d7" providerId="LiveId" clId="{E666B20D-E3BD-442E-8661-2704F92DF2EF}" dt="2023-06-27T11:46:01.242" v="10" actId="20577"/>
          <ac:spMkLst>
            <pc:docMk/>
            <pc:sldMk cId="4174893318" sldId="273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2853615-BFDE-46DE-814C-47EC6EF6D371}" type="datetimeFigureOut">
              <a:rPr lang="el-GR" smtClean="0"/>
              <a:pPr/>
              <a:t>27/6/2023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DF53439-851E-44AD-84B1-B6BFC3D0C743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4320479"/>
          </a:xfrm>
        </p:spPr>
        <p:txBody>
          <a:bodyPr>
            <a:normAutofit/>
          </a:bodyPr>
          <a:lstStyle/>
          <a:p>
            <a:r>
              <a:rPr lang="el-GR" sz="6600" dirty="0">
                <a:solidFill>
                  <a:schemeClr val="tx1"/>
                </a:solidFill>
                <a:latin typeface="Garamond" pitchFamily="18" charset="0"/>
                <a:cs typeface="Arabic Typesetting" pitchFamily="66" charset="-78"/>
              </a:rPr>
              <a:t>Σχολικός Εκφοβισμός</a:t>
            </a:r>
            <a:br>
              <a:rPr lang="el-GR" sz="6600" dirty="0">
                <a:solidFill>
                  <a:srgbClr val="FFFF00"/>
                </a:solidFill>
                <a:latin typeface="Garamond" pitchFamily="18" charset="0"/>
                <a:cs typeface="Arabic Typesetting" pitchFamily="66" charset="-78"/>
              </a:rPr>
            </a:br>
            <a:br>
              <a:rPr lang="el-GR" sz="6600" dirty="0">
                <a:solidFill>
                  <a:srgbClr val="FFFF00"/>
                </a:solidFill>
                <a:latin typeface="Garamond" pitchFamily="18" charset="0"/>
                <a:cs typeface="Arabic Typesetting" pitchFamily="66" charset="-78"/>
              </a:rPr>
            </a:br>
            <a:br>
              <a:rPr lang="el-GR" sz="6600" dirty="0">
                <a:solidFill>
                  <a:srgbClr val="FFFF00"/>
                </a:solidFill>
                <a:latin typeface="Garamond" pitchFamily="18" charset="0"/>
                <a:cs typeface="Arabic Typesetting" pitchFamily="66" charset="-78"/>
              </a:rPr>
            </a:br>
            <a:endParaRPr lang="el-GR" sz="6600" dirty="0">
              <a:solidFill>
                <a:srgbClr val="FFFF00"/>
              </a:solidFill>
              <a:latin typeface="Garamond" pitchFamily="18" charset="0"/>
              <a:cs typeface="Arabic Typesetting" pitchFamily="66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792088"/>
          </a:xfrm>
        </p:spPr>
        <p:txBody>
          <a:bodyPr>
            <a:normAutofit lnSpcReduction="10000"/>
          </a:bodyPr>
          <a:lstStyle/>
          <a:p>
            <a:r>
              <a:rPr lang="el-GR" sz="4800" dirty="0">
                <a:solidFill>
                  <a:schemeClr val="tx1"/>
                </a:solidFill>
                <a:latin typeface="Garamond" pitchFamily="18" charset="0"/>
                <a:cs typeface="Arabic Typesetting" pitchFamily="66" charset="-78"/>
              </a:rPr>
              <a:t>Μαρίλια Νεοκλέους</a:t>
            </a:r>
            <a:r>
              <a:rPr lang="el-GR" dirty="0">
                <a:solidFill>
                  <a:schemeClr val="tx1"/>
                </a:solidFill>
                <a:latin typeface="Garamond" pitchFamily="18" charset="0"/>
                <a:cs typeface="Arabic Typesetting" pitchFamily="66" charset="-78"/>
              </a:rPr>
              <a:t> </a:t>
            </a:r>
            <a:endParaRPr lang="el-GR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41"/>
            <a:ext cx="5798849" cy="24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7B4A81-5D86-6ACD-E5E3-39A18BBAD3C3}"/>
              </a:ext>
            </a:extLst>
          </p:cNvPr>
          <p:cNvSpPr/>
          <p:nvPr/>
        </p:nvSpPr>
        <p:spPr>
          <a:xfrm>
            <a:off x="4283968" y="6224735"/>
            <a:ext cx="4767942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CY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Χρησιμοποιήθηκαν εικόνες από το διαδίκτυο</a:t>
            </a:r>
            <a:endParaRPr lang="en-CY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82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26976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992888" cy="5638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899592" y="548680"/>
            <a:ext cx="3744416" cy="100811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>
                <a:solidFill>
                  <a:schemeClr val="tx1"/>
                </a:solidFill>
              </a:rPr>
              <a:t>1.Τι νομίζετε ότι λένε τα κορίτσια;</a:t>
            </a:r>
          </a:p>
          <a:p>
            <a:pPr algn="ctr"/>
            <a:r>
              <a:rPr lang="el-GR" dirty="0">
                <a:solidFill>
                  <a:schemeClr val="tx1"/>
                </a:solidFill>
              </a:rPr>
              <a:t>2. Πώς νιώθει το κορίτσι;  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35996" y="980728"/>
            <a:ext cx="540060" cy="0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771800" y="1340768"/>
            <a:ext cx="576064" cy="792088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994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059832" y="827474"/>
            <a:ext cx="5616624" cy="5265821"/>
          </a:xfrm>
          <a:prstGeom prst="wedgeRoundRectCallout">
            <a:avLst>
              <a:gd name="adj1" fmla="val -70910"/>
              <a:gd name="adj2" fmla="val -37316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Τώρα θα σας μιλήσω για τον </a:t>
            </a:r>
            <a:r>
              <a:rPr lang="el-GR" sz="3600" u="sng" dirty="0">
                <a:solidFill>
                  <a:schemeClr val="tx1"/>
                </a:solidFill>
                <a:latin typeface="Garamond" pitchFamily="18" charset="0"/>
              </a:rPr>
              <a:t>Σωματικό  Εκφοβισμό</a:t>
            </a: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698" y="2132856"/>
            <a:ext cx="3480892" cy="348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5470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059832" y="332656"/>
            <a:ext cx="5400600" cy="5688631"/>
          </a:xfrm>
          <a:prstGeom prst="wedgeRoundRectCallout">
            <a:avLst>
              <a:gd name="adj1" fmla="val -68667"/>
              <a:gd name="adj2" fmla="val -29628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Ο </a:t>
            </a:r>
            <a:r>
              <a:rPr lang="el-GR" sz="3600" u="sng" dirty="0">
                <a:solidFill>
                  <a:schemeClr val="tx1"/>
                </a:solidFill>
                <a:latin typeface="Garamond" pitchFamily="18" charset="0"/>
              </a:rPr>
              <a:t>Σωματικός Εκφοβισμός </a:t>
            </a: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είναι όταν χτυπάμε κάποιον ή όταν τον απειλούμε ότι θα τον χτυπήσουμε</a:t>
            </a: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29000"/>
            <a:ext cx="1595884" cy="1595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2305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059832" y="404664"/>
            <a:ext cx="5688632" cy="5760639"/>
          </a:xfrm>
          <a:prstGeom prst="wedgeRoundRectCallout">
            <a:avLst>
              <a:gd name="adj1" fmla="val -71443"/>
              <a:gd name="adj2" fmla="val -32367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Ο </a:t>
            </a:r>
            <a:r>
              <a:rPr lang="el-GR" sz="3600" u="sng" dirty="0">
                <a:solidFill>
                  <a:schemeClr val="tx1"/>
                </a:solidFill>
                <a:latin typeface="Garamond" pitchFamily="18" charset="0"/>
              </a:rPr>
              <a:t>Σωματικός Εκφοβισμός:</a:t>
            </a:r>
          </a:p>
          <a:p>
            <a:pPr algn="ctr"/>
            <a:endParaRPr lang="el-GR" sz="3600" u="sng" dirty="0">
              <a:solidFill>
                <a:schemeClr val="tx1"/>
              </a:solidFill>
              <a:latin typeface="Garamond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 Σπρωξιές</a:t>
            </a:r>
          </a:p>
          <a:p>
            <a:pPr>
              <a:buFont typeface="Arial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 Ξυλοδαρμοί</a:t>
            </a:r>
          </a:p>
          <a:p>
            <a:pPr>
              <a:buFont typeface="Arial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 Μπουνιές</a:t>
            </a:r>
          </a:p>
          <a:p>
            <a:pPr>
              <a:buFont typeface="Arial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 Κλωτσιές</a:t>
            </a:r>
          </a:p>
          <a:p>
            <a:pPr>
              <a:buFont typeface="Arial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 Χτυπήματα</a:t>
            </a:r>
          </a:p>
          <a:p>
            <a:pPr>
              <a:buFont typeface="Arial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 Απειλές πως θα κάνει τα πιο πάνω </a:t>
            </a:r>
          </a:p>
          <a:p>
            <a:pPr algn="ctr"/>
            <a:endParaRPr lang="el-GR" sz="3600" dirty="0">
              <a:solidFill>
                <a:schemeClr val="tx1"/>
              </a:solidFill>
              <a:latin typeface="Garamon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29000"/>
            <a:ext cx="1595884" cy="1595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463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585788"/>
            <a:ext cx="5688013" cy="543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603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480" y="548681"/>
            <a:ext cx="3365512" cy="5488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1"/>
          <a:stretch>
            <a:fillRect/>
          </a:stretch>
        </p:blipFill>
        <p:spPr bwMode="auto">
          <a:xfrm>
            <a:off x="4932040" y="561210"/>
            <a:ext cx="3365512" cy="5460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790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555776" y="611451"/>
            <a:ext cx="5796644" cy="5553853"/>
          </a:xfrm>
          <a:prstGeom prst="wedgeRoundRectCallout">
            <a:avLst>
              <a:gd name="adj1" fmla="val -61302"/>
              <a:gd name="adj2" fmla="val -34185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Τέλος, ο  </a:t>
            </a:r>
            <a:r>
              <a:rPr lang="el-GR" sz="3600" u="sng" dirty="0">
                <a:solidFill>
                  <a:schemeClr val="tx1"/>
                </a:solidFill>
                <a:latin typeface="Garamond" pitchFamily="18" charset="0"/>
              </a:rPr>
              <a:t>Ηλεκτρονικός  Εκφοβισμός</a:t>
            </a: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822" y="2105613"/>
            <a:ext cx="496855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5545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915816" y="684000"/>
            <a:ext cx="5670310" cy="4473192"/>
          </a:xfrm>
          <a:prstGeom prst="wedgeRoundRectCallout">
            <a:avLst>
              <a:gd name="adj1" fmla="val -65429"/>
              <a:gd name="adj2" fmla="val -35126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r>
              <a:rPr lang="el-GR" sz="3600" dirty="0">
                <a:solidFill>
                  <a:srgbClr val="FFFF00"/>
                </a:solidFill>
                <a:latin typeface="Garamond" pitchFamily="18" charset="0"/>
              </a:rPr>
              <a:t> </a:t>
            </a:r>
            <a:r>
              <a:rPr lang="el-GR" sz="3200" dirty="0">
                <a:solidFill>
                  <a:schemeClr val="tx1"/>
                </a:solidFill>
                <a:latin typeface="Garamond" pitchFamily="18" charset="0"/>
              </a:rPr>
              <a:t>Ο </a:t>
            </a:r>
            <a:r>
              <a:rPr lang="el-GR" sz="3200" u="sng" dirty="0">
                <a:solidFill>
                  <a:schemeClr val="tx1"/>
                </a:solidFill>
                <a:latin typeface="Garamond" pitchFamily="18" charset="0"/>
              </a:rPr>
              <a:t>Ηλεκτρονικός  Εκφοβισμός </a:t>
            </a: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είναι όταν κάποιος μαθητής κοροϊδεύει ένα άλλο μαθητή από τον ηλεκτρονικό υπολογιστή, </a:t>
            </a:r>
            <a:r>
              <a:rPr lang="el-GR" sz="3600">
                <a:solidFill>
                  <a:schemeClr val="tx1"/>
                </a:solidFill>
                <a:latin typeface="Garamond" pitchFamily="18" charset="0"/>
              </a:rPr>
              <a:t>ένα ταμπλετ </a:t>
            </a: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ή ένα κινητό</a:t>
            </a: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02" y="3444354"/>
            <a:ext cx="1764196" cy="125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4893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520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574098" y="980728"/>
            <a:ext cx="5976664" cy="4032448"/>
          </a:xfrm>
          <a:prstGeom prst="wedgeRoundRectCallout">
            <a:avLst>
              <a:gd name="adj1" fmla="val -61470"/>
              <a:gd name="adj2" fmla="val -39854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r>
              <a:rPr lang="el-GR" sz="3600" dirty="0">
                <a:solidFill>
                  <a:srgbClr val="FFFF00"/>
                </a:solidFill>
                <a:latin typeface="Garamond" pitchFamily="18" charset="0"/>
              </a:rPr>
              <a:t> </a:t>
            </a:r>
            <a:r>
              <a:rPr lang="el-GR" sz="3600" u="sng" dirty="0">
                <a:solidFill>
                  <a:schemeClr val="tx1"/>
                </a:solidFill>
                <a:latin typeface="Garamond" pitchFamily="18" charset="0"/>
              </a:rPr>
              <a:t>Ηλεκτρονικός  Εκφοβισμός:</a:t>
            </a:r>
          </a:p>
          <a:p>
            <a:endParaRPr lang="el-GR" sz="3600" u="sng" dirty="0">
              <a:solidFill>
                <a:schemeClr val="tx1"/>
              </a:solidFill>
              <a:latin typeface="Garamond" pitchFamily="18" charset="0"/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Αποστολή απειλητικών ή υβριστικών μηνυμάτων μέσω ηλεκτρονικών συσκευών</a:t>
            </a:r>
          </a:p>
          <a:p>
            <a:pPr marL="571500" indent="-571500" algn="ctr">
              <a:buFont typeface="Arial" pitchFamily="34" charset="0"/>
              <a:buChar char="•"/>
            </a:pPr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02" y="3444354"/>
            <a:ext cx="1764196" cy="125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596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059832" y="764704"/>
            <a:ext cx="5112568" cy="4392488"/>
          </a:xfrm>
          <a:prstGeom prst="wedgeRoundRectCallout">
            <a:avLst>
              <a:gd name="adj1" fmla="val -70617"/>
              <a:gd name="adj2" fmla="val -34586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Γεια σας!</a:t>
            </a:r>
          </a:p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Είμαι η Μαρίλια Νεοκλέους και σήμερα θα σας μιλήσω για τον σχολικό εκφοβισμό</a:t>
            </a:r>
          </a:p>
        </p:txBody>
      </p:sp>
    </p:spTree>
    <p:extLst>
      <p:ext uri="{BB962C8B-B14F-4D97-AF65-F5344CB8AC3E}">
        <p14:creationId xmlns:p14="http://schemas.microsoft.com/office/powerpoint/2010/main" val="1277849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3744416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92476"/>
            <a:ext cx="3744416" cy="5872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3894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566098" y="836712"/>
            <a:ext cx="6174366" cy="3744417"/>
          </a:xfrm>
          <a:prstGeom prst="wedgeRoundRectCallout">
            <a:avLst>
              <a:gd name="adj1" fmla="val -59376"/>
              <a:gd name="adj2" fmla="val -34278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4800" dirty="0">
                <a:solidFill>
                  <a:schemeClr val="tx1"/>
                </a:solidFill>
                <a:latin typeface="Garamond" pitchFamily="18" charset="0"/>
              </a:rPr>
              <a:t>Πώς μπορούμε να σταματήσουμε τον σχολικό εκφοβισμό; </a:t>
            </a:r>
          </a:p>
        </p:txBody>
      </p:sp>
    </p:spTree>
    <p:extLst>
      <p:ext uri="{BB962C8B-B14F-4D97-AF65-F5344CB8AC3E}">
        <p14:creationId xmlns:p14="http://schemas.microsoft.com/office/powerpoint/2010/main" val="1784456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566098" y="404664"/>
            <a:ext cx="6174366" cy="5760640"/>
          </a:xfrm>
          <a:prstGeom prst="wedgeRoundRectCallout">
            <a:avLst>
              <a:gd name="adj1" fmla="val -59376"/>
              <a:gd name="adj2" fmla="val -34278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4800" dirty="0">
                <a:solidFill>
                  <a:schemeClr val="tx1"/>
                </a:solidFill>
                <a:latin typeface="Garamond" pitchFamily="18" charset="0"/>
              </a:rPr>
              <a:t>Μπορείς να:</a:t>
            </a:r>
          </a:p>
          <a:p>
            <a:pPr marL="914400" indent="-914400">
              <a:buFont typeface="+mj-lt"/>
              <a:buAutoNum type="arabicPeriod"/>
            </a:pPr>
            <a:r>
              <a:rPr lang="el-GR" sz="4800" dirty="0">
                <a:solidFill>
                  <a:schemeClr val="tx1"/>
                </a:solidFill>
                <a:latin typeface="Garamond" pitchFamily="18" charset="0"/>
              </a:rPr>
              <a:t>Αποχωρήσεις από το περιστατικό</a:t>
            </a:r>
          </a:p>
          <a:p>
            <a:pPr marL="914400" indent="-914400">
              <a:buFont typeface="+mj-lt"/>
              <a:buAutoNum type="arabicPeriod"/>
            </a:pPr>
            <a:r>
              <a:rPr lang="el-GR" sz="4800" dirty="0">
                <a:solidFill>
                  <a:schemeClr val="tx1"/>
                </a:solidFill>
                <a:latin typeface="Garamond" pitchFamily="18" charset="0"/>
              </a:rPr>
              <a:t>Να είσαι μαζί με άλλα παιδιά</a:t>
            </a:r>
          </a:p>
          <a:p>
            <a:pPr marL="914400" indent="-914400">
              <a:buFont typeface="+mj-lt"/>
              <a:buAutoNum type="arabicPeriod"/>
            </a:pPr>
            <a:r>
              <a:rPr lang="el-GR" sz="4800" dirty="0">
                <a:solidFill>
                  <a:schemeClr val="tx1"/>
                </a:solidFill>
                <a:latin typeface="Garamond" pitchFamily="18" charset="0"/>
              </a:rPr>
              <a:t>Να ενημερώσεις ένα δάσκαλο ή μια δασκάλα</a:t>
            </a:r>
          </a:p>
        </p:txBody>
      </p:sp>
    </p:spTree>
    <p:extLst>
      <p:ext uri="{BB962C8B-B14F-4D97-AF65-F5344CB8AC3E}">
        <p14:creationId xmlns:p14="http://schemas.microsoft.com/office/powerpoint/2010/main" val="31153850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26976"/>
          </a:xfrm>
        </p:spPr>
        <p:txBody>
          <a:bodyPr/>
          <a:lstStyle/>
          <a:p>
            <a:endParaRPr lang="el-G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447675"/>
            <a:ext cx="5962650" cy="5429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467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3195786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520" y="872716"/>
            <a:ext cx="512626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894390" y="3380834"/>
            <a:ext cx="184305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b="1" dirty="0">
                <a:solidFill>
                  <a:srgbClr val="FF0000"/>
                </a:solidFill>
                <a:latin typeface="Garamond" pitchFamily="18" charset="0"/>
              </a:rPr>
              <a:t>Κοινωνικός εκφοβισμός</a:t>
            </a:r>
          </a:p>
        </p:txBody>
      </p:sp>
      <p:sp>
        <p:nvSpPr>
          <p:cNvPr id="8" name="Rectangle 7"/>
          <p:cNvSpPr/>
          <p:nvPr/>
        </p:nvSpPr>
        <p:spPr>
          <a:xfrm>
            <a:off x="5580112" y="3284984"/>
            <a:ext cx="184305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b="1" dirty="0">
                <a:solidFill>
                  <a:srgbClr val="FF0000"/>
                </a:solidFill>
                <a:latin typeface="Garamond" pitchFamily="18" charset="0"/>
              </a:rPr>
              <a:t>Λεκτικός εκφοβισμός</a:t>
            </a:r>
          </a:p>
        </p:txBody>
      </p:sp>
      <p:sp>
        <p:nvSpPr>
          <p:cNvPr id="9" name="Rectangle 8"/>
          <p:cNvSpPr/>
          <p:nvPr/>
        </p:nvSpPr>
        <p:spPr>
          <a:xfrm>
            <a:off x="2987824" y="5501005"/>
            <a:ext cx="1656184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b="1" dirty="0">
                <a:solidFill>
                  <a:srgbClr val="FF0000"/>
                </a:solidFill>
                <a:latin typeface="Garamond" pitchFamily="18" charset="0"/>
              </a:rPr>
              <a:t>Σωματικός εκφοβισμός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07789" y="5517232"/>
            <a:ext cx="184305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b="1" dirty="0">
                <a:solidFill>
                  <a:srgbClr val="FF0000"/>
                </a:solidFill>
                <a:latin typeface="Garamond" pitchFamily="18" charset="0"/>
              </a:rPr>
              <a:t>Ηλεκτρονικός εκφοβισμός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18111" y="989928"/>
            <a:ext cx="4579356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b="1" dirty="0">
                <a:solidFill>
                  <a:srgbClr val="FF0000"/>
                </a:solidFill>
                <a:latin typeface="Garamond" pitchFamily="18" charset="0"/>
              </a:rPr>
              <a:t>ΣΤΑΜΑΤΗΣΤΕ ΤΟΝ ΕΚΦΟΒΙΣΜΟ</a:t>
            </a:r>
          </a:p>
        </p:txBody>
      </p:sp>
    </p:spTree>
    <p:extLst>
      <p:ext uri="{BB962C8B-B14F-4D97-AF65-F5344CB8AC3E}">
        <p14:creationId xmlns:p14="http://schemas.microsoft.com/office/powerpoint/2010/main" val="4024713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059832" y="827474"/>
            <a:ext cx="5328592" cy="5265821"/>
          </a:xfrm>
          <a:prstGeom prst="wedgeRoundRectCallout">
            <a:avLst>
              <a:gd name="adj1" fmla="val -70910"/>
              <a:gd name="adj2" fmla="val -37316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Πρώτα θα σας μιλήσω για τον </a:t>
            </a:r>
            <a:r>
              <a:rPr lang="el-GR" sz="3600" u="sng" dirty="0">
                <a:solidFill>
                  <a:schemeClr val="tx1"/>
                </a:solidFill>
                <a:latin typeface="Garamond" pitchFamily="18" charset="0"/>
              </a:rPr>
              <a:t>Κοινωνικό Εκφοβισμό</a:t>
            </a: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443" y="2420888"/>
            <a:ext cx="4585370" cy="332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614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059832" y="827475"/>
            <a:ext cx="5328592" cy="4289254"/>
          </a:xfrm>
          <a:prstGeom prst="wedgeRoundRectCallout">
            <a:avLst>
              <a:gd name="adj1" fmla="val -70910"/>
              <a:gd name="adj2" fmla="val -37316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Ο </a:t>
            </a:r>
            <a:r>
              <a:rPr lang="el-GR" sz="3600" u="sng" dirty="0">
                <a:solidFill>
                  <a:schemeClr val="tx1"/>
                </a:solidFill>
                <a:latin typeface="Garamond" pitchFamily="18" charset="0"/>
              </a:rPr>
              <a:t>Κοινωνικός Εκφοβισμός</a:t>
            </a: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 είναι όταν ένας μαθητής επηρεάζει όλη την ομάδα για ένα άλλο μαθητή που μπορεί να είναι διαφορετικός!</a:t>
            </a:r>
          </a:p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90" y="3717032"/>
            <a:ext cx="1930292" cy="139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4810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98984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02" y="476672"/>
            <a:ext cx="8002946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8450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059832" y="827474"/>
            <a:ext cx="5328592" cy="5265821"/>
          </a:xfrm>
          <a:prstGeom prst="wedgeRoundRectCallout">
            <a:avLst>
              <a:gd name="adj1" fmla="val -70910"/>
              <a:gd name="adj2" fmla="val -37316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Μετά θα σας μιλήσω για τον </a:t>
            </a:r>
            <a:r>
              <a:rPr lang="el-GR" sz="3600" u="sng" dirty="0">
                <a:solidFill>
                  <a:schemeClr val="tx1"/>
                </a:solidFill>
                <a:latin typeface="Garamond" pitchFamily="18" charset="0"/>
              </a:rPr>
              <a:t>Λεκτικό Εκφοβισμό</a:t>
            </a: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82842"/>
            <a:ext cx="4536503" cy="358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670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832647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3" t="-457" r="26274" b="300"/>
          <a:stretch/>
        </p:blipFill>
        <p:spPr bwMode="auto">
          <a:xfrm>
            <a:off x="1224000" y="684000"/>
            <a:ext cx="936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059832" y="332656"/>
            <a:ext cx="5400600" cy="5688631"/>
          </a:xfrm>
          <a:prstGeom prst="wedgeRoundRectCallout">
            <a:avLst>
              <a:gd name="adj1" fmla="val -68667"/>
              <a:gd name="adj2" fmla="val -29628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  <a:p>
            <a:pPr algn="ctr"/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Ο </a:t>
            </a:r>
            <a:r>
              <a:rPr lang="el-GR" sz="3600" u="sng" dirty="0">
                <a:solidFill>
                  <a:schemeClr val="tx1"/>
                </a:solidFill>
                <a:latin typeface="Garamond" pitchFamily="18" charset="0"/>
              </a:rPr>
              <a:t>Λεκτικός Εκφοβισμός</a:t>
            </a: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 είναι όταν: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κοροϊδεύουν ένα μαθητή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όταν του βγάζουν άσχημα παρατσούκλια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όταν του λένε άσχημες λέξεις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l-GR" sz="3600" dirty="0">
                <a:solidFill>
                  <a:schemeClr val="tx1"/>
                </a:solidFill>
                <a:latin typeface="Garamond" pitchFamily="18" charset="0"/>
              </a:rPr>
              <a:t>όταν τον απειλούν!</a:t>
            </a:r>
          </a:p>
          <a:p>
            <a:pPr algn="ctr"/>
            <a:endParaRPr lang="el-GR" sz="3600" dirty="0">
              <a:solidFill>
                <a:schemeClr val="tx1"/>
              </a:solidFill>
              <a:latin typeface="Garamond" pitchFamily="18" charset="0"/>
            </a:endParaRPr>
          </a:p>
          <a:p>
            <a:pPr algn="ctr"/>
            <a:endParaRPr lang="el-GR" sz="3600" dirty="0">
              <a:solidFill>
                <a:srgbClr val="FFFF00"/>
              </a:solidFill>
              <a:latin typeface="Garamond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84" y="3691982"/>
            <a:ext cx="1673215" cy="132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8047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03040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560840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39222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232</TotalTime>
  <Words>228</Words>
  <Application>Microsoft Office PowerPoint</Application>
  <PresentationFormat>On-screen Show (4:3)</PresentationFormat>
  <Paragraphs>85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Candara</vt:lpstr>
      <vt:lpstr>Garamond</vt:lpstr>
      <vt:lpstr>Symbol</vt:lpstr>
      <vt:lpstr>Times New Roman</vt:lpstr>
      <vt:lpstr>Waveform</vt:lpstr>
      <vt:lpstr>Σχολικός Εκφοβισμός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Σχολικός Εκφοβισμός</dc:title>
  <dc:creator>Student</dc:creator>
  <cp:lastModifiedBy>Eleni Lovari</cp:lastModifiedBy>
  <cp:revision>18</cp:revision>
  <dcterms:created xsi:type="dcterms:W3CDTF">2021-02-18T05:56:24Z</dcterms:created>
  <dcterms:modified xsi:type="dcterms:W3CDTF">2023-06-27T11:46:01Z</dcterms:modified>
</cp:coreProperties>
</file>