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67" r:id="rId5"/>
    <p:sldId id="268" r:id="rId6"/>
    <p:sldId id="258" r:id="rId7"/>
    <p:sldId id="259" r:id="rId8"/>
    <p:sldId id="260" r:id="rId9"/>
    <p:sldId id="278" r:id="rId10"/>
    <p:sldId id="262" r:id="rId11"/>
    <p:sldId id="261" r:id="rId12"/>
    <p:sldId id="263" r:id="rId13"/>
    <p:sldId id="279" r:id="rId14"/>
    <p:sldId id="284" r:id="rId15"/>
    <p:sldId id="264" r:id="rId16"/>
    <p:sldId id="265" r:id="rId17"/>
    <p:sldId id="281" r:id="rId18"/>
    <p:sldId id="269" r:id="rId19"/>
    <p:sldId id="270" r:id="rId20"/>
    <p:sldId id="271" r:id="rId21"/>
    <p:sldId id="282" r:id="rId22"/>
    <p:sldId id="272" r:id="rId23"/>
    <p:sldId id="283" r:id="rId24"/>
    <p:sldId id="273" r:id="rId25"/>
    <p:sldId id="280" r:id="rId2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07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C4AD7A-E66E-4107-BD9B-3840E04AAF97}" type="datetimeFigureOut">
              <a:rPr lang="el-GR" smtClean="0"/>
              <a:pPr/>
              <a:t>4/6/2020</a:t>
            </a:fld>
            <a:endParaRPr lang="el-GR"/>
          </a:p>
        </p:txBody>
      </p:sp>
      <p:sp>
        <p:nvSpPr>
          <p:cNvPr id="19" name="Footer Placeholder 18"/>
          <p:cNvSpPr>
            <a:spLocks noGrp="1"/>
          </p:cNvSpPr>
          <p:nvPr>
            <p:ph type="ftr" sz="quarter" idx="11"/>
          </p:nvPr>
        </p:nvSpPr>
        <p:spPr/>
        <p:txBody>
          <a:bodyPr/>
          <a:lstStyle/>
          <a:p>
            <a:endParaRPr lang="el-GR"/>
          </a:p>
        </p:txBody>
      </p:sp>
      <p:sp>
        <p:nvSpPr>
          <p:cNvPr id="27" name="Slide Number Placeholder 26"/>
          <p:cNvSpPr>
            <a:spLocks noGrp="1"/>
          </p:cNvSpPr>
          <p:nvPr>
            <p:ph type="sldNum" sz="quarter" idx="12"/>
          </p:nvPr>
        </p:nvSpPr>
        <p:spPr/>
        <p:txBody>
          <a:bodyPr/>
          <a:lstStyle/>
          <a:p>
            <a:fld id="{00C7589C-CE0C-4B20-9EC0-853DB2587932}"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C4AD7A-E66E-4107-BD9B-3840E04AAF97}" type="datetimeFigureOut">
              <a:rPr lang="el-GR" smtClean="0"/>
              <a:pPr/>
              <a:t>4/6/2020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C4AD7A-E66E-4107-BD9B-3840E04AAF97}" type="datetimeFigureOut">
              <a:rPr lang="el-GR" smtClean="0"/>
              <a:pPr/>
              <a:t>4/6/2020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C4AD7A-E66E-4107-BD9B-3840E04AAF97}" type="datetimeFigureOut">
              <a:rPr lang="el-GR" smtClean="0"/>
              <a:pPr/>
              <a:t>4/6/2020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C4AD7A-E66E-4107-BD9B-3840E04AAF97}" type="datetimeFigureOut">
              <a:rPr lang="el-GR" smtClean="0"/>
              <a:pPr/>
              <a:t>4/6/2020</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0C7589C-CE0C-4B20-9EC0-853DB2587932}"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C4AD7A-E66E-4107-BD9B-3840E04AAF97}" type="datetimeFigureOut">
              <a:rPr lang="el-GR" smtClean="0"/>
              <a:pPr/>
              <a:t>4/6/2020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C4AD7A-E66E-4107-BD9B-3840E04AAF97}" type="datetimeFigureOut">
              <a:rPr lang="el-GR" smtClean="0"/>
              <a:pPr/>
              <a:t>4/6/2020</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C4AD7A-E66E-4107-BD9B-3840E04AAF97}" type="datetimeFigureOut">
              <a:rPr lang="el-GR" smtClean="0"/>
              <a:pPr/>
              <a:t>4/6/2020</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C4AD7A-E66E-4107-BD9B-3840E04AAF97}" type="datetimeFigureOut">
              <a:rPr lang="el-GR" smtClean="0"/>
              <a:pPr/>
              <a:t>4/6/2020</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C4AD7A-E66E-4107-BD9B-3840E04AAF97}" type="datetimeFigureOut">
              <a:rPr lang="el-GR" smtClean="0"/>
              <a:pPr/>
              <a:t>4/6/2020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0C7589C-CE0C-4B20-9EC0-853DB2587932}" type="slidenum">
              <a:rPr lang="el-GR" smtClean="0"/>
              <a:pPr/>
              <a:t>‹#›</a:t>
            </a:fld>
            <a:endParaRPr lang="el-G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C4AD7A-E66E-4107-BD9B-3840E04AAF97}" type="datetimeFigureOut">
              <a:rPr lang="el-GR" smtClean="0"/>
              <a:pPr/>
              <a:t>4/6/2020</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a:xfrm>
            <a:off x="8077200" y="6356350"/>
            <a:ext cx="609600" cy="365125"/>
          </a:xfrm>
        </p:spPr>
        <p:txBody>
          <a:bodyPr/>
          <a:lstStyle/>
          <a:p>
            <a:fld id="{00C7589C-CE0C-4B20-9EC0-853DB2587932}" type="slidenum">
              <a:rPr lang="el-GR" smtClean="0"/>
              <a:pPr/>
              <a:t>‹#›</a:t>
            </a:fld>
            <a:endParaRPr lang="el-G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8C4AD7A-E66E-4107-BD9B-3840E04AAF97}" type="datetimeFigureOut">
              <a:rPr lang="el-GR" smtClean="0"/>
              <a:pPr/>
              <a:t>4/6/2020</a:t>
            </a:fld>
            <a:endParaRPr lang="el-G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l-G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0C7589C-CE0C-4B20-9EC0-853DB2587932}" type="slidenum">
              <a:rPr lang="el-GR" smtClean="0"/>
              <a:pPr/>
              <a:t>‹#›</a:t>
            </a:fld>
            <a:endParaRPr lang="el-G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www.google.gr/url?sa=i&amp;rct=j&amp;q=&amp;esrc=s&amp;source=images&amp;cd=&amp;cad=rja&amp;uact=8&amp;ved=2ahUKEwi-1tuyo6blAhUKuRoKHVkbDpgQjRx6BAgBEAQ&amp;url=http://www.google.gr/url?sa=i&amp;rct=j&amp;q=&amp;esrc=s&amp;source=images&amp;cd=&amp;ved=&amp;url=http://www.tiganokinisi.eu/&amp;psig=AOvVaw0fap5y0Tc9fOL9rMuRe0rK&amp;ust=1571504167619568&amp;psig=AOvVaw0fap5y0Tc9fOL9rMuRe0rK&amp;ust=1571504167619568"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50" name="Picture 2" descr="SCHOOL EMBLEM"/>
          <p:cNvPicPr>
            <a:picLocks noChangeAspect="1" noChangeArrowheads="1"/>
          </p:cNvPicPr>
          <p:nvPr/>
        </p:nvPicPr>
        <p:blipFill>
          <a:blip r:embed="rId2" cstate="print"/>
          <a:srcRect/>
          <a:stretch>
            <a:fillRect/>
          </a:stretch>
        </p:blipFill>
        <p:spPr bwMode="auto">
          <a:xfrm>
            <a:off x="3635896" y="4725144"/>
            <a:ext cx="1584176" cy="1440159"/>
          </a:xfrm>
          <a:prstGeom prst="rect">
            <a:avLst/>
          </a:prstGeom>
          <a:noFill/>
          <a:ln w="9525">
            <a:noFill/>
            <a:miter lim="800000"/>
            <a:headEnd/>
            <a:tailEnd/>
          </a:ln>
        </p:spPr>
      </p:pic>
      <p:sp>
        <p:nvSpPr>
          <p:cNvPr id="2" name="Title 1"/>
          <p:cNvSpPr>
            <a:spLocks noGrp="1"/>
          </p:cNvSpPr>
          <p:nvPr>
            <p:ph type="ctrTitle"/>
          </p:nvPr>
        </p:nvSpPr>
        <p:spPr>
          <a:xfrm>
            <a:off x="539552" y="1340768"/>
            <a:ext cx="7851648" cy="1828800"/>
          </a:xfrm>
        </p:spPr>
        <p:txBody>
          <a:bodyPr>
            <a:normAutofit/>
          </a:bodyPr>
          <a:lstStyle/>
          <a:p>
            <a:pPr algn="ctr"/>
            <a:r>
              <a:rPr lang="el-GR" sz="36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ΠΕΡΙΦΕΡΕΙΑΚΟ ΓΥΜΝΑΣΙΟ ΛΙΒΑΔΙΩΝ</a:t>
            </a:r>
            <a:endParaRPr lang="el-GR" sz="36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3" name="Subtitle 2"/>
          <p:cNvSpPr>
            <a:spLocks noGrp="1"/>
          </p:cNvSpPr>
          <p:nvPr>
            <p:ph type="subTitle" idx="1"/>
          </p:nvPr>
        </p:nvSpPr>
        <p:spPr>
          <a:xfrm>
            <a:off x="533400" y="3228536"/>
            <a:ext cx="7854696" cy="2000664"/>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el-GR"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pitchFamily="34" charset="0"/>
              <a:cs typeface="Arial" pitchFamily="34" charset="0"/>
            </a:endParaRPr>
          </a:p>
          <a:p>
            <a:pPr algn="ctr"/>
            <a:r>
              <a:rPr lang="el-GR" b="1" spc="50" dirty="0" smtClean="0">
                <a:ln w="11430"/>
                <a:solidFill>
                  <a:schemeClr val="accent1">
                    <a:lumMod val="75000"/>
                  </a:schemeClr>
                </a:solidFill>
                <a:effectLst>
                  <a:outerShdw blurRad="76200" dist="50800" dir="5400000" algn="tl" rotWithShape="0">
                    <a:srgbClr val="000000">
                      <a:alpha val="65000"/>
                    </a:srgbClr>
                  </a:outerShdw>
                </a:effectLst>
                <a:latin typeface="Arial" pitchFamily="34" charset="0"/>
                <a:cs typeface="Arial" pitchFamily="34" charset="0"/>
              </a:rPr>
              <a:t>ΜΑΖΙ ΦΤΙΑΧΝΟΥΜΕ ΕΝΑ ΑΝΘΡΩΠΙΝΟ ΣΧΟΛΕΙΟ</a:t>
            </a:r>
            <a:endParaRPr lang="el-GR" b="1" spc="50" dirty="0">
              <a:ln w="11430"/>
              <a:solidFill>
                <a:schemeClr val="accent1">
                  <a:lumMod val="75000"/>
                </a:schemeClr>
              </a:solidFill>
              <a:effectLst>
                <a:outerShdw blurRad="76200" dist="50800" dir="5400000" algn="tl" rotWithShape="0">
                  <a:srgbClr val="000000">
                    <a:alpha val="65000"/>
                  </a:srgbClr>
                </a:outerShdw>
              </a:effectLst>
              <a:latin typeface="Arial" pitchFamily="34" charset="0"/>
              <a:cs typeface="Arial"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ΔΙΑΜΕΣΟΛΑΒΗΣΗ</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r>
              <a:rPr lang="el-GR" dirty="0" smtClean="0">
                <a:solidFill>
                  <a:schemeClr val="accent1">
                    <a:lumMod val="75000"/>
                  </a:schemeClr>
                </a:solidFill>
                <a:latin typeface="Arial" pitchFamily="34" charset="0"/>
                <a:cs typeface="Arial" pitchFamily="34" charset="0"/>
              </a:rPr>
              <a:t>Δραστηριοποίηση  ομάδας διαμεσολάβησης καθηγητών και μαθητών Β΄ και Γ΄ τάξης ,οι οποίοι εκπαιδεύτηκαν κατά την περσινή σχολική χρονιά, ώστε να επιλύουν συγκρούσεις μεταξύ μαθητών. </a:t>
            </a:r>
          </a:p>
          <a:p>
            <a:r>
              <a:rPr lang="el-GR" dirty="0" smtClean="0">
                <a:solidFill>
                  <a:schemeClr val="accent1">
                    <a:lumMod val="75000"/>
                  </a:schemeClr>
                </a:solidFill>
                <a:latin typeface="Arial" pitchFamily="34" charset="0"/>
                <a:cs typeface="Arial" pitchFamily="34" charset="0"/>
              </a:rPr>
              <a:t>Δραστηριοποίηση ομάδας καθηγητριών που έχουν εκπαιδευτεί για την αναγνώριση και πρόληψη περιπτώσεων εκφοβισμού.</a:t>
            </a:r>
          </a:p>
          <a:p>
            <a:endParaRPr lang="el-GR" dirty="0"/>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ΕΝΑΛΛΑΚΤΙΚΟ ΠΡΟΓΡΑΜΜΑ ΜΑΘΗΣΗΣ</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pPr algn="just">
              <a:buNone/>
            </a:pPr>
            <a:r>
              <a:rPr lang="el-GR" dirty="0" smtClean="0">
                <a:solidFill>
                  <a:schemeClr val="accent1">
                    <a:lumMod val="75000"/>
                  </a:schemeClr>
                </a:solidFill>
                <a:latin typeface="Arial" pitchFamily="34" charset="0"/>
                <a:cs typeface="Arial" pitchFamily="34" charset="0"/>
              </a:rPr>
              <a:t>   Συνεργασία με την Ομάδα Άμεσης Παρέμβασης (ΟΑΠ) για εφαρμογή προγράμματος εναλλακτικής μάθησης με αγορά υπηρεσιών εξωτερικού συνεργάτη, με σκοπό την </a:t>
            </a:r>
            <a:r>
              <a:rPr lang="el-GR" dirty="0" err="1" smtClean="0">
                <a:solidFill>
                  <a:schemeClr val="accent1">
                    <a:lumMod val="75000"/>
                  </a:schemeClr>
                </a:solidFill>
                <a:latin typeface="Arial" pitchFamily="34" charset="0"/>
                <a:cs typeface="Arial" pitchFamily="34" charset="0"/>
              </a:rPr>
              <a:t>απάμβλυνση</a:t>
            </a:r>
            <a:r>
              <a:rPr lang="el-GR" dirty="0" smtClean="0">
                <a:solidFill>
                  <a:schemeClr val="accent1">
                    <a:lumMod val="75000"/>
                  </a:schemeClr>
                </a:solidFill>
                <a:latin typeface="Arial" pitchFamily="34" charset="0"/>
                <a:cs typeface="Arial" pitchFamily="34" charset="0"/>
              </a:rPr>
              <a:t> της </a:t>
            </a:r>
            <a:r>
              <a:rPr lang="el-GR" dirty="0" err="1" smtClean="0">
                <a:solidFill>
                  <a:schemeClr val="accent1">
                    <a:lumMod val="75000"/>
                  </a:schemeClr>
                </a:solidFill>
                <a:latin typeface="Arial" pitchFamily="34" charset="0"/>
                <a:cs typeface="Arial" pitchFamily="34" charset="0"/>
              </a:rPr>
              <a:t>παραβατικής</a:t>
            </a:r>
            <a:r>
              <a:rPr lang="el-GR" dirty="0" smtClean="0">
                <a:solidFill>
                  <a:schemeClr val="accent1">
                    <a:lumMod val="75000"/>
                  </a:schemeClr>
                </a:solidFill>
                <a:latin typeface="Arial" pitchFamily="34" charset="0"/>
                <a:cs typeface="Arial" pitchFamily="34" charset="0"/>
              </a:rPr>
              <a:t> συμπεριφοράς. Στο Πρόγραμμα συμμετέχουν πέντε παιδιά τα οποία με τη βοήθεια και καθοδήγηση των δύο σχολικών συνεργατών παρουσιάζουν βελτίωση στα μαθήματα και στη συμπεριφορά τους. Το πρόγραμμα  ισχύει για όλη τη σχολική χρονιά.</a:t>
            </a:r>
            <a:endParaRPr lang="el-GR"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ΕΘΕΛΟΝΤΙΣΜΟΣ</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pPr>
              <a:buNone/>
            </a:pPr>
            <a:r>
              <a:rPr lang="en-US" dirty="0" smtClean="0">
                <a:solidFill>
                  <a:schemeClr val="accent1">
                    <a:lumMod val="75000"/>
                  </a:schemeClr>
                </a:solidFill>
                <a:latin typeface="Arial" pitchFamily="34" charset="0"/>
                <a:cs typeface="Arial" pitchFamily="34" charset="0"/>
              </a:rPr>
              <a:t>   </a:t>
            </a:r>
            <a:r>
              <a:rPr lang="el-GR" dirty="0" smtClean="0">
                <a:solidFill>
                  <a:schemeClr val="accent1">
                    <a:lumMod val="75000"/>
                  </a:schemeClr>
                </a:solidFill>
                <a:latin typeface="Arial" pitchFamily="34" charset="0"/>
                <a:cs typeface="Arial" pitchFamily="34" charset="0"/>
              </a:rPr>
              <a:t>Ενεργοποίηση των μαθητών για συμμετοχή σε φιλανθρωπικές δράσεις εθελοντισμού/προσφοράς και εκδηλώσεις με σκοπό την ευαισθητοποίηση και ενεργοποίησή τους(έρανοι, Ερυθρός Σταυρός, κάλαντα, </a:t>
            </a:r>
            <a:r>
              <a:rPr lang="el-GR" dirty="0" err="1" smtClean="0">
                <a:solidFill>
                  <a:schemeClr val="accent1">
                    <a:lumMod val="75000"/>
                  </a:schemeClr>
                </a:solidFill>
                <a:latin typeface="Arial" pitchFamily="34" charset="0"/>
                <a:cs typeface="Arial" pitchFamily="34" charset="0"/>
              </a:rPr>
              <a:t>παζαράκια</a:t>
            </a:r>
            <a:r>
              <a:rPr lang="el-GR" dirty="0" smtClean="0">
                <a:solidFill>
                  <a:schemeClr val="accent1">
                    <a:lumMod val="75000"/>
                  </a:schemeClr>
                </a:solidFill>
                <a:latin typeface="Arial" pitchFamily="34" charset="0"/>
                <a:cs typeface="Arial" pitchFamily="34" charset="0"/>
              </a:rPr>
              <a:t>, σχολικές εκδηλώσεις)</a:t>
            </a:r>
            <a:r>
              <a:rPr lang="en-US" dirty="0" smtClean="0">
                <a:solidFill>
                  <a:schemeClr val="accent1">
                    <a:lumMod val="75000"/>
                  </a:schemeClr>
                </a:solidFill>
                <a:latin typeface="Arial" pitchFamily="34" charset="0"/>
                <a:cs typeface="Arial" pitchFamily="34" charset="0"/>
              </a:rPr>
              <a:t>.</a:t>
            </a:r>
            <a:endParaRPr lang="el-GR"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dirty="0" smtClean="0">
                <a:solidFill>
                  <a:schemeClr val="accent1">
                    <a:lumMod val="75000"/>
                  </a:schemeClr>
                </a:solidFill>
                <a:latin typeface="Arial" pitchFamily="34" charset="0"/>
                <a:cs typeface="Arial" pitchFamily="34" charset="0"/>
              </a:rPr>
              <a:t>ΠΑΖΑΡΑΚΙΑ  ΑΓΑΠΗΣ ΚΑΙ ΠΡΟΣΦΟΡΑΣ</a:t>
            </a:r>
            <a:endParaRPr lang="el-GR" sz="2800" dirty="0">
              <a:solidFill>
                <a:schemeClr val="accent1">
                  <a:lumMod val="75000"/>
                </a:schemeClr>
              </a:solidFill>
              <a:latin typeface="Arial" pitchFamily="34" charset="0"/>
              <a:cs typeface="Arial" pitchFamily="34" charset="0"/>
            </a:endParaRPr>
          </a:p>
        </p:txBody>
      </p:sp>
      <p:pic>
        <p:nvPicPr>
          <p:cNvPr id="4" name="Picture 2" descr="C:\Users\User\Documents\20191213_090738.jpg"/>
          <p:cNvPicPr>
            <a:picLocks noGrp="1" noChangeAspect="1" noChangeArrowheads="1"/>
          </p:cNvPicPr>
          <p:nvPr>
            <p:ph idx="1"/>
          </p:nvPr>
        </p:nvPicPr>
        <p:blipFill>
          <a:blip r:embed="rId2" cstate="print"/>
          <a:srcRect/>
          <a:stretch>
            <a:fillRect/>
          </a:stretch>
        </p:blipFill>
        <p:spPr bwMode="auto">
          <a:xfrm>
            <a:off x="827584" y="2132856"/>
            <a:ext cx="3190718" cy="2393948"/>
          </a:xfrm>
          <a:prstGeom prst="rect">
            <a:avLst/>
          </a:prstGeom>
          <a:ln>
            <a:noFill/>
          </a:ln>
          <a:effectLst>
            <a:outerShdw blurRad="292100" dist="139700" dir="2700000" algn="tl" rotWithShape="0">
              <a:srgbClr val="333333">
                <a:alpha val="65000"/>
              </a:srgbClr>
            </a:outerShdw>
          </a:effectLst>
        </p:spPr>
      </p:pic>
      <p:pic>
        <p:nvPicPr>
          <p:cNvPr id="5" name="Picture 3" descr="C:\Users\User\Documents\DSCN5265.JPG"/>
          <p:cNvPicPr>
            <a:picLocks noChangeAspect="1" noChangeArrowheads="1"/>
          </p:cNvPicPr>
          <p:nvPr/>
        </p:nvPicPr>
        <p:blipFill>
          <a:blip r:embed="rId3" cstate="print"/>
          <a:srcRect/>
          <a:stretch>
            <a:fillRect/>
          </a:stretch>
        </p:blipFill>
        <p:spPr bwMode="auto">
          <a:xfrm>
            <a:off x="4932040" y="2564904"/>
            <a:ext cx="2952328" cy="1944216"/>
          </a:xfrm>
          <a:prstGeom prst="rect">
            <a:avLst/>
          </a:prstGeom>
          <a:ln>
            <a:noFill/>
          </a:ln>
          <a:effectLst>
            <a:outerShdw blurRad="292100" dist="139700" dir="2700000" algn="tl" rotWithShape="0">
              <a:srgbClr val="333333">
                <a:alpha val="65000"/>
              </a:srgbClr>
            </a:outerShdw>
          </a:effectLst>
        </p:spPr>
      </p:pic>
      <p:pic>
        <p:nvPicPr>
          <p:cNvPr id="6" name="Picture 4" descr="C:\Users\User\Documents\DSCN5264.JPG"/>
          <p:cNvPicPr>
            <a:picLocks noChangeAspect="1" noChangeArrowheads="1"/>
          </p:cNvPicPr>
          <p:nvPr/>
        </p:nvPicPr>
        <p:blipFill>
          <a:blip r:embed="rId4" cstate="print"/>
          <a:srcRect/>
          <a:stretch>
            <a:fillRect/>
          </a:stretch>
        </p:blipFill>
        <p:spPr bwMode="auto">
          <a:xfrm>
            <a:off x="2987824" y="4221088"/>
            <a:ext cx="3158480" cy="223224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User\Pictures\erythros sta.jpg"/>
          <p:cNvPicPr>
            <a:picLocks noGrp="1" noChangeAspect="1" noChangeArrowheads="1"/>
          </p:cNvPicPr>
          <p:nvPr>
            <p:ph idx="1"/>
          </p:nvPr>
        </p:nvPicPr>
        <p:blipFill>
          <a:blip r:embed="rId2" cstate="print"/>
          <a:srcRect/>
          <a:stretch>
            <a:fillRect/>
          </a:stretch>
        </p:blipFill>
        <p:spPr bwMode="auto">
          <a:xfrm rot="5400000">
            <a:off x="2158206" y="1234282"/>
            <a:ext cx="4392488" cy="4893492"/>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ΑΓΩΓΗ ΥΓΕΙΑ ΕΝΑΝΤΙΑ ΣΤΙΣ ΟΥΣΙΕΣ ΕΞΑΡΤΗΣΗΣ</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92500"/>
          </a:bodyPr>
          <a:lstStyle/>
          <a:p>
            <a:pPr>
              <a:buNone/>
            </a:pPr>
            <a:r>
              <a:rPr lang="el-GR" dirty="0" smtClean="0">
                <a:solidFill>
                  <a:schemeClr val="accent1">
                    <a:lumMod val="75000"/>
                  </a:schemeClr>
                </a:solidFill>
                <a:latin typeface="Arial" pitchFamily="34" charset="0"/>
                <a:cs typeface="Arial" pitchFamily="34" charset="0"/>
              </a:rPr>
              <a:t>   Έξι μαθητές της Β΄ τάξης  του σχολείου μας έλαβαν μέρος στο 188</a:t>
            </a:r>
            <a:r>
              <a:rPr lang="el-GR" baseline="30000" dirty="0" smtClean="0">
                <a:solidFill>
                  <a:schemeClr val="accent1">
                    <a:lumMod val="75000"/>
                  </a:schemeClr>
                </a:solidFill>
                <a:latin typeface="Arial" pitchFamily="34" charset="0"/>
                <a:cs typeface="Arial" pitchFamily="34" charset="0"/>
              </a:rPr>
              <a:t>ο</a:t>
            </a:r>
            <a:r>
              <a:rPr lang="el-GR" dirty="0" smtClean="0">
                <a:solidFill>
                  <a:schemeClr val="accent1">
                    <a:lumMod val="75000"/>
                  </a:schemeClr>
                </a:solidFill>
                <a:latin typeface="Arial" pitchFamily="34" charset="0"/>
                <a:cs typeface="Arial" pitchFamily="34" charset="0"/>
              </a:rPr>
              <a:t> Μαθητικό συνέδριο Αγωγής Υγείας ενάντια στις ουσίες εξάρτησης που διοργάνωσε το Υπουργείο παιδείας σε συνεργασία με το Υπουργείο Υγείας και το Υπουργείο Δικαιοσύνης.</a:t>
            </a:r>
          </a:p>
          <a:p>
            <a:pPr>
              <a:buNone/>
            </a:pPr>
            <a:r>
              <a:rPr lang="el-GR" dirty="0" smtClean="0">
                <a:solidFill>
                  <a:schemeClr val="accent1">
                    <a:lumMod val="75000"/>
                  </a:schemeClr>
                </a:solidFill>
                <a:latin typeface="Arial" pitchFamily="34" charset="0"/>
                <a:cs typeface="Arial" pitchFamily="34" charset="0"/>
              </a:rPr>
              <a:t>   Σκοπός του συνεδρίου είναι να εμπεδώσουν την εθνική προληπτική στρατηγική για τα ναρκωτικά συμβάλλοντας στη μείωση του ποσοστού των μαθητών/τριών που καπνίζει ή πρόκειται να δοκιμάσει καπνικά προϊόντα και άλλες </a:t>
            </a:r>
            <a:r>
              <a:rPr lang="el-GR" dirty="0" err="1" smtClean="0">
                <a:solidFill>
                  <a:schemeClr val="accent1">
                    <a:lumMod val="75000"/>
                  </a:schemeClr>
                </a:solidFill>
                <a:latin typeface="Arial" pitchFamily="34" charset="0"/>
                <a:cs typeface="Arial" pitchFamily="34" charset="0"/>
              </a:rPr>
              <a:t>εξαρτησιογόνες</a:t>
            </a:r>
            <a:r>
              <a:rPr lang="el-GR" dirty="0" smtClean="0">
                <a:solidFill>
                  <a:schemeClr val="accent1">
                    <a:lumMod val="75000"/>
                  </a:schemeClr>
                </a:solidFill>
                <a:latin typeface="Arial" pitchFamily="34" charset="0"/>
                <a:cs typeface="Arial" pitchFamily="34" charset="0"/>
              </a:rPr>
              <a:t> ουσίες. </a:t>
            </a:r>
          </a:p>
          <a:p>
            <a:pPr>
              <a:buNone/>
            </a:pPr>
            <a:r>
              <a:rPr lang="el-GR" dirty="0" smtClean="0">
                <a:solidFill>
                  <a:schemeClr val="accent1">
                    <a:lumMod val="75000"/>
                  </a:schemeClr>
                </a:solidFill>
                <a:latin typeface="Arial" pitchFamily="34" charset="0"/>
                <a:cs typeface="Arial" pitchFamily="34" charset="0"/>
              </a:rPr>
              <a:t> </a:t>
            </a:r>
          </a:p>
          <a:p>
            <a:endParaRPr lang="el-GR"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ΟΔΙΚΗ ΑΣΦΑΛΕΙΑ</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r>
              <a:rPr lang="el-GR" dirty="0" smtClean="0">
                <a:solidFill>
                  <a:schemeClr val="accent1">
                    <a:lumMod val="75000"/>
                  </a:schemeClr>
                </a:solidFill>
                <a:latin typeface="Arial" pitchFamily="34" charset="0"/>
                <a:cs typeface="Arial" pitchFamily="34" charset="0"/>
              </a:rPr>
              <a:t>Μαθητές της Γ΄ τάξης  του σχολείου μας  έλαβαν μέρος σε βιωματικά εργαστήρια για την οδική </a:t>
            </a:r>
            <a:r>
              <a:rPr lang="el-GR" dirty="0" err="1" smtClean="0">
                <a:solidFill>
                  <a:schemeClr val="accent1">
                    <a:lumMod val="75000"/>
                  </a:schemeClr>
                </a:solidFill>
                <a:latin typeface="Arial" pitchFamily="34" charset="0"/>
                <a:cs typeface="Arial" pitchFamily="34" charset="0"/>
              </a:rPr>
              <a:t>ασφάλεια,από</a:t>
            </a:r>
            <a:r>
              <a:rPr lang="el-GR" dirty="0" smtClean="0">
                <a:solidFill>
                  <a:schemeClr val="accent1">
                    <a:lumMod val="75000"/>
                  </a:schemeClr>
                </a:solidFill>
                <a:latin typeface="Arial" pitchFamily="34" charset="0"/>
                <a:cs typeface="Arial" pitchFamily="34" charset="0"/>
              </a:rPr>
              <a:t> τον υπεύθυνο Οδικής Ασφάλειας κλάδου Τροχαίας Λ/</a:t>
            </a:r>
            <a:r>
              <a:rPr lang="el-GR" dirty="0" err="1" smtClean="0">
                <a:solidFill>
                  <a:schemeClr val="accent1">
                    <a:lumMod val="75000"/>
                  </a:schemeClr>
                </a:solidFill>
                <a:latin typeface="Arial" pitchFamily="34" charset="0"/>
                <a:cs typeface="Arial" pitchFamily="34" charset="0"/>
              </a:rPr>
              <a:t>κας </a:t>
            </a:r>
            <a:r>
              <a:rPr lang="el-GR" dirty="0" smtClean="0">
                <a:solidFill>
                  <a:schemeClr val="accent1">
                    <a:lumMod val="75000"/>
                  </a:schemeClr>
                </a:solidFill>
                <a:latin typeface="Arial" pitchFamily="34" charset="0"/>
                <a:cs typeface="Arial" pitchFamily="34" charset="0"/>
              </a:rPr>
              <a:t>κύριο Κυριάκο Παντελή.</a:t>
            </a:r>
          </a:p>
          <a:p>
            <a:pPr>
              <a:buNone/>
            </a:pPr>
            <a:r>
              <a:rPr lang="el-GR" dirty="0" smtClean="0">
                <a:solidFill>
                  <a:schemeClr val="accent1">
                    <a:lumMod val="75000"/>
                  </a:schemeClr>
                </a:solidFill>
                <a:latin typeface="Arial" pitchFamily="34" charset="0"/>
                <a:cs typeface="Arial" pitchFamily="34" charset="0"/>
              </a:rPr>
              <a:t> </a:t>
            </a:r>
          </a:p>
          <a:p>
            <a:r>
              <a:rPr lang="el-GR" dirty="0" smtClean="0">
                <a:solidFill>
                  <a:schemeClr val="accent1">
                    <a:lumMod val="75000"/>
                  </a:schemeClr>
                </a:solidFill>
                <a:latin typeface="Arial" pitchFamily="34" charset="0"/>
                <a:cs typeface="Arial" pitchFamily="34" charset="0"/>
              </a:rPr>
              <a:t> Όλοι οι μαθητές της Α΄ τάξης παρακολούθησαν διάλεξη για την οδική ασφάλεια, από την κυρία Λένα </a:t>
            </a:r>
            <a:r>
              <a:rPr lang="el-GR" dirty="0" err="1" smtClean="0">
                <a:solidFill>
                  <a:schemeClr val="accent1">
                    <a:lumMod val="75000"/>
                  </a:schemeClr>
                </a:solidFill>
                <a:latin typeface="Arial" pitchFamily="34" charset="0"/>
                <a:cs typeface="Arial" pitchFamily="34" charset="0"/>
              </a:rPr>
              <a:t>Κατελάρη</a:t>
            </a:r>
            <a:r>
              <a:rPr lang="el-GR" dirty="0" smtClean="0">
                <a:solidFill>
                  <a:schemeClr val="accent1">
                    <a:lumMod val="75000"/>
                  </a:schemeClr>
                </a:solidFill>
                <a:latin typeface="Arial" pitchFamily="34" charset="0"/>
                <a:cs typeface="Arial" pitchFamily="34" charset="0"/>
              </a:rPr>
              <a:t> πρόεδρο του ιδρύματος « Γιώργος Μαυρίκιος».</a:t>
            </a:r>
            <a:r>
              <a:rPr lang="el-GR" dirty="0" smtClean="0">
                <a:solidFill>
                  <a:schemeClr val="accent1">
                    <a:lumMod val="75000"/>
                  </a:schemeClr>
                </a:solidFill>
              </a:rPr>
              <a:t> </a:t>
            </a:r>
            <a:endParaRPr lang="el-GR" dirty="0" smtClean="0"/>
          </a:p>
          <a:p>
            <a:endParaRPr lang="el-GR"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Pictures\IMG_odiki.jpg"/>
          <p:cNvPicPr>
            <a:picLocks noGrp="1" noChangeAspect="1" noChangeArrowheads="1"/>
          </p:cNvPicPr>
          <p:nvPr>
            <p:ph idx="1"/>
          </p:nvPr>
        </p:nvPicPr>
        <p:blipFill>
          <a:blip r:embed="rId2" cstate="print"/>
          <a:srcRect/>
          <a:stretch>
            <a:fillRect/>
          </a:stretch>
        </p:blipFill>
        <p:spPr bwMode="auto">
          <a:xfrm>
            <a:off x="1645708" y="1556792"/>
            <a:ext cx="5852583" cy="4389437"/>
          </a:xfrm>
          <a:prstGeom prst="rect">
            <a:avLst/>
          </a:prstGeom>
          <a:noFill/>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ΕΝΕΡΓΟΣ ΠΟΛΙΤΗΣ </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pPr>
              <a:buNone/>
            </a:pPr>
            <a:r>
              <a:rPr lang="el-GR" sz="2400" dirty="0" smtClean="0">
                <a:solidFill>
                  <a:schemeClr val="accent1">
                    <a:lumMod val="75000"/>
                  </a:schemeClr>
                </a:solidFill>
                <a:latin typeface="Arial" pitchFamily="34" charset="0"/>
                <a:cs typeface="Arial" pitchFamily="34" charset="0"/>
              </a:rPr>
              <a:t>  </a:t>
            </a:r>
          </a:p>
          <a:p>
            <a:pPr>
              <a:buNone/>
            </a:pPr>
            <a:endParaRPr lang="el-GR" sz="2400" dirty="0" smtClean="0">
              <a:solidFill>
                <a:schemeClr val="accent1">
                  <a:lumMod val="75000"/>
                </a:schemeClr>
              </a:solidFill>
              <a:latin typeface="Arial" pitchFamily="34" charset="0"/>
              <a:cs typeface="Arial" pitchFamily="34" charset="0"/>
            </a:endParaRPr>
          </a:p>
          <a:p>
            <a:pPr algn="just">
              <a:buNone/>
            </a:pPr>
            <a:r>
              <a:rPr lang="el-GR" sz="2400" dirty="0" smtClean="0">
                <a:solidFill>
                  <a:schemeClr val="accent1">
                    <a:lumMod val="75000"/>
                  </a:schemeClr>
                </a:solidFill>
                <a:latin typeface="Arial" pitchFamily="34" charset="0"/>
                <a:cs typeface="Arial" pitchFamily="34" charset="0"/>
              </a:rPr>
              <a:t>   Μαθητής της Γ΄ τάξης του σχολείου μας έχει επιλεγεί ως σύμβουλος της Επιτρόπου Προστασίας των Δικαιωμάτων του Παιδιού και συμμετέχει ενεργά στις συναντήσεις των συμβούλων με την Επίτροπο.</a:t>
            </a:r>
            <a:endParaRPr lang="el-GR" sz="2400"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ΒΙΩΜΑΤΙΚΑ ΕΡΓΑΣΤΗΡΙΑ  ΠΡΟΣ ΤΟΥΣ ΕΚΠΑΙΔΕΥΤΙΚΟΥΣ</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l-GR" sz="1600" dirty="0" smtClean="0">
                <a:solidFill>
                  <a:schemeClr val="accent1">
                    <a:lumMod val="75000"/>
                  </a:schemeClr>
                </a:solidFill>
                <a:latin typeface="Arial" pitchFamily="34" charset="0"/>
                <a:cs typeface="Arial" pitchFamily="34" charset="0"/>
              </a:rPr>
              <a:t>Η </a:t>
            </a:r>
            <a:r>
              <a:rPr lang="el-GR" sz="1600" dirty="0" err="1" smtClean="0">
                <a:solidFill>
                  <a:schemeClr val="accent1">
                    <a:lumMod val="75000"/>
                  </a:schemeClr>
                </a:solidFill>
                <a:latin typeface="Arial" pitchFamily="34" charset="0"/>
                <a:cs typeface="Arial" pitchFamily="34" charset="0"/>
              </a:rPr>
              <a:t>διαθεματικότητα</a:t>
            </a:r>
            <a:r>
              <a:rPr lang="el-GR" sz="1600" dirty="0" smtClean="0">
                <a:solidFill>
                  <a:schemeClr val="accent1">
                    <a:lumMod val="75000"/>
                  </a:schemeClr>
                </a:solidFill>
                <a:latin typeface="Arial" pitchFamily="34" charset="0"/>
                <a:cs typeface="Arial" pitchFamily="34" charset="0"/>
              </a:rPr>
              <a:t> στη Διδασκαλία, από Μαρία Μελετίου -Ευρωπαϊκό Πανεπιστήμιο.</a:t>
            </a:r>
          </a:p>
          <a:p>
            <a:r>
              <a:rPr lang="el-GR" sz="1600" dirty="0" smtClean="0">
                <a:solidFill>
                  <a:schemeClr val="accent1">
                    <a:lumMod val="75000"/>
                  </a:schemeClr>
                </a:solidFill>
                <a:latin typeface="Arial" pitchFamily="34" charset="0"/>
                <a:cs typeface="Arial" pitchFamily="34" charset="0"/>
              </a:rPr>
              <a:t>Στάσεις Ζωής ,επίπεδα ψυχικής και σωματικής υγείας και πώς αντανακλούν στην εκπαιδευτική διαδικασία, από Μιχάλη </a:t>
            </a:r>
            <a:r>
              <a:rPr lang="el-GR" sz="1600" dirty="0" err="1" smtClean="0">
                <a:solidFill>
                  <a:schemeClr val="accent1">
                    <a:lumMod val="75000"/>
                  </a:schemeClr>
                </a:solidFill>
                <a:latin typeface="Arial" pitchFamily="34" charset="0"/>
                <a:cs typeface="Arial" pitchFamily="34" charset="0"/>
              </a:rPr>
              <a:t>Τορναρίτη</a:t>
            </a:r>
            <a:r>
              <a:rPr lang="el-GR" sz="1600" dirty="0" smtClean="0">
                <a:solidFill>
                  <a:schemeClr val="accent1">
                    <a:lumMod val="75000"/>
                  </a:schemeClr>
                </a:solidFill>
                <a:latin typeface="Arial" pitchFamily="34" charset="0"/>
                <a:cs typeface="Arial" pitchFamily="34" charset="0"/>
              </a:rPr>
              <a:t> -Παιδαγωγικό Ινστιτούτο Κύπρου. </a:t>
            </a:r>
          </a:p>
          <a:p>
            <a:r>
              <a:rPr lang="el-GR" sz="1600" dirty="0" smtClean="0">
                <a:solidFill>
                  <a:schemeClr val="accent1">
                    <a:lumMod val="75000"/>
                  </a:schemeClr>
                </a:solidFill>
                <a:latin typeface="Arial" pitchFamily="34" charset="0"/>
                <a:cs typeface="Arial" pitchFamily="34" charset="0"/>
              </a:rPr>
              <a:t>Δραστηριότητες και Δεξιότητες για την ενίσχυση της συναισθηματικής ανθεκτικότητας του διδακτικού </a:t>
            </a:r>
            <a:r>
              <a:rPr lang="el-GR" sz="1600" dirty="0" err="1" smtClean="0">
                <a:solidFill>
                  <a:schemeClr val="accent1">
                    <a:lumMod val="75000"/>
                  </a:schemeClr>
                </a:solidFill>
                <a:latin typeface="Arial" pitchFamily="34" charset="0"/>
                <a:cs typeface="Arial" pitchFamily="34" charset="0"/>
              </a:rPr>
              <a:t>Προσωπικο</a:t>
            </a:r>
            <a:r>
              <a:rPr lang="el-GR" sz="1600" dirty="0" smtClean="0">
                <a:solidFill>
                  <a:schemeClr val="accent1">
                    <a:lumMod val="75000"/>
                  </a:schemeClr>
                </a:solidFill>
                <a:latin typeface="Arial" pitchFamily="34" charset="0"/>
                <a:cs typeface="Arial" pitchFamily="34" charset="0"/>
              </a:rPr>
              <a:t>, από Δρ. Βασιλική Χριστοδούλου- </a:t>
            </a:r>
            <a:r>
              <a:rPr lang="en-US" sz="1600" dirty="0" err="1" smtClean="0">
                <a:solidFill>
                  <a:schemeClr val="accent1">
                    <a:lumMod val="75000"/>
                  </a:schemeClr>
                </a:solidFill>
                <a:latin typeface="Arial" pitchFamily="34" charset="0"/>
                <a:cs typeface="Arial" pitchFamily="34" charset="0"/>
              </a:rPr>
              <a:t>Uclan</a:t>
            </a:r>
            <a:r>
              <a:rPr lang="en-US" sz="1600" dirty="0" smtClean="0">
                <a:solidFill>
                  <a:schemeClr val="accent1">
                    <a:lumMod val="75000"/>
                  </a:schemeClr>
                </a:solidFill>
                <a:latin typeface="Arial" pitchFamily="34" charset="0"/>
                <a:cs typeface="Arial" pitchFamily="34" charset="0"/>
              </a:rPr>
              <a:t> Cyprus</a:t>
            </a:r>
            <a:endParaRPr lang="el-GR" sz="1600" dirty="0">
              <a:solidFill>
                <a:schemeClr val="accent1">
                  <a:lumMod val="75000"/>
                </a:schemeClr>
              </a:solidFill>
              <a:latin typeface="Arial" pitchFamily="34" charset="0"/>
              <a:cs typeface="Arial" pitchFamily="34" charset="0"/>
            </a:endParaRPr>
          </a:p>
        </p:txBody>
      </p:sp>
      <p:pic>
        <p:nvPicPr>
          <p:cNvPr id="4" name="Picture 2" descr="C:\Users\User\Documents\IMG_20200213_083225.jpg"/>
          <p:cNvPicPr>
            <a:picLocks noChangeAspect="1" noChangeArrowheads="1"/>
          </p:cNvPicPr>
          <p:nvPr/>
        </p:nvPicPr>
        <p:blipFill>
          <a:blip r:embed="rId2" cstate="print"/>
          <a:srcRect/>
          <a:stretch>
            <a:fillRect/>
          </a:stretch>
        </p:blipFill>
        <p:spPr bwMode="auto">
          <a:xfrm>
            <a:off x="1187624" y="3933056"/>
            <a:ext cx="2952328" cy="2125676"/>
          </a:xfrm>
          <a:prstGeom prst="rect">
            <a:avLst/>
          </a:prstGeom>
          <a:ln>
            <a:noFill/>
          </a:ln>
          <a:effectLst>
            <a:softEdge rad="112500"/>
          </a:effectLst>
        </p:spPr>
      </p:pic>
      <p:pic>
        <p:nvPicPr>
          <p:cNvPr id="1026" name="Picture 2" descr="C:\Users\User\Documents\20191210_085831.jpg"/>
          <p:cNvPicPr>
            <a:picLocks noChangeAspect="1" noChangeArrowheads="1"/>
          </p:cNvPicPr>
          <p:nvPr/>
        </p:nvPicPr>
        <p:blipFill>
          <a:blip r:embed="rId3" cstate="print"/>
          <a:srcRect/>
          <a:stretch>
            <a:fillRect/>
          </a:stretch>
        </p:blipFill>
        <p:spPr bwMode="auto">
          <a:xfrm>
            <a:off x="4499992" y="4005064"/>
            <a:ext cx="3096344" cy="2196244"/>
          </a:xfrm>
          <a:prstGeom prst="rect">
            <a:avLst/>
          </a:prstGeom>
          <a:ln>
            <a:noFill/>
          </a:ln>
          <a:effectLst>
            <a:softEdge rad="112500"/>
          </a:effec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r>
              <a:rPr lang="el-GR" dirty="0" smtClean="0"/>
              <a:t>   </a:t>
            </a:r>
          </a:p>
          <a:p>
            <a:pPr algn="ctr">
              <a:buNone/>
            </a:pPr>
            <a:endParaRPr lang="el-GR" dirty="0" smtClean="0"/>
          </a:p>
          <a:p>
            <a:pPr algn="just">
              <a:buNone/>
            </a:pPr>
            <a:r>
              <a:rPr lang="el-GR" b="1"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Arial" pitchFamily="34" charset="0"/>
                <a:cs typeface="Arial" pitchFamily="34" charset="0"/>
              </a:rPr>
              <a:t>Αρχείο καλών πρακτικών/δράσεων πρόληψης της βίας και της Νεανικής παραβατικότητας στο σχολείο και Προαγωγή της Ενεργού </a:t>
            </a:r>
            <a:r>
              <a:rPr lang="el-GR" b="1" dirty="0" err="1"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Arial" pitchFamily="34" charset="0"/>
                <a:cs typeface="Arial" pitchFamily="34" charset="0"/>
              </a:rPr>
              <a:t>Πολιτότητας</a:t>
            </a:r>
            <a:endParaRPr lang="el-GR" b="1" dirty="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Arial" pitchFamily="34" charset="0"/>
              <a:cs typeface="Arial" pitchFamily="34"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b="1" dirty="0" smtClean="0">
                <a:solidFill>
                  <a:schemeClr val="accent1">
                    <a:lumMod val="75000"/>
                  </a:schemeClr>
                </a:solidFill>
                <a:latin typeface="Arial" pitchFamily="34" charset="0"/>
                <a:cs typeface="Arial" pitchFamily="34" charset="0"/>
              </a:rPr>
              <a:t> </a:t>
            </a:r>
            <a:r>
              <a:rPr lang="el-GR" sz="2400" b="1" dirty="0" smtClean="0">
                <a:solidFill>
                  <a:schemeClr val="accent1">
                    <a:lumMod val="75000"/>
                  </a:schemeClr>
                </a:solidFill>
                <a:latin typeface="Arial" pitchFamily="34" charset="0"/>
                <a:cs typeface="Arial" pitchFamily="34" charset="0"/>
              </a:rPr>
              <a:t> ΠΡΟΓΡΑΜΜΑΤΑ ΠΟΥ ΣΥΜΜΕΤΕΧΕΙ ΤΟ ΣΧΟΛΕΙΟ ΜΑΣ </a:t>
            </a:r>
            <a:endParaRPr lang="el-GR" sz="24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r>
              <a:rPr lang="el-GR" sz="2400" b="1" dirty="0" err="1" smtClean="0">
                <a:solidFill>
                  <a:schemeClr val="accent1">
                    <a:lumMod val="75000"/>
                  </a:schemeClr>
                </a:solidFill>
                <a:latin typeface="Arial" pitchFamily="34" charset="0"/>
                <a:cs typeface="Arial" pitchFamily="34" charset="0"/>
              </a:rPr>
              <a:t>Τηγανοκίνηση</a:t>
            </a:r>
            <a:r>
              <a:rPr lang="en-US" sz="2400" b="1" dirty="0" smtClean="0">
                <a:solidFill>
                  <a:schemeClr val="accent1">
                    <a:lumMod val="75000"/>
                  </a:schemeClr>
                </a:solidFill>
                <a:latin typeface="Arial" pitchFamily="34" charset="0"/>
                <a:cs typeface="Arial" pitchFamily="34" charset="0"/>
              </a:rPr>
              <a:t>:</a:t>
            </a:r>
          </a:p>
          <a:p>
            <a:pPr>
              <a:buNone/>
            </a:pPr>
            <a:r>
              <a:rPr lang="en-US" sz="2400" dirty="0" smtClean="0">
                <a:solidFill>
                  <a:schemeClr val="accent1">
                    <a:lumMod val="75000"/>
                  </a:schemeClr>
                </a:solidFill>
              </a:rPr>
              <a:t>    </a:t>
            </a:r>
            <a:r>
              <a:rPr lang="el-GR" sz="1800" dirty="0" smtClean="0">
                <a:solidFill>
                  <a:schemeClr val="accent1">
                    <a:lumMod val="75000"/>
                  </a:schemeClr>
                </a:solidFill>
                <a:latin typeface="Arial" pitchFamily="34" charset="0"/>
                <a:cs typeface="Arial" pitchFamily="34" charset="0"/>
              </a:rPr>
              <a:t>Η διαδικασία συλλογής των </a:t>
            </a:r>
            <a:r>
              <a:rPr lang="el-GR" sz="1800" dirty="0" err="1" smtClean="0">
                <a:solidFill>
                  <a:schemeClr val="accent1">
                    <a:lumMod val="75000"/>
                  </a:schemeClr>
                </a:solidFill>
                <a:latin typeface="Arial" pitchFamily="34" charset="0"/>
                <a:cs typeface="Arial" pitchFamily="34" charset="0"/>
              </a:rPr>
              <a:t>τηγανελαίων</a:t>
            </a:r>
            <a:r>
              <a:rPr lang="el-GR" sz="1800" dirty="0" smtClean="0">
                <a:solidFill>
                  <a:schemeClr val="accent1">
                    <a:lumMod val="75000"/>
                  </a:schemeClr>
                </a:solidFill>
                <a:latin typeface="Arial" pitchFamily="34" charset="0"/>
                <a:cs typeface="Arial" pitchFamily="34" charset="0"/>
              </a:rPr>
              <a:t> είναι πρακτικά εύκολη και πολύ απλή, αφού μαζέψουμε τα χρησιμοποιημένα λάδια από το τηγάνι, τον φούρνο, την σαλάτα μας, σε ένα ανθεκτικό δοχείο (μπουκάλι λαδιού, νερού ή γάλακτος) τα φέρνουμε στο σχολείο μας</a:t>
            </a:r>
            <a:r>
              <a:rPr lang="en-US" sz="1800" dirty="0" smtClean="0">
                <a:solidFill>
                  <a:schemeClr val="accent1">
                    <a:lumMod val="75000"/>
                  </a:schemeClr>
                </a:solidFill>
                <a:latin typeface="Arial" pitchFamily="34" charset="0"/>
                <a:cs typeface="Arial" pitchFamily="34" charset="0"/>
              </a:rPr>
              <a:t>,</a:t>
            </a:r>
            <a:r>
              <a:rPr lang="el-GR" sz="1800" dirty="0" smtClean="0">
                <a:solidFill>
                  <a:schemeClr val="accent1">
                    <a:lumMod val="75000"/>
                  </a:schemeClr>
                </a:solidFill>
                <a:latin typeface="Arial" pitchFamily="34" charset="0"/>
                <a:cs typeface="Arial" pitchFamily="34" charset="0"/>
              </a:rPr>
              <a:t> το τμήμα που θα φέρει τη μεγαλύτερη  ποσότητα </a:t>
            </a:r>
            <a:r>
              <a:rPr lang="el-GR" sz="1800" dirty="0" err="1" smtClean="0">
                <a:solidFill>
                  <a:schemeClr val="accent1">
                    <a:lumMod val="75000"/>
                  </a:schemeClr>
                </a:solidFill>
                <a:latin typeface="Arial" pitchFamily="34" charset="0"/>
                <a:cs typeface="Arial" pitchFamily="34" charset="0"/>
              </a:rPr>
              <a:t>τηγανέλαιου</a:t>
            </a:r>
            <a:r>
              <a:rPr lang="el-GR" sz="1800" dirty="0" smtClean="0">
                <a:solidFill>
                  <a:schemeClr val="accent1">
                    <a:lumMod val="75000"/>
                  </a:schemeClr>
                </a:solidFill>
                <a:latin typeface="Arial" pitchFamily="34" charset="0"/>
                <a:cs typeface="Arial" pitchFamily="34" charset="0"/>
              </a:rPr>
              <a:t> θα βραβευθεί με εκδρομή.</a:t>
            </a:r>
          </a:p>
          <a:p>
            <a:r>
              <a:rPr lang="el-GR" sz="2400" dirty="0" smtClean="0">
                <a:solidFill>
                  <a:schemeClr val="accent1">
                    <a:lumMod val="75000"/>
                  </a:schemeClr>
                </a:solidFill>
                <a:latin typeface="Arial" pitchFamily="34" charset="0"/>
                <a:cs typeface="Arial" pitchFamily="34" charset="0"/>
              </a:rPr>
              <a:t>Νέοι Δημοσιογράφοι για το περιβάλλον</a:t>
            </a:r>
          </a:p>
          <a:p>
            <a:pPr>
              <a:buNone/>
            </a:pPr>
            <a:r>
              <a:rPr lang="el-GR" sz="2400" dirty="0" smtClean="0">
                <a:solidFill>
                  <a:schemeClr val="accent1">
                    <a:lumMod val="75000"/>
                  </a:schemeClr>
                </a:solidFill>
                <a:latin typeface="Arial" pitchFamily="34" charset="0"/>
                <a:cs typeface="Arial" pitchFamily="34" charset="0"/>
              </a:rPr>
              <a:t>   </a:t>
            </a:r>
            <a:r>
              <a:rPr lang="el-GR" sz="1800" dirty="0" smtClean="0">
                <a:solidFill>
                  <a:schemeClr val="accent1">
                    <a:lumMod val="75000"/>
                  </a:schemeClr>
                </a:solidFill>
                <a:latin typeface="Arial" pitchFamily="34" charset="0"/>
                <a:cs typeface="Arial" pitchFamily="34" charset="0"/>
              </a:rPr>
              <a:t>Στο πρόγραμμα αυτό λαμβάνουν μέρος 15 παιδιά και ασχολούνται με ένα οικολογικό τοπικό πρόβλημα. Το θέμα που διάλεξαν τα παιδιά είναι «Οι δεξαμενές πετρελαιοειδών και το οικολογικό μέλλον της περιοχής». Με τη βοήθεια του καθηγητή της Βιολογίας έκαναν έρευνα, πήραν συνεντεύξεις από ειδικούς και αρμόδιους φορείς και παρουσίασαν την εργασία τους σε άρθρο και βίντεο.</a:t>
            </a:r>
            <a:endParaRPr lang="el-GR" sz="1800" dirty="0">
              <a:solidFill>
                <a:schemeClr val="accent1">
                  <a:lumMod val="75000"/>
                </a:schemeClr>
              </a:solidFill>
              <a:latin typeface="Arial" pitchFamily="34" charset="0"/>
              <a:cs typeface="Arial" pitchFamily="34" charset="0"/>
            </a:endParaRPr>
          </a:p>
        </p:txBody>
      </p:sp>
      <p:pic>
        <p:nvPicPr>
          <p:cNvPr id="4" name="irc_mi" descr="Image result for τηγανοκίνηση κυπρος">
            <a:hlinkClick r:id="rId2" tgtFrame="&quot;_blank&quot;"/>
          </p:cNvPr>
          <p:cNvPicPr/>
          <p:nvPr/>
        </p:nvPicPr>
        <p:blipFill>
          <a:blip r:embed="rId3" cstate="print"/>
          <a:srcRect/>
          <a:stretch>
            <a:fillRect/>
          </a:stretch>
        </p:blipFill>
        <p:spPr bwMode="auto">
          <a:xfrm>
            <a:off x="3347864" y="1988840"/>
            <a:ext cx="3033886" cy="432048"/>
          </a:xfrm>
          <a:prstGeom prst="rect">
            <a:avLst/>
          </a:prstGeom>
          <a:noFill/>
          <a:ln w="9525">
            <a:noFill/>
            <a:miter lim="800000"/>
            <a:headEnd/>
            <a:tailEnd/>
          </a:ln>
        </p:spPr>
      </p:pic>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ΑΝΑΚΥΚΛΩΣΗ </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r>
              <a:rPr lang="el-GR" dirty="0" smtClean="0">
                <a:solidFill>
                  <a:schemeClr val="accent1">
                    <a:lumMod val="75000"/>
                  </a:schemeClr>
                </a:solidFill>
                <a:latin typeface="Arial" pitchFamily="34" charset="0"/>
                <a:cs typeface="Arial" pitchFamily="34" charset="0"/>
              </a:rPr>
              <a:t>Στο σχολείο μας ανακυκλώνουμε:</a:t>
            </a:r>
          </a:p>
          <a:p>
            <a:r>
              <a:rPr lang="el-GR" dirty="0" smtClean="0">
                <a:solidFill>
                  <a:schemeClr val="accent1">
                    <a:lumMod val="75000"/>
                  </a:schemeClr>
                </a:solidFill>
                <a:latin typeface="Arial" pitchFamily="34" charset="0"/>
                <a:cs typeface="Arial" pitchFamily="34" charset="0"/>
              </a:rPr>
              <a:t> Μπαταρίες σε συνεργασία με την Α.Φ.Η.Σ Κύπρου</a:t>
            </a:r>
          </a:p>
          <a:p>
            <a:r>
              <a:rPr lang="el-GR" dirty="0" smtClean="0">
                <a:solidFill>
                  <a:schemeClr val="accent1">
                    <a:lumMod val="75000"/>
                  </a:schemeClr>
                </a:solidFill>
                <a:latin typeface="Arial" pitchFamily="34" charset="0"/>
                <a:cs typeface="Arial" pitchFamily="34" charset="0"/>
              </a:rPr>
              <a:t>Χαρτί, πλαστικά σε συνεργασία με τον οργανισμό </a:t>
            </a:r>
            <a:r>
              <a:rPr lang="en-US" dirty="0" smtClean="0">
                <a:solidFill>
                  <a:schemeClr val="accent1">
                    <a:lumMod val="75000"/>
                  </a:schemeClr>
                </a:solidFill>
                <a:latin typeface="Arial" pitchFamily="34" charset="0"/>
                <a:cs typeface="Arial" pitchFamily="34" charset="0"/>
              </a:rPr>
              <a:t>Green Dot Cyprus.</a:t>
            </a:r>
            <a:r>
              <a:rPr lang="el-GR" dirty="0" smtClean="0">
                <a:solidFill>
                  <a:schemeClr val="accent1">
                    <a:lumMod val="75000"/>
                  </a:schemeClr>
                </a:solidFill>
                <a:latin typeface="Arial" pitchFamily="34" charset="0"/>
                <a:cs typeface="Arial" pitchFamily="34" charset="0"/>
              </a:rPr>
              <a:t> Τοποθετήθηκαν ειδικοί πράσινοι κάδοι στην αυλή για τα πλαστικά μπουκάλια καθώς και μικροί κάλαθοι στις τάξεις για ανακύκλωση χαρτιού και πλαστικών.</a:t>
            </a:r>
            <a:endParaRPr lang="el-GR"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055840"/>
          </a:xfrm>
        </p:spPr>
        <p:txBody>
          <a:bodyPr/>
          <a:lstStyle/>
          <a:p>
            <a:pPr algn="ctr">
              <a:buNone/>
            </a:pPr>
            <a:r>
              <a:rPr lang="el-GR" b="1" dirty="0" smtClean="0">
                <a:solidFill>
                  <a:schemeClr val="accent1">
                    <a:lumMod val="75000"/>
                  </a:schemeClr>
                </a:solidFill>
                <a:latin typeface="Arial" pitchFamily="34" charset="0"/>
                <a:cs typeface="Arial" pitchFamily="34" charset="0"/>
              </a:rPr>
              <a:t>ΕΞΩΡΑΪΣΜΟΣ ΤΟΥ ΣΧΟΛΕΙΟΥ ΜΑΣ </a:t>
            </a:r>
          </a:p>
          <a:p>
            <a:pPr algn="ctr">
              <a:buNone/>
            </a:pPr>
            <a:endParaRPr lang="el-GR" b="1" dirty="0" smtClean="0">
              <a:solidFill>
                <a:schemeClr val="accent1">
                  <a:lumMod val="75000"/>
                </a:schemeClr>
              </a:solidFill>
              <a:latin typeface="Arial" pitchFamily="34" charset="0"/>
              <a:cs typeface="Arial" pitchFamily="34" charset="0"/>
            </a:endParaRPr>
          </a:p>
          <a:p>
            <a:pPr algn="ctr">
              <a:buNone/>
            </a:pPr>
            <a:r>
              <a:rPr lang="en-US" sz="2400" dirty="0" err="1" smtClean="0">
                <a:solidFill>
                  <a:schemeClr val="accent1">
                    <a:lumMod val="75000"/>
                  </a:schemeClr>
                </a:solidFill>
                <a:latin typeface="Arial" pitchFamily="34" charset="0"/>
                <a:cs typeface="Arial" pitchFamily="34" charset="0"/>
              </a:rPr>
              <a:t>Αισθητική</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αναβάθμιση</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του</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σχολικού</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χώρου</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με</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εικαστικά</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έργα</a:t>
            </a:r>
            <a:r>
              <a:rPr lang="en-US" sz="2400" dirty="0" smtClean="0">
                <a:solidFill>
                  <a:schemeClr val="accent1">
                    <a:lumMod val="75000"/>
                  </a:schemeClr>
                </a:solidFill>
                <a:latin typeface="Arial" pitchFamily="34" charset="0"/>
                <a:cs typeface="Arial" pitchFamily="34" charset="0"/>
              </a:rPr>
              <a:t> </a:t>
            </a:r>
            <a:r>
              <a:rPr lang="en-US" sz="2400" dirty="0" err="1" smtClean="0">
                <a:solidFill>
                  <a:schemeClr val="accent1">
                    <a:lumMod val="75000"/>
                  </a:schemeClr>
                </a:solidFill>
                <a:latin typeface="Arial" pitchFamily="34" charset="0"/>
                <a:cs typeface="Arial" pitchFamily="34" charset="0"/>
              </a:rPr>
              <a:t>από</a:t>
            </a:r>
            <a:r>
              <a:rPr lang="en-US" sz="2400" dirty="0" smtClean="0">
                <a:solidFill>
                  <a:schemeClr val="accent1">
                    <a:lumMod val="75000"/>
                  </a:schemeClr>
                </a:solidFill>
                <a:latin typeface="Arial" pitchFamily="34" charset="0"/>
                <a:cs typeface="Arial" pitchFamily="34" charset="0"/>
              </a:rPr>
              <a:t> </a:t>
            </a:r>
            <a:r>
              <a:rPr lang="el-GR" sz="2400" dirty="0" smtClean="0">
                <a:solidFill>
                  <a:schemeClr val="accent1">
                    <a:lumMod val="75000"/>
                  </a:schemeClr>
                </a:solidFill>
                <a:latin typeface="Arial" pitchFamily="34" charset="0"/>
                <a:cs typeface="Arial" pitchFamily="34" charset="0"/>
              </a:rPr>
              <a:t>τους </a:t>
            </a:r>
            <a:r>
              <a:rPr lang="en-US" sz="2400" dirty="0" err="1" smtClean="0">
                <a:solidFill>
                  <a:schemeClr val="accent1">
                    <a:lumMod val="75000"/>
                  </a:schemeClr>
                </a:solidFill>
                <a:latin typeface="Arial" pitchFamily="34" charset="0"/>
                <a:cs typeface="Arial" pitchFamily="34" charset="0"/>
              </a:rPr>
              <a:t>μαθητές</a:t>
            </a:r>
            <a:r>
              <a:rPr lang="en-US" sz="2400" dirty="0" smtClean="0">
                <a:solidFill>
                  <a:schemeClr val="accent1">
                    <a:lumMod val="75000"/>
                  </a:schemeClr>
                </a:solidFill>
                <a:latin typeface="Arial" pitchFamily="34" charset="0"/>
                <a:cs typeface="Arial" pitchFamily="34" charset="0"/>
              </a:rPr>
              <a:t> </a:t>
            </a:r>
            <a:r>
              <a:rPr lang="el-GR" sz="2400" dirty="0" smtClean="0">
                <a:solidFill>
                  <a:schemeClr val="accent1">
                    <a:lumMod val="75000"/>
                  </a:schemeClr>
                </a:solidFill>
                <a:latin typeface="Arial" pitchFamily="34" charset="0"/>
                <a:cs typeface="Arial" pitchFamily="34" charset="0"/>
              </a:rPr>
              <a:t> </a:t>
            </a:r>
            <a:endParaRPr lang="el-GR" sz="2400" dirty="0">
              <a:solidFill>
                <a:schemeClr val="accent1">
                  <a:lumMod val="75000"/>
                </a:schemeClr>
              </a:solidFill>
              <a:latin typeface="Arial" pitchFamily="34" charset="0"/>
              <a:cs typeface="Arial" pitchFamily="34" charset="0"/>
            </a:endParaRPr>
          </a:p>
        </p:txBody>
      </p:sp>
      <p:pic>
        <p:nvPicPr>
          <p:cNvPr id="1027" name="Picture 3" descr="C:\Users\User\Pictures\IMG_0557.jpg"/>
          <p:cNvPicPr>
            <a:picLocks noChangeAspect="1" noChangeArrowheads="1"/>
          </p:cNvPicPr>
          <p:nvPr/>
        </p:nvPicPr>
        <p:blipFill>
          <a:blip r:embed="rId2" cstate="print"/>
          <a:srcRect/>
          <a:stretch>
            <a:fillRect/>
          </a:stretch>
        </p:blipFill>
        <p:spPr bwMode="auto">
          <a:xfrm>
            <a:off x="1115616" y="3140968"/>
            <a:ext cx="6552728" cy="3096344"/>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User\Pictures\flamingo.jpg"/>
          <p:cNvPicPr>
            <a:picLocks noGrp="1" noChangeAspect="1" noChangeArrowheads="1"/>
          </p:cNvPicPr>
          <p:nvPr>
            <p:ph idx="1"/>
          </p:nvPr>
        </p:nvPicPr>
        <p:blipFill>
          <a:blip r:embed="rId2" cstate="print"/>
          <a:srcRect/>
          <a:stretch>
            <a:fillRect/>
          </a:stretch>
        </p:blipFill>
        <p:spPr bwMode="auto">
          <a:xfrm>
            <a:off x="1645708" y="1556792"/>
            <a:ext cx="5852583" cy="43894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ΟΙ ΣΥΝΕΡΓΑΣΙΕΣ ΜΑΣ</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r>
              <a:rPr lang="el-GR" dirty="0" smtClean="0">
                <a:solidFill>
                  <a:schemeClr val="accent1">
                    <a:lumMod val="75000"/>
                  </a:schemeClr>
                </a:solidFill>
                <a:latin typeface="Arial" pitchFamily="34" charset="0"/>
                <a:cs typeface="Arial" pitchFamily="34" charset="0"/>
              </a:rPr>
              <a:t>ΟΑΠ</a:t>
            </a:r>
          </a:p>
          <a:p>
            <a:r>
              <a:rPr lang="en-US" dirty="0" err="1" smtClean="0">
                <a:solidFill>
                  <a:schemeClr val="accent1">
                    <a:lumMod val="75000"/>
                  </a:schemeClr>
                </a:solidFill>
                <a:latin typeface="Arial" pitchFamily="34" charset="0"/>
                <a:cs typeface="Arial" pitchFamily="34" charset="0"/>
              </a:rPr>
              <a:t>Uclan</a:t>
            </a:r>
            <a:r>
              <a:rPr lang="en-US" dirty="0" smtClean="0">
                <a:solidFill>
                  <a:schemeClr val="accent1">
                    <a:lumMod val="75000"/>
                  </a:schemeClr>
                </a:solidFill>
                <a:latin typeface="Arial" pitchFamily="34" charset="0"/>
                <a:cs typeface="Arial" pitchFamily="34" charset="0"/>
              </a:rPr>
              <a:t> Cyprus</a:t>
            </a:r>
            <a:endParaRPr lang="el-GR" dirty="0" smtClean="0">
              <a:solidFill>
                <a:schemeClr val="accent1">
                  <a:lumMod val="75000"/>
                </a:schemeClr>
              </a:solidFill>
              <a:latin typeface="Arial" pitchFamily="34" charset="0"/>
              <a:cs typeface="Arial" pitchFamily="34" charset="0"/>
            </a:endParaRPr>
          </a:p>
          <a:p>
            <a:r>
              <a:rPr lang="el-GR" dirty="0" smtClean="0">
                <a:solidFill>
                  <a:schemeClr val="accent1">
                    <a:lumMod val="75000"/>
                  </a:schemeClr>
                </a:solidFill>
                <a:latin typeface="Arial" pitchFamily="34" charset="0"/>
                <a:cs typeface="Arial" pitchFamily="34" charset="0"/>
              </a:rPr>
              <a:t>Παιδαγωγικό Ινστιτούτο Κύπρου</a:t>
            </a:r>
          </a:p>
          <a:p>
            <a:r>
              <a:rPr lang="el-GR" dirty="0" smtClean="0">
                <a:solidFill>
                  <a:schemeClr val="accent1">
                    <a:lumMod val="75000"/>
                  </a:schemeClr>
                </a:solidFill>
                <a:latin typeface="Arial" pitchFamily="34" charset="0"/>
                <a:cs typeface="Arial" pitchFamily="34" charset="0"/>
              </a:rPr>
              <a:t>Τροχαία Λάρνακας</a:t>
            </a:r>
          </a:p>
          <a:p>
            <a:r>
              <a:rPr lang="el-GR" dirty="0" smtClean="0">
                <a:solidFill>
                  <a:schemeClr val="accent1">
                    <a:lumMod val="75000"/>
                  </a:schemeClr>
                </a:solidFill>
                <a:latin typeface="Arial" pitchFamily="34" charset="0"/>
                <a:cs typeface="Arial" pitchFamily="34" charset="0"/>
              </a:rPr>
              <a:t>Ευρωπαϊκό Πανεπιστήμιο Κύπρου</a:t>
            </a:r>
            <a:endParaRPr lang="en-US" dirty="0" smtClean="0">
              <a:solidFill>
                <a:schemeClr val="accent1">
                  <a:lumMod val="75000"/>
                </a:schemeClr>
              </a:solidFill>
              <a:latin typeface="Arial" pitchFamily="34" charset="0"/>
              <a:cs typeface="Arial" pitchFamily="34" charset="0"/>
            </a:endParaRPr>
          </a:p>
          <a:p>
            <a:r>
              <a:rPr lang="el-GR" dirty="0" smtClean="0">
                <a:solidFill>
                  <a:schemeClr val="accent1">
                    <a:lumMod val="75000"/>
                  </a:schemeClr>
                </a:solidFill>
                <a:latin typeface="Arial" pitchFamily="34" charset="0"/>
                <a:cs typeface="Arial" pitchFamily="34" charset="0"/>
              </a:rPr>
              <a:t>Σύνδεσμος Γονέων και Κηδεμόνων Γυμνασίου Λιβαδιών</a:t>
            </a:r>
          </a:p>
          <a:p>
            <a:r>
              <a:rPr lang="el-GR" dirty="0" smtClean="0">
                <a:solidFill>
                  <a:schemeClr val="accent1">
                    <a:lumMod val="75000"/>
                  </a:schemeClr>
                </a:solidFill>
                <a:latin typeface="Arial" pitchFamily="34" charset="0"/>
                <a:cs typeface="Arial" pitchFamily="34" charset="0"/>
              </a:rPr>
              <a:t>Σχολική Εφορεία Λιβαδιών</a:t>
            </a:r>
          </a:p>
          <a:p>
            <a:r>
              <a:rPr lang="el-GR" dirty="0" smtClean="0">
                <a:solidFill>
                  <a:schemeClr val="accent1">
                    <a:lumMod val="75000"/>
                  </a:schemeClr>
                </a:solidFill>
                <a:latin typeface="Arial" pitchFamily="34" charset="0"/>
                <a:cs typeface="Arial" pitchFamily="34" charset="0"/>
              </a:rPr>
              <a:t>Ίδρυμα « Γιώργος Μαυρίκιος»</a:t>
            </a:r>
            <a:endParaRPr lang="el-GR"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buNone/>
            </a:pPr>
            <a:endParaRPr lang="el-GR" dirty="0" smtClean="0">
              <a:solidFill>
                <a:schemeClr val="accent1">
                  <a:lumMod val="75000"/>
                </a:schemeClr>
              </a:solidFill>
            </a:endParaRPr>
          </a:p>
          <a:p>
            <a:pPr algn="ctr">
              <a:buNone/>
            </a:pPr>
            <a:endParaRPr lang="el-GR" dirty="0" smtClean="0">
              <a:solidFill>
                <a:schemeClr val="accent1">
                  <a:lumMod val="75000"/>
                </a:schemeClr>
              </a:solidFill>
            </a:endParaRPr>
          </a:p>
          <a:p>
            <a:pPr algn="ctr">
              <a:buNone/>
            </a:pPr>
            <a:r>
              <a:rPr lang="el-GR" b="1" dirty="0" smtClean="0">
                <a:solidFill>
                  <a:schemeClr val="accent1">
                    <a:lumMod val="75000"/>
                  </a:schemeClr>
                </a:solidFill>
                <a:latin typeface="Arial" pitchFamily="34" charset="0"/>
                <a:cs typeface="Arial" pitchFamily="34" charset="0"/>
              </a:rPr>
              <a:t>ΚΑΙ ΤΟ ΤΑΞΙΔΙ ΣΥΝΕΧΙΖΕΤΑΙ …</a:t>
            </a:r>
          </a:p>
          <a:p>
            <a:pPr algn="ctr">
              <a:buNone/>
            </a:pPr>
            <a:endParaRPr lang="el-GR" b="1" dirty="0" smtClean="0">
              <a:solidFill>
                <a:schemeClr val="accent1">
                  <a:lumMod val="75000"/>
                </a:schemeClr>
              </a:solidFill>
              <a:latin typeface="Arial" pitchFamily="34" charset="0"/>
              <a:cs typeface="Arial" pitchFamily="34" charset="0"/>
            </a:endParaRPr>
          </a:p>
          <a:p>
            <a:pPr algn="ctr">
              <a:buNone/>
            </a:pPr>
            <a:r>
              <a:rPr lang="el-GR" b="1" dirty="0" smtClean="0">
                <a:solidFill>
                  <a:schemeClr val="accent1">
                    <a:lumMod val="75000"/>
                  </a:schemeClr>
                </a:solidFill>
                <a:latin typeface="Arial" pitchFamily="34" charset="0"/>
                <a:cs typeface="Arial" pitchFamily="34" charset="0"/>
              </a:rPr>
              <a:t>ΕΥΧΑΡΙΣΤΟΥΜΕ</a:t>
            </a:r>
            <a:endParaRPr lang="el-GR" b="1"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dirty="0" smtClean="0">
                <a:solidFill>
                  <a:schemeClr val="accent1">
                    <a:lumMod val="75000"/>
                  </a:schemeClr>
                </a:solidFill>
                <a:latin typeface="Arial" pitchFamily="34" charset="0"/>
                <a:cs typeface="Arial" pitchFamily="34" charset="0"/>
              </a:rPr>
              <a:t>ΑΠΟΤΕΛΕΣΜΑΤΑ ΕΡΕΥΝΑΣ ΠΟΥ ΔΙΕΞΑΓΑΜΕ ΣΤΟ ΣΧΟΛΕΙΟ ΜΑΣ </a:t>
            </a:r>
            <a:endParaRPr lang="el-GR" sz="2800"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lvl="0"/>
            <a:r>
              <a:rPr lang="el-GR" sz="1200" dirty="0" smtClean="0">
                <a:solidFill>
                  <a:schemeClr val="accent1">
                    <a:lumMod val="75000"/>
                  </a:schemeClr>
                </a:solidFill>
                <a:latin typeface="Arial" pitchFamily="34" charset="0"/>
                <a:cs typeface="Arial" pitchFamily="34" charset="0"/>
              </a:rPr>
              <a:t>Στα θέματα  </a:t>
            </a:r>
            <a:r>
              <a:rPr lang="el-GR" sz="1200" b="1" dirty="0" smtClean="0">
                <a:solidFill>
                  <a:schemeClr val="accent1">
                    <a:lumMod val="75000"/>
                  </a:schemeClr>
                </a:solidFill>
                <a:latin typeface="Arial" pitchFamily="34" charset="0"/>
                <a:cs typeface="Arial" pitchFamily="34" charset="0"/>
              </a:rPr>
              <a:t>εκφοβισμού </a:t>
            </a:r>
            <a:r>
              <a:rPr lang="el-GR" sz="1200" dirty="0" smtClean="0">
                <a:solidFill>
                  <a:schemeClr val="accent1">
                    <a:lumMod val="75000"/>
                  </a:schemeClr>
                </a:solidFill>
                <a:latin typeface="Arial" pitchFamily="34" charset="0"/>
                <a:cs typeface="Arial" pitchFamily="34" charset="0"/>
              </a:rPr>
              <a:t> , </a:t>
            </a:r>
            <a:r>
              <a:rPr lang="el-GR" sz="1200" b="1" dirty="0" smtClean="0">
                <a:solidFill>
                  <a:schemeClr val="accent1">
                    <a:lumMod val="75000"/>
                  </a:schemeClr>
                </a:solidFill>
                <a:latin typeface="Arial" pitchFamily="34" charset="0"/>
                <a:cs typeface="Arial" pitchFamily="34" charset="0"/>
              </a:rPr>
              <a:t>άσκησης σωματικής βίας</a:t>
            </a:r>
            <a:r>
              <a:rPr lang="el-GR" sz="1200" dirty="0" smtClean="0">
                <a:solidFill>
                  <a:schemeClr val="accent1">
                    <a:lumMod val="75000"/>
                  </a:schemeClr>
                </a:solidFill>
                <a:latin typeface="Arial" pitchFamily="34" charset="0"/>
                <a:cs typeface="Arial" pitchFamily="34" charset="0"/>
              </a:rPr>
              <a:t> , </a:t>
            </a:r>
            <a:r>
              <a:rPr lang="el-GR" sz="1200" b="1" dirty="0" smtClean="0">
                <a:solidFill>
                  <a:schemeClr val="accent1">
                    <a:lumMod val="75000"/>
                  </a:schemeClr>
                </a:solidFill>
                <a:latin typeface="Arial" pitchFamily="34" charset="0"/>
                <a:cs typeface="Arial" pitchFamily="34" charset="0"/>
              </a:rPr>
              <a:t>άσκησης λεκτικής βίας</a:t>
            </a:r>
            <a:r>
              <a:rPr lang="el-GR" sz="1200" dirty="0" smtClean="0">
                <a:solidFill>
                  <a:schemeClr val="accent1">
                    <a:lumMod val="75000"/>
                  </a:schemeClr>
                </a:solidFill>
                <a:latin typeface="Arial" pitchFamily="34" charset="0"/>
                <a:cs typeface="Arial" pitchFamily="34" charset="0"/>
              </a:rPr>
              <a:t>  μεταξύ των μαθητών στο   σχολείο μας παρατηρούμε ότι ενώ </a:t>
            </a:r>
            <a:r>
              <a:rPr lang="el-GR" sz="1200" b="1" dirty="0" smtClean="0">
                <a:solidFill>
                  <a:schemeClr val="accent1">
                    <a:lumMod val="75000"/>
                  </a:schemeClr>
                </a:solidFill>
                <a:latin typeface="Arial" pitchFamily="34" charset="0"/>
                <a:cs typeface="Arial" pitchFamily="34" charset="0"/>
              </a:rPr>
              <a:t>οι εκπαιδευτικοί</a:t>
            </a:r>
            <a:r>
              <a:rPr lang="el-GR" sz="1200" dirty="0" smtClean="0">
                <a:solidFill>
                  <a:schemeClr val="accent1">
                    <a:lumMod val="75000"/>
                  </a:schemeClr>
                </a:solidFill>
                <a:latin typeface="Arial" pitchFamily="34" charset="0"/>
                <a:cs typeface="Arial" pitchFamily="34" charset="0"/>
              </a:rPr>
              <a:t> πιστεύουν ότι αυτό ισχύει σε </a:t>
            </a:r>
            <a:r>
              <a:rPr lang="el-GR" sz="1200" b="1" dirty="0" smtClean="0">
                <a:solidFill>
                  <a:schemeClr val="accent1">
                    <a:lumMod val="75000"/>
                  </a:schemeClr>
                </a:solidFill>
                <a:latin typeface="Arial" pitchFamily="34" charset="0"/>
                <a:cs typeface="Arial" pitchFamily="34" charset="0"/>
              </a:rPr>
              <a:t>μεγάλο ως εξαιρετικά μεγάλο </a:t>
            </a:r>
            <a:r>
              <a:rPr lang="el-GR" sz="1200" dirty="0" smtClean="0">
                <a:solidFill>
                  <a:schemeClr val="accent1">
                    <a:lumMod val="75000"/>
                  </a:schemeClr>
                </a:solidFill>
                <a:latin typeface="Arial" pitchFamily="34" charset="0"/>
                <a:cs typeface="Arial" pitchFamily="34" charset="0"/>
              </a:rPr>
              <a:t>βαθμό , οι </a:t>
            </a:r>
            <a:r>
              <a:rPr lang="el-GR" sz="1200" b="1" dirty="0" smtClean="0">
                <a:solidFill>
                  <a:schemeClr val="accent1">
                    <a:lumMod val="75000"/>
                  </a:schemeClr>
                </a:solidFill>
                <a:latin typeface="Arial" pitchFamily="34" charset="0"/>
                <a:cs typeface="Arial" pitchFamily="34" charset="0"/>
              </a:rPr>
              <a:t>γονείς</a:t>
            </a:r>
            <a:r>
              <a:rPr lang="el-GR" sz="1200" dirty="0" smtClean="0">
                <a:solidFill>
                  <a:schemeClr val="accent1">
                    <a:lumMod val="75000"/>
                  </a:schemeClr>
                </a:solidFill>
                <a:latin typeface="Arial" pitchFamily="34" charset="0"/>
                <a:cs typeface="Arial" pitchFamily="34" charset="0"/>
              </a:rPr>
              <a:t> και </a:t>
            </a:r>
            <a:r>
              <a:rPr lang="el-GR" sz="1200" b="1" dirty="0" smtClean="0">
                <a:solidFill>
                  <a:schemeClr val="accent1">
                    <a:lumMod val="75000"/>
                  </a:schemeClr>
                </a:solidFill>
                <a:latin typeface="Arial" pitchFamily="34" charset="0"/>
                <a:cs typeface="Arial" pitchFamily="34" charset="0"/>
              </a:rPr>
              <a:t>οι μαθητές</a:t>
            </a:r>
            <a:r>
              <a:rPr lang="el-GR" sz="1200" dirty="0" smtClean="0">
                <a:solidFill>
                  <a:schemeClr val="accent1">
                    <a:lumMod val="75000"/>
                  </a:schemeClr>
                </a:solidFill>
                <a:latin typeface="Arial" pitchFamily="34" charset="0"/>
                <a:cs typeface="Arial" pitchFamily="34" charset="0"/>
              </a:rPr>
              <a:t> πιστεύουν ότι αυτό ισχύει σε </a:t>
            </a:r>
            <a:r>
              <a:rPr lang="el-GR" sz="1200" b="1" dirty="0" smtClean="0">
                <a:solidFill>
                  <a:schemeClr val="accent1">
                    <a:lumMod val="75000"/>
                  </a:schemeClr>
                </a:solidFill>
                <a:latin typeface="Arial" pitchFamily="34" charset="0"/>
                <a:cs typeface="Arial" pitchFamily="34" charset="0"/>
              </a:rPr>
              <a:t>μέτριο έως μεγάλο</a:t>
            </a:r>
            <a:r>
              <a:rPr lang="el-GR" sz="1200" dirty="0" smtClean="0">
                <a:solidFill>
                  <a:schemeClr val="accent1">
                    <a:lumMod val="75000"/>
                  </a:schemeClr>
                </a:solidFill>
                <a:latin typeface="Arial" pitchFamily="34" charset="0"/>
                <a:cs typeface="Arial" pitchFamily="34" charset="0"/>
              </a:rPr>
              <a:t> βαθμό. </a:t>
            </a:r>
          </a:p>
          <a:p>
            <a:pPr lvl="0"/>
            <a:r>
              <a:rPr lang="el-GR" sz="1200" dirty="0" smtClean="0">
                <a:solidFill>
                  <a:schemeClr val="accent1">
                    <a:lumMod val="75000"/>
                  </a:schemeClr>
                </a:solidFill>
                <a:latin typeface="Arial" pitchFamily="34" charset="0"/>
                <a:cs typeface="Arial" pitchFamily="34" charset="0"/>
              </a:rPr>
              <a:t>Για το θέμα των </a:t>
            </a:r>
            <a:r>
              <a:rPr lang="el-GR" sz="1200" b="1" dirty="0" smtClean="0">
                <a:solidFill>
                  <a:schemeClr val="accent1">
                    <a:lumMod val="75000"/>
                  </a:schemeClr>
                </a:solidFill>
                <a:latin typeface="Arial" pitchFamily="34" charset="0"/>
                <a:cs typeface="Arial" pitchFamily="34" charset="0"/>
              </a:rPr>
              <a:t>βανδαλισμών</a:t>
            </a:r>
            <a:r>
              <a:rPr lang="el-GR" sz="1200" dirty="0" smtClean="0">
                <a:solidFill>
                  <a:schemeClr val="accent1">
                    <a:lumMod val="75000"/>
                  </a:schemeClr>
                </a:solidFill>
                <a:latin typeface="Arial" pitchFamily="34" charset="0"/>
                <a:cs typeface="Arial" pitchFamily="34" charset="0"/>
              </a:rPr>
              <a:t> στο σχολείο μας τόσο οι </a:t>
            </a:r>
            <a:r>
              <a:rPr lang="el-GR" sz="1200" b="1" dirty="0" smtClean="0">
                <a:solidFill>
                  <a:schemeClr val="accent1">
                    <a:lumMod val="75000"/>
                  </a:schemeClr>
                </a:solidFill>
                <a:latin typeface="Arial" pitchFamily="34" charset="0"/>
                <a:cs typeface="Arial" pitchFamily="34" charset="0"/>
              </a:rPr>
              <a:t>εκπαιδευτικοί</a:t>
            </a:r>
            <a:r>
              <a:rPr lang="el-GR" sz="1200" dirty="0" smtClean="0">
                <a:solidFill>
                  <a:schemeClr val="accent1">
                    <a:lumMod val="75000"/>
                  </a:schemeClr>
                </a:solidFill>
                <a:latin typeface="Arial" pitchFamily="34" charset="0"/>
                <a:cs typeface="Arial" pitchFamily="34" charset="0"/>
              </a:rPr>
              <a:t> όσο και οι </a:t>
            </a:r>
            <a:r>
              <a:rPr lang="el-GR" sz="1200" b="1" dirty="0" smtClean="0">
                <a:solidFill>
                  <a:schemeClr val="accent1">
                    <a:lumMod val="75000"/>
                  </a:schemeClr>
                </a:solidFill>
                <a:latin typeface="Arial" pitchFamily="34" charset="0"/>
                <a:cs typeface="Arial" pitchFamily="34" charset="0"/>
              </a:rPr>
              <a:t>μαθητές </a:t>
            </a:r>
            <a:r>
              <a:rPr lang="el-GR" sz="1200" dirty="0" smtClean="0">
                <a:solidFill>
                  <a:schemeClr val="accent1">
                    <a:lumMod val="75000"/>
                  </a:schemeClr>
                </a:solidFill>
                <a:latin typeface="Arial" pitchFamily="34" charset="0"/>
                <a:cs typeface="Arial" pitchFamily="34" charset="0"/>
              </a:rPr>
              <a:t>πιστεύουν ότι συμβαίνουν σε </a:t>
            </a:r>
            <a:r>
              <a:rPr lang="el-GR" sz="1200" b="1" dirty="0" smtClean="0">
                <a:solidFill>
                  <a:schemeClr val="accent1">
                    <a:lumMod val="75000"/>
                  </a:schemeClr>
                </a:solidFill>
                <a:latin typeface="Arial" pitchFamily="34" charset="0"/>
                <a:cs typeface="Arial" pitchFamily="34" charset="0"/>
              </a:rPr>
              <a:t>μεγάλο </a:t>
            </a:r>
            <a:r>
              <a:rPr lang="el-GR" sz="1200" dirty="0" smtClean="0">
                <a:solidFill>
                  <a:schemeClr val="accent1">
                    <a:lumMod val="75000"/>
                  </a:schemeClr>
                </a:solidFill>
                <a:latin typeface="Arial" pitchFamily="34" charset="0"/>
                <a:cs typeface="Arial" pitchFamily="34" charset="0"/>
              </a:rPr>
              <a:t>ως </a:t>
            </a:r>
            <a:r>
              <a:rPr lang="el-GR" sz="1200" b="1" dirty="0" smtClean="0">
                <a:solidFill>
                  <a:schemeClr val="accent1">
                    <a:lumMod val="75000"/>
                  </a:schemeClr>
                </a:solidFill>
                <a:latin typeface="Arial" pitchFamily="34" charset="0"/>
                <a:cs typeface="Arial" pitchFamily="34" charset="0"/>
              </a:rPr>
              <a:t>εξαιρετικά μεγάλο</a:t>
            </a:r>
            <a:r>
              <a:rPr lang="el-GR" sz="1200" dirty="0" smtClean="0">
                <a:solidFill>
                  <a:schemeClr val="accent1">
                    <a:lumMod val="75000"/>
                  </a:schemeClr>
                </a:solidFill>
                <a:latin typeface="Arial" pitchFamily="34" charset="0"/>
                <a:cs typeface="Arial" pitchFamily="34" charset="0"/>
              </a:rPr>
              <a:t> βαθμό, ενώ οι γονείς πιστεύουν ότι συμβαίνουν σε </a:t>
            </a:r>
            <a:r>
              <a:rPr lang="el-GR" sz="1200" b="1" dirty="0" smtClean="0">
                <a:solidFill>
                  <a:schemeClr val="accent1">
                    <a:lumMod val="75000"/>
                  </a:schemeClr>
                </a:solidFill>
                <a:latin typeface="Arial" pitchFamily="34" charset="0"/>
                <a:cs typeface="Arial" pitchFamily="34" charset="0"/>
              </a:rPr>
              <a:t>μέτριο</a:t>
            </a:r>
            <a:r>
              <a:rPr lang="el-GR" sz="1200" dirty="0" smtClean="0">
                <a:solidFill>
                  <a:schemeClr val="accent1">
                    <a:lumMod val="75000"/>
                  </a:schemeClr>
                </a:solidFill>
                <a:latin typeface="Arial" pitchFamily="34" charset="0"/>
                <a:cs typeface="Arial" pitchFamily="34" charset="0"/>
              </a:rPr>
              <a:t> ως </a:t>
            </a:r>
            <a:r>
              <a:rPr lang="el-GR" sz="1200" b="1" dirty="0" smtClean="0">
                <a:solidFill>
                  <a:schemeClr val="accent1">
                    <a:lumMod val="75000"/>
                  </a:schemeClr>
                </a:solidFill>
                <a:latin typeface="Arial" pitchFamily="34" charset="0"/>
                <a:cs typeface="Arial" pitchFamily="34" charset="0"/>
              </a:rPr>
              <a:t>μεγάλο </a:t>
            </a:r>
            <a:r>
              <a:rPr lang="el-GR" sz="1200" dirty="0" smtClean="0">
                <a:solidFill>
                  <a:schemeClr val="accent1">
                    <a:lumMod val="75000"/>
                  </a:schemeClr>
                </a:solidFill>
                <a:latin typeface="Arial" pitchFamily="34" charset="0"/>
                <a:cs typeface="Arial" pitchFamily="34" charset="0"/>
              </a:rPr>
              <a:t>βαθμό.</a:t>
            </a:r>
          </a:p>
          <a:p>
            <a:pPr lvl="0"/>
            <a:r>
              <a:rPr lang="el-GR" sz="1200" dirty="0" smtClean="0">
                <a:solidFill>
                  <a:schemeClr val="accent1">
                    <a:lumMod val="75000"/>
                  </a:schemeClr>
                </a:solidFill>
                <a:latin typeface="Arial" pitchFamily="34" charset="0"/>
                <a:cs typeface="Arial" pitchFamily="34" charset="0"/>
              </a:rPr>
              <a:t>Στο θέμα </a:t>
            </a:r>
            <a:r>
              <a:rPr lang="el-GR" sz="1200" b="1" dirty="0" smtClean="0">
                <a:solidFill>
                  <a:schemeClr val="accent1">
                    <a:lumMod val="75000"/>
                  </a:schemeClr>
                </a:solidFill>
                <a:latin typeface="Arial" pitchFamily="34" charset="0"/>
                <a:cs typeface="Arial" pitchFamily="34" charset="0"/>
              </a:rPr>
              <a:t>καπνίσματος</a:t>
            </a:r>
            <a:r>
              <a:rPr lang="el-GR" sz="1200" dirty="0" smtClean="0">
                <a:solidFill>
                  <a:schemeClr val="accent1">
                    <a:lumMod val="75000"/>
                  </a:schemeClr>
                </a:solidFill>
                <a:latin typeface="Arial" pitchFamily="34" charset="0"/>
                <a:cs typeface="Arial" pitchFamily="34" charset="0"/>
              </a:rPr>
              <a:t> εντός του σχολείου </a:t>
            </a:r>
            <a:r>
              <a:rPr lang="el-GR" sz="1200" b="1" dirty="0" smtClean="0">
                <a:solidFill>
                  <a:schemeClr val="accent1">
                    <a:lumMod val="75000"/>
                  </a:schemeClr>
                </a:solidFill>
                <a:latin typeface="Arial" pitchFamily="34" charset="0"/>
                <a:cs typeface="Arial" pitchFamily="34" charset="0"/>
              </a:rPr>
              <a:t>και οι τρείς</a:t>
            </a:r>
            <a:r>
              <a:rPr lang="el-GR" sz="1200" dirty="0" smtClean="0">
                <a:solidFill>
                  <a:schemeClr val="accent1">
                    <a:lumMod val="75000"/>
                  </a:schemeClr>
                </a:solidFill>
                <a:latin typeface="Arial" pitchFamily="34" charset="0"/>
                <a:cs typeface="Arial" pitchFamily="34" charset="0"/>
              </a:rPr>
              <a:t> ομάδες απάντησαν ότι υπάρχει σε </a:t>
            </a:r>
            <a:r>
              <a:rPr lang="el-GR" sz="1200" b="1" dirty="0" smtClean="0">
                <a:solidFill>
                  <a:schemeClr val="accent1">
                    <a:lumMod val="75000"/>
                  </a:schemeClr>
                </a:solidFill>
                <a:latin typeface="Arial" pitchFamily="34" charset="0"/>
                <a:cs typeface="Arial" pitchFamily="34" charset="0"/>
              </a:rPr>
              <a:t>μέτριο ως μεγάλο</a:t>
            </a:r>
            <a:r>
              <a:rPr lang="el-GR" sz="1200" dirty="0" smtClean="0">
                <a:solidFill>
                  <a:schemeClr val="accent1">
                    <a:lumMod val="75000"/>
                  </a:schemeClr>
                </a:solidFill>
                <a:latin typeface="Arial" pitchFamily="34" charset="0"/>
                <a:cs typeface="Arial" pitchFamily="34" charset="0"/>
              </a:rPr>
              <a:t> βαθμό.</a:t>
            </a:r>
          </a:p>
          <a:p>
            <a:pPr lvl="0"/>
            <a:r>
              <a:rPr lang="el-GR" sz="1200" dirty="0" smtClean="0">
                <a:solidFill>
                  <a:schemeClr val="accent1">
                    <a:lumMod val="75000"/>
                  </a:schemeClr>
                </a:solidFill>
                <a:latin typeface="Arial" pitchFamily="34" charset="0"/>
                <a:cs typeface="Arial" pitchFamily="34" charset="0"/>
              </a:rPr>
              <a:t>Για τη </a:t>
            </a:r>
            <a:r>
              <a:rPr lang="el-GR" sz="1200" b="1" dirty="0" smtClean="0">
                <a:solidFill>
                  <a:schemeClr val="accent1">
                    <a:lumMod val="75000"/>
                  </a:schemeClr>
                </a:solidFill>
                <a:latin typeface="Arial" pitchFamily="34" charset="0"/>
                <a:cs typeface="Arial" pitchFamily="34" charset="0"/>
              </a:rPr>
              <a:t>χρήση  απαγορευμένων ουσιών εντός του σχολείου</a:t>
            </a:r>
            <a:r>
              <a:rPr lang="el-GR" sz="1200" dirty="0" smtClean="0">
                <a:solidFill>
                  <a:schemeClr val="accent1">
                    <a:lumMod val="75000"/>
                  </a:schemeClr>
                </a:solidFill>
                <a:latin typeface="Arial" pitchFamily="34" charset="0"/>
                <a:cs typeface="Arial" pitchFamily="34" charset="0"/>
              </a:rPr>
              <a:t> τόσο οι </a:t>
            </a:r>
            <a:r>
              <a:rPr lang="el-GR" sz="1200" b="1" dirty="0" smtClean="0">
                <a:solidFill>
                  <a:schemeClr val="accent1">
                    <a:lumMod val="75000"/>
                  </a:schemeClr>
                </a:solidFill>
                <a:latin typeface="Arial" pitchFamily="34" charset="0"/>
                <a:cs typeface="Arial" pitchFamily="34" charset="0"/>
              </a:rPr>
              <a:t>γονείς</a:t>
            </a:r>
            <a:r>
              <a:rPr lang="el-GR" sz="1200" dirty="0" smtClean="0">
                <a:solidFill>
                  <a:schemeClr val="accent1">
                    <a:lumMod val="75000"/>
                  </a:schemeClr>
                </a:solidFill>
                <a:latin typeface="Arial" pitchFamily="34" charset="0"/>
                <a:cs typeface="Arial" pitchFamily="34" charset="0"/>
              </a:rPr>
              <a:t> όσο και οι </a:t>
            </a:r>
            <a:r>
              <a:rPr lang="el-GR" sz="1200" b="1" dirty="0" smtClean="0">
                <a:solidFill>
                  <a:schemeClr val="accent1">
                    <a:lumMod val="75000"/>
                  </a:schemeClr>
                </a:solidFill>
                <a:latin typeface="Arial" pitchFamily="34" charset="0"/>
                <a:cs typeface="Arial" pitchFamily="34" charset="0"/>
              </a:rPr>
              <a:t>μαθητές</a:t>
            </a:r>
            <a:r>
              <a:rPr lang="el-GR" sz="1200" dirty="0" smtClean="0">
                <a:solidFill>
                  <a:schemeClr val="accent1">
                    <a:lumMod val="75000"/>
                  </a:schemeClr>
                </a:solidFill>
                <a:latin typeface="Arial" pitchFamily="34" charset="0"/>
                <a:cs typeface="Arial" pitchFamily="34" charset="0"/>
              </a:rPr>
              <a:t> πιστεύουν ότι γίνεται </a:t>
            </a:r>
            <a:r>
              <a:rPr lang="el-GR" sz="1200" b="1" dirty="0" smtClean="0">
                <a:solidFill>
                  <a:schemeClr val="accent1">
                    <a:lumMod val="75000"/>
                  </a:schemeClr>
                </a:solidFill>
                <a:latin typeface="Arial" pitchFamily="34" charset="0"/>
                <a:cs typeface="Arial" pitchFamily="34" charset="0"/>
              </a:rPr>
              <a:t>από καθόλου ως ελάχιστα, </a:t>
            </a:r>
            <a:r>
              <a:rPr lang="el-GR" sz="1200" dirty="0" smtClean="0">
                <a:solidFill>
                  <a:schemeClr val="accent1">
                    <a:lumMod val="75000"/>
                  </a:schemeClr>
                </a:solidFill>
                <a:latin typeface="Arial" pitchFamily="34" charset="0"/>
                <a:cs typeface="Arial" pitchFamily="34" charset="0"/>
              </a:rPr>
              <a:t>ενώ οι </a:t>
            </a:r>
            <a:r>
              <a:rPr lang="el-GR" sz="1200" b="1" dirty="0" smtClean="0">
                <a:solidFill>
                  <a:schemeClr val="accent1">
                    <a:lumMod val="75000"/>
                  </a:schemeClr>
                </a:solidFill>
                <a:latin typeface="Arial" pitchFamily="34" charset="0"/>
                <a:cs typeface="Arial" pitchFamily="34" charset="0"/>
              </a:rPr>
              <a:t>εκπαιδευτικοί </a:t>
            </a:r>
            <a:r>
              <a:rPr lang="el-GR" sz="1200" dirty="0" smtClean="0">
                <a:solidFill>
                  <a:schemeClr val="accent1">
                    <a:lumMod val="75000"/>
                  </a:schemeClr>
                </a:solidFill>
                <a:latin typeface="Arial" pitchFamily="34" charset="0"/>
                <a:cs typeface="Arial" pitchFamily="34" charset="0"/>
              </a:rPr>
              <a:t>από </a:t>
            </a:r>
            <a:r>
              <a:rPr lang="el-GR" sz="1200" b="1" dirty="0" smtClean="0">
                <a:solidFill>
                  <a:schemeClr val="accent1">
                    <a:lumMod val="75000"/>
                  </a:schemeClr>
                </a:solidFill>
                <a:latin typeface="Arial" pitchFamily="34" charset="0"/>
                <a:cs typeface="Arial" pitchFamily="34" charset="0"/>
              </a:rPr>
              <a:t>μικρό </a:t>
            </a:r>
            <a:r>
              <a:rPr lang="el-GR" sz="1200" dirty="0" smtClean="0">
                <a:solidFill>
                  <a:schemeClr val="accent1">
                    <a:lumMod val="75000"/>
                  </a:schemeClr>
                </a:solidFill>
                <a:latin typeface="Arial" pitchFamily="34" charset="0"/>
                <a:cs typeface="Arial" pitchFamily="34" charset="0"/>
              </a:rPr>
              <a:t>ως  </a:t>
            </a:r>
            <a:r>
              <a:rPr lang="el-GR" sz="1200" b="1" dirty="0" smtClean="0">
                <a:solidFill>
                  <a:schemeClr val="accent1">
                    <a:lumMod val="75000"/>
                  </a:schemeClr>
                </a:solidFill>
                <a:latin typeface="Arial" pitchFamily="34" charset="0"/>
                <a:cs typeface="Arial" pitchFamily="34" charset="0"/>
              </a:rPr>
              <a:t>μέτριο βαθμό.</a:t>
            </a:r>
            <a:endParaRPr lang="el-GR" sz="1200" dirty="0" smtClean="0">
              <a:solidFill>
                <a:schemeClr val="accent1">
                  <a:lumMod val="75000"/>
                </a:schemeClr>
              </a:solidFill>
              <a:latin typeface="Arial" pitchFamily="34" charset="0"/>
              <a:cs typeface="Arial" pitchFamily="34" charset="0"/>
            </a:endParaRPr>
          </a:p>
          <a:p>
            <a:r>
              <a:rPr lang="el-GR" sz="1200" dirty="0" smtClean="0">
                <a:solidFill>
                  <a:schemeClr val="accent1">
                    <a:lumMod val="75000"/>
                  </a:schemeClr>
                </a:solidFill>
                <a:latin typeface="Arial" pitchFamily="34" charset="0"/>
                <a:cs typeface="Arial" pitchFamily="34" charset="0"/>
              </a:rPr>
              <a:t>Για τη </a:t>
            </a:r>
            <a:r>
              <a:rPr lang="el-GR" sz="1200" b="1" dirty="0" smtClean="0">
                <a:solidFill>
                  <a:schemeClr val="accent1">
                    <a:lumMod val="75000"/>
                  </a:schemeClr>
                </a:solidFill>
                <a:latin typeface="Arial" pitchFamily="34" charset="0"/>
                <a:cs typeface="Arial" pitchFamily="34" charset="0"/>
              </a:rPr>
              <a:t>χρήση  απαγορευμένων ουσιών εκτός του σχολείου</a:t>
            </a:r>
            <a:r>
              <a:rPr lang="el-GR" sz="1200" dirty="0" smtClean="0">
                <a:solidFill>
                  <a:schemeClr val="accent1">
                    <a:lumMod val="75000"/>
                  </a:schemeClr>
                </a:solidFill>
                <a:latin typeface="Arial" pitchFamily="34" charset="0"/>
                <a:cs typeface="Arial" pitchFamily="34" charset="0"/>
              </a:rPr>
              <a:t> τόσο οι </a:t>
            </a:r>
            <a:r>
              <a:rPr lang="el-GR" sz="1200" b="1" dirty="0" smtClean="0">
                <a:solidFill>
                  <a:schemeClr val="accent1">
                    <a:lumMod val="75000"/>
                  </a:schemeClr>
                </a:solidFill>
                <a:latin typeface="Arial" pitchFamily="34" charset="0"/>
                <a:cs typeface="Arial" pitchFamily="34" charset="0"/>
              </a:rPr>
              <a:t>γονείς</a:t>
            </a:r>
            <a:r>
              <a:rPr lang="el-GR" sz="1200" dirty="0" smtClean="0">
                <a:solidFill>
                  <a:schemeClr val="accent1">
                    <a:lumMod val="75000"/>
                  </a:schemeClr>
                </a:solidFill>
                <a:latin typeface="Arial" pitchFamily="34" charset="0"/>
                <a:cs typeface="Arial" pitchFamily="34" charset="0"/>
              </a:rPr>
              <a:t> όσο και οι </a:t>
            </a:r>
            <a:r>
              <a:rPr lang="el-GR" sz="1200" b="1" dirty="0" smtClean="0">
                <a:solidFill>
                  <a:schemeClr val="accent1">
                    <a:lumMod val="75000"/>
                  </a:schemeClr>
                </a:solidFill>
                <a:latin typeface="Arial" pitchFamily="34" charset="0"/>
                <a:cs typeface="Arial" pitchFamily="34" charset="0"/>
              </a:rPr>
              <a:t>μαθητές</a:t>
            </a:r>
            <a:r>
              <a:rPr lang="el-GR" sz="1200" dirty="0" smtClean="0">
                <a:solidFill>
                  <a:schemeClr val="accent1">
                    <a:lumMod val="75000"/>
                  </a:schemeClr>
                </a:solidFill>
                <a:latin typeface="Arial" pitchFamily="34" charset="0"/>
                <a:cs typeface="Arial" pitchFamily="34" charset="0"/>
              </a:rPr>
              <a:t> πιστεύουν ότι γίνεται </a:t>
            </a:r>
            <a:r>
              <a:rPr lang="el-GR" sz="1200" b="1" dirty="0" smtClean="0">
                <a:solidFill>
                  <a:schemeClr val="accent1">
                    <a:lumMod val="75000"/>
                  </a:schemeClr>
                </a:solidFill>
                <a:latin typeface="Arial" pitchFamily="34" charset="0"/>
                <a:cs typeface="Arial" pitchFamily="34" charset="0"/>
              </a:rPr>
              <a:t>από καθόλου ως ελάχιστα, </a:t>
            </a:r>
            <a:r>
              <a:rPr lang="el-GR" sz="1200" dirty="0" smtClean="0">
                <a:solidFill>
                  <a:schemeClr val="accent1">
                    <a:lumMod val="75000"/>
                  </a:schemeClr>
                </a:solidFill>
                <a:latin typeface="Arial" pitchFamily="34" charset="0"/>
                <a:cs typeface="Arial" pitchFamily="34" charset="0"/>
              </a:rPr>
              <a:t>ενώ οι </a:t>
            </a:r>
            <a:r>
              <a:rPr lang="el-GR" sz="1200" b="1" dirty="0" smtClean="0">
                <a:solidFill>
                  <a:schemeClr val="accent1">
                    <a:lumMod val="75000"/>
                  </a:schemeClr>
                </a:solidFill>
                <a:latin typeface="Arial" pitchFamily="34" charset="0"/>
                <a:cs typeface="Arial" pitchFamily="34" charset="0"/>
              </a:rPr>
              <a:t>εκπαιδευτικοί </a:t>
            </a:r>
            <a:r>
              <a:rPr lang="el-GR" sz="1200" dirty="0" smtClean="0">
                <a:solidFill>
                  <a:schemeClr val="accent1">
                    <a:lumMod val="75000"/>
                  </a:schemeClr>
                </a:solidFill>
                <a:latin typeface="Arial" pitchFamily="34" charset="0"/>
                <a:cs typeface="Arial" pitchFamily="34" charset="0"/>
              </a:rPr>
              <a:t>από </a:t>
            </a:r>
            <a:r>
              <a:rPr lang="el-GR" sz="1200" b="1" dirty="0" smtClean="0">
                <a:solidFill>
                  <a:schemeClr val="accent1">
                    <a:lumMod val="75000"/>
                  </a:schemeClr>
                </a:solidFill>
                <a:latin typeface="Arial" pitchFamily="34" charset="0"/>
                <a:cs typeface="Arial" pitchFamily="34" charset="0"/>
              </a:rPr>
              <a:t>μέτριο </a:t>
            </a:r>
            <a:r>
              <a:rPr lang="el-GR" sz="1200" dirty="0" smtClean="0">
                <a:solidFill>
                  <a:schemeClr val="accent1">
                    <a:lumMod val="75000"/>
                  </a:schemeClr>
                </a:solidFill>
                <a:latin typeface="Arial" pitchFamily="34" charset="0"/>
                <a:cs typeface="Arial" pitchFamily="34" charset="0"/>
              </a:rPr>
              <a:t>ως  </a:t>
            </a:r>
            <a:r>
              <a:rPr lang="el-GR" sz="1200" b="1" dirty="0" smtClean="0">
                <a:solidFill>
                  <a:schemeClr val="accent1">
                    <a:lumMod val="75000"/>
                  </a:schemeClr>
                </a:solidFill>
                <a:latin typeface="Arial" pitchFamily="34" charset="0"/>
                <a:cs typeface="Arial" pitchFamily="34" charset="0"/>
              </a:rPr>
              <a:t>μεγάλο βαθμό. </a:t>
            </a:r>
            <a:endParaRPr lang="el-GR" sz="1200" dirty="0" smtClean="0">
              <a:solidFill>
                <a:schemeClr val="accent1">
                  <a:lumMod val="75000"/>
                </a:schemeClr>
              </a:solidFill>
              <a:latin typeface="Arial" pitchFamily="34" charset="0"/>
              <a:cs typeface="Arial" pitchFamily="34" charset="0"/>
            </a:endParaRPr>
          </a:p>
          <a:p>
            <a:pPr lvl="0"/>
            <a:r>
              <a:rPr lang="el-GR" sz="1200" dirty="0" smtClean="0">
                <a:solidFill>
                  <a:schemeClr val="accent1">
                    <a:lumMod val="75000"/>
                  </a:schemeClr>
                </a:solidFill>
                <a:latin typeface="Arial" pitchFamily="34" charset="0"/>
                <a:cs typeface="Arial" pitchFamily="34" charset="0"/>
              </a:rPr>
              <a:t>Για την </a:t>
            </a:r>
            <a:r>
              <a:rPr lang="el-GR" sz="1200" b="1" dirty="0" smtClean="0">
                <a:solidFill>
                  <a:schemeClr val="accent1">
                    <a:lumMod val="75000"/>
                  </a:schemeClr>
                </a:solidFill>
                <a:latin typeface="Arial" pitchFamily="34" charset="0"/>
                <a:cs typeface="Arial" pitchFamily="34" charset="0"/>
              </a:rPr>
              <a:t>υπερβολική  χρήση του διαδικτύου</a:t>
            </a:r>
            <a:r>
              <a:rPr lang="el-GR" sz="1200" dirty="0" smtClean="0">
                <a:solidFill>
                  <a:schemeClr val="accent1">
                    <a:lumMod val="75000"/>
                  </a:schemeClr>
                </a:solidFill>
                <a:latin typeface="Arial" pitchFamily="34" charset="0"/>
                <a:cs typeface="Arial" pitchFamily="34" charset="0"/>
              </a:rPr>
              <a:t> τόσο οι </a:t>
            </a:r>
            <a:r>
              <a:rPr lang="el-GR" sz="1200" b="1" dirty="0" smtClean="0">
                <a:solidFill>
                  <a:schemeClr val="accent1">
                    <a:lumMod val="75000"/>
                  </a:schemeClr>
                </a:solidFill>
                <a:latin typeface="Arial" pitchFamily="34" charset="0"/>
                <a:cs typeface="Arial" pitchFamily="34" charset="0"/>
              </a:rPr>
              <a:t>εκπαιδευτικο</a:t>
            </a:r>
            <a:r>
              <a:rPr lang="el-GR" sz="1200" dirty="0" smtClean="0">
                <a:solidFill>
                  <a:schemeClr val="accent1">
                    <a:lumMod val="75000"/>
                  </a:schemeClr>
                </a:solidFill>
                <a:latin typeface="Arial" pitchFamily="34" charset="0"/>
                <a:cs typeface="Arial" pitchFamily="34" charset="0"/>
              </a:rPr>
              <a:t>ί όσο και οι </a:t>
            </a:r>
            <a:r>
              <a:rPr lang="el-GR" sz="1200" b="1" dirty="0" smtClean="0">
                <a:solidFill>
                  <a:schemeClr val="accent1">
                    <a:lumMod val="75000"/>
                  </a:schemeClr>
                </a:solidFill>
                <a:latin typeface="Arial" pitchFamily="34" charset="0"/>
                <a:cs typeface="Arial" pitchFamily="34" charset="0"/>
              </a:rPr>
              <a:t>γονείς</a:t>
            </a:r>
            <a:r>
              <a:rPr lang="el-GR" sz="1200" dirty="0" smtClean="0">
                <a:solidFill>
                  <a:schemeClr val="accent1">
                    <a:lumMod val="75000"/>
                  </a:schemeClr>
                </a:solidFill>
                <a:latin typeface="Arial" pitchFamily="34" charset="0"/>
                <a:cs typeface="Arial" pitchFamily="34" charset="0"/>
              </a:rPr>
              <a:t> πιστεύουν ότι γίνεται σε </a:t>
            </a:r>
            <a:r>
              <a:rPr lang="el-GR" sz="1200" b="1" dirty="0" smtClean="0">
                <a:solidFill>
                  <a:schemeClr val="accent1">
                    <a:lumMod val="75000"/>
                  </a:schemeClr>
                </a:solidFill>
                <a:latin typeface="Arial" pitchFamily="34" charset="0"/>
                <a:cs typeface="Arial" pitchFamily="34" charset="0"/>
              </a:rPr>
              <a:t>εξαιρετικά μεγάλο</a:t>
            </a:r>
            <a:r>
              <a:rPr lang="el-GR" sz="1200" dirty="0" smtClean="0">
                <a:solidFill>
                  <a:schemeClr val="accent1">
                    <a:lumMod val="75000"/>
                  </a:schemeClr>
                </a:solidFill>
                <a:latin typeface="Arial" pitchFamily="34" charset="0"/>
                <a:cs typeface="Arial" pitchFamily="34" charset="0"/>
              </a:rPr>
              <a:t> βαθμό, ενώ </a:t>
            </a:r>
            <a:r>
              <a:rPr lang="el-GR" sz="1200" b="1" dirty="0" smtClean="0">
                <a:solidFill>
                  <a:schemeClr val="accent1">
                    <a:lumMod val="75000"/>
                  </a:schemeClr>
                </a:solidFill>
                <a:latin typeface="Arial" pitchFamily="34" charset="0"/>
                <a:cs typeface="Arial" pitchFamily="34" charset="0"/>
              </a:rPr>
              <a:t>μόνο</a:t>
            </a:r>
            <a:r>
              <a:rPr lang="el-GR" sz="1200" dirty="0" smtClean="0">
                <a:solidFill>
                  <a:schemeClr val="accent1">
                    <a:lumMod val="75000"/>
                  </a:schemeClr>
                </a:solidFill>
                <a:latin typeface="Arial" pitchFamily="34" charset="0"/>
                <a:cs typeface="Arial" pitchFamily="34" charset="0"/>
              </a:rPr>
              <a:t> το </a:t>
            </a:r>
            <a:r>
              <a:rPr lang="el-GR" sz="1200" b="1" dirty="0" smtClean="0">
                <a:solidFill>
                  <a:schemeClr val="accent1">
                    <a:lumMod val="75000"/>
                  </a:schemeClr>
                </a:solidFill>
                <a:latin typeface="Arial" pitchFamily="34" charset="0"/>
                <a:cs typeface="Arial" pitchFamily="34" charset="0"/>
              </a:rPr>
              <a:t>1/3</a:t>
            </a:r>
            <a:r>
              <a:rPr lang="el-GR" sz="1200" dirty="0" smtClean="0">
                <a:solidFill>
                  <a:schemeClr val="accent1">
                    <a:lumMod val="75000"/>
                  </a:schemeClr>
                </a:solidFill>
                <a:latin typeface="Arial" pitchFamily="34" charset="0"/>
                <a:cs typeface="Arial" pitchFamily="34" charset="0"/>
              </a:rPr>
              <a:t> </a:t>
            </a:r>
            <a:r>
              <a:rPr lang="el-GR" sz="1200" b="1" dirty="0" smtClean="0">
                <a:solidFill>
                  <a:schemeClr val="accent1">
                    <a:lumMod val="75000"/>
                  </a:schemeClr>
                </a:solidFill>
                <a:latin typeface="Arial" pitchFamily="34" charset="0"/>
                <a:cs typeface="Arial" pitchFamily="34" charset="0"/>
              </a:rPr>
              <a:t>των μαθητών</a:t>
            </a:r>
            <a:r>
              <a:rPr lang="el-GR" sz="1200" dirty="0" smtClean="0">
                <a:solidFill>
                  <a:schemeClr val="accent1">
                    <a:lumMod val="75000"/>
                  </a:schemeClr>
                </a:solidFill>
                <a:latin typeface="Arial" pitchFamily="34" charset="0"/>
                <a:cs typeface="Arial" pitchFamily="34" charset="0"/>
              </a:rPr>
              <a:t> συμφωνεί με τις άλλες δύο ομάδες. </a:t>
            </a:r>
          </a:p>
          <a:p>
            <a:pPr lvl="0"/>
            <a:r>
              <a:rPr lang="el-GR" sz="1200" dirty="0" smtClean="0">
                <a:solidFill>
                  <a:schemeClr val="accent1">
                    <a:lumMod val="75000"/>
                  </a:schemeClr>
                </a:solidFill>
                <a:latin typeface="Arial" pitchFamily="34" charset="0"/>
                <a:cs typeface="Arial" pitchFamily="34" charset="0"/>
              </a:rPr>
              <a:t>Για το θέμα </a:t>
            </a:r>
            <a:r>
              <a:rPr lang="el-GR" sz="1200" b="1" dirty="0" smtClean="0">
                <a:solidFill>
                  <a:schemeClr val="accent1">
                    <a:lumMod val="75000"/>
                  </a:schemeClr>
                </a:solidFill>
                <a:latin typeface="Arial" pitchFamily="34" charset="0"/>
                <a:cs typeface="Arial" pitchFamily="34" charset="0"/>
              </a:rPr>
              <a:t>των κλοπών</a:t>
            </a:r>
            <a:r>
              <a:rPr lang="el-GR" sz="1200" dirty="0" smtClean="0">
                <a:solidFill>
                  <a:schemeClr val="accent1">
                    <a:lumMod val="75000"/>
                  </a:schemeClr>
                </a:solidFill>
                <a:latin typeface="Arial" pitchFamily="34" charset="0"/>
                <a:cs typeface="Arial" pitchFamily="34" charset="0"/>
              </a:rPr>
              <a:t> οι </a:t>
            </a:r>
            <a:r>
              <a:rPr lang="el-GR" sz="1200" b="1" dirty="0" smtClean="0">
                <a:solidFill>
                  <a:schemeClr val="accent1">
                    <a:lumMod val="75000"/>
                  </a:schemeClr>
                </a:solidFill>
                <a:latin typeface="Arial" pitchFamily="34" charset="0"/>
                <a:cs typeface="Arial" pitchFamily="34" charset="0"/>
              </a:rPr>
              <a:t>εκπαιδευτικοί </a:t>
            </a:r>
            <a:r>
              <a:rPr lang="el-GR" sz="1200" dirty="0" smtClean="0">
                <a:solidFill>
                  <a:schemeClr val="accent1">
                    <a:lumMod val="75000"/>
                  </a:schemeClr>
                </a:solidFill>
                <a:latin typeface="Arial" pitchFamily="34" charset="0"/>
                <a:cs typeface="Arial" pitchFamily="34" charset="0"/>
              </a:rPr>
              <a:t>πιστεύουν ότι υπάρχουν </a:t>
            </a:r>
            <a:r>
              <a:rPr lang="el-GR" sz="1200" b="1" dirty="0" smtClean="0">
                <a:solidFill>
                  <a:schemeClr val="accent1">
                    <a:lumMod val="75000"/>
                  </a:schemeClr>
                </a:solidFill>
                <a:latin typeface="Arial" pitchFamily="34" charset="0"/>
                <a:cs typeface="Arial" pitchFamily="34" charset="0"/>
              </a:rPr>
              <a:t>σε μέτριο – μεγάλο</a:t>
            </a:r>
            <a:r>
              <a:rPr lang="el-GR" sz="1200" dirty="0" smtClean="0">
                <a:solidFill>
                  <a:schemeClr val="accent1">
                    <a:lumMod val="75000"/>
                  </a:schemeClr>
                </a:solidFill>
                <a:latin typeface="Arial" pitchFamily="34" charset="0"/>
                <a:cs typeface="Arial" pitchFamily="34" charset="0"/>
              </a:rPr>
              <a:t> βαθμό ενώ οι μαθητές σε </a:t>
            </a:r>
            <a:r>
              <a:rPr lang="el-GR" sz="1200" b="1" dirty="0" smtClean="0">
                <a:solidFill>
                  <a:schemeClr val="accent1">
                    <a:lumMod val="75000"/>
                  </a:schemeClr>
                </a:solidFill>
                <a:latin typeface="Arial" pitchFamily="34" charset="0"/>
                <a:cs typeface="Arial" pitchFamily="34" charset="0"/>
              </a:rPr>
              <a:t>ελάχιστο ως μικρό</a:t>
            </a:r>
            <a:r>
              <a:rPr lang="el-GR" sz="1200" dirty="0" smtClean="0">
                <a:solidFill>
                  <a:schemeClr val="accent1">
                    <a:lumMod val="75000"/>
                  </a:schemeClr>
                </a:solidFill>
                <a:latin typeface="Arial" pitchFamily="34" charset="0"/>
                <a:cs typeface="Arial" pitchFamily="34" charset="0"/>
              </a:rPr>
              <a:t> βαθμό.</a:t>
            </a:r>
          </a:p>
          <a:p>
            <a:pPr lvl="0"/>
            <a:r>
              <a:rPr lang="el-GR" sz="1200" dirty="0" smtClean="0">
                <a:solidFill>
                  <a:schemeClr val="accent1">
                    <a:lumMod val="75000"/>
                  </a:schemeClr>
                </a:solidFill>
                <a:latin typeface="Arial" pitchFamily="34" charset="0"/>
                <a:cs typeface="Arial" pitchFamily="34" charset="0"/>
              </a:rPr>
              <a:t>Για ρατσιστικές συμπεριφορές τόσο οι εκπαιδευτικοί όσο και οι μαθητές πιστεύουν ότι υπάρχουν σε </a:t>
            </a:r>
            <a:r>
              <a:rPr lang="el-GR" sz="1200" b="1" dirty="0" smtClean="0">
                <a:solidFill>
                  <a:schemeClr val="accent1">
                    <a:lumMod val="75000"/>
                  </a:schemeClr>
                </a:solidFill>
                <a:latin typeface="Arial" pitchFamily="34" charset="0"/>
                <a:cs typeface="Arial" pitchFamily="34" charset="0"/>
              </a:rPr>
              <a:t>μέτριο ως μεγάλο</a:t>
            </a:r>
            <a:r>
              <a:rPr lang="el-GR" sz="1200" dirty="0" smtClean="0">
                <a:solidFill>
                  <a:schemeClr val="accent1">
                    <a:lumMod val="75000"/>
                  </a:schemeClr>
                </a:solidFill>
                <a:latin typeface="Arial" pitchFamily="34" charset="0"/>
                <a:cs typeface="Arial" pitchFamily="34" charset="0"/>
              </a:rPr>
              <a:t> βαθμό, ενώ οι </a:t>
            </a:r>
            <a:r>
              <a:rPr lang="el-GR" sz="1200" b="1" dirty="0" smtClean="0">
                <a:solidFill>
                  <a:schemeClr val="accent1">
                    <a:lumMod val="75000"/>
                  </a:schemeClr>
                </a:solidFill>
                <a:latin typeface="Arial" pitchFamily="34" charset="0"/>
                <a:cs typeface="Arial" pitchFamily="34" charset="0"/>
              </a:rPr>
              <a:t>γονείς</a:t>
            </a:r>
            <a:r>
              <a:rPr lang="el-GR" sz="1200" dirty="0" smtClean="0">
                <a:solidFill>
                  <a:schemeClr val="accent1">
                    <a:lumMod val="75000"/>
                  </a:schemeClr>
                </a:solidFill>
                <a:latin typeface="Arial" pitchFamily="34" charset="0"/>
                <a:cs typeface="Arial" pitchFamily="34" charset="0"/>
              </a:rPr>
              <a:t> σε </a:t>
            </a:r>
            <a:r>
              <a:rPr lang="el-GR" sz="1200" b="1" dirty="0" smtClean="0">
                <a:solidFill>
                  <a:schemeClr val="accent1">
                    <a:lumMod val="75000"/>
                  </a:schemeClr>
                </a:solidFill>
                <a:latin typeface="Arial" pitchFamily="34" charset="0"/>
                <a:cs typeface="Arial" pitchFamily="34" charset="0"/>
              </a:rPr>
              <a:t>μικρό ως μέτριο</a:t>
            </a:r>
            <a:r>
              <a:rPr lang="el-GR" sz="1200" dirty="0" smtClean="0">
                <a:solidFill>
                  <a:schemeClr val="accent1">
                    <a:lumMod val="75000"/>
                  </a:schemeClr>
                </a:solidFill>
                <a:latin typeface="Arial" pitchFamily="34" charset="0"/>
                <a:cs typeface="Arial" pitchFamily="34" charset="0"/>
              </a:rPr>
              <a:t> βαθμό.</a:t>
            </a:r>
          </a:p>
          <a:p>
            <a:pPr lvl="0"/>
            <a:r>
              <a:rPr lang="el-GR" sz="1200" dirty="0" smtClean="0">
                <a:solidFill>
                  <a:schemeClr val="accent1">
                    <a:lumMod val="75000"/>
                  </a:schemeClr>
                </a:solidFill>
                <a:latin typeface="Arial" pitchFamily="34" charset="0"/>
                <a:cs typeface="Arial" pitchFamily="34" charset="0"/>
              </a:rPr>
              <a:t>Για τα θέματα </a:t>
            </a:r>
            <a:r>
              <a:rPr lang="el-GR" sz="1200" b="1" dirty="0" smtClean="0">
                <a:solidFill>
                  <a:schemeClr val="accent1">
                    <a:lumMod val="75000"/>
                  </a:schemeClr>
                </a:solidFill>
                <a:latin typeface="Arial" pitchFamily="34" charset="0"/>
                <a:cs typeface="Arial" pitchFamily="34" charset="0"/>
              </a:rPr>
              <a:t>αργοπορίας των μαθητών στην τάξη και στο σχολείο</a:t>
            </a:r>
            <a:r>
              <a:rPr lang="el-GR" sz="1200" dirty="0" smtClean="0">
                <a:solidFill>
                  <a:schemeClr val="accent1">
                    <a:lumMod val="75000"/>
                  </a:schemeClr>
                </a:solidFill>
                <a:latin typeface="Arial" pitchFamily="34" charset="0"/>
                <a:cs typeface="Arial" pitchFamily="34" charset="0"/>
              </a:rPr>
              <a:t> τόσο οι </a:t>
            </a:r>
            <a:r>
              <a:rPr lang="el-GR" sz="1200" b="1" dirty="0" smtClean="0">
                <a:solidFill>
                  <a:schemeClr val="accent1">
                    <a:lumMod val="75000"/>
                  </a:schemeClr>
                </a:solidFill>
                <a:latin typeface="Arial" pitchFamily="34" charset="0"/>
                <a:cs typeface="Arial" pitchFamily="34" charset="0"/>
              </a:rPr>
              <a:t>εκπαιδευτικοί</a:t>
            </a:r>
            <a:r>
              <a:rPr lang="el-GR" sz="1200" dirty="0" smtClean="0">
                <a:solidFill>
                  <a:schemeClr val="accent1">
                    <a:lumMod val="75000"/>
                  </a:schemeClr>
                </a:solidFill>
                <a:latin typeface="Arial" pitchFamily="34" charset="0"/>
                <a:cs typeface="Arial" pitchFamily="34" charset="0"/>
              </a:rPr>
              <a:t> όσο και οι </a:t>
            </a:r>
            <a:r>
              <a:rPr lang="el-GR" sz="1200" b="1" dirty="0" smtClean="0">
                <a:solidFill>
                  <a:schemeClr val="accent1">
                    <a:lumMod val="75000"/>
                  </a:schemeClr>
                </a:solidFill>
                <a:latin typeface="Arial" pitchFamily="34" charset="0"/>
                <a:cs typeface="Arial" pitchFamily="34" charset="0"/>
              </a:rPr>
              <a:t>μαθητές</a:t>
            </a:r>
            <a:r>
              <a:rPr lang="el-GR" sz="1200" dirty="0" smtClean="0">
                <a:solidFill>
                  <a:schemeClr val="accent1">
                    <a:lumMod val="75000"/>
                  </a:schemeClr>
                </a:solidFill>
                <a:latin typeface="Arial" pitchFamily="34" charset="0"/>
                <a:cs typeface="Arial" pitchFamily="34" charset="0"/>
              </a:rPr>
              <a:t> πιστεύουν ότι υπάρχει σε </a:t>
            </a:r>
            <a:r>
              <a:rPr lang="el-GR" sz="1200" b="1" dirty="0" smtClean="0">
                <a:solidFill>
                  <a:schemeClr val="accent1">
                    <a:lumMod val="75000"/>
                  </a:schemeClr>
                </a:solidFill>
                <a:latin typeface="Arial" pitchFamily="34" charset="0"/>
                <a:cs typeface="Arial" pitchFamily="34" charset="0"/>
              </a:rPr>
              <a:t>μεγάλο ως εξαιρετικά</a:t>
            </a:r>
            <a:r>
              <a:rPr lang="el-GR" sz="1200" dirty="0" smtClean="0">
                <a:solidFill>
                  <a:schemeClr val="accent1">
                    <a:lumMod val="75000"/>
                  </a:schemeClr>
                </a:solidFill>
                <a:latin typeface="Arial" pitchFamily="34" charset="0"/>
                <a:cs typeface="Arial" pitchFamily="34" charset="0"/>
              </a:rPr>
              <a:t>  </a:t>
            </a:r>
            <a:r>
              <a:rPr lang="el-GR" sz="1200" b="1" dirty="0" smtClean="0">
                <a:solidFill>
                  <a:schemeClr val="accent1">
                    <a:lumMod val="75000"/>
                  </a:schemeClr>
                </a:solidFill>
                <a:latin typeface="Arial" pitchFamily="34" charset="0"/>
                <a:cs typeface="Arial" pitchFamily="34" charset="0"/>
              </a:rPr>
              <a:t>μεγάλο</a:t>
            </a:r>
            <a:r>
              <a:rPr lang="el-GR" sz="1200" dirty="0" smtClean="0">
                <a:solidFill>
                  <a:schemeClr val="accent1">
                    <a:lumMod val="75000"/>
                  </a:schemeClr>
                </a:solidFill>
                <a:latin typeface="Arial" pitchFamily="34" charset="0"/>
                <a:cs typeface="Arial" pitchFamily="34" charset="0"/>
              </a:rPr>
              <a:t> βαθμό ενώ οι </a:t>
            </a:r>
            <a:r>
              <a:rPr lang="el-GR" sz="1200" b="1" dirty="0" smtClean="0">
                <a:solidFill>
                  <a:schemeClr val="accent1">
                    <a:lumMod val="75000"/>
                  </a:schemeClr>
                </a:solidFill>
                <a:latin typeface="Arial" pitchFamily="34" charset="0"/>
                <a:cs typeface="Arial" pitchFamily="34" charset="0"/>
              </a:rPr>
              <a:t>γονείς από μικρό ως μέτριο</a:t>
            </a:r>
            <a:r>
              <a:rPr lang="el-GR" sz="1200" dirty="0" smtClean="0">
                <a:solidFill>
                  <a:schemeClr val="accent1">
                    <a:lumMod val="75000"/>
                  </a:schemeClr>
                </a:solidFill>
                <a:latin typeface="Arial" pitchFamily="34" charset="0"/>
                <a:cs typeface="Arial" pitchFamily="34" charset="0"/>
              </a:rPr>
              <a:t> βαθμό. </a:t>
            </a:r>
          </a:p>
          <a:p>
            <a:endParaRPr lang="el-GR" sz="12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a:r>
              <a:rPr lang="el-GR" sz="1400" dirty="0" smtClean="0">
                <a:solidFill>
                  <a:schemeClr val="accent1">
                    <a:lumMod val="75000"/>
                  </a:schemeClr>
                </a:solidFill>
                <a:latin typeface="Arial" pitchFamily="34" charset="0"/>
                <a:cs typeface="Arial" pitchFamily="34" charset="0"/>
              </a:rPr>
              <a:t>Για τη </a:t>
            </a:r>
            <a:r>
              <a:rPr lang="el-GR" sz="1400" b="1" dirty="0" smtClean="0">
                <a:solidFill>
                  <a:schemeClr val="accent1">
                    <a:lumMod val="75000"/>
                  </a:schemeClr>
                </a:solidFill>
                <a:latin typeface="Arial" pitchFamily="34" charset="0"/>
                <a:cs typeface="Arial" pitchFamily="34" charset="0"/>
              </a:rPr>
              <a:t>μη ικανοποιητική η  συμμετοχή των γονιών στα θέματα εκπαίδευσης των παιδιών</a:t>
            </a:r>
            <a:r>
              <a:rPr lang="el-GR" sz="1400" dirty="0" smtClean="0">
                <a:solidFill>
                  <a:schemeClr val="accent1">
                    <a:lumMod val="75000"/>
                  </a:schemeClr>
                </a:solidFill>
                <a:latin typeface="Arial" pitchFamily="34" charset="0"/>
                <a:cs typeface="Arial" pitchFamily="34" charset="0"/>
              </a:rPr>
              <a:t> τους , οι εκπαιδευτικοί με  πιστεύουν ότι  υπάρχει σε </a:t>
            </a:r>
            <a:r>
              <a:rPr lang="el-GR" sz="1400" b="1" dirty="0" smtClean="0">
                <a:solidFill>
                  <a:schemeClr val="accent1">
                    <a:lumMod val="75000"/>
                  </a:schemeClr>
                </a:solidFill>
                <a:latin typeface="Arial" pitchFamily="34" charset="0"/>
                <a:cs typeface="Arial" pitchFamily="34" charset="0"/>
              </a:rPr>
              <a:t>μεγάλο-</a:t>
            </a:r>
            <a:r>
              <a:rPr lang="el-GR" sz="1400" dirty="0" smtClean="0">
                <a:solidFill>
                  <a:schemeClr val="accent1">
                    <a:lumMod val="75000"/>
                  </a:schemeClr>
                </a:solidFill>
                <a:latin typeface="Arial" pitchFamily="34" charset="0"/>
                <a:cs typeface="Arial" pitchFamily="34" charset="0"/>
              </a:rPr>
              <a:t> </a:t>
            </a:r>
            <a:r>
              <a:rPr lang="el-GR" sz="1400" b="1" dirty="0" smtClean="0">
                <a:solidFill>
                  <a:schemeClr val="accent1">
                    <a:lumMod val="75000"/>
                  </a:schemeClr>
                </a:solidFill>
                <a:latin typeface="Arial" pitchFamily="34" charset="0"/>
                <a:cs typeface="Arial" pitchFamily="34" charset="0"/>
              </a:rPr>
              <a:t>εξαιρετικά μεγάλο</a:t>
            </a:r>
            <a:r>
              <a:rPr lang="el-GR" sz="1400" dirty="0" smtClean="0">
                <a:solidFill>
                  <a:schemeClr val="accent1">
                    <a:lumMod val="75000"/>
                  </a:schemeClr>
                </a:solidFill>
                <a:latin typeface="Arial" pitchFamily="34" charset="0"/>
                <a:cs typeface="Arial" pitchFamily="34" charset="0"/>
              </a:rPr>
              <a:t> βαθμό ενώ οι γονείς απάντησαν ότι υπάρχει σε  </a:t>
            </a:r>
            <a:r>
              <a:rPr lang="el-GR" sz="1400" b="1" dirty="0" smtClean="0">
                <a:solidFill>
                  <a:schemeClr val="accent1">
                    <a:lumMod val="75000"/>
                  </a:schemeClr>
                </a:solidFill>
                <a:latin typeface="Arial" pitchFamily="34" charset="0"/>
                <a:cs typeface="Arial" pitchFamily="34" charset="0"/>
              </a:rPr>
              <a:t> μικρό- μέτριο</a:t>
            </a:r>
            <a:r>
              <a:rPr lang="el-GR" sz="1400" dirty="0" smtClean="0">
                <a:solidFill>
                  <a:schemeClr val="accent1">
                    <a:lumMod val="75000"/>
                  </a:schemeClr>
                </a:solidFill>
                <a:latin typeface="Arial" pitchFamily="34" charset="0"/>
                <a:cs typeface="Arial" pitchFamily="34" charset="0"/>
              </a:rPr>
              <a:t>.</a:t>
            </a:r>
          </a:p>
          <a:p>
            <a:pPr lvl="0"/>
            <a:r>
              <a:rPr lang="el-GR" sz="1400" dirty="0" smtClean="0">
                <a:solidFill>
                  <a:schemeClr val="accent1">
                    <a:lumMod val="75000"/>
                  </a:schemeClr>
                </a:solidFill>
                <a:latin typeface="Arial" pitchFamily="34" charset="0"/>
                <a:cs typeface="Arial" pitchFamily="34" charset="0"/>
              </a:rPr>
              <a:t>Για το αν υπάρχει  ελλιπής εφημέρευση κατά τη διάρκεια του διαλείμματος , οι εκπαιδευτικοί απάντησαν ότι υπάρχει </a:t>
            </a:r>
            <a:r>
              <a:rPr lang="el-GR" sz="1400" b="1" dirty="0" smtClean="0">
                <a:solidFill>
                  <a:schemeClr val="accent1">
                    <a:lumMod val="75000"/>
                  </a:schemeClr>
                </a:solidFill>
                <a:latin typeface="Arial" pitchFamily="34" charset="0"/>
                <a:cs typeface="Arial" pitchFamily="34" charset="0"/>
              </a:rPr>
              <a:t> ελάχιστα</a:t>
            </a:r>
            <a:r>
              <a:rPr lang="el-GR" sz="1400" dirty="0" smtClean="0">
                <a:solidFill>
                  <a:schemeClr val="accent1">
                    <a:lumMod val="75000"/>
                  </a:schemeClr>
                </a:solidFill>
                <a:latin typeface="Arial" pitchFamily="34" charset="0"/>
                <a:cs typeface="Arial" pitchFamily="34" charset="0"/>
              </a:rPr>
              <a:t>, οι γονείς απάντησαν ότι υπάρχει σε  </a:t>
            </a:r>
            <a:r>
              <a:rPr lang="el-GR" sz="1400" b="1" dirty="0" smtClean="0">
                <a:solidFill>
                  <a:schemeClr val="accent1">
                    <a:lumMod val="75000"/>
                  </a:schemeClr>
                </a:solidFill>
                <a:latin typeface="Arial" pitchFamily="34" charset="0"/>
                <a:cs typeface="Arial" pitchFamily="34" charset="0"/>
              </a:rPr>
              <a:t>ελάχιστο- μικρό βαθμό </a:t>
            </a:r>
            <a:r>
              <a:rPr lang="el-GR" sz="1400" dirty="0" smtClean="0">
                <a:solidFill>
                  <a:schemeClr val="accent1">
                    <a:lumMod val="75000"/>
                  </a:schemeClr>
                </a:solidFill>
                <a:latin typeface="Arial" pitchFamily="34" charset="0"/>
                <a:cs typeface="Arial" pitchFamily="34" charset="0"/>
              </a:rPr>
              <a:t> ενώ  οι μαθητές  πιστεύουν ότι υπάρχει σε</a:t>
            </a:r>
            <a:r>
              <a:rPr lang="el-GR" sz="1400" b="1" dirty="0" smtClean="0">
                <a:solidFill>
                  <a:schemeClr val="accent1">
                    <a:lumMod val="75000"/>
                  </a:schemeClr>
                </a:solidFill>
                <a:latin typeface="Arial" pitchFamily="34" charset="0"/>
                <a:cs typeface="Arial" pitchFamily="34" charset="0"/>
              </a:rPr>
              <a:t> εξαιρετικά μεγάλο βαθμό.</a:t>
            </a:r>
            <a:endParaRPr lang="el-GR" sz="1400" dirty="0" smtClean="0">
              <a:solidFill>
                <a:schemeClr val="accent1">
                  <a:lumMod val="75000"/>
                </a:schemeClr>
              </a:solidFill>
              <a:latin typeface="Arial" pitchFamily="34" charset="0"/>
              <a:cs typeface="Arial" pitchFamily="34" charset="0"/>
            </a:endParaRPr>
          </a:p>
          <a:p>
            <a:pPr lvl="0"/>
            <a:r>
              <a:rPr lang="el-GR" sz="1400" dirty="0" smtClean="0">
                <a:solidFill>
                  <a:schemeClr val="accent1">
                    <a:lumMod val="75000"/>
                  </a:schemeClr>
                </a:solidFill>
                <a:latin typeface="Arial" pitchFamily="34" charset="0"/>
                <a:cs typeface="Arial" pitchFamily="34" charset="0"/>
              </a:rPr>
              <a:t>Για τη </a:t>
            </a:r>
            <a:r>
              <a:rPr lang="el-GR" sz="1400" b="1" dirty="0" smtClean="0">
                <a:solidFill>
                  <a:schemeClr val="accent1">
                    <a:lumMod val="75000"/>
                  </a:schemeClr>
                </a:solidFill>
                <a:latin typeface="Arial" pitchFamily="34" charset="0"/>
                <a:cs typeface="Arial" pitchFamily="34" charset="0"/>
              </a:rPr>
              <a:t>μη ικανοποιητική η  συνεργασία του σχολείου με την οικογένεια</a:t>
            </a:r>
            <a:r>
              <a:rPr lang="el-GR" sz="1400" dirty="0" smtClean="0">
                <a:solidFill>
                  <a:schemeClr val="accent1">
                    <a:lumMod val="75000"/>
                  </a:schemeClr>
                </a:solidFill>
                <a:latin typeface="Arial" pitchFamily="34" charset="0"/>
                <a:cs typeface="Arial" pitchFamily="34" charset="0"/>
              </a:rPr>
              <a:t> τόσο οι εκπαιδευτικοί όσο και οι γονείς απάντησαν ότι υπάρχει σε </a:t>
            </a:r>
            <a:r>
              <a:rPr lang="el-GR" sz="1400" b="1" dirty="0" smtClean="0">
                <a:solidFill>
                  <a:schemeClr val="accent1">
                    <a:lumMod val="75000"/>
                  </a:schemeClr>
                </a:solidFill>
                <a:latin typeface="Arial" pitchFamily="34" charset="0"/>
                <a:cs typeface="Arial" pitchFamily="34" charset="0"/>
              </a:rPr>
              <a:t>μικρό</a:t>
            </a:r>
            <a:r>
              <a:rPr lang="el-GR" sz="1400" dirty="0" smtClean="0">
                <a:solidFill>
                  <a:schemeClr val="accent1">
                    <a:lumMod val="75000"/>
                  </a:schemeClr>
                </a:solidFill>
                <a:latin typeface="Arial" pitchFamily="34" charset="0"/>
                <a:cs typeface="Arial" pitchFamily="34" charset="0"/>
              </a:rPr>
              <a:t> βαθμό ενώ οι μαθητές πιστεύουν ότι υπάρχει σε </a:t>
            </a:r>
            <a:r>
              <a:rPr lang="el-GR" sz="1400" b="1" dirty="0" smtClean="0">
                <a:solidFill>
                  <a:schemeClr val="accent1">
                    <a:lumMod val="75000"/>
                  </a:schemeClr>
                </a:solidFill>
                <a:latin typeface="Arial" pitchFamily="34" charset="0"/>
                <a:cs typeface="Arial" pitchFamily="34" charset="0"/>
              </a:rPr>
              <a:t>μεγάλο- εξαιρετικά μεγάλο  βαθμό</a:t>
            </a:r>
            <a:r>
              <a:rPr lang="el-GR" sz="1400" dirty="0" smtClean="0">
                <a:solidFill>
                  <a:schemeClr val="accent1">
                    <a:lumMod val="75000"/>
                  </a:schemeClr>
                </a:solidFill>
                <a:latin typeface="Arial" pitchFamily="34" charset="0"/>
                <a:cs typeface="Arial" pitchFamily="34" charset="0"/>
              </a:rPr>
              <a:t>.</a:t>
            </a:r>
          </a:p>
          <a:p>
            <a:pPr lvl="0"/>
            <a:r>
              <a:rPr lang="el-GR" sz="1400" dirty="0" smtClean="0">
                <a:solidFill>
                  <a:schemeClr val="accent1">
                    <a:lumMod val="75000"/>
                  </a:schemeClr>
                </a:solidFill>
                <a:latin typeface="Arial" pitchFamily="34" charset="0"/>
                <a:cs typeface="Arial" pitchFamily="34" charset="0"/>
              </a:rPr>
              <a:t>Στο θέμα αν </a:t>
            </a:r>
            <a:r>
              <a:rPr lang="el-GR" sz="1400" b="1" dirty="0" smtClean="0">
                <a:solidFill>
                  <a:schemeClr val="accent1">
                    <a:lumMod val="75000"/>
                  </a:schemeClr>
                </a:solidFill>
                <a:latin typeface="Arial" pitchFamily="34" charset="0"/>
                <a:cs typeface="Arial" pitchFamily="34" charset="0"/>
              </a:rPr>
              <a:t>οι εκπαιδευτικοί και οι γονείς  επιμορφώνονται σε θέματα για θετική επικοινωνία, δ</a:t>
            </a:r>
            <a:r>
              <a:rPr lang="el-GR" sz="1400" dirty="0" smtClean="0">
                <a:solidFill>
                  <a:schemeClr val="accent1">
                    <a:lumMod val="75000"/>
                  </a:schemeClr>
                </a:solidFill>
                <a:latin typeface="Arial" pitchFamily="34" charset="0"/>
                <a:cs typeface="Arial" pitchFamily="34" charset="0"/>
              </a:rPr>
              <a:t>ιαχείριση δύσκολων συμπεριφορών  </a:t>
            </a:r>
            <a:r>
              <a:rPr lang="el-GR" sz="1400" b="1" dirty="0" smtClean="0">
                <a:solidFill>
                  <a:schemeClr val="accent1">
                    <a:lumMod val="75000"/>
                  </a:schemeClr>
                </a:solidFill>
                <a:latin typeface="Arial" pitchFamily="34" charset="0"/>
                <a:cs typeface="Arial" pitchFamily="34" charset="0"/>
              </a:rPr>
              <a:t>και οι τρείς ομάδες</a:t>
            </a:r>
            <a:r>
              <a:rPr lang="el-GR" sz="1400" dirty="0" smtClean="0">
                <a:solidFill>
                  <a:schemeClr val="accent1">
                    <a:lumMod val="75000"/>
                  </a:schemeClr>
                </a:solidFill>
                <a:latin typeface="Arial" pitchFamily="34" charset="0"/>
                <a:cs typeface="Arial" pitchFamily="34" charset="0"/>
              </a:rPr>
              <a:t>  απάντησαν ότι γίνεται σε </a:t>
            </a:r>
            <a:r>
              <a:rPr lang="el-GR" sz="1400" b="1" dirty="0" smtClean="0">
                <a:solidFill>
                  <a:schemeClr val="accent1">
                    <a:lumMod val="75000"/>
                  </a:schemeClr>
                </a:solidFill>
                <a:latin typeface="Arial" pitchFamily="34" charset="0"/>
                <a:cs typeface="Arial" pitchFamily="34" charset="0"/>
              </a:rPr>
              <a:t>μεγάλο-εξαιρετικά μεγάλο</a:t>
            </a:r>
            <a:r>
              <a:rPr lang="el-GR" sz="1400" dirty="0" smtClean="0">
                <a:solidFill>
                  <a:schemeClr val="accent1">
                    <a:lumMod val="75000"/>
                  </a:schemeClr>
                </a:solidFill>
                <a:latin typeface="Arial" pitchFamily="34" charset="0"/>
                <a:cs typeface="Arial" pitchFamily="34" charset="0"/>
              </a:rPr>
              <a:t> βαθμό.</a:t>
            </a:r>
          </a:p>
          <a:p>
            <a:pPr lvl="0"/>
            <a:r>
              <a:rPr lang="el-GR" sz="1400" dirty="0" smtClean="0">
                <a:solidFill>
                  <a:schemeClr val="accent1">
                    <a:lumMod val="75000"/>
                  </a:schemeClr>
                </a:solidFill>
                <a:latin typeface="Arial" pitchFamily="34" charset="0"/>
                <a:cs typeface="Arial" pitchFamily="34" charset="0"/>
              </a:rPr>
              <a:t>Στο θέμα  συνεργασίας σχολείου- μαθητών για θέματα που τους αφορούν </a:t>
            </a:r>
            <a:r>
              <a:rPr lang="el-GR" sz="1400" b="1" dirty="0" smtClean="0">
                <a:solidFill>
                  <a:schemeClr val="accent1">
                    <a:lumMod val="75000"/>
                  </a:schemeClr>
                </a:solidFill>
                <a:latin typeface="Arial" pitchFamily="34" charset="0"/>
                <a:cs typeface="Arial" pitchFamily="34" charset="0"/>
              </a:rPr>
              <a:t>και οι τρείς ομάδες</a:t>
            </a:r>
            <a:r>
              <a:rPr lang="el-GR" sz="1400" dirty="0" smtClean="0">
                <a:solidFill>
                  <a:schemeClr val="accent1">
                    <a:lumMod val="75000"/>
                  </a:schemeClr>
                </a:solidFill>
                <a:latin typeface="Arial" pitchFamily="34" charset="0"/>
                <a:cs typeface="Arial" pitchFamily="34" charset="0"/>
              </a:rPr>
              <a:t>  απάντησαν ότι υπάρχει σε </a:t>
            </a:r>
            <a:r>
              <a:rPr lang="el-GR" sz="1400" b="1" dirty="0" smtClean="0">
                <a:solidFill>
                  <a:schemeClr val="accent1">
                    <a:lumMod val="75000"/>
                  </a:schemeClr>
                </a:solidFill>
                <a:latin typeface="Arial" pitchFamily="34" charset="0"/>
                <a:cs typeface="Arial" pitchFamily="34" charset="0"/>
              </a:rPr>
              <a:t>μεγάλο-εξαιρετικά μεγάλο</a:t>
            </a:r>
            <a:r>
              <a:rPr lang="el-GR" sz="1400" dirty="0" smtClean="0">
                <a:solidFill>
                  <a:schemeClr val="accent1">
                    <a:lumMod val="75000"/>
                  </a:schemeClr>
                </a:solidFill>
                <a:latin typeface="Arial" pitchFamily="34" charset="0"/>
                <a:cs typeface="Arial" pitchFamily="34" charset="0"/>
              </a:rPr>
              <a:t> βαθμό.</a:t>
            </a:r>
          </a:p>
          <a:p>
            <a:pPr lvl="0"/>
            <a:r>
              <a:rPr lang="el-GR" sz="1400" dirty="0" smtClean="0">
                <a:solidFill>
                  <a:schemeClr val="accent1">
                    <a:lumMod val="75000"/>
                  </a:schemeClr>
                </a:solidFill>
                <a:latin typeface="Arial" pitchFamily="34" charset="0"/>
                <a:cs typeface="Arial" pitchFamily="34" charset="0"/>
              </a:rPr>
              <a:t>Στο θέμα αν χρειάζονται οι κτιριακές εγκαταστάσεις του σχολείου βελτίωση με τη δημιουργία χώρων για δημιουργική και ψυχαγωγική απασχόληση,  </a:t>
            </a:r>
            <a:r>
              <a:rPr lang="el-GR" sz="1400" b="1" dirty="0" smtClean="0">
                <a:solidFill>
                  <a:schemeClr val="accent1">
                    <a:lumMod val="75000"/>
                  </a:schemeClr>
                </a:solidFill>
                <a:latin typeface="Arial" pitchFamily="34" charset="0"/>
                <a:cs typeface="Arial" pitchFamily="34" charset="0"/>
              </a:rPr>
              <a:t>και οι τρείς ομάδες</a:t>
            </a:r>
            <a:r>
              <a:rPr lang="el-GR" sz="1400" dirty="0" smtClean="0">
                <a:solidFill>
                  <a:schemeClr val="accent1">
                    <a:lumMod val="75000"/>
                  </a:schemeClr>
                </a:solidFill>
                <a:latin typeface="Arial" pitchFamily="34" charset="0"/>
                <a:cs typeface="Arial" pitchFamily="34" charset="0"/>
              </a:rPr>
              <a:t>  απάντησαν ότι χρειάζονται σε </a:t>
            </a:r>
            <a:r>
              <a:rPr lang="el-GR" sz="1400" b="1" dirty="0" smtClean="0">
                <a:solidFill>
                  <a:schemeClr val="accent1">
                    <a:lumMod val="75000"/>
                  </a:schemeClr>
                </a:solidFill>
                <a:latin typeface="Arial" pitchFamily="34" charset="0"/>
                <a:cs typeface="Arial" pitchFamily="34" charset="0"/>
              </a:rPr>
              <a:t>μεγάλο-εξαιρετικά μεγάλο</a:t>
            </a:r>
            <a:r>
              <a:rPr lang="el-GR" sz="1400" dirty="0" smtClean="0">
                <a:solidFill>
                  <a:schemeClr val="accent1">
                    <a:lumMod val="75000"/>
                  </a:schemeClr>
                </a:solidFill>
                <a:latin typeface="Arial" pitchFamily="34" charset="0"/>
                <a:cs typeface="Arial" pitchFamily="34" charset="0"/>
              </a:rPr>
              <a:t> βαθμό.</a:t>
            </a:r>
          </a:p>
          <a:p>
            <a:endParaRPr lang="el-GR" sz="1400" dirty="0">
              <a:solidFill>
                <a:schemeClr val="accent1">
                  <a:lumMod val="75000"/>
                </a:schemeClr>
              </a:solidFill>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pPr lvl="0"/>
            <a:r>
              <a:rPr lang="el-GR" dirty="0" smtClean="0">
                <a:solidFill>
                  <a:schemeClr val="accent1">
                    <a:lumMod val="75000"/>
                  </a:schemeClr>
                </a:solidFill>
                <a:latin typeface="Arial" pitchFamily="34" charset="0"/>
                <a:cs typeface="Arial" pitchFamily="34" charset="0"/>
              </a:rPr>
              <a:t>Για τη  συμμετοχή των γονέων στη διαμόρφωση σχεδίου δράσης για την αντιμετώπιση των σοβαρών θεμάτων που απασχολούν το σχολείο   </a:t>
            </a:r>
            <a:r>
              <a:rPr lang="el-GR" b="1" dirty="0" smtClean="0">
                <a:solidFill>
                  <a:schemeClr val="accent1">
                    <a:lumMod val="75000"/>
                  </a:schemeClr>
                </a:solidFill>
                <a:latin typeface="Arial" pitchFamily="34" charset="0"/>
                <a:cs typeface="Arial" pitchFamily="34" charset="0"/>
              </a:rPr>
              <a:t>και οι τρείς ομάδες</a:t>
            </a:r>
            <a:r>
              <a:rPr lang="el-GR" dirty="0" smtClean="0">
                <a:solidFill>
                  <a:schemeClr val="accent1">
                    <a:lumMod val="75000"/>
                  </a:schemeClr>
                </a:solidFill>
                <a:latin typeface="Arial" pitchFamily="34" charset="0"/>
                <a:cs typeface="Arial" pitchFamily="34" charset="0"/>
              </a:rPr>
              <a:t>  απάντησαν ότι χρειάζεται σε </a:t>
            </a:r>
            <a:r>
              <a:rPr lang="el-GR" b="1" dirty="0" smtClean="0">
                <a:solidFill>
                  <a:schemeClr val="accent1">
                    <a:lumMod val="75000"/>
                  </a:schemeClr>
                </a:solidFill>
                <a:latin typeface="Arial" pitchFamily="34" charset="0"/>
                <a:cs typeface="Arial" pitchFamily="34" charset="0"/>
              </a:rPr>
              <a:t>μεγάλο-εξαιρετικά μεγάλο</a:t>
            </a:r>
            <a:r>
              <a:rPr lang="el-GR" dirty="0" smtClean="0">
                <a:solidFill>
                  <a:schemeClr val="accent1">
                    <a:lumMod val="75000"/>
                  </a:schemeClr>
                </a:solidFill>
                <a:latin typeface="Arial" pitchFamily="34" charset="0"/>
                <a:cs typeface="Arial" pitchFamily="34" charset="0"/>
              </a:rPr>
              <a:t> βαθμό.</a:t>
            </a:r>
          </a:p>
          <a:p>
            <a:pPr lvl="0"/>
            <a:r>
              <a:rPr lang="el-GR" dirty="0" smtClean="0">
                <a:solidFill>
                  <a:schemeClr val="accent1">
                    <a:lumMod val="75000"/>
                  </a:schemeClr>
                </a:solidFill>
                <a:latin typeface="Arial" pitchFamily="34" charset="0"/>
                <a:cs typeface="Arial" pitchFamily="34" charset="0"/>
              </a:rPr>
              <a:t>Για την επιβράβευση  των  μαθητών για τις προσπάθειες βελτίωσης του  σχολικού κλίματος και της συνεργασίας τους με τους καθηγητές και τη Διεύθυνση του σχολείου   </a:t>
            </a:r>
            <a:r>
              <a:rPr lang="el-GR" b="1" dirty="0" smtClean="0">
                <a:solidFill>
                  <a:schemeClr val="accent1">
                    <a:lumMod val="75000"/>
                  </a:schemeClr>
                </a:solidFill>
                <a:latin typeface="Arial" pitchFamily="34" charset="0"/>
                <a:cs typeface="Arial" pitchFamily="34" charset="0"/>
              </a:rPr>
              <a:t>και οι τρείς ομάδες</a:t>
            </a:r>
            <a:r>
              <a:rPr lang="el-GR" dirty="0" smtClean="0">
                <a:solidFill>
                  <a:schemeClr val="accent1">
                    <a:lumMod val="75000"/>
                  </a:schemeClr>
                </a:solidFill>
                <a:latin typeface="Arial" pitchFamily="34" charset="0"/>
                <a:cs typeface="Arial" pitchFamily="34" charset="0"/>
              </a:rPr>
              <a:t>  απάντησαν ότι χρειάζεται σε </a:t>
            </a:r>
            <a:r>
              <a:rPr lang="el-GR" b="1" dirty="0" smtClean="0">
                <a:solidFill>
                  <a:schemeClr val="accent1">
                    <a:lumMod val="75000"/>
                  </a:schemeClr>
                </a:solidFill>
                <a:latin typeface="Arial" pitchFamily="34" charset="0"/>
                <a:cs typeface="Arial" pitchFamily="34" charset="0"/>
              </a:rPr>
              <a:t>μεγάλο-εξαιρετικά μεγάλο</a:t>
            </a:r>
            <a:r>
              <a:rPr lang="el-GR" dirty="0" smtClean="0">
                <a:solidFill>
                  <a:schemeClr val="accent1">
                    <a:lumMod val="75000"/>
                  </a:schemeClr>
                </a:solidFill>
                <a:latin typeface="Arial" pitchFamily="34" charset="0"/>
                <a:cs typeface="Arial" pitchFamily="34" charset="0"/>
              </a:rPr>
              <a:t> βαθμό.</a:t>
            </a:r>
          </a:p>
          <a:p>
            <a:pPr lvl="0"/>
            <a:r>
              <a:rPr lang="el-GR" dirty="0" smtClean="0">
                <a:solidFill>
                  <a:schemeClr val="accent1">
                    <a:lumMod val="75000"/>
                  </a:schemeClr>
                </a:solidFill>
                <a:latin typeface="Arial" pitchFamily="34" charset="0"/>
                <a:cs typeface="Arial" pitchFamily="34" charset="0"/>
              </a:rPr>
              <a:t> Για το αν υπάρχει συνεργασία μαθητών - καθηγητών  </a:t>
            </a:r>
            <a:r>
              <a:rPr lang="el-GR" b="1" dirty="0" smtClean="0">
                <a:solidFill>
                  <a:schemeClr val="accent1">
                    <a:lumMod val="75000"/>
                  </a:schemeClr>
                </a:solidFill>
                <a:latin typeface="Arial" pitchFamily="34" charset="0"/>
                <a:cs typeface="Arial" pitchFamily="34" charset="0"/>
              </a:rPr>
              <a:t>και οι τρείς ομάδες</a:t>
            </a:r>
            <a:r>
              <a:rPr lang="el-GR" dirty="0" smtClean="0">
                <a:solidFill>
                  <a:schemeClr val="accent1">
                    <a:lumMod val="75000"/>
                  </a:schemeClr>
                </a:solidFill>
                <a:latin typeface="Arial" pitchFamily="34" charset="0"/>
                <a:cs typeface="Arial" pitchFamily="34" charset="0"/>
              </a:rPr>
              <a:t>  απάντησαν ότι υπάρχει σε </a:t>
            </a:r>
            <a:r>
              <a:rPr lang="el-GR" b="1" dirty="0" smtClean="0">
                <a:solidFill>
                  <a:schemeClr val="accent1">
                    <a:lumMod val="75000"/>
                  </a:schemeClr>
                </a:solidFill>
                <a:latin typeface="Arial" pitchFamily="34" charset="0"/>
                <a:cs typeface="Arial" pitchFamily="34" charset="0"/>
              </a:rPr>
              <a:t>μέτριο</a:t>
            </a:r>
            <a:r>
              <a:rPr lang="el-GR" dirty="0" smtClean="0">
                <a:solidFill>
                  <a:schemeClr val="accent1">
                    <a:lumMod val="75000"/>
                  </a:schemeClr>
                </a:solidFill>
                <a:latin typeface="Arial" pitchFamily="34" charset="0"/>
                <a:cs typeface="Arial" pitchFamily="34" charset="0"/>
              </a:rPr>
              <a:t> βαθμό.</a:t>
            </a:r>
          </a:p>
          <a:p>
            <a:pPr lvl="0"/>
            <a:r>
              <a:rPr lang="el-GR" dirty="0" smtClean="0">
                <a:solidFill>
                  <a:schemeClr val="accent1">
                    <a:lumMod val="75000"/>
                  </a:schemeClr>
                </a:solidFill>
                <a:latin typeface="Arial" pitchFamily="34" charset="0"/>
                <a:cs typeface="Arial" pitchFamily="34" charset="0"/>
              </a:rPr>
              <a:t> Για τη </a:t>
            </a:r>
            <a:r>
              <a:rPr lang="el-GR" b="1" dirty="0" smtClean="0">
                <a:solidFill>
                  <a:schemeClr val="accent1">
                    <a:lumMod val="75000"/>
                  </a:schemeClr>
                </a:solidFill>
                <a:latin typeface="Arial" pitchFamily="34" charset="0"/>
                <a:cs typeface="Arial" pitchFamily="34" charset="0"/>
              </a:rPr>
              <a:t>συνεργασία μαθητών - Διεύθυνσης</a:t>
            </a:r>
            <a:r>
              <a:rPr lang="el-GR" dirty="0" smtClean="0">
                <a:solidFill>
                  <a:schemeClr val="accent1">
                    <a:lumMod val="75000"/>
                  </a:schemeClr>
                </a:solidFill>
                <a:latin typeface="Arial" pitchFamily="34" charset="0"/>
                <a:cs typeface="Arial" pitchFamily="34" charset="0"/>
              </a:rPr>
              <a:t> , οι εκπαιδευτικοί  και οι γονείς  απάντησαν ότι υπάρχει σε </a:t>
            </a:r>
            <a:r>
              <a:rPr lang="el-GR" b="1" dirty="0" smtClean="0">
                <a:solidFill>
                  <a:schemeClr val="accent1">
                    <a:lumMod val="75000"/>
                  </a:schemeClr>
                </a:solidFill>
                <a:latin typeface="Arial" pitchFamily="34" charset="0"/>
                <a:cs typeface="Arial" pitchFamily="34" charset="0"/>
              </a:rPr>
              <a:t>μέτριο βαθμό </a:t>
            </a:r>
            <a:r>
              <a:rPr lang="el-GR" dirty="0" smtClean="0">
                <a:solidFill>
                  <a:schemeClr val="accent1">
                    <a:lumMod val="75000"/>
                  </a:schemeClr>
                </a:solidFill>
                <a:latin typeface="Arial" pitchFamily="34" charset="0"/>
                <a:cs typeface="Arial" pitchFamily="34" charset="0"/>
              </a:rPr>
              <a:t>ενώ οι μαθητές</a:t>
            </a:r>
            <a:r>
              <a:rPr lang="el-GR" b="1" dirty="0" smtClean="0">
                <a:solidFill>
                  <a:schemeClr val="accent1">
                    <a:lumMod val="75000"/>
                  </a:schemeClr>
                </a:solidFill>
                <a:latin typeface="Arial" pitchFamily="34" charset="0"/>
                <a:cs typeface="Arial" pitchFamily="34" charset="0"/>
              </a:rPr>
              <a:t> </a:t>
            </a:r>
            <a:r>
              <a:rPr lang="el-GR" dirty="0" smtClean="0">
                <a:solidFill>
                  <a:schemeClr val="accent1">
                    <a:lumMod val="75000"/>
                  </a:schemeClr>
                </a:solidFill>
                <a:latin typeface="Arial" pitchFamily="34" charset="0"/>
                <a:cs typeface="Arial" pitchFamily="34" charset="0"/>
              </a:rPr>
              <a:t>πιστεύουν ότι είναι </a:t>
            </a:r>
            <a:r>
              <a:rPr lang="el-GR" b="1" dirty="0" smtClean="0">
                <a:solidFill>
                  <a:schemeClr val="accent1">
                    <a:lumMod val="75000"/>
                  </a:schemeClr>
                </a:solidFill>
                <a:latin typeface="Arial" pitchFamily="34" charset="0"/>
                <a:cs typeface="Arial" pitchFamily="34" charset="0"/>
              </a:rPr>
              <a:t>ανύπαρκτη ή ελάχιστη</a:t>
            </a:r>
            <a:r>
              <a:rPr lang="el-GR" dirty="0" smtClean="0">
                <a:solidFill>
                  <a:schemeClr val="accent1">
                    <a:lumMod val="75000"/>
                  </a:schemeClr>
                </a:solidFill>
                <a:latin typeface="Arial" pitchFamily="34" charset="0"/>
                <a:cs typeface="Arial" pitchFamily="34" charset="0"/>
              </a:rPr>
              <a:t>.</a:t>
            </a:r>
          </a:p>
          <a:p>
            <a:pPr lvl="0"/>
            <a:r>
              <a:rPr lang="el-GR" dirty="0" smtClean="0">
                <a:solidFill>
                  <a:schemeClr val="accent1">
                    <a:lumMod val="75000"/>
                  </a:schemeClr>
                </a:solidFill>
                <a:latin typeface="Arial" pitchFamily="34" charset="0"/>
                <a:cs typeface="Arial" pitchFamily="34" charset="0"/>
              </a:rPr>
              <a:t>Για τη συνεργασία  καθηγητών- Διεύθυνσης και οι τρείς ομάδες απάντησαν ότι υπάρχει σε </a:t>
            </a:r>
            <a:r>
              <a:rPr lang="el-GR" b="1" dirty="0" smtClean="0">
                <a:solidFill>
                  <a:schemeClr val="accent1">
                    <a:lumMod val="75000"/>
                  </a:schemeClr>
                </a:solidFill>
                <a:latin typeface="Arial" pitchFamily="34" charset="0"/>
                <a:cs typeface="Arial" pitchFamily="34" charset="0"/>
              </a:rPr>
              <a:t>μέτριο – αρκετά καλό</a:t>
            </a:r>
            <a:r>
              <a:rPr lang="el-GR" dirty="0" smtClean="0">
                <a:solidFill>
                  <a:schemeClr val="accent1">
                    <a:lumMod val="75000"/>
                  </a:schemeClr>
                </a:solidFill>
                <a:latin typeface="Arial" pitchFamily="34" charset="0"/>
                <a:cs typeface="Arial" pitchFamily="34" charset="0"/>
              </a:rPr>
              <a:t> βαθμό.</a:t>
            </a:r>
          </a:p>
          <a:p>
            <a:pPr lvl="0"/>
            <a:r>
              <a:rPr lang="el-GR" dirty="0" smtClean="0">
                <a:solidFill>
                  <a:schemeClr val="accent1">
                    <a:lumMod val="75000"/>
                  </a:schemeClr>
                </a:solidFill>
                <a:latin typeface="Arial" pitchFamily="34" charset="0"/>
                <a:cs typeface="Arial" pitchFamily="34" charset="0"/>
              </a:rPr>
              <a:t>Για τη </a:t>
            </a:r>
            <a:r>
              <a:rPr lang="el-GR" b="1" dirty="0" smtClean="0">
                <a:solidFill>
                  <a:schemeClr val="accent1">
                    <a:lumMod val="75000"/>
                  </a:schemeClr>
                </a:solidFill>
                <a:latin typeface="Arial" pitchFamily="34" charset="0"/>
                <a:cs typeface="Arial" pitchFamily="34" charset="0"/>
              </a:rPr>
              <a:t>συνεργασία καθηγητών- γονιών</a:t>
            </a:r>
            <a:r>
              <a:rPr lang="el-GR" dirty="0" smtClean="0">
                <a:solidFill>
                  <a:schemeClr val="accent1">
                    <a:lumMod val="75000"/>
                  </a:schemeClr>
                </a:solidFill>
                <a:latin typeface="Arial" pitchFamily="34" charset="0"/>
                <a:cs typeface="Arial" pitchFamily="34" charset="0"/>
              </a:rPr>
              <a:t> </a:t>
            </a:r>
            <a:r>
              <a:rPr lang="el-GR" b="1" dirty="0" smtClean="0">
                <a:solidFill>
                  <a:schemeClr val="accent1">
                    <a:lumMod val="75000"/>
                  </a:schemeClr>
                </a:solidFill>
                <a:latin typeface="Arial" pitchFamily="34" charset="0"/>
                <a:cs typeface="Arial" pitchFamily="34" charset="0"/>
              </a:rPr>
              <a:t>και οι τρείς ομάδες</a:t>
            </a:r>
            <a:r>
              <a:rPr lang="el-GR" dirty="0" smtClean="0">
                <a:solidFill>
                  <a:schemeClr val="accent1">
                    <a:lumMod val="75000"/>
                  </a:schemeClr>
                </a:solidFill>
                <a:latin typeface="Arial" pitchFamily="34" charset="0"/>
                <a:cs typeface="Arial" pitchFamily="34" charset="0"/>
              </a:rPr>
              <a:t>  απάντησαν ότι υπάρχει σε </a:t>
            </a:r>
            <a:r>
              <a:rPr lang="el-GR" b="1" dirty="0" smtClean="0">
                <a:solidFill>
                  <a:schemeClr val="accent1">
                    <a:lumMod val="75000"/>
                  </a:schemeClr>
                </a:solidFill>
                <a:latin typeface="Arial" pitchFamily="34" charset="0"/>
                <a:cs typeface="Arial" pitchFamily="34" charset="0"/>
              </a:rPr>
              <a:t>μέτριο</a:t>
            </a:r>
            <a:r>
              <a:rPr lang="el-GR" dirty="0" smtClean="0">
                <a:solidFill>
                  <a:schemeClr val="accent1">
                    <a:lumMod val="75000"/>
                  </a:schemeClr>
                </a:solidFill>
                <a:latin typeface="Arial" pitchFamily="34" charset="0"/>
                <a:cs typeface="Arial" pitchFamily="34" charset="0"/>
              </a:rPr>
              <a:t> βαθμό.</a:t>
            </a:r>
          </a:p>
          <a:p>
            <a:r>
              <a:rPr lang="el-GR" b="1" dirty="0" smtClean="0">
                <a:solidFill>
                  <a:schemeClr val="accent1">
                    <a:lumMod val="75000"/>
                  </a:schemeClr>
                </a:solidFill>
                <a:latin typeface="Arial" pitchFamily="34" charset="0"/>
                <a:cs typeface="Arial" pitchFamily="34" charset="0"/>
              </a:rPr>
              <a:t>       </a:t>
            </a:r>
            <a:endParaRPr lang="el-GR" dirty="0" smtClean="0">
              <a:solidFill>
                <a:schemeClr val="accent1">
                  <a:lumMod val="75000"/>
                </a:schemeClr>
              </a:solidFill>
              <a:latin typeface="Arial" pitchFamily="34" charset="0"/>
              <a:cs typeface="Arial" pitchFamily="34" charset="0"/>
            </a:endParaRPr>
          </a:p>
          <a:p>
            <a:r>
              <a:rPr lang="el-GR" b="1" dirty="0" smtClean="0">
                <a:solidFill>
                  <a:schemeClr val="accent1">
                    <a:lumMod val="75000"/>
                  </a:schemeClr>
                </a:solidFill>
                <a:latin typeface="Arial" pitchFamily="34" charset="0"/>
                <a:cs typeface="Arial" pitchFamily="34" charset="0"/>
              </a:rPr>
              <a:t>       Στην ανοικτή ερώτηση αν θεωρείτε και άλλα θέματα σημαντικά, οι μαθητές ανάφεραν ότι</a:t>
            </a:r>
            <a:r>
              <a:rPr lang="el-GR" dirty="0" smtClean="0">
                <a:solidFill>
                  <a:schemeClr val="accent1">
                    <a:lumMod val="75000"/>
                  </a:schemeClr>
                </a:solidFill>
                <a:latin typeface="Arial" pitchFamily="34" charset="0"/>
                <a:cs typeface="Arial" pitchFamily="34" charset="0"/>
              </a:rPr>
              <a:t>  </a:t>
            </a:r>
          </a:p>
          <a:p>
            <a:r>
              <a:rPr lang="el-GR" dirty="0" smtClean="0">
                <a:solidFill>
                  <a:schemeClr val="accent1">
                    <a:lumMod val="75000"/>
                  </a:schemeClr>
                </a:solidFill>
                <a:latin typeface="Arial" pitchFamily="34" charset="0"/>
                <a:cs typeface="Arial" pitchFamily="34" charset="0"/>
              </a:rPr>
              <a:t>       </a:t>
            </a:r>
            <a:r>
              <a:rPr lang="el-GR" b="1" dirty="0" smtClean="0">
                <a:solidFill>
                  <a:schemeClr val="accent1">
                    <a:lumMod val="75000"/>
                  </a:schemeClr>
                </a:solidFill>
                <a:latin typeface="Arial" pitchFamily="34" charset="0"/>
                <a:cs typeface="Arial" pitchFamily="34" charset="0"/>
              </a:rPr>
              <a:t>θα ήθελαν: </a:t>
            </a:r>
            <a:endParaRPr lang="el-GR" dirty="0" smtClean="0">
              <a:solidFill>
                <a:schemeClr val="accent1">
                  <a:lumMod val="75000"/>
                </a:schemeClr>
              </a:solidFill>
              <a:latin typeface="Arial" pitchFamily="34" charset="0"/>
              <a:cs typeface="Arial" pitchFamily="34" charset="0"/>
            </a:endParaRPr>
          </a:p>
          <a:p>
            <a:r>
              <a:rPr lang="el-GR" b="1" dirty="0" smtClean="0">
                <a:solidFill>
                  <a:schemeClr val="accent1">
                    <a:lumMod val="75000"/>
                  </a:schemeClr>
                </a:solidFill>
                <a:latin typeface="Arial" pitchFamily="34" charset="0"/>
                <a:cs typeface="Arial" pitchFamily="34" charset="0"/>
              </a:rPr>
              <a:t>        Α) </a:t>
            </a:r>
            <a:r>
              <a:rPr lang="el-GR" dirty="0" smtClean="0">
                <a:solidFill>
                  <a:schemeClr val="accent1">
                    <a:lumMod val="75000"/>
                  </a:schemeClr>
                </a:solidFill>
                <a:latin typeface="Arial" pitchFamily="34" charset="0"/>
                <a:cs typeface="Arial" pitchFamily="34" charset="0"/>
              </a:rPr>
              <a:t> Καθαρές τάξεις.</a:t>
            </a:r>
          </a:p>
          <a:p>
            <a:r>
              <a:rPr lang="el-GR" dirty="0" smtClean="0">
                <a:solidFill>
                  <a:schemeClr val="accent1">
                    <a:lumMod val="75000"/>
                  </a:schemeClr>
                </a:solidFill>
                <a:latin typeface="Arial" pitchFamily="34" charset="0"/>
                <a:cs typeface="Arial" pitchFamily="34" charset="0"/>
              </a:rPr>
              <a:t>        </a:t>
            </a:r>
            <a:r>
              <a:rPr lang="el-GR" b="1" dirty="0" smtClean="0">
                <a:solidFill>
                  <a:schemeClr val="accent1">
                    <a:lumMod val="75000"/>
                  </a:schemeClr>
                </a:solidFill>
                <a:latin typeface="Arial" pitchFamily="34" charset="0"/>
                <a:cs typeface="Arial" pitchFamily="34" charset="0"/>
              </a:rPr>
              <a:t>Β) </a:t>
            </a:r>
            <a:r>
              <a:rPr lang="el-GR" dirty="0" smtClean="0">
                <a:solidFill>
                  <a:schemeClr val="accent1">
                    <a:lumMod val="75000"/>
                  </a:schemeClr>
                </a:solidFill>
                <a:latin typeface="Arial" pitchFamily="34" charset="0"/>
                <a:cs typeface="Arial" pitchFamily="34" charset="0"/>
              </a:rPr>
              <a:t> Καθαρές τουαλέτες.</a:t>
            </a:r>
          </a:p>
          <a:p>
            <a:r>
              <a:rPr lang="el-GR" dirty="0" smtClean="0">
                <a:solidFill>
                  <a:schemeClr val="accent1">
                    <a:lumMod val="75000"/>
                  </a:schemeClr>
                </a:solidFill>
                <a:latin typeface="Arial" pitchFamily="34" charset="0"/>
                <a:cs typeface="Arial" pitchFamily="34" charset="0"/>
              </a:rPr>
              <a:t>        </a:t>
            </a:r>
            <a:r>
              <a:rPr lang="el-GR" b="1" dirty="0" smtClean="0">
                <a:solidFill>
                  <a:schemeClr val="accent1">
                    <a:lumMod val="75000"/>
                  </a:schemeClr>
                </a:solidFill>
                <a:latin typeface="Arial" pitchFamily="34" charset="0"/>
                <a:cs typeface="Arial" pitchFamily="34" charset="0"/>
              </a:rPr>
              <a:t>Γ) </a:t>
            </a:r>
            <a:r>
              <a:rPr lang="el-GR" dirty="0" smtClean="0">
                <a:solidFill>
                  <a:schemeClr val="accent1">
                    <a:lumMod val="75000"/>
                  </a:schemeClr>
                </a:solidFill>
                <a:latin typeface="Arial" pitchFamily="34" charset="0"/>
                <a:cs typeface="Arial" pitchFamily="34" charset="0"/>
              </a:rPr>
              <a:t> Κλειστούς χώρους για να μπορούν να προφυλάγονται από τις καιρικές  συνθήκες. </a:t>
            </a:r>
          </a:p>
          <a:p>
            <a:r>
              <a:rPr lang="el-GR" dirty="0" smtClean="0">
                <a:solidFill>
                  <a:schemeClr val="accent1">
                    <a:lumMod val="75000"/>
                  </a:schemeClr>
                </a:solidFill>
                <a:latin typeface="Arial" pitchFamily="34" charset="0"/>
                <a:cs typeface="Arial" pitchFamily="34" charset="0"/>
              </a:rPr>
              <a:t>        </a:t>
            </a:r>
            <a:r>
              <a:rPr lang="el-GR" b="1" dirty="0" smtClean="0">
                <a:solidFill>
                  <a:schemeClr val="accent1">
                    <a:lumMod val="75000"/>
                  </a:schemeClr>
                </a:solidFill>
                <a:latin typeface="Arial" pitchFamily="34" charset="0"/>
                <a:cs typeface="Arial" pitchFamily="34" charset="0"/>
              </a:rPr>
              <a:t>Δ)</a:t>
            </a:r>
            <a:r>
              <a:rPr lang="el-GR" dirty="0" smtClean="0">
                <a:solidFill>
                  <a:schemeClr val="accent1">
                    <a:lumMod val="75000"/>
                  </a:schemeClr>
                </a:solidFill>
                <a:latin typeface="Arial" pitchFamily="34" charset="0"/>
                <a:cs typeface="Arial" pitchFamily="34" charset="0"/>
              </a:rPr>
              <a:t> Να έχει ο καθένας τη δική του θυρίδα για να φυλάσσει τα προσωπικά του  </a:t>
            </a:r>
          </a:p>
          <a:p>
            <a:r>
              <a:rPr lang="el-GR" dirty="0" smtClean="0">
                <a:solidFill>
                  <a:schemeClr val="accent1">
                    <a:lumMod val="75000"/>
                  </a:schemeClr>
                </a:solidFill>
                <a:latin typeface="Arial" pitchFamily="34" charset="0"/>
                <a:cs typeface="Arial" pitchFamily="34" charset="0"/>
              </a:rPr>
              <a:t>            αντικείμενα ή βιβλία.</a:t>
            </a:r>
          </a:p>
          <a:p>
            <a:pPr>
              <a:buNone/>
            </a:pPr>
            <a:r>
              <a:rPr lang="el-GR" dirty="0" smtClean="0">
                <a:solidFill>
                  <a:schemeClr val="accent1">
                    <a:lumMod val="75000"/>
                  </a:schemeClr>
                </a:solidFill>
                <a:latin typeface="Arial" pitchFamily="34" charset="0"/>
                <a:cs typeface="Arial" pitchFamily="34" charset="0"/>
              </a:rPr>
              <a:t> </a:t>
            </a:r>
          </a:p>
          <a:p>
            <a:endParaRPr lang="el-GR"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solidFill>
                  <a:schemeClr val="accent1">
                    <a:lumMod val="75000"/>
                  </a:schemeClr>
                </a:solidFill>
                <a:latin typeface="Arial" pitchFamily="34" charset="0"/>
                <a:cs typeface="Arial" pitchFamily="34" charset="0"/>
              </a:rPr>
              <a:t>ΣΤΟΧΟΙ ΠΟΥ ΘΕΣΑΜΕ</a:t>
            </a:r>
            <a:endParaRPr lang="el-GR"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lstStyle/>
          <a:p>
            <a:r>
              <a:rPr lang="el-GR" dirty="0" smtClean="0">
                <a:solidFill>
                  <a:schemeClr val="accent1">
                    <a:lumMod val="75000"/>
                  </a:schemeClr>
                </a:solidFill>
                <a:latin typeface="Arial" pitchFamily="34" charset="0"/>
                <a:cs typeface="Arial" pitchFamily="34" charset="0"/>
              </a:rPr>
              <a:t>Να δημιουργήσουμε ένα ασφαλές σχολικό περιβάλλον, απαλλαγμένο από βίαιες και </a:t>
            </a:r>
            <a:r>
              <a:rPr lang="el-GR" dirty="0" err="1" smtClean="0">
                <a:solidFill>
                  <a:schemeClr val="accent1">
                    <a:lumMod val="75000"/>
                  </a:schemeClr>
                </a:solidFill>
                <a:latin typeface="Arial" pitchFamily="34" charset="0"/>
                <a:cs typeface="Arial" pitchFamily="34" charset="0"/>
              </a:rPr>
              <a:t>παραβατικές</a:t>
            </a:r>
            <a:r>
              <a:rPr lang="el-GR" dirty="0" smtClean="0">
                <a:solidFill>
                  <a:schemeClr val="accent1">
                    <a:lumMod val="75000"/>
                  </a:schemeClr>
                </a:solidFill>
                <a:latin typeface="Arial" pitchFamily="34" charset="0"/>
                <a:cs typeface="Arial" pitchFamily="34" charset="0"/>
              </a:rPr>
              <a:t> συμπεριφορές.</a:t>
            </a:r>
          </a:p>
          <a:p>
            <a:r>
              <a:rPr lang="el-GR" dirty="0" smtClean="0">
                <a:solidFill>
                  <a:schemeClr val="accent1">
                    <a:lumMod val="75000"/>
                  </a:schemeClr>
                </a:solidFill>
                <a:latin typeface="Arial" pitchFamily="34" charset="0"/>
                <a:cs typeface="Arial" pitchFamily="34" charset="0"/>
              </a:rPr>
              <a:t>Να φτιάξουμε ένα ανθρώπινο σχολείο, στηριζόμενο σε δημοκρατικές αρχές και αξίες.</a:t>
            </a:r>
          </a:p>
          <a:p>
            <a:r>
              <a:rPr lang="el-GR" dirty="0" smtClean="0">
                <a:solidFill>
                  <a:schemeClr val="accent1">
                    <a:lumMod val="75000"/>
                  </a:schemeClr>
                </a:solidFill>
                <a:latin typeface="Arial" pitchFamily="34" charset="0"/>
                <a:cs typeface="Arial" pitchFamily="34" charset="0"/>
              </a:rPr>
              <a:t>Να  καλλιεργήσουμε  συνεργατικό πνεύμα μεταξύ  όλων των εμπλεκόμενων στο σχολικό χώρο.</a:t>
            </a:r>
          </a:p>
          <a:p>
            <a:r>
              <a:rPr lang="el-GR" dirty="0" smtClean="0">
                <a:solidFill>
                  <a:schemeClr val="accent1">
                    <a:lumMod val="75000"/>
                  </a:schemeClr>
                </a:solidFill>
                <a:latin typeface="Arial" pitchFamily="34" charset="0"/>
                <a:cs typeface="Arial" pitchFamily="34" charset="0"/>
              </a:rPr>
              <a:t>Να εμπνεύσουμε τα παιδιά σε θέματα εθελοντισμού και </a:t>
            </a:r>
            <a:r>
              <a:rPr lang="el-GR" dirty="0" err="1" smtClean="0">
                <a:solidFill>
                  <a:schemeClr val="accent1">
                    <a:lumMod val="75000"/>
                  </a:schemeClr>
                </a:solidFill>
                <a:latin typeface="Arial" pitchFamily="34" charset="0"/>
                <a:cs typeface="Arial" pitchFamily="34" charset="0"/>
              </a:rPr>
              <a:t>αλτρουϊστικών</a:t>
            </a:r>
            <a:r>
              <a:rPr lang="el-GR" dirty="0" smtClean="0">
                <a:solidFill>
                  <a:schemeClr val="accent1">
                    <a:lumMod val="75000"/>
                  </a:schemeClr>
                </a:solidFill>
                <a:latin typeface="Arial" pitchFamily="34" charset="0"/>
                <a:cs typeface="Arial" pitchFamily="34" charset="0"/>
              </a:rPr>
              <a:t> πράξεων και στάσεων.</a:t>
            </a:r>
          </a:p>
          <a:p>
            <a:r>
              <a:rPr lang="el-GR" dirty="0" smtClean="0">
                <a:solidFill>
                  <a:schemeClr val="accent1">
                    <a:lumMod val="75000"/>
                  </a:schemeClr>
                </a:solidFill>
                <a:latin typeface="Arial" pitchFamily="34" charset="0"/>
                <a:cs typeface="Arial" pitchFamily="34" charset="0"/>
              </a:rPr>
              <a:t>Να </a:t>
            </a:r>
            <a:r>
              <a:rPr lang="el-GR" dirty="0" err="1" smtClean="0">
                <a:solidFill>
                  <a:schemeClr val="accent1">
                    <a:lumMod val="75000"/>
                  </a:schemeClr>
                </a:solidFill>
                <a:latin typeface="Arial" pitchFamily="34" charset="0"/>
                <a:cs typeface="Arial" pitchFamily="34" charset="0"/>
              </a:rPr>
              <a:t>προάξουμε</a:t>
            </a:r>
            <a:r>
              <a:rPr lang="el-GR" dirty="0" smtClean="0">
                <a:solidFill>
                  <a:schemeClr val="accent1">
                    <a:lumMod val="75000"/>
                  </a:schemeClr>
                </a:solidFill>
                <a:latin typeface="Arial" pitchFamily="34" charset="0"/>
                <a:cs typeface="Arial" pitchFamily="34" charset="0"/>
              </a:rPr>
              <a:t> την κριτική σκέψη.</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2940936"/>
          </a:xfrm>
        </p:spPr>
        <p:txBody>
          <a:bodyPr>
            <a:normAutofit fontScale="90000"/>
          </a:bodyPr>
          <a:lstStyle/>
          <a:p>
            <a:pPr algn="ct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dirty="0" smtClean="0">
                <a:solidFill>
                  <a:schemeClr val="accent1">
                    <a:lumMod val="75000"/>
                  </a:schemeClr>
                </a:solidFill>
                <a:latin typeface="Arial" pitchFamily="34" charset="0"/>
                <a:cs typeface="Arial" pitchFamily="34" charset="0"/>
              </a:rPr>
              <a:t/>
            </a:r>
            <a:br>
              <a:rPr lang="el-GR" dirty="0" smtClean="0">
                <a:solidFill>
                  <a:schemeClr val="accent1">
                    <a:lumMod val="75000"/>
                  </a:schemeClr>
                </a:solidFill>
                <a:latin typeface="Arial" pitchFamily="34" charset="0"/>
                <a:cs typeface="Arial" pitchFamily="34" charset="0"/>
              </a:rPr>
            </a:br>
            <a:r>
              <a:rPr lang="el-GR" b="1" dirty="0" smtClean="0">
                <a:solidFill>
                  <a:schemeClr val="accent1">
                    <a:lumMod val="75000"/>
                  </a:schemeClr>
                </a:solidFill>
                <a:latin typeface="Arial" pitchFamily="34" charset="0"/>
                <a:cs typeface="Arial" pitchFamily="34" charset="0"/>
              </a:rPr>
              <a:t>ΟΙ ΔΡΑΣΕΙΣ ΜΑΣ</a:t>
            </a:r>
            <a:endParaRPr lang="el-GR" b="1" dirty="0">
              <a:solidFill>
                <a:schemeClr val="accent1">
                  <a:lumMod val="75000"/>
                </a:schemeClr>
              </a:solidFill>
              <a:latin typeface="Arial" pitchFamily="34" charset="0"/>
              <a:cs typeface="Arial" pitchFamily="34"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b="1" dirty="0" smtClean="0">
                <a:solidFill>
                  <a:schemeClr val="accent1">
                    <a:lumMod val="75000"/>
                  </a:schemeClr>
                </a:solidFill>
                <a:latin typeface="Arial" pitchFamily="34" charset="0"/>
                <a:cs typeface="Arial" pitchFamily="34" charset="0"/>
              </a:rPr>
              <a:t>ΒΙΩΜΑΤΙΚΑ ΕΡΓΑΣΤΗΡΙΑ</a:t>
            </a:r>
            <a:endParaRPr lang="el-GR" sz="2800" b="1" dirty="0">
              <a:solidFill>
                <a:schemeClr val="accent1">
                  <a:lumMod val="75000"/>
                </a:schemeClr>
              </a:solidFill>
              <a:latin typeface="Arial" pitchFamily="34" charset="0"/>
              <a:cs typeface="Arial" pitchFamily="34" charset="0"/>
            </a:endParaRPr>
          </a:p>
        </p:txBody>
      </p:sp>
      <p:sp>
        <p:nvSpPr>
          <p:cNvPr id="3" name="Content Placeholder 2"/>
          <p:cNvSpPr>
            <a:spLocks noGrp="1"/>
          </p:cNvSpPr>
          <p:nvPr>
            <p:ph idx="1"/>
          </p:nvPr>
        </p:nvSpPr>
        <p:spPr/>
        <p:txBody>
          <a:bodyPr>
            <a:normAutofit fontScale="77500" lnSpcReduction="20000"/>
          </a:bodyPr>
          <a:lstStyle/>
          <a:p>
            <a:pPr algn="just">
              <a:buNone/>
            </a:pPr>
            <a:r>
              <a:rPr lang="el-GR" dirty="0" smtClean="0">
                <a:latin typeface="Arial" pitchFamily="34" charset="0"/>
                <a:cs typeface="Arial" pitchFamily="34" charset="0"/>
              </a:rPr>
              <a:t>    </a:t>
            </a:r>
            <a:r>
              <a:rPr lang="el-GR" dirty="0" smtClean="0">
                <a:solidFill>
                  <a:schemeClr val="accent1">
                    <a:lumMod val="75000"/>
                  </a:schemeClr>
                </a:solidFill>
                <a:latin typeface="Arial" pitchFamily="34" charset="0"/>
                <a:cs typeface="Arial" pitchFamily="34" charset="0"/>
              </a:rPr>
              <a:t>Σε συνεργασία με το πανεπιστήμιο </a:t>
            </a:r>
            <a:r>
              <a:rPr lang="en-US" dirty="0" err="1" smtClean="0">
                <a:solidFill>
                  <a:schemeClr val="accent1">
                    <a:lumMod val="75000"/>
                  </a:schemeClr>
                </a:solidFill>
                <a:latin typeface="Arial" pitchFamily="34" charset="0"/>
                <a:cs typeface="Arial" pitchFamily="34" charset="0"/>
              </a:rPr>
              <a:t>Uclan</a:t>
            </a:r>
            <a:r>
              <a:rPr lang="el-GR" dirty="0" smtClean="0">
                <a:solidFill>
                  <a:schemeClr val="accent1">
                    <a:lumMod val="75000"/>
                  </a:schemeClr>
                </a:solidFill>
                <a:latin typeface="Arial" pitchFamily="34" charset="0"/>
                <a:cs typeface="Arial" pitchFamily="34" charset="0"/>
              </a:rPr>
              <a:t> ξεκινήσαμε βιωματικά εργαστήρια στο χώρο του σχολείου, διάρκειας 13 βδομάδων. Στο πρόγραμμα λαμβάνουν μέρος 10 μαθητές (  5 αγόρια , 5 κορίτσια) που κατά τη γνώμη μας χρειάζονται  να αναπτύξουν τον συναισθηματικό τους κόσμο και κυρίως να μάθουν να διαχειρίζονται τα συναισθήματά τους με έμφαση στο συναίσθημα του θυμού. </a:t>
            </a:r>
          </a:p>
          <a:p>
            <a:pPr algn="just">
              <a:buNone/>
            </a:pPr>
            <a:r>
              <a:rPr lang="el-GR" dirty="0" smtClean="0">
                <a:solidFill>
                  <a:schemeClr val="accent1">
                    <a:lumMod val="75000"/>
                  </a:schemeClr>
                </a:solidFill>
                <a:latin typeface="Arial" pitchFamily="34" charset="0"/>
                <a:cs typeface="Arial" pitchFamily="34" charset="0"/>
              </a:rPr>
              <a:t>    Στόχος είναι οι μαθητές να αναγνωρίζουν το συναίσθημα του θυμού και πως το χειρίζονται στην καθημερινότητά τους.  Οι μαθητές θα εξερευνήσουν τι  προκαλεί τον θυμό σε κάθε άτομο και πως επιλέγει να αντιδράσει. Το ομαδικό εργαστήρι βοηθά τους συμμετέχοντες να αναγνωρίσουν επιθετικές σκέψεις και να καλλιεργήσουν ένα πιο βοηθητικό τρόπο σκέψης, με αποτέλεσμα να έχουν καλύτερες σχέσεις με τους γύρω τους.  Στο εργαστήρι οι μαθητές εμπλέκονται σε συζητήσεις και βιωματικές ασκήσεις με τη βοήθεια συνεργατών φοιτητών του πανεπιστημίου </a:t>
            </a:r>
            <a:r>
              <a:rPr lang="en-US" dirty="0" err="1" smtClean="0">
                <a:solidFill>
                  <a:schemeClr val="accent1">
                    <a:lumMod val="75000"/>
                  </a:schemeClr>
                </a:solidFill>
                <a:latin typeface="Arial" pitchFamily="34" charset="0"/>
                <a:cs typeface="Arial" pitchFamily="34" charset="0"/>
              </a:rPr>
              <a:t>Uclan</a:t>
            </a:r>
            <a:r>
              <a:rPr lang="en-US" dirty="0" smtClean="0">
                <a:solidFill>
                  <a:schemeClr val="accent1">
                    <a:lumMod val="75000"/>
                  </a:schemeClr>
                </a:solidFill>
                <a:latin typeface="Arial" pitchFamily="34" charset="0"/>
                <a:cs typeface="Arial" pitchFamily="34" charset="0"/>
              </a:rPr>
              <a:t> Cyprus</a:t>
            </a:r>
            <a:r>
              <a:rPr lang="el-GR" dirty="0" smtClean="0">
                <a:solidFill>
                  <a:schemeClr val="accent1">
                    <a:lumMod val="75000"/>
                  </a:schemeClr>
                </a:solidFill>
                <a:latin typeface="Arial" pitchFamily="34" charset="0"/>
                <a:cs typeface="Arial" pitchFamily="34" charset="0"/>
              </a:rPr>
              <a:t>. </a:t>
            </a:r>
          </a:p>
          <a:p>
            <a:endParaRPr lang="el-GR"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2800" dirty="0" smtClean="0">
                <a:solidFill>
                  <a:schemeClr val="accent1">
                    <a:lumMod val="75000"/>
                  </a:schemeClr>
                </a:solidFill>
                <a:latin typeface="Arial" pitchFamily="34" charset="0"/>
                <a:cs typeface="Arial" pitchFamily="34" charset="0"/>
              </a:rPr>
              <a:t>ΒΙΩΜΑΤΙΚΑ ΕΡΓΑΣΤΗΡΙΑ</a:t>
            </a:r>
            <a:r>
              <a:rPr lang="en-US" sz="2800" dirty="0" smtClean="0">
                <a:solidFill>
                  <a:schemeClr val="accent1">
                    <a:lumMod val="75000"/>
                  </a:schemeClr>
                </a:solidFill>
                <a:latin typeface="Arial" pitchFamily="34" charset="0"/>
                <a:cs typeface="Arial" pitchFamily="34" charset="0"/>
              </a:rPr>
              <a:t> </a:t>
            </a:r>
            <a:r>
              <a:rPr lang="el-GR" sz="2800" dirty="0" smtClean="0">
                <a:solidFill>
                  <a:schemeClr val="accent1">
                    <a:lumMod val="75000"/>
                  </a:schemeClr>
                </a:solidFill>
                <a:latin typeface="Arial" pitchFamily="34" charset="0"/>
                <a:cs typeface="Arial" pitchFamily="34" charset="0"/>
              </a:rPr>
              <a:t> ΑΠΟ ΦΟΙΤΗΤΕΣ ΤΟΥ</a:t>
            </a:r>
            <a:r>
              <a:rPr lang="en-US" sz="2800" dirty="0" smtClean="0">
                <a:solidFill>
                  <a:schemeClr val="accent1">
                    <a:lumMod val="75000"/>
                  </a:schemeClr>
                </a:solidFill>
                <a:latin typeface="Arial" pitchFamily="34" charset="0"/>
                <a:cs typeface="Arial" pitchFamily="34" charset="0"/>
              </a:rPr>
              <a:t> UCLAN</a:t>
            </a:r>
            <a:r>
              <a:rPr lang="el-GR" sz="2800" dirty="0" smtClean="0">
                <a:solidFill>
                  <a:schemeClr val="accent1">
                    <a:lumMod val="75000"/>
                  </a:schemeClr>
                </a:solidFill>
                <a:latin typeface="Arial" pitchFamily="34" charset="0"/>
                <a:cs typeface="Arial" pitchFamily="34" charset="0"/>
              </a:rPr>
              <a:t> </a:t>
            </a:r>
            <a:endParaRPr lang="el-GR" sz="2800" dirty="0"/>
          </a:p>
        </p:txBody>
      </p:sp>
      <p:pic>
        <p:nvPicPr>
          <p:cNvPr id="3074" name="Picture 2" descr="C:\Users\User\Documents\20200124_101809fvto2.jpg"/>
          <p:cNvPicPr>
            <a:picLocks noGrp="1" noChangeAspect="1" noChangeArrowheads="1"/>
          </p:cNvPicPr>
          <p:nvPr>
            <p:ph idx="1"/>
          </p:nvPr>
        </p:nvPicPr>
        <p:blipFill>
          <a:blip r:embed="rId2" cstate="print"/>
          <a:srcRect/>
          <a:stretch>
            <a:fillRect/>
          </a:stretch>
        </p:blipFill>
        <p:spPr bwMode="auto">
          <a:xfrm>
            <a:off x="1835696" y="1935163"/>
            <a:ext cx="5184576" cy="3870101"/>
          </a:xfrm>
          <a:prstGeom prst="rect">
            <a:avLst/>
          </a:prstGeom>
          <a:ln>
            <a:noFill/>
          </a:ln>
          <a:effectLst>
            <a:softEdge rad="112500"/>
          </a:effectLst>
        </p:spPr>
      </p:pic>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238</TotalTime>
  <Words>1534</Words>
  <Application>Microsoft Office PowerPoint</Application>
  <PresentationFormat>On-screen Show (4:3)</PresentationFormat>
  <Paragraphs>98</Paragraphs>
  <Slides>25</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Constantia</vt:lpstr>
      <vt:lpstr>Wingdings 2</vt:lpstr>
      <vt:lpstr>Flow</vt:lpstr>
      <vt:lpstr>ΠΕΡΙΦΕΡΕΙΑΚΟ ΓΥΜΝΑΣΙΟ ΛΙΒΑΔΙΩΝ</vt:lpstr>
      <vt:lpstr>PowerPoint Presentation</vt:lpstr>
      <vt:lpstr>ΑΠΟΤΕΛΕΣΜΑΤΑ ΕΡΕΥΝΑΣ ΠΟΥ ΔΙΕΞΑΓΑΜΕ ΣΤΟ ΣΧΟΛΕΙΟ ΜΑΣ </vt:lpstr>
      <vt:lpstr>PowerPoint Presentation</vt:lpstr>
      <vt:lpstr>PowerPoint Presentation</vt:lpstr>
      <vt:lpstr>ΣΤΟΧΟΙ ΠΟΥ ΘΕΣΑΜΕ</vt:lpstr>
      <vt:lpstr>        ΟΙ ΔΡΑΣΕΙΣ ΜΑΣ</vt:lpstr>
      <vt:lpstr>ΒΙΩΜΑΤΙΚΑ ΕΡΓΑΣΤΗΡΙΑ</vt:lpstr>
      <vt:lpstr>ΒΙΩΜΑΤΙΚΑ ΕΡΓΑΣΤΗΡΙΑ  ΑΠΟ ΦΟΙΤΗΤΕΣ ΤΟΥ UCLAN </vt:lpstr>
      <vt:lpstr>ΔΙΑΜΕΣΟΛΑΒΗΣΗ</vt:lpstr>
      <vt:lpstr>ΕΝΑΛΛΑΚΤΙΚΟ ΠΡΟΓΡΑΜΜΑ ΜΑΘΗΣΗΣ</vt:lpstr>
      <vt:lpstr>ΕΘΕΛΟΝΤΙΣΜΟΣ</vt:lpstr>
      <vt:lpstr>ΠΑΖΑΡΑΚΙΑ  ΑΓΑΠΗΣ ΚΑΙ ΠΡΟΣΦΟΡΑΣ</vt:lpstr>
      <vt:lpstr>PowerPoint Presentation</vt:lpstr>
      <vt:lpstr>ΑΓΩΓΗ ΥΓΕΙΑ ΕΝΑΝΤΙΑ ΣΤΙΣ ΟΥΣΙΕΣ ΕΞΑΡΤΗΣΗΣ</vt:lpstr>
      <vt:lpstr>ΟΔΙΚΗ ΑΣΦΑΛΕΙΑ</vt:lpstr>
      <vt:lpstr>PowerPoint Presentation</vt:lpstr>
      <vt:lpstr>ΕΝΕΡΓΟΣ ΠΟΛΙΤΗΣ </vt:lpstr>
      <vt:lpstr>ΒΙΩΜΑΤΙΚΑ ΕΡΓΑΣΤΗΡΙΑ  ΠΡΟΣ ΤΟΥΣ ΕΚΠΑΙΔΕΥΤΙΚΟΥΣ</vt:lpstr>
      <vt:lpstr>  ΠΡΟΓΡΑΜΜΑΤΑ ΠΟΥ ΣΥΜΜΕΤΕΧΕΙ ΤΟ ΣΧΟΛΕΙΟ ΜΑΣ </vt:lpstr>
      <vt:lpstr>ΑΝΑΚΥΚΛΩΣΗ </vt:lpstr>
      <vt:lpstr>PowerPoint Presentation</vt:lpstr>
      <vt:lpstr>PowerPoint Presentation</vt:lpstr>
      <vt:lpstr>ΟΙ ΣΥΝΕΡΓΑΣΙΕΣ ΜΑΣ</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ΠΕΡΙΦΕΡΕΙΑΚΟ ΓΥΜΝΑΣΙΟ ΛΙΒΑΔΙΩΝ</dc:title>
  <dc:creator>User</dc:creator>
  <cp:lastModifiedBy>GRAMMATEIA2</cp:lastModifiedBy>
  <cp:revision>80</cp:revision>
  <dcterms:created xsi:type="dcterms:W3CDTF">2020-03-09T14:13:10Z</dcterms:created>
  <dcterms:modified xsi:type="dcterms:W3CDTF">2020-06-04T05:00:12Z</dcterms:modified>
</cp:coreProperties>
</file>