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30267275" cy="42794238"/>
  <p:notesSz cx="7099300" cy="10234613"/>
  <p:defaultTextStyle>
    <a:defPPr>
      <a:defRPr lang="en-US"/>
    </a:defPPr>
    <a:lvl1pPr marL="0" algn="l" defTabSz="417487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7438" algn="l" defTabSz="417487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4876" algn="l" defTabSz="417487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2314" algn="l" defTabSz="417487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49752" algn="l" defTabSz="417487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37190" algn="l" defTabSz="417487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4628" algn="l" defTabSz="417487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2066" algn="l" defTabSz="417487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699504" algn="l" defTabSz="417487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79">
          <p15:clr>
            <a:srgbClr val="A4A3A4"/>
          </p15:clr>
        </p15:guide>
        <p15:guide id="2" pos="95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0"/>
    <a:srgbClr val="969696"/>
    <a:srgbClr val="C7F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7353" autoAdjust="0"/>
    <p:restoredTop sz="86347" autoAdjust="0"/>
  </p:normalViewPr>
  <p:slideViewPr>
    <p:cSldViewPr>
      <p:cViewPr>
        <p:scale>
          <a:sx n="27" d="100"/>
          <a:sy n="27" d="100"/>
        </p:scale>
        <p:origin x="996" y="12"/>
      </p:cViewPr>
      <p:guideLst>
        <p:guide orient="horz" pos="13479"/>
        <p:guide pos="95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046" y="13293960"/>
            <a:ext cx="25727184" cy="91730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0091" y="24250068"/>
            <a:ext cx="21187093" cy="1093630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7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4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1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48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6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3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0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97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061A-0643-4E7F-82FD-59072AA2DF3F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5BFC-8354-431A-A749-94803E37E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3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061A-0643-4E7F-82FD-59072AA2DF3F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5BFC-8354-431A-A749-94803E37E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5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36212" y="10698560"/>
            <a:ext cx="22542814" cy="22783969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07769" y="10698560"/>
            <a:ext cx="67123988" cy="2278396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061A-0643-4E7F-82FD-59072AA2DF3F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5BFC-8354-431A-A749-94803E37E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96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061A-0643-4E7F-82FD-59072AA2DF3F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5BFC-8354-431A-A749-94803E37E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8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06" y="27499270"/>
            <a:ext cx="25727184" cy="8499411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0906" y="18138027"/>
            <a:ext cx="25727184" cy="9361236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720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441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161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4882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3602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323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043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69763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061A-0643-4E7F-82FD-59072AA2DF3F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5BFC-8354-431A-A749-94803E37E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7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7764" y="62309212"/>
            <a:ext cx="44833401" cy="17622905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45620" y="62309212"/>
            <a:ext cx="44833401" cy="17622905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061A-0643-4E7F-82FD-59072AA2DF3F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5BFC-8354-431A-A749-94803E37E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63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364" y="1713754"/>
            <a:ext cx="27240548" cy="713237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364" y="9579176"/>
            <a:ext cx="13373303" cy="3992145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7205" indent="0">
              <a:buNone/>
              <a:defRPr sz="9100" b="1"/>
            </a:lvl2pPr>
            <a:lvl3pPr marL="4174410" indent="0">
              <a:buNone/>
              <a:defRPr sz="8200" b="1"/>
            </a:lvl3pPr>
            <a:lvl4pPr marL="6261616" indent="0">
              <a:buNone/>
              <a:defRPr sz="7300" b="1"/>
            </a:lvl4pPr>
            <a:lvl5pPr marL="8348821" indent="0">
              <a:buNone/>
              <a:defRPr sz="7300" b="1"/>
            </a:lvl5pPr>
            <a:lvl6pPr marL="10436026" indent="0">
              <a:buNone/>
              <a:defRPr sz="7300" b="1"/>
            </a:lvl6pPr>
            <a:lvl7pPr marL="12523231" indent="0">
              <a:buNone/>
              <a:defRPr sz="7300" b="1"/>
            </a:lvl7pPr>
            <a:lvl8pPr marL="14610432" indent="0">
              <a:buNone/>
              <a:defRPr sz="7300" b="1"/>
            </a:lvl8pPr>
            <a:lvl9pPr marL="16697637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364" y="13571321"/>
            <a:ext cx="13373303" cy="24656220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5360" y="9579176"/>
            <a:ext cx="13378556" cy="3992145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7205" indent="0">
              <a:buNone/>
              <a:defRPr sz="9100" b="1"/>
            </a:lvl2pPr>
            <a:lvl3pPr marL="4174410" indent="0">
              <a:buNone/>
              <a:defRPr sz="8200" b="1"/>
            </a:lvl3pPr>
            <a:lvl4pPr marL="6261616" indent="0">
              <a:buNone/>
              <a:defRPr sz="7300" b="1"/>
            </a:lvl4pPr>
            <a:lvl5pPr marL="8348821" indent="0">
              <a:buNone/>
              <a:defRPr sz="7300" b="1"/>
            </a:lvl5pPr>
            <a:lvl6pPr marL="10436026" indent="0">
              <a:buNone/>
              <a:defRPr sz="7300" b="1"/>
            </a:lvl6pPr>
            <a:lvl7pPr marL="12523231" indent="0">
              <a:buNone/>
              <a:defRPr sz="7300" b="1"/>
            </a:lvl7pPr>
            <a:lvl8pPr marL="14610432" indent="0">
              <a:buNone/>
              <a:defRPr sz="7300" b="1"/>
            </a:lvl8pPr>
            <a:lvl9pPr marL="16697637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5360" y="13571321"/>
            <a:ext cx="13378556" cy="24656220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061A-0643-4E7F-82FD-59072AA2DF3F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5BFC-8354-431A-A749-94803E37E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6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061A-0643-4E7F-82FD-59072AA2DF3F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5BFC-8354-431A-A749-94803E37E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67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061A-0643-4E7F-82FD-59072AA2DF3F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5BFC-8354-431A-A749-94803E37E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0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369" y="1703845"/>
            <a:ext cx="9957725" cy="7251246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3664" y="1703854"/>
            <a:ext cx="16920247" cy="36523697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369" y="8955100"/>
            <a:ext cx="9957725" cy="29272451"/>
          </a:xfrm>
        </p:spPr>
        <p:txBody>
          <a:bodyPr/>
          <a:lstStyle>
            <a:lvl1pPr marL="0" indent="0">
              <a:buNone/>
              <a:defRPr sz="6400"/>
            </a:lvl1pPr>
            <a:lvl2pPr marL="2087205" indent="0">
              <a:buNone/>
              <a:defRPr sz="5500"/>
            </a:lvl2pPr>
            <a:lvl3pPr marL="4174410" indent="0">
              <a:buNone/>
              <a:defRPr sz="4600"/>
            </a:lvl3pPr>
            <a:lvl4pPr marL="6261616" indent="0">
              <a:buNone/>
              <a:defRPr sz="4100"/>
            </a:lvl4pPr>
            <a:lvl5pPr marL="8348821" indent="0">
              <a:buNone/>
              <a:defRPr sz="4100"/>
            </a:lvl5pPr>
            <a:lvl6pPr marL="10436026" indent="0">
              <a:buNone/>
              <a:defRPr sz="4100"/>
            </a:lvl6pPr>
            <a:lvl7pPr marL="12523231" indent="0">
              <a:buNone/>
              <a:defRPr sz="4100"/>
            </a:lvl7pPr>
            <a:lvl8pPr marL="14610432" indent="0">
              <a:buNone/>
              <a:defRPr sz="4100"/>
            </a:lvl8pPr>
            <a:lvl9pPr marL="16697637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061A-0643-4E7F-82FD-59072AA2DF3F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5BFC-8354-431A-A749-94803E37E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1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598" y="29955967"/>
            <a:ext cx="18160365" cy="3536471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2598" y="3823744"/>
            <a:ext cx="18160365" cy="25676543"/>
          </a:xfrm>
        </p:spPr>
        <p:txBody>
          <a:bodyPr/>
          <a:lstStyle>
            <a:lvl1pPr marL="0" indent="0">
              <a:buNone/>
              <a:defRPr sz="14600"/>
            </a:lvl1pPr>
            <a:lvl2pPr marL="2087205" indent="0">
              <a:buNone/>
              <a:defRPr sz="12800"/>
            </a:lvl2pPr>
            <a:lvl3pPr marL="4174410" indent="0">
              <a:buNone/>
              <a:defRPr sz="11000"/>
            </a:lvl3pPr>
            <a:lvl4pPr marL="6261616" indent="0">
              <a:buNone/>
              <a:defRPr sz="9100"/>
            </a:lvl4pPr>
            <a:lvl5pPr marL="8348821" indent="0">
              <a:buNone/>
              <a:defRPr sz="9100"/>
            </a:lvl5pPr>
            <a:lvl6pPr marL="10436026" indent="0">
              <a:buNone/>
              <a:defRPr sz="9100"/>
            </a:lvl6pPr>
            <a:lvl7pPr marL="12523231" indent="0">
              <a:buNone/>
              <a:defRPr sz="9100"/>
            </a:lvl7pPr>
            <a:lvl8pPr marL="14610432" indent="0">
              <a:buNone/>
              <a:defRPr sz="9100"/>
            </a:lvl8pPr>
            <a:lvl9pPr marL="16697637" indent="0">
              <a:buNone/>
              <a:defRPr sz="9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2598" y="33492438"/>
            <a:ext cx="18160365" cy="5022376"/>
          </a:xfrm>
        </p:spPr>
        <p:txBody>
          <a:bodyPr/>
          <a:lstStyle>
            <a:lvl1pPr marL="0" indent="0">
              <a:buNone/>
              <a:defRPr sz="6400"/>
            </a:lvl1pPr>
            <a:lvl2pPr marL="2087205" indent="0">
              <a:buNone/>
              <a:defRPr sz="5500"/>
            </a:lvl2pPr>
            <a:lvl3pPr marL="4174410" indent="0">
              <a:buNone/>
              <a:defRPr sz="4600"/>
            </a:lvl3pPr>
            <a:lvl4pPr marL="6261616" indent="0">
              <a:buNone/>
              <a:defRPr sz="4100"/>
            </a:lvl4pPr>
            <a:lvl5pPr marL="8348821" indent="0">
              <a:buNone/>
              <a:defRPr sz="4100"/>
            </a:lvl5pPr>
            <a:lvl6pPr marL="10436026" indent="0">
              <a:buNone/>
              <a:defRPr sz="4100"/>
            </a:lvl6pPr>
            <a:lvl7pPr marL="12523231" indent="0">
              <a:buNone/>
              <a:defRPr sz="4100"/>
            </a:lvl7pPr>
            <a:lvl8pPr marL="14610432" indent="0">
              <a:buNone/>
              <a:defRPr sz="4100"/>
            </a:lvl8pPr>
            <a:lvl9pPr marL="16697637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061A-0643-4E7F-82FD-59072AA2DF3F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5BFC-8354-431A-A749-94803E37E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2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364" y="1713754"/>
            <a:ext cx="27240548" cy="7132373"/>
          </a:xfrm>
          <a:prstGeom prst="rect">
            <a:avLst/>
          </a:prstGeom>
        </p:spPr>
        <p:txBody>
          <a:bodyPr vert="horz" lIns="417442" tIns="208721" rIns="417442" bIns="20872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364" y="9985332"/>
            <a:ext cx="27240548" cy="28242219"/>
          </a:xfrm>
          <a:prstGeom prst="rect">
            <a:avLst/>
          </a:prstGeom>
        </p:spPr>
        <p:txBody>
          <a:bodyPr vert="horz" lIns="417442" tIns="208721" rIns="417442" bIns="20872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364" y="39663928"/>
            <a:ext cx="7062364" cy="2278397"/>
          </a:xfrm>
          <a:prstGeom prst="rect">
            <a:avLst/>
          </a:prstGeom>
        </p:spPr>
        <p:txBody>
          <a:bodyPr vert="horz" lIns="417442" tIns="208721" rIns="417442" bIns="208721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E061A-0643-4E7F-82FD-59072AA2DF3F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1319" y="39663928"/>
            <a:ext cx="9584637" cy="2278397"/>
          </a:xfrm>
          <a:prstGeom prst="rect">
            <a:avLst/>
          </a:prstGeom>
        </p:spPr>
        <p:txBody>
          <a:bodyPr vert="horz" lIns="417442" tIns="208721" rIns="417442" bIns="208721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1547" y="39663928"/>
            <a:ext cx="7062364" cy="2278397"/>
          </a:xfrm>
          <a:prstGeom prst="rect">
            <a:avLst/>
          </a:prstGeom>
        </p:spPr>
        <p:txBody>
          <a:bodyPr vert="horz" lIns="417442" tIns="208721" rIns="417442" bIns="208721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05BFC-8354-431A-A749-94803E37E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4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174410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5405" indent="-1565405" algn="l" defTabSz="41744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1708" indent="-1304503" algn="l" defTabSz="417441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8011" indent="-1043600" algn="l" defTabSz="41744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5216" indent="-1043600" algn="l" defTabSz="4174410" rtl="0" eaLnBrk="1" latinLnBrk="0" hangingPunct="1">
        <a:spcBef>
          <a:spcPct val="20000"/>
        </a:spcBef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2421" indent="-1043600" algn="l" defTabSz="4174410" rtl="0" eaLnBrk="1" latinLnBrk="0" hangingPunct="1">
        <a:spcBef>
          <a:spcPct val="20000"/>
        </a:spcBef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79626" indent="-1043600" algn="l" defTabSz="4174410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66831" indent="-1043600" algn="l" defTabSz="4174410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54037" indent="-1043600" algn="l" defTabSz="4174410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1242" indent="-1043600" algn="l" defTabSz="4174410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441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7205" algn="l" defTabSz="417441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4410" algn="l" defTabSz="417441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1616" algn="l" defTabSz="417441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48821" algn="l" defTabSz="417441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6026" algn="l" defTabSz="417441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3231" algn="l" defTabSz="417441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0432" algn="l" defTabSz="417441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697637" algn="l" defTabSz="417441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7337" y="556991"/>
            <a:ext cx="24612600" cy="404822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l-GR" sz="5400" b="1" dirty="0" smtClean="0">
                <a:solidFill>
                  <a:srgbClr val="000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ΔΗΜΟΤΙΚΟ ΣΧΟΛΕΙΟ ΠΕΓΕΙΑΣ</a:t>
            </a:r>
          </a:p>
          <a:p>
            <a:pPr algn="ctr"/>
            <a:r>
              <a:rPr lang="el-GR" sz="4400" b="1" dirty="0" smtClean="0">
                <a:solidFill>
                  <a:srgbClr val="000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«Ανάπτυξη θετικών στάσεων συμπεριφοράς και κοινωνικών δεξιοτήτων από τους μαθητές»</a:t>
            </a:r>
            <a:endParaRPr lang="el-GR" sz="4400" b="1" dirty="0"/>
          </a:p>
        </p:txBody>
      </p:sp>
      <p:sp>
        <p:nvSpPr>
          <p:cNvPr id="26" name="Rectangle 25"/>
          <p:cNvSpPr/>
          <p:nvPr/>
        </p:nvSpPr>
        <p:spPr>
          <a:xfrm>
            <a:off x="0" y="40599519"/>
            <a:ext cx="30267275" cy="2194719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Παρατηρητήριο για τη Βία στο Σχολείο  (ΠΑ.ΒΙ.Σ)</a:t>
            </a:r>
          </a:p>
          <a:p>
            <a:pPr algn="ctr"/>
            <a:r>
              <a:rPr lang="el-GR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Υπουργείο Παιδείας και Πολιτισμού</a:t>
            </a:r>
          </a:p>
          <a:p>
            <a:pPr algn="ctr"/>
            <a:r>
              <a:rPr lang="el-G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Μάιος 2018</a:t>
            </a:r>
            <a:endParaRPr lang="el-GR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08037" y="11338719"/>
            <a:ext cx="29059188" cy="13278937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lvl="0" indent="-685800">
              <a:buFont typeface="Arial" panose="020B0604020202020204" pitchFamily="34" charset="0"/>
              <a:buChar char="•"/>
            </a:pPr>
            <a:endParaRPr lang="el-GR" sz="4800" b="1" dirty="0" smtClean="0">
              <a:solidFill>
                <a:schemeClr val="tx2"/>
              </a:solidFill>
            </a:endParaRPr>
          </a:p>
          <a:p>
            <a:pPr lvl="0" algn="ctr"/>
            <a:endParaRPr lang="el-GR" sz="4800" b="1" dirty="0" smtClean="0">
              <a:solidFill>
                <a:schemeClr val="tx2"/>
              </a:solidFill>
            </a:endParaRPr>
          </a:p>
          <a:p>
            <a:pPr lvl="0" algn="ctr"/>
            <a:endParaRPr lang="el-GR" sz="4800" b="1" dirty="0">
              <a:solidFill>
                <a:schemeClr val="tx2"/>
              </a:solidFill>
            </a:endParaRPr>
          </a:p>
          <a:p>
            <a:pPr lvl="0" algn="ctr"/>
            <a:endParaRPr lang="el-GR" sz="4800" b="1" dirty="0" smtClean="0">
              <a:solidFill>
                <a:schemeClr val="tx2"/>
              </a:solidFill>
            </a:endParaRPr>
          </a:p>
          <a:p>
            <a:pPr lvl="0" algn="ctr"/>
            <a:endParaRPr lang="el-GR" sz="4800" b="1" dirty="0" smtClean="0">
              <a:solidFill>
                <a:schemeClr val="tx2"/>
              </a:solidFill>
            </a:endParaRPr>
          </a:p>
          <a:p>
            <a:pPr lvl="0" algn="ctr"/>
            <a:endParaRPr lang="el-GR" sz="4800" b="1" dirty="0">
              <a:solidFill>
                <a:schemeClr val="tx2"/>
              </a:solidFill>
            </a:endParaRPr>
          </a:p>
          <a:p>
            <a:pPr lvl="0" algn="ctr"/>
            <a:endParaRPr lang="el-GR" sz="4800" b="1" dirty="0" smtClean="0">
              <a:solidFill>
                <a:schemeClr val="tx2"/>
              </a:solidFill>
            </a:endParaRPr>
          </a:p>
          <a:p>
            <a:pPr lvl="0" algn="ctr"/>
            <a:endParaRPr lang="el-GR" sz="4800" b="1" dirty="0">
              <a:solidFill>
                <a:schemeClr val="tx2"/>
              </a:solidFill>
            </a:endParaRPr>
          </a:p>
          <a:p>
            <a:pPr lvl="0" algn="ctr"/>
            <a:endParaRPr lang="el-GR" sz="4800" b="1" dirty="0" smtClean="0">
              <a:solidFill>
                <a:schemeClr val="tx2"/>
              </a:solidFill>
            </a:endParaRPr>
          </a:p>
          <a:p>
            <a:pPr lvl="0" algn="ctr"/>
            <a:endParaRPr lang="el-GR" sz="4800" b="1" dirty="0">
              <a:solidFill>
                <a:schemeClr val="tx2"/>
              </a:solidFill>
            </a:endParaRPr>
          </a:p>
          <a:p>
            <a:pPr lvl="0" algn="ctr"/>
            <a:endParaRPr lang="el-GR" sz="4800" b="1" dirty="0" smtClean="0">
              <a:solidFill>
                <a:schemeClr val="tx2"/>
              </a:solidFill>
            </a:endParaRPr>
          </a:p>
          <a:p>
            <a:pPr lvl="0" algn="ctr"/>
            <a:endParaRPr lang="el-GR" sz="4800" b="1" dirty="0">
              <a:solidFill>
                <a:schemeClr val="tx2"/>
              </a:solidFill>
            </a:endParaRPr>
          </a:p>
          <a:p>
            <a:pPr lvl="0" algn="ctr"/>
            <a:r>
              <a:rPr lang="el-GR" sz="4800" b="1" dirty="0" smtClean="0">
                <a:solidFill>
                  <a:schemeClr val="tx2"/>
                </a:solidFill>
              </a:rPr>
              <a:t>ΠΕΡΙΓΡΑΦΗ </a:t>
            </a:r>
            <a:r>
              <a:rPr lang="el-GR" sz="4800" b="1" dirty="0">
                <a:solidFill>
                  <a:schemeClr val="tx2"/>
                </a:solidFill>
              </a:rPr>
              <a:t>ΔΡΑΣΕΩΝ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l-GR" sz="4800" b="1" dirty="0">
                <a:solidFill>
                  <a:schemeClr val="tx2"/>
                </a:solidFill>
              </a:rPr>
              <a:t>Δημιουργία κώδικα καλής συμπεριφοράς από όλες τις τάξεις και καταρτισμός γενικού κώδικα ολόκληρου του σχολείου.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l-GR" sz="4800" b="1" dirty="0" err="1">
                <a:solidFill>
                  <a:schemeClr val="tx2"/>
                </a:solidFill>
              </a:rPr>
              <a:t>Επιδαπέδια</a:t>
            </a:r>
            <a:r>
              <a:rPr lang="el-GR" sz="4800" b="1" dirty="0">
                <a:solidFill>
                  <a:schemeClr val="tx2"/>
                </a:solidFill>
              </a:rPr>
              <a:t> παιχνίδια ( </a:t>
            </a:r>
            <a:r>
              <a:rPr lang="el-GR" sz="4800" b="1" dirty="0" smtClean="0">
                <a:solidFill>
                  <a:schemeClr val="tx2"/>
                </a:solidFill>
              </a:rPr>
              <a:t>μαθητές</a:t>
            </a:r>
            <a:r>
              <a:rPr lang="el-GR" sz="4800" b="1" dirty="0">
                <a:solidFill>
                  <a:schemeClr val="tx2"/>
                </a:solidFill>
              </a:rPr>
              <a:t>, εκπαιδευτικοί και γονείς συνεργάστηκαν για τη δημιουργία </a:t>
            </a:r>
            <a:r>
              <a:rPr lang="el-GR" sz="4800" b="1" dirty="0" err="1">
                <a:solidFill>
                  <a:schemeClr val="tx2"/>
                </a:solidFill>
              </a:rPr>
              <a:t>επιδαπέδιων</a:t>
            </a:r>
            <a:r>
              <a:rPr lang="el-GR" sz="4800" b="1" dirty="0">
                <a:solidFill>
                  <a:schemeClr val="tx2"/>
                </a:solidFill>
              </a:rPr>
              <a:t> παιχνιδιών στο πλακόστρωτο του σχολείου).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l-GR" sz="4800" b="1" dirty="0">
                <a:solidFill>
                  <a:schemeClr val="tx2"/>
                </a:solidFill>
              </a:rPr>
              <a:t>Οργάνωση αθλητικής ημερίδας σε συνεργασία με γειτονικά σχολεία.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l-GR" sz="4800" b="1" dirty="0">
                <a:solidFill>
                  <a:schemeClr val="tx2"/>
                </a:solidFill>
              </a:rPr>
              <a:t>Οργάνωση ημερίδας παραδοσιακών παιχνιδιών την Τσικνοπέμπτη.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l-GR" sz="4800" b="1" dirty="0">
                <a:solidFill>
                  <a:schemeClr val="tx2"/>
                </a:solidFill>
              </a:rPr>
              <a:t>Ημερίδα </a:t>
            </a:r>
            <a:r>
              <a:rPr lang="el-GR" sz="4800" b="1" dirty="0" err="1">
                <a:solidFill>
                  <a:schemeClr val="tx2"/>
                </a:solidFill>
              </a:rPr>
              <a:t>φιλαναγνωσίας</a:t>
            </a:r>
            <a:r>
              <a:rPr lang="el-GR" sz="4800" b="1" dirty="0">
                <a:solidFill>
                  <a:schemeClr val="tx2"/>
                </a:solidFill>
              </a:rPr>
              <a:t>, δημιουργία χώρου εθελοντικής ανάγνωσης.</a:t>
            </a:r>
            <a:endParaRPr lang="en-US" sz="4800" b="1" dirty="0">
              <a:solidFill>
                <a:schemeClr val="tx2"/>
              </a:solidFill>
            </a:endParaRP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l-GR" sz="4800" b="1" dirty="0">
                <a:solidFill>
                  <a:schemeClr val="tx2"/>
                </a:solidFill>
              </a:rPr>
              <a:t>Περιβαλλοντικές δράσεις (δημιουργία λαχανόκηπου και βραχόκηπου, </a:t>
            </a:r>
            <a:r>
              <a:rPr lang="el-GR" sz="4800" b="1" dirty="0" err="1">
                <a:solidFill>
                  <a:schemeClr val="tx2"/>
                </a:solidFill>
              </a:rPr>
              <a:t>δεντροφύτευση</a:t>
            </a:r>
            <a:r>
              <a:rPr lang="el-GR" sz="4800" b="1" dirty="0">
                <a:solidFill>
                  <a:schemeClr val="tx2"/>
                </a:solidFill>
              </a:rPr>
              <a:t>, λειτουργία θεσμού των « Πράσινων Φρουρών» με σκοπό την καλλιέργεια της περιβαλλοντικής συνείδησης και της υπευθυνότητας, συμμετοχή σε περιβαλλοντικά προγράμματα, ανακύκλωση εντός και εκτός σχολείου).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l-GR" sz="4800" b="1" dirty="0">
                <a:solidFill>
                  <a:schemeClr val="tx2"/>
                </a:solidFill>
              </a:rPr>
              <a:t>Εθελοντικές δράσεις (συμμετοχή μαθητών σε εκδηλώσεις της κοινότητας, κατασκευή χριστουγεννιάτικων ειδών για το </a:t>
            </a:r>
            <a:r>
              <a:rPr lang="el-GR" sz="4800" b="1" dirty="0" err="1">
                <a:solidFill>
                  <a:schemeClr val="tx2"/>
                </a:solidFill>
              </a:rPr>
              <a:t>παζαράκι</a:t>
            </a:r>
            <a:r>
              <a:rPr lang="el-GR" sz="4800" b="1" dirty="0">
                <a:solidFill>
                  <a:schemeClr val="tx2"/>
                </a:solidFill>
              </a:rPr>
              <a:t> και εμπλοκή των μαθητών στη λειτουργία </a:t>
            </a:r>
            <a:r>
              <a:rPr lang="el-GR" sz="4800" b="1">
                <a:solidFill>
                  <a:schemeClr val="tx2"/>
                </a:solidFill>
              </a:rPr>
              <a:t>του</a:t>
            </a:r>
            <a:r>
              <a:rPr lang="el-GR" sz="4800" b="1" smtClean="0">
                <a:solidFill>
                  <a:schemeClr val="tx2"/>
                </a:solidFill>
              </a:rPr>
              <a:t>).</a:t>
            </a:r>
            <a:endParaRPr lang="el-GR" sz="4800" b="1" dirty="0">
              <a:solidFill>
                <a:schemeClr val="tx2"/>
              </a:solidFill>
            </a:endParaRP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l-GR" sz="4800" b="1" dirty="0">
                <a:solidFill>
                  <a:schemeClr val="tx2"/>
                </a:solidFill>
              </a:rPr>
              <a:t>Ευρωπαϊκό Πρόγραμμα </a:t>
            </a:r>
            <a:r>
              <a:rPr lang="en-US" sz="4800" b="1" dirty="0">
                <a:solidFill>
                  <a:schemeClr val="tx2"/>
                </a:solidFill>
              </a:rPr>
              <a:t>Erasmus</a:t>
            </a:r>
            <a:r>
              <a:rPr lang="en-US" sz="4800" b="1" dirty="0" smtClean="0">
                <a:solidFill>
                  <a:schemeClr val="tx2"/>
                </a:solidFill>
              </a:rPr>
              <a:t>+</a:t>
            </a:r>
            <a:r>
              <a:rPr lang="el-GR" sz="4800" b="1" dirty="0" smtClean="0">
                <a:solidFill>
                  <a:schemeClr val="tx2"/>
                </a:solidFill>
              </a:rPr>
              <a:t> «Γνωριμία </a:t>
            </a:r>
            <a:r>
              <a:rPr lang="el-GR" sz="4800" b="1" dirty="0">
                <a:solidFill>
                  <a:schemeClr val="tx2"/>
                </a:solidFill>
              </a:rPr>
              <a:t>με παραδοσιακά πιάτα και χορούς των χωρών- εταίρων».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l-GR" sz="4800" b="1" dirty="0">
                <a:solidFill>
                  <a:schemeClr val="tx2"/>
                </a:solidFill>
              </a:rPr>
              <a:t>Εικαστικές παρεμβάσεις από ειδικούς ( δημιουργία ψηφιδωτών έργων τέχνης</a:t>
            </a:r>
            <a:r>
              <a:rPr lang="el-GR" sz="4800" b="1" dirty="0" smtClean="0">
                <a:solidFill>
                  <a:schemeClr val="tx2"/>
                </a:solidFill>
              </a:rPr>
              <a:t>).</a:t>
            </a:r>
            <a:endParaRPr lang="el-GR" sz="4800" b="1" dirty="0">
              <a:solidFill>
                <a:schemeClr val="tx2"/>
              </a:solidFill>
            </a:endParaRP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l-GR" sz="4800" b="1" dirty="0">
                <a:solidFill>
                  <a:schemeClr val="tx2"/>
                </a:solidFill>
              </a:rPr>
              <a:t>Εφαρμογή του προγράμματος « Διαμεσολάβηση συνομηλίκων» ( επιμόρφωση εκπαιδευτικών και εκπαίδευση μαθητών, ενημέρωση γονέων, διαμεσολαβητικές συναντήσεις με στόχο την επίλυση συγκρούσεων</a:t>
            </a:r>
            <a:r>
              <a:rPr lang="el-GR" sz="4800" b="1" dirty="0" smtClean="0">
                <a:solidFill>
                  <a:schemeClr val="tx2"/>
                </a:solidFill>
              </a:rPr>
              <a:t>).</a:t>
            </a:r>
            <a:endParaRPr lang="en-US" sz="4800" b="1" dirty="0" smtClean="0">
              <a:solidFill>
                <a:schemeClr val="tx2"/>
              </a:solidFill>
            </a:endParaRP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l-GR" sz="4800" b="1" dirty="0" smtClean="0">
                <a:solidFill>
                  <a:schemeClr val="tx2"/>
                </a:solidFill>
              </a:rPr>
              <a:t>Διοργάνωση διαλέξεων, ομιλιών, σεμιναρίων ( οδική ασφάλεια, ασφάλεια στο διαδίκτυο </a:t>
            </a:r>
            <a:r>
              <a:rPr lang="el-GR" sz="4800" b="1" dirty="0" err="1" smtClean="0">
                <a:solidFill>
                  <a:schemeClr val="tx2"/>
                </a:solidFill>
              </a:rPr>
              <a:t>κ.α</a:t>
            </a:r>
            <a:r>
              <a:rPr lang="el-GR" sz="4800" b="1" dirty="0" smtClean="0">
                <a:solidFill>
                  <a:schemeClr val="tx2"/>
                </a:solidFill>
              </a:rPr>
              <a:t>).</a:t>
            </a:r>
            <a:endParaRPr lang="el-GR" sz="4800" b="1" dirty="0">
              <a:solidFill>
                <a:schemeClr val="tx2"/>
              </a:solidFill>
            </a:endParaRPr>
          </a:p>
          <a:p>
            <a:pPr marL="685800" lvl="0" indent="-685800">
              <a:buFont typeface="Arial" panose="020B0604020202020204" pitchFamily="34" charset="0"/>
              <a:buChar char="•"/>
            </a:pPr>
            <a:endParaRPr lang="el-GR" sz="4800" b="1" dirty="0">
              <a:solidFill>
                <a:schemeClr val="tx2"/>
              </a:solidFill>
            </a:endParaRPr>
          </a:p>
          <a:p>
            <a:pPr lvl="0"/>
            <a:endParaRPr lang="el-GR" sz="3200" dirty="0"/>
          </a:p>
          <a:p>
            <a:pPr lvl="0"/>
            <a:r>
              <a:rPr lang="el-GR" sz="3200" dirty="0" smtClean="0"/>
              <a:t>		</a:t>
            </a:r>
            <a:endParaRPr lang="el-GR" sz="3200" dirty="0"/>
          </a:p>
          <a:p>
            <a:pPr lvl="0"/>
            <a:endParaRPr lang="el-GR" sz="3200" dirty="0"/>
          </a:p>
          <a:p>
            <a:pPr lvl="0"/>
            <a:endParaRPr lang="el-GR" sz="4400" b="1" dirty="0"/>
          </a:p>
          <a:p>
            <a:pPr lvl="0" algn="ctr"/>
            <a:endParaRPr lang="en-US" sz="6000" b="1" dirty="0" smtClean="0">
              <a:solidFill>
                <a:srgbClr val="000060"/>
              </a:solidFill>
              <a:latin typeface="Candara" panose="020E0502030303020204" pitchFamily="34" charset="0"/>
            </a:endParaRPr>
          </a:p>
          <a:p>
            <a:pPr lvl="0" algn="ctr"/>
            <a:endParaRPr lang="el-GR" sz="6000" b="1" dirty="0">
              <a:solidFill>
                <a:srgbClr val="000060"/>
              </a:solidFill>
              <a:latin typeface="Candara" panose="020E0502030303020204" pitchFamily="34" charset="0"/>
            </a:endParaRPr>
          </a:p>
          <a:p>
            <a:pPr lvl="0" algn="ctr"/>
            <a:endParaRPr lang="el-GR" sz="4400" b="1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just"/>
            <a:endParaRPr lang="el-GR" sz="4400" b="1" dirty="0">
              <a:latin typeface="Candara" panose="020E0502030303020204" pitchFamily="34" charset="0"/>
            </a:endParaRPr>
          </a:p>
          <a:p>
            <a:pPr lvl="0" algn="ctr"/>
            <a:endParaRPr lang="el-GR" sz="4400" b="1" dirty="0"/>
          </a:p>
          <a:p>
            <a:pPr lvl="0"/>
            <a:endParaRPr lang="el-GR" sz="2400" dirty="0"/>
          </a:p>
          <a:p>
            <a:pPr lvl="0"/>
            <a:endParaRPr lang="el-GR" sz="2400" dirty="0"/>
          </a:p>
          <a:p>
            <a:pPr lvl="0"/>
            <a:endParaRPr lang="el-GR" sz="2400" dirty="0"/>
          </a:p>
          <a:p>
            <a:pPr lvl="0"/>
            <a:endParaRPr lang="el-GR" sz="2400" dirty="0"/>
          </a:p>
          <a:p>
            <a:pPr lvl="0"/>
            <a:endParaRPr lang="el-GR" sz="2400" dirty="0"/>
          </a:p>
          <a:p>
            <a:pPr lvl="0"/>
            <a:endParaRPr lang="el-GR" sz="2400" dirty="0"/>
          </a:p>
          <a:p>
            <a:pPr lvl="0"/>
            <a:endParaRPr lang="el-GR" sz="2400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6037" y="40980518"/>
            <a:ext cx="1447891" cy="143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tangle 42"/>
          <p:cNvSpPr/>
          <p:nvPr/>
        </p:nvSpPr>
        <p:spPr>
          <a:xfrm>
            <a:off x="5208585" y="4986213"/>
            <a:ext cx="21450302" cy="332917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/>
            <a:r>
              <a:rPr lang="el-GR" sz="4800" b="1" i="1" dirty="0" smtClean="0">
                <a:solidFill>
                  <a:srgbClr val="000060"/>
                </a:solidFill>
                <a:latin typeface="Candara" panose="020E0502030303020204" pitchFamily="34" charset="0"/>
              </a:rPr>
              <a:t>Στόχος: Να βελτιωθούν οι σχέσεις μεταξύ των μαθητών, να ενισχυθεί η επικοινωνία, η συνεργασία, η αλληλεγγύη και η εμπιστοσύνη, έτσι ώστε να δημιουργηθεί ένα ασφαλές, ευχάριστο και  δημιουργικό περιβάλλον μάθησης.</a:t>
            </a:r>
            <a:endParaRPr lang="el-GR" sz="4800" b="1" i="1" dirty="0">
              <a:solidFill>
                <a:srgbClr val="000060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Picture 6" descr="D:\@@ΙΣΤΟΣΕΛΙΔΑ ΦΩΤΟ ΧΡΙΣΤΟΣ 2017-2018\Δραστηριότητες για Γιορτή Γραμμάτων 5.2.18\Δραστηριότητες για Γιορτή Γραμμάτων 5.2 (16) (Copy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45" y="30641341"/>
            <a:ext cx="7119892" cy="373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D:\@@ΙΣΤΟΣΕΛΙΔΑ ΦΩΤΟ ΧΡΙΣΤΟΣ 2017-2018\Χριστουγεννιάτικο παζαράκι\Χριστουγεννιάτικο παζαράκι-Χριστουγεννιάτικες κατασκευές (48) (Copy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7368" y="30716306"/>
            <a:ext cx="6125129" cy="355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D:\@@ΙΣΤΟΣΕΛΙΔΑ ΦΩΤΟ ΧΡΙΣΤΟΣ 2017-2018\Διάλεξη Οδική Ασφάλεια\23.10.17\Διάλεξη Οδική Ασφάλεια 23.10 (9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9607">
            <a:off x="22370256" y="25639975"/>
            <a:ext cx="6641827" cy="418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Student\Downloads\IMG-2988c73c1a576af594bcb9e8e6b2280d-V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5045">
            <a:off x="1548696" y="25744346"/>
            <a:ext cx="8450263" cy="5305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D:\Users\Student\Documents\IMG-3d9d0610ad5694c5d95257c82c454059-V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" y="32304961"/>
            <a:ext cx="6706235" cy="4078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Student\Downloads\20180417_11563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6136" y="24809253"/>
            <a:ext cx="7315200" cy="407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:\Users\Student\Desktop\IMG-b3276cb9f5c5c838876fb41ef47be419-V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2397" y="31826934"/>
            <a:ext cx="5844540" cy="3861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:\Users\Student\Desktop\IMG-43b827b480ce31987969e429de2aab02-V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220" y="35051548"/>
            <a:ext cx="4163341" cy="4869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C:\Users\Student\Desktop\IMG-144b2f64af2506e448ac200712f6f429-V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5107" y="34859075"/>
            <a:ext cx="3814529" cy="50622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9257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772</TotalTime>
  <Words>256</Words>
  <Application>Microsoft Office PowerPoint</Application>
  <PresentationFormat>Custom</PresentationFormat>
  <Paragraphs>45</Paragraphs>
  <Slides>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Candara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Paraskevi Kouratou</dc:creator>
  <cp:lastModifiedBy>Hewlett-Packard Company</cp:lastModifiedBy>
  <cp:revision>68</cp:revision>
  <cp:lastPrinted>2018-03-07T07:05:35Z</cp:lastPrinted>
  <dcterms:created xsi:type="dcterms:W3CDTF">2015-04-24T07:54:32Z</dcterms:created>
  <dcterms:modified xsi:type="dcterms:W3CDTF">2018-04-24T06:05:17Z</dcterms:modified>
</cp:coreProperties>
</file>