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69" r:id="rId1"/>
  </p:sldMasterIdLst>
  <p:sldIdLst>
    <p:sldId id="256" r:id="rId2"/>
    <p:sldId id="270" r:id="rId3"/>
    <p:sldId id="258" r:id="rId4"/>
    <p:sldId id="259" r:id="rId5"/>
    <p:sldId id="275" r:id="rId6"/>
    <p:sldId id="267" r:id="rId7"/>
    <p:sldId id="278" r:id="rId8"/>
    <p:sldId id="265" r:id="rId9"/>
    <p:sldId id="274" r:id="rId10"/>
    <p:sldId id="269" r:id="rId11"/>
    <p:sldId id="260" r:id="rId12"/>
    <p:sldId id="262" r:id="rId13"/>
    <p:sldId id="263" r:id="rId14"/>
    <p:sldId id="264" r:id="rId15"/>
    <p:sldId id="268" r:id="rId16"/>
    <p:sldId id="271" r:id="rId17"/>
    <p:sldId id="276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1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B0CCA-2113-47E3-BAD2-A160421D883A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0A7755-EFD3-49BD-9D48-BEC0666E312F}">
      <dgm:prSet phldrT="[Text]"/>
      <dgm:spPr/>
      <dgm:t>
        <a:bodyPr/>
        <a:lstStyle/>
        <a:p>
          <a:r>
            <a:rPr lang="el-G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Ηγεσία</a:t>
          </a:r>
          <a:endParaRPr lang="en-US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E8094-F75A-4538-B057-733659211259}" type="parTrans" cxnId="{E0DB7090-7362-4CFA-86EC-36EE58928F7C}">
      <dgm:prSet/>
      <dgm:spPr/>
      <dgm:t>
        <a:bodyPr/>
        <a:lstStyle/>
        <a:p>
          <a:endParaRPr lang="en-US"/>
        </a:p>
      </dgm:t>
    </dgm:pt>
    <dgm:pt modelId="{8B32CA58-8B64-4CCD-AAA5-432C10513976}" type="sibTrans" cxnId="{E0DB7090-7362-4CFA-86EC-36EE58928F7C}">
      <dgm:prSet/>
      <dgm:spPr/>
      <dgm:t>
        <a:bodyPr/>
        <a:lstStyle/>
        <a:p>
          <a:endParaRPr lang="en-US"/>
        </a:p>
      </dgm:t>
    </dgm:pt>
    <dgm:pt modelId="{1AE7C2BC-EE49-4C6D-AD98-32B75C2F702E}">
      <dgm:prSet phldrT="[Text]"/>
      <dgm:spPr/>
      <dgm:t>
        <a:bodyPr/>
        <a:lstStyle/>
        <a:p>
          <a:r>
            <a:rPr lang="el-GR" dirty="0"/>
            <a:t>Εργαστήρι Ομαδικότητας </a:t>
          </a:r>
          <a:r>
            <a:rPr lang="el-GR" dirty="0" smtClean="0"/>
            <a:t>και </a:t>
          </a:r>
          <a:r>
            <a:rPr lang="el-GR" dirty="0"/>
            <a:t>Στρατηγικής [Β.Δ.]</a:t>
          </a:r>
          <a:endParaRPr lang="en-US" dirty="0"/>
        </a:p>
      </dgm:t>
    </dgm:pt>
    <dgm:pt modelId="{F51F6EEA-A3F5-4C2E-9F02-3E64779C3CEF}" type="parTrans" cxnId="{692717D9-678B-47AB-9A05-035581874625}">
      <dgm:prSet/>
      <dgm:spPr/>
      <dgm:t>
        <a:bodyPr/>
        <a:lstStyle/>
        <a:p>
          <a:endParaRPr lang="en-US"/>
        </a:p>
      </dgm:t>
    </dgm:pt>
    <dgm:pt modelId="{5F306EA5-FE78-47A4-B15F-8975B3B27C9B}" type="sibTrans" cxnId="{692717D9-678B-47AB-9A05-035581874625}">
      <dgm:prSet/>
      <dgm:spPr/>
      <dgm:t>
        <a:bodyPr/>
        <a:lstStyle/>
        <a:p>
          <a:endParaRPr lang="en-US"/>
        </a:p>
      </dgm:t>
    </dgm:pt>
    <dgm:pt modelId="{8F258748-BC65-4127-9DFF-101FFC1C9E29}">
      <dgm:prSet phldrT="[Text]"/>
      <dgm:spPr/>
      <dgm:t>
        <a:bodyPr/>
        <a:lstStyle/>
        <a:p>
          <a:r>
            <a:rPr lang="el-GR" dirty="0"/>
            <a:t>Πρόγραμμα Ανάπτυξης Υπεύθυνων Τμημάτων</a:t>
          </a:r>
          <a:endParaRPr lang="en-US" dirty="0"/>
        </a:p>
      </dgm:t>
    </dgm:pt>
    <dgm:pt modelId="{1604FFE7-EF0C-4EBF-934F-99E66C62F95D}" type="parTrans" cxnId="{BFD9170F-A984-4A47-8C80-82C244F683DF}">
      <dgm:prSet/>
      <dgm:spPr/>
      <dgm:t>
        <a:bodyPr/>
        <a:lstStyle/>
        <a:p>
          <a:endParaRPr lang="en-US"/>
        </a:p>
      </dgm:t>
    </dgm:pt>
    <dgm:pt modelId="{F41ED6FE-4D4F-49BA-8932-8005846205A5}" type="sibTrans" cxnId="{BFD9170F-A984-4A47-8C80-82C244F683DF}">
      <dgm:prSet/>
      <dgm:spPr/>
      <dgm:t>
        <a:bodyPr/>
        <a:lstStyle/>
        <a:p>
          <a:endParaRPr lang="en-US"/>
        </a:p>
      </dgm:t>
    </dgm:pt>
    <dgm:pt modelId="{A4BF6BD6-49BB-4098-85B7-F93688F8B470}">
      <dgm:prSet phldrT="[Text]"/>
      <dgm:spPr/>
      <dgm:t>
        <a:bodyPr/>
        <a:lstStyle/>
        <a:p>
          <a:r>
            <a:rPr lang="el-G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Καθηγητές</a:t>
          </a:r>
          <a:endParaRPr lang="en-US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E630D-98EC-468F-8B2F-2030A8984085}" type="parTrans" cxnId="{4CD39412-8BAC-47F4-8CA3-5CD46D01A8B4}">
      <dgm:prSet/>
      <dgm:spPr/>
      <dgm:t>
        <a:bodyPr/>
        <a:lstStyle/>
        <a:p>
          <a:endParaRPr lang="en-US"/>
        </a:p>
      </dgm:t>
    </dgm:pt>
    <dgm:pt modelId="{1CEB6B8B-5B51-4718-B14C-222AF58DFACC}" type="sibTrans" cxnId="{4CD39412-8BAC-47F4-8CA3-5CD46D01A8B4}">
      <dgm:prSet/>
      <dgm:spPr/>
      <dgm:t>
        <a:bodyPr/>
        <a:lstStyle/>
        <a:p>
          <a:endParaRPr lang="en-US"/>
        </a:p>
      </dgm:t>
    </dgm:pt>
    <dgm:pt modelId="{5981E1F0-0CA6-4DBD-A1D9-4A11D15D3BD6}">
      <dgm:prSet phldrT="[Text]"/>
      <dgm:spPr/>
      <dgm:t>
        <a:bodyPr/>
        <a:lstStyle/>
        <a:p>
          <a:r>
            <a:rPr lang="el-GR" b="0" dirty="0" smtClean="0"/>
            <a:t>Πρόγραμμα Εισαγωγής Νέων Καθηγητών </a:t>
          </a:r>
          <a:endParaRPr lang="en-US" b="0" dirty="0"/>
        </a:p>
      </dgm:t>
    </dgm:pt>
    <dgm:pt modelId="{DE79EC8A-504E-45F8-BDDE-868F1C6830D7}" type="parTrans" cxnId="{79B1954E-B192-431B-A322-D098A70C1822}">
      <dgm:prSet/>
      <dgm:spPr/>
      <dgm:t>
        <a:bodyPr/>
        <a:lstStyle/>
        <a:p>
          <a:endParaRPr lang="en-US"/>
        </a:p>
      </dgm:t>
    </dgm:pt>
    <dgm:pt modelId="{0C3FB009-664F-4F99-A949-0A55D12DCE40}" type="sibTrans" cxnId="{79B1954E-B192-431B-A322-D098A70C1822}">
      <dgm:prSet/>
      <dgm:spPr/>
      <dgm:t>
        <a:bodyPr/>
        <a:lstStyle/>
        <a:p>
          <a:endParaRPr lang="en-US"/>
        </a:p>
      </dgm:t>
    </dgm:pt>
    <dgm:pt modelId="{4131EB0E-C977-4893-8DC4-4896777BA304}">
      <dgm:prSet phldrT="[Text]"/>
      <dgm:spPr/>
      <dgm:t>
        <a:bodyPr/>
        <a:lstStyle/>
        <a:p>
          <a:r>
            <a:rPr lang="el-G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Γονείς</a:t>
          </a:r>
          <a:endParaRPr lang="en-US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78EBA-532F-4A07-8DF4-115A77CAA236}" type="parTrans" cxnId="{30956F1E-4388-498C-9ECE-939922CA8EC8}">
      <dgm:prSet/>
      <dgm:spPr/>
      <dgm:t>
        <a:bodyPr/>
        <a:lstStyle/>
        <a:p>
          <a:endParaRPr lang="en-US"/>
        </a:p>
      </dgm:t>
    </dgm:pt>
    <dgm:pt modelId="{52B95779-2462-4DAA-9DF8-0D76FE6668BC}" type="sibTrans" cxnId="{30956F1E-4388-498C-9ECE-939922CA8EC8}">
      <dgm:prSet/>
      <dgm:spPr/>
      <dgm:t>
        <a:bodyPr/>
        <a:lstStyle/>
        <a:p>
          <a:endParaRPr lang="en-US"/>
        </a:p>
      </dgm:t>
    </dgm:pt>
    <dgm:pt modelId="{DBFAAB5C-648A-45E9-8003-5772D188A7A6}">
      <dgm:prSet phldrT="[Text]"/>
      <dgm:spPr/>
      <dgm:t>
        <a:bodyPr/>
        <a:lstStyle/>
        <a:p>
          <a:r>
            <a:rPr lang="el-GR" dirty="0"/>
            <a:t>Φάκελος Επικοινωνίας</a:t>
          </a:r>
          <a:endParaRPr lang="en-US" dirty="0"/>
        </a:p>
      </dgm:t>
    </dgm:pt>
    <dgm:pt modelId="{10692273-3563-4108-9A98-F72E7C077705}" type="parTrans" cxnId="{A577E7EF-2A0F-4163-913F-8CA2F74E243F}">
      <dgm:prSet/>
      <dgm:spPr/>
      <dgm:t>
        <a:bodyPr/>
        <a:lstStyle/>
        <a:p>
          <a:endParaRPr lang="en-US"/>
        </a:p>
      </dgm:t>
    </dgm:pt>
    <dgm:pt modelId="{2A6EB369-B493-4216-9C3C-0300E5AAFF98}" type="sibTrans" cxnId="{A577E7EF-2A0F-4163-913F-8CA2F74E243F}">
      <dgm:prSet/>
      <dgm:spPr/>
      <dgm:t>
        <a:bodyPr/>
        <a:lstStyle/>
        <a:p>
          <a:endParaRPr lang="en-US"/>
        </a:p>
      </dgm:t>
    </dgm:pt>
    <dgm:pt modelId="{9D69D6D3-E46D-4DF3-B3A3-4022B03D8422}">
      <dgm:prSet phldrT="[Text]"/>
      <dgm:spPr/>
      <dgm:t>
        <a:bodyPr/>
        <a:lstStyle/>
        <a:p>
          <a:r>
            <a:rPr lang="el-G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Μαθητές</a:t>
          </a:r>
          <a:endParaRPr lang="en-US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4E54DC-E51C-4AB4-BE63-0F77BA9B43E3}" type="parTrans" cxnId="{36635A6A-4C54-489C-B6F8-3A61DEABA401}">
      <dgm:prSet/>
      <dgm:spPr/>
      <dgm:t>
        <a:bodyPr/>
        <a:lstStyle/>
        <a:p>
          <a:endParaRPr lang="en-US"/>
        </a:p>
      </dgm:t>
    </dgm:pt>
    <dgm:pt modelId="{BA2DA7D3-A72A-49B8-9C4D-E4E558EDB1D0}" type="sibTrans" cxnId="{36635A6A-4C54-489C-B6F8-3A61DEABA401}">
      <dgm:prSet/>
      <dgm:spPr/>
      <dgm:t>
        <a:bodyPr/>
        <a:lstStyle/>
        <a:p>
          <a:endParaRPr lang="en-US"/>
        </a:p>
      </dgm:t>
    </dgm:pt>
    <dgm:pt modelId="{67555458-7905-4823-BD4E-68A7E69069A2}">
      <dgm:prSet phldrT="[Text]"/>
      <dgm:spPr/>
      <dgm:t>
        <a:bodyPr/>
        <a:lstStyle/>
        <a:p>
          <a:r>
            <a:rPr lang="el-GR" dirty="0"/>
            <a:t>Συνάντηση Γονέων</a:t>
          </a:r>
          <a:endParaRPr lang="en-US" dirty="0"/>
        </a:p>
      </dgm:t>
    </dgm:pt>
    <dgm:pt modelId="{DD534684-9D50-4691-8EC6-AD1AF8AB8432}" type="parTrans" cxnId="{AB641989-FB86-4840-BD30-4EE09406D4CA}">
      <dgm:prSet/>
      <dgm:spPr/>
      <dgm:t>
        <a:bodyPr/>
        <a:lstStyle/>
        <a:p>
          <a:endParaRPr lang="en-US"/>
        </a:p>
      </dgm:t>
    </dgm:pt>
    <dgm:pt modelId="{DFE21D0A-7EE1-4E24-AE19-32D7DA9977E3}" type="sibTrans" cxnId="{AB641989-FB86-4840-BD30-4EE09406D4CA}">
      <dgm:prSet/>
      <dgm:spPr/>
      <dgm:t>
        <a:bodyPr/>
        <a:lstStyle/>
        <a:p>
          <a:endParaRPr lang="en-US"/>
        </a:p>
      </dgm:t>
    </dgm:pt>
    <dgm:pt modelId="{8F566CE9-13E1-4AF9-BEBA-825632088E38}">
      <dgm:prSet phldrT="[Text]"/>
      <dgm:spPr/>
      <dgm:t>
        <a:bodyPr/>
        <a:lstStyle/>
        <a:p>
          <a:r>
            <a:rPr lang="el-GR" dirty="0"/>
            <a:t>Εργαστήρια για </a:t>
          </a:r>
          <a:r>
            <a:rPr lang="el-GR" dirty="0" smtClean="0"/>
            <a:t>γονείς</a:t>
          </a:r>
          <a:endParaRPr lang="en-US" dirty="0"/>
        </a:p>
      </dgm:t>
    </dgm:pt>
    <dgm:pt modelId="{3DECDD2A-7FC7-4F8C-B379-FA5FB107B8F6}" type="parTrans" cxnId="{0CEF8395-BA3D-4EDA-9558-452E50CE01A2}">
      <dgm:prSet/>
      <dgm:spPr/>
      <dgm:t>
        <a:bodyPr/>
        <a:lstStyle/>
        <a:p>
          <a:endParaRPr lang="en-US"/>
        </a:p>
      </dgm:t>
    </dgm:pt>
    <dgm:pt modelId="{D1C8D8FE-9954-4EED-B9F7-71D5F0056755}" type="sibTrans" cxnId="{0CEF8395-BA3D-4EDA-9558-452E50CE01A2}">
      <dgm:prSet/>
      <dgm:spPr/>
      <dgm:t>
        <a:bodyPr/>
        <a:lstStyle/>
        <a:p>
          <a:endParaRPr lang="en-US"/>
        </a:p>
      </dgm:t>
    </dgm:pt>
    <dgm:pt modelId="{D05EF11E-E811-49B6-8618-CCFBAA5A1726}">
      <dgm:prSet phldrT="[Text]"/>
      <dgm:spPr/>
      <dgm:t>
        <a:bodyPr/>
        <a:lstStyle/>
        <a:p>
          <a:r>
            <a:rPr lang="el-GR" dirty="0"/>
            <a:t>Πρόγραμμα Εισαγωγής Μαθητών Α’ Λυκείου</a:t>
          </a:r>
          <a:endParaRPr lang="en-US" dirty="0"/>
        </a:p>
      </dgm:t>
    </dgm:pt>
    <dgm:pt modelId="{C168A53C-EA8D-4E08-A5C0-8904F731C234}" type="parTrans" cxnId="{7ABFFAAF-681F-40E0-ABDB-CE2982CFAFE5}">
      <dgm:prSet/>
      <dgm:spPr/>
      <dgm:t>
        <a:bodyPr/>
        <a:lstStyle/>
        <a:p>
          <a:endParaRPr lang="en-US"/>
        </a:p>
      </dgm:t>
    </dgm:pt>
    <dgm:pt modelId="{0BC0FE81-0AA6-443C-A594-2B866CD9D3EE}" type="sibTrans" cxnId="{7ABFFAAF-681F-40E0-ABDB-CE2982CFAFE5}">
      <dgm:prSet/>
      <dgm:spPr/>
      <dgm:t>
        <a:bodyPr/>
        <a:lstStyle/>
        <a:p>
          <a:endParaRPr lang="en-US"/>
        </a:p>
      </dgm:t>
    </dgm:pt>
    <dgm:pt modelId="{F9D8B811-A8E6-4037-8091-CB82BF8379D7}">
      <dgm:prSet phldrT="[Text]"/>
      <dgm:spPr/>
      <dgm:t>
        <a:bodyPr/>
        <a:lstStyle/>
        <a:p>
          <a:r>
            <a:rPr lang="el-GR" dirty="0"/>
            <a:t>Πρόγραμμα Ανάπτυξης Μελλοντικών Ηγετών</a:t>
          </a:r>
          <a:endParaRPr lang="en-US" dirty="0"/>
        </a:p>
      </dgm:t>
    </dgm:pt>
    <dgm:pt modelId="{226EFE32-F651-4D6D-8303-B9291DA47CBA}" type="parTrans" cxnId="{FB2D2DCB-5050-4BD9-B23E-897E4299072A}">
      <dgm:prSet/>
      <dgm:spPr/>
      <dgm:t>
        <a:bodyPr/>
        <a:lstStyle/>
        <a:p>
          <a:endParaRPr lang="en-US"/>
        </a:p>
      </dgm:t>
    </dgm:pt>
    <dgm:pt modelId="{23C9320F-FC4B-4535-97E4-7999061CAEFE}" type="sibTrans" cxnId="{FB2D2DCB-5050-4BD9-B23E-897E4299072A}">
      <dgm:prSet/>
      <dgm:spPr/>
      <dgm:t>
        <a:bodyPr/>
        <a:lstStyle/>
        <a:p>
          <a:endParaRPr lang="en-US"/>
        </a:p>
      </dgm:t>
    </dgm:pt>
    <dgm:pt modelId="{B31E77AF-B586-4EF3-A56C-E0362E13E6EB}">
      <dgm:prSet phldrT="[Text]"/>
      <dgm:spPr/>
      <dgm:t>
        <a:bodyPr/>
        <a:lstStyle/>
        <a:p>
          <a:r>
            <a:rPr lang="el-GR" dirty="0"/>
            <a:t>Εφόδια Για Δράση – Βαδίζω Μπροστά! </a:t>
          </a:r>
          <a:r>
            <a:rPr lang="el-GR" dirty="0" smtClean="0"/>
            <a:t>(Εργαστήρια Α-Γ </a:t>
          </a:r>
          <a:r>
            <a:rPr lang="el-GR" dirty="0"/>
            <a:t>Λυκείου)</a:t>
          </a:r>
          <a:endParaRPr lang="en-US" dirty="0"/>
        </a:p>
      </dgm:t>
    </dgm:pt>
    <dgm:pt modelId="{39B0DD3B-3391-4201-A620-1AF17CE84A8D}" type="parTrans" cxnId="{B7066757-DD5E-46AF-9FBE-BCC7A5A04C93}">
      <dgm:prSet/>
      <dgm:spPr/>
      <dgm:t>
        <a:bodyPr/>
        <a:lstStyle/>
        <a:p>
          <a:endParaRPr lang="en-US"/>
        </a:p>
      </dgm:t>
    </dgm:pt>
    <dgm:pt modelId="{9459F15A-1A90-49C5-9C19-A6D4EE7FE3A4}" type="sibTrans" cxnId="{B7066757-DD5E-46AF-9FBE-BCC7A5A04C93}">
      <dgm:prSet/>
      <dgm:spPr/>
      <dgm:t>
        <a:bodyPr/>
        <a:lstStyle/>
        <a:p>
          <a:endParaRPr lang="en-US"/>
        </a:p>
      </dgm:t>
    </dgm:pt>
    <dgm:pt modelId="{E7CD8F8C-7BB0-4325-979D-3789FD31E139}">
      <dgm:prSet phldrT="[Text]"/>
      <dgm:spPr/>
      <dgm:t>
        <a:bodyPr/>
        <a:lstStyle/>
        <a:p>
          <a:endParaRPr lang="en-US" dirty="0"/>
        </a:p>
      </dgm:t>
    </dgm:pt>
    <dgm:pt modelId="{61D843D5-B4CA-42FD-A671-325DB924713F}" type="parTrans" cxnId="{33EBA233-FA1C-429E-8F28-E7532888E460}">
      <dgm:prSet/>
      <dgm:spPr/>
      <dgm:t>
        <a:bodyPr/>
        <a:lstStyle/>
        <a:p>
          <a:endParaRPr lang="en-US"/>
        </a:p>
      </dgm:t>
    </dgm:pt>
    <dgm:pt modelId="{3C8884B7-D829-4F29-BC87-67C082069CB2}" type="sibTrans" cxnId="{33EBA233-FA1C-429E-8F28-E7532888E460}">
      <dgm:prSet/>
      <dgm:spPr/>
      <dgm:t>
        <a:bodyPr/>
        <a:lstStyle/>
        <a:p>
          <a:endParaRPr lang="en-US"/>
        </a:p>
      </dgm:t>
    </dgm:pt>
    <dgm:pt modelId="{400C3D21-0623-4993-8FE5-2BA56D45EFA7}">
      <dgm:prSet phldrT="[Text]"/>
      <dgm:spPr/>
      <dgm:t>
        <a:bodyPr/>
        <a:lstStyle/>
        <a:p>
          <a:endParaRPr lang="en-US" dirty="0"/>
        </a:p>
      </dgm:t>
    </dgm:pt>
    <dgm:pt modelId="{1B92B5F7-9CE5-418A-AEDB-67343C60F8D3}" type="parTrans" cxnId="{0465A9E2-C3D8-4E00-B133-B60DFA1C5E6D}">
      <dgm:prSet/>
      <dgm:spPr/>
      <dgm:t>
        <a:bodyPr/>
        <a:lstStyle/>
        <a:p>
          <a:endParaRPr lang="en-US"/>
        </a:p>
      </dgm:t>
    </dgm:pt>
    <dgm:pt modelId="{1922C0AE-EF29-411A-AEC8-3F07E891AEB1}" type="sibTrans" cxnId="{0465A9E2-C3D8-4E00-B133-B60DFA1C5E6D}">
      <dgm:prSet/>
      <dgm:spPr/>
      <dgm:t>
        <a:bodyPr/>
        <a:lstStyle/>
        <a:p>
          <a:endParaRPr lang="en-US"/>
        </a:p>
      </dgm:t>
    </dgm:pt>
    <dgm:pt modelId="{6B623035-07E8-48AE-81D7-5992AE7B7B01}">
      <dgm:prSet phldrT="[Text]"/>
      <dgm:spPr/>
      <dgm:t>
        <a:bodyPr/>
        <a:lstStyle/>
        <a:p>
          <a:endParaRPr lang="en-US" dirty="0"/>
        </a:p>
      </dgm:t>
    </dgm:pt>
    <dgm:pt modelId="{A17B954F-36A1-4205-8757-4700EA26EE60}" type="parTrans" cxnId="{01598D37-A846-4CBC-A155-CB3B3E2C1E11}">
      <dgm:prSet/>
      <dgm:spPr/>
      <dgm:t>
        <a:bodyPr/>
        <a:lstStyle/>
        <a:p>
          <a:endParaRPr lang="en-US"/>
        </a:p>
      </dgm:t>
    </dgm:pt>
    <dgm:pt modelId="{0BA72806-1D20-4056-8248-CB8D4858F2E2}" type="sibTrans" cxnId="{01598D37-A846-4CBC-A155-CB3B3E2C1E11}">
      <dgm:prSet/>
      <dgm:spPr/>
      <dgm:t>
        <a:bodyPr/>
        <a:lstStyle/>
        <a:p>
          <a:endParaRPr lang="en-US"/>
        </a:p>
      </dgm:t>
    </dgm:pt>
    <dgm:pt modelId="{FC1639ED-A1FF-4704-8DB7-F8FE9F445572}">
      <dgm:prSet phldrT="[Text]"/>
      <dgm:spPr/>
      <dgm:t>
        <a:bodyPr/>
        <a:lstStyle/>
        <a:p>
          <a:endParaRPr lang="en-US" dirty="0"/>
        </a:p>
      </dgm:t>
    </dgm:pt>
    <dgm:pt modelId="{74480601-454D-478D-A60A-5480DA2EC9A9}" type="parTrans" cxnId="{49EB40B7-3E80-4111-A427-6178A0052B84}">
      <dgm:prSet/>
      <dgm:spPr/>
      <dgm:t>
        <a:bodyPr/>
        <a:lstStyle/>
        <a:p>
          <a:endParaRPr lang="en-US"/>
        </a:p>
      </dgm:t>
    </dgm:pt>
    <dgm:pt modelId="{55811990-985B-4C20-A48E-E92A65B551B0}" type="sibTrans" cxnId="{49EB40B7-3E80-4111-A427-6178A0052B84}">
      <dgm:prSet/>
      <dgm:spPr/>
      <dgm:t>
        <a:bodyPr/>
        <a:lstStyle/>
        <a:p>
          <a:endParaRPr lang="en-US"/>
        </a:p>
      </dgm:t>
    </dgm:pt>
    <dgm:pt modelId="{B5A51848-780B-4274-8F23-775F4E6010E4}">
      <dgm:prSet phldrT="[Text]"/>
      <dgm:spPr/>
      <dgm:t>
        <a:bodyPr/>
        <a:lstStyle/>
        <a:p>
          <a:endParaRPr lang="en-US" dirty="0"/>
        </a:p>
      </dgm:t>
    </dgm:pt>
    <dgm:pt modelId="{A250A602-6D2C-4918-B08D-BC5AB4114B97}" type="parTrans" cxnId="{CC0DB98F-3F6C-4463-AD58-A82241B22D25}">
      <dgm:prSet/>
      <dgm:spPr/>
      <dgm:t>
        <a:bodyPr/>
        <a:lstStyle/>
        <a:p>
          <a:endParaRPr lang="en-US"/>
        </a:p>
      </dgm:t>
    </dgm:pt>
    <dgm:pt modelId="{9C270F78-DFA8-4E43-B7F4-3E6764BAE846}" type="sibTrans" cxnId="{CC0DB98F-3F6C-4463-AD58-A82241B22D25}">
      <dgm:prSet/>
      <dgm:spPr/>
      <dgm:t>
        <a:bodyPr/>
        <a:lstStyle/>
        <a:p>
          <a:endParaRPr lang="en-US"/>
        </a:p>
      </dgm:t>
    </dgm:pt>
    <dgm:pt modelId="{CC42E897-765D-484C-9D8D-3921B4DB24AA}">
      <dgm:prSet/>
      <dgm:spPr/>
      <dgm:t>
        <a:bodyPr/>
        <a:lstStyle/>
        <a:p>
          <a:r>
            <a:rPr lang="el-GR" b="0" dirty="0" smtClean="0"/>
            <a:t>Εκπαίδευση καθηγητών στο πρόγραμμα </a:t>
          </a:r>
          <a:r>
            <a:rPr lang="en-US" b="0" dirty="0" smtClean="0"/>
            <a:t>Quest</a:t>
          </a:r>
          <a:r>
            <a:rPr lang="el-GR" b="0" dirty="0" smtClean="0"/>
            <a:t> σε εθελοντική βάση  </a:t>
          </a:r>
          <a:endParaRPr lang="el-GR" b="0" dirty="0"/>
        </a:p>
      </dgm:t>
    </dgm:pt>
    <dgm:pt modelId="{FF28137F-10EC-4FDC-9BB4-239B3F08199A}" type="parTrans" cxnId="{A399B2E4-542B-44F9-B3F6-610BA763A37F}">
      <dgm:prSet/>
      <dgm:spPr/>
      <dgm:t>
        <a:bodyPr/>
        <a:lstStyle/>
        <a:p>
          <a:endParaRPr lang="el-GR"/>
        </a:p>
      </dgm:t>
    </dgm:pt>
    <dgm:pt modelId="{D0931B84-8115-4C22-8C01-286E187C0CD6}" type="sibTrans" cxnId="{A399B2E4-542B-44F9-B3F6-610BA763A37F}">
      <dgm:prSet/>
      <dgm:spPr/>
      <dgm:t>
        <a:bodyPr/>
        <a:lstStyle/>
        <a:p>
          <a:endParaRPr lang="el-GR"/>
        </a:p>
      </dgm:t>
    </dgm:pt>
    <dgm:pt modelId="{EFD42278-FECB-4C55-81BB-14799819A017}" type="pres">
      <dgm:prSet presAssocID="{571B0CCA-2113-47E3-BAD2-A160421D88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AC8D86-66DC-4BC8-97BF-8C0B013CE35C}" type="pres">
      <dgm:prSet presAssocID="{110A7755-EFD3-49BD-9D48-BEC0666E312F}" presName="composite" presStyleCnt="0"/>
      <dgm:spPr/>
    </dgm:pt>
    <dgm:pt modelId="{9DEEA563-49D6-4ABC-8A02-5D7FFF277769}" type="pres">
      <dgm:prSet presAssocID="{110A7755-EFD3-49BD-9D48-BEC0666E312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1DEF85-F5AB-43A9-9C26-8B14153170B9}" type="pres">
      <dgm:prSet presAssocID="{110A7755-EFD3-49BD-9D48-BEC0666E312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F1B709-73FB-4E78-96FE-E8C99BF91781}" type="pres">
      <dgm:prSet presAssocID="{8B32CA58-8B64-4CCD-AAA5-432C10513976}" presName="space" presStyleCnt="0"/>
      <dgm:spPr/>
    </dgm:pt>
    <dgm:pt modelId="{A0990507-02AF-4447-91DF-DB7A066DB3D6}" type="pres">
      <dgm:prSet presAssocID="{A4BF6BD6-49BB-4098-85B7-F93688F8B470}" presName="composite" presStyleCnt="0"/>
      <dgm:spPr/>
    </dgm:pt>
    <dgm:pt modelId="{C2A87CCC-5A01-459A-AB9C-7234DBF645D5}" type="pres">
      <dgm:prSet presAssocID="{A4BF6BD6-49BB-4098-85B7-F93688F8B47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0F3DB1-FC39-472E-91F4-8E7CA6A12C1E}" type="pres">
      <dgm:prSet presAssocID="{A4BF6BD6-49BB-4098-85B7-F93688F8B47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6446BF-26A7-4750-BDF7-433BC713D503}" type="pres">
      <dgm:prSet presAssocID="{1CEB6B8B-5B51-4718-B14C-222AF58DFACC}" presName="space" presStyleCnt="0"/>
      <dgm:spPr/>
    </dgm:pt>
    <dgm:pt modelId="{F2522164-BCB9-46D7-BD36-26B54AF57A03}" type="pres">
      <dgm:prSet presAssocID="{4131EB0E-C977-4893-8DC4-4896777BA304}" presName="composite" presStyleCnt="0"/>
      <dgm:spPr/>
    </dgm:pt>
    <dgm:pt modelId="{04FBC100-B208-4C17-942F-1B65D92C5AF0}" type="pres">
      <dgm:prSet presAssocID="{4131EB0E-C977-4893-8DC4-4896777BA30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C515D8-32E8-402B-B3D1-597432A1ACF1}" type="pres">
      <dgm:prSet presAssocID="{4131EB0E-C977-4893-8DC4-4896777BA30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6F87BD-6FCE-4D69-AE2C-3048393452E9}" type="pres">
      <dgm:prSet presAssocID="{52B95779-2462-4DAA-9DF8-0D76FE6668BC}" presName="space" presStyleCnt="0"/>
      <dgm:spPr/>
    </dgm:pt>
    <dgm:pt modelId="{3D2A4E01-7533-40BA-B0F3-C6C46FED01BE}" type="pres">
      <dgm:prSet presAssocID="{9D69D6D3-E46D-4DF3-B3A3-4022B03D8422}" presName="composite" presStyleCnt="0"/>
      <dgm:spPr/>
    </dgm:pt>
    <dgm:pt modelId="{67CB69BA-5EC5-43E1-B34E-39A3E4221E14}" type="pres">
      <dgm:prSet presAssocID="{9D69D6D3-E46D-4DF3-B3A3-4022B03D842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E2C783-0136-4A31-BFD2-A643F7AD431A}" type="pres">
      <dgm:prSet presAssocID="{9D69D6D3-E46D-4DF3-B3A3-4022B03D842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ABFFAAF-681F-40E0-ABDB-CE2982CFAFE5}" srcId="{9D69D6D3-E46D-4DF3-B3A3-4022B03D8422}" destId="{D05EF11E-E811-49B6-8618-CCFBAA5A1726}" srcOrd="0" destOrd="0" parTransId="{C168A53C-EA8D-4E08-A5C0-8904F731C234}" sibTransId="{0BC0FE81-0AA6-443C-A594-2B866CD9D3EE}"/>
    <dgm:cxn modelId="{A96363ED-F0C4-4B0F-B480-809F6EE1353F}" type="presOf" srcId="{1AE7C2BC-EE49-4C6D-AD98-32B75C2F702E}" destId="{CE1DEF85-F5AB-43A9-9C26-8B14153170B9}" srcOrd="0" destOrd="0" presId="urn:microsoft.com/office/officeart/2005/8/layout/hList1"/>
    <dgm:cxn modelId="{FEE2067C-207B-4DD2-A080-B182E814EA68}" type="presOf" srcId="{9D69D6D3-E46D-4DF3-B3A3-4022B03D8422}" destId="{67CB69BA-5EC5-43E1-B34E-39A3E4221E14}" srcOrd="0" destOrd="0" presId="urn:microsoft.com/office/officeart/2005/8/layout/hList1"/>
    <dgm:cxn modelId="{A577E7EF-2A0F-4163-913F-8CA2F74E243F}" srcId="{4131EB0E-C977-4893-8DC4-4896777BA304}" destId="{DBFAAB5C-648A-45E9-8003-5772D188A7A6}" srcOrd="0" destOrd="0" parTransId="{10692273-3563-4108-9A98-F72E7C077705}" sibTransId="{2A6EB369-B493-4216-9C3C-0300E5AAFF98}"/>
    <dgm:cxn modelId="{E0DB7090-7362-4CFA-86EC-36EE58928F7C}" srcId="{571B0CCA-2113-47E3-BAD2-A160421D883A}" destId="{110A7755-EFD3-49BD-9D48-BEC0666E312F}" srcOrd="0" destOrd="0" parTransId="{E47E8094-F75A-4538-B057-733659211259}" sibTransId="{8B32CA58-8B64-4CCD-AAA5-432C10513976}"/>
    <dgm:cxn modelId="{4CD39412-8BAC-47F4-8CA3-5CD46D01A8B4}" srcId="{571B0CCA-2113-47E3-BAD2-A160421D883A}" destId="{A4BF6BD6-49BB-4098-85B7-F93688F8B470}" srcOrd="1" destOrd="0" parTransId="{64FE630D-98EC-468F-8B2F-2030A8984085}" sibTransId="{1CEB6B8B-5B51-4718-B14C-222AF58DFACC}"/>
    <dgm:cxn modelId="{A931D1DE-B4EF-4B34-9B9E-7C609D394116}" type="presOf" srcId="{F9D8B811-A8E6-4037-8091-CB82BF8379D7}" destId="{15E2C783-0136-4A31-BFD2-A643F7AD431A}" srcOrd="0" destOrd="2" presId="urn:microsoft.com/office/officeart/2005/8/layout/hList1"/>
    <dgm:cxn modelId="{A3D5150E-9F45-4D79-8BEC-4D21B2FDBA6E}" type="presOf" srcId="{DBFAAB5C-648A-45E9-8003-5772D188A7A6}" destId="{00C515D8-32E8-402B-B3D1-597432A1ACF1}" srcOrd="0" destOrd="0" presId="urn:microsoft.com/office/officeart/2005/8/layout/hList1"/>
    <dgm:cxn modelId="{367F20C0-85CD-4DFE-83EE-57BDF9CD86FA}" type="presOf" srcId="{67555458-7905-4823-BD4E-68A7E69069A2}" destId="{00C515D8-32E8-402B-B3D1-597432A1ACF1}" srcOrd="0" destOrd="2" presId="urn:microsoft.com/office/officeart/2005/8/layout/hList1"/>
    <dgm:cxn modelId="{68BB9F2D-E8A9-4ED6-95F6-E4CD8D6BD2F5}" type="presOf" srcId="{8F566CE9-13E1-4AF9-BEBA-825632088E38}" destId="{00C515D8-32E8-402B-B3D1-597432A1ACF1}" srcOrd="0" destOrd="4" presId="urn:microsoft.com/office/officeart/2005/8/layout/hList1"/>
    <dgm:cxn modelId="{692717D9-678B-47AB-9A05-035581874625}" srcId="{110A7755-EFD3-49BD-9D48-BEC0666E312F}" destId="{1AE7C2BC-EE49-4C6D-AD98-32B75C2F702E}" srcOrd="0" destOrd="0" parTransId="{F51F6EEA-A3F5-4C2E-9F02-3E64779C3CEF}" sibTransId="{5F306EA5-FE78-47A4-B15F-8975B3B27C9B}"/>
    <dgm:cxn modelId="{A399B2E4-542B-44F9-B3F6-610BA763A37F}" srcId="{A4BF6BD6-49BB-4098-85B7-F93688F8B470}" destId="{CC42E897-765D-484C-9D8D-3921B4DB24AA}" srcOrd="1" destOrd="0" parTransId="{FF28137F-10EC-4FDC-9BB4-239B3F08199A}" sibTransId="{D0931B84-8115-4C22-8C01-286E187C0CD6}"/>
    <dgm:cxn modelId="{AB641989-FB86-4840-BD30-4EE09406D4CA}" srcId="{4131EB0E-C977-4893-8DC4-4896777BA304}" destId="{67555458-7905-4823-BD4E-68A7E69069A2}" srcOrd="2" destOrd="0" parTransId="{DD534684-9D50-4691-8EC6-AD1AF8AB8432}" sibTransId="{DFE21D0A-7EE1-4E24-AE19-32D7DA9977E3}"/>
    <dgm:cxn modelId="{321B0E68-AD91-43B9-97AC-397E2A25FF34}" type="presOf" srcId="{E7CD8F8C-7BB0-4325-979D-3789FD31E139}" destId="{CE1DEF85-F5AB-43A9-9C26-8B14153170B9}" srcOrd="0" destOrd="1" presId="urn:microsoft.com/office/officeart/2005/8/layout/hList1"/>
    <dgm:cxn modelId="{0465A9E2-C3D8-4E00-B133-B60DFA1C5E6D}" srcId="{4131EB0E-C977-4893-8DC4-4896777BA304}" destId="{400C3D21-0623-4993-8FE5-2BA56D45EFA7}" srcOrd="1" destOrd="0" parTransId="{1B92B5F7-9CE5-418A-AEDB-67343C60F8D3}" sibTransId="{1922C0AE-EF29-411A-AEC8-3F07E891AEB1}"/>
    <dgm:cxn modelId="{8677B611-3215-411C-B0C3-EC886F34AFFC}" type="presOf" srcId="{110A7755-EFD3-49BD-9D48-BEC0666E312F}" destId="{9DEEA563-49D6-4ABC-8A02-5D7FFF277769}" srcOrd="0" destOrd="0" presId="urn:microsoft.com/office/officeart/2005/8/layout/hList1"/>
    <dgm:cxn modelId="{33EBA233-FA1C-429E-8F28-E7532888E460}" srcId="{110A7755-EFD3-49BD-9D48-BEC0666E312F}" destId="{E7CD8F8C-7BB0-4325-979D-3789FD31E139}" srcOrd="1" destOrd="0" parTransId="{61D843D5-B4CA-42FD-A671-325DB924713F}" sibTransId="{3C8884B7-D829-4F29-BC87-67C082069CB2}"/>
    <dgm:cxn modelId="{54B583E8-BE60-4CD1-916D-56B4729CE093}" type="presOf" srcId="{D05EF11E-E811-49B6-8618-CCFBAA5A1726}" destId="{15E2C783-0136-4A31-BFD2-A643F7AD431A}" srcOrd="0" destOrd="0" presId="urn:microsoft.com/office/officeart/2005/8/layout/hList1"/>
    <dgm:cxn modelId="{CC0DB98F-3F6C-4463-AD58-A82241B22D25}" srcId="{9D69D6D3-E46D-4DF3-B3A3-4022B03D8422}" destId="{B5A51848-780B-4274-8F23-775F4E6010E4}" srcOrd="3" destOrd="0" parTransId="{A250A602-6D2C-4918-B08D-BC5AB4114B97}" sibTransId="{9C270F78-DFA8-4E43-B7F4-3E6764BAE846}"/>
    <dgm:cxn modelId="{BA53845A-3E34-4DC1-BEB9-E55FA41F7988}" type="presOf" srcId="{B5A51848-780B-4274-8F23-775F4E6010E4}" destId="{15E2C783-0136-4A31-BFD2-A643F7AD431A}" srcOrd="0" destOrd="3" presId="urn:microsoft.com/office/officeart/2005/8/layout/hList1"/>
    <dgm:cxn modelId="{49EB40B7-3E80-4111-A427-6178A0052B84}" srcId="{9D69D6D3-E46D-4DF3-B3A3-4022B03D8422}" destId="{FC1639ED-A1FF-4704-8DB7-F8FE9F445572}" srcOrd="1" destOrd="0" parTransId="{74480601-454D-478D-A60A-5480DA2EC9A9}" sibTransId="{55811990-985B-4C20-A48E-E92A65B551B0}"/>
    <dgm:cxn modelId="{FF2C1E5F-6728-44A2-9453-B49E7F7025A1}" type="presOf" srcId="{6B623035-07E8-48AE-81D7-5992AE7B7B01}" destId="{00C515D8-32E8-402B-B3D1-597432A1ACF1}" srcOrd="0" destOrd="3" presId="urn:microsoft.com/office/officeart/2005/8/layout/hList1"/>
    <dgm:cxn modelId="{0CEF8395-BA3D-4EDA-9558-452E50CE01A2}" srcId="{4131EB0E-C977-4893-8DC4-4896777BA304}" destId="{8F566CE9-13E1-4AF9-BEBA-825632088E38}" srcOrd="4" destOrd="0" parTransId="{3DECDD2A-7FC7-4F8C-B379-FA5FB107B8F6}" sibTransId="{D1C8D8FE-9954-4EED-B9F7-71D5F0056755}"/>
    <dgm:cxn modelId="{9CA6F8C8-8642-4A40-BAE9-09DA7D7059DB}" type="presOf" srcId="{400C3D21-0623-4993-8FE5-2BA56D45EFA7}" destId="{00C515D8-32E8-402B-B3D1-597432A1ACF1}" srcOrd="0" destOrd="1" presId="urn:microsoft.com/office/officeart/2005/8/layout/hList1"/>
    <dgm:cxn modelId="{9E41C19B-3699-4576-B414-96AC9B2F49D5}" type="presOf" srcId="{FC1639ED-A1FF-4704-8DB7-F8FE9F445572}" destId="{15E2C783-0136-4A31-BFD2-A643F7AD431A}" srcOrd="0" destOrd="1" presId="urn:microsoft.com/office/officeart/2005/8/layout/hList1"/>
    <dgm:cxn modelId="{36635A6A-4C54-489C-B6F8-3A61DEABA401}" srcId="{571B0CCA-2113-47E3-BAD2-A160421D883A}" destId="{9D69D6D3-E46D-4DF3-B3A3-4022B03D8422}" srcOrd="3" destOrd="0" parTransId="{614E54DC-E51C-4AB4-BE63-0F77BA9B43E3}" sibTransId="{BA2DA7D3-A72A-49B8-9C4D-E4E558EDB1D0}"/>
    <dgm:cxn modelId="{BFD9170F-A984-4A47-8C80-82C244F683DF}" srcId="{110A7755-EFD3-49BD-9D48-BEC0666E312F}" destId="{8F258748-BC65-4127-9DFF-101FFC1C9E29}" srcOrd="2" destOrd="0" parTransId="{1604FFE7-EF0C-4EBF-934F-99E66C62F95D}" sibTransId="{F41ED6FE-4D4F-49BA-8932-8005846205A5}"/>
    <dgm:cxn modelId="{79B1954E-B192-431B-A322-D098A70C1822}" srcId="{A4BF6BD6-49BB-4098-85B7-F93688F8B470}" destId="{5981E1F0-0CA6-4DBD-A1D9-4A11D15D3BD6}" srcOrd="0" destOrd="0" parTransId="{DE79EC8A-504E-45F8-BDDE-868F1C6830D7}" sibTransId="{0C3FB009-664F-4F99-A949-0A55D12DCE40}"/>
    <dgm:cxn modelId="{B7066757-DD5E-46AF-9FBE-BCC7A5A04C93}" srcId="{9D69D6D3-E46D-4DF3-B3A3-4022B03D8422}" destId="{B31E77AF-B586-4EF3-A56C-E0362E13E6EB}" srcOrd="4" destOrd="0" parTransId="{39B0DD3B-3391-4201-A620-1AF17CE84A8D}" sibTransId="{9459F15A-1A90-49C5-9C19-A6D4EE7FE3A4}"/>
    <dgm:cxn modelId="{E12E1EB8-130E-4B94-A507-A36F01A58778}" type="presOf" srcId="{5981E1F0-0CA6-4DBD-A1D9-4A11D15D3BD6}" destId="{150F3DB1-FC39-472E-91F4-8E7CA6A12C1E}" srcOrd="0" destOrd="0" presId="urn:microsoft.com/office/officeart/2005/8/layout/hList1"/>
    <dgm:cxn modelId="{FB2D2DCB-5050-4BD9-B23E-897E4299072A}" srcId="{9D69D6D3-E46D-4DF3-B3A3-4022B03D8422}" destId="{F9D8B811-A8E6-4037-8091-CB82BF8379D7}" srcOrd="2" destOrd="0" parTransId="{226EFE32-F651-4D6D-8303-B9291DA47CBA}" sibTransId="{23C9320F-FC4B-4535-97E4-7999061CAEFE}"/>
    <dgm:cxn modelId="{A180AC06-4282-4256-A051-CAC6D17D341B}" type="presOf" srcId="{A4BF6BD6-49BB-4098-85B7-F93688F8B470}" destId="{C2A87CCC-5A01-459A-AB9C-7234DBF645D5}" srcOrd="0" destOrd="0" presId="urn:microsoft.com/office/officeart/2005/8/layout/hList1"/>
    <dgm:cxn modelId="{52AFBEBE-E657-4052-9796-DB47A80DB3CB}" type="presOf" srcId="{571B0CCA-2113-47E3-BAD2-A160421D883A}" destId="{EFD42278-FECB-4C55-81BB-14799819A017}" srcOrd="0" destOrd="0" presId="urn:microsoft.com/office/officeart/2005/8/layout/hList1"/>
    <dgm:cxn modelId="{01598D37-A846-4CBC-A155-CB3B3E2C1E11}" srcId="{4131EB0E-C977-4893-8DC4-4896777BA304}" destId="{6B623035-07E8-48AE-81D7-5992AE7B7B01}" srcOrd="3" destOrd="0" parTransId="{A17B954F-36A1-4205-8757-4700EA26EE60}" sibTransId="{0BA72806-1D20-4056-8248-CB8D4858F2E2}"/>
    <dgm:cxn modelId="{58D14EBA-4F53-4D20-AECF-1E41B750A39D}" type="presOf" srcId="{B31E77AF-B586-4EF3-A56C-E0362E13E6EB}" destId="{15E2C783-0136-4A31-BFD2-A643F7AD431A}" srcOrd="0" destOrd="4" presId="urn:microsoft.com/office/officeart/2005/8/layout/hList1"/>
    <dgm:cxn modelId="{30956F1E-4388-498C-9ECE-939922CA8EC8}" srcId="{571B0CCA-2113-47E3-BAD2-A160421D883A}" destId="{4131EB0E-C977-4893-8DC4-4896777BA304}" srcOrd="2" destOrd="0" parTransId="{01578EBA-532F-4A07-8DF4-115A77CAA236}" sibTransId="{52B95779-2462-4DAA-9DF8-0D76FE6668BC}"/>
    <dgm:cxn modelId="{F4138BB9-8D69-40EB-B84A-301534210BE8}" type="presOf" srcId="{8F258748-BC65-4127-9DFF-101FFC1C9E29}" destId="{CE1DEF85-F5AB-43A9-9C26-8B14153170B9}" srcOrd="0" destOrd="2" presId="urn:microsoft.com/office/officeart/2005/8/layout/hList1"/>
    <dgm:cxn modelId="{D7993F9C-449C-441E-ABA0-85CFB11A2BC2}" type="presOf" srcId="{4131EB0E-C977-4893-8DC4-4896777BA304}" destId="{04FBC100-B208-4C17-942F-1B65D92C5AF0}" srcOrd="0" destOrd="0" presId="urn:microsoft.com/office/officeart/2005/8/layout/hList1"/>
    <dgm:cxn modelId="{7C3458AF-F8AF-478D-8A82-C2355BAC72A4}" type="presOf" srcId="{CC42E897-765D-484C-9D8D-3921B4DB24AA}" destId="{150F3DB1-FC39-472E-91F4-8E7CA6A12C1E}" srcOrd="0" destOrd="1" presId="urn:microsoft.com/office/officeart/2005/8/layout/hList1"/>
    <dgm:cxn modelId="{C461874D-E9DA-40EA-B423-0B1238A1A80F}" type="presParOf" srcId="{EFD42278-FECB-4C55-81BB-14799819A017}" destId="{12AC8D86-66DC-4BC8-97BF-8C0B013CE35C}" srcOrd="0" destOrd="0" presId="urn:microsoft.com/office/officeart/2005/8/layout/hList1"/>
    <dgm:cxn modelId="{BC14445C-2ADF-4016-A35B-DDDE8ECB189B}" type="presParOf" srcId="{12AC8D86-66DC-4BC8-97BF-8C0B013CE35C}" destId="{9DEEA563-49D6-4ABC-8A02-5D7FFF277769}" srcOrd="0" destOrd="0" presId="urn:microsoft.com/office/officeart/2005/8/layout/hList1"/>
    <dgm:cxn modelId="{C9927642-7091-4FFA-BDCF-FBBB2D1AFE4E}" type="presParOf" srcId="{12AC8D86-66DC-4BC8-97BF-8C0B013CE35C}" destId="{CE1DEF85-F5AB-43A9-9C26-8B14153170B9}" srcOrd="1" destOrd="0" presId="urn:microsoft.com/office/officeart/2005/8/layout/hList1"/>
    <dgm:cxn modelId="{1E8BA5CE-8425-4F38-B459-9386F31CB3A7}" type="presParOf" srcId="{EFD42278-FECB-4C55-81BB-14799819A017}" destId="{44F1B709-73FB-4E78-96FE-E8C99BF91781}" srcOrd="1" destOrd="0" presId="urn:microsoft.com/office/officeart/2005/8/layout/hList1"/>
    <dgm:cxn modelId="{B5766A25-6547-464D-8E9B-06F92FE58B6F}" type="presParOf" srcId="{EFD42278-FECB-4C55-81BB-14799819A017}" destId="{A0990507-02AF-4447-91DF-DB7A066DB3D6}" srcOrd="2" destOrd="0" presId="urn:microsoft.com/office/officeart/2005/8/layout/hList1"/>
    <dgm:cxn modelId="{27C3AA09-E564-46DF-80E0-DC24D4145DD4}" type="presParOf" srcId="{A0990507-02AF-4447-91DF-DB7A066DB3D6}" destId="{C2A87CCC-5A01-459A-AB9C-7234DBF645D5}" srcOrd="0" destOrd="0" presId="urn:microsoft.com/office/officeart/2005/8/layout/hList1"/>
    <dgm:cxn modelId="{F3F3C39B-A704-4227-B0D7-606967CE07A6}" type="presParOf" srcId="{A0990507-02AF-4447-91DF-DB7A066DB3D6}" destId="{150F3DB1-FC39-472E-91F4-8E7CA6A12C1E}" srcOrd="1" destOrd="0" presId="urn:microsoft.com/office/officeart/2005/8/layout/hList1"/>
    <dgm:cxn modelId="{77801EE8-A3F9-4FC0-A994-C6A51F320E76}" type="presParOf" srcId="{EFD42278-FECB-4C55-81BB-14799819A017}" destId="{186446BF-26A7-4750-BDF7-433BC713D503}" srcOrd="3" destOrd="0" presId="urn:microsoft.com/office/officeart/2005/8/layout/hList1"/>
    <dgm:cxn modelId="{F242900A-C3C6-48F3-B719-447FAC03EE25}" type="presParOf" srcId="{EFD42278-FECB-4C55-81BB-14799819A017}" destId="{F2522164-BCB9-46D7-BD36-26B54AF57A03}" srcOrd="4" destOrd="0" presId="urn:microsoft.com/office/officeart/2005/8/layout/hList1"/>
    <dgm:cxn modelId="{2F67B1DA-C457-4952-99FC-BBD6D0067658}" type="presParOf" srcId="{F2522164-BCB9-46D7-BD36-26B54AF57A03}" destId="{04FBC100-B208-4C17-942F-1B65D92C5AF0}" srcOrd="0" destOrd="0" presId="urn:microsoft.com/office/officeart/2005/8/layout/hList1"/>
    <dgm:cxn modelId="{FC4A648C-EFBA-4D6D-893D-97EA6F2E7BAE}" type="presParOf" srcId="{F2522164-BCB9-46D7-BD36-26B54AF57A03}" destId="{00C515D8-32E8-402B-B3D1-597432A1ACF1}" srcOrd="1" destOrd="0" presId="urn:microsoft.com/office/officeart/2005/8/layout/hList1"/>
    <dgm:cxn modelId="{21AD43B5-D522-4E66-83AA-B4A7CC6F54C7}" type="presParOf" srcId="{EFD42278-FECB-4C55-81BB-14799819A017}" destId="{D56F87BD-6FCE-4D69-AE2C-3048393452E9}" srcOrd="5" destOrd="0" presId="urn:microsoft.com/office/officeart/2005/8/layout/hList1"/>
    <dgm:cxn modelId="{11C937AC-0A30-422C-9341-11AFB9A4030B}" type="presParOf" srcId="{EFD42278-FECB-4C55-81BB-14799819A017}" destId="{3D2A4E01-7533-40BA-B0F3-C6C46FED01BE}" srcOrd="6" destOrd="0" presId="urn:microsoft.com/office/officeart/2005/8/layout/hList1"/>
    <dgm:cxn modelId="{1075758C-937E-43D0-B54A-7335037FC46C}" type="presParOf" srcId="{3D2A4E01-7533-40BA-B0F3-C6C46FED01BE}" destId="{67CB69BA-5EC5-43E1-B34E-39A3E4221E14}" srcOrd="0" destOrd="0" presId="urn:microsoft.com/office/officeart/2005/8/layout/hList1"/>
    <dgm:cxn modelId="{109451F3-420A-4206-9208-DCD057429379}" type="presParOf" srcId="{3D2A4E01-7533-40BA-B0F3-C6C46FED01BE}" destId="{15E2C783-0136-4A31-BFD2-A643F7AD43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EEA563-49D6-4ABC-8A02-5D7FFF277769}">
      <dsp:nvSpPr>
        <dsp:cNvPr id="0" name=""/>
        <dsp:cNvSpPr/>
      </dsp:nvSpPr>
      <dsp:spPr>
        <a:xfrm>
          <a:off x="2939" y="225652"/>
          <a:ext cx="1767765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Ηγεσία</a:t>
          </a:r>
          <a:endParaRPr lang="en-US" sz="17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9" y="225652"/>
        <a:ext cx="1767765" cy="489600"/>
      </dsp:txXfrm>
    </dsp:sp>
    <dsp:sp modelId="{CE1DEF85-F5AB-43A9-9C26-8B14153170B9}">
      <dsp:nvSpPr>
        <dsp:cNvPr id="0" name=""/>
        <dsp:cNvSpPr/>
      </dsp:nvSpPr>
      <dsp:spPr>
        <a:xfrm>
          <a:off x="2939" y="715252"/>
          <a:ext cx="1767765" cy="4035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Εργαστήρι Ομαδικότητας </a:t>
          </a:r>
          <a:r>
            <a:rPr lang="el-GR" sz="1700" kern="1200" dirty="0" smtClean="0"/>
            <a:t>και </a:t>
          </a:r>
          <a:r>
            <a:rPr lang="el-GR" sz="1700" kern="1200" dirty="0"/>
            <a:t>Στρατηγικής [Β.Δ.]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Πρόγραμμα Ανάπτυξης Υπεύθυνων Τμημάτων</a:t>
          </a:r>
          <a:endParaRPr lang="en-US" sz="1700" kern="1200" dirty="0"/>
        </a:p>
      </dsp:txBody>
      <dsp:txXfrm>
        <a:off x="2939" y="715252"/>
        <a:ext cx="1767765" cy="4035337"/>
      </dsp:txXfrm>
    </dsp:sp>
    <dsp:sp modelId="{C2A87CCC-5A01-459A-AB9C-7234DBF645D5}">
      <dsp:nvSpPr>
        <dsp:cNvPr id="0" name=""/>
        <dsp:cNvSpPr/>
      </dsp:nvSpPr>
      <dsp:spPr>
        <a:xfrm>
          <a:off x="2018193" y="225652"/>
          <a:ext cx="1767765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Καθηγητές</a:t>
          </a:r>
          <a:endParaRPr lang="en-US" sz="17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8193" y="225652"/>
        <a:ext cx="1767765" cy="489600"/>
      </dsp:txXfrm>
    </dsp:sp>
    <dsp:sp modelId="{150F3DB1-FC39-472E-91F4-8E7CA6A12C1E}">
      <dsp:nvSpPr>
        <dsp:cNvPr id="0" name=""/>
        <dsp:cNvSpPr/>
      </dsp:nvSpPr>
      <dsp:spPr>
        <a:xfrm>
          <a:off x="2018193" y="715252"/>
          <a:ext cx="1767765" cy="4035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b="0" kern="1200" dirty="0" smtClean="0"/>
            <a:t>Πρόγραμμα Εισαγωγής Νέων Καθηγητών 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b="0" kern="1200" dirty="0" smtClean="0"/>
            <a:t>Εκπαίδευση καθηγητών στο πρόγραμμα </a:t>
          </a:r>
          <a:r>
            <a:rPr lang="en-US" sz="1700" b="0" kern="1200" dirty="0" smtClean="0"/>
            <a:t>Quest</a:t>
          </a:r>
          <a:r>
            <a:rPr lang="el-GR" sz="1700" b="0" kern="1200" dirty="0" smtClean="0"/>
            <a:t> σε εθελοντική βάση  </a:t>
          </a:r>
          <a:endParaRPr lang="el-GR" sz="1700" b="0" kern="1200" dirty="0"/>
        </a:p>
      </dsp:txBody>
      <dsp:txXfrm>
        <a:off x="2018193" y="715252"/>
        <a:ext cx="1767765" cy="4035337"/>
      </dsp:txXfrm>
    </dsp:sp>
    <dsp:sp modelId="{04FBC100-B208-4C17-942F-1B65D92C5AF0}">
      <dsp:nvSpPr>
        <dsp:cNvPr id="0" name=""/>
        <dsp:cNvSpPr/>
      </dsp:nvSpPr>
      <dsp:spPr>
        <a:xfrm>
          <a:off x="4033446" y="225652"/>
          <a:ext cx="1767765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Γονείς</a:t>
          </a:r>
          <a:endParaRPr lang="en-US" sz="17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33446" y="225652"/>
        <a:ext cx="1767765" cy="489600"/>
      </dsp:txXfrm>
    </dsp:sp>
    <dsp:sp modelId="{00C515D8-32E8-402B-B3D1-597432A1ACF1}">
      <dsp:nvSpPr>
        <dsp:cNvPr id="0" name=""/>
        <dsp:cNvSpPr/>
      </dsp:nvSpPr>
      <dsp:spPr>
        <a:xfrm>
          <a:off x="4033446" y="715252"/>
          <a:ext cx="1767765" cy="4035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Φάκελος Επικοινωνίας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Συνάντηση Γονέων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Εργαστήρια για </a:t>
          </a:r>
          <a:r>
            <a:rPr lang="el-GR" sz="1700" kern="1200" dirty="0" smtClean="0"/>
            <a:t>γονείς</a:t>
          </a:r>
          <a:endParaRPr lang="en-US" sz="1700" kern="1200" dirty="0"/>
        </a:p>
      </dsp:txBody>
      <dsp:txXfrm>
        <a:off x="4033446" y="715252"/>
        <a:ext cx="1767765" cy="4035337"/>
      </dsp:txXfrm>
    </dsp:sp>
    <dsp:sp modelId="{67CB69BA-5EC5-43E1-B34E-39A3E4221E14}">
      <dsp:nvSpPr>
        <dsp:cNvPr id="0" name=""/>
        <dsp:cNvSpPr/>
      </dsp:nvSpPr>
      <dsp:spPr>
        <a:xfrm>
          <a:off x="6048699" y="225652"/>
          <a:ext cx="1767765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Μαθητές</a:t>
          </a:r>
          <a:endParaRPr lang="en-US" sz="17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8699" y="225652"/>
        <a:ext cx="1767765" cy="489600"/>
      </dsp:txXfrm>
    </dsp:sp>
    <dsp:sp modelId="{15E2C783-0136-4A31-BFD2-A643F7AD431A}">
      <dsp:nvSpPr>
        <dsp:cNvPr id="0" name=""/>
        <dsp:cNvSpPr/>
      </dsp:nvSpPr>
      <dsp:spPr>
        <a:xfrm>
          <a:off x="6048699" y="715252"/>
          <a:ext cx="1767765" cy="4035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Πρόγραμμα Εισαγωγής Μαθητών Α’ Λυκείου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Πρόγραμμα Ανάπτυξης Μελλοντικών Ηγετών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Εφόδια Για Δράση – Βαδίζω Μπροστά! </a:t>
          </a:r>
          <a:r>
            <a:rPr lang="el-GR" sz="1700" kern="1200" dirty="0" smtClean="0"/>
            <a:t>(Εργαστήρια Α-Γ </a:t>
          </a:r>
          <a:r>
            <a:rPr lang="el-GR" sz="1700" kern="1200" dirty="0"/>
            <a:t>Λυκείου)</a:t>
          </a:r>
          <a:endParaRPr lang="en-US" sz="1700" kern="1200" dirty="0"/>
        </a:p>
      </dsp:txBody>
      <dsp:txXfrm>
        <a:off x="6048699" y="715252"/>
        <a:ext cx="1767765" cy="4035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614" y="2348572"/>
            <a:ext cx="1289304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469121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4951981"/>
      </p:ext>
    </p:extLst>
  </p:cSld>
  <p:clrMapOvr>
    <a:masterClrMapping/>
  </p:clrMapOvr>
  <p:transition>
    <p:wip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39445928"/>
      </p:ext>
    </p:extLst>
  </p:cSld>
  <p:clrMapOvr>
    <a:masterClrMapping/>
  </p:clrMapOvr>
  <p:transition>
    <p:wip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036922"/>
      </p:ext>
    </p:extLst>
  </p:cSld>
  <p:clrMapOvr>
    <a:masterClrMapping/>
  </p:clrMapOvr>
  <p:transition>
    <p:wip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16509560"/>
      </p:ext>
    </p:extLst>
  </p:cSld>
  <p:clrMapOvr>
    <a:masterClrMapping/>
  </p:clrMapOvr>
  <p:transition>
    <p:wip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7032781"/>
      </p:ext>
    </p:extLst>
  </p:cSld>
  <p:clrMapOvr>
    <a:masterClrMapping/>
  </p:clrMapOvr>
  <p:transition>
    <p:wip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193905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3076520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260" y="609600"/>
            <a:ext cx="9451426" cy="1053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9281"/>
            <a:ext cx="8596668" cy="418208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56" y="413716"/>
            <a:ext cx="1289304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146287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4320163"/>
      </p:ext>
    </p:extLst>
  </p:cSld>
  <p:clrMapOvr>
    <a:masterClrMapping/>
  </p:clrMapOvr>
  <p:transition>
    <p:wip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1999"/>
            <a:ext cx="1289304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015048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3716"/>
            <a:ext cx="1289304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05005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3716"/>
            <a:ext cx="1289304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444293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3051053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498783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2944023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47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</p:sldLayoutIdLst>
  <p:transition>
    <p:wip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0267" y="1794934"/>
            <a:ext cx="7766936" cy="1646302"/>
          </a:xfrm>
        </p:spPr>
        <p:txBody>
          <a:bodyPr>
            <a:normAutofit/>
          </a:bodyPr>
          <a:lstStyle/>
          <a:p>
            <a:r>
              <a:rPr lang="el-GR" altLang="en-US" sz="6000" dirty="0"/>
              <a:t>Η δύναμη μας ΕΜΕΙΣ!</a:t>
            </a:r>
            <a:endParaRPr lang="x-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9652" y="4074500"/>
            <a:ext cx="6670405" cy="1226971"/>
          </a:xfrm>
        </p:spPr>
        <p:txBody>
          <a:bodyPr>
            <a:noAutofit/>
          </a:bodyPr>
          <a:lstStyle/>
          <a:p>
            <a:r>
              <a:rPr lang="el-GR" sz="3200" b="1" dirty="0"/>
              <a:t>ΛΥΚΕΙΟ ΚΥΚΚΟΥ Β’</a:t>
            </a:r>
          </a:p>
          <a:p>
            <a:r>
              <a:rPr lang="el-GR" sz="3200" b="1" dirty="0"/>
              <a:t>ΣΧΟΛΙΚΗ ΧΡΟΝΙΑ: 2015-2016</a:t>
            </a:r>
            <a:endParaRPr lang="x-none" sz="3200" b="1" dirty="0"/>
          </a:p>
        </p:txBody>
      </p:sp>
    </p:spTree>
    <p:extLst>
      <p:ext uri="{BB962C8B-B14F-4D97-AF65-F5344CB8AC3E}">
        <p14:creationId xmlns:p14="http://schemas.microsoft.com/office/powerpoint/2010/main" xmlns="" val="4621349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0787" y="4303417"/>
            <a:ext cx="2613398" cy="196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662" y="609600"/>
            <a:ext cx="8190824" cy="1320800"/>
          </a:xfrm>
        </p:spPr>
        <p:txBody>
          <a:bodyPr>
            <a:normAutofit/>
          </a:bodyPr>
          <a:lstStyle/>
          <a:p>
            <a:r>
              <a:rPr lang="el-GR" b="1" dirty="0"/>
              <a:t>Εφόδια Για </a:t>
            </a:r>
            <a:r>
              <a:rPr lang="el-GR" b="1" dirty="0" smtClean="0"/>
              <a:t>Δράση– </a:t>
            </a:r>
            <a:r>
              <a:rPr lang="el-GR" b="1" dirty="0"/>
              <a:t>Βαδίζω Μπροστά! </a:t>
            </a:r>
            <a:r>
              <a:rPr lang="el-GR" b="1" dirty="0" smtClean="0"/>
              <a:t>Βιωματικά Εργαστήρια Καθηγητών</a:t>
            </a:r>
            <a:endParaRPr lang="x-none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8572" y="2036618"/>
            <a:ext cx="9385464" cy="4613564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chemeClr val="tx1"/>
                </a:solidFill>
              </a:rPr>
              <a:t>Συναντήσεις</a:t>
            </a:r>
            <a:r>
              <a:rPr lang="el-GR" sz="2400" dirty="0">
                <a:solidFill>
                  <a:schemeClr val="tx1"/>
                </a:solidFill>
              </a:rPr>
              <a:t>, συνεχής στήριξη και Εργαστήρι Ομαδικότητας και Στρατηγικής για Βοηθούς </a:t>
            </a:r>
            <a:r>
              <a:rPr lang="el-GR" sz="2400" dirty="0" smtClean="0">
                <a:solidFill>
                  <a:schemeClr val="tx1"/>
                </a:solidFill>
              </a:rPr>
              <a:t>Διευθυντές</a:t>
            </a:r>
          </a:p>
          <a:p>
            <a:pPr>
              <a:buFont typeface="Wingdings" panose="05000000000000000000" pitchFamily="2" charset="2"/>
              <a:buChar char="q"/>
            </a:pPr>
            <a:endParaRPr lang="el-GR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chemeClr val="tx1"/>
                </a:solidFill>
              </a:rPr>
              <a:t>Εκπαίδευση </a:t>
            </a:r>
            <a:r>
              <a:rPr lang="el-GR" sz="2400" dirty="0" smtClean="0">
                <a:solidFill>
                  <a:schemeClr val="tx1"/>
                </a:solidFill>
              </a:rPr>
              <a:t>Υπευθύνων Τμήματος</a:t>
            </a:r>
          </a:p>
          <a:p>
            <a:pPr>
              <a:buFont typeface="Wingdings" panose="05000000000000000000" pitchFamily="2" charset="2"/>
              <a:buChar char="q"/>
            </a:pPr>
            <a:endParaRPr lang="el-GR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chemeClr val="tx1"/>
                </a:solidFill>
              </a:rPr>
              <a:t>Πρόγραμμα Εισαγωγής Νέων Καθηγητών </a:t>
            </a:r>
            <a:r>
              <a:rPr lang="el-GR" sz="2400" dirty="0">
                <a:solidFill>
                  <a:schemeClr val="tx1"/>
                </a:solidFill>
              </a:rPr>
              <a:t> 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x-non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chemeClr val="tx1"/>
                </a:solidFill>
              </a:rPr>
              <a:t>Εκπαίδευση καθηγητών στο πρόγραμμα </a:t>
            </a:r>
            <a:r>
              <a:rPr lang="en-US" sz="2400" dirty="0">
                <a:solidFill>
                  <a:schemeClr val="tx1"/>
                </a:solidFill>
              </a:rPr>
              <a:t>Quest</a:t>
            </a:r>
            <a:r>
              <a:rPr lang="el-GR" sz="2400" dirty="0">
                <a:solidFill>
                  <a:schemeClr val="tx1"/>
                </a:solidFill>
              </a:rPr>
              <a:t> σε 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	</a:t>
            </a:r>
            <a:r>
              <a:rPr lang="el-GR" sz="2400" dirty="0" smtClean="0">
                <a:solidFill>
                  <a:schemeClr val="tx1"/>
                </a:solidFill>
              </a:rPr>
              <a:t>εθελοντική </a:t>
            </a:r>
            <a:r>
              <a:rPr lang="el-GR" sz="2400" dirty="0">
                <a:solidFill>
                  <a:schemeClr val="tx1"/>
                </a:solidFill>
              </a:rPr>
              <a:t>βάση  </a:t>
            </a:r>
          </a:p>
          <a:p>
            <a:pPr>
              <a:buFont typeface="Wingdings" panose="05000000000000000000" pitchFamily="2" charset="2"/>
              <a:buChar char="Ø"/>
            </a:pPr>
            <a:endParaRPr lang="x-none" sz="2400" b="1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273" y="2488159"/>
            <a:ext cx="2395630" cy="1796723"/>
          </a:xfrm>
        </p:spPr>
      </p:pic>
    </p:spTree>
    <p:extLst>
      <p:ext uri="{BB962C8B-B14F-4D97-AF65-F5344CB8AC3E}">
        <p14:creationId xmlns:p14="http://schemas.microsoft.com/office/powerpoint/2010/main" xmlns="" val="66754952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Εφόδια Για </a:t>
            </a:r>
            <a:r>
              <a:rPr lang="el-GR" b="1" dirty="0" smtClean="0"/>
              <a:t>Δράση</a:t>
            </a:r>
            <a:r>
              <a:rPr lang="el-GR" b="1" dirty="0"/>
              <a:t> </a:t>
            </a:r>
            <a:r>
              <a:rPr lang="el-GR" b="1" dirty="0" smtClean="0"/>
              <a:t>– </a:t>
            </a:r>
            <a:r>
              <a:rPr lang="el-GR" b="1" dirty="0"/>
              <a:t>Βαδίζω Μπροστά! – </a:t>
            </a:r>
            <a:r>
              <a:rPr lang="el-GR" b="1" dirty="0" smtClean="0"/>
              <a:t>Βιωματικά Εργαστήρια Μαθητών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9280"/>
            <a:ext cx="9575030" cy="483246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600" dirty="0"/>
              <a:t>Ο στόχος των εργαστηρίων είναι η ανάπτυξη δεξιοτήτων που:</a:t>
            </a:r>
            <a:endParaRPr lang="x-none" sz="2600" dirty="0"/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600" dirty="0"/>
              <a:t>Αυξάνουν την προσωπική και κοινωνική υπευθυνότητα</a:t>
            </a:r>
            <a:endParaRPr lang="x-none" sz="2600" dirty="0"/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600" dirty="0"/>
              <a:t>Ενδυναμώνουν την αυτοπεποίθηση και αυτοεκτίμηση των μαθητών</a:t>
            </a:r>
            <a:endParaRPr lang="x-none" sz="2600" dirty="0"/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600" dirty="0"/>
              <a:t>Δημιουργούν ισχυρό χαρακτήρα (ενδυναμώνουν την ανθεκτικότητα των μαθητών)</a:t>
            </a:r>
            <a:endParaRPr lang="x-none" sz="2600" dirty="0"/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600" dirty="0"/>
              <a:t>Προάγουν τις </a:t>
            </a:r>
            <a:r>
              <a:rPr lang="el-GR" sz="2600" dirty="0" smtClean="0"/>
              <a:t>υγιείς </a:t>
            </a:r>
            <a:r>
              <a:rPr lang="el-GR" sz="2600" dirty="0"/>
              <a:t>επιλογές</a:t>
            </a:r>
            <a:endParaRPr lang="x-none" sz="2600" dirty="0"/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600" dirty="0"/>
              <a:t>Προλαμβάνουν τη χρήση </a:t>
            </a:r>
            <a:r>
              <a:rPr lang="el-GR" sz="2600" dirty="0" err="1"/>
              <a:t>εξαρτησιογόνων</a:t>
            </a:r>
            <a:r>
              <a:rPr lang="el-GR" sz="2600" dirty="0"/>
              <a:t> ουσιών, τον εκφοβισμό και τη βίαιη συμπεριφορά</a:t>
            </a:r>
            <a:endParaRPr lang="x-none" sz="2600" dirty="0"/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600" dirty="0"/>
              <a:t>Επιτρέπουν τη θετική συμβολή των μαθητών του Λυκείου στην ανάπτυξη διαπροσωπικών σχέσεων, την οικογένεια, το σχολείο, την κοινότητα αλλά και την αγορά εργασίας</a:t>
            </a:r>
            <a:endParaRPr lang="x-none" sz="26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1086061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609600"/>
            <a:ext cx="8969829" cy="1320800"/>
          </a:xfrm>
        </p:spPr>
        <p:txBody>
          <a:bodyPr/>
          <a:lstStyle/>
          <a:p>
            <a:r>
              <a:rPr lang="el-GR" b="1" dirty="0"/>
              <a:t>Βιωματικά Εργαστήρια Α’ Λυκείου</a:t>
            </a:r>
            <a:endParaRPr lang="x-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6493" y="1607127"/>
            <a:ext cx="4444816" cy="4904509"/>
          </a:xfrm>
        </p:spPr>
        <p:txBody>
          <a:bodyPr anchor="t">
            <a:noAutofit/>
          </a:bodyPr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Αιτία και Επίδραση</a:t>
            </a:r>
            <a:endParaRPr lang="x-none" sz="2200" dirty="0"/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Αναγνωρίζοντας τα Στερεότυπα</a:t>
            </a:r>
            <a:endParaRPr lang="x-none" sz="2200" dirty="0"/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Εκτιμώντας Τη Διαφορετικότητα</a:t>
            </a:r>
            <a:endParaRPr lang="x-none" sz="2200" dirty="0"/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Αξιολόγηση Προσωπικών Ενδιαφερόντων, Δεξιοτήτων και Δυνατοτήτων</a:t>
            </a:r>
            <a:endParaRPr lang="x-none" sz="2200" dirty="0"/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Καθορισμός και Επίτευξη Στόχων</a:t>
            </a:r>
            <a:endParaRPr lang="x-none" sz="2200" dirty="0"/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Αποφάσεις που Υποστηρίζουν τους Στόχους Μας</a:t>
            </a:r>
            <a:endParaRPr lang="x-none" sz="2200" dirty="0"/>
          </a:p>
          <a:p>
            <a:endParaRPr lang="x-none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5589" y="1594544"/>
            <a:ext cx="4779817" cy="5069492"/>
          </a:xfrm>
        </p:spPr>
        <p:txBody>
          <a:bodyPr anchor="t">
            <a:noAutofit/>
          </a:bodyPr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Δεξιότητες Συνεντεύξεων</a:t>
            </a:r>
            <a:endParaRPr lang="x-none" sz="2200" dirty="0"/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Αποτελεσματικές Παρουσιάσεις</a:t>
            </a:r>
            <a:endParaRPr lang="x-none" sz="2200" dirty="0"/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Παροχή και Αποδοχή Ανατροφοδότησης</a:t>
            </a:r>
            <a:endParaRPr lang="x-none" sz="2200" dirty="0"/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Διαχείριση αρνητικών συναισθημάτων (Θυμός)</a:t>
            </a:r>
            <a:endParaRPr lang="x-none" sz="2200" dirty="0"/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Επίλυση Συγκρούσεων</a:t>
            </a:r>
            <a:endParaRPr lang="x-none" sz="2200" dirty="0"/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Διεκδικώ – Θετική και Δυναμική Επικοινωνία</a:t>
            </a:r>
            <a:endParaRPr lang="x-none" sz="2200" dirty="0"/>
          </a:p>
        </p:txBody>
      </p:sp>
    </p:spTree>
    <p:extLst>
      <p:ext uri="{BB962C8B-B14F-4D97-AF65-F5344CB8AC3E}">
        <p14:creationId xmlns:p14="http://schemas.microsoft.com/office/powerpoint/2010/main" xmlns="" val="196458045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662" y="609600"/>
            <a:ext cx="7827339" cy="1320800"/>
          </a:xfrm>
        </p:spPr>
        <p:txBody>
          <a:bodyPr/>
          <a:lstStyle/>
          <a:p>
            <a:r>
              <a:rPr lang="el-GR" b="1" dirty="0"/>
              <a:t>Βιωματικά Εργαστήρια Β’ Λυκείου</a:t>
            </a:r>
            <a:endParaRPr lang="x-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6663" y="2133599"/>
            <a:ext cx="7381980" cy="4003964"/>
          </a:xfrm>
        </p:spPr>
        <p:txBody>
          <a:bodyPr anchor="t">
            <a:noAutofit/>
          </a:bodyPr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400" dirty="0"/>
              <a:t>Διαχείριση </a:t>
            </a:r>
            <a:r>
              <a:rPr lang="el-GR" sz="2400" dirty="0" smtClean="0"/>
              <a:t>Άγχους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endParaRPr lang="el-GR" sz="2400" dirty="0" smtClean="0"/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400" dirty="0" smtClean="0"/>
              <a:t>Διαχείριση Χρόνου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endParaRPr lang="x-none" sz="2400" dirty="0"/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400" dirty="0"/>
              <a:t>Αξιολόγηση </a:t>
            </a:r>
            <a:r>
              <a:rPr lang="el-GR" sz="2400" dirty="0" smtClean="0"/>
              <a:t>Πληροφοριών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endParaRPr lang="x-none" sz="2400" dirty="0"/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400" dirty="0"/>
              <a:t>Υποστηρίζοντας Την Άποψη Μας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/>
              <a:t>	</a:t>
            </a:r>
            <a:r>
              <a:rPr lang="el-GR" sz="2400" dirty="0" smtClean="0"/>
              <a:t>Με </a:t>
            </a:r>
            <a:r>
              <a:rPr lang="el-GR" sz="2400" dirty="0"/>
              <a:t>Πειστικότητα</a:t>
            </a:r>
            <a:endParaRPr lang="x-none" sz="2400" dirty="0"/>
          </a:p>
        </p:txBody>
      </p:sp>
      <p:pic>
        <p:nvPicPr>
          <p:cNvPr id="5" name="Content Placeholder 2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7653" y="1527264"/>
            <a:ext cx="2782191" cy="2087168"/>
          </a:xfrm>
          <a:prstGeom prst="rect">
            <a:avLst/>
          </a:prstGeom>
        </p:spPr>
      </p:pic>
      <p:pic>
        <p:nvPicPr>
          <p:cNvPr id="7" name="Content Placeholder 2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9726" y="3862493"/>
            <a:ext cx="2658121" cy="1994610"/>
          </a:xfrm>
          <a:prstGeom prst="rect">
            <a:avLst/>
          </a:prstGeom>
        </p:spPr>
      </p:pic>
      <p:pic>
        <p:nvPicPr>
          <p:cNvPr id="6" name="Content Placeholder 2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6665" y="1527264"/>
            <a:ext cx="2843388" cy="213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61613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662" y="609600"/>
            <a:ext cx="7827339" cy="1320800"/>
          </a:xfrm>
        </p:spPr>
        <p:txBody>
          <a:bodyPr/>
          <a:lstStyle/>
          <a:p>
            <a:r>
              <a:rPr lang="el-GR" b="1" dirty="0"/>
              <a:t>Βιωματικά Εργαστήρια Γ’ Λυκείου</a:t>
            </a:r>
            <a:endParaRPr lang="x-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977" y="2071587"/>
            <a:ext cx="4109010" cy="4087092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l-GR" sz="2400" b="1" dirty="0"/>
              <a:t>Όλοι οι μαθητές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Διαχείριση της Απογοήτευσης</a:t>
            </a:r>
            <a:endParaRPr lang="x-none" sz="2200" dirty="0"/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Αποτελεσματική Γραπτή Επικοινωνία</a:t>
            </a:r>
            <a:endParaRPr lang="x-none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244" y="2071588"/>
            <a:ext cx="4904508" cy="4087091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l-GR" sz="2400" b="1" dirty="0"/>
              <a:t>Μόνο </a:t>
            </a:r>
            <a:r>
              <a:rPr lang="el-GR" sz="2400" b="1" dirty="0" smtClean="0"/>
              <a:t>μαθήτριες </a:t>
            </a:r>
            <a:r>
              <a:rPr lang="el-GR" sz="2400" b="1" dirty="0"/>
              <a:t>- Ολοήμερη </a:t>
            </a:r>
            <a:r>
              <a:rPr lang="el-GR" sz="2400" b="1" dirty="0" err="1"/>
              <a:t>διαδραστική</a:t>
            </a:r>
            <a:r>
              <a:rPr lang="el-GR" sz="2400" b="1" dirty="0"/>
              <a:t> δραστηριότητα</a:t>
            </a:r>
            <a:r>
              <a:rPr lang="el-GR" sz="2200" b="1" dirty="0"/>
              <a:t> 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Προβληματισμός για το ρόλο της γυναίκας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Ιδιαίτερες προκλήσεις και ανάγκες που έχει η γυναίκα στη σημερινή κοινωνία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dirty="0"/>
              <a:t>Πρακτικά εργαλεία για αντιμετώπιση των προκλήσεων αυτών.</a:t>
            </a:r>
            <a:endParaRPr lang="x-none" sz="2200" dirty="0"/>
          </a:p>
        </p:txBody>
      </p:sp>
    </p:spTree>
    <p:extLst>
      <p:ext uri="{BB962C8B-B14F-4D97-AF65-F5344CB8AC3E}">
        <p14:creationId xmlns:p14="http://schemas.microsoft.com/office/powerpoint/2010/main" xmlns="" val="34156140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662" y="609600"/>
            <a:ext cx="8190824" cy="1320800"/>
          </a:xfrm>
        </p:spPr>
        <p:txBody>
          <a:bodyPr>
            <a:normAutofit/>
          </a:bodyPr>
          <a:lstStyle/>
          <a:p>
            <a:r>
              <a:rPr lang="el-GR" b="1" dirty="0"/>
              <a:t>Εφόδια Για Δράση – Βαδίζω Μπροστά! </a:t>
            </a:r>
            <a:r>
              <a:rPr lang="el-GR" b="1" dirty="0" smtClean="0"/>
              <a:t>Βιωματικά </a:t>
            </a:r>
            <a:r>
              <a:rPr lang="el-GR" b="1" dirty="0"/>
              <a:t>Εργαστήρια για Γονείς</a:t>
            </a:r>
            <a:endParaRPr lang="x-none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8572" y="2452255"/>
            <a:ext cx="9385464" cy="3311236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400" dirty="0"/>
              <a:t>Συναισθηματική </a:t>
            </a:r>
            <a:r>
              <a:rPr lang="el-GR" sz="2400" dirty="0" smtClean="0"/>
              <a:t>και </a:t>
            </a:r>
            <a:r>
              <a:rPr lang="el-GR" sz="2400" dirty="0"/>
              <a:t>κοινωνική μάθηση!  </a:t>
            </a:r>
            <a:endParaRPr lang="x-none" sz="2400" dirty="0"/>
          </a:p>
          <a:p>
            <a:pPr marL="0" indent="0">
              <a:buNone/>
            </a:pPr>
            <a:r>
              <a:rPr lang="el-GR" sz="2400" dirty="0"/>
              <a:t> </a:t>
            </a:r>
            <a:endParaRPr lang="x-none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/>
              <a:t>Αναπτύσσοντας την αυτοπεποίθησή τους! </a:t>
            </a:r>
            <a:endParaRPr lang="x-none" sz="2400" dirty="0"/>
          </a:p>
          <a:p>
            <a:pPr marL="0" indent="0">
              <a:buNone/>
            </a:pPr>
            <a:r>
              <a:rPr lang="el-GR" sz="2400" dirty="0"/>
              <a:t> </a:t>
            </a:r>
            <a:endParaRPr lang="x-none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/>
              <a:t>Διαχείριση της απόδοσης ενός έφηβου  στο Λύκειο! 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4319122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662" y="609600"/>
            <a:ext cx="8190824" cy="1320800"/>
          </a:xfrm>
        </p:spPr>
        <p:txBody>
          <a:bodyPr>
            <a:normAutofit/>
          </a:bodyPr>
          <a:lstStyle/>
          <a:p>
            <a:r>
              <a:rPr lang="el-GR" b="1" dirty="0"/>
              <a:t>Εμπλεκόμενοι φορείς</a:t>
            </a:r>
            <a:endParaRPr lang="x-none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8572" y="1759528"/>
            <a:ext cx="9385464" cy="4771902"/>
          </a:xfrm>
        </p:spPr>
        <p:txBody>
          <a:bodyPr anchor="t"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l-GR" sz="2400" dirty="0"/>
              <a:t>Διεθνές Ίδρυμα </a:t>
            </a:r>
            <a:r>
              <a:rPr lang="el-GR" sz="2400" dirty="0" err="1"/>
              <a:t>Lions</a:t>
            </a:r>
            <a:r>
              <a:rPr lang="el-GR" sz="2400" dirty="0"/>
              <a:t> Quest 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x-none" sz="2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l-GR" sz="2400" dirty="0"/>
              <a:t>Ίδρυμα </a:t>
            </a:r>
            <a:r>
              <a:rPr lang="el-GR" sz="2400" dirty="0" err="1"/>
              <a:t>Lions</a:t>
            </a:r>
            <a:r>
              <a:rPr lang="el-GR" sz="2400" dirty="0"/>
              <a:t> Quest  Κύπρου 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x-none" sz="2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l-GR" sz="2400" dirty="0"/>
              <a:t>Σύνδεσμος Γονέων – Λύκειο </a:t>
            </a:r>
            <a:r>
              <a:rPr lang="el-GR" sz="2400" dirty="0" err="1"/>
              <a:t>Κύκκου</a:t>
            </a:r>
            <a:r>
              <a:rPr lang="el-GR" sz="2400" dirty="0"/>
              <a:t> Β’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x-none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err="1"/>
              <a:t>Let’s</a:t>
            </a:r>
            <a:r>
              <a:rPr lang="el-GR" sz="2400" dirty="0"/>
              <a:t> </a:t>
            </a:r>
            <a:r>
              <a:rPr lang="el-GR" sz="2400" dirty="0" err="1"/>
              <a:t>Talk</a:t>
            </a:r>
            <a:r>
              <a:rPr lang="el-GR" sz="2400" dirty="0"/>
              <a:t>! Human </a:t>
            </a:r>
            <a:r>
              <a:rPr lang="el-GR" sz="2400" dirty="0" err="1"/>
              <a:t>Potential</a:t>
            </a:r>
            <a:r>
              <a:rPr lang="el-GR" sz="2400" dirty="0"/>
              <a:t> </a:t>
            </a:r>
            <a:r>
              <a:rPr lang="el-GR" sz="2400" dirty="0" err="1"/>
              <a:t>Ltd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7407133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358" y="4875677"/>
            <a:ext cx="8596668" cy="69197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 smtClean="0"/>
              <a:t>Σας ευχαριστούμε</a:t>
            </a:r>
            <a:endParaRPr lang="el-GR" sz="5400" b="1" dirty="0"/>
          </a:p>
        </p:txBody>
      </p:sp>
      <p:pic>
        <p:nvPicPr>
          <p:cNvPr id="3" name="Content Placeholder 35"/>
          <p:cNvPicPr>
            <a:picLocks noChangeAspect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220" y="374072"/>
            <a:ext cx="5506798" cy="41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9741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ΣΤΡΑΤΗΓΙΚΟΙ </a:t>
            </a:r>
            <a:r>
              <a:rPr lang="el-GR" dirty="0" smtClean="0"/>
              <a:t>ΣΤΟΧΟΙ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377" y="1292948"/>
            <a:ext cx="9729409" cy="5210628"/>
          </a:xfrm>
        </p:spPr>
        <p:txBody>
          <a:bodyPr vert="horz" lIns="91440" tIns="45720" rIns="91440" bIns="45720" rtlCol="0">
            <a:noAutofit/>
          </a:bodyPr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kern="0" dirty="0">
                <a:solidFill>
                  <a:schemeClr val="tx1"/>
                </a:solidFill>
              </a:rPr>
              <a:t>Η προώθηση ενός ασφαλούς, ομαλού και </a:t>
            </a:r>
            <a:r>
              <a:rPr lang="el-GR" sz="2200" kern="0" dirty="0" smtClean="0">
                <a:solidFill>
                  <a:schemeClr val="tx1"/>
                </a:solidFill>
              </a:rPr>
              <a:t>υποστηρικτικού </a:t>
            </a:r>
            <a:r>
              <a:rPr lang="el-GR" sz="2200" kern="0" dirty="0" smtClean="0">
                <a:solidFill>
                  <a:schemeClr val="tx1"/>
                </a:solidFill>
              </a:rPr>
              <a:t>περιβάλλοντος</a:t>
            </a:r>
            <a:r>
              <a:rPr lang="en-US" sz="2200" kern="0" dirty="0" smtClean="0">
                <a:solidFill>
                  <a:schemeClr val="tx1"/>
                </a:solidFill>
              </a:rPr>
              <a:t> </a:t>
            </a:r>
            <a:r>
              <a:rPr lang="el-GR" sz="2200" kern="0" dirty="0" smtClean="0">
                <a:solidFill>
                  <a:schemeClr val="tx1"/>
                </a:solidFill>
              </a:rPr>
              <a:t>μάθησης. </a:t>
            </a:r>
            <a:endParaRPr lang="x-none" sz="2200" kern="0" dirty="0">
              <a:solidFill>
                <a:schemeClr val="tx1"/>
              </a:solidFill>
            </a:endParaRP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kern="0" dirty="0">
                <a:solidFill>
                  <a:schemeClr val="tx1"/>
                </a:solidFill>
              </a:rPr>
              <a:t>Η εφαρμογή αποτελεσματικών μεθόδων εκπαίδευσης και προσωπικής ανάπτυξης οι οποίες αγκαλιάζουν την ατομική διαφορετικότητα. </a:t>
            </a:r>
            <a:endParaRPr lang="x-none" sz="2200" kern="0" dirty="0">
              <a:solidFill>
                <a:schemeClr val="tx1"/>
              </a:solidFill>
            </a:endParaRP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kern="0" dirty="0">
                <a:solidFill>
                  <a:schemeClr val="tx1"/>
                </a:solidFill>
              </a:rPr>
              <a:t>Όλοι οι μαθητές να έχουν ισχυρή αυτοεκτίμηση και προσωπική προσδοκία.</a:t>
            </a:r>
            <a:endParaRPr lang="x-none" sz="2200" kern="0" dirty="0">
              <a:solidFill>
                <a:schemeClr val="tx1"/>
              </a:solidFill>
            </a:endParaRP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kern="0" dirty="0">
                <a:solidFill>
                  <a:schemeClr val="tx1"/>
                </a:solidFill>
              </a:rPr>
              <a:t>Φεύγοντας από το σχολείο όλοι οι μαθητές να έχουν ένα σύνολο ηθικών αξιών (εντιμότητα, ακεραιότητα, ευθυκρισία, αμοιβαίο σεβασμό) και να κατέχουν βασικές γνώσεις και δεξιότητες - γλωσσικές, μαθηματικές, επιστημονικές, καλλιτεχνικές, </a:t>
            </a:r>
            <a:r>
              <a:rPr lang="el-GR" sz="2200" kern="0" dirty="0" smtClean="0">
                <a:solidFill>
                  <a:schemeClr val="tx1"/>
                </a:solidFill>
              </a:rPr>
              <a:t>αθλητικές και κοινωνικές</a:t>
            </a:r>
            <a:r>
              <a:rPr lang="en-US" sz="2200" kern="0" dirty="0" smtClean="0">
                <a:solidFill>
                  <a:schemeClr val="tx1"/>
                </a:solidFill>
              </a:rPr>
              <a:t> </a:t>
            </a:r>
            <a:r>
              <a:rPr lang="el-GR" sz="2200" kern="0" dirty="0" smtClean="0">
                <a:solidFill>
                  <a:schemeClr val="tx1"/>
                </a:solidFill>
              </a:rPr>
              <a:t>και να μπορούν να πράξουν αυτοδιαχείριση. </a:t>
            </a:r>
            <a:endParaRPr lang="x-none" sz="2200" kern="0" dirty="0">
              <a:solidFill>
                <a:schemeClr val="tx1"/>
              </a:solidFill>
            </a:endParaRP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200" kern="0" dirty="0">
                <a:solidFill>
                  <a:schemeClr val="tx1"/>
                </a:solidFill>
              </a:rPr>
              <a:t>Η συνεργασία μεταξύ καθηγητών, γονέων και κοινότητας στην επίτευξη του οράματος του σχολείου</a:t>
            </a:r>
            <a:endParaRPr lang="x-none" sz="2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80380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ΠΡΟΫΠΟΘΕΣΕΙΣ ΕΠΙΤΥΧΙΑΣ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7496"/>
            <a:ext cx="8596668" cy="4543867"/>
          </a:xfrm>
        </p:spPr>
        <p:txBody>
          <a:bodyPr vert="horz" lIns="91440" tIns="45720" rIns="91440" bIns="45720" rtlCol="0">
            <a:noAutofit/>
          </a:bodyPr>
          <a:lstStyle/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2400" kern="0" dirty="0">
                <a:solidFill>
                  <a:schemeClr val="tx1"/>
                </a:solidFill>
              </a:rPr>
              <a:t>Η δέσμευση όλων (Διοίκησης, Καθηγητών, Προσωπικού, Γονέων και Μαθητών)</a:t>
            </a: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2400" kern="0" dirty="0">
                <a:solidFill>
                  <a:schemeClr val="tx1"/>
                </a:solidFill>
              </a:rPr>
              <a:t>Συνεργασία και αλληλεγγύη</a:t>
            </a: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2400" kern="0" dirty="0">
                <a:solidFill>
                  <a:schemeClr val="tx1"/>
                </a:solidFill>
              </a:rPr>
              <a:t>Αποτελεσματική επικοινωνία</a:t>
            </a: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2400" kern="0" dirty="0">
                <a:solidFill>
                  <a:schemeClr val="tx1"/>
                </a:solidFill>
              </a:rPr>
              <a:t>Διάθεση και τόλμη να βγούμε έξω από τα γνωστά δεδομένα </a:t>
            </a: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2400" kern="0" dirty="0">
                <a:solidFill>
                  <a:schemeClr val="tx1"/>
                </a:solidFill>
              </a:rPr>
              <a:t>Οργάνωση, προετοιμασία και ενέργεια</a:t>
            </a: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2400" kern="0" dirty="0">
                <a:solidFill>
                  <a:schemeClr val="tx1"/>
                </a:solidFill>
              </a:rPr>
              <a:t>Χρηματοδότηση</a:t>
            </a:r>
          </a:p>
        </p:txBody>
      </p:sp>
    </p:spTree>
    <p:extLst>
      <p:ext uri="{BB962C8B-B14F-4D97-AF65-F5344CB8AC3E}">
        <p14:creationId xmlns:p14="http://schemas.microsoft.com/office/powerpoint/2010/main" xmlns="" val="4379086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ΔΡΑΣΤΗΡΙΟΤΗΤΕΣ</a:t>
            </a:r>
            <a:endParaRPr lang="x-non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545186282"/>
              </p:ext>
            </p:extLst>
          </p:nvPr>
        </p:nvGraphicFramePr>
        <p:xfrm>
          <a:off x="311075" y="1480457"/>
          <a:ext cx="7819405" cy="497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266595" y="1677347"/>
            <a:ext cx="3734452" cy="2863933"/>
            <a:chOff x="1077279" y="4677402"/>
            <a:chExt cx="7776864" cy="2243332"/>
          </a:xfrm>
        </p:grpSpPr>
        <p:sp>
          <p:nvSpPr>
            <p:cNvPr id="6" name="Rectangle 5"/>
            <p:cNvSpPr/>
            <p:nvPr/>
          </p:nvSpPr>
          <p:spPr>
            <a:xfrm>
              <a:off x="1077279" y="5157192"/>
              <a:ext cx="7776864" cy="1603642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1077279" y="5106132"/>
              <a:ext cx="7776864" cy="1814602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4676" tIns="74676" rIns="99568" bIns="112014" spcCol="1270"/>
            <a:lstStyle/>
            <a:p>
              <a:pPr marL="114300" lvl="1" indent="-114300" defTabSz="622300">
                <a:lnSpc>
                  <a:spcPct val="15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l-GR" sz="1600" dirty="0"/>
                <a:t> Έρευνα Σχολικού Κλίματος</a:t>
              </a:r>
            </a:p>
            <a:p>
              <a:pPr marL="114300" lvl="1" indent="-114300" defTabSz="622300">
                <a:spcAft>
                  <a:spcPct val="15000"/>
                </a:spcAft>
                <a:buFontTx/>
                <a:buChar char="••"/>
                <a:defRPr/>
              </a:pPr>
              <a:r>
                <a:rPr lang="el-GR" sz="1600" dirty="0"/>
                <a:t> Σύσταση </a:t>
              </a:r>
              <a:r>
                <a:rPr lang="el-GR" sz="1600" dirty="0" smtClean="0"/>
                <a:t>της Επιτροπής Αγωγής Υγείας και Πρόληψης της Παραβατικότητας και καταρτισμός Σχεδίου Δράσης</a:t>
              </a:r>
            </a:p>
            <a:p>
              <a:pPr marL="114300" lvl="1" indent="-114300" defTabSz="622300">
                <a:spcAft>
                  <a:spcPct val="15000"/>
                </a:spcAft>
                <a:buFontTx/>
                <a:buChar char="••"/>
                <a:defRPr/>
              </a:pPr>
              <a:r>
                <a:rPr lang="el-GR" sz="1600" dirty="0" smtClean="0"/>
                <a:t>Αναβάθμιση υφιστάμενων θεσμών</a:t>
              </a:r>
              <a:endParaRPr lang="el-GR" sz="1600" dirty="0"/>
            </a:p>
            <a:p>
              <a:pPr marL="0" lvl="1" defTabSz="622300">
                <a:spcAft>
                  <a:spcPct val="15000"/>
                </a:spcAft>
                <a:defRPr/>
              </a:pP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7280" y="4677402"/>
              <a:ext cx="1767765" cy="403200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077279" y="4677402"/>
              <a:ext cx="1767765" cy="403200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sz="1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Σχολείο</a:t>
              </a:r>
              <a:endPara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2705048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Εφόδια Για </a:t>
            </a:r>
            <a:r>
              <a:rPr lang="el-GR" sz="3200" b="1" dirty="0" smtClean="0"/>
              <a:t>Δράση </a:t>
            </a:r>
            <a:r>
              <a:rPr lang="el-GR" sz="3200" b="1" dirty="0"/>
              <a:t>– Βαδίζω Μπροστά! </a:t>
            </a:r>
            <a:r>
              <a:rPr lang="el-GR" sz="3200" b="1" dirty="0" smtClean="0"/>
              <a:t>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Εμπλουτισμός και Αξιοποίηση Υφιστάμενων Θεσμών του Σχολείου</a:t>
            </a:r>
            <a:endParaRPr lang="el-GR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14680" lvl="1" indent="-214630" algn="just">
              <a:spcBef>
                <a:spcPts val="1200"/>
              </a:spcBef>
              <a:spcAft>
                <a:spcPts val="300"/>
              </a:spcAft>
            </a:pPr>
            <a:r>
              <a:rPr lang="el-GR" sz="2000" b="1" dirty="0" smtClean="0"/>
              <a:t> </a:t>
            </a:r>
            <a:r>
              <a:rPr lang="el-GR" sz="2000" b="1" dirty="0">
                <a:solidFill>
                  <a:srgbClr val="00B0F0"/>
                </a:solidFill>
              </a:rPr>
              <a:t>Ώρα </a:t>
            </a:r>
            <a:r>
              <a:rPr lang="el-GR" sz="2000" b="1" dirty="0" smtClean="0">
                <a:solidFill>
                  <a:srgbClr val="00B0F0"/>
                </a:solidFill>
              </a:rPr>
              <a:t>Υπευθύνου Τμήματος</a:t>
            </a:r>
            <a:endParaRPr lang="el-GR" sz="2000" dirty="0">
              <a:solidFill>
                <a:srgbClr val="00B0F0"/>
              </a:solidFill>
            </a:endParaRPr>
          </a:p>
          <a:p>
            <a:pPr marL="614680" lvl="1" indent="-214630" algn="just">
              <a:spcBef>
                <a:spcPts val="1200"/>
              </a:spcBef>
              <a:spcAft>
                <a:spcPts val="300"/>
              </a:spcAft>
            </a:pPr>
            <a:r>
              <a:rPr lang="el-GR" sz="2000" b="1" dirty="0" smtClean="0">
                <a:solidFill>
                  <a:srgbClr val="00B0F0"/>
                </a:solidFill>
              </a:rPr>
              <a:t> </a:t>
            </a:r>
            <a:r>
              <a:rPr lang="el-GR" sz="2000" b="1" dirty="0">
                <a:solidFill>
                  <a:srgbClr val="00B0F0"/>
                </a:solidFill>
              </a:rPr>
              <a:t>Κεντρικό Μαθητικό Συμβούλιο (ΚΜΣ)</a:t>
            </a:r>
          </a:p>
          <a:p>
            <a:pPr marL="614680" lvl="1" indent="-214630" algn="just">
              <a:spcBef>
                <a:spcPts val="1200"/>
              </a:spcBef>
              <a:spcAft>
                <a:spcPts val="300"/>
              </a:spcAft>
            </a:pPr>
            <a:r>
              <a:rPr lang="el-GR" sz="2000" b="1" dirty="0" smtClean="0">
                <a:solidFill>
                  <a:srgbClr val="00B0F0"/>
                </a:solidFill>
              </a:rPr>
              <a:t> Δράση – Δημιουργικότητα – Κοινωνική Προσφορά (ΔΔΚ)</a:t>
            </a:r>
            <a:endParaRPr lang="el-GR" b="1" dirty="0">
              <a:solidFill>
                <a:srgbClr val="00B0F0"/>
              </a:solidFill>
            </a:endParaRPr>
          </a:p>
          <a:p>
            <a:pPr algn="just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Βιωματικά Εργαστήρια – Μαθητές, Καθηγητές, Γονείς</a:t>
            </a:r>
            <a:endParaRPr lang="el-G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chemeClr val="tx1"/>
                </a:solidFill>
              </a:rPr>
              <a:t>Δημιουργία Μαθητικού Ημερολογίου</a:t>
            </a:r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25" t="5635" r="16668"/>
          <a:stretch/>
        </p:blipFill>
        <p:spPr>
          <a:xfrm rot="678169">
            <a:off x="8794407" y="2116624"/>
            <a:ext cx="2964705" cy="342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1030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381" y="156518"/>
            <a:ext cx="8667254" cy="1491049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Ώρα Υ.Τ - Μετατροπή </a:t>
            </a:r>
            <a:r>
              <a:rPr lang="el-GR" b="1" dirty="0"/>
              <a:t>των Ωρών </a:t>
            </a:r>
            <a:r>
              <a:rPr lang="el-GR" b="1" dirty="0" smtClean="0"/>
              <a:t>Υ.Τ. </a:t>
            </a:r>
            <a:r>
              <a:rPr lang="el-GR" b="1" dirty="0"/>
              <a:t>σε Συναντήσεις Ανάπτυξης Ισχυρού Χαρακτήρα και </a:t>
            </a:r>
            <a:r>
              <a:rPr lang="el-GR" b="1" dirty="0" err="1"/>
              <a:t>Πολιτότητας</a:t>
            </a:r>
            <a:r>
              <a:rPr lang="el-GR" b="1" dirty="0"/>
              <a:t/>
            </a:r>
            <a:br>
              <a:rPr lang="el-GR" b="1" dirty="0"/>
            </a:br>
            <a:endParaRPr lang="x-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36618"/>
            <a:ext cx="10903527" cy="4683496"/>
          </a:xfrm>
        </p:spPr>
        <p:txBody>
          <a:bodyPr anchor="t">
            <a:noAutofit/>
          </a:bodyPr>
          <a:lstStyle/>
          <a:p>
            <a:pPr lvl="1">
              <a:buNone/>
            </a:pPr>
            <a:r>
              <a:rPr lang="el-GR" sz="2400" b="1" dirty="0">
                <a:solidFill>
                  <a:schemeClr val="accent1"/>
                </a:solidFill>
              </a:rPr>
              <a:t>Εκπαίδευση </a:t>
            </a:r>
            <a:r>
              <a:rPr lang="el-GR" sz="2400" b="1" dirty="0" smtClean="0">
                <a:solidFill>
                  <a:schemeClr val="accent1"/>
                </a:solidFill>
              </a:rPr>
              <a:t>Υπευθύνων Τμήματος</a:t>
            </a:r>
            <a:endParaRPr lang="el-GR" sz="2400" b="1" dirty="0">
              <a:solidFill>
                <a:schemeClr val="accent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l-GR" sz="2000" b="1" dirty="0"/>
              <a:t>Ενσωμάτωση των νέων </a:t>
            </a:r>
            <a:r>
              <a:rPr lang="el-GR" sz="2000" b="1" dirty="0" smtClean="0"/>
              <a:t>Υπευθύνων Τμήματος στη </a:t>
            </a:r>
            <a:r>
              <a:rPr lang="el-GR" sz="2000" b="1" dirty="0"/>
              <a:t>στρατηγική διαχείρισης του σχολείου. </a:t>
            </a:r>
            <a:endParaRPr lang="x-none" sz="2000" b="1" dirty="0"/>
          </a:p>
          <a:p>
            <a:pPr lvl="1">
              <a:spcBef>
                <a:spcPts val="1200"/>
              </a:spcBef>
            </a:pPr>
            <a:r>
              <a:rPr lang="el-GR" sz="2000" b="1" dirty="0"/>
              <a:t>Ανάπτυξη βασικών δεξιοτήτων για τη δημιουργία ασφαλούς κοινότητας μάθησης στο τμήμα τους με στόχο την ενδυνάμωση των σχέσεων με τους </a:t>
            </a:r>
            <a:r>
              <a:rPr lang="el-GR" sz="2000" b="1" dirty="0" smtClean="0"/>
              <a:t>μαθητές </a:t>
            </a:r>
            <a:r>
              <a:rPr lang="el-GR" sz="2000" b="1" dirty="0" smtClean="0"/>
              <a:t>του τμήματός </a:t>
            </a:r>
            <a:r>
              <a:rPr lang="el-GR" sz="2000" b="1" dirty="0"/>
              <a:t>τους π.χ. συμφωνία όρων καλής συνεργασίας, τεχνικές ανάπτυξης αισθήματος ομαδικότητας και ενθάρρυνσης της θετικής επικοινωνίας στην τάξη. </a:t>
            </a:r>
            <a:endParaRPr lang="x-none" sz="2000" b="1" dirty="0"/>
          </a:p>
          <a:p>
            <a:pPr lvl="1">
              <a:spcBef>
                <a:spcPts val="1200"/>
              </a:spcBef>
            </a:pPr>
            <a:r>
              <a:rPr lang="el-GR" sz="2000" b="1" dirty="0"/>
              <a:t>Ευθυγράμμιση γύρω από το όραμα, τους στόχους του σχολείου και τα αναμενόμενα επίπεδα απόδοσης των </a:t>
            </a:r>
            <a:r>
              <a:rPr lang="el-GR" sz="2000" b="1" dirty="0" smtClean="0"/>
              <a:t>Υπευθύνων Τμήματος. </a:t>
            </a:r>
            <a:endParaRPr lang="x-none" sz="2000" b="1" dirty="0"/>
          </a:p>
          <a:p>
            <a:pPr lvl="1">
              <a:spcBef>
                <a:spcPts val="1200"/>
              </a:spcBef>
            </a:pPr>
            <a:r>
              <a:rPr lang="el-GR" sz="2000" b="1" dirty="0"/>
              <a:t>Εκπαίδευση σε συγκεκριμένα θέματα που καλούνται να υλοποιήσουν στην Ώρα </a:t>
            </a:r>
            <a:r>
              <a:rPr lang="el-GR" sz="2000" b="1" dirty="0" smtClean="0"/>
              <a:t>Υπευθύνου Τμήματος.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xmlns="" val="409446909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anna\Downloads\image-0-02-05-cf53656cb754532c2068c34295893b8dcd54056949de930345c954bb9845498e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40000"/>
          </a:blip>
          <a:srcRect l="12903" t="5646" b="27823"/>
          <a:stretch>
            <a:fillRect/>
          </a:stretch>
        </p:blipFill>
        <p:spPr bwMode="auto">
          <a:xfrm>
            <a:off x="2947416" y="298920"/>
            <a:ext cx="5046657" cy="613166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662" y="609600"/>
            <a:ext cx="8190824" cy="1320800"/>
          </a:xfrm>
        </p:spPr>
        <p:txBody>
          <a:bodyPr>
            <a:normAutofit/>
          </a:bodyPr>
          <a:lstStyle/>
          <a:p>
            <a:r>
              <a:rPr lang="el-GR" sz="3200" b="1" dirty="0"/>
              <a:t>Κεντρικό Μαθητικό Συμβούλιο (ΚΜΣ)</a:t>
            </a:r>
            <a:endParaRPr lang="x-none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8572" y="1482436"/>
            <a:ext cx="10646228" cy="4547661"/>
          </a:xfrm>
        </p:spPr>
        <p:txBody>
          <a:bodyPr anchor="t">
            <a:noAutofit/>
          </a:bodyPr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chemeClr val="accent1"/>
                </a:solidFill>
              </a:rPr>
              <a:t>Διαδικασία Εκλογών </a:t>
            </a:r>
            <a:endParaRPr lang="el-GR" sz="2400" b="1" dirty="0" smtClean="0">
              <a:solidFill>
                <a:schemeClr val="accent1"/>
              </a:solidFill>
            </a:endParaRPr>
          </a:p>
          <a:p>
            <a:pPr marL="801688" lvl="1" indent="0">
              <a:buNone/>
            </a:pPr>
            <a:r>
              <a:rPr lang="el-GR" sz="2400" dirty="0" smtClean="0"/>
              <a:t>«Εγχειρίδιο </a:t>
            </a:r>
            <a:r>
              <a:rPr lang="el-GR" sz="2400" dirty="0"/>
              <a:t>Διεξαγωγής Μαθητικών Εκλογών»</a:t>
            </a:r>
            <a:endParaRPr lang="x-none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b="1" dirty="0" smtClean="0">
                <a:solidFill>
                  <a:schemeClr val="accent1"/>
                </a:solidFill>
              </a:rPr>
              <a:t>Πρόγραμμα </a:t>
            </a:r>
            <a:r>
              <a:rPr lang="el-GR" sz="2400" b="1" dirty="0">
                <a:solidFill>
                  <a:schemeClr val="accent1"/>
                </a:solidFill>
              </a:rPr>
              <a:t>Ανάπτυξης Μελλοντικών Ηγετών </a:t>
            </a:r>
            <a:endParaRPr lang="el-GR" sz="2400" b="1" dirty="0" smtClean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2081" y="3034146"/>
            <a:ext cx="830693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el-GR" sz="2400" dirty="0" err="1"/>
              <a:t>Διαδραστικό</a:t>
            </a:r>
            <a:r>
              <a:rPr lang="el-GR" sz="2400" dirty="0"/>
              <a:t> εργαστήρι για τα μέλη του ΚΜΣ και τους Προέδρους τμημάτων Α και Β </a:t>
            </a:r>
            <a:r>
              <a:rPr lang="el-GR" sz="2400" dirty="0" smtClean="0"/>
              <a:t>Λυκείου.</a:t>
            </a:r>
          </a:p>
          <a:p>
            <a:pPr lvl="1">
              <a:spcBef>
                <a:spcPts val="1200"/>
              </a:spcBef>
            </a:pPr>
            <a:r>
              <a:rPr lang="el-GR" sz="2400" b="1" u="sng" dirty="0" smtClean="0"/>
              <a:t>Σκοπός</a:t>
            </a:r>
            <a:r>
              <a:rPr lang="en-US" sz="2400" b="1" u="sng" dirty="0" smtClean="0"/>
              <a:t>:</a:t>
            </a:r>
            <a:r>
              <a:rPr lang="el-GR" sz="2400" dirty="0" smtClean="0"/>
              <a:t> Η </a:t>
            </a:r>
            <a:r>
              <a:rPr lang="el-GR" sz="2400" dirty="0"/>
              <a:t>ανάπτυξη δεξιοτήτων ηγεσίας και </a:t>
            </a:r>
            <a:r>
              <a:rPr lang="el-GR" sz="2400" dirty="0" smtClean="0"/>
              <a:t>ομαδικότητας. </a:t>
            </a:r>
          </a:p>
          <a:p>
            <a:pPr lvl="1">
              <a:spcBef>
                <a:spcPts val="1200"/>
              </a:spcBef>
            </a:pPr>
            <a:r>
              <a:rPr lang="el-GR" sz="2400" b="1" u="sng" dirty="0" smtClean="0"/>
              <a:t>Στόχος</a:t>
            </a:r>
            <a:r>
              <a:rPr lang="en-US" sz="2400" b="1" u="sng" dirty="0" smtClean="0"/>
              <a:t>:</a:t>
            </a:r>
            <a:r>
              <a:rPr lang="el-GR" sz="2400" dirty="0" smtClean="0"/>
              <a:t> Η αποτελεσματική </a:t>
            </a:r>
            <a:r>
              <a:rPr lang="el-GR" sz="2400" dirty="0"/>
              <a:t>λειτουργία του ΚΜΣ ώστε να συμβάλει θετικά και ενεργά στα δρώμενα και στη διαχείριση του σχολείου και να αποτελεί παράδειγμα ηγεσίας. </a:t>
            </a:r>
          </a:p>
        </p:txBody>
      </p:sp>
      <p:pic>
        <p:nvPicPr>
          <p:cNvPr id="5" name="Content Placeholder 2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93" t="48960" r="20911" b="9318"/>
          <a:stretch>
            <a:fillRect/>
          </a:stretch>
        </p:blipFill>
        <p:spPr>
          <a:xfrm>
            <a:off x="9743116" y="3161833"/>
            <a:ext cx="1825492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8973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ΔΡΑΣΗ – ΔΗΜΙΟΥΡΓΙΚΟΤΗΤΑ – ΚΟΙΝΩΝΙΚΗ ΠΡΟΣΦΟΡΑ (ΔΔΚ)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144" y="1859281"/>
            <a:ext cx="7763857" cy="4182082"/>
          </a:xfrm>
        </p:spPr>
        <p:txBody>
          <a:bodyPr/>
          <a:lstStyle/>
          <a:p>
            <a:endParaRPr lang="el-GR" sz="2400" b="1" dirty="0" smtClean="0"/>
          </a:p>
          <a:p>
            <a:r>
              <a:rPr lang="el-GR" sz="2400" b="1" dirty="0" smtClean="0"/>
              <a:t>Υλοποίηση </a:t>
            </a:r>
            <a:r>
              <a:rPr lang="el-GR" sz="2400" b="1" dirty="0"/>
              <a:t>Θεματικών </a:t>
            </a:r>
            <a:r>
              <a:rPr lang="el-GR" sz="2400" b="1" dirty="0" smtClean="0"/>
              <a:t>Ημερών</a:t>
            </a:r>
          </a:p>
          <a:p>
            <a:endParaRPr lang="el-GR" sz="2400" b="1" dirty="0" smtClean="0"/>
          </a:p>
          <a:p>
            <a:r>
              <a:rPr lang="el-GR" sz="2400" b="1" dirty="0" smtClean="0"/>
              <a:t>Αναβάθμιση των ομίλων </a:t>
            </a:r>
          </a:p>
          <a:p>
            <a:endParaRPr lang="el-GR" sz="2400" b="1" dirty="0" smtClean="0"/>
          </a:p>
          <a:p>
            <a:pPr marL="214630" indent="-214630" algn="just">
              <a:spcBef>
                <a:spcPts val="1200"/>
              </a:spcBef>
              <a:spcAft>
                <a:spcPts val="300"/>
              </a:spcAft>
            </a:pPr>
            <a:r>
              <a:rPr lang="el-GR" sz="2400" b="1" dirty="0" smtClean="0"/>
              <a:t> </a:t>
            </a:r>
            <a:r>
              <a:rPr lang="el-GR" sz="2400" b="1" dirty="0"/>
              <a:t>Επισκέψεις από Κοινωνικούς Φορείς</a:t>
            </a:r>
          </a:p>
          <a:p>
            <a:pPr marL="214630" indent="-214630" algn="just">
              <a:spcBef>
                <a:spcPts val="1200"/>
              </a:spcBef>
              <a:spcAft>
                <a:spcPts val="300"/>
              </a:spcAft>
            </a:pPr>
            <a:endParaRPr lang="el-GR" sz="3200" b="1" i="1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endParaRPr lang="el-GR" b="1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3054594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578</TotalTime>
  <Words>739</Words>
  <Application>Microsoft Office PowerPoint</Application>
  <PresentationFormat>Custom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Η δύναμη μας ΕΜΕΙΣ!</vt:lpstr>
      <vt:lpstr>ΣΤΡΑΤΗΓΙΚΟΙ ΣΤΟΧΟΙ</vt:lpstr>
      <vt:lpstr>ΠΡΟΫΠΟΘΕΣΕΙΣ ΕΠΙΤΥΧΙΑΣ</vt:lpstr>
      <vt:lpstr>ΔΡΑΣΤΗΡΙΟΤΗΤΕΣ</vt:lpstr>
      <vt:lpstr>Εφόδια Για Δράση – Βαδίζω Μπροστά!  </vt:lpstr>
      <vt:lpstr>Ώρα Υ.Τ - Μετατροπή των Ωρών Υ.Τ. σε Συναντήσεις Ανάπτυξης Ισχυρού Χαρακτήρα και Πολιτότητας </vt:lpstr>
      <vt:lpstr>Slide 7</vt:lpstr>
      <vt:lpstr>Κεντρικό Μαθητικό Συμβούλιο (ΚΜΣ)</vt:lpstr>
      <vt:lpstr>ΔΡΑΣΗ – ΔΗΜΙΟΥΡΓΙΚΟΤΗΤΑ – ΚΟΙΝΩΝΙΚΗ ΠΡΟΣΦΟΡΑ (ΔΔΚ)</vt:lpstr>
      <vt:lpstr>Εφόδια Για Δράση– Βαδίζω Μπροστά! Βιωματικά Εργαστήρια Καθηγητών</vt:lpstr>
      <vt:lpstr>Εφόδια Για Δράση – Βαδίζω Μπροστά! – Βιωματικά Εργαστήρια Μαθητών</vt:lpstr>
      <vt:lpstr>Βιωματικά Εργαστήρια Α’ Λυκείου</vt:lpstr>
      <vt:lpstr>Βιωματικά Εργαστήρια Β’ Λυκείου</vt:lpstr>
      <vt:lpstr>Βιωματικά Εργαστήρια Γ’ Λυκείου</vt:lpstr>
      <vt:lpstr>Εφόδια Για Δράση – Βαδίζω Μπροστά! Βιωματικά Εργαστήρια για Γονείς</vt:lpstr>
      <vt:lpstr>Εμπλεκόμενοι φορείς</vt:lpstr>
      <vt:lpstr>Σας ευχαριστούμε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δύναμή μας ΕΜΕΙΣ!</dc:title>
  <dc:creator>vasso</dc:creator>
  <cp:lastModifiedBy>User</cp:lastModifiedBy>
  <cp:revision>76</cp:revision>
  <cp:lastPrinted>2016-12-07T07:01:45Z</cp:lastPrinted>
  <dcterms:created xsi:type="dcterms:W3CDTF">2016-12-06T19:44:55Z</dcterms:created>
  <dcterms:modified xsi:type="dcterms:W3CDTF">2016-12-13T11:01:48Z</dcterms:modified>
</cp:coreProperties>
</file>