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34" r:id="rId3"/>
    <p:sldId id="372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66" r:id="rId13"/>
    <p:sldId id="344" r:id="rId14"/>
    <p:sldId id="346" r:id="rId15"/>
    <p:sldId id="348" r:id="rId16"/>
    <p:sldId id="368" r:id="rId17"/>
    <p:sldId id="359" r:id="rId18"/>
    <p:sldId id="350" r:id="rId19"/>
    <p:sldId id="351" r:id="rId20"/>
    <p:sldId id="373" r:id="rId21"/>
    <p:sldId id="362" r:id="rId22"/>
    <p:sldId id="352" r:id="rId23"/>
    <p:sldId id="353" r:id="rId24"/>
    <p:sldId id="364" r:id="rId25"/>
    <p:sldId id="354" r:id="rId26"/>
    <p:sldId id="355" r:id="rId27"/>
    <p:sldId id="356" r:id="rId28"/>
    <p:sldId id="360" r:id="rId29"/>
    <p:sldId id="357" r:id="rId30"/>
    <p:sldId id="369" r:id="rId31"/>
    <p:sldId id="370" r:id="rId32"/>
    <p:sldId id="371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66"/>
    <a:srgbClr val="99FF33"/>
    <a:srgbClr val="FF9900"/>
    <a:srgbClr val="FF6600"/>
    <a:srgbClr val="0099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624" autoAdjust="0"/>
  </p:normalViewPr>
  <p:slideViewPr>
    <p:cSldViewPr>
      <p:cViewPr varScale="1">
        <p:scale>
          <a:sx n="115" d="100"/>
          <a:sy n="115" d="100"/>
        </p:scale>
        <p:origin x="14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C89BC-71C6-4E43-B9B8-74BF0FD07FCF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AD14A-9328-4737-8FF4-68EED467452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82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BE4D-D322-473D-B131-F195E2A77A7C}" type="datetime1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AF11-6FE7-4635-8297-5F4A32C8FE9E}" type="datetime1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CE7D-6599-430C-A872-3F637C7F8140}" type="datetime1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CAF9-10E3-47FB-A36D-F6ECF0BD1DC8}" type="datetime1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E4AB-D794-4E7E-B1DF-3D3E09E4151F}" type="datetime1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684F-AE05-4CD5-BA6F-0C1D911D74E2}" type="datetime1">
              <a:rPr lang="el-GR" smtClean="0"/>
              <a:pPr/>
              <a:t>26/10/2017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4A9A-2F12-4105-8D50-66358E993D38}" type="datetime1">
              <a:rPr lang="el-GR" smtClean="0"/>
              <a:pPr/>
              <a:t>26/10/2017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A7F0-D30D-484E-838C-B76862D82205}" type="datetime1">
              <a:rPr lang="el-GR" smtClean="0"/>
              <a:pPr/>
              <a:t>26/10/2017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EF07-1A1F-4379-A8E6-166038BA9713}" type="datetime1">
              <a:rPr lang="el-GR" smtClean="0"/>
              <a:pPr/>
              <a:t>26/10/2017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E68C-4CC6-4552-8034-BF69FC51532C}" type="datetime1">
              <a:rPr lang="el-GR" smtClean="0"/>
              <a:pPr/>
              <a:t>26/10/2017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8304-E8DB-4ECD-8E2E-A045D783929F}" type="datetime1">
              <a:rPr lang="el-GR" smtClean="0"/>
              <a:pPr/>
              <a:t>26/10/2017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3B227-07ED-4E5D-A934-42783DEA6D69}" type="datetime1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0A30-599E-45D0-835B-143EECA2930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2%20&#916;&#953;&#945;&#947;&#969;&#957;&#953;&#963;&#956;&#972;&#962;%20&#922;&#945;&#955;&#974;&#957;%20&#928;&#961;&#945;&#954;&#964;&#953;&#954;&#974;&#957;%20-%20&#922;&#955;&#949;&#953;&#948;.%203%20&#955;&#949;&#960;&#964;&#940;%20-%20&#956;&#949;%20video%20-%20Copy\STAMATIS%20SPANOUDAKIS%20-%20Her%20Eyes%20Filled%20With%20Tears%20(1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928;&#943;&#957;&#945;&#954;&#945;&#962;%20&#947;&#953;&#945;%20&#964;&#959;&#965;&#962;%20&#963;&#964;&#972;&#967;&#959;&#965;&#962;%20&#931;&#965;&#957;&#945;&#953;&#963;&#952;.%20&#913;&#957;&#940;&#960;&#964;&#965;&#958;.%20&#972;&#955;&#969;&#957;%20&#964;&#969;&#957;%20&#964;&#940;&#958;&#949;&#969;&#957;.doc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931;&#964;&#972;&#967;&#959;&#953;%20&#931;&#965;&#957;&#945;&#953;&#963;&#952;&#951;&#956;&#945;&#964;&#953;&#954;&#942;&#962;%20&#913;&#957;&#940;&#960;&#964;&#965;&#958;&#951;&#962;%20-%20&#928;&#961;&#959;&#963;&#969;&#960;&#953;&#954;&#972;&#962;%20&#928;&#943;&#957;&#945;&#954;&#945;&#962;%20&#916;&#945;&#963;&#954;&#940;&#955;&#959;&#965;.doc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&#913;&#964;&#959;&#956;&#953;&#954;&#972;&#962;%20&#904;&#960;&#945;&#953;&#957;&#959;&#962;,%20&#916;&#943;&#960;&#955;&#969;&#956;&#945;.docx" TargetMode="External"/><Relationship Id="rId4" Type="http://schemas.openxmlformats.org/officeDocument/2006/relationships/hyperlink" Target="&#904;&#960;&#945;&#953;&#957;&#959;&#962;%20-%20&#916;&#943;&#960;&#955;&#969;&#956;&#945;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917;&#960;&#953;&#963;&#954;&#941;&#960;&#964;&#949;&#962;%20-%20&#928;&#943;&#957;&#945;&#954;&#945;&#962;%20&#913;&#963;&#964;&#949;&#961;&#953;&#974;&#957;%20&#913;3.docx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913;3%20&#916;&#953;&#960;&#955;&#974;&#956;&#945;&#964;&#945;%20&#917;&#960;&#953;&#964;&#965;&#967;&#943;&#945;&#962;%20&#964;&#959;&#965;%20&#931;&#964;&#972;&#967;&#959;&#965;%20&#956;&#945;&#962;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917;&#960;&#953;&#955;&#941;&#947;&#969;%20&#964;&#959;%20&#946;&#961;&#945;&#946;&#949;&#943;&#959;%20&#956;&#959;&#965;.docx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914;&#961;&#945;&#946;&#949;&#943;&#959;%20&#947;&#953;&#945;%204%20&#916;&#953;&#960;&#955;&#974;&#956;&#945;&#964;&#945;.docx" TargetMode="External"/><Relationship Id="rId7" Type="http://schemas.openxmlformats.org/officeDocument/2006/relationships/hyperlink" Target="&#924;&#953;&#954;&#961;&#972;&#962;%20&#904;&#960;&#945;&#953;&#957;&#959;&#962;-%20Winner%20&#947;&#953;&#945;%20&#964;&#959;&#957;%20&#954;&#940;&#952;&#949;%20&#956;&#945;&#952;&#951;&#964;&#942;.doc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www.google.com.cy/url?sa=i&amp;rct=j&amp;q=&amp;esrc=s&amp;source=images&amp;cd=&amp;cad=rja&amp;uact=8&amp;ved=0ahUKEwio2fft9pjLAhUpEJoKHdh0BnEQjRwIBw&amp;url=http://cqsa.goalline.ca/index.php?team_id=103194&amp;bvm=bv.115339255,d.d24&amp;psig=AFQjCNGJ28Ma5K9DNN5DxiteBoKhVGddCw&amp;ust=1456695819064465" TargetMode="Externa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ina\Documents\&#916;&#953;&#945;&#947;&#969;&#957;&#953;&#963;&#956;&#972;&#962;%20&#922;&#945;&#955;&#974;&#957;%20&#928;&#961;&#945;&#954;&#964;&#953;&#954;&#974;&#957;%20-%20&#922;&#955;&#949;&#953;&#948;.%203%20&#955;&#949;&#960;&#964;&#940;%20-%20&#956;&#949;%20video\My%20Movie%20-%20&#931;&#954;&#940;&#954;&#953;%20-%20&#922;&#945;&#955;&#941;&#962;%20&#928;&#961;&#945;&#954;&#964;&#953;&#954;&#941;&#962;%20-%20&#932;&#940;&#958;&#951;%20&#917;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917;&#960;&#953;&#960;&#961;&#972;&#963;&#952;&#949;&#964;&#949;&#962;%20&#960;&#961;&#945;&#954;&#964;&#953;&#954;&#941;&#962;%20-%20SUPER%20&#924;&#945;&#952;&#951;&#964;&#942;&#962;.docx" TargetMode="External"/><Relationship Id="rId2" Type="http://schemas.openxmlformats.org/officeDocument/2006/relationships/hyperlink" Target="Super%20&#924;&#945;&#952;&#951;&#964;&#942;&#962;%20-%20&#913;&#965;&#964;&#959;&#954;&#972;&#955;&#955;&#951;&#964;&#945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2%20&#916;&#953;&#945;&#947;&#969;&#957;&#953;&#963;&#956;&#972;&#962;%20&#922;&#945;&#955;&#974;&#957;%20&#928;&#961;&#945;&#954;&#964;&#953;&#954;&#974;&#957;%20-%20&#922;&#955;&#949;&#953;&#948;.%203%20&#955;&#949;&#960;&#964;&#940;%20-%20&#956;&#949;%20video%20-%20Copy\STAMATIS%20SPANOUDAKIS%20-%20Her%20Eyes%20Filled%20With%20Tears%20(1)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87704281503582X" TargetMode="External"/><Relationship Id="rId2" Type="http://schemas.openxmlformats.org/officeDocument/2006/relationships/hyperlink" Target="https://www.ncbi.nlm.nih.gov/pubmed/259112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s://www.bing.com/images/search?q=chess&amp;view=detailv2&amp;&amp;id=D39770AE0550057CA18BB0A6637643E8B16925A3&amp;selectedIndex=19&amp;ccid=LLJMNt83&amp;simid=608043189965357310&amp;thid=OIP.M2cb24c36df3724aa8091cc579384f92bo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&#913;&#964;&#959;&#956;&#953;&#954;&#972;%20&#916;&#949;&#955;&#964;&#943;&#959;%20&#924;&#945;&#952;&#951;&#964;&#942;.doc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928;&#945;&#961;&#945;&#964;&#942;&#961;&#951;&#963;&#951;%20-%20&#922;&#945;&#964;&#945;&#947;&#961;&#945;&#966;&#942;%20&#931;&#965;&#956;&#960;&#949;&#961;&#953;&#966;&#959;&#961;&#940;&#962;.docx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904;&#957;&#964;&#965;&#960;&#959;%20&#913;&#957;&#945;&#963;&#964;&#959;&#967;&#945;&#963;&#956;&#959;&#973;.docx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1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904;&#967;&#969;%20&#954;&#940;&#964;&#953;%20&#957;&#945;%20&#963;&#959;&#965;%20&#960;&#969;.%20&#932;&#945;%20&#960;&#945;&#953;&#948;&#953;&#940;%20&#947;&#961;&#940;&#966;&#959;&#965;&#957;%20-%20&#945;&#957;&#951;&#963;&#965;&#967;&#943;&#949;&#962;,%20&#955;&#972;&#947;&#959;&#965;&#962;%20&#940;&#947;&#967;&#959;&#965;&#962;%202.docx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file:///F:\2%20&#916;&#953;&#945;&#947;&#969;&#957;&#953;&#963;&#956;&#972;&#962;%20&#922;&#945;&#955;&#974;&#957;%20&#928;&#961;&#945;&#954;&#964;&#953;&#954;&#974;&#957;%20-%20&#922;&#955;&#949;&#953;&#948;.%203%20&#955;&#949;&#960;&#964;&#940;%20-%20&#956;&#949;%20video%20-%20Copy\Voice%20010.m4a" TargetMode="External"/><Relationship Id="rId7" Type="http://schemas.openxmlformats.org/officeDocument/2006/relationships/image" Target="../media/image43.png"/><Relationship Id="rId2" Type="http://schemas.openxmlformats.org/officeDocument/2006/relationships/audio" Target="file:///F:\2%20&#916;&#953;&#945;&#947;&#969;&#957;&#953;&#963;&#956;&#972;&#962;%20&#922;&#945;&#955;&#974;&#957;%20&#928;&#961;&#945;&#954;&#964;&#953;&#954;&#974;&#957;%20-%20&#922;&#955;&#949;&#953;&#948;.%203%20&#955;&#949;&#960;&#964;&#940;%20-%20&#956;&#949;%20video%20-%20Copy\Voice%20009.m4a" TargetMode="External"/><Relationship Id="rId1" Type="http://schemas.openxmlformats.org/officeDocument/2006/relationships/audio" Target="file:///F:\2%20&#916;&#953;&#945;&#947;&#969;&#957;&#953;&#963;&#956;&#972;&#962;%20&#922;&#945;&#955;&#974;&#957;%20&#928;&#961;&#945;&#954;&#964;&#953;&#954;&#974;&#957;%20-%20&#922;&#955;&#949;&#953;&#948;.%203%20&#955;&#949;&#960;&#964;&#940;%20-%20&#956;&#949;%20video%20-%20Copy\Voice%20008.m4a" TargetMode="Externa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6.png"/><Relationship Id="rId4" Type="http://schemas.openxmlformats.org/officeDocument/2006/relationships/audio" Target="file:///F:\2%20&#916;&#953;&#945;&#947;&#969;&#957;&#953;&#963;&#956;&#972;&#962;%20&#922;&#945;&#955;&#974;&#957;%20&#928;&#961;&#945;&#954;&#964;&#953;&#954;&#974;&#957;%20-%20&#922;&#955;&#949;&#953;&#948;.%203%20&#955;&#949;&#960;&#964;&#940;%20-%20&#956;&#949;%20video%20-%20Copy\Voice%20011.m4a" TargetMode="External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hyperlink" Target="https://www.google.com.cy/imgres?imgurl=https://s-media-cache-ak0.pinimg.com/736x/fd/57/29/fd5729df22cc84277d47b3c8c4a71720.jpg&amp;imgrefurl=https://www.pinterest.com/pin/401101910539952622/&amp;docid=gi7XJayXDgL2nM&amp;tbnid=p39W8oh0Do52dM:&amp;w=736&amp;h=552&amp;bih=526&amp;biw=1366&amp;ved=0ahUKEwjK4IOF75bMAhVDvRoKHR-ED5sQMwh6KEEwQQ&amp;iact=mrc&amp;uact=8" TargetMode="External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png"/><Relationship Id="rId1" Type="http://schemas.openxmlformats.org/officeDocument/2006/relationships/audio" Target="file:///F:\2%20&#916;&#953;&#945;&#947;&#969;&#957;&#953;&#963;&#956;&#972;&#962;%20&#922;&#945;&#955;&#974;&#957;%20&#928;&#961;&#945;&#954;&#964;&#953;&#954;&#974;&#957;%20-%20&#922;&#955;&#949;&#953;&#948;.%203%20&#955;&#949;&#960;&#964;&#940;%20-%20&#956;&#949;%20video%20-%20Copy\STAMATIS%20SPANOUDAKIS%20-%20Her%20Eyes%20Filled%20With%20Tears%20(1).mp3" TargetMode="External"/><Relationship Id="rId6" Type="http://schemas.openxmlformats.org/officeDocument/2006/relationships/image" Target="../media/image49.jpeg"/><Relationship Id="rId11" Type="http://schemas.openxmlformats.org/officeDocument/2006/relationships/image" Target="../media/image52.jpeg"/><Relationship Id="rId5" Type="http://schemas.openxmlformats.org/officeDocument/2006/relationships/hyperlink" Target="https://www.google.com.cy/imgres?imgurl=http://cliparwolf.com/images/smiley-faces/smiley-faces-02.jpg&amp;imgrefurl=http://cliparwolf.com/files/1/smiley-faces-03.html&amp;docid=SVx7b9ageS6cvM&amp;tbnid=gxguneY0LSZnlM:&amp;w=1300&amp;h=1353&amp;bih=526&amp;biw=1366&amp;ved=0ahUKEwjK4IOF75bMAhVDvRoKHR-ED5sQMwiQAShXMFc&amp;iact=mrc&amp;uact=8" TargetMode="External"/><Relationship Id="rId15" Type="http://schemas.openxmlformats.org/officeDocument/2006/relationships/image" Target="../media/image56.png"/><Relationship Id="rId10" Type="http://schemas.openxmlformats.org/officeDocument/2006/relationships/hyperlink" Target="https://www.google.com.cy/imgres?imgurl=https://s-media-cache-ak0.pinimg.com/736x/4e/5c/f7/4e5cf7d4ccb9c59b6620a9c71944d51e.jpg&amp;imgrefurl=https://www.pinterest.com/explore/smileys/&amp;docid=DQ6g8GPkNnv5YM&amp;tbnid=VberUMwDx1f0sM:&amp;w=512&amp;h=430&amp;bih=526&amp;biw=1366&amp;ved=0ahUKEwjK4IOF75bMAhVDvRoKHR-ED5sQMwhcKCMwIw&amp;iact=mrc&amp;uact=8" TargetMode="External"/><Relationship Id="rId4" Type="http://schemas.openxmlformats.org/officeDocument/2006/relationships/image" Target="../media/image48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2%20&#916;&#953;&#945;&#947;&#969;&#957;&#953;&#963;&#956;&#972;&#962;%20&#922;&#945;&#955;&#974;&#957;%20&#928;&#961;&#945;&#954;&#964;&#953;&#954;&#974;&#957;%20-%20&#922;&#955;&#949;&#953;&#948;.%203%20&#955;&#949;&#960;&#964;&#940;%20-%20&#956;&#949;%20video%20-%20Copy\STAMATIS%20SPANOUDAKIS%20-%20Her%20Eyes%20Filled%20With%20Tears%20(1).mp3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Primary%20Cognitive%20Pupil%20Questionnaire%20-%20&#917;&#955;&#955;&#951;&#957;&#953;&#954;&#972;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&#913;&#958;&#953;&#959;&#955;&#959;&#947;&#974;&#957;&#964;&#945;&#962;%20&#947;&#943;&#957;&#949;&#963;&#945;&#953;%20&#954;&#945;&#955;&#973;&#964;&#949;&#961;&#959;&#962;.doc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913;&#965;&#964;&#959;&#945;&#958;&#953;&#959;&#955;&#972;&#947;&#951;&#963;&#951;%20&#947;&#953;&#945;%20&#964;&#940;&#958;&#951;%20&#954;&#945;&#953;%20&#945;&#965;&#955;&#942;%201.docx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913;&#965;&#964;&#959;&#945;&#958;&#953;&#959;&#955;&#972;&#947;&#951;&#963;&#951;%20&#947;&#953;&#945;%20&#964;&#940;&#958;&#951;%20&#954;&#945;&#953;%20&#945;&#965;&#955;&#942;%202.doc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928;&#953;&#957;&#945;&#954;&#943;&#948;&#945;%20&#947;&#953;&#945;%20&#922;&#945;&#957;&#972;&#957;&#949;&#962;%20&#931;&#965;&#956;&#960;&#949;&#961;&#953;&#966;&#959;&#961;&#940;&#962;%20&#913;&#965;&#955;&#942;&#962;%202.doc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927;%20&#931;&#964;&#972;&#967;&#959;&#962;%20&#956;&#945;&#962;.doc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305800" cy="6096000"/>
          </a:xfrm>
        </p:spPr>
        <p:txBody>
          <a:bodyPr>
            <a:normAutofit lnSpcReduction="10000"/>
          </a:bodyPr>
          <a:lstStyle/>
          <a:p>
            <a:endParaRPr lang="el-GR" b="1" dirty="0" smtClean="0">
              <a:solidFill>
                <a:srgbClr val="0000CC"/>
              </a:solidFill>
            </a:endParaRPr>
          </a:p>
          <a:p>
            <a:r>
              <a:rPr lang="el-GR" b="1" dirty="0" smtClean="0">
                <a:solidFill>
                  <a:srgbClr val="0000CC"/>
                </a:solidFill>
              </a:rPr>
              <a:t>«ΔΙΑΧΕΙΡΙΣΗ ΣΥΜΠΕΡΙΦΟΡΩΝ ΜΕ ΕΝΙΣΧΥΣΗ ΤΩΝ ΘΕΤΙΚΩΝ»</a:t>
            </a:r>
          </a:p>
          <a:p>
            <a:pPr>
              <a:spcBef>
                <a:spcPts val="0"/>
              </a:spcBef>
            </a:pPr>
            <a:endParaRPr lang="el-GR" b="1" u="sng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l-GR" b="1" dirty="0" smtClean="0">
                <a:solidFill>
                  <a:schemeClr val="tx1"/>
                </a:solidFill>
              </a:rPr>
              <a:t>Δ</a:t>
            </a:r>
            <a:r>
              <a:rPr lang="el-GR" b="1" dirty="0">
                <a:solidFill>
                  <a:schemeClr val="tx1"/>
                </a:solidFill>
              </a:rPr>
              <a:t>' Δημοτικό </a:t>
            </a:r>
            <a:r>
              <a:rPr lang="el-GR" b="1" dirty="0" err="1">
                <a:solidFill>
                  <a:schemeClr val="tx1"/>
                </a:solidFill>
              </a:rPr>
              <a:t>Αγλαντζιάς</a:t>
            </a:r>
            <a:r>
              <a:rPr lang="el-GR" b="1" dirty="0">
                <a:solidFill>
                  <a:schemeClr val="tx1"/>
                </a:solidFill>
              </a:rPr>
              <a:t> (ΚΒ</a:t>
            </a:r>
            <a:r>
              <a:rPr lang="el-GR" b="1" dirty="0" smtClean="0">
                <a:solidFill>
                  <a:schemeClr val="tx1"/>
                </a:solidFill>
              </a:rPr>
              <a:t>)</a:t>
            </a:r>
            <a:endParaRPr lang="en-GB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GB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l-GR" sz="2000" dirty="0" smtClean="0">
                <a:solidFill>
                  <a:schemeClr val="tx1"/>
                </a:solidFill>
              </a:rPr>
              <a:t>Σχολική χρονιά 2015-2016</a:t>
            </a:r>
            <a:endParaRPr lang="en-US" sz="2000" b="1" u="sng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el-GR" dirty="0" smtClean="0">
              <a:solidFill>
                <a:schemeClr val="tx1"/>
              </a:solidFill>
            </a:endParaRPr>
          </a:p>
          <a:p>
            <a:pPr algn="r"/>
            <a:r>
              <a:rPr lang="el-GR" sz="2000" dirty="0" smtClean="0">
                <a:solidFill>
                  <a:schemeClr val="tx1"/>
                </a:solidFill>
              </a:rPr>
              <a:t>Εφαρμογή σχεδίου δράσης, αξιολόγηση και ανατροφοδότηση</a:t>
            </a:r>
            <a:r>
              <a:rPr lang="en-GB" sz="2000" dirty="0" smtClean="0">
                <a:solidFill>
                  <a:schemeClr val="tx1"/>
                </a:solidFill>
              </a:rPr>
              <a:t>: </a:t>
            </a:r>
            <a:r>
              <a:rPr lang="el-GR" sz="2000" dirty="0" smtClean="0">
                <a:solidFill>
                  <a:schemeClr val="tx1"/>
                </a:solidFill>
              </a:rPr>
              <a:t>Σχολική Μονάδα Δ’ Δημοτικού Σχολείου </a:t>
            </a:r>
            <a:r>
              <a:rPr lang="el-GR" sz="2000" dirty="0" err="1" smtClean="0">
                <a:solidFill>
                  <a:schemeClr val="tx1"/>
                </a:solidFill>
              </a:rPr>
              <a:t>Αγλαντζιάς</a:t>
            </a:r>
            <a:endParaRPr lang="en-GB" sz="2000" dirty="0" smtClean="0">
              <a:solidFill>
                <a:schemeClr val="tx1"/>
              </a:solidFill>
            </a:endParaRPr>
          </a:p>
          <a:p>
            <a:pPr algn="r"/>
            <a:r>
              <a:rPr lang="el-GR" sz="2000" dirty="0" smtClean="0">
                <a:solidFill>
                  <a:schemeClr val="tx1"/>
                </a:solidFill>
              </a:rPr>
              <a:t>Συγγραφή Παρουσίασης</a:t>
            </a:r>
            <a:r>
              <a:rPr lang="en-GB" sz="2000" dirty="0" smtClean="0">
                <a:solidFill>
                  <a:schemeClr val="tx1"/>
                </a:solidFill>
              </a:rPr>
              <a:t>: </a:t>
            </a:r>
            <a:r>
              <a:rPr lang="el-GR" sz="2000" dirty="0" smtClean="0">
                <a:solidFill>
                  <a:schemeClr val="tx1"/>
                </a:solidFill>
              </a:rPr>
              <a:t>Ντίνα Κώστα Σάββα</a:t>
            </a:r>
          </a:p>
          <a:p>
            <a:pPr algn="r"/>
            <a:endParaRPr lang="el-GR" sz="2000" dirty="0" smtClean="0">
              <a:solidFill>
                <a:schemeClr val="tx1"/>
              </a:solidFill>
            </a:endParaRPr>
          </a:p>
          <a:p>
            <a:pPr algn="r"/>
            <a:r>
              <a:rPr lang="el-GR" sz="2000" dirty="0" smtClean="0">
                <a:solidFill>
                  <a:schemeClr val="tx1"/>
                </a:solidFill>
              </a:rPr>
              <a:t>Γενικοί Συντονιστές: Κούλα </a:t>
            </a:r>
            <a:r>
              <a:rPr lang="el-GR" sz="2000" dirty="0" err="1" smtClean="0">
                <a:solidFill>
                  <a:schemeClr val="tx1"/>
                </a:solidFill>
              </a:rPr>
              <a:t>Πελαβά</a:t>
            </a:r>
            <a:r>
              <a:rPr lang="el-GR" sz="2000" dirty="0" smtClean="0">
                <a:solidFill>
                  <a:schemeClr val="tx1"/>
                </a:solidFill>
              </a:rPr>
              <a:t> (Διευθύντρια)</a:t>
            </a:r>
          </a:p>
          <a:p>
            <a:pPr algn="r"/>
            <a:r>
              <a:rPr lang="el-GR" sz="2000" dirty="0" smtClean="0">
                <a:solidFill>
                  <a:schemeClr val="tx1"/>
                </a:solidFill>
              </a:rPr>
              <a:t>                                                     Ντίνα Κώστα Σάββα (</a:t>
            </a:r>
            <a:r>
              <a:rPr lang="en-US" sz="2000" dirty="0" smtClean="0">
                <a:solidFill>
                  <a:schemeClr val="tx1"/>
                </a:solidFill>
              </a:rPr>
              <a:t>BPhil Special Education, MEd Speech and Language Difficulties</a:t>
            </a:r>
            <a:r>
              <a:rPr lang="el-GR" sz="2000" dirty="0" smtClean="0">
                <a:solidFill>
                  <a:schemeClr val="tx1"/>
                </a:solidFill>
              </a:rPr>
              <a:t>)</a:t>
            </a:r>
          </a:p>
          <a:p>
            <a:pPr algn="r"/>
            <a:endParaRPr lang="el-GR" sz="2000" dirty="0">
              <a:solidFill>
                <a:schemeClr val="tx1"/>
              </a:solidFill>
            </a:endParaRPr>
          </a:p>
          <a:p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1</a:t>
            </a:fld>
            <a:endParaRPr lang="el-GR"/>
          </a:p>
        </p:txBody>
      </p:sp>
      <p:pic>
        <p:nvPicPr>
          <p:cNvPr id="5" name="STAMATIS SPANOUDAKIS - Her Eyes Filled With Tears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58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04800" y="457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 smtClean="0"/>
              <a:t>Φάιλ</a:t>
            </a:r>
            <a:r>
              <a:rPr lang="el-GR" sz="2800" b="1" dirty="0" smtClean="0"/>
              <a:t> με έντυπα στα οποία αναγράφονται οι </a:t>
            </a:r>
            <a:r>
              <a:rPr lang="el-GR" sz="2800" b="1" u="sng" dirty="0" smtClean="0"/>
              <a:t>Στόχοι των Τάξεων</a:t>
            </a:r>
            <a:endParaRPr lang="el-GR" sz="28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209800" y="6324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file"/>
              </a:rPr>
              <a:t>*Πίνακας για τους στόχους Συναισθ. </a:t>
            </a:r>
            <a:r>
              <a:rPr lang="el-GR" dirty="0" err="1" smtClean="0">
                <a:hlinkClick r:id="rId3" action="ppaction://hlinkfile"/>
              </a:rPr>
              <a:t>Ανάπτυξ</a:t>
            </a:r>
            <a:r>
              <a:rPr lang="el-GR" dirty="0" smtClean="0">
                <a:hlinkClick r:id="rId3" action="ppaction://hlinkfile"/>
              </a:rPr>
              <a:t>. όλων των </a:t>
            </a:r>
            <a:r>
              <a:rPr lang="el-GR" dirty="0" err="1" smtClean="0">
                <a:hlinkClick r:id="rId3" action="ppaction://hlinkfile"/>
              </a:rPr>
              <a:t>τάξεων.docx</a:t>
            </a:r>
            <a:endParaRPr lang="el-GR" dirty="0"/>
          </a:p>
        </p:txBody>
      </p:sp>
      <p:pic>
        <p:nvPicPr>
          <p:cNvPr id="6" name="5 - Εικόνα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124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l-GR" b="1" dirty="0" smtClean="0"/>
              <a:t>Προσωπικός Πίνακας Στόχων Δασκάλου</a:t>
            </a:r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b="1" dirty="0"/>
          </a:p>
        </p:txBody>
      </p:sp>
      <p:pic>
        <p:nvPicPr>
          <p:cNvPr id="4" name="3 - Εικόνα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613161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2819400" y="5867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 action="ppaction://hlinkfile"/>
              </a:rPr>
              <a:t>*</a:t>
            </a:r>
            <a:r>
              <a:rPr lang="el-GR" dirty="0" smtClean="0">
                <a:hlinkClick r:id="rId3" action="ppaction://hlinkfile"/>
              </a:rPr>
              <a:t>Στόχοι Συναισθηματικής Ανάπτυξης - Προσωπικός Πίνακας </a:t>
            </a:r>
            <a:r>
              <a:rPr lang="el-GR" dirty="0" err="1" smtClean="0">
                <a:hlinkClick r:id="rId3" action="ppaction://hlinkfile"/>
              </a:rPr>
              <a:t>Δασκάλου.docx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600" y="304800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u="sng" dirty="0" smtClean="0"/>
              <a:t>ΑΤΟΜΙΚΟΙ ΣΤΟΧΟΙ</a:t>
            </a:r>
          </a:p>
          <a:p>
            <a:endParaRPr lang="el-GR" sz="2400" b="1" u="sng" dirty="0" smtClean="0"/>
          </a:p>
          <a:p>
            <a:r>
              <a:rPr lang="el-GR" dirty="0" smtClean="0"/>
              <a:t>‘</a:t>
            </a:r>
            <a:r>
              <a:rPr lang="el-GR" sz="2400" b="1" u="sng" dirty="0" smtClean="0"/>
              <a:t>Ατομικός Έπαινος / Δίπλωμα</a:t>
            </a:r>
            <a:r>
              <a:rPr lang="el-GR" sz="2400" dirty="0" smtClean="0"/>
              <a:t>’</a:t>
            </a:r>
          </a:p>
          <a:p>
            <a:r>
              <a:rPr lang="el-GR" sz="2400" dirty="0" smtClean="0"/>
              <a:t>(Έχει πιο μικρό μέγεθος από τα </a:t>
            </a:r>
          </a:p>
          <a:p>
            <a:r>
              <a:rPr lang="el-GR" sz="2400" dirty="0" smtClean="0"/>
              <a:t>Ομαδικά Διπλώματα). 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b="1" u="sng" dirty="0" smtClean="0"/>
          </a:p>
          <a:p>
            <a:endParaRPr lang="el-GR" sz="2400" b="1" u="sng" dirty="0" smtClean="0"/>
          </a:p>
          <a:p>
            <a:endParaRPr lang="el-GR" sz="2400" b="1" u="sng" dirty="0" smtClean="0"/>
          </a:p>
          <a:p>
            <a:r>
              <a:rPr lang="el-GR" sz="2400" b="1" u="sng" dirty="0" smtClean="0"/>
              <a:t>ΟΜΑΔΙΚΟΙ ΣΤΟΧΟΙ</a:t>
            </a:r>
          </a:p>
          <a:p>
            <a:endParaRPr lang="el-GR" sz="2400" b="1" u="sng" dirty="0" smtClean="0"/>
          </a:p>
          <a:p>
            <a:r>
              <a:rPr lang="el-GR" sz="2400" b="1" u="sng" dirty="0" smtClean="0"/>
              <a:t>Ομαδικός Έπαινος / Δίπλωμα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5257800" y="304800"/>
            <a:ext cx="2971800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- Ευθύγραμμο βέλος σύνδεσης"/>
          <p:cNvCxnSpPr/>
          <p:nvPr/>
        </p:nvCxnSpPr>
        <p:spPr>
          <a:xfrm>
            <a:off x="1905000" y="2286000"/>
            <a:ext cx="2971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Ορθογώνιο"/>
          <p:cNvSpPr/>
          <p:nvPr/>
        </p:nvSpPr>
        <p:spPr>
          <a:xfrm>
            <a:off x="5181600" y="3276600"/>
            <a:ext cx="3810000" cy="32766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7" name="6 - Εικόνα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- Ευθύγραμμο βέλος σύνδεσης"/>
          <p:cNvCxnSpPr/>
          <p:nvPr/>
        </p:nvCxnSpPr>
        <p:spPr>
          <a:xfrm>
            <a:off x="1905000" y="5410200"/>
            <a:ext cx="2971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381000" y="579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4" action="ppaction://hlinkfile"/>
              </a:rPr>
              <a:t>*Έπαινος - Δίπλωμα.</a:t>
            </a:r>
            <a:r>
              <a:rPr lang="en-US" dirty="0" err="1" smtClean="0">
                <a:hlinkClick r:id="rId4" action="ppaction://hlinkfile"/>
              </a:rPr>
              <a:t>docx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228600" y="2590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5" action="ppaction://hlinkfile"/>
              </a:rPr>
              <a:t>*Ατομικός Έπαινος, Δίπλωμα.</a:t>
            </a:r>
            <a:r>
              <a:rPr lang="en-US" dirty="0" err="1" smtClean="0">
                <a:hlinkClick r:id="rId5" action="ppaction://hlinkfile"/>
              </a:rPr>
              <a:t>docx</a:t>
            </a:r>
            <a:endParaRPr lang="el-GR" dirty="0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658854" cy="323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Αστέρι 5 ακτινών"/>
          <p:cNvSpPr/>
          <p:nvPr/>
        </p:nvSpPr>
        <p:spPr>
          <a:xfrm>
            <a:off x="5029200" y="2286000"/>
            <a:ext cx="381000" cy="304800"/>
          </a:xfrm>
          <a:prstGeom prst="star5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Αστέρι 5 ακτινών"/>
          <p:cNvSpPr/>
          <p:nvPr/>
        </p:nvSpPr>
        <p:spPr>
          <a:xfrm>
            <a:off x="5029200" y="2590800"/>
            <a:ext cx="381000" cy="304800"/>
          </a:xfrm>
          <a:prstGeom prst="star5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Αστέρι 5 ακτινών"/>
          <p:cNvSpPr/>
          <p:nvPr/>
        </p:nvSpPr>
        <p:spPr>
          <a:xfrm>
            <a:off x="5029200" y="2971800"/>
            <a:ext cx="381000" cy="304800"/>
          </a:xfrm>
          <a:prstGeom prst="star5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Αστέρι 5 ακτινών"/>
          <p:cNvSpPr/>
          <p:nvPr/>
        </p:nvSpPr>
        <p:spPr>
          <a:xfrm rot="20696826">
            <a:off x="5062242" y="3320846"/>
            <a:ext cx="381000" cy="304800"/>
          </a:xfrm>
          <a:prstGeom prst="star5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Αστέρι 5 ακτινών"/>
          <p:cNvSpPr/>
          <p:nvPr/>
        </p:nvSpPr>
        <p:spPr>
          <a:xfrm>
            <a:off x="5105400" y="3886200"/>
            <a:ext cx="381000" cy="304800"/>
          </a:xfrm>
          <a:prstGeom prst="star5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5486400" y="2286000"/>
            <a:ext cx="144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r>
              <a:rPr lang="el-GR" b="1" dirty="0" smtClean="0"/>
              <a:t> ΝΚ</a:t>
            </a:r>
            <a:r>
              <a:rPr lang="en-GB" b="1" dirty="0" smtClean="0"/>
              <a:t>  2.216    </a:t>
            </a:r>
          </a:p>
          <a:p>
            <a:r>
              <a:rPr lang="en-GB" b="1" dirty="0" smtClean="0"/>
              <a:t>2</a:t>
            </a:r>
            <a:r>
              <a:rPr lang="el-GR" b="1" dirty="0" smtClean="0"/>
              <a:t>  ΑΛ</a:t>
            </a:r>
            <a:r>
              <a:rPr lang="en-GB" b="1" dirty="0" smtClean="0"/>
              <a:t>  2.2.16</a:t>
            </a:r>
          </a:p>
          <a:p>
            <a:endParaRPr lang="en-GB" b="1" dirty="0" smtClean="0"/>
          </a:p>
          <a:p>
            <a:r>
              <a:rPr lang="en-GB" b="1" dirty="0" smtClean="0"/>
              <a:t>3</a:t>
            </a:r>
            <a:r>
              <a:rPr lang="el-GR" b="1" dirty="0" smtClean="0"/>
              <a:t>  ΑΑ</a:t>
            </a:r>
            <a:r>
              <a:rPr lang="en-GB" b="1" dirty="0" smtClean="0"/>
              <a:t>  3.2.16</a:t>
            </a:r>
          </a:p>
          <a:p>
            <a:r>
              <a:rPr lang="en-GB" b="1" dirty="0" smtClean="0"/>
              <a:t>4</a:t>
            </a:r>
            <a:r>
              <a:rPr lang="el-GR" b="1" dirty="0" smtClean="0"/>
              <a:t>  ΣΛ</a:t>
            </a:r>
            <a:r>
              <a:rPr lang="en-GB" b="1" dirty="0" smtClean="0"/>
              <a:t>   3.2.16</a:t>
            </a:r>
          </a:p>
          <a:p>
            <a:endParaRPr lang="en-GB" b="1" dirty="0" smtClean="0"/>
          </a:p>
          <a:p>
            <a:r>
              <a:rPr lang="en-GB" b="1" dirty="0" smtClean="0"/>
              <a:t>5</a:t>
            </a:r>
            <a:r>
              <a:rPr lang="el-GR" b="1" dirty="0" smtClean="0"/>
              <a:t> ΑΝ</a:t>
            </a:r>
            <a:r>
              <a:rPr lang="en-GB" b="1" dirty="0" smtClean="0"/>
              <a:t>    4.2.16</a:t>
            </a:r>
            <a:endParaRPr lang="el-GR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81000" y="228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Πίνακας Αστεριών Επισκεπτών Δασκάλων</a:t>
            </a:r>
            <a:endParaRPr lang="el-GR" sz="3600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4724400" y="5638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file"/>
              </a:rPr>
              <a:t>*Επισκέπτες - Πίνακας Αστεριών Α3.</a:t>
            </a:r>
            <a:r>
              <a:rPr lang="en-US" dirty="0" err="1" smtClean="0">
                <a:hlinkClick r:id="rId3" action="ppaction://hlinkfile"/>
              </a:rPr>
              <a:t>docx</a:t>
            </a:r>
            <a:endParaRPr lang="el-GR" dirty="0"/>
          </a:p>
        </p:txBody>
      </p:sp>
      <p:pic>
        <p:nvPicPr>
          <p:cNvPr id="20481" name="Picture 1" descr="C:\Users\Dina\Documents\Γείτονας\20161123_0224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790950"/>
            <a:ext cx="3810000" cy="2857500"/>
          </a:xfrm>
          <a:prstGeom prst="rect">
            <a:avLst/>
          </a:prstGeom>
          <a:noFill/>
        </p:spPr>
      </p:pic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6858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 smtClean="0">
                <a:solidFill>
                  <a:srgbClr val="0000CC"/>
                </a:solidFill>
              </a:rPr>
              <a:t>                   </a:t>
            </a:r>
            <a:r>
              <a:rPr lang="el-GR" sz="2400" b="1" u="sng" dirty="0" smtClean="0">
                <a:solidFill>
                  <a:srgbClr val="0000CC"/>
                </a:solidFill>
              </a:rPr>
              <a:t>4εις Ομαδικοί Έπαινοι / Διπλώματα</a:t>
            </a:r>
            <a:r>
              <a:rPr lang="el-GR" sz="2400" b="1" dirty="0" smtClean="0">
                <a:solidFill>
                  <a:srgbClr val="0000CC"/>
                </a:solidFill>
              </a:rPr>
              <a:t> </a:t>
            </a:r>
          </a:p>
          <a:p>
            <a:pPr algn="just"/>
            <a:r>
              <a:rPr lang="el-GR" sz="2400" b="1" dirty="0" smtClean="0">
                <a:solidFill>
                  <a:srgbClr val="0000CC"/>
                </a:solidFill>
              </a:rPr>
              <a:t> </a:t>
            </a:r>
          </a:p>
          <a:p>
            <a:pPr algn="just"/>
            <a:r>
              <a:rPr lang="el-GR" sz="2400" b="1" dirty="0" smtClean="0">
                <a:solidFill>
                  <a:srgbClr val="0000CC"/>
                </a:solidFill>
              </a:rPr>
              <a:t>     δραστηριότητα </a:t>
            </a:r>
            <a:r>
              <a:rPr lang="el-GR" sz="2400" b="1" dirty="0" smtClean="0"/>
              <a:t>από τον </a:t>
            </a:r>
            <a:r>
              <a:rPr lang="el-GR" sz="2400" b="1" u="sng" dirty="0" smtClean="0">
                <a:solidFill>
                  <a:srgbClr val="0000CC"/>
                </a:solidFill>
              </a:rPr>
              <a:t>Πίνακα Επιλογής Βραβείου</a:t>
            </a:r>
            <a:r>
              <a:rPr lang="el-GR" sz="2400" b="1" dirty="0" smtClean="0"/>
              <a:t>.  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4" name="3 - Εικόνα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381000" y="6400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GB" dirty="0" smtClean="0"/>
              <a:t>*</a:t>
            </a:r>
            <a:r>
              <a:rPr lang="el-GR" dirty="0" smtClean="0">
                <a:hlinkClick r:id="rId4" action="ppaction://hlinkfile"/>
              </a:rPr>
              <a:t>Α3 Διπλώματα Επιτυχίας του Στόχου </a:t>
            </a:r>
            <a:r>
              <a:rPr lang="el-GR" dirty="0" err="1" smtClean="0">
                <a:hlinkClick r:id="rId4" action="ppaction://hlinkfile"/>
              </a:rPr>
              <a:t>μας.docx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0" y="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0000CC"/>
                </a:solidFill>
              </a:rPr>
              <a:t>Βραβείο</a:t>
            </a:r>
            <a:endParaRPr lang="el-GR" sz="2400" b="1" u="sng" dirty="0">
              <a:solidFill>
                <a:srgbClr val="0000CC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500062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52400" y="838200"/>
            <a:ext cx="3581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0000CC"/>
                </a:solidFill>
              </a:rPr>
              <a:t>Πίνακας Επιλογής Βραβείου</a:t>
            </a:r>
          </a:p>
          <a:p>
            <a:r>
              <a:rPr lang="el-GR" sz="2400" b="1" dirty="0" smtClean="0"/>
              <a:t> </a:t>
            </a:r>
          </a:p>
          <a:p>
            <a:r>
              <a:rPr lang="el-GR" sz="2400" b="1" dirty="0" smtClean="0"/>
              <a:t>(για </a:t>
            </a:r>
            <a:r>
              <a:rPr lang="el-GR" sz="2400" b="1" u="sng" dirty="0" smtClean="0"/>
              <a:t>4εις Επαίνους / Διπλώματα)</a:t>
            </a:r>
            <a:r>
              <a:rPr lang="el-GR" sz="2400" b="1" dirty="0" smtClean="0"/>
              <a:t> </a:t>
            </a:r>
          </a:p>
          <a:p>
            <a:endParaRPr lang="el-GR" sz="2400" b="1" dirty="0" smtClean="0"/>
          </a:p>
          <a:p>
            <a:endParaRPr lang="el-GR" sz="2400" b="1" dirty="0" smtClean="0"/>
          </a:p>
          <a:p>
            <a:endParaRPr lang="el-GR" sz="2400" b="1" dirty="0" smtClean="0"/>
          </a:p>
          <a:p>
            <a:endParaRPr lang="el-GR" sz="2400" b="1" dirty="0" smtClean="0"/>
          </a:p>
          <a:p>
            <a:endParaRPr lang="el-GR" sz="2400" b="1" dirty="0" smtClean="0"/>
          </a:p>
          <a:p>
            <a:endParaRPr lang="el-GR" sz="2400" b="1" dirty="0" smtClean="0"/>
          </a:p>
          <a:p>
            <a:endParaRPr lang="el-GR" sz="2400" b="1" dirty="0" smtClean="0"/>
          </a:p>
          <a:p>
            <a:endParaRPr lang="el-GR" sz="2400" b="1" dirty="0" smtClean="0"/>
          </a:p>
          <a:p>
            <a:endParaRPr lang="el-GR" sz="2400" b="1" dirty="0" smtClean="0"/>
          </a:p>
          <a:p>
            <a:r>
              <a:rPr lang="el-GR" sz="2400" b="1" dirty="0" smtClean="0">
                <a:hlinkClick r:id="rId3" action="ppaction://hlinkfile"/>
              </a:rPr>
              <a:t>*</a:t>
            </a:r>
            <a:r>
              <a:rPr lang="el-GR" b="1" dirty="0" smtClean="0">
                <a:hlinkClick r:id="rId3" action="ppaction://hlinkfile"/>
              </a:rPr>
              <a:t>Επιλέγω το βραβείο μου.</a:t>
            </a:r>
            <a:r>
              <a:rPr lang="en-US" b="1" dirty="0" err="1" smtClean="0">
                <a:hlinkClick r:id="rId3" action="ppaction://hlinkfile"/>
              </a:rPr>
              <a:t>docx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572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52400" y="228600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00CC"/>
                </a:solidFill>
              </a:rPr>
              <a:t>4εις Έπαινοι / Διπλώματα </a:t>
            </a:r>
          </a:p>
          <a:p>
            <a:r>
              <a:rPr lang="el-GR" sz="2400" u="sng" dirty="0" smtClean="0"/>
              <a:t>Εισιτήριο βραβείου </a:t>
            </a:r>
          </a:p>
          <a:p>
            <a:r>
              <a:rPr lang="el-GR" sz="2400" dirty="0" smtClean="0"/>
              <a:t>(Παραμένει στην τάξη)</a:t>
            </a:r>
          </a:p>
          <a:p>
            <a:endParaRPr lang="el-GR" sz="2400" u="sng" dirty="0" smtClean="0"/>
          </a:p>
          <a:p>
            <a:endParaRPr lang="el-GR" sz="2400" u="sng" dirty="0" smtClean="0"/>
          </a:p>
          <a:p>
            <a:endParaRPr lang="el-GR" sz="2400" u="sng" dirty="0" smtClean="0"/>
          </a:p>
          <a:p>
            <a:r>
              <a:rPr lang="el-GR" dirty="0" smtClean="0">
                <a:solidFill>
                  <a:srgbClr val="0000CC"/>
                </a:solidFill>
              </a:rPr>
              <a:t>*</a:t>
            </a:r>
            <a:r>
              <a:rPr lang="el-GR" dirty="0" smtClean="0">
                <a:hlinkClick r:id="rId3" action="ppaction://hlinkfile"/>
              </a:rPr>
              <a:t>Βραβείο για 4 Διπλώματα.</a:t>
            </a:r>
            <a:r>
              <a:rPr lang="en-US" dirty="0" err="1" smtClean="0">
                <a:hlinkClick r:id="rId3" action="ppaction://hlinkfile"/>
              </a:rPr>
              <a:t>docx</a:t>
            </a:r>
            <a:endParaRPr lang="el-GR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Αυτοκόλλητο ‘</a:t>
            </a:r>
            <a:r>
              <a:rPr lang="en-GB" sz="2400" dirty="0" smtClean="0"/>
              <a:t>Winner’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4" name="3 - Εικόνα" descr="C:\Users\Dina\Documents\Γείτονας\image-0-02-05-186318f1e7a12dceb8597cfe518154041c747266e535939ed9049aac8fc85522-V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5275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867400" y="5181600"/>
            <a:ext cx="1562100" cy="148590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l-GR" sz="1400" b="1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Τάξη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:__________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rc_mi" descr="http://cqsa.goalline.ca/news_images/org_647/Image/winner.jpg">
            <a:hlinkClick r:id="rId5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1357688" cy="101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2819400" y="6096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7" action="ppaction://hlinkfile"/>
              </a:rPr>
              <a:t>*Μικρός Έπαινος- </a:t>
            </a:r>
            <a:r>
              <a:rPr lang="el-GR" dirty="0" err="1" smtClean="0">
                <a:hlinkClick r:id="rId7" action="ppaction://hlinkfile"/>
              </a:rPr>
              <a:t>Winner</a:t>
            </a:r>
            <a:r>
              <a:rPr lang="el-GR" dirty="0" smtClean="0">
                <a:hlinkClick r:id="rId7" action="ppaction://hlinkfile"/>
              </a:rPr>
              <a:t> για τον κάθε </a:t>
            </a:r>
            <a:r>
              <a:rPr lang="el-GR" dirty="0" err="1" smtClean="0">
                <a:hlinkClick r:id="rId7" action="ppaction://hlinkfile"/>
              </a:rPr>
              <a:t>μαθητή.docx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28600" y="2286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Βραβείο για 4 διπλώματα</a:t>
            </a:r>
            <a:endParaRPr lang="el-GR" dirty="0"/>
          </a:p>
        </p:txBody>
      </p:sp>
      <p:pic>
        <p:nvPicPr>
          <p:cNvPr id="4" name="My Movie - Σκάκι - Καλές Πρακτικές - Τάξη 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762000"/>
            <a:ext cx="7518399" cy="5638800"/>
          </a:xfrm>
          <a:prstGeom prst="rect">
            <a:avLst/>
          </a:prstGeo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- Εικόνα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685800" y="457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0000CC"/>
                </a:solidFill>
              </a:rPr>
              <a:t>2 Έντυπα για 4εις Επαίνους / Διπλώματα, </a:t>
            </a:r>
            <a:r>
              <a:rPr lang="el-GR" sz="3200" dirty="0" smtClean="0"/>
              <a:t>δηλαδή</a:t>
            </a:r>
            <a:r>
              <a:rPr lang="el-GR" sz="3200" dirty="0" smtClean="0">
                <a:solidFill>
                  <a:srgbClr val="0000CC"/>
                </a:solidFill>
              </a:rPr>
              <a:t> </a:t>
            </a:r>
            <a:r>
              <a:rPr lang="el-GR" sz="3200" u="sng" dirty="0" smtClean="0">
                <a:solidFill>
                  <a:srgbClr val="0000CC"/>
                </a:solidFill>
              </a:rPr>
              <a:t>8 Διπλώματα</a:t>
            </a:r>
            <a:r>
              <a:rPr lang="el-GR" sz="3200" dirty="0" smtClean="0"/>
              <a:t>, </a:t>
            </a:r>
          </a:p>
          <a:p>
            <a:r>
              <a:rPr lang="el-GR" sz="3200" u="sng" dirty="0" smtClean="0">
                <a:solidFill>
                  <a:srgbClr val="0000CC"/>
                </a:solidFill>
              </a:rPr>
              <a:t>Περίπατο ή Επίσκεψη με εξωσχολικά ρούχα</a:t>
            </a:r>
            <a:r>
              <a:rPr lang="el-GR" sz="3200" dirty="0" smtClean="0">
                <a:solidFill>
                  <a:srgbClr val="0000CC"/>
                </a:solidFill>
              </a:rPr>
              <a:t>. </a:t>
            </a:r>
            <a:endParaRPr lang="el-GR" sz="3200" dirty="0">
              <a:solidFill>
                <a:srgbClr val="0000CC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0000CC"/>
                </a:solidFill>
              </a:rPr>
              <a:t>'Ο </a:t>
            </a:r>
            <a:r>
              <a:rPr lang="en-GB" b="1" dirty="0" smtClean="0">
                <a:solidFill>
                  <a:srgbClr val="0000CC"/>
                </a:solidFill>
              </a:rPr>
              <a:t>SUPER </a:t>
            </a:r>
            <a:r>
              <a:rPr lang="el-GR" b="1" dirty="0" smtClean="0">
                <a:solidFill>
                  <a:srgbClr val="0000CC"/>
                </a:solidFill>
              </a:rPr>
              <a:t>Μαθητής' </a:t>
            </a:r>
          </a:p>
          <a:p>
            <a:pPr>
              <a:buNone/>
            </a:pPr>
            <a:r>
              <a:rPr lang="el-GR" dirty="0" smtClean="0"/>
              <a:t>    </a:t>
            </a:r>
            <a:r>
              <a:rPr lang="el-GR" sz="2800" dirty="0" smtClean="0"/>
              <a:t>Κληρώνεται μια φορά τη βδομάδα. </a:t>
            </a:r>
          </a:p>
          <a:p>
            <a:r>
              <a:rPr lang="el-GR" sz="2800" dirty="0" smtClean="0"/>
              <a:t>Αυτοκόλλητο </a:t>
            </a:r>
            <a:r>
              <a:rPr lang="en-GB" sz="2800" dirty="0" smtClean="0"/>
              <a:t>‘Super </a:t>
            </a:r>
            <a:r>
              <a:rPr lang="el-GR" sz="2800" dirty="0" smtClean="0"/>
              <a:t>μαθητή’</a:t>
            </a:r>
          </a:p>
          <a:p>
            <a:pPr>
              <a:buNone/>
            </a:pPr>
            <a:r>
              <a:rPr lang="el-GR" sz="2800" dirty="0" smtClean="0"/>
              <a:t>    και δικαίωμα επιλογής μιας 10λεπτης δραστηριότητας</a:t>
            </a:r>
            <a:r>
              <a:rPr lang="en-GB" sz="2800" dirty="0" smtClean="0"/>
              <a:t> </a:t>
            </a:r>
            <a:r>
              <a:rPr lang="el-GR" sz="2800" dirty="0" smtClean="0"/>
              <a:t>με συμμετοχή σ’ αυτήν όλης της τάξη. </a:t>
            </a:r>
          </a:p>
          <a:p>
            <a:pPr>
              <a:buNone/>
            </a:pPr>
            <a:r>
              <a:rPr lang="el-GR" sz="2800" dirty="0" smtClean="0"/>
              <a:t>     (</a:t>
            </a:r>
            <a:r>
              <a:rPr lang="en-GB" sz="2800" dirty="0" smtClean="0"/>
              <a:t>https</a:t>
            </a:r>
            <a:r>
              <a:rPr lang="el-GR" sz="2800" dirty="0" smtClean="0"/>
              <a:t>://</a:t>
            </a:r>
            <a:r>
              <a:rPr lang="en-GB" sz="2800" dirty="0" err="1" smtClean="0"/>
              <a:t>ideesgiadaskalous</a:t>
            </a:r>
            <a:r>
              <a:rPr lang="el-GR" sz="2800" dirty="0" smtClean="0"/>
              <a:t>.</a:t>
            </a:r>
            <a:r>
              <a:rPr lang="en-GB" sz="2800" dirty="0" err="1" smtClean="0"/>
              <a:t>blogspot</a:t>
            </a:r>
            <a:r>
              <a:rPr lang="el-GR" sz="2800" dirty="0" smtClean="0"/>
              <a:t>.</a:t>
            </a:r>
            <a:r>
              <a:rPr lang="en-GB" sz="2800" dirty="0" smtClean="0"/>
              <a:t>com</a:t>
            </a:r>
            <a:r>
              <a:rPr lang="el-GR" sz="2800" dirty="0" smtClean="0"/>
              <a:t>) 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0000CC"/>
                </a:solidFill>
              </a:rPr>
              <a:t>'Ο Μυστικός Μαθητής'.  </a:t>
            </a: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      </a:t>
            </a:r>
            <a:r>
              <a:rPr lang="el-GR" sz="2800" dirty="0" smtClean="0"/>
              <a:t>Κληρώνεται κάθε πρωί. </a:t>
            </a:r>
          </a:p>
          <a:p>
            <a:r>
              <a:rPr lang="el-GR" sz="2800" dirty="0" smtClean="0"/>
              <a:t>  Αυτοκόλλητο </a:t>
            </a:r>
            <a:r>
              <a:rPr lang="en-GB" sz="2800" dirty="0" smtClean="0"/>
              <a:t>‘Super </a:t>
            </a:r>
            <a:r>
              <a:rPr lang="el-GR" sz="2800" dirty="0" smtClean="0"/>
              <a:t>μαθητή’. </a:t>
            </a:r>
            <a:endParaRPr lang="en-GB" sz="2800" dirty="0" smtClean="0"/>
          </a:p>
          <a:p>
            <a:pPr>
              <a:buNone/>
            </a:pPr>
            <a:endParaRPr lang="el-GR" sz="2700" dirty="0"/>
          </a:p>
        </p:txBody>
      </p:sp>
      <p:sp>
        <p:nvSpPr>
          <p:cNvPr id="8" name="7 - TextBox"/>
          <p:cNvSpPr txBox="1"/>
          <p:nvPr/>
        </p:nvSpPr>
        <p:spPr>
          <a:xfrm>
            <a:off x="51054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file"/>
              </a:rPr>
              <a:t>*</a:t>
            </a:r>
            <a:r>
              <a:rPr lang="en-US" dirty="0" smtClean="0">
                <a:hlinkClick r:id="rId2" action="ppaction://hlinkfile"/>
              </a:rPr>
              <a:t>Super </a:t>
            </a:r>
            <a:r>
              <a:rPr lang="el-GR" dirty="0" smtClean="0">
                <a:hlinkClick r:id="rId2" action="ppaction://hlinkfile"/>
              </a:rPr>
              <a:t>Μαθητής - Αυτοκόλλητα.</a:t>
            </a:r>
            <a:r>
              <a:rPr lang="en-US" dirty="0" err="1" smtClean="0">
                <a:hlinkClick r:id="rId2" action="ppaction://hlinkfile"/>
              </a:rPr>
              <a:t>docx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0" y="64886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file"/>
              </a:rPr>
              <a:t>*Επιπρόσθετες πρακτικές - </a:t>
            </a:r>
            <a:r>
              <a:rPr lang="en-US" dirty="0" smtClean="0">
                <a:hlinkClick r:id="rId3" action="ppaction://hlinkfile"/>
              </a:rPr>
              <a:t>SUPER </a:t>
            </a:r>
            <a:r>
              <a:rPr lang="el-GR" dirty="0" smtClean="0">
                <a:hlinkClick r:id="rId3" action="ppaction://hlinkfile"/>
              </a:rPr>
              <a:t>Μαθητής.</a:t>
            </a:r>
            <a:r>
              <a:rPr lang="en-US" dirty="0" err="1" smtClean="0">
                <a:hlinkClick r:id="rId3" action="ppaction://hlinkfile"/>
              </a:rPr>
              <a:t>docx</a:t>
            </a:r>
            <a:endParaRPr lang="el-GR" dirty="0"/>
          </a:p>
        </p:txBody>
      </p:sp>
      <p:pic>
        <p:nvPicPr>
          <p:cNvPr id="6" name="5 - Εικόνα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1250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33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800" dirty="0" smtClean="0">
                <a:solidFill>
                  <a:srgbClr val="0000CC"/>
                </a:solidFill>
              </a:rPr>
              <a:t>Σχέδιο Δράσης</a:t>
            </a:r>
            <a:endParaRPr lang="en-GB" sz="4800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GB" sz="2600" dirty="0" smtClean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600" dirty="0" smtClean="0">
                <a:solidFill>
                  <a:srgbClr val="0000CC"/>
                </a:solidFill>
              </a:rPr>
              <a:t>Το Σχέδιο δράσης του σχολείου μας είναι ένα </a:t>
            </a:r>
            <a:r>
              <a:rPr lang="el-GR" sz="2600" b="1" dirty="0" smtClean="0">
                <a:solidFill>
                  <a:srgbClr val="0000CC"/>
                </a:solidFill>
              </a:rPr>
              <a:t>ζωντανό      εργαλείο</a:t>
            </a:r>
            <a:r>
              <a:rPr lang="el-GR" sz="2600" dirty="0" smtClean="0">
                <a:solidFill>
                  <a:srgbClr val="0000CC"/>
                </a:solidFill>
              </a:rPr>
              <a:t>, του οποίου τα αποτελέσματα, </a:t>
            </a:r>
            <a:r>
              <a:rPr lang="el-GR" sz="2600" b="1" dirty="0" smtClean="0">
                <a:solidFill>
                  <a:srgbClr val="0000CC"/>
                </a:solidFill>
              </a:rPr>
              <a:t>αξιολογούνται </a:t>
            </a:r>
            <a:r>
              <a:rPr lang="el-GR" sz="2600" dirty="0" smtClean="0">
                <a:solidFill>
                  <a:srgbClr val="0000CC"/>
                </a:solidFill>
              </a:rPr>
              <a:t>και δίνουν</a:t>
            </a:r>
            <a:r>
              <a:rPr lang="el-GR" sz="2600" b="1" dirty="0" smtClean="0">
                <a:solidFill>
                  <a:srgbClr val="0000CC"/>
                </a:solidFill>
              </a:rPr>
              <a:t> ανατροφοδότηση</a:t>
            </a:r>
            <a:r>
              <a:rPr lang="el-GR" sz="2600" dirty="0" smtClean="0">
                <a:solidFill>
                  <a:srgbClr val="0000CC"/>
                </a:solidFill>
              </a:rPr>
              <a:t>.   </a:t>
            </a:r>
          </a:p>
          <a:p>
            <a:pPr>
              <a:buNone/>
            </a:pPr>
            <a:endParaRPr lang="el-GR" sz="2600" dirty="0" smtClean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600" dirty="0" smtClean="0">
                <a:solidFill>
                  <a:srgbClr val="0000CC"/>
                </a:solidFill>
              </a:rPr>
              <a:t>Αποτελεί μια ολοκληρωμένη προσέγγιση, που στόχο της έχει την </a:t>
            </a:r>
            <a:r>
              <a:rPr lang="el-GR" sz="2600" b="1" dirty="0" smtClean="0">
                <a:solidFill>
                  <a:srgbClr val="0000CC"/>
                </a:solidFill>
              </a:rPr>
              <a:t>επιβράβευση των θετικών συμπεριφορών </a:t>
            </a:r>
            <a:r>
              <a:rPr lang="el-GR" sz="2600" dirty="0" smtClean="0">
                <a:solidFill>
                  <a:srgbClr val="0000CC"/>
                </a:solidFill>
              </a:rPr>
              <a:t>και την ενίσχυσή τους.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5" name="STAMATIS SPANOUDAKIS - Her Eyes Filled With Tears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553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 </a:t>
            </a:r>
            <a:r>
              <a:rPr lang="el-GR" b="1" u="sng" dirty="0" smtClean="0">
                <a:solidFill>
                  <a:srgbClr val="0000CC"/>
                </a:solidFill>
              </a:rPr>
              <a:t>Σκάκι</a:t>
            </a: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Στα πλαίσια </a:t>
            </a:r>
            <a:r>
              <a:rPr lang="en-GB" sz="2400" dirty="0" smtClean="0"/>
              <a:t>  </a:t>
            </a:r>
            <a:r>
              <a:rPr lang="el-GR" sz="2400" dirty="0" smtClean="0"/>
              <a:t>των </a:t>
            </a:r>
            <a:r>
              <a:rPr lang="en-GB" sz="2400" dirty="0" smtClean="0"/>
              <a:t> </a:t>
            </a:r>
            <a:r>
              <a:rPr lang="el-GR" sz="2400" dirty="0" smtClean="0"/>
              <a:t>ήρεμων </a:t>
            </a:r>
            <a:r>
              <a:rPr lang="en-GB" sz="2400" dirty="0" smtClean="0"/>
              <a:t> </a:t>
            </a:r>
            <a:r>
              <a:rPr lang="el-GR" sz="2400" dirty="0" smtClean="0"/>
              <a:t>τρόπων</a:t>
            </a:r>
            <a:r>
              <a:rPr lang="en-GB" sz="2400" dirty="0" smtClean="0"/>
              <a:t> </a:t>
            </a:r>
            <a:r>
              <a:rPr lang="el-GR" sz="2400" dirty="0" smtClean="0"/>
              <a:t> απασχόλησης και </a:t>
            </a: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      </a:t>
            </a:r>
            <a:r>
              <a:rPr lang="el-GR" sz="2400" dirty="0" smtClean="0"/>
              <a:t>συνεργασίας, εντάξαμε στη Σχολική μας Μονάδα την </a:t>
            </a:r>
            <a:endParaRPr lang="en-GB" sz="2400" dirty="0" smtClean="0"/>
          </a:p>
          <a:p>
            <a:pPr>
              <a:buNone/>
            </a:pPr>
            <a:r>
              <a:rPr lang="en-GB" sz="2400" dirty="0" smtClean="0">
                <a:solidFill>
                  <a:srgbClr val="0000CC"/>
                </a:solidFill>
              </a:rPr>
              <a:t>      </a:t>
            </a:r>
            <a:r>
              <a:rPr lang="el-GR" sz="2400" dirty="0" smtClean="0">
                <a:solidFill>
                  <a:srgbClr val="0000CC"/>
                </a:solidFill>
              </a:rPr>
              <a:t>εκμάθηση του Σκακιού</a:t>
            </a:r>
            <a:r>
              <a:rPr lang="el-GR" sz="2400" dirty="0" smtClean="0"/>
              <a:t>. Τα παιδιά έπαιζαν σε ομάδες των 4ρων (δύο παιδιά ανά χρώμα). Στόχος της επιλογής ομάδων, η συνεργασία.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Το Σκάκι είναι ένα </a:t>
            </a:r>
            <a:r>
              <a:rPr lang="el-GR" sz="2400" dirty="0" smtClean="0">
                <a:solidFill>
                  <a:srgbClr val="0000CC"/>
                </a:solidFill>
              </a:rPr>
              <a:t>ήρεμο παιχνίδι </a:t>
            </a:r>
            <a:r>
              <a:rPr lang="el-GR" sz="2400" dirty="0" smtClean="0"/>
              <a:t>που </a:t>
            </a:r>
            <a:r>
              <a:rPr lang="el-GR" sz="2400" dirty="0" smtClean="0">
                <a:solidFill>
                  <a:srgbClr val="0000CC"/>
                </a:solidFill>
              </a:rPr>
              <a:t>ακονίζει το μυαλό</a:t>
            </a:r>
            <a:r>
              <a:rPr lang="el-GR" sz="2400" dirty="0" smtClean="0"/>
              <a:t>, </a:t>
            </a:r>
            <a:r>
              <a:rPr lang="el-GR" sz="2400" dirty="0" smtClean="0">
                <a:solidFill>
                  <a:srgbClr val="0000CC"/>
                </a:solidFill>
              </a:rPr>
              <a:t>αυξάνει τη συγκέντρωση,</a:t>
            </a:r>
            <a:r>
              <a:rPr lang="el-GR" sz="2400" dirty="0" smtClean="0"/>
              <a:t> τη </a:t>
            </a:r>
            <a:r>
              <a:rPr lang="el-GR" sz="2400" dirty="0" smtClean="0">
                <a:solidFill>
                  <a:srgbClr val="0000CC"/>
                </a:solidFill>
              </a:rPr>
              <a:t>μνήμη</a:t>
            </a:r>
            <a:r>
              <a:rPr lang="el-GR" sz="2400" dirty="0" smtClean="0"/>
              <a:t> και </a:t>
            </a:r>
            <a:r>
              <a:rPr lang="el-GR" sz="2400" dirty="0" smtClean="0">
                <a:solidFill>
                  <a:srgbClr val="0000CC"/>
                </a:solidFill>
              </a:rPr>
              <a:t>μειώνει την </a:t>
            </a:r>
            <a:r>
              <a:rPr lang="el-GR" sz="2400" dirty="0" err="1" smtClean="0">
                <a:solidFill>
                  <a:srgbClr val="0000CC"/>
                </a:solidFill>
              </a:rPr>
              <a:t>υπερκινητικότητα</a:t>
            </a:r>
            <a:r>
              <a:rPr lang="el-GR" sz="2400" dirty="0" smtClean="0"/>
              <a:t> </a:t>
            </a:r>
            <a:r>
              <a:rPr lang="en-GB" sz="2400" dirty="0" smtClean="0"/>
              <a:t>- </a:t>
            </a:r>
            <a:r>
              <a:rPr lang="el-GR" sz="2400" dirty="0" smtClean="0"/>
              <a:t>γι’ αυτό και χρησιμοποιείται θεραπευτικά και στις περιπτώσεις παιδιών με ΔΕΠΥ</a:t>
            </a:r>
            <a:r>
              <a:rPr lang="en-GB" sz="2400" dirty="0" smtClean="0"/>
              <a:t> (</a:t>
            </a:r>
            <a:r>
              <a:rPr lang="en-US" sz="2400" i="1" dirty="0" smtClean="0">
                <a:hlinkClick r:id="rId2"/>
              </a:rPr>
              <a:t>https://</a:t>
            </a:r>
            <a:r>
              <a:rPr lang="en-US" sz="2400" b="1" i="1" dirty="0" smtClean="0">
                <a:hlinkClick r:id="rId2"/>
              </a:rPr>
              <a:t>www.ncbi.nlm.nih.gov</a:t>
            </a:r>
            <a:r>
              <a:rPr lang="en-US" sz="2400" i="1" dirty="0" smtClean="0">
                <a:hlinkClick r:id="rId2"/>
              </a:rPr>
              <a:t>/pubmed/25911280</a:t>
            </a:r>
            <a:r>
              <a:rPr lang="en-US" sz="2400" i="1" dirty="0" smtClean="0"/>
              <a:t> </a:t>
            </a:r>
            <a:r>
              <a:rPr lang="en-GB" sz="2400" dirty="0" smtClean="0"/>
              <a:t>‘Efficacy of Chess training for the treatment of ADHD, </a:t>
            </a:r>
            <a:r>
              <a:rPr lang="en-US" sz="2400" i="1" dirty="0" smtClean="0">
                <a:hlinkClick r:id="rId3"/>
              </a:rPr>
              <a:t>www.sciencedirect.com/science/article/pii/S187704281503582X</a:t>
            </a:r>
            <a:r>
              <a:rPr lang="en-US" sz="2400" i="1" dirty="0" smtClean="0"/>
              <a:t> ‘</a:t>
            </a:r>
            <a:r>
              <a:rPr lang="en-US" sz="2400" dirty="0" smtClean="0">
                <a:hlinkClick r:id="rId3"/>
              </a:rPr>
              <a:t>The Effect of Playing Chess on the Concentration of ADHD ...</a:t>
            </a:r>
            <a:r>
              <a:rPr lang="en-US" sz="2400" dirty="0" smtClean="0"/>
              <a:t>’</a:t>
            </a:r>
            <a:r>
              <a:rPr lang="en-GB" sz="2400" dirty="0" smtClean="0"/>
              <a:t>)</a:t>
            </a:r>
            <a:r>
              <a:rPr lang="el-GR" sz="2400" dirty="0" smtClean="0"/>
              <a:t>.</a:t>
            </a:r>
            <a:r>
              <a:rPr lang="en-GB" sz="2400" dirty="0" smtClean="0"/>
              <a:t> </a:t>
            </a:r>
            <a:r>
              <a:rPr lang="el-GR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Ετοιμάσαμε βιβλιαράκια και δώσαμε σε όλα τα παιδιά, με τους κανόνες του παιχνιδιού, καθώς και με τις </a:t>
            </a:r>
            <a:r>
              <a:rPr lang="el-GR" sz="2400" dirty="0" smtClean="0">
                <a:solidFill>
                  <a:srgbClr val="0000CC"/>
                </a:solidFill>
              </a:rPr>
              <a:t>βασικές τακτικές άμυνας, επίθεσης και </a:t>
            </a:r>
            <a:r>
              <a:rPr lang="en-GB" sz="2400" dirty="0" smtClean="0">
                <a:solidFill>
                  <a:srgbClr val="0000CC"/>
                </a:solidFill>
              </a:rPr>
              <a:t>finale,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ενώ στη συνέχεια προχωρήσαμε και με </a:t>
            </a:r>
            <a:r>
              <a:rPr lang="el-GR" sz="2400" dirty="0" smtClean="0">
                <a:solidFill>
                  <a:srgbClr val="0000CC"/>
                </a:solidFill>
              </a:rPr>
              <a:t>ασκήσεις.</a:t>
            </a:r>
          </a:p>
          <a:p>
            <a:pPr algn="ctr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0000CC"/>
                </a:solidFill>
              </a:rPr>
              <a:t>Εκπαιδεύσαμε όλα τα παιδιά του σχολείου μας και τώρα όλα μπορούν να παίξουν σκάκι. </a:t>
            </a:r>
          </a:p>
          <a:p>
            <a:pPr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     </a:t>
            </a:r>
            <a:r>
              <a:rPr lang="el-GR" sz="2400" dirty="0" smtClean="0"/>
              <a:t>(Σύμφωνα με το </a:t>
            </a:r>
            <a:r>
              <a:rPr lang="en-GB" sz="2400" dirty="0" smtClean="0"/>
              <a:t>European Parliament, Chess in School Conference Brussels Feb 26, 2016</a:t>
            </a:r>
            <a:r>
              <a:rPr lang="el-GR" sz="2400" dirty="0" smtClean="0"/>
              <a:t>,</a:t>
            </a:r>
            <a:r>
              <a:rPr lang="en-GB" sz="2400" dirty="0" smtClean="0"/>
              <a:t> </a:t>
            </a:r>
            <a:r>
              <a:rPr lang="el-GR" sz="2400" dirty="0" smtClean="0"/>
              <a:t>βασικός στόχος της Ευρώπης που αφορά την Εκπαίδευση, είναι η ένταξη του μαθήματος του Σκακιού σε όλα τα σχολεία της Ευρώπης). 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4" name="3 - Εικόνα" descr="https://tse1.mm.bing.net/th?&amp;id=OIP.M2cb24c36df3724aa8091cc579384f92bo0&amp;w=299&amp;h=187&amp;c=0&amp;pid=1.9&amp;rs=0&amp;p=0&amp;r=0">
            <a:hlinkClick r:id="rId4" tooltip="&quot;View image details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847850" cy="115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228600" y="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00CC"/>
                </a:solidFill>
              </a:rPr>
              <a:t>ΣΚΑΚΙ </a:t>
            </a:r>
            <a:r>
              <a:rPr lang="el-GR" sz="2400" dirty="0" smtClean="0">
                <a:solidFill>
                  <a:srgbClr val="0000CC"/>
                </a:solidFill>
              </a:rPr>
              <a:t>(σε ομάδες των 4ρων παιδιών)</a:t>
            </a:r>
            <a:endParaRPr lang="el-GR" sz="2400" dirty="0">
              <a:solidFill>
                <a:srgbClr val="0000CC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28600" y="533400"/>
            <a:ext cx="4572000" cy="6019800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3300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el-GR" sz="3300" b="1" dirty="0" smtClean="0">
                <a:solidFill>
                  <a:srgbClr val="0000CC"/>
                </a:solidFill>
              </a:rPr>
              <a:t>'Ατομικό δελτίο μαθητή'.</a:t>
            </a:r>
            <a:endParaRPr lang="el-GR" sz="3300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867400" y="6096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file"/>
              </a:rPr>
              <a:t>*Ατομικό Δελτίο Μαθητή.</a:t>
            </a:r>
            <a:r>
              <a:rPr lang="en-US" dirty="0" err="1" smtClean="0">
                <a:hlinkClick r:id="rId2" action="ppaction://hlinkfile"/>
              </a:rPr>
              <a:t>docx</a:t>
            </a:r>
            <a:endParaRPr lang="el-GR" dirty="0"/>
          </a:p>
        </p:txBody>
      </p:sp>
      <p:pic>
        <p:nvPicPr>
          <p:cNvPr id="9" name="8 - Εικόνα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403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2400" y="609600"/>
            <a:ext cx="403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i="1" dirty="0" smtClean="0">
                <a:solidFill>
                  <a:srgbClr val="0000CC"/>
                </a:solidFill>
              </a:rPr>
              <a:t>'Παρατήρηση/ Καταγραφή συμπεριφοράς'</a:t>
            </a:r>
            <a:r>
              <a:rPr lang="el-GR" sz="2600" b="1" dirty="0" smtClean="0">
                <a:solidFill>
                  <a:srgbClr val="0000CC"/>
                </a:solidFill>
              </a:rPr>
              <a:t>.</a:t>
            </a:r>
          </a:p>
          <a:p>
            <a:endParaRPr lang="el-GR" sz="2400" b="1" dirty="0" smtClean="0">
              <a:solidFill>
                <a:srgbClr val="0000CC"/>
              </a:solidFill>
            </a:endParaRPr>
          </a:p>
        </p:txBody>
      </p:sp>
      <p:pic>
        <p:nvPicPr>
          <p:cNvPr id="6" name="5 - Εικόνα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472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52400" y="6019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file"/>
              </a:rPr>
              <a:t>*Παρατήρηση - Καταγραφή Συμπεριφοράς.</a:t>
            </a:r>
            <a:r>
              <a:rPr lang="en-US" dirty="0" err="1" smtClean="0">
                <a:hlinkClick r:id="rId3" action="ppaction://hlinkfile"/>
              </a:rPr>
              <a:t>docx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914400" y="1295400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0000CC"/>
                </a:solidFill>
              </a:rPr>
              <a:t>Οι κάρτες αφορούν την τρέχουσα μέρα. </a:t>
            </a:r>
            <a:r>
              <a:rPr lang="el-GR" sz="2800" dirty="0" smtClean="0"/>
              <a:t>Την επόμενη μέρα διαγράφονται και το παιδί ξεκινά από την αρχή χωρίς καμία κάρτα. </a:t>
            </a:r>
          </a:p>
          <a:p>
            <a:endParaRPr lang="el-GR" sz="2400" dirty="0" smtClean="0"/>
          </a:p>
          <a:p>
            <a:pPr algn="ctr"/>
            <a:r>
              <a:rPr lang="el-GR" sz="4400" b="1" dirty="0" smtClean="0">
                <a:solidFill>
                  <a:srgbClr val="0000CC"/>
                </a:solidFill>
              </a:rPr>
              <a:t>Αυτό δίνει το μήνυμα ότι </a:t>
            </a:r>
            <a:endParaRPr lang="en-GB" sz="4400" b="1" dirty="0" smtClean="0">
              <a:solidFill>
                <a:srgbClr val="0000CC"/>
              </a:solidFill>
            </a:endParaRPr>
          </a:p>
          <a:p>
            <a:pPr algn="ctr"/>
            <a:r>
              <a:rPr lang="el-GR" sz="4400" b="1" dirty="0" smtClean="0">
                <a:solidFill>
                  <a:srgbClr val="0000CC"/>
                </a:solidFill>
              </a:rPr>
              <a:t>κάθε μέρα είναι μια καινούρια αρχή</a:t>
            </a:r>
          </a:p>
          <a:p>
            <a:endParaRPr lang="el-GR" sz="2400" dirty="0" smtClean="0"/>
          </a:p>
        </p:txBody>
      </p:sp>
      <p:sp>
        <p:nvSpPr>
          <p:cNvPr id="3" name="2 - Ορθογώνιο"/>
          <p:cNvSpPr/>
          <p:nvPr/>
        </p:nvSpPr>
        <p:spPr>
          <a:xfrm>
            <a:off x="1143000" y="304800"/>
            <a:ext cx="304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1676400" y="304800"/>
            <a:ext cx="304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133600" y="304800"/>
            <a:ext cx="304800" cy="4572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2590800" y="304800"/>
            <a:ext cx="3048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" y="914400"/>
            <a:ext cx="48768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900" b="1" dirty="0" smtClean="0">
                <a:solidFill>
                  <a:srgbClr val="0000CC"/>
                </a:solidFill>
              </a:rPr>
              <a:t> </a:t>
            </a:r>
            <a:r>
              <a:rPr lang="el-GR" sz="3600" b="1" i="1" dirty="0" smtClean="0">
                <a:solidFill>
                  <a:srgbClr val="0000CC"/>
                </a:solidFill>
              </a:rPr>
              <a:t>'Έντυπο       </a:t>
            </a:r>
            <a:r>
              <a:rPr lang="el-GR" sz="3600" b="1" i="1" dirty="0" err="1" smtClean="0">
                <a:solidFill>
                  <a:srgbClr val="0000CC"/>
                </a:solidFill>
              </a:rPr>
              <a:t>Αναστοχασμού</a:t>
            </a:r>
            <a:r>
              <a:rPr lang="el-GR" sz="3600" b="1" i="1" dirty="0" smtClean="0">
                <a:solidFill>
                  <a:srgbClr val="0000CC"/>
                </a:solidFill>
              </a:rPr>
              <a:t>'</a:t>
            </a:r>
            <a:r>
              <a:rPr lang="el-GR" sz="3600" b="1" dirty="0" smtClean="0">
                <a:solidFill>
                  <a:srgbClr val="0000CC"/>
                </a:solidFill>
              </a:rPr>
              <a:t>.</a:t>
            </a:r>
            <a:r>
              <a:rPr lang="el-GR" sz="3600" dirty="0" smtClean="0">
                <a:solidFill>
                  <a:srgbClr val="0000CC"/>
                </a:solidFill>
              </a:rPr>
              <a:t> </a:t>
            </a:r>
          </a:p>
        </p:txBody>
      </p:sp>
      <p:pic>
        <p:nvPicPr>
          <p:cNvPr id="6" name="5 - Εικόνα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685800"/>
            <a:ext cx="403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5943600" y="63246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hlinkClick r:id="rId3" action="ppaction://hlinkfile"/>
              </a:rPr>
              <a:t>*</a:t>
            </a:r>
            <a:r>
              <a:rPr lang="el-GR" dirty="0" smtClean="0">
                <a:hlinkClick r:id="rId3" action="ppaction://hlinkfile"/>
              </a:rPr>
              <a:t>Έντυπο </a:t>
            </a:r>
            <a:r>
              <a:rPr lang="el-GR" dirty="0" err="1" smtClean="0">
                <a:hlinkClick r:id="rId3" action="ppaction://hlinkfile"/>
              </a:rPr>
              <a:t>Αναστοχασμού</a:t>
            </a:r>
            <a:r>
              <a:rPr lang="el-GR" dirty="0" smtClean="0">
                <a:hlinkClick r:id="rId3" action="ppaction://hlinkfile"/>
              </a:rPr>
              <a:t>.</a:t>
            </a:r>
            <a:r>
              <a:rPr lang="en-US" dirty="0" err="1" smtClean="0">
                <a:hlinkClick r:id="rId3" action="ppaction://hlinkfile"/>
              </a:rPr>
              <a:t>docx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671701"/>
              </p:ext>
            </p:extLst>
          </p:nvPr>
        </p:nvGraphicFramePr>
        <p:xfrm>
          <a:off x="0" y="0"/>
          <a:ext cx="9144000" cy="6576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Document" r:id="rId4" imgW="9931190" imgH="14173894" progId="Word.Document.12">
                  <p:embed/>
                </p:oleObj>
              </mc:Choice>
              <mc:Fallback>
                <p:oleObj name="Document" r:id="rId4" imgW="9931190" imgH="14173894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576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76800" y="3657600"/>
            <a:ext cx="1222375" cy="1873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Για θέματα που σχετίζονται με τη </a:t>
            </a: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μάθηση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γίνεται συμπλήρωση του εντύπου </a:t>
            </a: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'Αναφορά προς γονείς'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και όχι του '</a:t>
            </a:r>
            <a:r>
              <a:rPr kumimoji="0" lang="el-G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Αναστοχασμού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'. 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248400" y="2286000"/>
            <a:ext cx="1347787" cy="362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Σε περίπτωση που ο δάσκαλος κρίνει ότι το έντυπο </a:t>
            </a:r>
            <a:r>
              <a:rPr kumimoji="0" lang="el-G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Αναστοχασμού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που έχει συμπληρώσει ο μαθητής, </a:t>
            </a: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δεν ανταποκρίνεται στα πραγματικά γεγονότα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μπορεί να γράψει </a:t>
            </a: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και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ο ίδιος τη δική του εκδοχή στο έντυπο </a:t>
            </a:r>
            <a:r>
              <a:rPr kumimoji="0" lang="el-GR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'Αναφορά προς γονείς'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και να το αποστείλει για να επιστραφεί με υπογραφή. 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flipH="1">
            <a:off x="6019800" y="2971800"/>
            <a:ext cx="228600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flipV="1">
            <a:off x="5867400" y="3352800"/>
            <a:ext cx="0" cy="3048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7467600" y="762000"/>
            <a:ext cx="1447800" cy="381000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 smtClean="0">
                <a:solidFill>
                  <a:schemeClr val="tx1"/>
                </a:solidFill>
              </a:rPr>
              <a:t>Αποχή από κάποια δραστηριότητα</a:t>
            </a:r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0" y="6019800"/>
            <a:ext cx="9144000" cy="685800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‘</a:t>
            </a:r>
            <a:r>
              <a:rPr lang="el-GR" sz="2000" b="1" dirty="0" smtClean="0">
                <a:solidFill>
                  <a:srgbClr val="0000CC"/>
                </a:solidFill>
              </a:rPr>
              <a:t>Έντυπο επικοινωνίας </a:t>
            </a:r>
            <a:r>
              <a:rPr lang="el-GR" sz="2000" b="1" dirty="0" smtClean="0"/>
              <a:t>με το δάσκαλο’ (θέματα που απασχολούν και αγχώνουν τα παιδιά).</a:t>
            </a: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93491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3810000" cy="233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228600" y="914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Σελ. 1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304800" y="3962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Σελ. 2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876800" y="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‘</a:t>
            </a:r>
            <a:r>
              <a:rPr lang="el-GR" sz="3200" b="1" dirty="0" smtClean="0">
                <a:solidFill>
                  <a:srgbClr val="0000CC"/>
                </a:solidFill>
              </a:rPr>
              <a:t>Γραμματοκιβώτια’ </a:t>
            </a:r>
          </a:p>
          <a:p>
            <a:r>
              <a:rPr lang="el-GR" sz="2000" b="1" dirty="0" smtClean="0"/>
              <a:t>Ανοίγονται από το δάσκαλο στο τέλος κάθε μέρας. </a:t>
            </a:r>
            <a:endParaRPr lang="el-GR" sz="2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1676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381000" y="62116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6" action="ppaction://hlinkfile"/>
              </a:rPr>
              <a:t>*</a:t>
            </a:r>
            <a:r>
              <a:rPr lang="el-GR" dirty="0" smtClean="0">
                <a:hlinkClick r:id="rId6" action="ppaction://hlinkfile"/>
              </a:rPr>
              <a:t>Έχω κάτι να σου πω. Τα παιδιά γράφουν - ανησυχίες, λόγους άγχους 2.docx</a:t>
            </a:r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0" y="914400"/>
            <a:ext cx="876427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28</a:t>
            </a:fld>
            <a:endParaRPr lang="el-GR"/>
          </a:p>
        </p:txBody>
      </p:sp>
      <p:pic>
        <p:nvPicPr>
          <p:cNvPr id="9" name="Voice 00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634451" y="1366777"/>
            <a:ext cx="304800" cy="304800"/>
          </a:xfrm>
          <a:prstGeom prst="rect">
            <a:avLst/>
          </a:prstGeom>
        </p:spPr>
      </p:pic>
      <p:pic>
        <p:nvPicPr>
          <p:cNvPr id="10" name="Voice 009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392295" y="3160371"/>
            <a:ext cx="304800" cy="304800"/>
          </a:xfrm>
          <a:prstGeom prst="rect">
            <a:avLst/>
          </a:prstGeom>
        </p:spPr>
      </p:pic>
      <p:pic>
        <p:nvPicPr>
          <p:cNvPr id="11" name="Voice 010.m4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8192947" y="3810000"/>
            <a:ext cx="304800" cy="304800"/>
          </a:xfrm>
          <a:prstGeom prst="rect">
            <a:avLst/>
          </a:prstGeom>
        </p:spPr>
      </p:pic>
      <p:pic>
        <p:nvPicPr>
          <p:cNvPr id="12" name="Voice 011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7764684" y="1366777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23621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2414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Image result for happy faces clip art">
            <a:hlinkClick r:id="rId5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Image result for happy faces clip art">
            <a:hlinkClick r:id="rId7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568411" cy="35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Image result for happy faces clip art">
            <a:hlinkClick r:id="rId10"/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553594" cy="43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- Εικόνα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2362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- Εικόνα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2667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- Ορθογώνιο"/>
          <p:cNvSpPr/>
          <p:nvPr/>
        </p:nvSpPr>
        <p:spPr>
          <a:xfrm>
            <a:off x="14363" y="228600"/>
            <a:ext cx="9215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5400" b="1" cap="all" spc="0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Δ' </a:t>
            </a:r>
            <a:r>
              <a:rPr lang="el-GR" sz="5400" b="1" cap="all" spc="0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ΔημοτικΟ</a:t>
            </a:r>
            <a:r>
              <a:rPr lang="el-GR" sz="5400" b="1" cap="all" spc="0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l-GR" sz="5400" b="1" cap="all" spc="0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ΑγλαντζιΑΣ</a:t>
            </a:r>
            <a:r>
              <a:rPr lang="el-GR" sz="5400" b="1" cap="all" spc="0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(ΚΒ)</a:t>
            </a:r>
            <a:endParaRPr lang="el-GR" sz="5400" b="1" cap="all" spc="0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29</a:t>
            </a:fld>
            <a:endParaRPr lang="el-GR"/>
          </a:p>
        </p:txBody>
      </p:sp>
      <p:pic>
        <p:nvPicPr>
          <p:cNvPr id="14" name="STAMATIS SPANOUDAKIS - Her Eyes Filled With Tears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228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600" b="1" dirty="0" smtClean="0">
                <a:solidFill>
                  <a:srgbClr val="0000CC"/>
                </a:solidFill>
              </a:rPr>
              <a:t>   Επιβράβευση θετικών συμπεριφορών </a:t>
            </a:r>
          </a:p>
          <a:p>
            <a:pPr>
              <a:buNone/>
            </a:pPr>
            <a:r>
              <a:rPr lang="el-GR" sz="3600" b="1" dirty="0" smtClean="0">
                <a:solidFill>
                  <a:srgbClr val="0000CC"/>
                </a:solidFill>
              </a:rPr>
              <a:t>                        </a:t>
            </a:r>
            <a:r>
              <a:rPr lang="el-GR" sz="3600" b="1" dirty="0" smtClean="0">
                <a:solidFill>
                  <a:srgbClr val="0000CC"/>
                </a:solidFill>
                <a:latin typeface="Calibri"/>
                <a:cs typeface="Calibri"/>
              </a:rPr>
              <a:t>→</a:t>
            </a:r>
            <a:r>
              <a:rPr lang="el-GR" sz="3600" b="1" dirty="0" smtClean="0">
                <a:solidFill>
                  <a:srgbClr val="0000CC"/>
                </a:solidFill>
              </a:rPr>
              <a:t> στόχος, η ενίσχυση τους</a:t>
            </a:r>
          </a:p>
          <a:p>
            <a:pPr algn="ctr">
              <a:buNone/>
            </a:pPr>
            <a:r>
              <a:rPr lang="el-GR" sz="2400" b="1" dirty="0" smtClean="0">
                <a:solidFill>
                  <a:srgbClr val="0000CC"/>
                </a:solidFill>
              </a:rPr>
              <a:t> </a:t>
            </a:r>
          </a:p>
          <a:p>
            <a:pPr algn="ctr">
              <a:buNone/>
            </a:pPr>
            <a:r>
              <a:rPr lang="el-GR" sz="4000" b="1" dirty="0" smtClean="0">
                <a:solidFill>
                  <a:srgbClr val="0000CC"/>
                </a:solidFill>
              </a:rPr>
              <a:t>Ολοκληρωμένη προσέγγιση </a:t>
            </a:r>
          </a:p>
          <a:p>
            <a:r>
              <a:rPr lang="el-GR" sz="2800" dirty="0" smtClean="0"/>
              <a:t>Πολιτική</a:t>
            </a:r>
          </a:p>
          <a:p>
            <a:r>
              <a:rPr lang="el-GR" sz="2800" dirty="0" smtClean="0"/>
              <a:t>Πρωτόκολλο </a:t>
            </a:r>
          </a:p>
          <a:p>
            <a:r>
              <a:rPr lang="el-GR" sz="2800" dirty="0" smtClean="0"/>
              <a:t>Έντυπα Υπουργείου Παιδείας Κύπρου</a:t>
            </a:r>
          </a:p>
          <a:p>
            <a:r>
              <a:rPr lang="el-GR" sz="2800" dirty="0" smtClean="0"/>
              <a:t>Έντυπα Υπουργείου Παιδείας Κύπρου με τροποποίηση</a:t>
            </a:r>
          </a:p>
          <a:p>
            <a:r>
              <a:rPr lang="el-GR" sz="2800" dirty="0" smtClean="0"/>
              <a:t>Έντυπα που δημιουργήθηκαν</a:t>
            </a:r>
          </a:p>
          <a:p>
            <a:pPr algn="ctr">
              <a:buNone/>
            </a:pPr>
            <a:endParaRPr lang="el-GR" sz="2800" b="1" dirty="0" smtClean="0">
              <a:solidFill>
                <a:srgbClr val="0000CC"/>
              </a:solidFill>
            </a:endParaRPr>
          </a:p>
        </p:txBody>
      </p:sp>
      <p:pic>
        <p:nvPicPr>
          <p:cNvPr id="4" name="STAMATIS SPANOUDAKIS - Her Eyes Filled With Tears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u="sng" dirty="0" smtClean="0"/>
              <a:t>Υπεύθυνοι κατασκευής υλικού</a:t>
            </a:r>
            <a:endParaRPr lang="en-GB" b="1" u="sng" dirty="0" smtClean="0"/>
          </a:p>
          <a:p>
            <a:r>
              <a:rPr lang="el-GR" sz="2000" dirty="0" smtClean="0"/>
              <a:t>‘Πρωτόκολλο χειρισμού συμπεριφορών’ – Συνεργασία Έλενας </a:t>
            </a:r>
            <a:r>
              <a:rPr lang="el-GR" sz="2000" dirty="0" err="1" smtClean="0"/>
              <a:t>Λογίδου</a:t>
            </a:r>
            <a:r>
              <a:rPr lang="el-GR" sz="2000" dirty="0" smtClean="0"/>
              <a:t>, Στέλλας Χαραλάμπους (Β. Διευθύντρια) και Ντίνας Κώστα Σάββα. Καταγραφή, Ντίνα Κώστα Σάββα.</a:t>
            </a:r>
          </a:p>
          <a:p>
            <a:r>
              <a:rPr lang="el-GR" sz="2000" dirty="0" smtClean="0"/>
              <a:t>‘Πίνακας Επιπτώσεων Λανθασμένων Συμπεριφορών’ – Συνεργασία Έλενας </a:t>
            </a:r>
            <a:r>
              <a:rPr lang="el-GR" sz="2000" dirty="0" err="1" smtClean="0"/>
              <a:t>Λογίδου</a:t>
            </a:r>
            <a:r>
              <a:rPr lang="el-GR" sz="2000" dirty="0" smtClean="0"/>
              <a:t> και Στέλλας Χαραλάμπους (Β. Διευθύντρια) . Αρχική καταγραφή Έλενα </a:t>
            </a:r>
            <a:r>
              <a:rPr lang="el-GR" sz="2000" dirty="0" err="1" smtClean="0"/>
              <a:t>Λογίδου</a:t>
            </a:r>
            <a:r>
              <a:rPr lang="el-GR" sz="2000" dirty="0" smtClean="0"/>
              <a:t>, Δεύτερη καταγραφή με τροποποιήσεις σχετικές με τις ανάγκες που προέκυψαν, Ντίνα Κώστα Σάββα. </a:t>
            </a:r>
          </a:p>
          <a:p>
            <a:r>
              <a:rPr lang="el-GR" sz="2000" dirty="0" smtClean="0"/>
              <a:t>‘Πινακίδες Κανόνων για τους χώρους του σχολείο’</a:t>
            </a:r>
            <a:r>
              <a:rPr lang="en-GB" sz="2000" dirty="0" smtClean="0"/>
              <a:t>, ‘</a:t>
            </a:r>
            <a:r>
              <a:rPr lang="el-GR" sz="2000" dirty="0" smtClean="0"/>
              <a:t>Μικρή </a:t>
            </a:r>
            <a:r>
              <a:rPr lang="el-GR" sz="2000" dirty="0" err="1" smtClean="0"/>
              <a:t>Αυτοαξιολόγηση</a:t>
            </a:r>
            <a:r>
              <a:rPr lang="el-GR" sz="2000" dirty="0" smtClean="0"/>
              <a:t> 1</a:t>
            </a:r>
            <a:r>
              <a:rPr lang="en-GB" sz="2000" dirty="0" smtClean="0"/>
              <a:t>’, ‘</a:t>
            </a:r>
            <a:r>
              <a:rPr lang="el-GR" sz="2000" dirty="0" smtClean="0"/>
              <a:t>Μικρή </a:t>
            </a:r>
            <a:r>
              <a:rPr lang="el-GR" sz="2000" dirty="0" err="1" smtClean="0"/>
              <a:t>Αυτοαξιολόγηση</a:t>
            </a:r>
            <a:r>
              <a:rPr lang="el-GR" sz="2000" dirty="0" smtClean="0"/>
              <a:t> 2</a:t>
            </a:r>
            <a:r>
              <a:rPr lang="en-GB" sz="2000" dirty="0" smtClean="0"/>
              <a:t>’</a:t>
            </a:r>
            <a:r>
              <a:rPr lang="el-GR" sz="2000" dirty="0" smtClean="0"/>
              <a:t> – Δημιουργία με εισήγηση Κούλας </a:t>
            </a:r>
            <a:r>
              <a:rPr lang="el-GR" sz="2000" dirty="0" err="1" smtClean="0"/>
              <a:t>Πελαβά</a:t>
            </a:r>
            <a:r>
              <a:rPr lang="el-GR" sz="2000" dirty="0" smtClean="0"/>
              <a:t> (Διευθύντριας), Σχεδιασμός Ντίνα Κώστα Σάββα με εικονίδια από το </a:t>
            </a:r>
            <a:r>
              <a:rPr lang="en-GB" sz="2000" dirty="0" smtClean="0"/>
              <a:t>internet </a:t>
            </a:r>
            <a:r>
              <a:rPr lang="el-GR" sz="2000" dirty="0" smtClean="0"/>
              <a:t>και εικονίδια που σχεδίασε. </a:t>
            </a:r>
          </a:p>
          <a:p>
            <a:r>
              <a:rPr lang="el-GR" sz="2000" dirty="0" smtClean="0"/>
              <a:t>‘Ο Στόχος μας’ (πίνακας), ‘Έπαινος/ Δίπλωμα’, ‘Πίνακας Επιλογής Βραβείου’, ‘Έχω κάτι να σου πω’ (έντυπο), ‘Έχω κάτι να σου πω’ (ετικέτα γραμματοκιβωτίου)’, ‘Φράσεις για συναισθηματική ενίσχυση των παιδιών’ – Δημιουργία με εισήγηση Κούλας </a:t>
            </a:r>
            <a:r>
              <a:rPr lang="el-GR" sz="2000" dirty="0" err="1" smtClean="0"/>
              <a:t>Πελαβά</a:t>
            </a:r>
            <a:r>
              <a:rPr lang="el-GR" sz="2000" dirty="0" smtClean="0"/>
              <a:t> (Διευθύντριας), Σχεδιασμός Ντίνα Κώστα Σάββα, Εικονίδια από το </a:t>
            </a:r>
            <a:r>
              <a:rPr lang="en-GB" sz="2000" dirty="0" smtClean="0"/>
              <a:t>internet. </a:t>
            </a:r>
          </a:p>
          <a:p>
            <a:r>
              <a:rPr lang="el-GR" sz="2000" dirty="0" smtClean="0"/>
              <a:t>Έντυπα</a:t>
            </a:r>
            <a:r>
              <a:rPr lang="en-GB" sz="2000" dirty="0" smtClean="0"/>
              <a:t>:</a:t>
            </a:r>
            <a:r>
              <a:rPr lang="el-GR" sz="2000" dirty="0" smtClean="0"/>
              <a:t> ‘Στόχοι των τάξεων’, ‘Προσωπικός Πίνακας Στόχων Δασκάλου’ - Δημιουργία με εισήγηση Κούλας </a:t>
            </a:r>
            <a:r>
              <a:rPr lang="el-GR" sz="2000" dirty="0" err="1" smtClean="0"/>
              <a:t>Πελαβά</a:t>
            </a:r>
            <a:r>
              <a:rPr lang="el-GR" sz="2000" dirty="0" smtClean="0"/>
              <a:t> (Διευθύντριας), Σχεδιασμός Ντίνα Κώστα Σάββα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endParaRPr lang="el-G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Πίνακας για τα 4 ‘Διπλώματα Επιτυχίας του Στόχου μας’ - Δημιουργία με εισήγηση Κούλας </a:t>
            </a:r>
            <a:r>
              <a:rPr lang="el-GR" sz="2000" dirty="0" err="1" smtClean="0"/>
              <a:t>Πελαβά</a:t>
            </a:r>
            <a:r>
              <a:rPr lang="el-GR" sz="2000" dirty="0" smtClean="0"/>
              <a:t> (Διευθύντριας), Σχεδιασμός </a:t>
            </a:r>
            <a:r>
              <a:rPr lang="el-GR" sz="2000" dirty="0" err="1" smtClean="0"/>
              <a:t>Άντρια</a:t>
            </a:r>
            <a:r>
              <a:rPr lang="el-GR" sz="2000" dirty="0" smtClean="0"/>
              <a:t> </a:t>
            </a:r>
            <a:r>
              <a:rPr lang="el-GR" sz="2000" dirty="0" err="1" smtClean="0"/>
              <a:t>Τριανταφυλλίδου</a:t>
            </a:r>
            <a:r>
              <a:rPr lang="el-GR" sz="2000" dirty="0" smtClean="0"/>
              <a:t> και Ντίνα Κώστα Σάββα. </a:t>
            </a:r>
          </a:p>
          <a:p>
            <a:r>
              <a:rPr lang="el-GR" sz="2000" dirty="0" smtClean="0"/>
              <a:t>‘4εις Έπαινοι/Διπλώματα’, ‘</a:t>
            </a:r>
            <a:r>
              <a:rPr lang="en-GB" sz="2000" dirty="0" smtClean="0"/>
              <a:t>WINNER’ </a:t>
            </a:r>
            <a:r>
              <a:rPr lang="el-GR" sz="2000" dirty="0" smtClean="0"/>
              <a:t>και ‘</a:t>
            </a:r>
            <a:r>
              <a:rPr lang="en-GB" sz="2000" dirty="0" smtClean="0"/>
              <a:t>SUPER </a:t>
            </a:r>
            <a:r>
              <a:rPr lang="el-GR" sz="2000" dirty="0" smtClean="0"/>
              <a:t>Μαθητής’ αυτοκόλλητα, – Εισήγηση, σχεδιασμός, Ντίνα Κώστα Σάββα. Εικονίδια από το </a:t>
            </a:r>
            <a:r>
              <a:rPr lang="en-GB" sz="2000" dirty="0" smtClean="0"/>
              <a:t>internet. </a:t>
            </a:r>
            <a:endParaRPr lang="el-GR" sz="2000" dirty="0" smtClean="0"/>
          </a:p>
          <a:p>
            <a:r>
              <a:rPr lang="en-GB" sz="2000" dirty="0" smtClean="0"/>
              <a:t>Primary Cognitive Pupil Questionnaire</a:t>
            </a:r>
            <a:r>
              <a:rPr lang="el-GR" sz="2000" dirty="0" smtClean="0"/>
              <a:t>’- Πρωτότυπο. </a:t>
            </a:r>
            <a:r>
              <a:rPr lang="en-US" sz="2000" dirty="0" smtClean="0"/>
              <a:t>London Borough of Tower Hamlets. From Perspectives on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, 2nd ed. Written by Harry Ayers, Don Clarke and Anne Murray. Published by David Fulton Publishers Ltd. </a:t>
            </a:r>
            <a:r>
              <a:rPr lang="el-GR" sz="2000" dirty="0" smtClean="0"/>
              <a:t>Για το Ελληνικό, μετάφραση, προσαρμογή, εικονίδια: Ντίνα Κώστα Σάββα (κάποια εικονίδια είναι παρμένα από συμβολικά συστήματα, κάποια αποτελούν φωτογραφίες από το </a:t>
            </a:r>
            <a:r>
              <a:rPr lang="en-GB" sz="2000" dirty="0" smtClean="0"/>
              <a:t>internet</a:t>
            </a:r>
            <a:r>
              <a:rPr lang="el-GR" sz="2000" dirty="0" smtClean="0"/>
              <a:t>, κάποια είναι εικονίδια από αγγλικό εικονογραφικό λεξικό ενώ κάποια σχεδιάστηκαν από την Ντίνα Κώστα Σάββα). Η παρουσίαση  σε  αντιπαράθεση  (απέναντι οι δύο αντίθετες έννοιες) έγινε μετά από  εισήγηση της Άντρης Νεοφύτου. Προσθήκη κάποιων εννοιών έγινε επίσης και με τη συμβολή της Ελένης </a:t>
            </a:r>
            <a:r>
              <a:rPr lang="el-GR" sz="2000" dirty="0" err="1" smtClean="0"/>
              <a:t>Καραολή</a:t>
            </a:r>
            <a:r>
              <a:rPr lang="el-GR" sz="2000" dirty="0" smtClean="0"/>
              <a:t>. Η αναφορά του τρόπου βαθμολόγησης σε κάθε σελίδα, έγινε μετά από εισήγηση της Άντρης </a:t>
            </a:r>
            <a:r>
              <a:rPr lang="el-GR" sz="2000" dirty="0" err="1" smtClean="0"/>
              <a:t>Σουρουλλά</a:t>
            </a:r>
            <a:r>
              <a:rPr lang="el-GR" sz="2000" dirty="0" smtClean="0"/>
              <a:t>. Το παρόν ερωτηματολόγιο προσαρμόστηκε για τις ανάγκες του Δ' Δημοτικού Σχολείου </a:t>
            </a:r>
            <a:r>
              <a:rPr lang="el-GR" sz="2000" dirty="0" err="1" smtClean="0"/>
              <a:t>Αγλαντζιάς</a:t>
            </a:r>
            <a:r>
              <a:rPr lang="el-GR" sz="2000" dirty="0" smtClean="0"/>
              <a:t>. 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/>
              <a:t>'Ατομικό δελτίο μαθητή’, ‘ ’</a:t>
            </a:r>
            <a:r>
              <a:rPr lang="el-GR" sz="2000" dirty="0" err="1" smtClean="0"/>
              <a:t>Εντυπο</a:t>
            </a:r>
            <a:r>
              <a:rPr lang="el-GR" sz="2000" dirty="0" smtClean="0"/>
              <a:t> Αναφοράς προς Γονείς’, ‘ ’</a:t>
            </a:r>
            <a:r>
              <a:rPr lang="el-GR" sz="2000" dirty="0" err="1" smtClean="0"/>
              <a:t>Εντυπο</a:t>
            </a:r>
            <a:r>
              <a:rPr lang="el-GR" sz="2000" dirty="0" smtClean="0"/>
              <a:t> Αναφοράς προς Γονείς για συμπεριφορά σε συγκεκριμένο μάθημα’ </a:t>
            </a:r>
          </a:p>
          <a:p>
            <a:pPr>
              <a:buNone/>
            </a:pPr>
            <a:r>
              <a:rPr lang="el-GR" sz="2000" dirty="0" smtClean="0"/>
              <a:t>       </a:t>
            </a:r>
            <a:r>
              <a:rPr lang="en-GB" sz="2000" dirty="0" smtClean="0"/>
              <a:t>– </a:t>
            </a:r>
            <a:r>
              <a:rPr lang="el-GR" sz="2000" dirty="0" smtClean="0"/>
              <a:t>Σχεδιασμός Κούλα </a:t>
            </a:r>
            <a:r>
              <a:rPr lang="el-GR" sz="2000" dirty="0" err="1" smtClean="0"/>
              <a:t>Πελαβά</a:t>
            </a:r>
            <a:r>
              <a:rPr lang="el-GR" sz="2000" dirty="0" smtClean="0"/>
              <a:t>. </a:t>
            </a:r>
          </a:p>
          <a:p>
            <a:r>
              <a:rPr lang="el-GR" sz="2000" i="1" dirty="0" smtClean="0"/>
              <a:t>'Παρατήρηση/ Καταγραφή συμπεριφοράς‘</a:t>
            </a:r>
            <a:r>
              <a:rPr lang="el-GR" sz="2000" dirty="0" smtClean="0"/>
              <a:t> – Πρωτότυπο, </a:t>
            </a:r>
            <a:r>
              <a:rPr lang="en-GB" sz="2000" dirty="0" smtClean="0"/>
              <a:t>Jill Porter </a:t>
            </a:r>
            <a:r>
              <a:rPr lang="el-GR" sz="2000" dirty="0" smtClean="0"/>
              <a:t>(</a:t>
            </a:r>
            <a:r>
              <a:rPr lang="en-GB" sz="2000" dirty="0" smtClean="0"/>
              <a:t>1999</a:t>
            </a:r>
            <a:r>
              <a:rPr lang="el-GR" sz="2000" dirty="0" smtClean="0"/>
              <a:t>)</a:t>
            </a:r>
            <a:r>
              <a:rPr lang="en-GB" sz="2000" dirty="0" smtClean="0"/>
              <a:t> BABC Chart (Background, Antecedent, Behaviour, Consequence) Assessing the Causes and Functions of Challenging Behaviour</a:t>
            </a:r>
            <a:r>
              <a:rPr lang="el-GR" sz="2000" dirty="0" smtClean="0"/>
              <a:t>. </a:t>
            </a:r>
            <a:r>
              <a:rPr lang="en-GB" sz="2000" dirty="0" smtClean="0"/>
              <a:t>London</a:t>
            </a:r>
            <a:r>
              <a:rPr lang="en-US" sz="2000" dirty="0" smtClean="0"/>
              <a:t>:</a:t>
            </a:r>
            <a:r>
              <a:rPr lang="en-GB" sz="2000" dirty="0" smtClean="0"/>
              <a:t> The University of Birmingham. </a:t>
            </a:r>
            <a:r>
              <a:rPr lang="el-GR" sz="2000" dirty="0" smtClean="0"/>
              <a:t>Μετάφραση, προσαρμογή, Ντίνα Κώστα Σάββα</a:t>
            </a:r>
          </a:p>
          <a:p>
            <a:r>
              <a:rPr lang="el-GR" sz="2000" dirty="0" smtClean="0"/>
              <a:t>'Έντυπο </a:t>
            </a:r>
            <a:r>
              <a:rPr lang="el-GR" sz="2000" dirty="0" err="1" smtClean="0"/>
              <a:t>Αναστοχασμού</a:t>
            </a:r>
            <a:r>
              <a:rPr lang="el-GR" sz="2000" dirty="0" smtClean="0"/>
              <a:t>‘ – Σχεδιασμός, συγγραφή, Υπουργείο Παιδείας</a:t>
            </a:r>
            <a:r>
              <a:rPr lang="en-US" sz="2000" dirty="0" smtClean="0"/>
              <a:t> </a:t>
            </a:r>
            <a:r>
              <a:rPr lang="el-GR" sz="2000" dirty="0" smtClean="0"/>
              <a:t>Κύπρου, αποτελεί μέρος της εγκυκλίου για τη Διαδικασία χειρισμού περιστατικών ρατσισμού. Εισήγηση για τη χρήση του, Ανδρέας </a:t>
            </a:r>
            <a:r>
              <a:rPr lang="el-GR" sz="2000" dirty="0" err="1" smtClean="0"/>
              <a:t>Πατσαλίδης</a:t>
            </a:r>
            <a:r>
              <a:rPr lang="el-GR" sz="2000" dirty="0" smtClean="0"/>
              <a:t> (Β. Διευθυντής). Έγινε σ’ αυτό μια μικρή αλλαγή από την Ντίνα Κώστα Σάββα. </a:t>
            </a:r>
            <a:endParaRPr lang="en-GB" sz="2000" dirty="0" smtClean="0"/>
          </a:p>
          <a:p>
            <a:r>
              <a:rPr lang="en-GB" sz="2000" dirty="0" smtClean="0"/>
              <a:t>‘</a:t>
            </a:r>
            <a:r>
              <a:rPr lang="el-GR" sz="2000" dirty="0" smtClean="0"/>
              <a:t>Πίνακας Αστεριών Επισκεπτών Δασκάλων</a:t>
            </a:r>
            <a:r>
              <a:rPr lang="en-GB" sz="2000" dirty="0" smtClean="0"/>
              <a:t>’</a:t>
            </a:r>
            <a:r>
              <a:rPr lang="el-GR" sz="2000" dirty="0" smtClean="0"/>
              <a:t>, </a:t>
            </a:r>
            <a:r>
              <a:rPr lang="en-GB" sz="2000" dirty="0" smtClean="0"/>
              <a:t>- </a:t>
            </a:r>
            <a:r>
              <a:rPr lang="el-GR" sz="2000" dirty="0" smtClean="0"/>
              <a:t>Εισήγηση, Σχεδιασμός, Ντίνα Κώστα Σάββα.</a:t>
            </a:r>
            <a:r>
              <a:rPr lang="en-GB" sz="2000" dirty="0" smtClean="0"/>
              <a:t> </a:t>
            </a:r>
            <a:r>
              <a:rPr lang="el-GR" sz="2000" dirty="0" smtClean="0"/>
              <a:t>Εικονίδιο από το </a:t>
            </a:r>
            <a:r>
              <a:rPr lang="en-GB" sz="2000" dirty="0" smtClean="0"/>
              <a:t>internet. </a:t>
            </a:r>
            <a:r>
              <a:rPr lang="el-GR" sz="2000" dirty="0" smtClean="0"/>
              <a:t>Δημιουργήθηκε μετά από παρατήρηση της Δέσποινας Κατσαντώνη που αφορούσε την ενεργή συμμετοχή των επισκεπτών δασκάλων στα βραβεία. </a:t>
            </a:r>
          </a:p>
          <a:p>
            <a:endParaRPr lang="el-GR" sz="2000" dirty="0" smtClean="0"/>
          </a:p>
          <a:p>
            <a:endParaRPr lang="el-GR" sz="2000" dirty="0" smtClean="0">
              <a:solidFill>
                <a:srgbClr val="0000CC"/>
              </a:solidFill>
            </a:endParaRPr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067" y="838200"/>
            <a:ext cx="711393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- Εικόνα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716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52400" y="228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0000CC"/>
                </a:solidFill>
              </a:rPr>
              <a:t>'</a:t>
            </a:r>
            <a:r>
              <a:rPr lang="en-GB" sz="2400" b="1" i="1" dirty="0" smtClean="0">
                <a:solidFill>
                  <a:srgbClr val="0000CC"/>
                </a:solidFill>
              </a:rPr>
              <a:t>Primary Cognitive Pupil Questionnaire</a:t>
            </a:r>
            <a:r>
              <a:rPr lang="el-GR" sz="2400" b="1" i="1" dirty="0" smtClean="0">
                <a:solidFill>
                  <a:srgbClr val="0000CC"/>
                </a:solidFill>
              </a:rPr>
              <a:t>’  -  Μεγάλη </a:t>
            </a:r>
            <a:r>
              <a:rPr lang="el-GR" sz="2400" b="1" i="1" dirty="0" err="1" smtClean="0">
                <a:solidFill>
                  <a:srgbClr val="0000CC"/>
                </a:solidFill>
              </a:rPr>
              <a:t>αυτοαξιολόγηση</a:t>
            </a:r>
            <a:r>
              <a:rPr lang="el-GR" sz="2400" b="1" i="1" dirty="0" smtClean="0">
                <a:solidFill>
                  <a:srgbClr val="0000CC"/>
                </a:solidFill>
              </a:rPr>
              <a:t> </a:t>
            </a: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152400" y="1905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*Primary Cognitive Pupil Questionnaire - </a:t>
            </a:r>
            <a:r>
              <a:rPr lang="el-GR" dirty="0" smtClean="0">
                <a:hlinkClick r:id="rId4" action="ppaction://hlinkfile"/>
              </a:rPr>
              <a:t>Ελληνικό.</a:t>
            </a:r>
            <a:r>
              <a:rPr lang="en-US" dirty="0" err="1" smtClean="0">
                <a:hlinkClick r:id="rId4" action="ppaction://hlinkfile"/>
              </a:rPr>
              <a:t>docx</a:t>
            </a:r>
            <a:endParaRPr lang="el-GR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328" y="3810000"/>
            <a:ext cx="208767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28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Μικρή </a:t>
            </a:r>
            <a:r>
              <a:rPr lang="el-GR" sz="2400" b="1" u="sng" dirty="0" err="1" smtClean="0"/>
              <a:t>Αυτοαξιολόγηση</a:t>
            </a:r>
            <a:r>
              <a:rPr lang="el-GR" sz="2400" b="1" u="sng" dirty="0" smtClean="0"/>
              <a:t> 1 </a:t>
            </a:r>
          </a:p>
          <a:p>
            <a:r>
              <a:rPr lang="el-GR" sz="2400" b="1" dirty="0" smtClean="0"/>
              <a:t>(στόχοι αυλής, τάξης, συναισθηματικοί και σχέσεων)  </a:t>
            </a:r>
            <a:endParaRPr lang="el-GR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438650"/>
            <a:ext cx="3225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0" y="1066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Σελ. 1</a:t>
            </a:r>
          </a:p>
        </p:txBody>
      </p:sp>
      <p:pic>
        <p:nvPicPr>
          <p:cNvPr id="9" name="8 - Εικόνα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4800600" y="1066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Σελ. 2</a:t>
            </a:r>
            <a:endParaRPr lang="el-GR" dirty="0"/>
          </a:p>
        </p:txBody>
      </p:sp>
      <p:pic>
        <p:nvPicPr>
          <p:cNvPr id="11" name="10 - Εικόνα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- Εικόνα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5134232"/>
            <a:ext cx="2590800" cy="17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TextBox"/>
          <p:cNvSpPr txBox="1"/>
          <p:nvPr/>
        </p:nvSpPr>
        <p:spPr>
          <a:xfrm>
            <a:off x="0" y="4343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6" action="ppaction://hlinkfile"/>
              </a:rPr>
              <a:t>*</a:t>
            </a:r>
            <a:r>
              <a:rPr lang="el-GR" dirty="0" err="1" smtClean="0">
                <a:hlinkClick r:id="rId6" action="ppaction://hlinkfile"/>
              </a:rPr>
              <a:t>Αυτοαξιολόγηση</a:t>
            </a:r>
            <a:r>
              <a:rPr lang="el-GR" dirty="0" smtClean="0">
                <a:hlinkClick r:id="rId6" action="ppaction://hlinkfile"/>
              </a:rPr>
              <a:t> για τάξη και αυλή 1.docx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6781800" y="4419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7" action="ppaction://hlinkfile"/>
              </a:rPr>
              <a:t>*</a:t>
            </a:r>
            <a:r>
              <a:rPr lang="el-GR" dirty="0" smtClean="0">
                <a:hlinkClick r:id="rId7" action="ppaction://hlinkfile"/>
              </a:rPr>
              <a:t>Αξιολογώντας γίνεσαι καλύτερος.</a:t>
            </a:r>
            <a:r>
              <a:rPr lang="en-US" dirty="0" err="1" smtClean="0">
                <a:hlinkClick r:id="rId7" action="ppaction://hlinkfile"/>
              </a:rPr>
              <a:t>docx</a:t>
            </a:r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8600" y="9906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Μικρή </a:t>
            </a:r>
            <a:r>
              <a:rPr lang="el-GR" sz="2400" b="1" u="sng" dirty="0" err="1" smtClean="0"/>
              <a:t>Αυτοαξιολόγηση</a:t>
            </a:r>
            <a:r>
              <a:rPr lang="el-GR" sz="2400" b="1" u="sng" dirty="0" smtClean="0"/>
              <a:t> 2 </a:t>
            </a:r>
          </a:p>
          <a:p>
            <a:r>
              <a:rPr lang="el-GR" sz="2400" b="1" dirty="0" smtClean="0"/>
              <a:t>(στόχοι αυλής, τάξης, συναισθηματικοί και σχέσεων)</a:t>
            </a:r>
            <a:r>
              <a:rPr lang="en-GB" sz="2400" b="1" dirty="0" smtClean="0"/>
              <a:t>. </a:t>
            </a:r>
          </a:p>
          <a:p>
            <a:endParaRPr lang="el-GR" sz="2400" b="1" dirty="0" smtClean="0"/>
          </a:p>
          <a:p>
            <a:endParaRPr lang="en-GB" sz="2400" b="1" dirty="0" smtClean="0"/>
          </a:p>
        </p:txBody>
      </p:sp>
      <p:pic>
        <p:nvPicPr>
          <p:cNvPr id="3" name="2 - Εικόνα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396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397658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724400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Σελ. 1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800600" y="3581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Σελ. 2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381000" y="6096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4" action="ppaction://hlinkfile"/>
              </a:rPr>
              <a:t>*</a:t>
            </a:r>
            <a:r>
              <a:rPr lang="el-GR" dirty="0" err="1" smtClean="0">
                <a:hlinkClick r:id="rId4" action="ppaction://hlinkfile"/>
              </a:rPr>
              <a:t>Αυτοαξιολόγηση</a:t>
            </a:r>
            <a:r>
              <a:rPr lang="el-GR" dirty="0" smtClean="0">
                <a:hlinkClick r:id="rId4" action="ppaction://hlinkfile"/>
              </a:rPr>
              <a:t> για τάξη και αυλή 2.docx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457200" y="6858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b="1" u="sng" dirty="0" smtClean="0">
              <a:solidFill>
                <a:srgbClr val="0000CC"/>
              </a:solidFill>
            </a:endParaRPr>
          </a:p>
          <a:p>
            <a:r>
              <a:rPr lang="el-GR" sz="4400" b="1" u="sng" dirty="0" smtClean="0">
                <a:solidFill>
                  <a:srgbClr val="0000CC"/>
                </a:solidFill>
              </a:rPr>
              <a:t>Κανόνες τάξης</a:t>
            </a:r>
          </a:p>
          <a:p>
            <a:endParaRPr lang="el-GR" sz="2400" b="1" u="sng" dirty="0" smtClean="0">
              <a:solidFill>
                <a:srgbClr val="0000CC"/>
              </a:solidFill>
            </a:endParaRPr>
          </a:p>
          <a:p>
            <a:r>
              <a:rPr lang="el-GR" sz="4400" dirty="0" smtClean="0">
                <a:solidFill>
                  <a:srgbClr val="0000CC"/>
                </a:solidFill>
              </a:rPr>
              <a:t>Συνεργασία, </a:t>
            </a:r>
          </a:p>
          <a:p>
            <a:r>
              <a:rPr lang="el-GR" sz="4400" dirty="0" smtClean="0">
                <a:solidFill>
                  <a:srgbClr val="0000CC"/>
                </a:solidFill>
              </a:rPr>
              <a:t>Μαθητών - δασκάλου</a:t>
            </a:r>
          </a:p>
        </p:txBody>
      </p:sp>
      <p:pic>
        <p:nvPicPr>
          <p:cNvPr id="4" name="3 - Εικόνα" descr="C:\Users\Dina\Documents\Γείτονας\image-0-02-05-14ed92b5eaa9ea1abfa3b6b1fe78bf431e08fe989db40a51ddc97fb4388f62b2-V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533901" y="1714501"/>
            <a:ext cx="5638800" cy="358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5562600" y="762000"/>
            <a:ext cx="685800" cy="144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98120"/>
            <a:ext cx="5029200" cy="653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152400" y="228600"/>
            <a:ext cx="394152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800" b="1" u="sng" dirty="0" smtClean="0">
                <a:solidFill>
                  <a:srgbClr val="0000CC"/>
                </a:solidFill>
              </a:rPr>
              <a:t>Κανονισμοί </a:t>
            </a:r>
          </a:p>
          <a:p>
            <a:r>
              <a:rPr lang="el-GR" sz="4800" dirty="0" smtClean="0">
                <a:solidFill>
                  <a:srgbClr val="0000CC"/>
                </a:solidFill>
              </a:rPr>
              <a:t>      </a:t>
            </a:r>
            <a:r>
              <a:rPr lang="el-GR" sz="4800" b="1" u="sng" dirty="0" smtClean="0">
                <a:solidFill>
                  <a:srgbClr val="0000CC"/>
                </a:solidFill>
              </a:rPr>
              <a:t>του</a:t>
            </a:r>
          </a:p>
          <a:p>
            <a:r>
              <a:rPr lang="el-GR" sz="4800" b="1" dirty="0" smtClean="0">
                <a:solidFill>
                  <a:srgbClr val="0000CC"/>
                </a:solidFill>
              </a:rPr>
              <a:t>         </a:t>
            </a:r>
            <a:r>
              <a:rPr lang="el-GR" sz="4800" b="1" u="sng" dirty="0" smtClean="0">
                <a:solidFill>
                  <a:srgbClr val="0000CC"/>
                </a:solidFill>
              </a:rPr>
              <a:t>σχολείου</a:t>
            </a:r>
            <a:r>
              <a:rPr lang="el-GR" sz="4800" dirty="0" smtClean="0">
                <a:solidFill>
                  <a:srgbClr val="0000CC"/>
                </a:solidFill>
              </a:rPr>
              <a:t> </a:t>
            </a:r>
            <a:endParaRPr lang="el-GR" sz="4800" dirty="0"/>
          </a:p>
        </p:txBody>
      </p:sp>
      <p:sp>
        <p:nvSpPr>
          <p:cNvPr id="4" name="3 - TextBox"/>
          <p:cNvSpPr txBox="1"/>
          <p:nvPr/>
        </p:nvSpPr>
        <p:spPr>
          <a:xfrm>
            <a:off x="304800" y="5791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hlinkClick r:id="rId3" action="ppaction://hlinkfile"/>
            </a:endParaRPr>
          </a:p>
          <a:p>
            <a:r>
              <a:rPr lang="en-US" dirty="0" smtClean="0">
                <a:hlinkClick r:id="rId3" action="ppaction://hlinkfile"/>
              </a:rPr>
              <a:t>* </a:t>
            </a:r>
            <a:r>
              <a:rPr lang="el-GR" dirty="0" smtClean="0">
                <a:hlinkClick r:id="rId3" action="ppaction://hlinkfile"/>
              </a:rPr>
              <a:t>Πινακίδα για Κανόνες Συμπεριφοράς Αυλής 2.docx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62000" y="4572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Πίνακας για τον στόχο της τάξης </a:t>
            </a:r>
            <a:endParaRPr lang="el-GR" sz="3200" b="1" dirty="0"/>
          </a:p>
        </p:txBody>
      </p:sp>
      <p:pic>
        <p:nvPicPr>
          <p:cNvPr id="3" name="2 - Εικόνα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5867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457200" y="5410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 Στον πλαστικοποιημένο πίνακα αναγράφεται ο στόχος της τάξης. </a:t>
            </a: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66294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* </a:t>
            </a:r>
            <a:r>
              <a:rPr lang="el-GR" dirty="0" smtClean="0">
                <a:hlinkClick r:id="rId3" action="ppaction://hlinkfile"/>
              </a:rPr>
              <a:t>Ο Στόχος μας.</a:t>
            </a:r>
            <a:r>
              <a:rPr lang="en-US" dirty="0" err="1" smtClean="0">
                <a:hlinkClick r:id="rId3" action="ppaction://hlinkfile"/>
              </a:rPr>
              <a:t>docx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0A30-599E-45D0-835B-143EECA29300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11249</TotalTime>
  <Words>1504</Words>
  <Application>Microsoft Office PowerPoint</Application>
  <PresentationFormat>On-screen Show (4:3)</PresentationFormat>
  <Paragraphs>206</Paragraphs>
  <Slides>32</Slides>
  <Notes>0</Notes>
  <HiddenSlides>0</HiddenSlides>
  <MMClips>9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Wingdings</vt:lpstr>
      <vt:lpstr>Θέμα του Office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Dina</dc:creator>
  <cp:lastModifiedBy>user</cp:lastModifiedBy>
  <cp:revision>495</cp:revision>
  <dcterms:created xsi:type="dcterms:W3CDTF">2016-09-06T20:53:47Z</dcterms:created>
  <dcterms:modified xsi:type="dcterms:W3CDTF">2017-10-26T08:15:14Z</dcterms:modified>
</cp:coreProperties>
</file>