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6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CD1B-150E-4E25-B5C9-14AC18400EB8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D08C5-7DA6-4334-ACF6-EB1DC30F5F8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35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Δεν</a:t>
            </a:r>
            <a:r>
              <a:rPr lang="el-GR" baseline="0" dirty="0" smtClean="0"/>
              <a:t> αποδέχονται καμιάς μορφής παρέμβαση , τους  αφήνει αδιάφορους η καθοδήγηση και τα παιδαγωγικά μέτρα από </a:t>
            </a:r>
            <a:r>
              <a:rPr lang="el-GR" baseline="0" smtClean="0"/>
              <a:t>την Διεύθυνση </a:t>
            </a:r>
            <a:r>
              <a:rPr lang="el-GR" baseline="0" dirty="0" smtClean="0"/>
              <a:t>, τον ΣΕΑ και τους καθηγητές.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D08C5-7DA6-4334-ACF6-EB1DC30F5F8A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058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σχολείο προσέλαβε</a:t>
            </a:r>
            <a:r>
              <a:rPr lang="el-GR" baseline="0" dirty="0" smtClean="0"/>
              <a:t> άτομο επιστημονικά καταρτισμένο ύστερα από συνεντεύξεις. Στόχευε η επιλογή να είναι τέτοια ώστε να γίνει αποδεκτός από τους μαθητές.</a:t>
            </a:r>
          </a:p>
          <a:p>
            <a:r>
              <a:rPr lang="el-GR" baseline="0" dirty="0" smtClean="0"/>
              <a:t>Υπήρξε επαφή με τους Δήμους και Εκκλησίες των δύο κοινοτήτων, ώστε οι μαθητές να παρακολουθούν κάποια προγράμματα και εκδηλώσεις .</a:t>
            </a:r>
          </a:p>
          <a:p>
            <a:r>
              <a:rPr lang="el-GR" dirty="0" smtClean="0"/>
              <a:t>Συχνά</a:t>
            </a:r>
            <a:r>
              <a:rPr lang="el-GR" baseline="0" dirty="0" smtClean="0"/>
              <a:t> ραντεβού με την Εκπαιδευτική Ψυχολόγο και προγραμματισμένες συναντήσεις με το Σύμβουλο του σχολείου.</a:t>
            </a:r>
          </a:p>
          <a:p>
            <a:r>
              <a:rPr lang="el-GR" baseline="0" dirty="0" smtClean="0"/>
              <a:t>Εντάχθηκαν στο πρόγραμμα επισκέψεις σε μουσεία και δημοτικές βιβλιοθήκες.</a:t>
            </a:r>
          </a:p>
          <a:p>
            <a:r>
              <a:rPr lang="el-GR" baseline="0" dirty="0" smtClean="0"/>
              <a:t>Έγινε προσπάθεια ένταξης των μαθητών σε απογευματινές δραστηριότητες.</a:t>
            </a:r>
            <a:endParaRPr lang="el-GR" dirty="0" smtClean="0"/>
          </a:p>
          <a:p>
            <a:r>
              <a:rPr lang="el-GR" dirty="0" smtClean="0"/>
              <a:t>Μάλιστα</a:t>
            </a:r>
            <a:r>
              <a:rPr lang="el-GR" baseline="0" dirty="0" smtClean="0"/>
              <a:t> το τμήμα του ενός μαθητή κέρδισε το πρωτάθλημα ποδοσφαίρου στο σχολείο.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D08C5-7DA6-4334-ACF6-EB1DC30F5F8A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8872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67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182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498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40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211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2138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384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19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671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467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605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B69AC7-396E-4309-A4E6-FF019914FA4D}" type="datetimeFigureOut">
              <a:rPr lang="el-GR" smtClean="0"/>
              <a:pPr/>
              <a:t>14/12/2015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75AFB0-D384-41F2-B227-8F236995570D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304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cy/url?sa=i&amp;rct=j&amp;q=&amp;esrc=s&amp;source=images&amp;cd=&amp;cad=rja&amp;uact=8&amp;ved=0ahUKEwisis2B09bJAhUIlxoKHcjzACAQjRwIBw&amp;url=http://www.athensvoice.gr/the-paper/article/450/school-bullying&amp;psig=AFQjCNFae-SkrWJh3TX9hJ1qR28fk-altQ&amp;ust=14500209212458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.cy/url?sa=i&amp;rct=j&amp;q=&amp;esrc=s&amp;source=images&amp;cd=&amp;cad=rja&amp;uact=8&amp;ved=0ahUKEwisis2B09bJAhUIlxoKHcjzACAQjRwIBw&amp;url=http://juanderteacher.com/category/educational-trends/&amp;psig=AFQjCNFae-SkrWJh3TX9hJ1qR28fk-altQ&amp;ust=145002092124583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cy/url?sa=i&amp;source=images&amp;cd=&amp;cad=rja&amp;docid=RGJbUTbxZcJNAM&amp;tbnid=EvpDI_pK_nZU5M:&amp;ved=0CAgQjRwwAA&amp;url=http://melodytravel.pblogs.gr/2010/08/aspro-peristeri.html&amp;ei=fnpyUqSkDazD4wSNiYDICQ&amp;psig=AFQjCNHGFktRSAFd4Hu5P-5Z0B7W6nAqFQ&amp;ust=138332057425313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melodytravel.pblogs.gr/files/f/344348-1%20%C2%B6%C3%B3%C3%B0%C3%B1%C3%AF%20%C3%B0%C3%A5%C3%B1%C3%A9%C3%B3%C3%B4%C3%9D%C3%B1%C3%A9.%2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ΓΥΜΝΑΣΙΟ ΕΙΡΗΝΗΣ ΚΑΙ </a:t>
            </a:r>
            <a:r>
              <a:rPr lang="el-GR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br>
              <a:rPr lang="el-GR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l-GR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r>
              <a:rPr lang="en-GB" altLang="el-G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ΕΛΕΥΘΕΡΙΑΣ</a:t>
            </a:r>
          </a:p>
          <a:p>
            <a:r>
              <a:rPr lang="el-GR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l-GR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l-GR" b="1" dirty="0"/>
              <a:t>Γιάννου Κρανιδιώτη 2, Τ.Θ. 36102, 5386 ΔΕΡΥΝΕΙΑ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ΑΜΜΟΧΩΣΤΟΣ, ΚΥΠΡΟΣ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ΤΗΛ</a:t>
            </a:r>
            <a:r>
              <a:rPr lang="en-US" b="1" dirty="0"/>
              <a:t>. : 23812035,   </a:t>
            </a:r>
            <a:r>
              <a:rPr lang="en-GB" b="1" dirty="0"/>
              <a:t>FAX</a:t>
            </a:r>
            <a:r>
              <a:rPr lang="en-US" b="1" dirty="0"/>
              <a:t>: 23812036</a:t>
            </a:r>
            <a:r>
              <a:rPr lang="el-GR" dirty="0"/>
              <a:t/>
            </a:r>
            <a:br>
              <a:rPr lang="el-GR" dirty="0"/>
            </a:br>
            <a:r>
              <a:rPr lang="en-GB" b="1" dirty="0"/>
              <a:t>E-mail:  gym-</a:t>
            </a:r>
            <a:r>
              <a:rPr lang="en-GB" b="1" dirty="0" err="1"/>
              <a:t>deryneia</a:t>
            </a:r>
            <a:r>
              <a:rPr lang="en-GB" b="1" dirty="0"/>
              <a:t>-</a:t>
            </a:r>
            <a:r>
              <a:rPr lang="en-GB" b="1" dirty="0" err="1"/>
              <a:t>amm</a:t>
            </a:r>
            <a:r>
              <a:rPr lang="en-GB" b="1" dirty="0"/>
              <a:t> @schools.com.cy</a:t>
            </a:r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ΣΧΟΛΙΚΗ ΧΡΟΝΙΑ 201</a:t>
            </a:r>
            <a:r>
              <a:rPr lang="en-US" b="1" dirty="0"/>
              <a:t>5</a:t>
            </a:r>
            <a:r>
              <a:rPr lang="el-GR" b="1" dirty="0"/>
              <a:t>-201</a:t>
            </a:r>
            <a:r>
              <a:rPr lang="en-US" b="1" dirty="0"/>
              <a:t>6</a:t>
            </a:r>
            <a:r>
              <a:rPr lang="el-GR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l-GR" altLang="el-G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l-GR" dirty="0"/>
          </a:p>
        </p:txBody>
      </p:sp>
      <p:pic>
        <p:nvPicPr>
          <p:cNvPr id="4" name="Picture 1" descr="Derynia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828" y="205720"/>
            <a:ext cx="1531640" cy="15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202" y="1399142"/>
            <a:ext cx="9743318" cy="1449710"/>
          </a:xfrm>
        </p:spPr>
        <p:txBody>
          <a:bodyPr>
            <a:noAutofit/>
          </a:bodyPr>
          <a:lstStyle/>
          <a:p>
            <a:r>
              <a:rPr lang="el-GR" sz="5400" dirty="0"/>
              <a:t>Καλές Πρακτικές Πρόληψης </a:t>
            </a:r>
            <a:r>
              <a:rPr lang="el-GR" sz="5400" dirty="0" smtClean="0"/>
              <a:t>της Βίας και της Νεανικής Παραβατικότητας</a:t>
            </a:r>
            <a:endParaRPr lang="el-G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202" y="4402230"/>
            <a:ext cx="10302407" cy="1757894"/>
          </a:xfrm>
        </p:spPr>
        <p:txBody>
          <a:bodyPr>
            <a:normAutofit fontScale="77500" lnSpcReduction="20000"/>
          </a:bodyPr>
          <a:lstStyle/>
          <a:p>
            <a:r>
              <a:rPr lang="el-GR" sz="5200" b="1" dirty="0" smtClean="0"/>
              <a:t>Προβλημα</a:t>
            </a:r>
          </a:p>
          <a:p>
            <a:r>
              <a:rPr lang="el-GR" sz="5200" b="1" dirty="0" smtClean="0"/>
              <a:t>Τροποι Αντιμετωπισησ</a:t>
            </a:r>
          </a:p>
          <a:p>
            <a:r>
              <a:rPr lang="el-GR" sz="5200" b="1" dirty="0" smtClean="0"/>
              <a:t>Αποτελεσματα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32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4400" b="1" dirty="0" smtClean="0"/>
              <a:t>Πρόβλημα</a:t>
            </a:r>
            <a:endParaRPr lang="el-G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Άρνηση ένταξης των μαθητών στο πρόγραμμα της σχολικής μονάδας με συνέπειες</a:t>
            </a:r>
            <a:r>
              <a:rPr lang="en-US" sz="2800" dirty="0" smtClean="0"/>
              <a:t>: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Δημιουργία προβλημάτων στην ομαλή λειτουργία του σχολείου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Παρεκτρέπονταν λεκτικά και χειροδικούσαν σε συμμαθητές και καθηγητές.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Αδυναμία οριοθέτησής τους. </a:t>
            </a:r>
            <a:endParaRPr lang="el-GR" sz="2800" dirty="0"/>
          </a:p>
        </p:txBody>
      </p:sp>
      <p:pic>
        <p:nvPicPr>
          <p:cNvPr id="4" name="Picture 2" descr="http://www.athensvoice.gr/sites/default/files/imagecache/image_easyjet_630x384/av_article/49328-1092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6212" y="3797904"/>
            <a:ext cx="3545788" cy="2251203"/>
          </a:xfrm>
          <a:prstGeom prst="rect">
            <a:avLst/>
          </a:prstGeom>
          <a:noFill/>
        </p:spPr>
      </p:pic>
      <p:pic>
        <p:nvPicPr>
          <p:cNvPr id="5" name="Picture 4" descr="http://juanderteacher.com/wp-content/uploads/2015/06/Sen.-Sonny-Angara-Seeks-to-Amend-Anti-Bullying-Act-Includes-Teacher-Bullying_680x3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8017" b="-885"/>
          <a:stretch>
            <a:fillRect/>
          </a:stretch>
        </p:blipFill>
        <p:spPr bwMode="auto">
          <a:xfrm>
            <a:off x="5895193" y="4346917"/>
            <a:ext cx="2840844" cy="1603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51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31" y="38401"/>
            <a:ext cx="10058400" cy="78203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Τρόποι Αντιμετώπισης</a:t>
            </a:r>
            <a:endParaRPr lang="el-G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0328"/>
            <a:ext cx="11263532" cy="45157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2800" dirty="0" smtClean="0"/>
              <a:t>Απασχόληση των μαθητών εντός του σχολικού χώρου σε κάποιες περιόδους με μαθήματα: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800" dirty="0" smtClean="0"/>
              <a:t>	</a:t>
            </a:r>
            <a:r>
              <a:rPr lang="el-GR" sz="2800" dirty="0"/>
              <a:t>1.τεχνικής φύσεως,</a:t>
            </a:r>
            <a:endParaRPr lang="el-GR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l-GR" sz="2800" dirty="0"/>
              <a:t>	</a:t>
            </a:r>
            <a:r>
              <a:rPr lang="el-GR" sz="2800" dirty="0" smtClean="0"/>
              <a:t>2. τεχνολογικής φύσεως,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800" dirty="0" smtClean="0"/>
              <a:t>	3.συνεδρίες που στόχευαν στη βελτίωση: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συμπεριφοράς ,κοινωνικών δεξιοτήτων, αυτοεκτίμησης ,σχολικού κλίματος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800" dirty="0"/>
              <a:t> </a:t>
            </a:r>
            <a:r>
              <a:rPr lang="el-GR" sz="2800" dirty="0" smtClean="0"/>
              <a:t>    Εμπλοκή εθελοντών καθηγητών.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2800" dirty="0" smtClean="0"/>
              <a:t>     Πολλές ώρες εργασίας-</a:t>
            </a:r>
            <a:r>
              <a:rPr lang="el-GR" sz="2800" b="1" dirty="0"/>
              <a:t>Ο</a:t>
            </a:r>
            <a:r>
              <a:rPr lang="el-GR" sz="2800" b="1" dirty="0" smtClean="0"/>
              <a:t>ΧΙ ΘΕΤΙΚΑ ΑΠΟΤΕΛΕΣΜΑΤΑ</a:t>
            </a:r>
            <a:endParaRPr lang="el-GR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540485" y="5342198"/>
            <a:ext cx="342900" cy="249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540485" y="5866799"/>
            <a:ext cx="342900" cy="249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269094" y="906048"/>
            <a:ext cx="7848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dirty="0"/>
              <a:t>Εφαρμογή εναλλακτικού ωρολογίου προγράμματος.</a:t>
            </a:r>
          </a:p>
        </p:txBody>
      </p:sp>
    </p:spTree>
    <p:extLst>
      <p:ext uri="{BB962C8B-B14F-4D97-AF65-F5344CB8AC3E}">
        <p14:creationId xmlns:p14="http://schemas.microsoft.com/office/powerpoint/2010/main" xmlns="" val="193647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97620"/>
            <a:ext cx="10058400" cy="1450757"/>
          </a:xfrm>
        </p:spPr>
        <p:txBody>
          <a:bodyPr>
            <a:normAutofit/>
          </a:bodyPr>
          <a:lstStyle/>
          <a:p>
            <a:r>
              <a:rPr lang="el-GR" sz="4400" b="1" dirty="0"/>
              <a:t>Πολύπλευρη και </a:t>
            </a:r>
            <a:r>
              <a:rPr lang="el-GR" sz="4400" b="1" dirty="0" err="1"/>
              <a:t>στοχευμένη</a:t>
            </a:r>
            <a:r>
              <a:rPr lang="el-GR" sz="4400" b="1" dirty="0"/>
              <a:t> αντιμετώπιση</a:t>
            </a:r>
            <a:r>
              <a:rPr lang="el-GR" sz="4400" b="1" dirty="0" smtClean="0"/>
              <a:t>.</a:t>
            </a:r>
            <a:endParaRPr lang="el-G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Εξωτερικός συνεργάτης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Επαφή με κοινωνικές υπηρεσίες (π.χ δήμους, εκκλησίες)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Επαφή με υπηρεσίες εκπαιδευτικής ψυχολογίας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Επισκέψεις σε μουσεία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Απογευματινές δραστηριότητες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Συμμετοχή σε αθλητικούς αγώνες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8979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51" y="5156127"/>
            <a:ext cx="10972800" cy="1143000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Σε ώρα απασχόλησης των μαθητών μαζί με τον εξωτερικό συνεργάτη</a:t>
            </a:r>
            <a:endParaRPr lang="el-GR" sz="3200" b="1" dirty="0"/>
          </a:p>
        </p:txBody>
      </p:sp>
      <p:pic>
        <p:nvPicPr>
          <p:cNvPr id="4" name="Picture 3" descr="F:\20150428_112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602" y="0"/>
            <a:ext cx="10213145" cy="574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Μερικές από τις κατασκευές των μαθητών</a:t>
            </a:r>
            <a:endParaRPr lang="el-GR" sz="4400" b="1" dirty="0"/>
          </a:p>
        </p:txBody>
      </p:sp>
      <p:pic>
        <p:nvPicPr>
          <p:cNvPr id="8" name="Content Placeholder 7" descr="20151203_094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438" y="1814732"/>
            <a:ext cx="3713306" cy="208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20150429_141224 [1600x1200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605" y="4093698"/>
            <a:ext cx="3910819" cy="219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20150429_14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4993" y="1924391"/>
            <a:ext cx="3831538" cy="2155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310511" y="4375052"/>
            <a:ext cx="4520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Οι 3 μαθητές είχαν βοηθήσει στην κατασκευή του μοντέλου ηλιακού αυτοκινήτου για τον Παγκύπριο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Διαγωνισμό στο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Γυμνάσιο της Λινόπετρας, στις 30 Απριλίου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Αποτελέσματα</a:t>
            </a:r>
            <a:endParaRPr lang="el-G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Υπήρξε σημαντική βελτίωση: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/>
              <a:t>σ</a:t>
            </a:r>
            <a:r>
              <a:rPr lang="el-GR" sz="2800" dirty="0" smtClean="0"/>
              <a:t>τη συμπεριφορά,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στο ήθος,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/>
              <a:t>σ</a:t>
            </a:r>
            <a:r>
              <a:rPr lang="el-GR" sz="2800" dirty="0" smtClean="0"/>
              <a:t>την επίδοση τους</a:t>
            </a:r>
          </a:p>
          <a:p>
            <a:pPr>
              <a:buNone/>
            </a:pPr>
            <a:r>
              <a:rPr lang="el-GR" sz="2800" dirty="0" smtClean="0"/>
              <a:t>    Δύο πήραν απολυτήριο και συνέχισαν στη τεχνική    επαγγελματική εκπαίδευση και ένας στράφηκε στον εργασιακό χώρο.</a:t>
            </a:r>
            <a:endParaRPr lang="el-GR" sz="2800" dirty="0"/>
          </a:p>
        </p:txBody>
      </p:sp>
      <p:sp>
        <p:nvSpPr>
          <p:cNvPr id="5" name="Right Arrow 4"/>
          <p:cNvSpPr/>
          <p:nvPr/>
        </p:nvSpPr>
        <p:spPr>
          <a:xfrm>
            <a:off x="972108" y="4171869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smtClean="0"/>
              <a:t>ΣΑΣ ΕΥΧΑΡΙΣΤΟΥΜΕ</a:t>
            </a:r>
            <a:endParaRPr lang="el-GR" sz="9600" dirty="0"/>
          </a:p>
        </p:txBody>
      </p:sp>
      <p:sp>
        <p:nvSpPr>
          <p:cNvPr id="4" name="Rectangle 3"/>
          <p:cNvSpPr/>
          <p:nvPr/>
        </p:nvSpPr>
        <p:spPr>
          <a:xfrm>
            <a:off x="3217321" y="395786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el-GR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ΓΥΜΝΑΣΙΟ ΕΙΡΗΝΗΣ ΚΑΙ </a:t>
            </a:r>
            <a:r>
              <a:rPr lang="el-GR" altLang="el-GR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br>
              <a:rPr lang="el-GR" altLang="el-GR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l-GR" sz="4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ΕΛΕΥΘΕΡΙΑΣ</a:t>
            </a:r>
            <a:endParaRPr lang="en-GB" altLang="el-GR" sz="4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rc_mi" descr="http://melodytravel.pblogs.gr/files/f/344348-1%20%C2%B6%C3%B3%C3%B0%C3%B1%C3%AF%20%C3%B0%C3%A5%C3%B1%C3%A9%C3%B3%C3%B4%C3%9D%C3%B1%C3%A9.%204.jpg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1469672">
            <a:off x="2420938" y="4305574"/>
            <a:ext cx="995045" cy="84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</TotalTime>
  <Words>297</Words>
  <Application>Microsoft Office PowerPoint</Application>
  <PresentationFormat>Custom</PresentationFormat>
  <Paragraphs>49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Slide 1</vt:lpstr>
      <vt:lpstr>Καλές Πρακτικές Πρόληψης της Βίας και της Νεανικής Παραβατικότητας</vt:lpstr>
      <vt:lpstr>Πρόβλημα</vt:lpstr>
      <vt:lpstr>Τρόποι Αντιμετώπισης</vt:lpstr>
      <vt:lpstr>Πολύπλευρη και στοχευμένη αντιμετώπιση.</vt:lpstr>
      <vt:lpstr>Σε ώρα απασχόλησης των μαθητών μαζί με τον εξωτερικό συνεργάτη</vt:lpstr>
      <vt:lpstr>Μερικές από τις κατασκευές των μαθητών</vt:lpstr>
      <vt:lpstr>Αποτελέσματα</vt:lpstr>
      <vt:lpstr>Slide 9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WordUser</cp:lastModifiedBy>
  <cp:revision>38</cp:revision>
  <dcterms:created xsi:type="dcterms:W3CDTF">2015-12-09T09:44:40Z</dcterms:created>
  <dcterms:modified xsi:type="dcterms:W3CDTF">2015-12-14T15:01:00Z</dcterms:modified>
</cp:coreProperties>
</file>