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handoutMasterIdLst>
    <p:handoutMasterId r:id="rId23"/>
  </p:handoutMasterIdLst>
  <p:sldIdLst>
    <p:sldId id="256" r:id="rId2"/>
    <p:sldId id="279" r:id="rId3"/>
    <p:sldId id="287" r:id="rId4"/>
    <p:sldId id="300" r:id="rId5"/>
    <p:sldId id="273" r:id="rId6"/>
    <p:sldId id="283" r:id="rId7"/>
    <p:sldId id="286" r:id="rId8"/>
    <p:sldId id="285" r:id="rId9"/>
    <p:sldId id="278" r:id="rId10"/>
    <p:sldId id="277" r:id="rId11"/>
    <p:sldId id="281" r:id="rId12"/>
    <p:sldId id="301" r:id="rId13"/>
    <p:sldId id="282" r:id="rId14"/>
    <p:sldId id="276" r:id="rId15"/>
    <p:sldId id="288" r:id="rId16"/>
    <p:sldId id="295" r:id="rId17"/>
    <p:sldId id="296" r:id="rId18"/>
    <p:sldId id="297" r:id="rId19"/>
    <p:sldId id="298" r:id="rId20"/>
    <p:sldId id="299" r:id="rId2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1202"/>
    <a:srgbClr val="782B1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559" autoAdjust="0"/>
    <p:restoredTop sz="94660"/>
  </p:normalViewPr>
  <p:slideViewPr>
    <p:cSldViewPr>
      <p:cViewPr varScale="1">
        <p:scale>
          <a:sx n="69" d="100"/>
          <a:sy n="69" d="100"/>
        </p:scale>
        <p:origin x="-124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D3A5FE-917B-48C8-8B1C-625E9546A9E5}" type="datetimeFigureOut">
              <a:rPr lang="el-GR" smtClean="0"/>
              <a:pPr/>
              <a:t>15/12/2015</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DAC33E-C40D-48E6-9E97-55B9E6EE0AF8}" type="slidenum">
              <a:rPr lang="el-GR" smtClean="0"/>
              <a:pPr/>
              <a:t>‹#›</a:t>
            </a:fld>
            <a:endParaRPr lang="el-GR"/>
          </a:p>
        </p:txBody>
      </p:sp>
    </p:spTree>
    <p:extLst>
      <p:ext uri="{BB962C8B-B14F-4D97-AF65-F5344CB8AC3E}">
        <p14:creationId xmlns:p14="http://schemas.microsoft.com/office/powerpoint/2010/main" xmlns="" val="3631457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288BB0E-6832-4EE2-9892-9C1ED1B62537}" type="datetimeFigureOut">
              <a:rPr lang="el-GR"/>
              <a:pPr>
                <a:defRPr/>
              </a:pPr>
              <a:t>15/12/2015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C71C94B-7003-4E7E-B676-4890816F5DD0}" type="slidenum">
              <a:rPr lang="el-GR"/>
              <a:pPr>
                <a:defRPr/>
              </a:pPr>
              <a:t>‹#›</a:t>
            </a:fld>
            <a:endParaRPr lang="el-GR"/>
          </a:p>
        </p:txBody>
      </p:sp>
    </p:spTree>
    <p:extLst>
      <p:ext uri="{BB962C8B-B14F-4D97-AF65-F5344CB8AC3E}">
        <p14:creationId xmlns:p14="http://schemas.microsoft.com/office/powerpoint/2010/main" xmlns="" val="13555750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Date Placeholder 3"/>
          <p:cNvSpPr>
            <a:spLocks noGrp="1"/>
          </p:cNvSpPr>
          <p:nvPr>
            <p:ph type="dt" sz="half" idx="10"/>
          </p:nvPr>
        </p:nvSpPr>
        <p:spPr/>
        <p:txBody>
          <a:bodyPr/>
          <a:lstStyle>
            <a:lvl1pPr>
              <a:defRPr/>
            </a:lvl1pPr>
          </a:lstStyle>
          <a:p>
            <a:pPr>
              <a:defRPr/>
            </a:pPr>
            <a:fld id="{19213403-0BC5-4B7B-8556-9121B96147C8}" type="datetimeFigureOut">
              <a:rPr lang="el-GR"/>
              <a:pPr>
                <a:defRPr/>
              </a:pPr>
              <a:t>15/12/2015</a:t>
            </a:fld>
            <a:endParaRPr lang="el-GR"/>
          </a:p>
        </p:txBody>
      </p:sp>
      <p:sp>
        <p:nvSpPr>
          <p:cNvPr id="12" name="Footer Placeholder 4"/>
          <p:cNvSpPr>
            <a:spLocks noGrp="1"/>
          </p:cNvSpPr>
          <p:nvPr>
            <p:ph type="ftr" sz="quarter" idx="11"/>
          </p:nvPr>
        </p:nvSpPr>
        <p:spPr/>
        <p:txBody>
          <a:bodyPr/>
          <a:lstStyle>
            <a:lvl1pPr>
              <a:defRPr/>
            </a:lvl1pPr>
          </a:lstStyle>
          <a:p>
            <a:pPr>
              <a:defRPr/>
            </a:pPr>
            <a:endParaRPr lang="el-GR"/>
          </a:p>
        </p:txBody>
      </p:sp>
      <p:sp>
        <p:nvSpPr>
          <p:cNvPr id="13" name="Slide Number Placeholder 5"/>
          <p:cNvSpPr>
            <a:spLocks noGrp="1"/>
          </p:cNvSpPr>
          <p:nvPr>
            <p:ph type="sldNum" sz="quarter" idx="12"/>
          </p:nvPr>
        </p:nvSpPr>
        <p:spPr/>
        <p:txBody>
          <a:bodyPr/>
          <a:lstStyle>
            <a:lvl1pPr>
              <a:defRPr/>
            </a:lvl1pPr>
          </a:lstStyle>
          <a:p>
            <a:pPr>
              <a:defRPr/>
            </a:pPr>
            <a:fld id="{F70DF036-30FB-4BAC-8377-DEDC02986DF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3"/>
          <p:cNvSpPr>
            <a:spLocks noGrp="1"/>
          </p:cNvSpPr>
          <p:nvPr>
            <p:ph type="dt" sz="half" idx="10"/>
          </p:nvPr>
        </p:nvSpPr>
        <p:spPr/>
        <p:txBody>
          <a:bodyPr/>
          <a:lstStyle>
            <a:lvl1pPr>
              <a:defRPr/>
            </a:lvl1pPr>
          </a:lstStyle>
          <a:p>
            <a:pPr>
              <a:defRPr/>
            </a:pPr>
            <a:fld id="{1C8A59ED-A6F8-4DA3-801C-79D04AE8C742}" type="datetimeFigureOut">
              <a:rPr lang="el-GR"/>
              <a:pPr>
                <a:defRPr/>
              </a:pPr>
              <a:t>15/12/2015</a:t>
            </a:fld>
            <a:endParaRPr lang="el-GR"/>
          </a:p>
        </p:txBody>
      </p:sp>
      <p:sp>
        <p:nvSpPr>
          <p:cNvPr id="12" name="Footer Placeholder 4"/>
          <p:cNvSpPr>
            <a:spLocks noGrp="1"/>
          </p:cNvSpPr>
          <p:nvPr>
            <p:ph type="ftr" sz="quarter" idx="11"/>
          </p:nvPr>
        </p:nvSpPr>
        <p:spPr/>
        <p:txBody>
          <a:bodyPr/>
          <a:lstStyle>
            <a:lvl1pPr>
              <a:defRPr/>
            </a:lvl1pPr>
          </a:lstStyle>
          <a:p>
            <a:pPr>
              <a:defRPr/>
            </a:pPr>
            <a:endParaRPr lang="el-GR"/>
          </a:p>
        </p:txBody>
      </p:sp>
      <p:sp>
        <p:nvSpPr>
          <p:cNvPr id="13" name="Slide Number Placeholder 5"/>
          <p:cNvSpPr>
            <a:spLocks noGrp="1"/>
          </p:cNvSpPr>
          <p:nvPr>
            <p:ph type="sldNum" sz="quarter" idx="12"/>
          </p:nvPr>
        </p:nvSpPr>
        <p:spPr/>
        <p:txBody>
          <a:bodyPr/>
          <a:lstStyle>
            <a:lvl1pPr>
              <a:defRPr/>
            </a:lvl1pPr>
          </a:lstStyle>
          <a:p>
            <a:pPr>
              <a:defRPr/>
            </a:pPr>
            <a:fld id="{28FEDB0D-6E13-48A9-AF36-D3CA42EA8B30}"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64138" y="6249988"/>
            <a:ext cx="3786187" cy="365125"/>
          </a:xfrm>
        </p:spPr>
        <p:txBody>
          <a:bodyPr/>
          <a:lstStyle>
            <a:lvl1pPr>
              <a:defRPr/>
            </a:lvl1pPr>
          </a:lstStyle>
          <a:p>
            <a:pPr>
              <a:defRPr/>
            </a:pPr>
            <a:fld id="{67E009DC-F5D7-4B60-B258-5FB58D2FAE2C}" type="datetimeFigureOut">
              <a:rPr lang="el-GR"/>
              <a:pPr>
                <a:defRPr/>
              </a:pPr>
              <a:t>15/12/2015</a:t>
            </a:fld>
            <a:endParaRPr lang="el-GR"/>
          </a:p>
        </p:txBody>
      </p:sp>
      <p:sp>
        <p:nvSpPr>
          <p:cNvPr id="3" name="Footer Placeholder 2"/>
          <p:cNvSpPr>
            <a:spLocks noGrp="1"/>
          </p:cNvSpPr>
          <p:nvPr>
            <p:ph type="ftr" sz="quarter" idx="11"/>
          </p:nvPr>
        </p:nvSpPr>
        <p:spPr>
          <a:xfrm>
            <a:off x="193675" y="6249988"/>
            <a:ext cx="3786188" cy="365125"/>
          </a:xfrm>
        </p:spPr>
        <p:txBody>
          <a:bodyPr/>
          <a:lstStyle>
            <a:lvl1pPr>
              <a:defRPr/>
            </a:lvl1pPr>
          </a:lstStyle>
          <a:p>
            <a:pPr>
              <a:defRPr/>
            </a:pPr>
            <a:endParaRPr lang="el-GR"/>
          </a:p>
        </p:txBody>
      </p:sp>
      <p:sp>
        <p:nvSpPr>
          <p:cNvPr id="4" name="Slide Number Placeholder 3"/>
          <p:cNvSpPr>
            <a:spLocks noGrp="1"/>
          </p:cNvSpPr>
          <p:nvPr>
            <p:ph type="sldNum" sz="quarter" idx="12"/>
          </p:nvPr>
        </p:nvSpPr>
        <p:spPr>
          <a:xfrm>
            <a:off x="3990975" y="6249988"/>
            <a:ext cx="1162050" cy="365125"/>
          </a:xfrm>
        </p:spPr>
        <p:txBody>
          <a:bodyPr/>
          <a:lstStyle>
            <a:lvl1pPr>
              <a:defRPr/>
            </a:lvl1pPr>
          </a:lstStyle>
          <a:p>
            <a:pPr>
              <a:defRPr/>
            </a:pPr>
            <a:fld id="{5BDE3573-B3D2-4B2D-BC19-0BDFF9515ABB}"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2BF11481-580D-474C-A1FA-1127DCC13719}" type="datetimeFigureOut">
              <a:rPr lang="el-GR"/>
              <a:pPr>
                <a:defRPr/>
              </a:pPr>
              <a:t>15/12/2015</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7D63D7FE-1C76-42B6-BC34-2E8F13AC5F6E}"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DD3AE178-E9A1-462E-A6FD-17CDEF3E4E7F}" type="datetimeFigureOut">
              <a:rPr lang="el-GR"/>
              <a:pPr>
                <a:defRPr/>
              </a:pPr>
              <a:t>15/12/2015</a:t>
            </a:fld>
            <a:endParaRPr lang="el-GR"/>
          </a:p>
        </p:txBody>
      </p:sp>
      <p:sp>
        <p:nvSpPr>
          <p:cNvPr id="11" name="Footer Placeholder 4"/>
          <p:cNvSpPr>
            <a:spLocks noGrp="1"/>
          </p:cNvSpPr>
          <p:nvPr>
            <p:ph type="ftr" sz="quarter" idx="11"/>
          </p:nvPr>
        </p:nvSpPr>
        <p:spPr/>
        <p:txBody>
          <a:bodyPr/>
          <a:lstStyle>
            <a:lvl1pPr>
              <a:defRPr/>
            </a:lvl1pPr>
          </a:lstStyle>
          <a:p>
            <a:pPr>
              <a:defRPr/>
            </a:pPr>
            <a:endParaRPr lang="el-GR"/>
          </a:p>
        </p:txBody>
      </p:sp>
      <p:sp>
        <p:nvSpPr>
          <p:cNvPr id="12" name="Slide Number Placeholder 5"/>
          <p:cNvSpPr>
            <a:spLocks noGrp="1"/>
          </p:cNvSpPr>
          <p:nvPr>
            <p:ph type="sldNum" sz="quarter" idx="12"/>
          </p:nvPr>
        </p:nvSpPr>
        <p:spPr/>
        <p:txBody>
          <a:bodyPr/>
          <a:lstStyle>
            <a:lvl1pPr>
              <a:defRPr/>
            </a:lvl1pPr>
          </a:lstStyle>
          <a:p>
            <a:pPr>
              <a:defRPr/>
            </a:pPr>
            <a:fld id="{5EE17F70-8250-4134-8FEF-5DC8E7A1683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B964082D-CD18-4C3B-BAC3-F2E5D2E57695}" type="datetimeFigureOut">
              <a:rPr lang="el-GR"/>
              <a:pPr>
                <a:defRPr/>
              </a:pPr>
              <a:t>15/12/2015</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5E372360-A9F6-4E05-953F-4F8F305472AC}"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9C5545A-4963-44D3-9B78-06DA0E1FB776}" type="datetimeFigureOut">
              <a:rPr lang="el-GR"/>
              <a:pPr>
                <a:defRPr/>
              </a:pPr>
              <a:t>15/12/2015</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87FC82F5-93AB-4CB5-84FA-3A82EFE2A68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A85ECF-5B92-4896-A142-AF3242327B6C}" type="datetimeFigureOut">
              <a:rPr lang="el-GR"/>
              <a:pPr>
                <a:defRPr/>
              </a:pPr>
              <a:t>15/12/2015</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0124DE8E-236A-41EF-8099-19D25EEBC48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4"/>
          <p:cNvSpPr>
            <a:spLocks noGrp="1"/>
          </p:cNvSpPr>
          <p:nvPr>
            <p:ph type="dt" sz="half" idx="10"/>
          </p:nvPr>
        </p:nvSpPr>
        <p:spPr/>
        <p:txBody>
          <a:bodyPr/>
          <a:lstStyle>
            <a:lvl1pPr>
              <a:defRPr/>
            </a:lvl1pPr>
          </a:lstStyle>
          <a:p>
            <a:pPr>
              <a:defRPr/>
            </a:pPr>
            <a:fld id="{4B917440-CAFD-4374-B140-2472CA7F9DF9}" type="datetimeFigureOut">
              <a:rPr lang="el-GR"/>
              <a:pPr>
                <a:defRPr/>
              </a:pPr>
              <a:t>15/12/2015</a:t>
            </a:fld>
            <a:endParaRPr lang="el-GR"/>
          </a:p>
        </p:txBody>
      </p:sp>
      <p:sp>
        <p:nvSpPr>
          <p:cNvPr id="13" name="Footer Placeholder 5"/>
          <p:cNvSpPr>
            <a:spLocks noGrp="1"/>
          </p:cNvSpPr>
          <p:nvPr>
            <p:ph type="ftr" sz="quarter" idx="11"/>
          </p:nvPr>
        </p:nvSpPr>
        <p:spPr/>
        <p:txBody>
          <a:bodyPr/>
          <a:lstStyle>
            <a:lvl1pPr>
              <a:defRPr/>
            </a:lvl1pPr>
          </a:lstStyle>
          <a:p>
            <a:pPr>
              <a:defRPr/>
            </a:pPr>
            <a:endParaRPr lang="el-GR"/>
          </a:p>
        </p:txBody>
      </p:sp>
      <p:sp>
        <p:nvSpPr>
          <p:cNvPr id="14" name="Slide Number Placeholder 6"/>
          <p:cNvSpPr>
            <a:spLocks noGrp="1"/>
          </p:cNvSpPr>
          <p:nvPr>
            <p:ph type="sldNum" sz="quarter" idx="12"/>
          </p:nvPr>
        </p:nvSpPr>
        <p:spPr/>
        <p:txBody>
          <a:bodyPr/>
          <a:lstStyle>
            <a:lvl1pPr>
              <a:defRPr/>
            </a:lvl1pPr>
          </a:lstStyle>
          <a:p>
            <a:pPr>
              <a:defRPr/>
            </a:pPr>
            <a:fld id="{1E1D94FF-F2A8-4BC5-AAAD-EA3F2A7A8384}"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2" name="Date Placeholder 4"/>
          <p:cNvSpPr>
            <a:spLocks noGrp="1"/>
          </p:cNvSpPr>
          <p:nvPr>
            <p:ph type="dt" sz="half" idx="10"/>
          </p:nvPr>
        </p:nvSpPr>
        <p:spPr/>
        <p:txBody>
          <a:bodyPr/>
          <a:lstStyle>
            <a:lvl1pPr>
              <a:defRPr/>
            </a:lvl1pPr>
          </a:lstStyle>
          <a:p>
            <a:pPr>
              <a:defRPr/>
            </a:pPr>
            <a:fld id="{7A583870-45B1-48C2-8F37-1ADE3BD93979}" type="datetimeFigureOut">
              <a:rPr lang="el-GR"/>
              <a:pPr>
                <a:defRPr/>
              </a:pPr>
              <a:t>15/12/2015</a:t>
            </a:fld>
            <a:endParaRPr lang="el-GR"/>
          </a:p>
        </p:txBody>
      </p:sp>
      <p:sp>
        <p:nvSpPr>
          <p:cNvPr id="13" name="Footer Placeholder 5"/>
          <p:cNvSpPr>
            <a:spLocks noGrp="1"/>
          </p:cNvSpPr>
          <p:nvPr>
            <p:ph type="ftr" sz="quarter" idx="11"/>
          </p:nvPr>
        </p:nvSpPr>
        <p:spPr/>
        <p:txBody>
          <a:bodyPr/>
          <a:lstStyle>
            <a:lvl1pPr>
              <a:defRPr/>
            </a:lvl1pPr>
          </a:lstStyle>
          <a:p>
            <a:pPr>
              <a:defRPr/>
            </a:pPr>
            <a:endParaRPr lang="el-GR"/>
          </a:p>
        </p:txBody>
      </p:sp>
      <p:sp>
        <p:nvSpPr>
          <p:cNvPr id="14" name="Slide Number Placeholder 6"/>
          <p:cNvSpPr>
            <a:spLocks noGrp="1"/>
          </p:cNvSpPr>
          <p:nvPr>
            <p:ph type="sldNum" sz="quarter" idx="12"/>
          </p:nvPr>
        </p:nvSpPr>
        <p:spPr/>
        <p:txBody>
          <a:bodyPr/>
          <a:lstStyle>
            <a:lvl1pPr>
              <a:defRPr/>
            </a:lvl1pPr>
          </a:lstStyle>
          <a:p>
            <a:pPr>
              <a:defRPr/>
            </a:pPr>
            <a:fld id="{69D0F445-D435-4080-A536-7CC377AE0D87}"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EB47D4C-1C12-4CE6-8EFB-B70895FCDACB}" type="datetimeFigureOut">
              <a:rPr lang="el-GR"/>
              <a:pPr>
                <a:defRPr/>
              </a:pPr>
              <a:t>15/12/2015</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948EE16A-2CF6-4817-8909-4342C896517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defRPr>
            </a:lvl1pPr>
          </a:lstStyle>
          <a:p>
            <a:pPr>
              <a:defRPr/>
            </a:pPr>
            <a:fld id="{296E29AE-E1CF-41F6-9E70-1F41FF0A9993}" type="datetimeFigureOut">
              <a:rPr lang="el-GR"/>
              <a:pPr>
                <a:defRPr/>
              </a:pPr>
              <a:t>15/12/2015</a:t>
            </a:fld>
            <a:endParaRPr lang="el-GR"/>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defRPr>
            </a:lvl1pPr>
          </a:lstStyle>
          <a:p>
            <a:pPr>
              <a:defRPr/>
            </a:pPr>
            <a:endParaRPr lang="el-GR"/>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defRPr>
            </a:lvl1pPr>
          </a:lstStyle>
          <a:p>
            <a:pPr>
              <a:defRPr/>
            </a:pPr>
            <a:fld id="{100C1976-C9EF-49DE-ADE6-89A83CA45BA7}" type="slidenum">
              <a:rPr lang="el-GR"/>
              <a:pPr>
                <a:defRPr/>
              </a:pPr>
              <a:t>‹#›</a:t>
            </a:fld>
            <a:endParaRPr lang="el-GR"/>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45" r:id="rId1"/>
    <p:sldLayoutId id="2147483743" r:id="rId2"/>
    <p:sldLayoutId id="2147483746" r:id="rId3"/>
    <p:sldLayoutId id="2147483742" r:id="rId4"/>
    <p:sldLayoutId id="2147483741" r:id="rId5"/>
    <p:sldLayoutId id="2147483740" r:id="rId6"/>
    <p:sldLayoutId id="2147483747" r:id="rId7"/>
    <p:sldLayoutId id="2147483748" r:id="rId8"/>
    <p:sldLayoutId id="2147483739" r:id="rId9"/>
    <p:sldLayoutId id="2147483749" r:id="rId10"/>
    <p:sldLayoutId id="2147483744" r:id="rId11"/>
  </p:sldLayoutIdLst>
  <p:txStyles>
    <p:title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google.com.cy/url?sa=i&amp;rct=j&amp;q=%CF%83%CF%84%CE%BF%CF%87%CE%BF%CF%82&amp;source=images&amp;cd=&amp;cad=rja&amp;docid=sMd7I2pL2-F7TM&amp;tbnid=PQIE3N_UgoBliM:&amp;ved=0CAUQjRw&amp;url=http://www.wica.gr/company/%CF%83%CF%84%CF%8C%CF%87%CE%BF%CF%82/&amp;ei=cUYlUdaMIqLA0QWw5YCQDw&amp;bvm=bv.42661473,d.ZG4&amp;psig=AFQjCNFNVCfqQXZhlS2KvtDgGMHgbhX4tg&amp;ust=136148365939215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google.com.cy/url?sa=i&amp;rct=j&amp;q=%CF%83%CF%84%CE%BF%CF%87%CE%BF%CF%82&amp;source=images&amp;cd=&amp;cad=rja&amp;docid=sMd7I2pL2-F7TM&amp;tbnid=PQIE3N_UgoBliM:&amp;ved=0CAUQjRw&amp;url=http://www.wica.gr/company/%CF%83%CF%84%CF%8C%CF%87%CE%BF%CF%82/&amp;ei=cUYlUdaMIqLA0QWw5YCQDw&amp;bvm=bv.42661473,d.ZG4&amp;psig=AFQjCNFNVCfqQXZhlS2KvtDgGMHgbhX4tg&amp;ust=136148365939215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google.com.cy/url?sa=i&amp;rct=j&amp;q=%CF%83%CF%84%CE%BF%CF%87%CE%BF%CF%82&amp;source=images&amp;cd=&amp;cad=rja&amp;docid=sMd7I2pL2-F7TM&amp;tbnid=PQIE3N_UgoBliM:&amp;ved=0CAUQjRw&amp;url=http://www.wica.gr/company/%CF%83%CF%84%CF%8C%CF%87%CE%BF%CF%82/&amp;ei=cUYlUdaMIqLA0QWw5YCQDw&amp;bvm=bv.42661473,d.ZG4&amp;psig=AFQjCNFNVCfqQXZhlS2KvtDgGMHgbhX4tg&amp;ust=1361483659392152" TargetMode="Externa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4337" name="Title 1"/>
          <p:cNvSpPr>
            <a:spLocks noGrp="1"/>
          </p:cNvSpPr>
          <p:nvPr>
            <p:ph type="ctrTitle"/>
          </p:nvPr>
        </p:nvSpPr>
        <p:spPr>
          <a:xfrm>
            <a:off x="684213" y="620713"/>
            <a:ext cx="7775575" cy="4392612"/>
          </a:xfrm>
        </p:spPr>
        <p:txBody>
          <a:bodyPr>
            <a:normAutofit/>
          </a:bodyPr>
          <a:lstStyle/>
          <a:p>
            <a:r>
              <a:rPr lang="el-GR" sz="3100" dirty="0" smtClean="0"/>
              <a:t>ΠΕΡΙΦΕΡΕΙΑΚΟ ΓΥΜΝΑΣΙΟ ΑΓΙΑΣ ΒΑΡΒΑΡΑΣ</a:t>
            </a:r>
            <a:br>
              <a:rPr lang="el-GR" sz="3100" dirty="0" smtClean="0"/>
            </a:br>
            <a:r>
              <a:rPr lang="el-GR" sz="2000" dirty="0" smtClean="0"/>
              <a:t>ΓΡΑΦΕΙΟ ΣΥΜΒΟΥΛΕΥΤΙΚΗΣ ΚΑΙ ΕΠΑΓΓΕΛΜΑΤΙΚΗΣ ΑΓΩΓΗΣ</a:t>
            </a:r>
            <a:br>
              <a:rPr lang="el-GR" sz="2000" dirty="0" smtClean="0"/>
            </a:br>
            <a:r>
              <a:rPr lang="el-GR" sz="2000" dirty="0" smtClean="0"/>
              <a:t/>
            </a:r>
            <a:br>
              <a:rPr lang="el-GR" sz="2000" dirty="0" smtClean="0"/>
            </a:br>
            <a:r>
              <a:rPr lang="el-GR" sz="2000" dirty="0" smtClean="0"/>
              <a:t/>
            </a:r>
            <a:br>
              <a:rPr lang="el-GR" sz="2000" dirty="0" smtClean="0"/>
            </a:br>
            <a:r>
              <a:rPr lang="el-GR" dirty="0" smtClean="0"/>
              <a:t>ΣΤΟΧΟΘΕΤΗΣΗ </a:t>
            </a:r>
            <a:r>
              <a:rPr lang="el-GR" dirty="0"/>
              <a:t>ΕΠΙΔΟΣΗΣ ΜΑΘΗΤΩΝ </a:t>
            </a:r>
            <a:r>
              <a:rPr lang="el-GR" dirty="0" smtClean="0"/>
              <a:t>ΣΤΑ ΜΑΘΗΜΑΤΑ ΤΑΞΕΩΝ  Α’ , Β’, Γ’ </a:t>
            </a:r>
            <a:br>
              <a:rPr lang="el-GR" dirty="0" smtClean="0"/>
            </a:br>
            <a:endParaRPr lang="el-GR" dirty="0" smtClean="0"/>
          </a:p>
        </p:txBody>
      </p:sp>
      <p:sp>
        <p:nvSpPr>
          <p:cNvPr id="3" name="Subtitle 2"/>
          <p:cNvSpPr>
            <a:spLocks noGrp="1"/>
          </p:cNvSpPr>
          <p:nvPr>
            <p:ph type="subTitle" idx="1"/>
          </p:nvPr>
        </p:nvSpPr>
        <p:spPr>
          <a:xfrm>
            <a:off x="1403350" y="5445125"/>
            <a:ext cx="6408738" cy="936625"/>
          </a:xfrm>
        </p:spPr>
        <p:txBody>
          <a:bodyPr rtlCol="0">
            <a:normAutofit fontScale="25000" lnSpcReduction="20000"/>
          </a:bodyPr>
          <a:lstStyle/>
          <a:p>
            <a:pPr fontAlgn="auto">
              <a:spcAft>
                <a:spcPts val="0"/>
              </a:spcAft>
              <a:defRPr/>
            </a:pPr>
            <a:endParaRPr lang="el-GR" dirty="0" smtClean="0"/>
          </a:p>
          <a:p>
            <a:pPr fontAlgn="auto">
              <a:spcAft>
                <a:spcPts val="0"/>
              </a:spcAft>
              <a:defRPr/>
            </a:pPr>
            <a:endParaRPr lang="el-GR" dirty="0"/>
          </a:p>
          <a:p>
            <a:pPr fontAlgn="auto">
              <a:spcAft>
                <a:spcPts val="0"/>
              </a:spcAft>
              <a:defRPr/>
            </a:pPr>
            <a:r>
              <a:rPr lang="el-GR" sz="8000" b="1" dirty="0" smtClean="0">
                <a:solidFill>
                  <a:schemeClr val="tx2"/>
                </a:solidFill>
              </a:rPr>
              <a:t>ΣΧΟΛΙΚΗ ΧΡΟΝΙΑ 2015-16</a:t>
            </a:r>
          </a:p>
          <a:p>
            <a:pPr fontAlgn="auto">
              <a:spcAft>
                <a:spcPts val="0"/>
              </a:spcAft>
              <a:defRPr/>
            </a:pPr>
            <a:r>
              <a:rPr lang="el-GR" sz="8000" b="1" dirty="0" smtClean="0">
                <a:solidFill>
                  <a:schemeClr val="tx2"/>
                </a:solidFill>
              </a:rPr>
              <a:t> Β.Δ. ΣΕΑ: Σπύρος Κουλουμής</a:t>
            </a:r>
            <a:endParaRPr lang="en-GB" sz="8000" b="1" dirty="0" smtClean="0">
              <a:solidFill>
                <a:schemeClr val="tx2"/>
              </a:solidFill>
            </a:endParaRPr>
          </a:p>
          <a:p>
            <a:pPr fontAlgn="auto">
              <a:spcAft>
                <a:spcPts val="0"/>
              </a:spcAft>
              <a:defRPr/>
            </a:pPr>
            <a:endParaRPr lang="el-GR" sz="8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2349500"/>
            <a:ext cx="8353425" cy="4032250"/>
          </a:xfrm>
        </p:spPr>
        <p:txBody>
          <a:bodyPr>
            <a:normAutofit/>
          </a:bodyPr>
          <a:lstStyle/>
          <a:p>
            <a:pPr marL="0" indent="0">
              <a:buFont typeface="Symbol" pitchFamily="18" charset="2"/>
              <a:buNone/>
            </a:pPr>
            <a:r>
              <a:rPr lang="el-GR" sz="2800" b="1" dirty="0" smtClean="0"/>
              <a:t>Η Στοχοθέτηση είναι χρήσιμη για τους μαθητές μας, γιατί …</a:t>
            </a:r>
            <a:endParaRPr lang="en-GB" sz="2800" b="1" dirty="0" smtClean="0"/>
          </a:p>
          <a:p>
            <a:pPr marL="0" indent="0">
              <a:buFont typeface="Symbol" pitchFamily="18" charset="2"/>
              <a:buNone/>
            </a:pPr>
            <a:r>
              <a:rPr lang="el-GR" b="1" i="1" u="sng" dirty="0" smtClean="0">
                <a:solidFill>
                  <a:srgbClr val="E81202"/>
                </a:solidFill>
              </a:rPr>
              <a:t>με την εμπλοκή τους στη διαδικασία της θέσπισης μαθησιακών στόχων, συνειδητοποιούν τις πραγματικές τους δυνατότητες και κινητοποιούνται προς την κατεύθυνση επίτευξης του στόχου τους. </a:t>
            </a:r>
          </a:p>
          <a:p>
            <a:pPr marL="0" indent="0">
              <a:buFont typeface="Symbol" pitchFamily="18" charset="2"/>
              <a:buNone/>
            </a:pPr>
            <a:r>
              <a:rPr lang="el-GR" sz="2800" b="1" u="sng" dirty="0" smtClean="0"/>
              <a:t>και επίσης γιατί…</a:t>
            </a:r>
          </a:p>
          <a:p>
            <a:pPr marL="0" indent="0">
              <a:buFont typeface="Symbol" pitchFamily="18" charset="2"/>
              <a:buNone/>
            </a:pPr>
            <a:r>
              <a:rPr lang="el-GR" b="1" i="1" u="sng" dirty="0" smtClean="0">
                <a:solidFill>
                  <a:srgbClr val="E81202"/>
                </a:solidFill>
              </a:rPr>
              <a:t>η επιστημονική έρευνα το έχει αποδείξει</a:t>
            </a:r>
            <a:r>
              <a:rPr lang="el-GR" sz="2600" b="1" i="1" u="sng" dirty="0" smtClean="0"/>
              <a:t> </a:t>
            </a:r>
            <a:r>
              <a:rPr lang="el-GR" b="1" i="1" u="sng" dirty="0" smtClean="0">
                <a:solidFill>
                  <a:srgbClr val="E81202"/>
                </a:solidFill>
              </a:rPr>
              <a:t>και η βιβλιογραφία το έχει καταγράψει.</a:t>
            </a:r>
          </a:p>
          <a:p>
            <a:pPr marL="0" indent="0">
              <a:buFont typeface="Symbol" pitchFamily="18" charset="2"/>
              <a:buNone/>
            </a:pPr>
            <a:endParaRPr lang="el-GR" i="1" u="sng" dirty="0" smtClean="0">
              <a:solidFill>
                <a:srgbClr val="E81202"/>
              </a:solidFill>
            </a:endParaRPr>
          </a:p>
        </p:txBody>
      </p:sp>
      <p:sp>
        <p:nvSpPr>
          <p:cNvPr id="2" name="Title 1"/>
          <p:cNvSpPr>
            <a:spLocks noGrp="1"/>
          </p:cNvSpPr>
          <p:nvPr>
            <p:ph type="title"/>
          </p:nvPr>
        </p:nvSpPr>
        <p:spPr>
          <a:xfrm>
            <a:off x="468313" y="549275"/>
            <a:ext cx="4826000" cy="719138"/>
          </a:xfrm>
        </p:spPr>
        <p:txBody>
          <a:bodyPr>
            <a:noAutofit/>
          </a:bodyPr>
          <a:lstStyle/>
          <a:p>
            <a:r>
              <a:rPr lang="el-GR" sz="5400" dirty="0" smtClean="0"/>
              <a:t>ΣΤΟΧΟΘΕΤΗΣΗ</a:t>
            </a:r>
            <a:endParaRPr lang="el-GR" sz="5400" b="1" i="1" dirty="0" smtClean="0"/>
          </a:p>
        </p:txBody>
      </p:sp>
      <p:pic>
        <p:nvPicPr>
          <p:cNvPr id="17411" name="Picture 2" descr="http://www.agrotisgroup.gr/pics/stoxos.png"/>
          <p:cNvPicPr>
            <a:picLocks noChangeAspect="1" noChangeArrowheads="1"/>
          </p:cNvPicPr>
          <p:nvPr/>
        </p:nvPicPr>
        <p:blipFill>
          <a:blip r:embed="rId2"/>
          <a:srcRect/>
          <a:stretch>
            <a:fillRect/>
          </a:stretch>
        </p:blipFill>
        <p:spPr bwMode="auto">
          <a:xfrm>
            <a:off x="6011863" y="115888"/>
            <a:ext cx="2663825" cy="248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0825" y="2420938"/>
            <a:ext cx="8642350" cy="3959225"/>
          </a:xfrm>
        </p:spPr>
        <p:txBody>
          <a:bodyPr>
            <a:normAutofit/>
          </a:bodyPr>
          <a:lstStyle/>
          <a:p>
            <a:pPr marL="0" indent="0">
              <a:buFont typeface="Symbol" pitchFamily="18" charset="2"/>
              <a:buNone/>
            </a:pPr>
            <a:r>
              <a:rPr lang="el-GR" sz="2800" b="1" dirty="0" smtClean="0"/>
              <a:t>Οφέλη στους μαθητές μας από την Στοχοθέτηση</a:t>
            </a:r>
          </a:p>
          <a:p>
            <a:pPr marL="0" indent="0">
              <a:buFont typeface="Symbol" pitchFamily="18" charset="2"/>
              <a:buNone/>
            </a:pPr>
            <a:r>
              <a:rPr lang="el-GR" sz="1600" i="1" u="sng" dirty="0" smtClean="0"/>
              <a:t> </a:t>
            </a:r>
          </a:p>
          <a:p>
            <a:pPr marL="0" indent="0"/>
            <a:r>
              <a:rPr lang="el-GR" dirty="0" smtClean="0"/>
              <a:t>  Δημιουργεί κίνητρο στον μαθητή για προσπάθεια</a:t>
            </a:r>
          </a:p>
          <a:p>
            <a:pPr marL="0" indent="0"/>
            <a:r>
              <a:rPr lang="el-GR" dirty="0" smtClean="0"/>
              <a:t>  Βοηθά τον μαθητή να συνειδητοποιήσει τις πραγματικές του</a:t>
            </a:r>
          </a:p>
          <a:p>
            <a:pPr marL="0" indent="0">
              <a:buNone/>
            </a:pPr>
            <a:r>
              <a:rPr lang="el-GR" dirty="0"/>
              <a:t> </a:t>
            </a:r>
            <a:r>
              <a:rPr lang="el-GR" dirty="0" smtClean="0"/>
              <a:t>   δυνατότητες (αυτογνωσία)</a:t>
            </a:r>
          </a:p>
          <a:p>
            <a:pPr marL="0" indent="0"/>
            <a:r>
              <a:rPr lang="el-GR" dirty="0" smtClean="0"/>
              <a:t>  Βοηθά τον μαθητή να προγραμματίσει σωστά τη μελέτη του,</a:t>
            </a:r>
          </a:p>
          <a:p>
            <a:pPr marL="0" indent="0">
              <a:buNone/>
            </a:pPr>
            <a:r>
              <a:rPr lang="el-GR" dirty="0"/>
              <a:t> </a:t>
            </a:r>
            <a:r>
              <a:rPr lang="el-GR" dirty="0" smtClean="0"/>
              <a:t>    για να μπορέσει να πετύχει τον στόχο του</a:t>
            </a:r>
          </a:p>
          <a:p>
            <a:pPr marL="0" indent="0"/>
            <a:r>
              <a:rPr lang="el-GR" dirty="0" smtClean="0"/>
              <a:t> Λειτουργεί ως ένας αόρατος μοχλός πίεσης στον μαθητή, ένας</a:t>
            </a:r>
          </a:p>
          <a:p>
            <a:pPr marL="0" indent="0">
              <a:buNone/>
            </a:pPr>
            <a:r>
              <a:rPr lang="el-GR" dirty="0"/>
              <a:t> </a:t>
            </a:r>
            <a:r>
              <a:rPr lang="el-GR" dirty="0" smtClean="0"/>
              <a:t>  τρόπος αυτοελέγχου</a:t>
            </a:r>
          </a:p>
        </p:txBody>
      </p:sp>
      <p:sp>
        <p:nvSpPr>
          <p:cNvPr id="2" name="Title 1"/>
          <p:cNvSpPr>
            <a:spLocks noGrp="1"/>
          </p:cNvSpPr>
          <p:nvPr>
            <p:ph type="title" idx="4294967295"/>
          </p:nvPr>
        </p:nvSpPr>
        <p:spPr>
          <a:xfrm>
            <a:off x="468313" y="549275"/>
            <a:ext cx="4826000" cy="719138"/>
          </a:xfrm>
        </p:spPr>
        <p:txBody>
          <a:bodyPr>
            <a:noAutofit/>
          </a:bodyPr>
          <a:lstStyle/>
          <a:p>
            <a:r>
              <a:rPr lang="el-GR" sz="5400" dirty="0" smtClean="0"/>
              <a:t>ΣΤΟΧΟΘΕΤΗΣΗ</a:t>
            </a:r>
            <a:endParaRPr lang="el-GR" sz="5400" b="1" i="1" dirty="0" smtClean="0"/>
          </a:p>
        </p:txBody>
      </p:sp>
      <p:pic>
        <p:nvPicPr>
          <p:cNvPr id="29700" name="Picture 2" descr="http://www.agrotisgroup.gr/pics/stoxos.png"/>
          <p:cNvPicPr>
            <a:picLocks noChangeAspect="1" noChangeArrowheads="1"/>
          </p:cNvPicPr>
          <p:nvPr/>
        </p:nvPicPr>
        <p:blipFill>
          <a:blip r:embed="rId2"/>
          <a:srcRect/>
          <a:stretch>
            <a:fillRect/>
          </a:stretch>
        </p:blipFill>
        <p:spPr bwMode="auto">
          <a:xfrm>
            <a:off x="6011863" y="115888"/>
            <a:ext cx="2663825" cy="248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5720" y="2428868"/>
            <a:ext cx="8642350" cy="3959225"/>
          </a:xfrm>
        </p:spPr>
        <p:txBody>
          <a:bodyPr>
            <a:normAutofit/>
          </a:bodyPr>
          <a:lstStyle/>
          <a:p>
            <a:pPr marL="0" indent="0">
              <a:buFont typeface="Symbol" pitchFamily="18" charset="2"/>
              <a:buNone/>
            </a:pPr>
            <a:r>
              <a:rPr lang="el-GR" sz="2800" b="1" dirty="0" smtClean="0"/>
              <a:t>Οφέλη στους μαθητές μας από την Στοχοθέτηση</a:t>
            </a:r>
          </a:p>
          <a:p>
            <a:pPr marL="0" indent="0">
              <a:buFont typeface="Symbol" pitchFamily="18" charset="2"/>
              <a:buNone/>
            </a:pPr>
            <a:r>
              <a:rPr lang="el-GR" sz="2800" b="1" dirty="0"/>
              <a:t>σ</a:t>
            </a:r>
            <a:r>
              <a:rPr lang="el-GR" sz="2800" b="1" dirty="0" smtClean="0"/>
              <a:t>υνέχεια……</a:t>
            </a:r>
          </a:p>
          <a:p>
            <a:pPr marL="0" indent="0">
              <a:buFont typeface="Symbol" pitchFamily="18" charset="2"/>
              <a:buNone/>
            </a:pPr>
            <a:r>
              <a:rPr lang="el-GR" sz="1600" i="1" u="sng" dirty="0" smtClean="0"/>
              <a:t> </a:t>
            </a:r>
          </a:p>
          <a:p>
            <a:pPr marL="0" indent="0"/>
            <a:r>
              <a:rPr lang="el-GR" dirty="0" smtClean="0"/>
              <a:t>   Βελτίωση της </a:t>
            </a:r>
            <a:r>
              <a:rPr lang="el-GR" dirty="0" err="1" smtClean="0"/>
              <a:t>αυτοεικόνας</a:t>
            </a:r>
            <a:r>
              <a:rPr lang="el-GR" dirty="0" smtClean="0"/>
              <a:t> και αυτοπεποίθησής τους μέσα </a:t>
            </a:r>
          </a:p>
          <a:p>
            <a:pPr marL="0" indent="0">
              <a:buNone/>
            </a:pPr>
            <a:r>
              <a:rPr lang="el-GR" dirty="0"/>
              <a:t> </a:t>
            </a:r>
            <a:r>
              <a:rPr lang="el-GR" dirty="0" smtClean="0"/>
              <a:t>    από την επίτευξη των εφικτών στόχων που είχαν </a:t>
            </a:r>
            <a:r>
              <a:rPr lang="el-GR" dirty="0" smtClean="0"/>
              <a:t>θέσει</a:t>
            </a:r>
          </a:p>
          <a:p>
            <a:pPr marL="0" indent="0">
              <a:buNone/>
            </a:pPr>
            <a:endParaRPr lang="el-GR" sz="800" dirty="0" smtClean="0"/>
          </a:p>
          <a:p>
            <a:pPr marL="0" indent="0"/>
            <a:r>
              <a:rPr lang="el-GR" dirty="0" smtClean="0"/>
              <a:t>  Η επιτυχία τους δίνει την αίσθηση ότι αξίζουν και ότι ανήκουν</a:t>
            </a:r>
          </a:p>
          <a:p>
            <a:pPr marL="0" indent="0">
              <a:buNone/>
            </a:pPr>
            <a:r>
              <a:rPr lang="el-GR" dirty="0"/>
              <a:t> </a:t>
            </a:r>
            <a:r>
              <a:rPr lang="el-GR" dirty="0" smtClean="0"/>
              <a:t>   στο σχολικό περιβάλλον το οποίο και τους φροντίζει</a:t>
            </a:r>
          </a:p>
          <a:p>
            <a:pPr marL="0" indent="0">
              <a:buNone/>
            </a:pPr>
            <a:endParaRPr lang="el-GR" dirty="0" smtClean="0"/>
          </a:p>
        </p:txBody>
      </p:sp>
      <p:sp>
        <p:nvSpPr>
          <p:cNvPr id="2" name="Title 1"/>
          <p:cNvSpPr>
            <a:spLocks noGrp="1"/>
          </p:cNvSpPr>
          <p:nvPr>
            <p:ph type="title" idx="4294967295"/>
          </p:nvPr>
        </p:nvSpPr>
        <p:spPr>
          <a:xfrm>
            <a:off x="468313" y="549275"/>
            <a:ext cx="4826000" cy="719138"/>
          </a:xfrm>
        </p:spPr>
        <p:txBody>
          <a:bodyPr>
            <a:noAutofit/>
          </a:bodyPr>
          <a:lstStyle/>
          <a:p>
            <a:r>
              <a:rPr lang="el-GR" sz="5400" dirty="0" smtClean="0"/>
              <a:t>ΣΤΟΧΟΘΕΤΗΣΗ</a:t>
            </a:r>
            <a:endParaRPr lang="el-GR" sz="5400" b="1" i="1" dirty="0" smtClean="0"/>
          </a:p>
        </p:txBody>
      </p:sp>
      <p:pic>
        <p:nvPicPr>
          <p:cNvPr id="29700" name="Picture 2" descr="http://www.agrotisgroup.gr/pics/stoxos.png"/>
          <p:cNvPicPr>
            <a:picLocks noChangeAspect="1" noChangeArrowheads="1"/>
          </p:cNvPicPr>
          <p:nvPr/>
        </p:nvPicPr>
        <p:blipFill>
          <a:blip r:embed="rId2"/>
          <a:srcRect/>
          <a:stretch>
            <a:fillRect/>
          </a:stretch>
        </p:blipFill>
        <p:spPr bwMode="auto">
          <a:xfrm>
            <a:off x="6011863" y="115888"/>
            <a:ext cx="2663825" cy="2486025"/>
          </a:xfrm>
          <a:prstGeom prst="rect">
            <a:avLst/>
          </a:prstGeom>
          <a:noFill/>
          <a:ln w="9525">
            <a:noFill/>
            <a:miter lim="800000"/>
            <a:headEnd/>
            <a:tailEnd/>
          </a:ln>
        </p:spPr>
      </p:pic>
    </p:spTree>
    <p:extLst>
      <p:ext uri="{BB962C8B-B14F-4D97-AF65-F5344CB8AC3E}">
        <p14:creationId xmlns:p14="http://schemas.microsoft.com/office/powerpoint/2010/main" xmlns="" val="1808179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0825" y="2420938"/>
            <a:ext cx="8642350" cy="3959225"/>
          </a:xfrm>
        </p:spPr>
        <p:txBody>
          <a:bodyPr>
            <a:normAutofit fontScale="92500" lnSpcReduction="10000"/>
          </a:bodyPr>
          <a:lstStyle/>
          <a:p>
            <a:pPr marL="0" indent="0">
              <a:buFont typeface="Symbol" pitchFamily="18" charset="2"/>
              <a:buNone/>
            </a:pPr>
            <a:r>
              <a:rPr lang="el-GR" sz="2800" b="1" dirty="0" smtClean="0"/>
              <a:t>Προσδοκώμενα </a:t>
            </a:r>
            <a:r>
              <a:rPr lang="el-GR" sz="2800" b="1" dirty="0" smtClean="0"/>
              <a:t>Οφέλη στο Σχολείο από την Στοχοθέτηση</a:t>
            </a:r>
          </a:p>
          <a:p>
            <a:pPr marL="0" indent="0">
              <a:buFont typeface="Symbol" pitchFamily="18" charset="2"/>
              <a:buNone/>
            </a:pPr>
            <a:r>
              <a:rPr lang="el-GR" sz="1600" i="1" u="sng" dirty="0" smtClean="0"/>
              <a:t> </a:t>
            </a:r>
          </a:p>
          <a:p>
            <a:pPr marL="0" indent="0"/>
            <a:r>
              <a:rPr lang="el-GR" dirty="0" smtClean="0"/>
              <a:t>  Οι </a:t>
            </a:r>
            <a:r>
              <a:rPr lang="el-GR" dirty="0" smtClean="0"/>
              <a:t>μαθητές γίνονται πιο συνειδητοποιημένοι, αναγνωρίζουν τον </a:t>
            </a:r>
            <a:endParaRPr lang="el-GR" dirty="0" smtClean="0"/>
          </a:p>
          <a:p>
            <a:pPr marL="0" indent="0">
              <a:buNone/>
            </a:pPr>
            <a:r>
              <a:rPr lang="el-GR" dirty="0" smtClean="0"/>
              <a:t> </a:t>
            </a:r>
            <a:r>
              <a:rPr lang="el-GR" dirty="0" smtClean="0"/>
              <a:t>    </a:t>
            </a:r>
            <a:r>
              <a:rPr lang="el-GR" dirty="0" smtClean="0"/>
              <a:t>πραγματικό </a:t>
            </a:r>
            <a:r>
              <a:rPr lang="el-GR" dirty="0" smtClean="0"/>
              <a:t>λόγο φοίτησής τους στο σχολείο και </a:t>
            </a:r>
            <a:r>
              <a:rPr lang="el-GR" dirty="0" smtClean="0"/>
              <a:t>προσπαθούν</a:t>
            </a:r>
          </a:p>
          <a:p>
            <a:pPr marL="0" indent="0">
              <a:buNone/>
            </a:pPr>
            <a:r>
              <a:rPr lang="el-GR" dirty="0" smtClean="0"/>
              <a:t> </a:t>
            </a:r>
            <a:r>
              <a:rPr lang="el-GR" dirty="0" smtClean="0"/>
              <a:t>   </a:t>
            </a:r>
            <a:r>
              <a:rPr lang="el-GR" dirty="0" smtClean="0"/>
              <a:t> </a:t>
            </a:r>
            <a:r>
              <a:rPr lang="el-GR" dirty="0" smtClean="0"/>
              <a:t>περισσότερο στα μαθήματά </a:t>
            </a:r>
            <a:r>
              <a:rPr lang="el-GR" dirty="0" smtClean="0"/>
              <a:t>τους</a:t>
            </a:r>
          </a:p>
          <a:p>
            <a:pPr marL="0" indent="0">
              <a:buNone/>
            </a:pPr>
            <a:endParaRPr lang="el-GR" sz="900" dirty="0" smtClean="0"/>
          </a:p>
          <a:p>
            <a:pPr marL="0" indent="0"/>
            <a:r>
              <a:rPr lang="el-GR" dirty="0" smtClean="0"/>
              <a:t>  Οι </a:t>
            </a:r>
            <a:r>
              <a:rPr lang="el-GR" dirty="0" smtClean="0"/>
              <a:t>μαθητές γίνονται πιο επιμελείς και έτσι βελτιώνεται η </a:t>
            </a:r>
            <a:r>
              <a:rPr lang="el-GR" dirty="0" smtClean="0"/>
              <a:t>επίδοσή</a:t>
            </a:r>
          </a:p>
          <a:p>
            <a:pPr marL="0" indent="0">
              <a:buNone/>
            </a:pPr>
            <a:r>
              <a:rPr lang="el-GR" dirty="0" smtClean="0"/>
              <a:t>     </a:t>
            </a:r>
            <a:r>
              <a:rPr lang="el-GR" dirty="0" smtClean="0"/>
              <a:t>τους στην </a:t>
            </a:r>
            <a:r>
              <a:rPr lang="el-GR" dirty="0" smtClean="0"/>
              <a:t>τάξη</a:t>
            </a:r>
          </a:p>
          <a:p>
            <a:pPr marL="0" indent="0">
              <a:buNone/>
            </a:pPr>
            <a:endParaRPr lang="el-GR" sz="900" dirty="0" smtClean="0"/>
          </a:p>
          <a:p>
            <a:pPr marL="0" indent="0"/>
            <a:r>
              <a:rPr lang="el-GR" dirty="0" smtClean="0"/>
              <a:t>  Οι </a:t>
            </a:r>
            <a:r>
              <a:rPr lang="el-GR" dirty="0" smtClean="0"/>
              <a:t>μαθητές γίνονται πιο συνεργάσιμοι και με αυτό τον </a:t>
            </a:r>
            <a:r>
              <a:rPr lang="el-GR" dirty="0" smtClean="0"/>
              <a:t>τρόπο</a:t>
            </a:r>
          </a:p>
          <a:p>
            <a:pPr marL="0" indent="0">
              <a:buNone/>
            </a:pPr>
            <a:r>
              <a:rPr lang="el-GR" dirty="0" smtClean="0"/>
              <a:t>    </a:t>
            </a:r>
            <a:r>
              <a:rPr lang="el-GR" dirty="0" smtClean="0"/>
              <a:t>βελτιώνεται η συμπεριφορά τους και </a:t>
            </a:r>
            <a:r>
              <a:rPr lang="el-GR" b="1" dirty="0" smtClean="0"/>
              <a:t>μειώνεται η ροπή τους  </a:t>
            </a:r>
            <a:r>
              <a:rPr lang="el-GR" b="1" dirty="0" smtClean="0"/>
              <a:t>προς</a:t>
            </a:r>
          </a:p>
          <a:p>
            <a:pPr marL="0" indent="0">
              <a:buNone/>
            </a:pPr>
            <a:r>
              <a:rPr lang="el-GR" b="1" dirty="0" smtClean="0"/>
              <a:t> </a:t>
            </a:r>
            <a:r>
              <a:rPr lang="el-GR" b="1" dirty="0" smtClean="0"/>
              <a:t>  </a:t>
            </a:r>
            <a:r>
              <a:rPr lang="el-GR" b="1" dirty="0" smtClean="0"/>
              <a:t> </a:t>
            </a:r>
            <a:r>
              <a:rPr lang="el-GR" b="1" dirty="0" smtClean="0"/>
              <a:t>την παραβατικότητα</a:t>
            </a:r>
          </a:p>
        </p:txBody>
      </p:sp>
      <p:sp>
        <p:nvSpPr>
          <p:cNvPr id="2" name="Title 1"/>
          <p:cNvSpPr>
            <a:spLocks noGrp="1"/>
          </p:cNvSpPr>
          <p:nvPr>
            <p:ph type="title" idx="4294967295"/>
          </p:nvPr>
        </p:nvSpPr>
        <p:spPr>
          <a:xfrm>
            <a:off x="468313" y="549275"/>
            <a:ext cx="4826000" cy="719138"/>
          </a:xfrm>
        </p:spPr>
        <p:txBody>
          <a:bodyPr>
            <a:noAutofit/>
          </a:bodyPr>
          <a:lstStyle/>
          <a:p>
            <a:r>
              <a:rPr lang="el-GR" sz="5400" dirty="0" smtClean="0"/>
              <a:t>ΣΤΟΧΟΘΕΤΗΣΗ</a:t>
            </a:r>
            <a:endParaRPr lang="el-GR" sz="5400" b="1" i="1" dirty="0" smtClean="0"/>
          </a:p>
        </p:txBody>
      </p:sp>
      <p:pic>
        <p:nvPicPr>
          <p:cNvPr id="30724" name="Picture 2" descr="http://www.agrotisgroup.gr/pics/stoxos.png"/>
          <p:cNvPicPr>
            <a:picLocks noChangeAspect="1" noChangeArrowheads="1"/>
          </p:cNvPicPr>
          <p:nvPr/>
        </p:nvPicPr>
        <p:blipFill>
          <a:blip r:embed="rId2"/>
          <a:srcRect/>
          <a:stretch>
            <a:fillRect/>
          </a:stretch>
        </p:blipFill>
        <p:spPr bwMode="auto">
          <a:xfrm>
            <a:off x="6011863" y="115888"/>
            <a:ext cx="2663825" cy="248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2349500"/>
            <a:ext cx="8229600" cy="3959225"/>
          </a:xfrm>
        </p:spPr>
        <p:txBody>
          <a:bodyPr rtlCol="0">
            <a:normAutofit fontScale="92500"/>
          </a:bodyPr>
          <a:lstStyle/>
          <a:p>
            <a:pPr marL="274320" indent="-274320" fontAlgn="auto">
              <a:spcAft>
                <a:spcPts val="0"/>
              </a:spcAft>
              <a:defRPr/>
            </a:pPr>
            <a:r>
              <a:rPr lang="el-GR" dirty="0" smtClean="0"/>
              <a:t>Οι στόχοι που έβαλαν ήταν πολύ ψηλοί και όχι σύμφωνοι με τις πραγματικές μαθησιακές τους δυνατότητες.</a:t>
            </a:r>
          </a:p>
          <a:p>
            <a:pPr marL="274320" indent="-274320" fontAlgn="auto">
              <a:spcAft>
                <a:spcPts val="0"/>
              </a:spcAft>
              <a:defRPr/>
            </a:pPr>
            <a:r>
              <a:rPr lang="el-GR" dirty="0" smtClean="0"/>
              <a:t>Η έλλειψη εμπειρίας στον τρόπο μελέτης και αξιολόγησης.</a:t>
            </a:r>
          </a:p>
          <a:p>
            <a:pPr marL="274320" indent="-274320" fontAlgn="auto">
              <a:spcAft>
                <a:spcPts val="0"/>
              </a:spcAft>
              <a:defRPr/>
            </a:pPr>
            <a:r>
              <a:rPr lang="el-GR" dirty="0" smtClean="0"/>
              <a:t>Ο μειωμένος χρόνος που αφιερώνουν κάποια παιδιά για το διάβασμά τους.</a:t>
            </a:r>
          </a:p>
          <a:p>
            <a:pPr marL="274320" indent="-274320" fontAlgn="auto">
              <a:spcAft>
                <a:spcPts val="0"/>
              </a:spcAft>
              <a:defRPr/>
            </a:pPr>
            <a:r>
              <a:rPr lang="el-GR" dirty="0" smtClean="0"/>
              <a:t>Η μη συστηματική μελέτη των μαθητών στο σπίτι.</a:t>
            </a:r>
          </a:p>
          <a:p>
            <a:pPr marL="274320" indent="-274320" fontAlgn="auto">
              <a:spcAft>
                <a:spcPts val="0"/>
              </a:spcAft>
              <a:defRPr/>
            </a:pPr>
            <a:r>
              <a:rPr lang="el-GR" dirty="0" smtClean="0"/>
              <a:t>Η μειωμένη προσοχή κάποιων μαθητών κατά τη διάρκεια της παράδοσης των μαθημάτων.</a:t>
            </a:r>
          </a:p>
          <a:p>
            <a:pPr marL="274320" indent="-274320" fontAlgn="auto">
              <a:spcAft>
                <a:spcPts val="0"/>
              </a:spcAft>
              <a:defRPr/>
            </a:pPr>
            <a:r>
              <a:rPr lang="el-GR" dirty="0" smtClean="0"/>
              <a:t>Οι μαθησιακές δυσκολίες που αντιμετωπίζουν κάποια παιδιά.</a:t>
            </a:r>
          </a:p>
          <a:p>
            <a:pPr marL="274320" indent="-274320" fontAlgn="auto">
              <a:spcAft>
                <a:spcPts val="0"/>
              </a:spcAft>
              <a:defRPr/>
            </a:pPr>
            <a:r>
              <a:rPr lang="el-GR" dirty="0" smtClean="0"/>
              <a:t>Η αλλαγή στα ενδιαφέροντα των μαθητών λόγω της εφηβείας .</a:t>
            </a:r>
          </a:p>
          <a:p>
            <a:pPr marL="274320" indent="-274320" fontAlgn="auto">
              <a:spcAft>
                <a:spcPts val="0"/>
              </a:spcAft>
              <a:defRPr/>
            </a:pPr>
            <a:endParaRPr lang="el-GR" dirty="0"/>
          </a:p>
        </p:txBody>
      </p:sp>
      <p:sp>
        <p:nvSpPr>
          <p:cNvPr id="19458" name="Title 1"/>
          <p:cNvSpPr>
            <a:spLocks noGrp="1"/>
          </p:cNvSpPr>
          <p:nvPr>
            <p:ph type="title"/>
          </p:nvPr>
        </p:nvSpPr>
        <p:spPr>
          <a:xfrm>
            <a:off x="542925" y="476250"/>
            <a:ext cx="8229600" cy="1657350"/>
          </a:xfrm>
        </p:spPr>
        <p:txBody>
          <a:bodyPr/>
          <a:lstStyle/>
          <a:p>
            <a:r>
              <a:rPr lang="el-GR" sz="3600" smtClean="0"/>
              <a:t>ΠΙΘΑΝΟΙ ΛΟΓΟΙ ΓΙΑ ΤΟΥΣ ΟΠΟΙΟΥΣ ΚΑΠΟΙΑ ΠΑΙΔΙΑ ΔΕΝ ΕΠΙΤΥΓΧΑΝΟΥΝ</a:t>
            </a:r>
            <a:br>
              <a:rPr lang="el-GR" sz="3600" smtClean="0"/>
            </a:br>
            <a:r>
              <a:rPr lang="el-GR" sz="3600" smtClean="0"/>
              <a:t>                              ΤΟΥΣ ΣΤΟΧΟΥΣ ΤΟΥΣ</a:t>
            </a:r>
            <a:endParaRPr lang="el-GR" sz="3600" b="1" i="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3850" y="908050"/>
            <a:ext cx="8569325" cy="5689600"/>
          </a:xfrm>
        </p:spPr>
        <p:txBody>
          <a:bodyPr>
            <a:normAutofit/>
          </a:bodyPr>
          <a:lstStyle/>
          <a:p>
            <a:pPr>
              <a:buFont typeface="Symbol" pitchFamily="18" charset="2"/>
              <a:buNone/>
            </a:pPr>
            <a:r>
              <a:rPr lang="el-GR" sz="2200" dirty="0" smtClean="0">
                <a:latin typeface="Arial" charset="0"/>
              </a:rPr>
              <a:t>			        </a:t>
            </a:r>
          </a:p>
          <a:p>
            <a:pPr>
              <a:buFont typeface="Symbol" pitchFamily="18" charset="2"/>
              <a:buNone/>
            </a:pPr>
            <a:r>
              <a:rPr lang="el-GR" sz="2200" dirty="0">
                <a:latin typeface="Arial" charset="0"/>
              </a:rPr>
              <a:t>	</a:t>
            </a:r>
            <a:r>
              <a:rPr lang="el-GR" sz="2200" dirty="0" smtClean="0">
                <a:latin typeface="Arial" charset="0"/>
              </a:rPr>
              <a:t>			</a:t>
            </a:r>
            <a:r>
              <a:rPr lang="el-GR" sz="4000" dirty="0" smtClean="0">
                <a:latin typeface="Arial" charset="0"/>
              </a:rPr>
              <a:t>ΜΕΡΟΣ  Β’</a:t>
            </a:r>
            <a:endParaRPr lang="el-GR" sz="2200" dirty="0" smtClean="0">
              <a:latin typeface="Arial" charset="0"/>
            </a:endParaRPr>
          </a:p>
          <a:p>
            <a:pPr>
              <a:buFont typeface="Symbol" pitchFamily="18" charset="2"/>
              <a:buNone/>
            </a:pPr>
            <a:endParaRPr lang="el-GR" sz="2200" dirty="0" smtClean="0">
              <a:latin typeface="Arial" charset="0"/>
            </a:endParaRPr>
          </a:p>
          <a:p>
            <a:pPr>
              <a:buFont typeface="Symbol" pitchFamily="18" charset="2"/>
              <a:buNone/>
            </a:pPr>
            <a:endParaRPr lang="el-GR" sz="2200" dirty="0">
              <a:latin typeface="Arial" charset="0"/>
            </a:endParaRPr>
          </a:p>
          <a:p>
            <a:pPr>
              <a:buFont typeface="Symbol" pitchFamily="18" charset="2"/>
              <a:buNone/>
            </a:pPr>
            <a:endParaRPr lang="el-GR" sz="2200" dirty="0" smtClean="0">
              <a:latin typeface="Arial" charset="0"/>
            </a:endParaRPr>
          </a:p>
          <a:p>
            <a:r>
              <a:rPr lang="el-GR" sz="2800" dirty="0" smtClean="0"/>
              <a:t>ΣΤΑΔΙΑ ΕΦΑΡΜΟΓΗΣ ΤΟΥ ΠΡΟΓΡΑΜΜΑΤΟΣ ΤΗΣ ΣΤΟΧΟΘΕΤΗΣΗΣ  ΣΤΙΣ ΤΑΞΕΙΣ  Α’ , Β’ ΚΑΙ Γ’ </a:t>
            </a:r>
            <a:endParaRPr lang="en-GB" sz="2800" b="1" dirty="0" smtClean="0"/>
          </a:p>
          <a:p>
            <a:endParaRPr lang="en-GB" sz="2800" b="1" dirty="0" smtClean="0"/>
          </a:p>
          <a:p>
            <a:endParaRPr lang="el-GR" sz="2800" dirty="0" smtClean="0"/>
          </a:p>
          <a:p>
            <a:pPr>
              <a:buFont typeface="Symbol" pitchFamily="18" charset="2"/>
              <a:buNone/>
            </a:pPr>
            <a:endParaRPr lang="el-GR" sz="2200" dirty="0" smtClean="0"/>
          </a:p>
          <a:p>
            <a:endParaRPr lang="el-GR" sz="2200" dirty="0" smtClean="0"/>
          </a:p>
          <a:p>
            <a:endParaRPr lang="el-GR" sz="2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0825" y="2420938"/>
            <a:ext cx="8642350" cy="3959225"/>
          </a:xfrm>
        </p:spPr>
        <p:txBody>
          <a:bodyPr>
            <a:normAutofit lnSpcReduction="10000"/>
          </a:bodyPr>
          <a:lstStyle/>
          <a:p>
            <a:pPr marL="0" indent="0">
              <a:buFont typeface="Symbol" pitchFamily="18" charset="2"/>
              <a:buNone/>
            </a:pPr>
            <a:r>
              <a:rPr lang="el-GR" sz="2800" b="1" dirty="0" smtClean="0"/>
              <a:t>Πότε χρονικά εφαρμόζουμε το πρόγραμμα της Στοχοθέτησης</a:t>
            </a:r>
          </a:p>
          <a:p>
            <a:pPr marL="0" indent="0">
              <a:buFont typeface="Symbol" pitchFamily="18" charset="2"/>
              <a:buNone/>
            </a:pPr>
            <a:r>
              <a:rPr lang="el-GR" sz="1600" i="1" u="sng" dirty="0" smtClean="0"/>
              <a:t> </a:t>
            </a:r>
          </a:p>
          <a:p>
            <a:pPr marL="0" indent="0"/>
            <a:r>
              <a:rPr lang="el-GR" b="1" i="1" u="sng" dirty="0" smtClean="0"/>
              <a:t>Για την Α’ τάξη</a:t>
            </a:r>
          </a:p>
          <a:p>
            <a:pPr marL="0" indent="0">
              <a:buFont typeface="Symbol" pitchFamily="18" charset="2"/>
              <a:buNone/>
            </a:pPr>
            <a:r>
              <a:rPr lang="el-GR" sz="2800" dirty="0" smtClean="0">
                <a:solidFill>
                  <a:srgbClr val="E81202"/>
                </a:solidFill>
              </a:rPr>
              <a:t>Αμέσως μετά την παραλαβή των ενδεικτικών του πρώτου </a:t>
            </a:r>
            <a:r>
              <a:rPr lang="el-GR" sz="2800" dirty="0" err="1" smtClean="0">
                <a:solidFill>
                  <a:srgbClr val="E81202"/>
                </a:solidFill>
              </a:rPr>
              <a:t>τετραμήνου</a:t>
            </a:r>
            <a:endParaRPr lang="el-GR" sz="2800" dirty="0" smtClean="0">
              <a:solidFill>
                <a:srgbClr val="E81202"/>
              </a:solidFill>
            </a:endParaRPr>
          </a:p>
          <a:p>
            <a:pPr marL="0" indent="0">
              <a:buFont typeface="Symbol" pitchFamily="18" charset="2"/>
              <a:buNone/>
            </a:pPr>
            <a:endParaRPr lang="el-GR" dirty="0" smtClean="0"/>
          </a:p>
          <a:p>
            <a:pPr marL="0" indent="0"/>
            <a:r>
              <a:rPr lang="el-GR" b="1" i="1" u="sng" dirty="0" smtClean="0"/>
              <a:t>Για τις τάξεις Β’ και Γ’ τάξη</a:t>
            </a:r>
          </a:p>
          <a:p>
            <a:pPr marL="0" indent="0">
              <a:buFont typeface="Symbol" pitchFamily="18" charset="2"/>
              <a:buNone/>
            </a:pPr>
            <a:r>
              <a:rPr lang="el-GR" sz="2800" dirty="0" smtClean="0">
                <a:solidFill>
                  <a:srgbClr val="E81202"/>
                </a:solidFill>
              </a:rPr>
              <a:t>Αρχές Νοεμβρίου</a:t>
            </a:r>
          </a:p>
        </p:txBody>
      </p:sp>
      <p:sp>
        <p:nvSpPr>
          <p:cNvPr id="2" name="Title 1"/>
          <p:cNvSpPr>
            <a:spLocks noGrp="1"/>
          </p:cNvSpPr>
          <p:nvPr>
            <p:ph type="title" idx="4294967295"/>
          </p:nvPr>
        </p:nvSpPr>
        <p:spPr>
          <a:xfrm>
            <a:off x="468313" y="549275"/>
            <a:ext cx="4826000" cy="719138"/>
          </a:xfrm>
        </p:spPr>
        <p:txBody>
          <a:bodyPr>
            <a:normAutofit fontScale="90000"/>
          </a:bodyPr>
          <a:lstStyle/>
          <a:p>
            <a:r>
              <a:rPr lang="el-GR" sz="4800" smtClean="0"/>
              <a:t>ΣΤΟΧΟΘΕΤΗΣΗ</a:t>
            </a:r>
            <a:endParaRPr lang="el-GR" sz="4800" b="1" i="1" smtClean="0"/>
          </a:p>
        </p:txBody>
      </p:sp>
      <p:pic>
        <p:nvPicPr>
          <p:cNvPr id="44036" name="Picture 2" descr="http://www.agrotisgroup.gr/pics/stoxos.png"/>
          <p:cNvPicPr>
            <a:picLocks noChangeAspect="1" noChangeArrowheads="1"/>
          </p:cNvPicPr>
          <p:nvPr/>
        </p:nvPicPr>
        <p:blipFill>
          <a:blip r:embed="rId2"/>
          <a:srcRect/>
          <a:stretch>
            <a:fillRect/>
          </a:stretch>
        </p:blipFill>
        <p:spPr bwMode="auto">
          <a:xfrm>
            <a:off x="6011863" y="115888"/>
            <a:ext cx="2663825" cy="2486025"/>
          </a:xfrm>
          <a:prstGeom prst="rect">
            <a:avLst/>
          </a:prstGeom>
          <a:noFill/>
          <a:ln w="9525">
            <a:noFill/>
            <a:miter lim="800000"/>
            <a:headEnd/>
            <a:tailEnd/>
          </a:ln>
        </p:spPr>
      </p:pic>
    </p:spTree>
    <p:extLst>
      <p:ext uri="{BB962C8B-B14F-4D97-AF65-F5344CB8AC3E}">
        <p14:creationId xmlns:p14="http://schemas.microsoft.com/office/powerpoint/2010/main" xmlns="" val="2478012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0825" y="1773238"/>
            <a:ext cx="8642350" cy="4824412"/>
          </a:xfrm>
        </p:spPr>
        <p:txBody>
          <a:bodyPr>
            <a:normAutofit/>
          </a:bodyPr>
          <a:lstStyle/>
          <a:p>
            <a:pPr marL="0" indent="0">
              <a:buFont typeface="Symbol" pitchFamily="18" charset="2"/>
              <a:buNone/>
            </a:pPr>
            <a:r>
              <a:rPr lang="el-GR" sz="2800" b="1" i="1" u="sng" dirty="0" smtClean="0">
                <a:solidFill>
                  <a:srgbClr val="E81202"/>
                </a:solidFill>
              </a:rPr>
              <a:t>Πώς εφαρμόζουμε το πρόγραμμα της Στοχοθέτησης</a:t>
            </a:r>
            <a:endParaRPr lang="el-GR" sz="1600" i="1" u="sng" dirty="0" smtClean="0">
              <a:solidFill>
                <a:srgbClr val="E81202"/>
              </a:solidFill>
            </a:endParaRPr>
          </a:p>
          <a:p>
            <a:pPr marL="0" indent="0">
              <a:buFont typeface="Symbol" pitchFamily="18" charset="2"/>
              <a:buNone/>
            </a:pPr>
            <a:r>
              <a:rPr lang="el-GR" sz="2000" b="1" u="sng" dirty="0" smtClean="0">
                <a:solidFill>
                  <a:schemeClr val="hlink"/>
                </a:solidFill>
              </a:rPr>
              <a:t>Α’ Φάση</a:t>
            </a:r>
            <a:r>
              <a:rPr lang="el-GR" sz="2000" dirty="0" smtClean="0"/>
              <a:t> </a:t>
            </a:r>
          </a:p>
          <a:p>
            <a:pPr marL="0" indent="0"/>
            <a:r>
              <a:rPr lang="el-GR" sz="2000" dirty="0" smtClean="0"/>
              <a:t>  Ο Υπεύθυνος Τμήματος εξηγεί στους μαθητές του, είτε στην τάξη, είτε σε άλλο χώρο που θα αποφασιστεί, το σκεπτικό και τη φιλοσοφία της «Στοχοθέτησης» είτε σε εμβόλιμη περίοδο ή κατά τη διάρκεια του μαθήματος του/ης. Δίνει στους μαθητές το « βιβλιαράκι της Στοχοθέτησης» </a:t>
            </a:r>
            <a:r>
              <a:rPr lang="en-US" sz="2000" dirty="0" smtClean="0"/>
              <a:t> </a:t>
            </a:r>
            <a:r>
              <a:rPr lang="el-GR" sz="2000" dirty="0" smtClean="0"/>
              <a:t>και τους επεξηγεί πως θα το συμπληρώσουν και πότε θα το επιστρέψουν στο Σχολείο. </a:t>
            </a:r>
          </a:p>
          <a:p>
            <a:pPr marL="0" indent="0"/>
            <a:r>
              <a:rPr lang="el-GR" sz="2000" dirty="0" smtClean="0"/>
              <a:t>  Παράλληλα, η γραμματεία του Σχολείου στέλνει μήνυμα </a:t>
            </a:r>
            <a:r>
              <a:rPr lang="en-US" sz="2000" dirty="0" smtClean="0"/>
              <a:t>SMS</a:t>
            </a:r>
            <a:r>
              <a:rPr lang="el-GR" sz="2000" dirty="0" smtClean="0"/>
              <a:t> προς τους γονείς και τους ενημερώνει για την αποστολή στο σπίτι του βιβλιαρίου του Προγράμματος. Επίσης, μέσα από το </a:t>
            </a:r>
            <a:r>
              <a:rPr lang="en-US" sz="2000" dirty="0" smtClean="0"/>
              <a:t>SMS,</a:t>
            </a:r>
            <a:r>
              <a:rPr lang="el-GR" sz="2000" dirty="0" smtClean="0"/>
              <a:t> τους ενημερώνει πότε θα πρέπει να το επιστρέψουν. Το «βιβλιαράκι» θα πρέπει να επιστραφεί στον Υ.Τ. συμπληρωμένο σε μία περίπου εβδομάδα από την ημέρα παραλαβής του από τους μαθητές. </a:t>
            </a:r>
          </a:p>
          <a:p>
            <a:pPr marL="0" indent="0">
              <a:buFont typeface="Symbol" pitchFamily="18" charset="2"/>
              <a:buNone/>
            </a:pPr>
            <a:endParaRPr lang="el-GR" sz="2000" dirty="0" smtClean="0"/>
          </a:p>
        </p:txBody>
      </p:sp>
      <p:sp>
        <p:nvSpPr>
          <p:cNvPr id="2" name="Title 1"/>
          <p:cNvSpPr>
            <a:spLocks noGrp="1"/>
          </p:cNvSpPr>
          <p:nvPr>
            <p:ph type="title" idx="4294967295"/>
          </p:nvPr>
        </p:nvSpPr>
        <p:spPr>
          <a:xfrm>
            <a:off x="468313" y="549275"/>
            <a:ext cx="8135937" cy="719138"/>
          </a:xfrm>
        </p:spPr>
        <p:txBody>
          <a:bodyPr>
            <a:normAutofit fontScale="90000"/>
          </a:bodyPr>
          <a:lstStyle/>
          <a:p>
            <a:r>
              <a:rPr lang="el-GR" sz="3600" b="1" i="1" smtClean="0"/>
              <a:t>ΧΡΟΝΙΚΕΣ ΦΑΣΕΙΣ ΣΤΗΝ ΕΦΑΡΜΟΓΗ ΤΗΣ «ΣΤΟΧΟΘΕΤΗΣΗΣ»</a:t>
            </a:r>
          </a:p>
        </p:txBody>
      </p:sp>
    </p:spTree>
    <p:extLst>
      <p:ext uri="{BB962C8B-B14F-4D97-AF65-F5344CB8AC3E}">
        <p14:creationId xmlns:p14="http://schemas.microsoft.com/office/powerpoint/2010/main" xmlns="" val="3668420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0825" y="1628775"/>
            <a:ext cx="8642350" cy="5229225"/>
          </a:xfrm>
        </p:spPr>
        <p:txBody>
          <a:bodyPr>
            <a:normAutofit fontScale="62500" lnSpcReduction="20000"/>
          </a:bodyPr>
          <a:lstStyle/>
          <a:p>
            <a:pPr marL="0" indent="0">
              <a:buFont typeface="Symbol" pitchFamily="18" charset="2"/>
              <a:buNone/>
            </a:pPr>
            <a:endParaRPr lang="el-GR" sz="2800" b="1" i="1" u="sng" dirty="0" smtClean="0">
              <a:solidFill>
                <a:srgbClr val="E81202"/>
              </a:solidFill>
            </a:endParaRPr>
          </a:p>
          <a:p>
            <a:pPr marL="0" indent="0">
              <a:buFont typeface="Symbol" pitchFamily="18" charset="2"/>
              <a:buNone/>
            </a:pPr>
            <a:r>
              <a:rPr lang="el-GR" sz="4500" b="1" i="1" u="sng" dirty="0" smtClean="0">
                <a:solidFill>
                  <a:srgbClr val="E81202"/>
                </a:solidFill>
              </a:rPr>
              <a:t>Πώς εφαρμόζουμε το πρόγραμμα της Στοχοθέτησης</a:t>
            </a:r>
            <a:endParaRPr lang="el-GR" sz="4500" i="1" u="sng" dirty="0" smtClean="0">
              <a:solidFill>
                <a:srgbClr val="E81202"/>
              </a:solidFill>
            </a:endParaRPr>
          </a:p>
          <a:p>
            <a:pPr marL="0" indent="0">
              <a:buNone/>
            </a:pPr>
            <a:endParaRPr lang="el-GR" sz="2000" b="1" u="sng" dirty="0" smtClean="0">
              <a:solidFill>
                <a:schemeClr val="hlink"/>
              </a:solidFill>
            </a:endParaRPr>
          </a:p>
          <a:p>
            <a:pPr marL="0" indent="0">
              <a:buNone/>
            </a:pPr>
            <a:r>
              <a:rPr lang="el-GR" sz="3200" b="1" u="sng" dirty="0" smtClean="0">
                <a:solidFill>
                  <a:schemeClr val="hlink"/>
                </a:solidFill>
              </a:rPr>
              <a:t>Β’ Φάση</a:t>
            </a:r>
            <a:r>
              <a:rPr lang="el-GR" sz="3200" dirty="0" smtClean="0"/>
              <a:t> </a:t>
            </a:r>
            <a:r>
              <a:rPr lang="el-GR" sz="3200" dirty="0"/>
              <a:t> </a:t>
            </a:r>
            <a:endParaRPr lang="el-GR" sz="3200" dirty="0" smtClean="0"/>
          </a:p>
          <a:p>
            <a:r>
              <a:rPr lang="el-GR" sz="3200" dirty="0" smtClean="0"/>
              <a:t>Ο </a:t>
            </a:r>
            <a:r>
              <a:rPr lang="el-GR" sz="3200" dirty="0"/>
              <a:t>Υπεύθυνος Τμήματος συγκεντρώνει τα «βιβλιαράκια» όλων των μαθητών του και περνά ηλεκτρονικά τους βαθμούς/στόχους </a:t>
            </a:r>
            <a:r>
              <a:rPr lang="el-GR" sz="3200" dirty="0" smtClean="0"/>
              <a:t>τους </a:t>
            </a:r>
            <a:r>
              <a:rPr lang="el-GR" sz="3200" dirty="0"/>
              <a:t>σε ηλεκτρονικό συγκεντρωτικό πίνακα</a:t>
            </a:r>
            <a:r>
              <a:rPr lang="el-GR" sz="3200" dirty="0" smtClean="0"/>
              <a:t>. </a:t>
            </a:r>
            <a:r>
              <a:rPr lang="el-GR" sz="3200" dirty="0"/>
              <a:t>Αφού ολοκληρώσει τη διαδικασία, πολλαπλασιάζει τον συγκεντρωτικό πίνακα και τον μοιράζει στους διδάσκοντες καθηγητές του τμήματός του για </a:t>
            </a:r>
            <a:r>
              <a:rPr lang="el-GR" sz="3200" dirty="0" smtClean="0"/>
              <a:t>έλεγχο</a:t>
            </a:r>
            <a:r>
              <a:rPr lang="en-US" sz="3200" dirty="0" smtClean="0"/>
              <a:t>.</a:t>
            </a:r>
            <a:r>
              <a:rPr lang="el-GR" sz="3200" dirty="0" smtClean="0"/>
              <a:t> </a:t>
            </a:r>
            <a:r>
              <a:rPr lang="el-GR" sz="3200" dirty="0"/>
              <a:t>Οι Υ.Τ. θα παραλάβουν τον ηλεκτρονικό πίνακα με το </a:t>
            </a:r>
            <a:r>
              <a:rPr lang="en-US" sz="3200" dirty="0"/>
              <a:t>USB</a:t>
            </a:r>
            <a:r>
              <a:rPr lang="el-GR" sz="3200" dirty="0"/>
              <a:t> τους</a:t>
            </a:r>
            <a:r>
              <a:rPr lang="en-US" sz="3200" dirty="0"/>
              <a:t> </a:t>
            </a:r>
            <a:r>
              <a:rPr lang="el-GR" sz="3200" dirty="0"/>
              <a:t>από το γραφείο </a:t>
            </a:r>
            <a:r>
              <a:rPr lang="el-GR" sz="3200" dirty="0" smtClean="0"/>
              <a:t>Σ.Ε.Α.</a:t>
            </a:r>
            <a:endParaRPr lang="el-GR" sz="3200" dirty="0"/>
          </a:p>
          <a:p>
            <a:pPr marL="0" indent="0">
              <a:buFont typeface="Symbol" pitchFamily="18" charset="2"/>
              <a:buNone/>
            </a:pPr>
            <a:endParaRPr lang="el-GR" sz="3200" dirty="0" smtClean="0"/>
          </a:p>
          <a:p>
            <a:r>
              <a:rPr lang="el-GR" sz="3200" dirty="0" smtClean="0"/>
              <a:t>Ο κάθε διδάσκων βλέπει τον βαθμό/στόχο του κάθε μαθητή στο δικό του μάθημα και εντοπίζει ταύτιση ή απόκλιση. Αν η απόκλιση είναι μεγάλη, πέραν του ενός βαθμού, συζητά με τον μαθητή και τον βοηθά να αντιληφθεί γιατί βρίσκεται μακριά από τον στόχο του. Ο διδάσκων είναι ο καταλληλότερος για να συζητήσει για την επίδοση /   απόδοση του μαθητή, αφού γνωρίζει καλύτερα από όλους την εικόνα του μαθητή στο μάθημά του. </a:t>
            </a:r>
          </a:p>
        </p:txBody>
      </p:sp>
      <p:sp>
        <p:nvSpPr>
          <p:cNvPr id="2" name="Title 1"/>
          <p:cNvSpPr>
            <a:spLocks noGrp="1"/>
          </p:cNvSpPr>
          <p:nvPr>
            <p:ph type="title" idx="4294967295"/>
          </p:nvPr>
        </p:nvSpPr>
        <p:spPr>
          <a:xfrm>
            <a:off x="468313" y="549275"/>
            <a:ext cx="8135937" cy="719138"/>
          </a:xfrm>
        </p:spPr>
        <p:txBody>
          <a:bodyPr>
            <a:normAutofit fontScale="90000"/>
          </a:bodyPr>
          <a:lstStyle/>
          <a:p>
            <a:r>
              <a:rPr lang="el-GR" sz="3600" b="1" i="1" smtClean="0"/>
              <a:t>ΧΡΟΝΙΚΕΣ ΦΑΣΕΙΣ ΣΤΗΝ ΕΦΑΡΜΟΓΗ ΤΗΣ «ΣΤΟΧΟΘΕΤΗΣΗΣ»</a:t>
            </a:r>
          </a:p>
        </p:txBody>
      </p:sp>
    </p:spTree>
    <p:extLst>
      <p:ext uri="{BB962C8B-B14F-4D97-AF65-F5344CB8AC3E}">
        <p14:creationId xmlns:p14="http://schemas.microsoft.com/office/powerpoint/2010/main" xmlns="" val="1132619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5106" y="1772816"/>
            <a:ext cx="8642350" cy="4824413"/>
          </a:xfrm>
        </p:spPr>
        <p:txBody>
          <a:bodyPr>
            <a:normAutofit/>
          </a:bodyPr>
          <a:lstStyle/>
          <a:p>
            <a:pPr marL="0" indent="0">
              <a:buFont typeface="Symbol" pitchFamily="18" charset="2"/>
              <a:buNone/>
            </a:pPr>
            <a:r>
              <a:rPr lang="el-GR" sz="2800" b="1" i="1" u="sng" dirty="0" smtClean="0">
                <a:solidFill>
                  <a:srgbClr val="E81202"/>
                </a:solidFill>
              </a:rPr>
              <a:t>Πώς εφαρμόζουμε το πρόγραμμα της Στοχοθέτησης</a:t>
            </a:r>
            <a:endParaRPr lang="el-GR" sz="1600" i="1" u="sng" dirty="0" smtClean="0">
              <a:solidFill>
                <a:srgbClr val="E81202"/>
              </a:solidFill>
            </a:endParaRPr>
          </a:p>
          <a:p>
            <a:pPr marL="0" indent="0">
              <a:buFont typeface="Symbol" pitchFamily="18" charset="2"/>
              <a:buNone/>
            </a:pPr>
            <a:r>
              <a:rPr lang="el-GR" sz="2000" b="1" u="sng" dirty="0" smtClean="0">
                <a:solidFill>
                  <a:schemeClr val="hlink"/>
                </a:solidFill>
              </a:rPr>
              <a:t>Γ’ Φάση</a:t>
            </a:r>
            <a:r>
              <a:rPr lang="el-GR" sz="2000" dirty="0" smtClean="0"/>
              <a:t> </a:t>
            </a:r>
          </a:p>
          <a:p>
            <a:pPr marL="0" indent="0"/>
            <a:r>
              <a:rPr lang="el-GR" sz="2000" dirty="0" smtClean="0"/>
              <a:t>  Στην περίπτωση μαθητή, που ο βαθμός/στόχος του έχει μεγάλη απόκλιση από τον βαθμό που ο καθηγητής του υπολογίζει ότι μπορεί να φτάσει, τότε ο καθηγητής παραπέμπει την υπόθεση στον Υπεύθυνο Τμήματος ή/και στον Σύμβουλο και τους ενημερώνει σχετικά. Τότε ο Υ.Τ. ή/και ο Σύμβουλος  ενημερώνει τους γονείς τηλεφωνικά ή τους καλεί στο Σχολείο. Με τον γονέα θα συζητηθεί το ενδεχόμενο αλλαγής του βαθμού/στόχου του μαθητή ή </a:t>
            </a:r>
            <a:r>
              <a:rPr lang="el-GR" sz="2000" dirty="0"/>
              <a:t>τ</a:t>
            </a:r>
            <a:r>
              <a:rPr lang="el-GR" sz="2000" dirty="0" smtClean="0"/>
              <a:t>η βελτίωση της μελέτης του για να μπορέσει να επιτύχει τον στόχο του.</a:t>
            </a:r>
          </a:p>
          <a:p>
            <a:endParaRPr lang="el-GR" sz="800" dirty="0"/>
          </a:p>
          <a:p>
            <a:pPr marL="0" indent="0"/>
            <a:r>
              <a:rPr lang="el-GR" sz="2000" dirty="0" smtClean="0"/>
              <a:t>  Όταν ολοκληρωθεί η διαδικασία ελέγχου των βαθμών/στόχων των μαθητών, τα «βιβλιαράκια της Στοχοθέτησης» θα επιστραφούν στους μαθητές για να τα μεταφέρουν στο σπίτι τους. Τα βιβλιαράκια αυτά θα τα χρησιμοποιούν οι γονείς των παιδιών κατά τις επισκέψεις τους στο σχολείο.</a:t>
            </a:r>
          </a:p>
        </p:txBody>
      </p:sp>
      <p:sp>
        <p:nvSpPr>
          <p:cNvPr id="2" name="Title 1"/>
          <p:cNvSpPr>
            <a:spLocks noGrp="1"/>
          </p:cNvSpPr>
          <p:nvPr>
            <p:ph type="title" idx="4294967295"/>
          </p:nvPr>
        </p:nvSpPr>
        <p:spPr>
          <a:xfrm>
            <a:off x="468313" y="692150"/>
            <a:ext cx="8135937" cy="719138"/>
          </a:xfrm>
        </p:spPr>
        <p:txBody>
          <a:bodyPr>
            <a:normAutofit fontScale="90000"/>
          </a:bodyPr>
          <a:lstStyle/>
          <a:p>
            <a:r>
              <a:rPr lang="el-GR" sz="3600" b="1" i="1" smtClean="0"/>
              <a:t>ΧΡΟΝΙΚΕΣ ΦΑΣΕΙΣ ΣΤΗΝ ΕΦΑΡΜΟΓΗ ΤΗΣ «ΣΤΟΧΟΘΕΤΗΣΗΣ»</a:t>
            </a:r>
          </a:p>
        </p:txBody>
      </p:sp>
    </p:spTree>
    <p:extLst>
      <p:ext uri="{BB962C8B-B14F-4D97-AF65-F5344CB8AC3E}">
        <p14:creationId xmlns:p14="http://schemas.microsoft.com/office/powerpoint/2010/main" xmlns="" val="3707603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9552" y="1844824"/>
            <a:ext cx="8064895" cy="4679801"/>
          </a:xfrm>
        </p:spPr>
        <p:txBody>
          <a:bodyPr>
            <a:normAutofit lnSpcReduction="10000"/>
          </a:bodyPr>
          <a:lstStyle/>
          <a:p>
            <a:pPr>
              <a:buFont typeface="Symbol" pitchFamily="18" charset="2"/>
              <a:buNone/>
            </a:pPr>
            <a:r>
              <a:rPr lang="el-GR" sz="2200" dirty="0" smtClean="0">
                <a:latin typeface="Arial" charset="0"/>
              </a:rPr>
              <a:t>			</a:t>
            </a:r>
            <a:r>
              <a:rPr lang="en-US" sz="2200" dirty="0" smtClean="0">
                <a:latin typeface="Arial" charset="0"/>
              </a:rPr>
              <a:t>   </a:t>
            </a:r>
            <a:r>
              <a:rPr lang="el-GR" sz="2200" dirty="0" smtClean="0">
                <a:latin typeface="Arial" charset="0"/>
              </a:rPr>
              <a:t> </a:t>
            </a:r>
            <a:r>
              <a:rPr lang="el-GR" sz="2800" dirty="0" smtClean="0">
                <a:latin typeface="Arial" charset="0"/>
              </a:rPr>
              <a:t>ΜΕΡΟΣ </a:t>
            </a:r>
            <a:r>
              <a:rPr lang="en-US" sz="2800" dirty="0" smtClean="0">
                <a:latin typeface="Arial" charset="0"/>
              </a:rPr>
              <a:t> </a:t>
            </a:r>
            <a:r>
              <a:rPr lang="el-GR" sz="2800" dirty="0" smtClean="0">
                <a:latin typeface="Arial" charset="0"/>
              </a:rPr>
              <a:t>Α’</a:t>
            </a:r>
            <a:r>
              <a:rPr lang="el-GR" sz="2200" dirty="0" smtClean="0">
                <a:latin typeface="Arial" charset="0"/>
              </a:rPr>
              <a:t>  </a:t>
            </a:r>
          </a:p>
          <a:p>
            <a:r>
              <a:rPr lang="el-GR" sz="2200" dirty="0" smtClean="0"/>
              <a:t>  ΣΚΟΠΟΣ ΤΟΥ ΠΡΟΓΡΑΜΜΑΤΟΣ ΤΗΣ ΣΤΟΧΟΘΕΤΗΣΗΣ</a:t>
            </a:r>
          </a:p>
          <a:p>
            <a:endParaRPr lang="el-GR" sz="800" dirty="0" smtClean="0">
              <a:latin typeface="Arial" charset="0"/>
            </a:endParaRPr>
          </a:p>
          <a:p>
            <a:r>
              <a:rPr lang="el-GR" sz="2200" dirty="0" smtClean="0"/>
              <a:t>  ΤΙ ΕΙΝΑΙ ΤΟ ΠΡΟΓΡΑΜΜΑ ΤΗΣ ΣΤΟΧΟΘΕΤΗΣΗΣ</a:t>
            </a:r>
          </a:p>
          <a:p>
            <a:endParaRPr lang="el-GR" sz="800" dirty="0" smtClean="0"/>
          </a:p>
          <a:p>
            <a:r>
              <a:rPr lang="el-GR" sz="2200" dirty="0" smtClean="0"/>
              <a:t>  ΚΡΙΤΗΡΙΑ ΓΙΑ ΤΗΝ ΕΠΙΤΥΧΙΑ ΤΟΥ ΠΡΟΓΡΑΜΜΑΤΟΣ</a:t>
            </a:r>
          </a:p>
          <a:p>
            <a:endParaRPr lang="el-GR" sz="800" dirty="0" smtClean="0">
              <a:solidFill>
                <a:schemeClr val="hlink"/>
              </a:solidFill>
            </a:endParaRPr>
          </a:p>
          <a:p>
            <a:r>
              <a:rPr lang="el-GR" sz="2200" dirty="0" smtClean="0"/>
              <a:t>  ΓΙΑΤΙ ΕΙΝΑΙ ΧΡΗΣΙΜΗ Η ΣΤΟΧΟΘΕΤΗΣΗ ΣΤΟΥΣ ΜΑΘΗΤΕΣ</a:t>
            </a:r>
          </a:p>
          <a:p>
            <a:endParaRPr lang="el-GR" sz="800" dirty="0" smtClean="0"/>
          </a:p>
          <a:p>
            <a:r>
              <a:rPr lang="el-GR" sz="2200" dirty="0" smtClean="0"/>
              <a:t>  ΟΦΕΛΗ ΑΠΟ ΤΗ ΣΤΟΧΟΘΕΤΗΣΗ</a:t>
            </a:r>
          </a:p>
          <a:p>
            <a:pPr marL="0" indent="0">
              <a:buNone/>
            </a:pPr>
            <a:endParaRPr lang="el-GR" sz="2200" dirty="0" smtClean="0">
              <a:latin typeface="Arial" charset="0"/>
            </a:endParaRPr>
          </a:p>
          <a:p>
            <a:pPr marL="0" indent="0">
              <a:buNone/>
            </a:pPr>
            <a:r>
              <a:rPr lang="el-GR" sz="2200" dirty="0">
                <a:latin typeface="Arial" charset="0"/>
              </a:rPr>
              <a:t>	</a:t>
            </a:r>
            <a:r>
              <a:rPr lang="el-GR" sz="2200" dirty="0" smtClean="0">
                <a:latin typeface="Arial" charset="0"/>
              </a:rPr>
              <a:t>	    </a:t>
            </a:r>
            <a:r>
              <a:rPr lang="el-GR" sz="2800" dirty="0" smtClean="0">
                <a:latin typeface="Arial" charset="0"/>
              </a:rPr>
              <a:t>ΜΕΡΟΣ </a:t>
            </a:r>
            <a:r>
              <a:rPr lang="en-US" sz="2800" dirty="0" smtClean="0">
                <a:latin typeface="Arial" charset="0"/>
              </a:rPr>
              <a:t> </a:t>
            </a:r>
            <a:r>
              <a:rPr lang="el-GR" sz="2800" dirty="0" smtClean="0">
                <a:latin typeface="Arial" charset="0"/>
              </a:rPr>
              <a:t>Β’</a:t>
            </a:r>
          </a:p>
          <a:p>
            <a:pPr marL="0" indent="0">
              <a:buNone/>
            </a:pPr>
            <a:endParaRPr lang="el-GR" sz="800" dirty="0" smtClean="0">
              <a:latin typeface="Arial" charset="0"/>
            </a:endParaRPr>
          </a:p>
          <a:p>
            <a:pPr>
              <a:buFont typeface="Wingdings" panose="05000000000000000000" pitchFamily="2" charset="2"/>
              <a:buChar char="v"/>
            </a:pPr>
            <a:r>
              <a:rPr lang="el-GR" sz="2000" dirty="0" smtClean="0">
                <a:latin typeface="Arial" charset="0"/>
              </a:rPr>
              <a:t>  ΣΤΑΔΙΑ ΕΦΑΡΜΟΓΗΣ ΤΟΥ ΠΡΟΓΡΑΜΜΑΤΟΣ ΤΗΣ</a:t>
            </a:r>
          </a:p>
          <a:p>
            <a:pPr marL="0" indent="0">
              <a:buNone/>
            </a:pPr>
            <a:r>
              <a:rPr lang="el-GR" sz="2000" dirty="0">
                <a:latin typeface="Arial" charset="0"/>
              </a:rPr>
              <a:t> </a:t>
            </a:r>
            <a:r>
              <a:rPr lang="el-GR" sz="2000" dirty="0" smtClean="0">
                <a:latin typeface="Arial" charset="0"/>
              </a:rPr>
              <a:t>     ΣΤΟΧΟΘΕΤΗΣΗΣ ΣΤΙΣ ΤΑΞΕΙΣ Α’, Β’ ΚΑΙ Γ’</a:t>
            </a:r>
            <a:endParaRPr lang="el-GR" sz="2200" dirty="0" smtClean="0"/>
          </a:p>
          <a:p>
            <a:pPr>
              <a:buFont typeface="Symbol" pitchFamily="18" charset="2"/>
              <a:buNone/>
            </a:pPr>
            <a:endParaRPr lang="el-GR" sz="2200" dirty="0" smtClean="0"/>
          </a:p>
          <a:p>
            <a:endParaRPr lang="el-GR" sz="2200" dirty="0" smtClean="0"/>
          </a:p>
          <a:p>
            <a:endParaRPr lang="el-GR" sz="2200" dirty="0" smtClean="0"/>
          </a:p>
        </p:txBody>
      </p:sp>
      <p:sp>
        <p:nvSpPr>
          <p:cNvPr id="27651" name="Title 1"/>
          <p:cNvSpPr>
            <a:spLocks noGrp="1"/>
          </p:cNvSpPr>
          <p:nvPr>
            <p:ph type="title" idx="4294967295"/>
          </p:nvPr>
        </p:nvSpPr>
        <p:spPr>
          <a:xfrm>
            <a:off x="755650" y="404813"/>
            <a:ext cx="4319588" cy="1252537"/>
          </a:xfrm>
        </p:spPr>
        <p:txBody>
          <a:bodyPr/>
          <a:lstStyle/>
          <a:p>
            <a:r>
              <a:rPr lang="el-GR" sz="4000" smtClean="0"/>
              <a:t>ΘΕΜΑΤΑ</a:t>
            </a:r>
            <a:br>
              <a:rPr lang="el-GR" sz="4000" smtClean="0"/>
            </a:br>
            <a:r>
              <a:rPr lang="el-GR" sz="4000" smtClean="0"/>
              <a:t> ΠΡΟΣ  ΣΥΖΗΤΗΣΗ</a:t>
            </a:r>
          </a:p>
        </p:txBody>
      </p:sp>
      <p:pic>
        <p:nvPicPr>
          <p:cNvPr id="27652" name="Picture 4" descr="http://4.bp.blogspot.com/-FZQt0x6iQQo/T6PJuS2MNpI/AAAAAAAAEBY/5mfu3LhXg-4/s1600/clipart_board-meeting.jpg"/>
          <p:cNvPicPr>
            <a:picLocks noChangeAspect="1" noChangeArrowheads="1"/>
          </p:cNvPicPr>
          <p:nvPr/>
        </p:nvPicPr>
        <p:blipFill>
          <a:blip r:embed="rId2"/>
          <a:srcRect t="7381"/>
          <a:stretch>
            <a:fillRect/>
          </a:stretch>
        </p:blipFill>
        <p:spPr bwMode="auto">
          <a:xfrm>
            <a:off x="5508104" y="333375"/>
            <a:ext cx="3185046" cy="15114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5106" y="2033587"/>
            <a:ext cx="8642350" cy="4824413"/>
          </a:xfrm>
        </p:spPr>
        <p:txBody>
          <a:bodyPr>
            <a:normAutofit/>
          </a:bodyPr>
          <a:lstStyle/>
          <a:p>
            <a:pPr marL="0" indent="0">
              <a:buFont typeface="Symbol" pitchFamily="18" charset="2"/>
              <a:buNone/>
            </a:pPr>
            <a:r>
              <a:rPr lang="el-GR" sz="2800" b="1" i="1" u="sng" dirty="0" smtClean="0">
                <a:solidFill>
                  <a:srgbClr val="E81202"/>
                </a:solidFill>
              </a:rPr>
              <a:t>Πώς εφαρμόζουμε το πρόγραμμα της Στοχοθέτησης</a:t>
            </a:r>
            <a:endParaRPr lang="el-GR" sz="1600" i="1" u="sng" dirty="0" smtClean="0">
              <a:solidFill>
                <a:srgbClr val="E81202"/>
              </a:solidFill>
            </a:endParaRPr>
          </a:p>
          <a:p>
            <a:pPr marL="0" indent="0">
              <a:buFont typeface="Symbol" pitchFamily="18" charset="2"/>
              <a:buNone/>
            </a:pPr>
            <a:r>
              <a:rPr lang="el-GR" sz="2000" b="1" u="sng" dirty="0" smtClean="0">
                <a:solidFill>
                  <a:schemeClr val="hlink"/>
                </a:solidFill>
              </a:rPr>
              <a:t>Γ’ Φάση, συνέχεια…….</a:t>
            </a:r>
            <a:endParaRPr lang="el-GR" sz="2000" dirty="0" smtClean="0"/>
          </a:p>
          <a:p>
            <a:pPr marL="0" indent="0">
              <a:buFont typeface="Symbol" pitchFamily="18" charset="2"/>
              <a:buNone/>
            </a:pPr>
            <a:endParaRPr lang="el-GR" sz="2000" dirty="0" smtClean="0"/>
          </a:p>
          <a:p>
            <a:pPr marL="0" indent="0"/>
            <a:r>
              <a:rPr lang="el-GR" sz="2000" dirty="0" smtClean="0"/>
              <a:t>  Από τη στιγμή που το βιβλιαράκι επιστρέφεται στο σπίτι του παιδιού, αυτό σημαίνει ότι όλα τα εμπλεκόμενα μέρη συμφωνούν ότι οι μαθησιακοί στόχοι του μαθητή </a:t>
            </a:r>
            <a:r>
              <a:rPr lang="el-GR" sz="2000" smtClean="0"/>
              <a:t>είναι εφικτοί.</a:t>
            </a:r>
            <a:endParaRPr lang="el-GR" sz="2000" dirty="0" smtClean="0"/>
          </a:p>
        </p:txBody>
      </p:sp>
      <p:sp>
        <p:nvSpPr>
          <p:cNvPr id="2" name="Title 1"/>
          <p:cNvSpPr>
            <a:spLocks noGrp="1"/>
          </p:cNvSpPr>
          <p:nvPr>
            <p:ph type="title" idx="4294967295"/>
          </p:nvPr>
        </p:nvSpPr>
        <p:spPr>
          <a:xfrm>
            <a:off x="468313" y="692150"/>
            <a:ext cx="8135937" cy="719138"/>
          </a:xfrm>
        </p:spPr>
        <p:txBody>
          <a:bodyPr>
            <a:normAutofit fontScale="90000"/>
          </a:bodyPr>
          <a:lstStyle/>
          <a:p>
            <a:r>
              <a:rPr lang="el-GR" sz="3600" b="1" i="1" smtClean="0"/>
              <a:t>ΧΡΟΝΙΚΕΣ ΦΑΣΕΙΣ ΣΤΗΝ ΕΦΑΡΜΟΓΗ ΤΗΣ «ΣΤΟΧΟΘΕΤΗΣΗΣ»</a:t>
            </a:r>
          </a:p>
        </p:txBody>
      </p:sp>
    </p:spTree>
    <p:extLst>
      <p:ext uri="{BB962C8B-B14F-4D97-AF65-F5344CB8AC3E}">
        <p14:creationId xmlns:p14="http://schemas.microsoft.com/office/powerpoint/2010/main" xmlns="" val="45277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3850" y="908050"/>
            <a:ext cx="8569325" cy="5689600"/>
          </a:xfrm>
        </p:spPr>
        <p:txBody>
          <a:bodyPr>
            <a:normAutofit/>
          </a:bodyPr>
          <a:lstStyle/>
          <a:p>
            <a:pPr>
              <a:buFont typeface="Symbol" pitchFamily="18" charset="2"/>
              <a:buNone/>
            </a:pPr>
            <a:r>
              <a:rPr lang="el-GR" sz="2200" dirty="0" smtClean="0">
                <a:latin typeface="Arial" charset="0"/>
              </a:rPr>
              <a:t>			        </a:t>
            </a:r>
            <a:r>
              <a:rPr lang="el-GR" sz="4000" dirty="0" smtClean="0">
                <a:latin typeface="Arial" charset="0"/>
              </a:rPr>
              <a:t>ΜΕΡΟΣ  Α’</a:t>
            </a:r>
            <a:r>
              <a:rPr lang="el-GR" sz="2200" dirty="0" smtClean="0">
                <a:latin typeface="Arial" charset="0"/>
              </a:rPr>
              <a:t> </a:t>
            </a:r>
          </a:p>
          <a:p>
            <a:pPr>
              <a:buFont typeface="Symbol" pitchFamily="18" charset="2"/>
              <a:buNone/>
            </a:pPr>
            <a:endParaRPr lang="el-GR" sz="2200" dirty="0" smtClean="0">
              <a:latin typeface="Arial" charset="0"/>
            </a:endParaRPr>
          </a:p>
          <a:p>
            <a:r>
              <a:rPr lang="el-GR" sz="2800" dirty="0" smtClean="0"/>
              <a:t>ΣΚΟΠΟΣ ΤΟΥ ΠΡΟΓΡΑΜΜΑΤΟΣ ΤΗΣ ΣΤΟΧΟΘΕΤΗΣΗΣ</a:t>
            </a:r>
          </a:p>
          <a:p>
            <a:endParaRPr lang="el-GR" sz="2000" dirty="0" smtClean="0"/>
          </a:p>
          <a:p>
            <a:r>
              <a:rPr lang="el-GR" sz="2800" dirty="0" smtClean="0"/>
              <a:t>ΤΙ ΕΙΝΑΙ ΤΟ ΠΡΟΓΡΑΜΜΑ ΤΗΣ ΣΤΟΧΟΘΕΤΗΣΗΣ</a:t>
            </a:r>
          </a:p>
          <a:p>
            <a:endParaRPr lang="el-GR" sz="2000" dirty="0" smtClean="0"/>
          </a:p>
          <a:p>
            <a:r>
              <a:rPr lang="el-GR" sz="2800" dirty="0" smtClean="0"/>
              <a:t>ΚΡΙΤΗΡΙΑ ΓΙΑ ΤΗΝ ΕΠΙΤΥΧΙΑ ΤΟΥ ΠΡΟΓΡΑΜΜΑΤΟΣ</a:t>
            </a:r>
          </a:p>
          <a:p>
            <a:endParaRPr lang="el-GR" sz="2000" dirty="0" smtClean="0">
              <a:solidFill>
                <a:schemeClr val="hlink"/>
              </a:solidFill>
            </a:endParaRPr>
          </a:p>
          <a:p>
            <a:r>
              <a:rPr lang="el-GR" sz="2800" dirty="0" smtClean="0"/>
              <a:t>ΓΙΑΤΙ ΕΙΝΑΙ ΧΡΗΣΙΜΗ Η ΣΤΟΧΟΘΕΤΗΣΗ ΣΤΟΥΣ ΜΑΘΗΤΕΣ</a:t>
            </a:r>
          </a:p>
          <a:p>
            <a:endParaRPr lang="el-GR" sz="2000" dirty="0" smtClean="0"/>
          </a:p>
          <a:p>
            <a:r>
              <a:rPr lang="el-GR" sz="2800" dirty="0" smtClean="0"/>
              <a:t>ΟΦΕΛΗ ΑΠΟ ΤΗΝ ΣΤΟΧΟΘΕΤΗΣΗ</a:t>
            </a:r>
            <a:endParaRPr lang="en-GB" sz="2800" b="1" dirty="0" smtClean="0"/>
          </a:p>
          <a:p>
            <a:endParaRPr lang="el-GR" sz="2800" dirty="0" smtClean="0"/>
          </a:p>
          <a:p>
            <a:pPr>
              <a:buFont typeface="Symbol" pitchFamily="18" charset="2"/>
              <a:buNone/>
            </a:pPr>
            <a:endParaRPr lang="el-GR" sz="2200" dirty="0" smtClean="0"/>
          </a:p>
          <a:p>
            <a:endParaRPr lang="el-GR" sz="2200" dirty="0" smtClean="0"/>
          </a:p>
          <a:p>
            <a:endParaRPr lang="el-GR" sz="2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3" y="2924174"/>
            <a:ext cx="8507412" cy="3817193"/>
          </a:xfrm>
        </p:spPr>
        <p:txBody>
          <a:bodyPr rtlCol="0">
            <a:normAutofit fontScale="92500" lnSpcReduction="20000"/>
          </a:bodyPr>
          <a:lstStyle/>
          <a:p>
            <a:pPr marL="0" indent="0" fontAlgn="auto">
              <a:spcAft>
                <a:spcPts val="0"/>
              </a:spcAft>
              <a:buFont typeface="Symbol" pitchFamily="18" charset="2"/>
              <a:buNone/>
              <a:defRPr/>
            </a:pPr>
            <a:r>
              <a:rPr lang="el-GR" dirty="0" smtClean="0"/>
              <a:t> </a:t>
            </a:r>
            <a:endParaRPr lang="el-GR" b="1" dirty="0"/>
          </a:p>
          <a:p>
            <a:pPr marL="0" indent="0" algn="just" fontAlgn="auto">
              <a:spcAft>
                <a:spcPts val="0"/>
              </a:spcAft>
              <a:buNone/>
              <a:defRPr/>
            </a:pPr>
            <a:r>
              <a:rPr lang="el-GR" sz="3600" b="1" dirty="0" smtClean="0"/>
              <a:t>…είναι η καλλιέργεια κουλτούρας μάθησης στους μαθητές μας μέσα από τη θέσπιση εφικτών μαθησιακών στόχων και την προσπάθεια υλοποίησής τους. Στο τέλος αυτής της διαδικασίας αναμένεται ότι τα παιδιά θα έχουν βελτίωση των μαθησιακών τους αποτελεσμάτων και κατ’ επέκταση της </a:t>
            </a:r>
            <a:r>
              <a:rPr lang="el-GR" sz="3600" b="1" dirty="0" err="1" smtClean="0"/>
              <a:t>αυτοεικόνας</a:t>
            </a:r>
            <a:r>
              <a:rPr lang="el-GR" sz="3600" b="1" dirty="0" smtClean="0"/>
              <a:t> και της αυτοπεποίθησής τους.</a:t>
            </a:r>
            <a:endParaRPr lang="en-GB" sz="3600" b="1" dirty="0"/>
          </a:p>
          <a:p>
            <a:pPr marL="0" indent="0" fontAlgn="auto">
              <a:spcAft>
                <a:spcPts val="0"/>
              </a:spcAft>
              <a:buFont typeface="Symbol" pitchFamily="18" charset="2"/>
              <a:buNone/>
              <a:defRPr/>
            </a:pPr>
            <a:endParaRPr lang="el-GR" sz="2800" dirty="0" smtClean="0"/>
          </a:p>
          <a:p>
            <a:pPr marL="274320" indent="-274320" fontAlgn="auto">
              <a:spcAft>
                <a:spcPts val="0"/>
              </a:spcAft>
              <a:defRPr/>
            </a:pPr>
            <a:endParaRPr lang="el-GR" dirty="0" smtClean="0"/>
          </a:p>
        </p:txBody>
      </p:sp>
      <p:sp>
        <p:nvSpPr>
          <p:cNvPr id="2" name="Title 1"/>
          <p:cNvSpPr>
            <a:spLocks noGrp="1"/>
          </p:cNvSpPr>
          <p:nvPr>
            <p:ph type="title"/>
          </p:nvPr>
        </p:nvSpPr>
        <p:spPr>
          <a:xfrm>
            <a:off x="1636241" y="594184"/>
            <a:ext cx="7524328" cy="2088232"/>
          </a:xfrm>
        </p:spPr>
        <p:txBody>
          <a:bodyPr rtlCol="0">
            <a:normAutofit fontScale="90000"/>
          </a:bodyPr>
          <a:lstStyle/>
          <a:p>
            <a:pPr fontAlgn="auto">
              <a:spcAft>
                <a:spcPts val="0"/>
              </a:spcAft>
              <a:defRPr/>
            </a:pPr>
            <a:r>
              <a:rPr lang="el-GR" sz="6000" dirty="0" smtClean="0"/>
              <a:t/>
            </a:r>
            <a:br>
              <a:rPr lang="el-GR" sz="6000" dirty="0" smtClean="0"/>
            </a:br>
            <a:r>
              <a:rPr lang="el-GR" sz="5300" b="1" dirty="0" smtClean="0">
                <a:solidFill>
                  <a:srgbClr val="FF0000"/>
                </a:solidFill>
              </a:rPr>
              <a:t>ΣΚΟΠΟΣ ΤΟΥ ΠΡΟΓΡΑΜΜΑΤΟΣ ….</a:t>
            </a:r>
            <a:r>
              <a:rPr lang="el-GR" sz="5300" dirty="0" smtClean="0"/>
              <a:t/>
            </a:r>
            <a:br>
              <a:rPr lang="el-GR" sz="5300" dirty="0" smtClean="0"/>
            </a:br>
            <a:endParaRPr lang="el-GR" sz="5300" b="1" i="1" dirty="0"/>
          </a:p>
        </p:txBody>
      </p:sp>
      <p:pic>
        <p:nvPicPr>
          <p:cNvPr id="16387" name="Picture 2" descr="http://www.wica.gr/wp-content/uploads/2012/05/targetr-300x274.png">
            <a:hlinkClick r:id="rId2"/>
          </p:cNvPr>
          <p:cNvPicPr>
            <a:picLocks noChangeAspect="1" noChangeArrowheads="1"/>
          </p:cNvPicPr>
          <p:nvPr/>
        </p:nvPicPr>
        <p:blipFill>
          <a:blip r:embed="rId3"/>
          <a:srcRect/>
          <a:stretch>
            <a:fillRect/>
          </a:stretch>
        </p:blipFill>
        <p:spPr bwMode="auto">
          <a:xfrm>
            <a:off x="385763" y="333375"/>
            <a:ext cx="2857500" cy="2609850"/>
          </a:xfrm>
          <a:prstGeom prst="rect">
            <a:avLst/>
          </a:prstGeom>
          <a:noFill/>
          <a:ln w="9525">
            <a:noFill/>
            <a:miter lim="800000"/>
            <a:headEnd/>
            <a:tailEnd/>
          </a:ln>
        </p:spPr>
      </p:pic>
    </p:spTree>
    <p:extLst>
      <p:ext uri="{BB962C8B-B14F-4D97-AF65-F5344CB8AC3E}">
        <p14:creationId xmlns:p14="http://schemas.microsoft.com/office/powerpoint/2010/main" xmlns="" val="3067266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3" y="2924174"/>
            <a:ext cx="8507412" cy="3529161"/>
          </a:xfrm>
        </p:spPr>
        <p:txBody>
          <a:bodyPr rtlCol="0">
            <a:normAutofit fontScale="92500" lnSpcReduction="10000"/>
          </a:bodyPr>
          <a:lstStyle/>
          <a:p>
            <a:pPr marL="0" indent="0" fontAlgn="auto">
              <a:spcAft>
                <a:spcPts val="0"/>
              </a:spcAft>
              <a:buFont typeface="Symbol" pitchFamily="18" charset="2"/>
              <a:buNone/>
              <a:defRPr/>
            </a:pPr>
            <a:r>
              <a:rPr lang="el-GR" dirty="0" smtClean="0"/>
              <a:t> </a:t>
            </a:r>
            <a:endParaRPr lang="el-GR" b="1" dirty="0"/>
          </a:p>
          <a:p>
            <a:pPr marL="0" indent="0" fontAlgn="auto">
              <a:spcAft>
                <a:spcPts val="0"/>
              </a:spcAft>
              <a:buFont typeface="Symbol" pitchFamily="18" charset="2"/>
              <a:buNone/>
              <a:defRPr/>
            </a:pPr>
            <a:r>
              <a:rPr lang="el-GR" sz="3600" b="1" dirty="0" smtClean="0"/>
              <a:t>Στοχοθέτηση είναι η διαδικασία κατά την οποία το άτομο θέτει κάποιο στόχο προς επίτευξη, είτε στην προσωπική, εκπαιδευτική ή/και επαγγελματική του πορεία και με σωστό προγραμματισμό προσπαθεί να τον κατακτήσει.</a:t>
            </a:r>
            <a:endParaRPr lang="en-GB" sz="3600" b="1" dirty="0"/>
          </a:p>
          <a:p>
            <a:pPr marL="0" indent="0" fontAlgn="auto">
              <a:spcAft>
                <a:spcPts val="0"/>
              </a:spcAft>
              <a:buFont typeface="Symbol" pitchFamily="18" charset="2"/>
              <a:buNone/>
              <a:defRPr/>
            </a:pPr>
            <a:endParaRPr lang="el-GR" sz="2800" dirty="0" smtClean="0"/>
          </a:p>
          <a:p>
            <a:pPr marL="274320" indent="-274320" fontAlgn="auto">
              <a:spcAft>
                <a:spcPts val="0"/>
              </a:spcAft>
              <a:defRPr/>
            </a:pPr>
            <a:endParaRPr lang="el-GR" dirty="0" smtClean="0"/>
          </a:p>
        </p:txBody>
      </p:sp>
      <p:sp>
        <p:nvSpPr>
          <p:cNvPr id="2" name="Title 1"/>
          <p:cNvSpPr>
            <a:spLocks noGrp="1"/>
          </p:cNvSpPr>
          <p:nvPr>
            <p:ph type="title"/>
          </p:nvPr>
        </p:nvSpPr>
        <p:spPr>
          <a:xfrm>
            <a:off x="2124075" y="692696"/>
            <a:ext cx="6769100" cy="2250529"/>
          </a:xfrm>
        </p:spPr>
        <p:txBody>
          <a:bodyPr rtlCol="0">
            <a:normAutofit fontScale="90000"/>
          </a:bodyPr>
          <a:lstStyle/>
          <a:p>
            <a:pPr fontAlgn="auto">
              <a:spcAft>
                <a:spcPts val="0"/>
              </a:spcAft>
              <a:defRPr/>
            </a:pPr>
            <a:r>
              <a:rPr lang="el-GR" sz="4000" dirty="0" smtClean="0"/>
              <a:t>ΟΡΙΣΜΟΣ</a:t>
            </a:r>
            <a:r>
              <a:rPr lang="en-US" sz="4000" dirty="0" smtClean="0"/>
              <a:t> </a:t>
            </a:r>
            <a:r>
              <a:rPr lang="el-GR" sz="4000" dirty="0" smtClean="0"/>
              <a:t>ΤΗΣ</a:t>
            </a:r>
            <a:r>
              <a:rPr lang="el-GR" sz="6000" dirty="0" smtClean="0"/>
              <a:t> ΣΤΟΧΟΘΕΤΗΣΗΣ</a:t>
            </a:r>
            <a:br>
              <a:rPr lang="el-GR" sz="6000" dirty="0" smtClean="0"/>
            </a:br>
            <a:r>
              <a:rPr lang="el-GR" sz="6000" dirty="0" smtClean="0">
                <a:solidFill>
                  <a:schemeClr val="tx2"/>
                </a:solidFill>
              </a:rPr>
              <a:t>θέτω</a:t>
            </a:r>
            <a:r>
              <a:rPr lang="el-GR" sz="6000" dirty="0" smtClean="0"/>
              <a:t>          </a:t>
            </a:r>
            <a:r>
              <a:rPr lang="el-GR" sz="6000" dirty="0" smtClean="0">
                <a:solidFill>
                  <a:schemeClr val="tx2"/>
                </a:solidFill>
              </a:rPr>
              <a:t>στόχο</a:t>
            </a:r>
            <a:r>
              <a:rPr lang="el-GR" sz="6000" dirty="0" smtClean="0"/>
              <a:t/>
            </a:r>
            <a:br>
              <a:rPr lang="el-GR" sz="6000" dirty="0" smtClean="0"/>
            </a:br>
            <a:endParaRPr lang="el-GR" sz="6000" b="1" i="1" dirty="0"/>
          </a:p>
        </p:txBody>
      </p:sp>
      <p:pic>
        <p:nvPicPr>
          <p:cNvPr id="16387" name="Picture 2" descr="http://www.wica.gr/wp-content/uploads/2012/05/targetr-300x274.png">
            <a:hlinkClick r:id="rId2"/>
          </p:cNvPr>
          <p:cNvPicPr>
            <a:picLocks noChangeAspect="1" noChangeArrowheads="1"/>
          </p:cNvPicPr>
          <p:nvPr/>
        </p:nvPicPr>
        <p:blipFill>
          <a:blip r:embed="rId3"/>
          <a:srcRect/>
          <a:stretch>
            <a:fillRect/>
          </a:stretch>
        </p:blipFill>
        <p:spPr bwMode="auto">
          <a:xfrm>
            <a:off x="385763" y="333375"/>
            <a:ext cx="2857500" cy="2609850"/>
          </a:xfrm>
          <a:prstGeom prst="rect">
            <a:avLst/>
          </a:prstGeom>
          <a:noFill/>
          <a:ln w="9525">
            <a:noFill/>
            <a:miter lim="800000"/>
            <a:headEnd/>
            <a:tailEnd/>
          </a:ln>
        </p:spPr>
      </p:pic>
      <p:sp>
        <p:nvSpPr>
          <p:cNvPr id="6" name="Left-Right-Up Arrow 5"/>
          <p:cNvSpPr/>
          <p:nvPr/>
        </p:nvSpPr>
        <p:spPr>
          <a:xfrm>
            <a:off x="4852193" y="1673746"/>
            <a:ext cx="1216025" cy="85090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288" y="3068638"/>
            <a:ext cx="8391554" cy="3168650"/>
          </a:xfrm>
        </p:spPr>
        <p:txBody>
          <a:bodyPr>
            <a:normAutofit lnSpcReduction="10000"/>
          </a:bodyPr>
          <a:lstStyle/>
          <a:p>
            <a:pPr marL="0" indent="0">
              <a:lnSpc>
                <a:spcPct val="90000"/>
              </a:lnSpc>
              <a:buFont typeface="Symbol" pitchFamily="18" charset="2"/>
              <a:buNone/>
            </a:pPr>
            <a:r>
              <a:rPr lang="el-GR" sz="3300" b="1" dirty="0" smtClean="0"/>
              <a:t>Στη δική μας περίπτωση, ζητούμε από τους μαθητές μας να διαβουλευτούν με τον εαυτό τους, τους γονείς τους και τους καθηγητές τους (αν χρειαστεί) και </a:t>
            </a:r>
            <a:r>
              <a:rPr lang="el-GR" sz="3300" b="1" i="1" u="sng" dirty="0" smtClean="0">
                <a:solidFill>
                  <a:schemeClr val="hlink"/>
                </a:solidFill>
              </a:rPr>
              <a:t>να θέσουν μαθησιακούς στόχους για κάθε ένα από  τα μαθήματά τους</a:t>
            </a:r>
            <a:r>
              <a:rPr lang="el-GR" sz="3300" b="1" dirty="0" smtClean="0"/>
              <a:t>, σύμφωνα με τις πραγματικές τους δυνατότητες. </a:t>
            </a:r>
            <a:endParaRPr lang="el-GR" sz="2600" dirty="0" smtClean="0"/>
          </a:p>
          <a:p>
            <a:pPr marL="0" indent="0">
              <a:lnSpc>
                <a:spcPct val="90000"/>
              </a:lnSpc>
            </a:pPr>
            <a:endParaRPr lang="el-GR" sz="2200" dirty="0" smtClean="0"/>
          </a:p>
        </p:txBody>
      </p:sp>
      <p:sp>
        <p:nvSpPr>
          <p:cNvPr id="2" name="Title 1"/>
          <p:cNvSpPr>
            <a:spLocks noGrp="1"/>
          </p:cNvSpPr>
          <p:nvPr>
            <p:ph type="title" idx="4294967295"/>
          </p:nvPr>
        </p:nvSpPr>
        <p:spPr>
          <a:xfrm>
            <a:off x="2124075" y="793750"/>
            <a:ext cx="6769100" cy="2376488"/>
          </a:xfrm>
        </p:spPr>
        <p:txBody>
          <a:bodyPr rtlCol="0">
            <a:normAutofit fontScale="90000"/>
          </a:bodyPr>
          <a:lstStyle/>
          <a:p>
            <a:pPr fontAlgn="auto">
              <a:spcAft>
                <a:spcPts val="0"/>
              </a:spcAft>
              <a:defRPr/>
            </a:pPr>
            <a:r>
              <a:rPr lang="el-GR" sz="6000" dirty="0" smtClean="0"/>
              <a:t>ΣΤΟΧΟΘΕΤΗΣΗ</a:t>
            </a:r>
            <a:br>
              <a:rPr lang="el-GR" sz="6000" dirty="0" smtClean="0"/>
            </a:br>
            <a:r>
              <a:rPr lang="el-GR" sz="6000" dirty="0" smtClean="0">
                <a:solidFill>
                  <a:schemeClr val="tx2"/>
                </a:solidFill>
              </a:rPr>
              <a:t>θέτω</a:t>
            </a:r>
            <a:r>
              <a:rPr lang="el-GR" sz="6000" dirty="0" smtClean="0"/>
              <a:t>          </a:t>
            </a:r>
            <a:r>
              <a:rPr lang="el-GR" sz="6000" dirty="0" smtClean="0">
                <a:solidFill>
                  <a:schemeClr val="tx2"/>
                </a:solidFill>
              </a:rPr>
              <a:t>στόχο</a:t>
            </a:r>
            <a:r>
              <a:rPr lang="el-GR" sz="6000" dirty="0" smtClean="0"/>
              <a:t/>
            </a:r>
            <a:br>
              <a:rPr lang="el-GR" sz="6000" dirty="0" smtClean="0"/>
            </a:br>
            <a:endParaRPr lang="el-GR" sz="6000" b="1" i="1" dirty="0"/>
          </a:p>
        </p:txBody>
      </p:sp>
      <p:pic>
        <p:nvPicPr>
          <p:cNvPr id="31748" name="Picture 2" descr="http://www.wica.gr/wp-content/uploads/2012/05/targetr-300x274.png">
            <a:hlinkClick r:id="rId2"/>
          </p:cNvPr>
          <p:cNvPicPr>
            <a:picLocks noChangeAspect="1" noChangeArrowheads="1"/>
          </p:cNvPicPr>
          <p:nvPr/>
        </p:nvPicPr>
        <p:blipFill>
          <a:blip r:embed="rId3"/>
          <a:srcRect/>
          <a:stretch>
            <a:fillRect/>
          </a:stretch>
        </p:blipFill>
        <p:spPr bwMode="auto">
          <a:xfrm>
            <a:off x="385763" y="333375"/>
            <a:ext cx="2857500" cy="2609850"/>
          </a:xfrm>
          <a:prstGeom prst="rect">
            <a:avLst/>
          </a:prstGeom>
          <a:noFill/>
          <a:ln w="9525">
            <a:noFill/>
            <a:miter lim="800000"/>
            <a:headEnd/>
            <a:tailEnd/>
          </a:ln>
        </p:spPr>
      </p:pic>
      <p:sp>
        <p:nvSpPr>
          <p:cNvPr id="6" name="Left-Right-Up Arrow 5"/>
          <p:cNvSpPr/>
          <p:nvPr/>
        </p:nvSpPr>
        <p:spPr>
          <a:xfrm>
            <a:off x="4716463" y="1412875"/>
            <a:ext cx="1216025" cy="85090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2263" y="2420888"/>
            <a:ext cx="8353425" cy="4248472"/>
          </a:xfrm>
        </p:spPr>
        <p:txBody>
          <a:bodyPr>
            <a:normAutofit/>
          </a:bodyPr>
          <a:lstStyle/>
          <a:p>
            <a:pPr marL="0" indent="0">
              <a:buFont typeface="Symbol" pitchFamily="18" charset="2"/>
              <a:buNone/>
            </a:pPr>
            <a:r>
              <a:rPr lang="el-GR" sz="3600" b="1" dirty="0" smtClean="0"/>
              <a:t>Η Στοχοθέτηση </a:t>
            </a:r>
            <a:r>
              <a:rPr lang="el-GR" sz="3600" b="1" u="sng" dirty="0" smtClean="0"/>
              <a:t>σίγουρα δεν είναι</a:t>
            </a:r>
            <a:r>
              <a:rPr lang="el-GR" sz="3600" b="1" dirty="0" smtClean="0"/>
              <a:t> …</a:t>
            </a:r>
            <a:endParaRPr lang="en-GB" sz="3600" b="1" dirty="0" smtClean="0"/>
          </a:p>
          <a:p>
            <a:pPr marL="0" indent="0">
              <a:buFont typeface="Symbol" pitchFamily="18" charset="2"/>
              <a:buNone/>
            </a:pPr>
            <a:endParaRPr lang="el-GR" sz="2000" i="1" u="sng" dirty="0" smtClean="0">
              <a:solidFill>
                <a:srgbClr val="E81202"/>
              </a:solidFill>
            </a:endParaRPr>
          </a:p>
          <a:p>
            <a:pPr marL="0" indent="0">
              <a:buFont typeface="Symbol" pitchFamily="18" charset="2"/>
              <a:buNone/>
            </a:pPr>
            <a:r>
              <a:rPr lang="el-GR" sz="2800" i="1" u="sng" dirty="0" smtClean="0">
                <a:solidFill>
                  <a:srgbClr val="E81202"/>
                </a:solidFill>
              </a:rPr>
              <a:t>η πρόβλεψη και καταγραφή του βαθμού που ο μαθητής αναμένει να πάρει με βάση την προσπάθεια που καταβάλλει, αλλά  όπως προαναφέρθηκε, στοχοθέτηση είναι  η διαδικασία της θέσπισης από τους μαθητές μαθησιακών στόχων, σύμφωνα με τις πραγματικές τους δυνατότητες.</a:t>
            </a:r>
          </a:p>
          <a:p>
            <a:pPr marL="0" indent="0">
              <a:buFont typeface="Symbol" pitchFamily="18" charset="2"/>
              <a:buNone/>
            </a:pPr>
            <a:endParaRPr lang="el-GR" sz="2800" i="1" u="sng" dirty="0" smtClean="0">
              <a:solidFill>
                <a:srgbClr val="E81202"/>
              </a:solidFill>
            </a:endParaRPr>
          </a:p>
        </p:txBody>
      </p:sp>
      <p:sp>
        <p:nvSpPr>
          <p:cNvPr id="2" name="Title 1"/>
          <p:cNvSpPr>
            <a:spLocks noGrp="1"/>
          </p:cNvSpPr>
          <p:nvPr>
            <p:ph type="title" idx="4294967295"/>
          </p:nvPr>
        </p:nvSpPr>
        <p:spPr>
          <a:xfrm>
            <a:off x="468313" y="549275"/>
            <a:ext cx="4826000" cy="719138"/>
          </a:xfrm>
        </p:spPr>
        <p:txBody>
          <a:bodyPr>
            <a:normAutofit fontScale="90000"/>
          </a:bodyPr>
          <a:lstStyle/>
          <a:p>
            <a:r>
              <a:rPr lang="el-GR" sz="4800" smtClean="0"/>
              <a:t>ΣΤΟΧΟΘΕΤΗΣΗ</a:t>
            </a:r>
            <a:endParaRPr lang="el-GR" sz="4800" b="1" i="1" smtClean="0"/>
          </a:p>
        </p:txBody>
      </p:sp>
      <p:pic>
        <p:nvPicPr>
          <p:cNvPr id="40964" name="Picture 2" descr="http://www.agrotisgroup.gr/pics/stoxos.png"/>
          <p:cNvPicPr>
            <a:picLocks noChangeAspect="1" noChangeArrowheads="1"/>
          </p:cNvPicPr>
          <p:nvPr/>
        </p:nvPicPr>
        <p:blipFill>
          <a:blip r:embed="rId2"/>
          <a:srcRect/>
          <a:stretch>
            <a:fillRect/>
          </a:stretch>
        </p:blipFill>
        <p:spPr bwMode="auto">
          <a:xfrm>
            <a:off x="6011863" y="115888"/>
            <a:ext cx="2663825" cy="248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325270651"/>
              </p:ext>
            </p:extLst>
          </p:nvPr>
        </p:nvGraphicFramePr>
        <p:xfrm>
          <a:off x="250825" y="827088"/>
          <a:ext cx="8642350" cy="5511803"/>
        </p:xfrm>
        <a:graphic>
          <a:graphicData uri="http://schemas.openxmlformats.org/drawingml/2006/table">
            <a:tbl>
              <a:tblPr/>
              <a:tblGrid>
                <a:gridCol w="385763"/>
                <a:gridCol w="2173287"/>
                <a:gridCol w="1120775"/>
                <a:gridCol w="900113"/>
                <a:gridCol w="1016000"/>
                <a:gridCol w="1125537"/>
                <a:gridCol w="904875"/>
                <a:gridCol w="1016000"/>
              </a:tblGrid>
              <a:tr h="3206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dirty="0" smtClean="0">
                          <a:ln>
                            <a:noFill/>
                          </a:ln>
                          <a:solidFill>
                            <a:srgbClr val="FFFFFF"/>
                          </a:solidFill>
                          <a:effectLst/>
                          <a:latin typeface="Candara" pitchFamily="34" charset="0"/>
                        </a:rPr>
                        <a:t>Α/Α</a:t>
                      </a:r>
                      <a:endParaRPr kumimoji="0" lang="el-GR" sz="10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 b="1" i="0" u="none" strike="noStrike" cap="none" normalizeH="0" baseline="0" smtClean="0">
                          <a:ln>
                            <a:noFill/>
                          </a:ln>
                          <a:solidFill>
                            <a:srgbClr val="FFFFFF"/>
                          </a:solidFill>
                          <a:effectLst/>
                          <a:latin typeface="Candara" pitchFamily="34" charset="0"/>
                        </a:rPr>
                        <a:t> </a:t>
                      </a:r>
                      <a:endParaRPr kumimoji="0" lang="el-GR" sz="1000" b="1" i="0" u="none" strike="noStrike" cap="none" normalizeH="0" baseline="0" smtClean="0">
                        <a:ln>
                          <a:noFill/>
                        </a:ln>
                        <a:solidFill>
                          <a:srgbClr val="FFFFFF"/>
                        </a:solidFill>
                        <a:effectLst/>
                        <a:latin typeface="Candar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300" b="1" i="0" u="none" strike="noStrike" cap="none" normalizeH="0" baseline="0" smtClean="0">
                          <a:ln>
                            <a:noFill/>
                          </a:ln>
                          <a:solidFill>
                            <a:srgbClr val="FFFFFF"/>
                          </a:solidFill>
                          <a:effectLst/>
                          <a:latin typeface="Candara" pitchFamily="34" charset="0"/>
                        </a:rPr>
                        <a:t>Μ Α Θ Η Μ Α </a:t>
                      </a:r>
                      <a:r>
                        <a:rPr kumimoji="0" lang="en-US" sz="1300" b="1" i="0" u="none" strike="noStrike" cap="none" normalizeH="0" baseline="0" smtClean="0">
                          <a:ln>
                            <a:noFill/>
                          </a:ln>
                          <a:solidFill>
                            <a:srgbClr val="FFFFFF"/>
                          </a:solidFill>
                          <a:effectLst/>
                          <a:latin typeface="Candara" pitchFamily="34" charset="0"/>
                        </a:rPr>
                        <a:t>TA</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300" b="1" i="0" u="none" strike="noStrike" cap="none" normalizeH="0" baseline="0" dirty="0" smtClean="0">
                          <a:ln>
                            <a:noFill/>
                          </a:ln>
                          <a:solidFill>
                            <a:srgbClr val="FFFFFF"/>
                          </a:solidFill>
                          <a:effectLst/>
                          <a:latin typeface="Candara" pitchFamily="34" charset="0"/>
                        </a:rPr>
                        <a:t> </a:t>
                      </a:r>
                      <a:endParaRPr kumimoji="0" lang="el-GR" sz="1000" b="1" i="0" u="none" strike="noStrike" cap="none" normalizeH="0" baseline="0" dirty="0" smtClean="0">
                        <a:ln>
                          <a:noFill/>
                        </a:ln>
                        <a:solidFill>
                          <a:srgbClr val="FFFFFF"/>
                        </a:solidFill>
                        <a:effectLst/>
                        <a:latin typeface="Candar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rgbClr val="FFFFFF"/>
                          </a:solidFill>
                          <a:effectLst/>
                          <a:latin typeface="Candara" pitchFamily="34" charset="0"/>
                        </a:rPr>
                        <a:t>ΒΑΘΜΟΣ / ΣΤΟΧΟΣ ΓΙΑ ΚΑΘΕ ΜΑΘΗΜΑ</a:t>
                      </a:r>
                      <a:endParaRPr kumimoji="0" lang="el-GR" sz="1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12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 </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hMerge="1">
                  <a:txBody>
                    <a:bodyPr/>
                    <a:lstStyle/>
                    <a:p>
                      <a:endParaRPr lang="el-GR"/>
                    </a:p>
                  </a:txBody>
                  <a:tcPr/>
                </a:tc>
                <a:tc hMerge="1">
                  <a:txBody>
                    <a:bodyPr/>
                    <a:lstStyle/>
                    <a:p>
                      <a:endParaRPr lang="el-G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hMerge="1">
                  <a:txBody>
                    <a:bodyPr/>
                    <a:lstStyle/>
                    <a:p>
                      <a:endParaRPr lang="el-GR"/>
                    </a:p>
                  </a:txBody>
                  <a:tcPr/>
                </a:tc>
                <a:tc hMerge="1">
                  <a:txBody>
                    <a:bodyPr/>
                    <a:lstStyle/>
                    <a:p>
                      <a:endParaRPr lang="el-GR"/>
                    </a:p>
                  </a:txBody>
                  <a:tcPr/>
                </a:tc>
              </a:tr>
              <a:tr h="21431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 </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l-G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000000"/>
                          </a:solidFill>
                          <a:effectLst/>
                          <a:latin typeface="Candara" pitchFamily="34" charset="0"/>
                        </a:rPr>
                        <a:t>Α΄ ΤΕΤΡΑΜΗΝΟ</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hMerge="1">
                  <a:txBody>
                    <a:bodyPr/>
                    <a:lstStyle/>
                    <a:p>
                      <a:endParaRPr lang="el-GR"/>
                    </a:p>
                  </a:txBody>
                  <a:tcPr/>
                </a:tc>
                <a:tc hMerge="1">
                  <a:txBody>
                    <a:bodyPr/>
                    <a:lstStyle/>
                    <a:p>
                      <a:endParaRPr lang="el-G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000000"/>
                          </a:solidFill>
                          <a:effectLst/>
                          <a:latin typeface="Candara" pitchFamily="34" charset="0"/>
                        </a:rPr>
                        <a:t>Β΄ ΤΕΤΡΑΜΗΝΟ</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hMerge="1">
                  <a:txBody>
                    <a:bodyPr/>
                    <a:lstStyle/>
                    <a:p>
                      <a:endParaRPr lang="el-GR"/>
                    </a:p>
                  </a:txBody>
                  <a:tcPr/>
                </a:tc>
                <a:tc hMerge="1">
                  <a:txBody>
                    <a:bodyPr/>
                    <a:lstStyle/>
                    <a:p>
                      <a:endParaRPr lang="el-GR"/>
                    </a:p>
                  </a:txBody>
                  <a:tcPr/>
                </a:tc>
              </a:tr>
              <a:tr h="422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FFFFFF"/>
                          </a:solidFill>
                          <a:effectLst/>
                          <a:latin typeface="Candara" pitchFamily="34" charset="0"/>
                        </a:rPr>
                        <a:t> </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dirty="0" smtClean="0">
                          <a:ln>
                            <a:noFill/>
                          </a:ln>
                          <a:solidFill>
                            <a:srgbClr val="000000"/>
                          </a:solidFill>
                          <a:effectLst/>
                          <a:latin typeface="Candara" pitchFamily="34" charset="0"/>
                        </a:rPr>
                        <a:t>Βαθμός / </a:t>
                      </a:r>
                      <a:r>
                        <a:rPr kumimoji="0" lang="el-GR" sz="900" b="0" i="0" u="none" strike="noStrike" cap="none" normalizeH="0" baseline="0" dirty="0" smtClean="0">
                          <a:ln>
                            <a:noFill/>
                          </a:ln>
                          <a:solidFill>
                            <a:srgbClr val="000000"/>
                          </a:solidFill>
                          <a:effectLst/>
                          <a:latin typeface="Candara" pitchFamily="34" charset="0"/>
                          <a:cs typeface="Times New Roman" pitchFamily="18" charset="0"/>
                        </a:rPr>
                        <a:t>Στόχος</a:t>
                      </a:r>
                      <a:endParaRPr kumimoji="0" lang="el-GR"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000000"/>
                          </a:solidFill>
                          <a:effectLst/>
                          <a:latin typeface="Candara" pitchFamily="34" charset="0"/>
                        </a:rPr>
                        <a:t>Πραγματικός βαθμός</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000000"/>
                          </a:solidFill>
                          <a:effectLst/>
                          <a:latin typeface="Candara" pitchFamily="34" charset="0"/>
                        </a:rPr>
                        <a:t>Παρατηρήσεις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dirty="0" smtClean="0">
                          <a:ln>
                            <a:noFill/>
                          </a:ln>
                          <a:solidFill>
                            <a:srgbClr val="000000"/>
                          </a:solidFill>
                          <a:effectLst/>
                          <a:latin typeface="Candara" pitchFamily="34" charset="0"/>
                        </a:rPr>
                        <a:t>Βαθμός / Στόχος</a:t>
                      </a:r>
                      <a:endParaRPr kumimoji="0" lang="el-GR"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000000"/>
                          </a:solidFill>
                          <a:effectLst/>
                          <a:latin typeface="Candara" pitchFamily="34" charset="0"/>
                        </a:rPr>
                        <a:t>Πραγματικός βαθμός</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000000"/>
                          </a:solidFill>
                          <a:effectLst/>
                          <a:latin typeface="Candara" pitchFamily="34" charset="0"/>
                        </a:rPr>
                        <a:t>Παρατηρήσεις</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1.</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Arial" charset="0"/>
                        </a:rPr>
                        <a:t>  Θρησκευτικά</a:t>
                      </a:r>
                      <a:endParaRPr kumimoji="0" lang="el-GR" sz="1200" b="0" i="0" u="none" strike="noStrike" cap="none" normalizeH="0" baseline="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Α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90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2.</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Αρχαιογνωσία</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 Γ</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 Β</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3.</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Νέα Ελληνικά</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cs typeface="Times New Roman" pitchFamily="18" charset="0"/>
                        </a:rPr>
                        <a:t>Β</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4.</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Μαθηματικά</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Γ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90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5.</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Ιστορία</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 Δ</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dirty="0" smtClean="0">
                          <a:ln>
                            <a:noFill/>
                          </a:ln>
                          <a:solidFill>
                            <a:srgbClr val="000000"/>
                          </a:solidFill>
                          <a:effectLst/>
                          <a:latin typeface="Candara" pitchFamily="34" charset="0"/>
                        </a:rPr>
                        <a:t> </a:t>
                      </a:r>
                      <a:endParaRPr kumimoji="0" lang="el-GR"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 Γ</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6.</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Γεωγραφία</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cs typeface="Times New Roman" pitchFamily="18" charset="0"/>
                        </a:rPr>
                        <a:t>Γ</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dirty="0" smtClean="0">
                          <a:ln>
                            <a:noFill/>
                          </a:ln>
                          <a:solidFill>
                            <a:srgbClr val="FFFFFF"/>
                          </a:solidFill>
                          <a:effectLst/>
                          <a:latin typeface="Candara" pitchFamily="34" charset="0"/>
                        </a:rPr>
                        <a:t>7.</a:t>
                      </a:r>
                      <a:endParaRPr kumimoji="0" lang="el-GR" sz="10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Φυσικά (Βιολογία)</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Α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Α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90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dirty="0" smtClean="0">
                          <a:ln>
                            <a:noFill/>
                          </a:ln>
                          <a:solidFill>
                            <a:srgbClr val="FFFFFF"/>
                          </a:solidFill>
                          <a:effectLst/>
                          <a:latin typeface="Candara" pitchFamily="34" charset="0"/>
                        </a:rPr>
                        <a:t>8.</a:t>
                      </a:r>
                      <a:endParaRPr kumimoji="0" lang="el-GR" sz="10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Αγγλικά</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Γ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9.</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Arial" charset="0"/>
                          <a:cs typeface="Arial" charset="0"/>
                        </a:rPr>
                        <a:t>  Γαλλικά</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Α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Α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10.</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Φυσική Αγωγή</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Α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Α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90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11.</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Τέχνη</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Γ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12.</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Arial" charset="0"/>
                          <a:cs typeface="Arial" charset="0"/>
                        </a:rPr>
                        <a:t>  Μουσική</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cs typeface="Times New Roman" pitchFamily="18" charset="0"/>
                        </a:rPr>
                        <a:t>Γ</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smtClean="0">
                          <a:ln>
                            <a:noFill/>
                          </a:ln>
                          <a:solidFill>
                            <a:srgbClr val="FFFFFF"/>
                          </a:solidFill>
                          <a:effectLst/>
                          <a:latin typeface="Candara" pitchFamily="34" charset="0"/>
                        </a:rPr>
                        <a:t>13.</a:t>
                      </a:r>
                      <a:endParaRPr kumimoji="0" lang="el-GR" sz="1000" b="1" i="0" u="none" strike="noStrike" cap="none" normalizeH="0" baseline="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200" b="0" i="0" u="none" strike="noStrike" cap="none" normalizeH="0" baseline="0" dirty="0" smtClean="0">
                          <a:ln>
                            <a:noFill/>
                          </a:ln>
                          <a:solidFill>
                            <a:srgbClr val="000000"/>
                          </a:solidFill>
                          <a:effectLst/>
                          <a:latin typeface="Arial" charset="0"/>
                          <a:cs typeface="Arial" charset="0"/>
                        </a:rPr>
                        <a:t>  Οικιακή Οικονομία</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90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dirty="0" smtClean="0">
                          <a:ln>
                            <a:noFill/>
                          </a:ln>
                          <a:solidFill>
                            <a:srgbClr val="FFFFFF"/>
                          </a:solidFill>
                          <a:effectLst/>
                          <a:latin typeface="Candara" pitchFamily="34" charset="0"/>
                        </a:rPr>
                        <a:t>14.</a:t>
                      </a:r>
                      <a:endParaRPr kumimoji="0" lang="el-GR" sz="10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Arial" charset="0"/>
                          <a:cs typeface="Arial" charset="0"/>
                        </a:rPr>
                        <a:t>  Σχεδιασμός &amp; Τεχνολογία </a:t>
                      </a:r>
                      <a:endPar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 Α</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 Α</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1" i="0" u="none" strike="noStrike" cap="none" normalizeH="0" baseline="0" dirty="0" smtClean="0">
                          <a:ln>
                            <a:noFill/>
                          </a:ln>
                          <a:solidFill>
                            <a:srgbClr val="FFFFFF"/>
                          </a:solidFill>
                          <a:effectLst/>
                          <a:latin typeface="Candara" pitchFamily="34" charset="0"/>
                        </a:rPr>
                        <a:t>15.</a:t>
                      </a:r>
                      <a:endParaRPr kumimoji="0" lang="el-GR" sz="10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000000"/>
                          </a:solidFill>
                          <a:effectLst/>
                          <a:latin typeface="Arial" charset="0"/>
                          <a:ea typeface="Times New Roman" pitchFamily="18" charset="0"/>
                          <a:cs typeface="Arial" charset="0"/>
                        </a:rPr>
                        <a:t>  Πληροφορική</a:t>
                      </a:r>
                    </a:p>
                  </a:txBody>
                  <a:tcPr marL="56164" marR="56164"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000000"/>
                          </a:solidFill>
                          <a:effectLst/>
                          <a:latin typeface="Candara" pitchFamily="34" charset="0"/>
                        </a:rPr>
                        <a:t>Β </a:t>
                      </a:r>
                      <a:endParaRPr kumimoji="0" lang="el-G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Candara" pitchFamily="34" charset="0"/>
                        </a:rPr>
                        <a:t> </a:t>
                      </a:r>
                      <a:endParaRPr kumimoji="0" lang="el-GR"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dirty="0" smtClean="0">
                          <a:ln>
                            <a:noFill/>
                          </a:ln>
                          <a:solidFill>
                            <a:srgbClr val="000000"/>
                          </a:solidFill>
                          <a:effectLst/>
                          <a:latin typeface="Candara" pitchFamily="34" charset="0"/>
                        </a:rPr>
                        <a:t> </a:t>
                      </a:r>
                      <a:endParaRPr kumimoji="0" lang="el-GR"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6164" marR="56164"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bl>
          </a:graphicData>
        </a:graphic>
      </p:graphicFrame>
      <p:sp>
        <p:nvSpPr>
          <p:cNvPr id="33963" name="Rectangle 1"/>
          <p:cNvSpPr>
            <a:spLocks noChangeArrowheads="1"/>
          </p:cNvSpPr>
          <p:nvPr/>
        </p:nvSpPr>
        <p:spPr bwMode="auto">
          <a:xfrm>
            <a:off x="323850" y="169"/>
            <a:ext cx="8820150" cy="1015663"/>
          </a:xfrm>
          <a:prstGeom prst="rect">
            <a:avLst/>
          </a:prstGeom>
          <a:noFill/>
          <a:ln w="9525">
            <a:noFill/>
            <a:miter lim="800000"/>
            <a:headEnd/>
            <a:tailEnd/>
          </a:ln>
        </p:spPr>
        <p:txBody>
          <a:bodyPr anchor="ctr">
            <a:spAutoFit/>
          </a:bodyPr>
          <a:lstStyle/>
          <a:p>
            <a:endParaRPr lang="el-GR" sz="1200" b="1" i="1" dirty="0">
              <a:ea typeface="Times New Roman" pitchFamily="18" charset="0"/>
              <a:cs typeface="Arial" charset="0"/>
            </a:endParaRPr>
          </a:p>
          <a:p>
            <a:r>
              <a:rPr lang="el-GR" sz="1200" b="1" i="1" dirty="0">
                <a:solidFill>
                  <a:schemeClr val="bg1"/>
                </a:solidFill>
                <a:ea typeface="Times New Roman" pitchFamily="18" charset="0"/>
                <a:cs typeface="Arial" charset="0"/>
              </a:rPr>
              <a:t>Στον πιο κάτω πίνακα περιλαμβάνονται όλα τα μαθήματα που διδάσκονται στην Α’ τάξη του Γυμνασίου.</a:t>
            </a:r>
          </a:p>
          <a:p>
            <a:r>
              <a:rPr lang="el-GR" sz="1200" dirty="0">
                <a:solidFill>
                  <a:schemeClr val="bg1"/>
                </a:solidFill>
                <a:ea typeface="Times New Roman" pitchFamily="18" charset="0"/>
                <a:cs typeface="Arial" charset="0"/>
              </a:rPr>
              <a:t>(Παρακαλώ σημειώστε το βαθμό τον οποίο από κοινού με το παιδί σας έχετε θέσει ως στόχο για κάθε μάθημα, στη</a:t>
            </a:r>
            <a:r>
              <a:rPr lang="el-GR" sz="1200" i="1" dirty="0">
                <a:solidFill>
                  <a:schemeClr val="bg1"/>
                </a:solidFill>
                <a:ea typeface="Times New Roman" pitchFamily="18" charset="0"/>
                <a:cs typeface="Arial" charset="0"/>
              </a:rPr>
              <a:t> στήλη </a:t>
            </a:r>
            <a:r>
              <a:rPr lang="el-GR" sz="1200" i="1" dirty="0" smtClean="0">
                <a:solidFill>
                  <a:schemeClr val="bg1"/>
                </a:solidFill>
                <a:ea typeface="Times New Roman" pitchFamily="18" charset="0"/>
                <a:cs typeface="Arial" charset="0"/>
              </a:rPr>
              <a:t>Βαθμός / Στόχος Β’ τετραμήνου</a:t>
            </a:r>
            <a:r>
              <a:rPr lang="el-GR" sz="1200" dirty="0" smtClean="0">
                <a:solidFill>
                  <a:schemeClr val="bg1"/>
                </a:solidFill>
                <a:ea typeface="Times New Roman" pitchFamily="18" charset="0"/>
                <a:cs typeface="Arial" charset="0"/>
              </a:rPr>
              <a:t>, </a:t>
            </a:r>
            <a:r>
              <a:rPr lang="el-GR" sz="1200" dirty="0">
                <a:solidFill>
                  <a:schemeClr val="bg1"/>
                </a:solidFill>
                <a:ea typeface="Times New Roman" pitchFamily="18" charset="0"/>
                <a:cs typeface="Arial" charset="0"/>
              </a:rPr>
              <a:t>σε κάθε ένα από τα κουτάκια.  Οι υπόλοιπες στήλες θα συμπληρωθούν από το Σχολείο.)</a:t>
            </a:r>
          </a:p>
          <a:p>
            <a:endParaRPr lang="el-GR" sz="1200" dirty="0">
              <a:ea typeface="Times New Roman" pitchFamily="18" charset="0"/>
              <a:cs typeface="Arial" charset="0"/>
            </a:endParaRPr>
          </a:p>
        </p:txBody>
      </p:sp>
      <p:sp>
        <p:nvSpPr>
          <p:cNvPr id="33964" name="Rectangle 3"/>
          <p:cNvSpPr>
            <a:spLocks noChangeArrowheads="1"/>
          </p:cNvSpPr>
          <p:nvPr/>
        </p:nvSpPr>
        <p:spPr bwMode="auto">
          <a:xfrm>
            <a:off x="323850" y="6338888"/>
            <a:ext cx="8424863" cy="400110"/>
          </a:xfrm>
          <a:prstGeom prst="rect">
            <a:avLst/>
          </a:prstGeom>
          <a:noFill/>
          <a:ln w="9525">
            <a:noFill/>
            <a:miter lim="800000"/>
            <a:headEnd/>
            <a:tailEnd/>
          </a:ln>
        </p:spPr>
        <p:txBody>
          <a:bodyPr>
            <a:spAutoFit/>
          </a:bodyPr>
          <a:lstStyle/>
          <a:p>
            <a:pPr eaLnBrk="0" hangingPunct="0"/>
            <a:r>
              <a:rPr lang="el-GR" sz="1000" dirty="0">
                <a:ea typeface="Times New Roman" pitchFamily="18" charset="0"/>
                <a:cs typeface="Arial" charset="0"/>
              </a:rPr>
              <a:t>Ονοματεπώνυμο  μαθητή/μαθήτριας:…………................………........……..…</a:t>
            </a:r>
            <a:r>
              <a:rPr lang="en-GB" sz="1000" dirty="0">
                <a:ea typeface="Times New Roman" pitchFamily="18" charset="0"/>
                <a:cs typeface="Arial" charset="0"/>
              </a:rPr>
              <a:t>  </a:t>
            </a:r>
            <a:r>
              <a:rPr lang="el-GR" sz="1000" dirty="0">
                <a:ea typeface="Times New Roman" pitchFamily="18" charset="0"/>
                <a:cs typeface="Arial" charset="0"/>
              </a:rPr>
              <a:t>               </a:t>
            </a:r>
            <a:r>
              <a:rPr lang="el-GR" sz="1000" dirty="0" smtClean="0">
                <a:ea typeface="Times New Roman" pitchFamily="18" charset="0"/>
                <a:cs typeface="Arial" charset="0"/>
              </a:rPr>
              <a:t>      </a:t>
            </a:r>
            <a:r>
              <a:rPr lang="en-GB" sz="1000" dirty="0" smtClean="0">
                <a:ea typeface="Times New Roman" pitchFamily="18" charset="0"/>
                <a:cs typeface="Arial" charset="0"/>
              </a:rPr>
              <a:t> </a:t>
            </a:r>
            <a:r>
              <a:rPr lang="el-GR" sz="1000" dirty="0">
                <a:ea typeface="Times New Roman" pitchFamily="18" charset="0"/>
                <a:cs typeface="Arial" charset="0"/>
              </a:rPr>
              <a:t>Υπ. Κηδεμόνα:…................………......….……...…………</a:t>
            </a:r>
            <a:endParaRPr lang="el-GR" sz="1000" dirty="0">
              <a:cs typeface="Arial" charset="0"/>
            </a:endParaRPr>
          </a:p>
          <a:p>
            <a:pPr eaLnBrk="0" hangingPunct="0"/>
            <a:r>
              <a:rPr lang="el-GR" sz="1000" dirty="0">
                <a:cs typeface="Times New Roman" pitchFamily="18" charset="0"/>
              </a:rPr>
              <a:t>Υπ. Συμβούλου:……………</a:t>
            </a:r>
            <a:r>
              <a:rPr lang="en-GB" sz="1000" dirty="0">
                <a:cs typeface="Times New Roman" pitchFamily="18" charset="0"/>
              </a:rPr>
              <a:t>……………………………………….</a:t>
            </a:r>
            <a:r>
              <a:rPr lang="el-GR" sz="1000" dirty="0">
                <a:cs typeface="Times New Roman" pitchFamily="18" charset="0"/>
              </a:rPr>
              <a:t>…….</a:t>
            </a:r>
            <a:r>
              <a:rPr lang="en-GB" sz="1000" dirty="0">
                <a:cs typeface="Times New Roman" pitchFamily="18" charset="0"/>
              </a:rPr>
              <a:t>                </a:t>
            </a:r>
            <a:r>
              <a:rPr lang="el-GR" sz="1000" dirty="0">
                <a:cs typeface="Times New Roman" pitchFamily="18" charset="0"/>
              </a:rPr>
              <a:t>                 </a:t>
            </a:r>
            <a:r>
              <a:rPr lang="el-GR" sz="1000" dirty="0" smtClean="0">
                <a:cs typeface="Times New Roman" pitchFamily="18" charset="0"/>
              </a:rPr>
              <a:t>    </a:t>
            </a:r>
            <a:r>
              <a:rPr lang="en-GB" sz="1000" dirty="0" smtClean="0">
                <a:cs typeface="Times New Roman" pitchFamily="18" charset="0"/>
              </a:rPr>
              <a:t> </a:t>
            </a:r>
            <a:r>
              <a:rPr lang="el-GR" sz="1000" dirty="0">
                <a:cs typeface="Times New Roman" pitchFamily="18" charset="0"/>
              </a:rPr>
              <a:t>Υπ. Υπεύθυνου Τμήματος:…………..............</a:t>
            </a:r>
            <a:r>
              <a:rPr lang="en-GB" sz="1000" dirty="0">
                <a:cs typeface="Times New Roman" pitchFamily="18" charset="0"/>
              </a:rPr>
              <a:t>..</a:t>
            </a:r>
            <a:r>
              <a:rPr lang="el-GR" sz="1000" dirty="0">
                <a:cs typeface="Times New Roman" pitchFamily="18" charset="0"/>
              </a:rPr>
              <a:t>……….....</a:t>
            </a:r>
            <a:endParaRPr lang="el-GR" sz="1000" dirty="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276475"/>
            <a:ext cx="8497639" cy="4465638"/>
          </a:xfrm>
        </p:spPr>
        <p:txBody>
          <a:bodyPr rtlCol="0">
            <a:normAutofit fontScale="92500" lnSpcReduction="20000"/>
          </a:bodyPr>
          <a:lstStyle/>
          <a:p>
            <a:pPr marL="274320" indent="-274320" fontAlgn="auto">
              <a:spcAft>
                <a:spcPts val="0"/>
              </a:spcAft>
              <a:defRPr/>
            </a:pPr>
            <a:r>
              <a:rPr lang="el-GR" sz="2800" dirty="0" smtClean="0"/>
              <a:t>Οι μαθητές, σε συνεργασία με τους γονείς τους, θα πρέπει να θέσουν </a:t>
            </a:r>
            <a:r>
              <a:rPr lang="el-GR" sz="2800" b="1" dirty="0" smtClean="0"/>
              <a:t>στόχους εφικτούς</a:t>
            </a:r>
            <a:r>
              <a:rPr lang="en-US" sz="2800" dirty="0" smtClean="0"/>
              <a:t>,</a:t>
            </a:r>
            <a:r>
              <a:rPr lang="el-GR" sz="2800" dirty="0" smtClean="0"/>
              <a:t> δηλαδή στόχους που να είναι σύμφωνοι με τις μαθησιακές τους δυνατότητες.</a:t>
            </a:r>
          </a:p>
          <a:p>
            <a:pPr marL="274320" indent="-274320" fontAlgn="auto">
              <a:spcAft>
                <a:spcPts val="0"/>
              </a:spcAft>
              <a:defRPr/>
            </a:pPr>
            <a:endParaRPr lang="el-GR" sz="900" dirty="0" smtClean="0"/>
          </a:p>
          <a:p>
            <a:pPr marL="274320" indent="-274320" fontAlgn="auto">
              <a:spcAft>
                <a:spcPts val="0"/>
              </a:spcAft>
              <a:defRPr/>
            </a:pPr>
            <a:r>
              <a:rPr lang="el-GR" sz="2800" dirty="0" smtClean="0"/>
              <a:t>Οι μαθητές θα πρέπει να έχουν καλή συμπεριφορά και να είναι προσεκτικοί μέσα στην τάξη</a:t>
            </a:r>
            <a:r>
              <a:rPr lang="en-US" sz="2800" dirty="0" smtClean="0"/>
              <a:t>. </a:t>
            </a:r>
            <a:r>
              <a:rPr lang="el-GR" sz="2800" dirty="0" smtClean="0"/>
              <a:t>Επίσης, θα πρέπει να μελετούν καθημερινά και αποτελεσματικά τα μαθήματά τους στο σπίτι.</a:t>
            </a:r>
          </a:p>
          <a:p>
            <a:pPr marL="274320" indent="-274320" fontAlgn="auto">
              <a:spcAft>
                <a:spcPts val="0"/>
              </a:spcAft>
              <a:defRPr/>
            </a:pPr>
            <a:endParaRPr lang="el-GR" sz="900" dirty="0"/>
          </a:p>
          <a:p>
            <a:pPr marL="274320" indent="-274320" fontAlgn="auto">
              <a:spcAft>
                <a:spcPts val="0"/>
              </a:spcAft>
              <a:defRPr/>
            </a:pPr>
            <a:r>
              <a:rPr lang="el-GR" sz="2800" dirty="0" smtClean="0"/>
              <a:t>Οι γονείς θα πρέπει να έχουν τακτική επικοινωνία με όλους τους καθηγητές/</a:t>
            </a:r>
            <a:r>
              <a:rPr lang="el-GR" sz="2800" dirty="0" err="1" smtClean="0"/>
              <a:t>τριες</a:t>
            </a:r>
            <a:r>
              <a:rPr lang="el-GR" sz="2800" dirty="0" smtClean="0"/>
              <a:t> των παιδιών τους για αλληλοενημέρωση και έλεγχο της πορείας των στόχων που έχουν τεθεί.</a:t>
            </a:r>
            <a:endParaRPr lang="el-GR" sz="2800" dirty="0"/>
          </a:p>
        </p:txBody>
      </p:sp>
      <p:sp>
        <p:nvSpPr>
          <p:cNvPr id="2" name="Title 1"/>
          <p:cNvSpPr>
            <a:spLocks noGrp="1"/>
          </p:cNvSpPr>
          <p:nvPr>
            <p:ph type="title"/>
          </p:nvPr>
        </p:nvSpPr>
        <p:spPr>
          <a:xfrm>
            <a:off x="3059113" y="400050"/>
            <a:ext cx="5834062" cy="2098675"/>
          </a:xfrm>
        </p:spPr>
        <p:txBody>
          <a:bodyPr rtlCol="0">
            <a:normAutofit fontScale="90000"/>
          </a:bodyPr>
          <a:lstStyle/>
          <a:p>
            <a:pPr fontAlgn="auto">
              <a:spcAft>
                <a:spcPts val="0"/>
              </a:spcAft>
              <a:defRPr/>
            </a:pPr>
            <a:r>
              <a:rPr lang="el-GR" sz="4000" b="1" dirty="0" smtClean="0"/>
              <a:t>ΚΡΙΤΗΡΙΑ ΓΙΑ ΤΗΝ ΕΠΙΤΥΧΙΑ ΤΟΥ ΠΡΟΓΡΑΜΜΑΤΟΣ ΤΗΣ ΣΤΟΧΟΘΕΤΗΣΗΣ                  </a:t>
            </a:r>
            <a:r>
              <a:rPr lang="el-GR" dirty="0" smtClean="0"/>
              <a:t/>
            </a:r>
            <a:br>
              <a:rPr lang="el-GR" dirty="0" smtClean="0"/>
            </a:br>
            <a:endParaRPr lang="el-GR" sz="3600" b="1" i="1" dirty="0">
              <a:solidFill>
                <a:schemeClr val="tx2">
                  <a:lumMod val="75000"/>
                </a:schemeClr>
              </a:solidFill>
            </a:endParaRPr>
          </a:p>
        </p:txBody>
      </p:sp>
      <p:sp>
        <p:nvSpPr>
          <p:cNvPr id="18435" name="AutoShape 2" descr="http://cache.gawkerassets.com/assets/images/7/2010/08/500x_shutterstock_7155205.jpg"/>
          <p:cNvSpPr>
            <a:spLocks noChangeAspect="1" noChangeArrowheads="1"/>
          </p:cNvSpPr>
          <p:nvPr/>
        </p:nvSpPr>
        <p:spPr bwMode="auto">
          <a:xfrm>
            <a:off x="63500" y="-136525"/>
            <a:ext cx="4762500" cy="3171825"/>
          </a:xfrm>
          <a:prstGeom prst="rect">
            <a:avLst/>
          </a:prstGeom>
          <a:noFill/>
          <a:ln w="9525">
            <a:noFill/>
            <a:miter lim="800000"/>
            <a:headEnd/>
            <a:tailEnd/>
          </a:ln>
        </p:spPr>
        <p:txBody>
          <a:bodyPr/>
          <a:lstStyle/>
          <a:p>
            <a:endParaRPr lang="en-US">
              <a:latin typeface="Candara" pitchFamily="34" charset="0"/>
            </a:endParaRPr>
          </a:p>
        </p:txBody>
      </p:sp>
      <p:pic>
        <p:nvPicPr>
          <p:cNvPr id="18436" name="Picture 4" descr="http://cache.gawkerassets.com/assets/images/7/2010/08/500x_shutterstock_7155205.jpg"/>
          <p:cNvPicPr>
            <a:picLocks noChangeAspect="1" noChangeArrowheads="1"/>
          </p:cNvPicPr>
          <p:nvPr/>
        </p:nvPicPr>
        <p:blipFill>
          <a:blip r:embed="rId2"/>
          <a:srcRect t="8043"/>
          <a:stretch>
            <a:fillRect/>
          </a:stretch>
        </p:blipFill>
        <p:spPr bwMode="auto">
          <a:xfrm>
            <a:off x="238125" y="333375"/>
            <a:ext cx="2592388" cy="1528763"/>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2488</TotalTime>
  <Words>1354</Words>
  <Application>Microsoft Office PowerPoint</Application>
  <PresentationFormat>On-screen Show (4:3)</PresentationFormat>
  <Paragraphs>269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Waveform</vt:lpstr>
      <vt:lpstr>ΠΕΡΙΦΕΡΕΙΑΚΟ ΓΥΜΝΑΣΙΟ ΑΓΙΑΣ ΒΑΡΒΑΡΑΣ ΓΡΑΦΕΙΟ ΣΥΜΒΟΥΛΕΥΤΙΚΗΣ ΚΑΙ ΕΠΑΓΓΕΛΜΑΤΙΚΗΣ ΑΓΩΓΗΣ   ΣΤΟΧΟΘΕΤΗΣΗ ΕΠΙΔΟΣΗΣ ΜΑΘΗΤΩΝ ΣΤΑ ΜΑΘΗΜΑΤΑ ΤΑΞΕΩΝ  Α’ , Β’, Γ’  </vt:lpstr>
      <vt:lpstr>ΘΕΜΑΤΑ  ΠΡΟΣ  ΣΥΖΗΤΗΣΗ</vt:lpstr>
      <vt:lpstr>Slide 3</vt:lpstr>
      <vt:lpstr> ΣΚΟΠΟΣ ΤΟΥ ΠΡΟΓΡΑΜΜΑΤΟΣ …. </vt:lpstr>
      <vt:lpstr>ΟΡΙΣΜΟΣ ΤΗΣ ΣΤΟΧΟΘΕΤΗΣΗΣ θέτω          στόχο </vt:lpstr>
      <vt:lpstr>ΣΤΟΧΟΘΕΤΗΣΗ θέτω          στόχο </vt:lpstr>
      <vt:lpstr>ΣΤΟΧΟΘΕΤΗΣΗ</vt:lpstr>
      <vt:lpstr>Slide 8</vt:lpstr>
      <vt:lpstr>ΚΡΙΤΗΡΙΑ ΓΙΑ ΤΗΝ ΕΠΙΤΥΧΙΑ ΤΟΥ ΠΡΟΓΡΑΜΜΑΤΟΣ ΤΗΣ ΣΤΟΧΟΘΕΤΗΣΗΣ                   </vt:lpstr>
      <vt:lpstr>ΣΤΟΧΟΘΕΤΗΣΗ</vt:lpstr>
      <vt:lpstr>ΣΤΟΧΟΘΕΤΗΣΗ</vt:lpstr>
      <vt:lpstr>ΣΤΟΧΟΘΕΤΗΣΗ</vt:lpstr>
      <vt:lpstr>ΣΤΟΧΟΘΕΤΗΣΗ</vt:lpstr>
      <vt:lpstr>ΠΙΘΑΝΟΙ ΛΟΓΟΙ ΓΙΑ ΤΟΥΣ ΟΠΟΙΟΥΣ ΚΑΠΟΙΑ ΠΑΙΔΙΑ ΔΕΝ ΕΠΙΤΥΓΧΑΝΟΥΝ                               ΤΟΥΣ ΣΤΟΧΟΥΣ ΤΟΥΣ</vt:lpstr>
      <vt:lpstr>Slide 15</vt:lpstr>
      <vt:lpstr>ΣΤΟΧΟΘΕΤΗΣΗ</vt:lpstr>
      <vt:lpstr>ΧΡΟΝΙΚΕΣ ΦΑΣΕΙΣ ΣΤΗΝ ΕΦΑΡΜΟΓΗ ΤΗΣ «ΣΤΟΧΟΘΕΤΗΣΗΣ»</vt:lpstr>
      <vt:lpstr>ΧΡΟΝΙΚΕΣ ΦΑΣΕΙΣ ΣΤΗΝ ΕΦΑΡΜΟΓΗ ΤΗΣ «ΣΤΟΧΟΘΕΤΗΣΗΣ»</vt:lpstr>
      <vt:lpstr>ΧΡΟΝΙΚΕΣ ΦΑΣΕΙΣ ΣΤΗΝ ΕΦΑΡΜΟΓΗ ΤΗΣ «ΣΤΟΧΟΘΕΤΗΣΗΣ»</vt:lpstr>
      <vt:lpstr>ΧΡΟΝΙΚΕΣ ΦΑΣΕΙΣ ΣΤΗΝ ΕΦΑΡΜΟΓΗ ΤΗΣ «ΣΤΟΧΟΘΕΤΗΣΗΣ»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ΠΕΡΙΦΕΡΕΙΑΚΟ ΓΥΜΝΑΣΙΟ ΑΓΙΑΣ ΒΑΡΒΑΡΑΣ ΓΡΑΦΕΙΟ ΣΥΜΒΟΥΛΕΥΤΙΚΗΣ ΚΑΙ ΕΠΑΓΓΕΛΜΑΤΙΚΗΣ ΑΓΩΓΗΣ   ΕΠΙΚΟΙΝΩΝΙΑ ΚΑΘΗΓΗΤΗ ΣΥΜΒΟΥΛΕΥΤΙΚΗΣ &amp; ΕΠΑΓΓΕΛΜΑΤΙΚΗΣ ΑΓΩΓΗΣ ΤΟΥ ΣΧΟΛΕΙΟΥ ΜΑΣ ΜΕ ΤΟΥΣ ΓΟΝΕΙΣ ΤΩΝ ΠΑΙΔΙΩΝ ΤΗΣ Α’ ΤΑΞΗΣ</dc:title>
  <dc:creator>ΣΠΥΡΟΣ</dc:creator>
  <cp:lastModifiedBy>user</cp:lastModifiedBy>
  <cp:revision>177</cp:revision>
  <dcterms:created xsi:type="dcterms:W3CDTF">2012-11-21T13:03:55Z</dcterms:created>
  <dcterms:modified xsi:type="dcterms:W3CDTF">2015-12-15T08:05:18Z</dcterms:modified>
</cp:coreProperties>
</file>