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68" r:id="rId4"/>
    <p:sldId id="264" r:id="rId5"/>
    <p:sldId id="266" r:id="rId6"/>
    <p:sldId id="269" r:id="rId7"/>
    <p:sldId id="265" r:id="rId8"/>
    <p:sldId id="263" r:id="rId9"/>
    <p:sldId id="267" r:id="rId10"/>
  </p:sldIdLst>
  <p:sldSz cx="9144000" cy="6858000" type="screen4x3"/>
  <p:notesSz cx="6797675" cy="98742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57764F87-F1A8-441C-A1DC-856A7F76719A}" type="datetimeFigureOut">
              <a:rPr lang="el-GR" smtClean="0"/>
              <a:t>6/10/2016</a:t>
            </a:fld>
            <a:endParaRPr lang="el-GR"/>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E1849638-3E5C-4E6F-B2FE-6DA7D47A990D}" type="slidenum">
              <a:rPr lang="el-GR" smtClean="0"/>
              <a:t>‹#›</a:t>
            </a:fld>
            <a:endParaRPr lang="el-GR"/>
          </a:p>
        </p:txBody>
      </p:sp>
    </p:spTree>
    <p:extLst>
      <p:ext uri="{BB962C8B-B14F-4D97-AF65-F5344CB8AC3E}">
        <p14:creationId xmlns:p14="http://schemas.microsoft.com/office/powerpoint/2010/main" val="64083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9F2922CB-20EB-4C38-84F3-541ECB9F29E2}" type="datetime1">
              <a:rPr lang="el-GR" smtClean="0"/>
              <a:t>6/10/2016</a:t>
            </a:fld>
            <a:endParaRPr lang="el-G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D0ADA99-F6CD-486C-9EF0-AF921ED2E41C}" type="slidenum">
              <a:rPr lang="el-GR" smtClean="0"/>
              <a:pPr/>
              <a:t>‹#›</a:t>
            </a:fld>
            <a:endParaRPr lang="el-G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FDDBE3-8176-4001-A358-D9353FD95607}" type="datetime1">
              <a:rPr lang="el-GR" smtClean="0"/>
              <a:t>6/10/2016</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BD0ADA99-F6CD-486C-9EF0-AF921ED2E41C}" type="slidenum">
              <a:rPr lang="el-GR" smtClean="0"/>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72A364-898B-43C9-AC86-0415AC05C909}" type="datetime1">
              <a:rPr lang="el-GR" smtClean="0"/>
              <a:t>6/10/2016</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BD0ADA99-F6CD-486C-9EF0-AF921ED2E41C}" type="slidenum">
              <a:rPr lang="el-GR" smtClean="0"/>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672912-3D12-40F8-AD62-4A587A93D8DD}" type="datetime1">
              <a:rPr lang="el-GR" smtClean="0"/>
              <a:t>6/10/2016</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BD0ADA99-F6CD-486C-9EF0-AF921ED2E41C}" type="slidenum">
              <a:rPr lang="el-GR" smtClean="0"/>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3B9C8F18-8FFD-437E-B535-02C86415B8E6}" type="datetime1">
              <a:rPr lang="el-GR" smtClean="0"/>
              <a:t>6/10/2016</a:t>
            </a:fld>
            <a:endParaRPr lang="el-G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D0ADA99-F6CD-486C-9EF0-AF921ED2E41C}" type="slidenum">
              <a:rPr lang="el-GR" smtClean="0"/>
              <a:pPr/>
              <a:t>‹#›</a:t>
            </a:fld>
            <a:endParaRPr lang="el-G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9A762EA-50C1-4DD7-A9E8-9E1A3A9D03C0}" type="datetime1">
              <a:rPr lang="el-GR" smtClean="0"/>
              <a:t>6/10/2016</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D0ADA99-F6CD-486C-9EF0-AF921ED2E41C}" type="slidenum">
              <a:rPr lang="el-GR" smtClean="0"/>
              <a:pPr/>
              <a:t>‹#›</a:t>
            </a:fld>
            <a:endParaRPr lang="el-G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0ADF82-4A54-487A-A2AA-F35BFB0EDA3A}" type="datetime1">
              <a:rPr lang="el-GR" smtClean="0"/>
              <a:t>6/10/2016</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D0ADA99-F6CD-486C-9EF0-AF921ED2E41C}" type="slidenum">
              <a:rPr lang="el-GR" smtClean="0"/>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5">
                                            <p:txEl>
                                              <p:pRg st="1" end="1"/>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5">
                                            <p:txEl>
                                              <p:pRg st="2" end="2"/>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p:cTn id="3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5">
                                            <p:txEl>
                                              <p:pRg st="3" end="3"/>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5">
                                            <p:txEl>
                                              <p:pRg st="4" end="4"/>
                                            </p:txEl>
                                          </p:spTgt>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 calcmode="lin" valueType="num">
                                      <p:cBhvr>
                                        <p:cTn id="4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4">
                                            <p:txEl>
                                              <p:pRg st="0" end="0"/>
                                            </p:txEl>
                                          </p:spTgt>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 calcmode="lin" valueType="num">
                                      <p:cBhvr>
                                        <p:cTn id="5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6" dur="500"/>
                                        <p:tgtEl>
                                          <p:spTgt spid="6">
                                            <p:txEl>
                                              <p:pRg st="0" end="0"/>
                                            </p:txEl>
                                          </p:spTgt>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 calcmode="lin" valueType="num">
                                      <p:cBhvr>
                                        <p:cTn id="6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61"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62" dur="500"/>
                                        <p:tgtEl>
                                          <p:spTgt spid="6">
                                            <p:txEl>
                                              <p:pRg st="1" end="1"/>
                                            </p:txEl>
                                          </p:spTgt>
                                        </p:tgtEl>
                                      </p:cBhvr>
                                    </p:animEffect>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 calcmode="lin" valueType="num">
                                      <p:cBhvr>
                                        <p:cTn id="6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6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68" dur="500"/>
                                        <p:tgtEl>
                                          <p:spTgt spid="6">
                                            <p:txEl>
                                              <p:pRg st="2" end="2"/>
                                            </p:txEl>
                                          </p:spTgt>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6">
                                            <p:txEl>
                                              <p:pRg st="3" end="3"/>
                                            </p:txEl>
                                          </p:spTgt>
                                        </p:tgtEl>
                                        <p:attrNameLst>
                                          <p:attrName>style.visibility</p:attrName>
                                        </p:attrNameLst>
                                      </p:cBhvr>
                                      <p:to>
                                        <p:strVal val="visible"/>
                                      </p:to>
                                    </p:set>
                                    <p:anim calcmode="lin" valueType="num">
                                      <p:cBhvr>
                                        <p:cTn id="7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7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74" dur="500"/>
                                        <p:tgtEl>
                                          <p:spTgt spid="6">
                                            <p:txEl>
                                              <p:pRg st="3" end="3"/>
                                            </p:txEl>
                                          </p:spTgt>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6">
                                            <p:txEl>
                                              <p:pRg st="4" end="4"/>
                                            </p:txEl>
                                          </p:spTgt>
                                        </p:tgtEl>
                                        <p:attrNameLst>
                                          <p:attrName>style.visibility</p:attrName>
                                        </p:attrNameLst>
                                      </p:cBhvr>
                                      <p:to>
                                        <p:strVal val="visible"/>
                                      </p:to>
                                    </p:set>
                                    <p:anim calcmode="lin" valueType="num">
                                      <p:cBhvr>
                                        <p:cTn id="78"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79"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8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P spid="4" grpId="0" build="p">
        <p:tmplLst>
          <p:tmpl lvl="1">
            <p:tnLst>
              <p:par>
                <p:cTn presetID="53" presetClass="entr" presetSubtype="16"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Lst>
      </p:bldP>
      <p:bldP spid="5" grpId="0" uiExpand="1" build="p">
        <p:tmplLst>
          <p:tmpl lvl="1">
            <p:tnLst>
              <p:par>
                <p:cTn presetID="53" presetClass="entr" presetSubtype="16"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500" fill="hold"/>
                        <p:tgtEl>
                          <p:spTgt spid="5"/>
                        </p:tgtEl>
                        <p:attrNameLst>
                          <p:attrName>ppt_w</p:attrName>
                        </p:attrNameLst>
                      </p:cBhvr>
                      <p:tavLst>
                        <p:tav tm="0">
                          <p:val>
                            <p:fltVal val="0"/>
                          </p:val>
                        </p:tav>
                        <p:tav tm="100000">
                          <p:val>
                            <p:strVal val="#ppt_w"/>
                          </p:val>
                        </p:tav>
                      </p:tavLst>
                    </p:anim>
                    <p:anim calcmode="lin" valueType="num">
                      <p:cBhvr>
                        <p:cTn dur="500" fill="hold"/>
                        <p:tgtEl>
                          <p:spTgt spid="5"/>
                        </p:tgtEl>
                        <p:attrNameLst>
                          <p:attrName>ppt_h</p:attrName>
                        </p:attrNameLst>
                      </p:cBhvr>
                      <p:tavLst>
                        <p:tav tm="0">
                          <p:val>
                            <p:fltVal val="0"/>
                          </p:val>
                        </p:tav>
                        <p:tav tm="100000">
                          <p:val>
                            <p:strVal val="#ppt_h"/>
                          </p:val>
                        </p:tav>
                      </p:tavLst>
                    </p:anim>
                    <p:animEffect transition="in" filter="fade">
                      <p:cBhvr>
                        <p:cTn dur="500"/>
                        <p:tgtEl>
                          <p:spTgt spid="5"/>
                        </p:tgtEl>
                      </p:cBhvr>
                    </p:animEffect>
                  </p:childTnLst>
                </p:cTn>
              </p:par>
            </p:tnLst>
          </p:tmpl>
          <p:tmpl lvl="2">
            <p:tnLst>
              <p:par>
                <p:cTn presetID="53" presetClass="entr" presetSubtype="16"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500" fill="hold"/>
                        <p:tgtEl>
                          <p:spTgt spid="5"/>
                        </p:tgtEl>
                        <p:attrNameLst>
                          <p:attrName>ppt_w</p:attrName>
                        </p:attrNameLst>
                      </p:cBhvr>
                      <p:tavLst>
                        <p:tav tm="0">
                          <p:val>
                            <p:fltVal val="0"/>
                          </p:val>
                        </p:tav>
                        <p:tav tm="100000">
                          <p:val>
                            <p:strVal val="#ppt_w"/>
                          </p:val>
                        </p:tav>
                      </p:tavLst>
                    </p:anim>
                    <p:anim calcmode="lin" valueType="num">
                      <p:cBhvr>
                        <p:cTn dur="500" fill="hold"/>
                        <p:tgtEl>
                          <p:spTgt spid="5"/>
                        </p:tgtEl>
                        <p:attrNameLst>
                          <p:attrName>ppt_h</p:attrName>
                        </p:attrNameLst>
                      </p:cBhvr>
                      <p:tavLst>
                        <p:tav tm="0">
                          <p:val>
                            <p:fltVal val="0"/>
                          </p:val>
                        </p:tav>
                        <p:tav tm="100000">
                          <p:val>
                            <p:strVal val="#ppt_h"/>
                          </p:val>
                        </p:tav>
                      </p:tavLst>
                    </p:anim>
                    <p:animEffect transition="in" filter="fade">
                      <p:cBhvr>
                        <p:cTn dur="500"/>
                        <p:tgtEl>
                          <p:spTgt spid="5"/>
                        </p:tgtEl>
                      </p:cBhvr>
                    </p:animEffect>
                  </p:childTnLst>
                </p:cTn>
              </p:par>
            </p:tnLst>
          </p:tmpl>
          <p:tmpl lvl="3">
            <p:tnLst>
              <p:par>
                <p:cTn presetID="53" presetClass="entr" presetSubtype="16"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500" fill="hold"/>
                        <p:tgtEl>
                          <p:spTgt spid="5"/>
                        </p:tgtEl>
                        <p:attrNameLst>
                          <p:attrName>ppt_w</p:attrName>
                        </p:attrNameLst>
                      </p:cBhvr>
                      <p:tavLst>
                        <p:tav tm="0">
                          <p:val>
                            <p:fltVal val="0"/>
                          </p:val>
                        </p:tav>
                        <p:tav tm="100000">
                          <p:val>
                            <p:strVal val="#ppt_w"/>
                          </p:val>
                        </p:tav>
                      </p:tavLst>
                    </p:anim>
                    <p:anim calcmode="lin" valueType="num">
                      <p:cBhvr>
                        <p:cTn dur="500" fill="hold"/>
                        <p:tgtEl>
                          <p:spTgt spid="5"/>
                        </p:tgtEl>
                        <p:attrNameLst>
                          <p:attrName>ppt_h</p:attrName>
                        </p:attrNameLst>
                      </p:cBhvr>
                      <p:tavLst>
                        <p:tav tm="0">
                          <p:val>
                            <p:fltVal val="0"/>
                          </p:val>
                        </p:tav>
                        <p:tav tm="100000">
                          <p:val>
                            <p:strVal val="#ppt_h"/>
                          </p:val>
                        </p:tav>
                      </p:tavLst>
                    </p:anim>
                    <p:animEffect transition="in" filter="fade">
                      <p:cBhvr>
                        <p:cTn dur="500"/>
                        <p:tgtEl>
                          <p:spTgt spid="5"/>
                        </p:tgtEl>
                      </p:cBhvr>
                    </p:animEffect>
                  </p:childTnLst>
                </p:cTn>
              </p:par>
            </p:tnLst>
          </p:tmpl>
          <p:tmpl lvl="4">
            <p:tnLst>
              <p:par>
                <p:cTn presetID="53" presetClass="entr" presetSubtype="16"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500" fill="hold"/>
                        <p:tgtEl>
                          <p:spTgt spid="5"/>
                        </p:tgtEl>
                        <p:attrNameLst>
                          <p:attrName>ppt_w</p:attrName>
                        </p:attrNameLst>
                      </p:cBhvr>
                      <p:tavLst>
                        <p:tav tm="0">
                          <p:val>
                            <p:fltVal val="0"/>
                          </p:val>
                        </p:tav>
                        <p:tav tm="100000">
                          <p:val>
                            <p:strVal val="#ppt_w"/>
                          </p:val>
                        </p:tav>
                      </p:tavLst>
                    </p:anim>
                    <p:anim calcmode="lin" valueType="num">
                      <p:cBhvr>
                        <p:cTn dur="500" fill="hold"/>
                        <p:tgtEl>
                          <p:spTgt spid="5"/>
                        </p:tgtEl>
                        <p:attrNameLst>
                          <p:attrName>ppt_h</p:attrName>
                        </p:attrNameLst>
                      </p:cBhvr>
                      <p:tavLst>
                        <p:tav tm="0">
                          <p:val>
                            <p:fltVal val="0"/>
                          </p:val>
                        </p:tav>
                        <p:tav tm="100000">
                          <p:val>
                            <p:strVal val="#ppt_h"/>
                          </p:val>
                        </p:tav>
                      </p:tavLst>
                    </p:anim>
                    <p:animEffect transition="in" filter="fade">
                      <p:cBhvr>
                        <p:cTn dur="500"/>
                        <p:tgtEl>
                          <p:spTgt spid="5"/>
                        </p:tgtEl>
                      </p:cBhvr>
                    </p:animEffect>
                  </p:childTnLst>
                </p:cTn>
              </p:par>
            </p:tnLst>
          </p:tmpl>
          <p:tmpl lvl="5">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500" fill="hold"/>
                        <p:tgtEl>
                          <p:spTgt spid="5"/>
                        </p:tgtEl>
                        <p:attrNameLst>
                          <p:attrName>ppt_w</p:attrName>
                        </p:attrNameLst>
                      </p:cBhvr>
                      <p:tavLst>
                        <p:tav tm="0">
                          <p:val>
                            <p:fltVal val="0"/>
                          </p:val>
                        </p:tav>
                        <p:tav tm="100000">
                          <p:val>
                            <p:strVal val="#ppt_w"/>
                          </p:val>
                        </p:tav>
                      </p:tavLst>
                    </p:anim>
                    <p:anim calcmode="lin" valueType="num">
                      <p:cBhvr>
                        <p:cTn dur="500" fill="hold"/>
                        <p:tgtEl>
                          <p:spTgt spid="5"/>
                        </p:tgtEl>
                        <p:attrNameLst>
                          <p:attrName>ppt_h</p:attrName>
                        </p:attrNameLst>
                      </p:cBhvr>
                      <p:tavLst>
                        <p:tav tm="0">
                          <p:val>
                            <p:fltVal val="0"/>
                          </p:val>
                        </p:tav>
                        <p:tav tm="100000">
                          <p:val>
                            <p:strVal val="#ppt_h"/>
                          </p:val>
                        </p:tav>
                      </p:tavLst>
                    </p:anim>
                    <p:animEffect transition="in" filter="fade">
                      <p:cBhvr>
                        <p:cTn dur="500"/>
                        <p:tgtEl>
                          <p:spTgt spid="5"/>
                        </p:tgtEl>
                      </p:cBhvr>
                    </p:animEffect>
                  </p:childTnLst>
                </p:cTn>
              </p:par>
            </p:tnLst>
          </p:tmpl>
        </p:tmplLst>
      </p:bldP>
      <p:bldP spid="6" grpId="0" build="p">
        <p:tmplLst>
          <p:tmpl lvl="1">
            <p:tnLst>
              <p:par>
                <p:cTn presetID="53" presetClass="entr" presetSubtype="16"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childTnLst>
                </p:cTn>
              </p:par>
            </p:tnLst>
          </p:tmpl>
          <p:tmpl lvl="2">
            <p:tnLst>
              <p:par>
                <p:cTn presetID="53" presetClass="entr" presetSubtype="16"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childTnLst>
                </p:cTn>
              </p:par>
            </p:tnLst>
          </p:tmpl>
          <p:tmpl lvl="3">
            <p:tnLst>
              <p:par>
                <p:cTn presetID="53" presetClass="entr" presetSubtype="16"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childTnLst>
                </p:cTn>
              </p:par>
            </p:tnLst>
          </p:tmpl>
          <p:tmpl lvl="4">
            <p:tnLst>
              <p:par>
                <p:cTn presetID="53" presetClass="entr" presetSubtype="16"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childTnLst>
                </p:cTn>
              </p:par>
            </p:tnLst>
          </p:tmpl>
          <p:tmpl lvl="5">
            <p:tnLst>
              <p:par>
                <p:cTn presetID="53" presetClass="entr" presetSubtype="16"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DAAC856-4CF5-425E-BF9E-D06AF1DB631F}" type="datetime1">
              <a:rPr lang="el-GR" smtClean="0"/>
              <a:t>6/10/2016</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BD0ADA99-F6CD-486C-9EF0-AF921ED2E41C}" type="slidenum">
              <a:rPr lang="el-GR" smtClean="0"/>
              <a:pPr/>
              <a:t>‹#›</a:t>
            </a:fld>
            <a:endParaRPr lang="el-G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F4D583E-1D19-40D7-8D76-3C46252E5817}" type="datetime1">
              <a:rPr lang="el-GR" smtClean="0"/>
              <a:t>6/10/2016</a:t>
            </a:fld>
            <a:endParaRPr lang="el-GR"/>
          </a:p>
        </p:txBody>
      </p:sp>
      <p:sp>
        <p:nvSpPr>
          <p:cNvPr id="3" name="Footer Placeholder 2"/>
          <p:cNvSpPr>
            <a:spLocks noGrp="1"/>
          </p:cNvSpPr>
          <p:nvPr>
            <p:ph type="ftr" sz="quarter" idx="11"/>
          </p:nvPr>
        </p:nvSpPr>
        <p:spPr/>
        <p:txBody>
          <a:bodyPr/>
          <a:lstStyle>
            <a:extLst/>
          </a:lstStyle>
          <a:p>
            <a:endParaRPr lang="el-GR"/>
          </a:p>
        </p:txBody>
      </p:sp>
      <p:sp>
        <p:nvSpPr>
          <p:cNvPr id="4" name="Slide Number Placeholder 3"/>
          <p:cNvSpPr>
            <a:spLocks noGrp="1"/>
          </p:cNvSpPr>
          <p:nvPr>
            <p:ph type="sldNum" sz="quarter" idx="12"/>
          </p:nvPr>
        </p:nvSpPr>
        <p:spPr/>
        <p:txBody>
          <a:bodyPr/>
          <a:lstStyle>
            <a:extLst/>
          </a:lstStyle>
          <a:p>
            <a:fld id="{BD0ADA99-F6CD-486C-9EF0-AF921ED2E41C}" type="slidenum">
              <a:rPr lang="el-GR" smtClean="0"/>
              <a:pPr/>
              <a:t>‹#›</a:t>
            </a:fld>
            <a:endParaRPr lang="el-G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CADDBBAB-9395-46F4-B434-72AE4D2568CA}" type="datetime1">
              <a:rPr lang="el-GR" smtClean="0"/>
              <a:t>6/10/2016</a:t>
            </a:fld>
            <a:endParaRPr lang="el-G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D0ADA99-F6CD-486C-9EF0-AF921ED2E41C}" type="slidenum">
              <a:rPr lang="el-GR" smtClean="0"/>
              <a:pPr/>
              <a:t>‹#›</a:t>
            </a:fld>
            <a:endParaRPr lang="el-G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F0C80287-104F-46E5-8246-AF70719809EC}" type="datetime1">
              <a:rPr lang="el-GR" smtClean="0"/>
              <a:t>6/10/2016</a:t>
            </a:fld>
            <a:endParaRPr lang="el-G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D0ADA99-F6CD-486C-9EF0-AF921ED2E41C}" type="slidenum">
              <a:rPr lang="el-GR" smtClean="0"/>
              <a:pPr/>
              <a:t>‹#›</a:t>
            </a:fld>
            <a:endParaRPr lang="el-G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l-G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A330D73-7470-4B2F-B0B4-4490A42BD38A}" type="datetime1">
              <a:rPr lang="el-GR" smtClean="0"/>
              <a:t>6/10/2016</a:t>
            </a:fld>
            <a:endParaRPr lang="el-G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D0ADA99-F6CD-486C-9EF0-AF921ED2E41C}" type="slidenum">
              <a:rPr lang="el-GR" smtClean="0"/>
              <a:pPr/>
              <a:t>‹#›</a:t>
            </a:fld>
            <a:endParaRPr lang="el-G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0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 calcmode="lin" valueType="num">
                                      <p:cBhvr>
                                        <p:cTn id="21"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 calcmode="lin" valueType="num">
                                      <p:cBhvr>
                                        <p:cTn id="28"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 calcmode="lin" valueType="num">
                                      <p:cBhvr>
                                        <p:cTn id="3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 calcmode="lin" valueType="num">
                                      <p:cBhvr>
                                        <p:cTn id="42"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tmplLst>
          <p:tmpl lvl="1">
            <p:tnLst>
              <p:par>
                <p:cTn presetID="53" presetClass="entr" presetSubtype="16"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childTnLst>
                </p:cTn>
              </p:par>
            </p:tnLst>
          </p:tmpl>
          <p:tmpl lvl="2">
            <p:tnLst>
              <p:par>
                <p:cTn presetID="53" presetClass="entr" presetSubtype="16"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childTnLst>
                </p:cTn>
              </p:par>
            </p:tnLst>
          </p:tmpl>
          <p:tmpl lvl="3">
            <p:tnLst>
              <p:par>
                <p:cTn presetID="53" presetClass="entr" presetSubtype="16"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childTnLst>
                </p:cTn>
              </p:par>
            </p:tnLst>
          </p:tmpl>
          <p:tmpl lvl="4">
            <p:tnLst>
              <p:par>
                <p:cTn presetID="53" presetClass="entr" presetSubtype="16"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childTnLst>
                </p:cTn>
              </p:par>
            </p:tnLst>
          </p:tmpl>
          <p:tmpl lvl="5">
            <p:tnLst>
              <p:par>
                <p:cTn presetID="53" presetClass="entr" presetSubtype="16"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childTnLst>
                </p:cTn>
              </p:par>
            </p:tnLst>
          </p:tmpl>
        </p:tmplLst>
      </p:bldP>
    </p:bldLst>
  </p:timing>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50404" t="10129" r="2620" b="52587"/>
          <a:stretch/>
        </p:blipFill>
        <p:spPr bwMode="auto">
          <a:xfrm>
            <a:off x="0" y="108011"/>
            <a:ext cx="9144000" cy="6741368"/>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ctrTitle"/>
          </p:nvPr>
        </p:nvSpPr>
        <p:spPr>
          <a:xfrm>
            <a:off x="3131840" y="4869160"/>
            <a:ext cx="5781328" cy="1489720"/>
          </a:xfrm>
        </p:spPr>
        <p:txBody>
          <a:bodyPr>
            <a:normAutofit fontScale="90000"/>
          </a:bodyPr>
          <a:lstStyle/>
          <a:p>
            <a:pPr algn="ctr"/>
            <a:r>
              <a:rPr lang="el-GR" b="1" dirty="0" smtClean="0">
                <a:solidFill>
                  <a:schemeClr val="bg1">
                    <a:lumMod val="95000"/>
                  </a:schemeClr>
                </a:solidFill>
                <a:effectLst>
                  <a:outerShdw blurRad="38100" dist="38100" dir="2700000" algn="tl">
                    <a:srgbClr val="000000">
                      <a:alpha val="43137"/>
                    </a:srgbClr>
                  </a:outerShdw>
                </a:effectLst>
              </a:rPr>
              <a:t>ΠΡΟΓΡΑΜΜΑ</a:t>
            </a:r>
            <a:br>
              <a:rPr lang="el-GR" b="1" dirty="0" smtClean="0">
                <a:solidFill>
                  <a:schemeClr val="bg1">
                    <a:lumMod val="95000"/>
                  </a:schemeClr>
                </a:solidFill>
                <a:effectLst>
                  <a:outerShdw blurRad="38100" dist="38100" dir="2700000" algn="tl">
                    <a:srgbClr val="000000">
                      <a:alpha val="43137"/>
                    </a:srgbClr>
                  </a:outerShdw>
                </a:effectLst>
              </a:rPr>
            </a:br>
            <a:r>
              <a:rPr lang="el-GR" b="1" dirty="0" smtClean="0">
                <a:solidFill>
                  <a:schemeClr val="bg1">
                    <a:lumMod val="95000"/>
                  </a:schemeClr>
                </a:solidFill>
                <a:effectLst>
                  <a:outerShdw blurRad="38100" dist="38100" dir="2700000" algn="tl">
                    <a:srgbClr val="000000">
                      <a:alpha val="43137"/>
                    </a:srgbClr>
                  </a:outerShdw>
                </a:effectLst>
              </a:rPr>
              <a:t>Σχολικής Διαμεσολάβησης</a:t>
            </a:r>
            <a:endParaRPr lang="el-GR" b="1" dirty="0">
              <a:solidFill>
                <a:schemeClr val="bg1">
                  <a:lumMod val="9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4202" y="116632"/>
            <a:ext cx="7008078" cy="753616"/>
          </a:xfrm>
        </p:spPr>
        <p:txBody>
          <a:bodyPr/>
          <a:lstStyle/>
          <a:p>
            <a:r>
              <a:rPr lang="el-GR" b="1" dirty="0" smtClean="0">
                <a:solidFill>
                  <a:schemeClr val="accent2">
                    <a:lumMod val="50000"/>
                  </a:schemeClr>
                </a:solidFill>
                <a:effectLst>
                  <a:outerShdw blurRad="38100" dist="38100" dir="2700000" algn="tl">
                    <a:srgbClr val="000000">
                      <a:alpha val="43137"/>
                    </a:srgbClr>
                  </a:outerShdw>
                </a:effectLst>
              </a:rPr>
              <a:t>ΛΥΚΕΙΟ ΑΡΑΔΙΠΠΟΥ</a:t>
            </a:r>
            <a:r>
              <a:rPr lang="en-US" b="1" dirty="0" smtClean="0">
                <a:solidFill>
                  <a:schemeClr val="accent2">
                    <a:lumMod val="50000"/>
                  </a:schemeClr>
                </a:solidFill>
                <a:effectLst>
                  <a:outerShdw blurRad="38100" dist="38100" dir="2700000" algn="tl">
                    <a:srgbClr val="000000">
                      <a:alpha val="43137"/>
                    </a:srgbClr>
                  </a:outerShdw>
                </a:effectLst>
              </a:rPr>
              <a:t> </a:t>
            </a:r>
            <a:r>
              <a:rPr lang="el-GR" b="1" dirty="0" smtClean="0">
                <a:solidFill>
                  <a:schemeClr val="accent2">
                    <a:lumMod val="50000"/>
                  </a:schemeClr>
                </a:solidFill>
                <a:effectLst>
                  <a:outerShdw blurRad="38100" dist="38100" dir="2700000" algn="tl">
                    <a:srgbClr val="000000">
                      <a:alpha val="43137"/>
                    </a:srgbClr>
                  </a:outerShdw>
                </a:effectLst>
              </a:rPr>
              <a:t>ΛΑΡΝΑΚΑΣ</a:t>
            </a:r>
            <a:endParaRPr lang="el-GR" b="1" dirty="0">
              <a:solidFill>
                <a:schemeClr val="accent2">
                  <a:lumMod val="50000"/>
                </a:schemeClr>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fld id="{BD0ADA99-F6CD-486C-9EF0-AF921ED2E41C}" type="slidenum">
              <a:rPr lang="el-GR" smtClean="0"/>
              <a:pPr/>
              <a:t>1</a:t>
            </a:fld>
            <a:endParaRPr lang="el-GR"/>
          </a:p>
        </p:txBody>
      </p:sp>
    </p:spTree>
    <p:extLst>
      <p:ext uri="{BB962C8B-B14F-4D97-AF65-F5344CB8AC3E}">
        <p14:creationId xmlns:p14="http://schemas.microsoft.com/office/powerpoint/2010/main" val="272793989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686800" cy="638944"/>
          </a:xfrm>
        </p:spPr>
        <p:txBody>
          <a:bodyPr>
            <a:noAutofit/>
          </a:bodyPr>
          <a:lstStyle/>
          <a:p>
            <a:pPr algn="ctr"/>
            <a:r>
              <a:rPr lang="el-GR" sz="2800" b="1" dirty="0" smtClean="0"/>
              <a:t> Πρόγραμμα: «Σχολική Διαμεσολάβηση»</a:t>
            </a:r>
            <a:endParaRPr lang="el-GR" sz="2800" dirty="0"/>
          </a:p>
        </p:txBody>
      </p:sp>
      <p:sp>
        <p:nvSpPr>
          <p:cNvPr id="3" name="Content Placeholder 2"/>
          <p:cNvSpPr>
            <a:spLocks noGrp="1"/>
          </p:cNvSpPr>
          <p:nvPr>
            <p:ph idx="1"/>
          </p:nvPr>
        </p:nvSpPr>
        <p:spPr/>
        <p:txBody>
          <a:bodyPr>
            <a:normAutofit fontScale="77500" lnSpcReduction="20000"/>
          </a:bodyPr>
          <a:lstStyle/>
          <a:p>
            <a:endParaRPr lang="el-GR" dirty="0"/>
          </a:p>
          <a:p>
            <a:endParaRPr lang="el-GR" b="1" dirty="0" smtClean="0">
              <a:solidFill>
                <a:schemeClr val="bg1">
                  <a:lumMod val="85000"/>
                  <a:lumOff val="15000"/>
                </a:schemeClr>
              </a:solidFill>
            </a:endParaRPr>
          </a:p>
          <a:p>
            <a:r>
              <a:rPr lang="el-GR" b="1" dirty="0" smtClean="0">
                <a:solidFill>
                  <a:schemeClr val="bg1">
                    <a:lumMod val="85000"/>
                    <a:lumOff val="15000"/>
                  </a:schemeClr>
                </a:solidFill>
              </a:rPr>
              <a:t>Στόχος</a:t>
            </a:r>
            <a:r>
              <a:rPr lang="el-GR" dirty="0" smtClean="0">
                <a:solidFill>
                  <a:schemeClr val="bg1">
                    <a:lumMod val="85000"/>
                    <a:lumOff val="15000"/>
                  </a:schemeClr>
                </a:solidFill>
              </a:rPr>
              <a:t> </a:t>
            </a:r>
            <a:r>
              <a:rPr lang="el-GR" dirty="0"/>
              <a:t>του προγράμματος </a:t>
            </a:r>
            <a:r>
              <a:rPr lang="el-GR" b="1" dirty="0"/>
              <a:t>«Σχολική διαμεσολάβηση»</a:t>
            </a:r>
            <a:r>
              <a:rPr lang="el-GR" dirty="0"/>
              <a:t> είναι η εφαρμογή πολιτικής για  πρόληψη και αντιμετώπιση  συγκρουσιακών συμπεριφορών και έντασης στο χώρο του Σχολείου. </a:t>
            </a:r>
            <a:endParaRPr lang="el-GR" dirty="0" smtClean="0"/>
          </a:p>
          <a:p>
            <a:endParaRPr lang="el-GR" dirty="0"/>
          </a:p>
          <a:p>
            <a:r>
              <a:rPr lang="el-GR" dirty="0" smtClean="0"/>
              <a:t> </a:t>
            </a:r>
            <a:r>
              <a:rPr lang="el-GR" dirty="0"/>
              <a:t>Το πρόγραμμα «Σχολική διαμεσολάβηση»  εφαρμόστηκε κατά </a:t>
            </a:r>
            <a:r>
              <a:rPr lang="el-GR" dirty="0" smtClean="0"/>
              <a:t>  τη  περσινή </a:t>
            </a:r>
            <a:r>
              <a:rPr lang="el-GR" dirty="0"/>
              <a:t>χρονιά  2013-2014 στο σχολείο μας με </a:t>
            </a:r>
            <a:r>
              <a:rPr lang="el-GR" dirty="0" smtClean="0"/>
              <a:t> </a:t>
            </a:r>
            <a:r>
              <a:rPr lang="el-GR" dirty="0"/>
              <a:t>μεγάλη επιτυχία και συνεχίζεται και φέτος. </a:t>
            </a:r>
          </a:p>
          <a:p>
            <a:endParaRPr lang="en-US" dirty="0" smtClean="0"/>
          </a:p>
          <a:p>
            <a:endParaRPr lang="en-US" dirty="0"/>
          </a:p>
          <a:p>
            <a:r>
              <a:rPr lang="el-GR" dirty="0" smtClean="0"/>
              <a:t>Η </a:t>
            </a:r>
            <a:r>
              <a:rPr lang="el-GR" dirty="0"/>
              <a:t>εκπαίδευση των μαθητών και καθηγητών έγινε στις 27/1/2014 και στις </a:t>
            </a:r>
            <a:r>
              <a:rPr lang="el-GR" dirty="0" smtClean="0"/>
              <a:t>5/2/2014</a:t>
            </a:r>
            <a:r>
              <a:rPr lang="en-US" dirty="0" smtClean="0"/>
              <a:t> </a:t>
            </a:r>
            <a:r>
              <a:rPr lang="el-GR" dirty="0" smtClean="0"/>
              <a:t>σε </a:t>
            </a:r>
            <a:r>
              <a:rPr lang="el-GR" dirty="0"/>
              <a:t>διαφορετικό ωράριο  .</a:t>
            </a:r>
          </a:p>
          <a:p>
            <a:endParaRPr lang="el-GR" dirty="0"/>
          </a:p>
          <a:p>
            <a:pPr marL="0" indent="0">
              <a:buNone/>
            </a:pPr>
            <a:endParaRPr lang="el-GR" dirty="0" smtClean="0"/>
          </a:p>
          <a:p>
            <a:endParaRPr lang="el-GR" dirty="0" smtClean="0"/>
          </a:p>
          <a:p>
            <a:endParaRPr lang="el-GR" dirty="0" smtClean="0"/>
          </a:p>
          <a:p>
            <a:pPr marL="0" indent="0">
              <a:buNone/>
            </a:pPr>
            <a:endParaRPr lang="el-GR" dirty="0" smtClean="0"/>
          </a:p>
          <a:p>
            <a:endParaRPr lang="el-GR" dirty="0"/>
          </a:p>
          <a:p>
            <a:endParaRPr lang="el-GR" dirty="0"/>
          </a:p>
        </p:txBody>
      </p:sp>
      <p:sp>
        <p:nvSpPr>
          <p:cNvPr id="4" name="Slide Number Placeholder 3"/>
          <p:cNvSpPr>
            <a:spLocks noGrp="1"/>
          </p:cNvSpPr>
          <p:nvPr>
            <p:ph type="sldNum" sz="quarter" idx="12"/>
          </p:nvPr>
        </p:nvSpPr>
        <p:spPr/>
        <p:txBody>
          <a:bodyPr/>
          <a:lstStyle/>
          <a:p>
            <a:fld id="{BD0ADA99-F6CD-486C-9EF0-AF921ED2E41C}" type="slidenum">
              <a:rPr lang="el-GR" smtClean="0"/>
              <a:pPr/>
              <a:t>2</a:t>
            </a:fld>
            <a:endParaRPr lang="el-GR"/>
          </a:p>
        </p:txBody>
      </p:sp>
    </p:spTree>
    <p:extLst>
      <p:ext uri="{BB962C8B-B14F-4D97-AF65-F5344CB8AC3E}">
        <p14:creationId xmlns:p14="http://schemas.microsoft.com/office/powerpoint/2010/main" val="315203179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p:cTn id="2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0ADA99-F6CD-486C-9EF0-AF921ED2E41C}" type="slidenum">
              <a:rPr lang="el-GR" smtClean="0"/>
              <a:pPr/>
              <a:t>3</a:t>
            </a:fld>
            <a:endParaRPr lang="el-GR"/>
          </a:p>
        </p:txBody>
      </p:sp>
      <p:pic>
        <p:nvPicPr>
          <p:cNvPr id="5" name="Content Placeholder 4" descr="P1270282"/>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16832"/>
            <a:ext cx="3816424" cy="3888432"/>
          </a:xfrm>
          <a:prstGeom prst="rect">
            <a:avLst/>
          </a:prstGeom>
          <a:noFill/>
          <a:ln>
            <a:noFill/>
          </a:ln>
        </p:spPr>
      </p:pic>
      <p:sp>
        <p:nvSpPr>
          <p:cNvPr id="6" name="TextBox 5"/>
          <p:cNvSpPr txBox="1"/>
          <p:nvPr/>
        </p:nvSpPr>
        <p:spPr>
          <a:xfrm>
            <a:off x="755576" y="332656"/>
            <a:ext cx="7776864" cy="1384995"/>
          </a:xfrm>
          <a:prstGeom prst="rect">
            <a:avLst/>
          </a:prstGeom>
          <a:noFill/>
        </p:spPr>
        <p:txBody>
          <a:bodyPr wrap="square" rtlCol="0">
            <a:spAutoFit/>
          </a:bodyPr>
          <a:lstStyle/>
          <a:p>
            <a:r>
              <a:rPr lang="el-GR" sz="2800" dirty="0" smtClean="0"/>
              <a:t>Εκπαίδευση καθηγητών και μαθητών για την εφαρμογή του προγράμματος</a:t>
            </a:r>
            <a:endParaRPr lang="en-US" sz="2800" dirty="0" smtClean="0"/>
          </a:p>
          <a:p>
            <a:r>
              <a:rPr lang="el-GR" sz="2800" dirty="0" smtClean="0"/>
              <a:t>«Σχολική </a:t>
            </a:r>
            <a:r>
              <a:rPr lang="el-GR" sz="2800" dirty="0"/>
              <a:t>διαμεσολάβηση»  </a:t>
            </a:r>
          </a:p>
        </p:txBody>
      </p:sp>
      <p:pic>
        <p:nvPicPr>
          <p:cNvPr id="7" name="Picture 6" descr="P127027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916832"/>
            <a:ext cx="4140963" cy="3888432"/>
          </a:xfrm>
          <a:prstGeom prst="rect">
            <a:avLst/>
          </a:prstGeom>
          <a:noFill/>
          <a:ln>
            <a:noFill/>
          </a:ln>
        </p:spPr>
      </p:pic>
    </p:spTree>
    <p:extLst>
      <p:ext uri="{BB962C8B-B14F-4D97-AF65-F5344CB8AC3E}">
        <p14:creationId xmlns:p14="http://schemas.microsoft.com/office/powerpoint/2010/main" val="92441424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Επίδραση του προγράμματος  στο σχολείο</a:t>
            </a:r>
            <a:endParaRPr lang="en-US" dirty="0"/>
          </a:p>
        </p:txBody>
      </p:sp>
      <p:sp>
        <p:nvSpPr>
          <p:cNvPr id="3" name="Content Placeholder 2"/>
          <p:cNvSpPr>
            <a:spLocks noGrp="1"/>
          </p:cNvSpPr>
          <p:nvPr>
            <p:ph idx="1"/>
          </p:nvPr>
        </p:nvSpPr>
        <p:spPr>
          <a:xfrm>
            <a:off x="457200" y="1646236"/>
            <a:ext cx="8229600" cy="4997473"/>
          </a:xfrm>
        </p:spPr>
        <p:txBody>
          <a:bodyPr>
            <a:normAutofit fontScale="47500" lnSpcReduction="20000"/>
          </a:bodyPr>
          <a:lstStyle/>
          <a:p>
            <a:pPr>
              <a:buNone/>
            </a:pPr>
            <a:r>
              <a:rPr lang="el-GR" b="1" dirty="0" smtClean="0"/>
              <a:t>Άποψη καθηγητών – διαμεσολαβητών:</a:t>
            </a:r>
            <a:endParaRPr lang="en-US" b="1" dirty="0" smtClean="0"/>
          </a:p>
          <a:p>
            <a:endParaRPr lang="el-GR" b="1" dirty="0" smtClean="0"/>
          </a:p>
          <a:p>
            <a:pPr lvl="0"/>
            <a:r>
              <a:rPr lang="el-GR" dirty="0" smtClean="0"/>
              <a:t>Έμαθαν </a:t>
            </a:r>
            <a:r>
              <a:rPr lang="el-GR" dirty="0"/>
              <a:t>πώς να διαχειρίζονται </a:t>
            </a:r>
            <a:r>
              <a:rPr lang="el-GR" dirty="0" smtClean="0"/>
              <a:t>καλύτερα τους  </a:t>
            </a:r>
            <a:r>
              <a:rPr lang="el-GR" dirty="0"/>
              <a:t>μαθητές και να </a:t>
            </a:r>
            <a:r>
              <a:rPr lang="el-GR" dirty="0" smtClean="0"/>
              <a:t>έχουν καλύτερο </a:t>
            </a:r>
            <a:r>
              <a:rPr lang="el-GR" dirty="0"/>
              <a:t>έλεγχο της τάξης τους</a:t>
            </a:r>
            <a:r>
              <a:rPr lang="el-GR" dirty="0" smtClean="0"/>
              <a:t>.</a:t>
            </a:r>
          </a:p>
          <a:p>
            <a:pPr lvl="0"/>
            <a:endParaRPr lang="el-GR" dirty="0" smtClean="0"/>
          </a:p>
          <a:p>
            <a:pPr lvl="0"/>
            <a:r>
              <a:rPr lang="el-GR" dirty="0" smtClean="0"/>
              <a:t>Έμαθαν πως να </a:t>
            </a:r>
            <a:r>
              <a:rPr lang="el-GR" dirty="0"/>
              <a:t>β</a:t>
            </a:r>
            <a:r>
              <a:rPr lang="el-GR" dirty="0" smtClean="0"/>
              <a:t>οηθούν </a:t>
            </a:r>
            <a:r>
              <a:rPr lang="el-GR" dirty="0"/>
              <a:t>τους </a:t>
            </a:r>
            <a:r>
              <a:rPr lang="el-GR" dirty="0" smtClean="0"/>
              <a:t>εμπλεκόμενους </a:t>
            </a:r>
            <a:r>
              <a:rPr lang="el-GR" dirty="0"/>
              <a:t>μαθητές να </a:t>
            </a:r>
            <a:r>
              <a:rPr lang="el-GR" dirty="0" smtClean="0"/>
              <a:t>φτάνουν </a:t>
            </a:r>
            <a:r>
              <a:rPr lang="el-GR" dirty="0"/>
              <a:t>σε επίλυση των διαφορών τους με μία ιδιαίτερη διαδικασία που στόχο έχει </a:t>
            </a:r>
            <a:r>
              <a:rPr lang="el-GR" dirty="0" smtClean="0"/>
              <a:t>τη </a:t>
            </a:r>
            <a:r>
              <a:rPr lang="el-GR" dirty="0"/>
              <a:t>γνωριμία και την κατανόηση του άλλου ατόμου</a:t>
            </a:r>
            <a:r>
              <a:rPr lang="el-GR" dirty="0" smtClean="0"/>
              <a:t>.</a:t>
            </a:r>
            <a:endParaRPr lang="el-GR" dirty="0"/>
          </a:p>
          <a:p>
            <a:pPr>
              <a:buNone/>
            </a:pPr>
            <a:endParaRPr lang="el-GR" b="1" dirty="0" smtClean="0"/>
          </a:p>
          <a:p>
            <a:r>
              <a:rPr lang="el-GR" dirty="0" smtClean="0"/>
              <a:t>Φάνηκε πως οι μαθητές στη Διαμεσολάβηση ήταν ιδιαίτερα δεκτικοί στις εισηγήσεις των καθηγητών</a:t>
            </a:r>
            <a:r>
              <a:rPr lang="el-GR" dirty="0"/>
              <a:t>. </a:t>
            </a:r>
            <a:endParaRPr lang="el-GR" dirty="0" smtClean="0"/>
          </a:p>
          <a:p>
            <a:pPr lvl="0"/>
            <a:endParaRPr lang="en-US" dirty="0" smtClean="0"/>
          </a:p>
          <a:p>
            <a:r>
              <a:rPr lang="el-GR" dirty="0"/>
              <a:t>Οι μαθητές-διαμεσολαβητές έδρασαν με πολλή σοβαρότητα και υπευθυνότητα και στο τέλος κάθε διαδικασίας ήταν ακόμα πιο ένθερμοι υποστηρικτές του Προγράμματος.</a:t>
            </a:r>
          </a:p>
          <a:p>
            <a:pPr lvl="0"/>
            <a:endParaRPr lang="el-GR" dirty="0" smtClean="0"/>
          </a:p>
          <a:p>
            <a:pPr lvl="0"/>
            <a:r>
              <a:rPr lang="el-GR" dirty="0" smtClean="0"/>
              <a:t>Οι καθηγητές παρά το ότι ήταν αρκετά διστακτικοί και προβληματίζονταν αν θα συμμετάσχουν στο</a:t>
            </a:r>
            <a:r>
              <a:rPr lang="en-US" dirty="0" smtClean="0"/>
              <a:t> </a:t>
            </a:r>
            <a:r>
              <a:rPr lang="el-GR" dirty="0" smtClean="0"/>
              <a:t>πρόγραμμα αυτό, εκ των υστέρων σχολίασαν με πολύ θετικό τρόπο την όλη διαδικασία.</a:t>
            </a:r>
          </a:p>
          <a:p>
            <a:pPr lvl="0"/>
            <a:endParaRPr lang="en-US" dirty="0" smtClean="0"/>
          </a:p>
          <a:p>
            <a:pPr lvl="0"/>
            <a:endParaRPr lang="en-US" dirty="0" smtClean="0"/>
          </a:p>
          <a:p>
            <a:pPr lvl="0"/>
            <a:r>
              <a:rPr lang="el-GR" dirty="0" smtClean="0"/>
              <a:t>Σε όλες τις περιπτώσεις καταλήξαμε αβίαστα και εύκολα στη συμφωνία μεταξύ των εμπλεκόμενων μερών.</a:t>
            </a:r>
            <a:endParaRPr lang="en-US" dirty="0" smtClean="0"/>
          </a:p>
          <a:p>
            <a:endParaRPr lang="en-US" dirty="0"/>
          </a:p>
        </p:txBody>
      </p:sp>
      <p:sp>
        <p:nvSpPr>
          <p:cNvPr id="4" name="Slide Number Placeholder 3"/>
          <p:cNvSpPr>
            <a:spLocks noGrp="1"/>
          </p:cNvSpPr>
          <p:nvPr>
            <p:ph type="sldNum" sz="quarter" idx="12"/>
          </p:nvPr>
        </p:nvSpPr>
        <p:spPr/>
        <p:txBody>
          <a:bodyPr/>
          <a:lstStyle/>
          <a:p>
            <a:fld id="{BD0ADA99-F6CD-486C-9EF0-AF921ED2E41C}" type="slidenum">
              <a:rPr lang="el-GR" smtClean="0"/>
              <a:pPr/>
              <a:t>4</a:t>
            </a:fld>
            <a:endParaRPr lang="el-G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3">
                                            <p:txEl>
                                              <p:pRg st="6" end="6"/>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3">
                                            <p:txEl>
                                              <p:pRg st="8" end="8"/>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p:cTn id="4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5" dur="500"/>
                                        <p:tgtEl>
                                          <p:spTgt spid="3">
                                            <p:txEl>
                                              <p:pRg st="10" end="1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p:cTn id="49"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5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b="1" dirty="0" smtClean="0"/>
              <a:t>Άποψη μαθητών– διαμεσολαβητών:</a:t>
            </a:r>
            <a:br>
              <a:rPr lang="el-GR" sz="2800" b="1" dirty="0" smtClean="0"/>
            </a:br>
            <a:endParaRPr lang="en-US" sz="2800" dirty="0"/>
          </a:p>
        </p:txBody>
      </p:sp>
      <p:sp>
        <p:nvSpPr>
          <p:cNvPr id="3" name="Content Placeholder 2"/>
          <p:cNvSpPr>
            <a:spLocks noGrp="1"/>
          </p:cNvSpPr>
          <p:nvPr>
            <p:ph idx="1"/>
          </p:nvPr>
        </p:nvSpPr>
        <p:spPr/>
        <p:txBody>
          <a:bodyPr>
            <a:normAutofit fontScale="85000" lnSpcReduction="20000"/>
          </a:bodyPr>
          <a:lstStyle/>
          <a:p>
            <a:r>
              <a:rPr lang="el-GR" dirty="0" smtClean="0"/>
              <a:t>Κατά τη γνώμη μας η διαδικασία της διαμεσολάβησης είναι πολύ ενδιαφέρουσα αφού δίνεται η ευκαιρία στον μαθητή να συζητήσει με τον καθηγητή για το πρόβλημα που έχει προκύψει, χωρίς να φοβάται και χωρίς να νιώθει πως πηγαίνει εκεί για να τιμωρηθεί.</a:t>
            </a:r>
          </a:p>
          <a:p>
            <a:pPr marL="0" indent="0">
              <a:buNone/>
            </a:pPr>
            <a:r>
              <a:rPr lang="el-GR" dirty="0" smtClean="0"/>
              <a:t>	</a:t>
            </a:r>
          </a:p>
          <a:p>
            <a:r>
              <a:rPr lang="el-GR" dirty="0" smtClean="0"/>
              <a:t>Οι μαθητές βρίσκονται σε ουδέτερο </a:t>
            </a:r>
            <a:r>
              <a:rPr lang="el-GR" dirty="0"/>
              <a:t>,</a:t>
            </a:r>
            <a:r>
              <a:rPr lang="el-GR" dirty="0" smtClean="0"/>
              <a:t> οικείο και καθοδηγητικό περιβάλλον χωρίς γραφεία ανάμεσα στους καθηγητές και μαθητές, όπου μπορούν να βρουν μια συμβιβαστική και δίκαιη λύση, η οποία θα ικανοποιεί και  τις δύο πλευρές χωρίς καυγάδες, απλά με τη χρήση  διαλόγου.</a:t>
            </a:r>
            <a:r>
              <a:rPr lang="el-GR" b="1" dirty="0" smtClean="0"/>
              <a:t> </a:t>
            </a:r>
            <a:endParaRPr lang="en-US" dirty="0" smtClean="0"/>
          </a:p>
          <a:p>
            <a:endParaRPr lang="en-US" dirty="0"/>
          </a:p>
        </p:txBody>
      </p:sp>
      <p:sp>
        <p:nvSpPr>
          <p:cNvPr id="4" name="Slide Number Placeholder 3"/>
          <p:cNvSpPr>
            <a:spLocks noGrp="1"/>
          </p:cNvSpPr>
          <p:nvPr>
            <p:ph type="sldNum" sz="quarter" idx="12"/>
          </p:nvPr>
        </p:nvSpPr>
        <p:spPr/>
        <p:txBody>
          <a:bodyPr/>
          <a:lstStyle/>
          <a:p>
            <a:fld id="{BD0ADA99-F6CD-486C-9EF0-AF921ED2E41C}" type="slidenum">
              <a:rPr lang="el-GR" smtClean="0"/>
              <a:pPr/>
              <a:t>5</a:t>
            </a:fld>
            <a:endParaRPr lang="el-G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l-GR" dirty="0" smtClean="0"/>
              <a:t>Στιγμιότυπο από τη σχολική διαμεσολάβηση    </a:t>
            </a:r>
            <a:endParaRPr lang="el-GR" dirty="0"/>
          </a:p>
        </p:txBody>
      </p:sp>
      <p:sp>
        <p:nvSpPr>
          <p:cNvPr id="2" name="Slide Number Placeholder 1"/>
          <p:cNvSpPr>
            <a:spLocks noGrp="1"/>
          </p:cNvSpPr>
          <p:nvPr>
            <p:ph type="sldNum" sz="quarter" idx="12"/>
          </p:nvPr>
        </p:nvSpPr>
        <p:spPr/>
        <p:txBody>
          <a:bodyPr/>
          <a:lstStyle/>
          <a:p>
            <a:fld id="{BD0ADA99-F6CD-486C-9EF0-AF921ED2E41C}" type="slidenum">
              <a:rPr lang="el-GR" smtClean="0"/>
              <a:pPr/>
              <a:t>6</a:t>
            </a:fld>
            <a:endParaRPr lang="el-G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1772816"/>
            <a:ext cx="5724128" cy="4293096"/>
          </a:xfrm>
          <a:prstGeom prst="rect">
            <a:avLst/>
          </a:prstGeom>
        </p:spPr>
      </p:pic>
    </p:spTree>
    <p:extLst>
      <p:ext uri="{BB962C8B-B14F-4D97-AF65-F5344CB8AC3E}">
        <p14:creationId xmlns:p14="http://schemas.microsoft.com/office/powerpoint/2010/main" val="48166865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ΣΥΜΠΕΡΑΣΜΑ</a:t>
            </a:r>
            <a:endParaRPr lang="en-US" dirty="0"/>
          </a:p>
        </p:txBody>
      </p:sp>
      <p:sp>
        <p:nvSpPr>
          <p:cNvPr id="3" name="Content Placeholder 2"/>
          <p:cNvSpPr>
            <a:spLocks noGrp="1"/>
          </p:cNvSpPr>
          <p:nvPr>
            <p:ph idx="1"/>
          </p:nvPr>
        </p:nvSpPr>
        <p:spPr/>
        <p:txBody>
          <a:bodyPr>
            <a:normAutofit fontScale="85000" lnSpcReduction="20000"/>
          </a:bodyPr>
          <a:lstStyle/>
          <a:p>
            <a:pPr marL="0" lvl="0" indent="0">
              <a:buNone/>
            </a:pPr>
            <a:r>
              <a:rPr lang="el-GR" dirty="0" smtClean="0"/>
              <a:t> </a:t>
            </a:r>
            <a:endParaRPr lang="el-GR" dirty="0"/>
          </a:p>
          <a:p>
            <a:r>
              <a:rPr lang="el-GR" dirty="0" smtClean="0"/>
              <a:t>           Το Πρόγραμμα μπορεί να προσφέρει πολλά στη διαχείριση παραπτωμάτων και ταυτόχρονα αναβαθμίζει και το ρόλο των μαθητών που ως διαμεσολαβητές νιώθουν ότι έχουν φωνή στις αποφάσεις της Διεύθυνσης που αφορούν τους συμμαθητές τους.</a:t>
            </a:r>
          </a:p>
          <a:p>
            <a:r>
              <a:rPr lang="el-GR" dirty="0"/>
              <a:t>	</a:t>
            </a:r>
            <a:r>
              <a:rPr lang="el-GR" dirty="0" smtClean="0"/>
              <a:t>Λόγω περιορισμένου σχολικού χρόνου, με την καλή θέληση εκ μέρους των καθηγητών-Διαμεσολαβητών, τα διάφορα προβλήματα μπορούν να επιλυθούν και να μειωθούν μέσα από το </a:t>
            </a:r>
            <a:r>
              <a:rPr lang="el-GR" dirty="0"/>
              <a:t>Π</a:t>
            </a:r>
            <a:r>
              <a:rPr lang="el-GR" dirty="0" smtClean="0"/>
              <a:t>ρόγραμμα της «Σχολικής  </a:t>
            </a:r>
            <a:r>
              <a:rPr lang="el-GR" dirty="0" smtClean="0"/>
              <a:t>Διαμεσολάβ</a:t>
            </a:r>
            <a:r>
              <a:rPr lang="el-GR" dirty="0"/>
              <a:t>η</a:t>
            </a:r>
            <a:r>
              <a:rPr lang="el-GR" dirty="0" smtClean="0"/>
              <a:t>σης</a:t>
            </a:r>
            <a:r>
              <a:rPr lang="el-GR" dirty="0" smtClean="0"/>
              <a:t>». </a:t>
            </a:r>
            <a:endParaRPr lang="en-US" dirty="0" smtClean="0"/>
          </a:p>
          <a:p>
            <a:endParaRPr lang="en-US" dirty="0"/>
          </a:p>
        </p:txBody>
      </p:sp>
      <p:sp>
        <p:nvSpPr>
          <p:cNvPr id="4" name="Slide Number Placeholder 3"/>
          <p:cNvSpPr>
            <a:spLocks noGrp="1"/>
          </p:cNvSpPr>
          <p:nvPr>
            <p:ph type="sldNum" sz="quarter" idx="12"/>
          </p:nvPr>
        </p:nvSpPr>
        <p:spPr/>
        <p:txBody>
          <a:bodyPr/>
          <a:lstStyle/>
          <a:p>
            <a:fld id="{BD0ADA99-F6CD-486C-9EF0-AF921ED2E41C}" type="slidenum">
              <a:rPr lang="el-GR" smtClean="0"/>
              <a:pPr/>
              <a:t>7</a:t>
            </a:fld>
            <a:endParaRPr lang="el-G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22400" y="482600"/>
            <a:ext cx="6299200" cy="5892800"/>
          </a:xfrm>
          <a:prstGeom prst="rect">
            <a:avLst/>
          </a:prstGeom>
          <a:noFill/>
          <a:ln>
            <a:noFill/>
          </a:ln>
        </p:spPr>
      </p:pic>
      <p:sp>
        <p:nvSpPr>
          <p:cNvPr id="2" name="Slide Number Placeholder 1"/>
          <p:cNvSpPr>
            <a:spLocks noGrp="1"/>
          </p:cNvSpPr>
          <p:nvPr>
            <p:ph type="sldNum" sz="quarter" idx="12"/>
          </p:nvPr>
        </p:nvSpPr>
        <p:spPr/>
        <p:txBody>
          <a:bodyPr/>
          <a:lstStyle/>
          <a:p>
            <a:fld id="{BD0ADA99-F6CD-486C-9EF0-AF921ED2E41C}" type="slidenum">
              <a:rPr lang="el-GR" smtClean="0"/>
              <a:pPr/>
              <a:t>8</a:t>
            </a:fld>
            <a:endParaRPr lang="el-GR"/>
          </a:p>
        </p:txBody>
      </p:sp>
    </p:spTree>
    <p:extLst>
      <p:ext uri="{BB962C8B-B14F-4D97-AF65-F5344CB8AC3E}">
        <p14:creationId xmlns:p14="http://schemas.microsoft.com/office/powerpoint/2010/main" val="91178797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smtClean="0"/>
              <a:t>ΕΥΧΑΡΙΣΤΙΕΣ</a:t>
            </a:r>
            <a:br>
              <a:rPr lang="el-GR" dirty="0" smtClean="0"/>
            </a:br>
            <a:r>
              <a:rPr lang="el-GR" dirty="0" smtClean="0"/>
              <a:t>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  </a:t>
            </a:r>
            <a:r>
              <a:rPr lang="el-GR" dirty="0" smtClean="0"/>
              <a:t>Συμβούλιο για την Πρόληψη και   </a:t>
            </a:r>
            <a:r>
              <a:rPr lang="en-US" dirty="0" smtClean="0"/>
              <a:t>  </a:t>
            </a:r>
            <a:r>
              <a:rPr lang="el-GR" dirty="0" smtClean="0"/>
              <a:t>Αντιμετώπιση της Εγκληματικότητας</a:t>
            </a:r>
          </a:p>
          <a:p>
            <a:pPr indent="-457200"/>
            <a:r>
              <a:rPr lang="el-GR" dirty="0" smtClean="0"/>
              <a:t>Συντονιστική Επιτροπή Αγωγής Υγείας και Πολιτότητας του Υπουργείου Παιδείας και Πολιτισμού  για τη μεγάλη ανταπόκριση της,  στην εκπλήρωση των αιτημάτων μας.</a:t>
            </a:r>
          </a:p>
          <a:p>
            <a:pPr indent="-457200"/>
            <a:r>
              <a:rPr lang="el-GR" dirty="0" smtClean="0"/>
              <a:t>Ομάδα Άμεσης Παρέμβασης ΥΠΠ</a:t>
            </a:r>
          </a:p>
          <a:p>
            <a:pPr indent="-457200"/>
            <a:r>
              <a:rPr lang="el-GR" dirty="0" smtClean="0"/>
              <a:t>Υπηρεσία Συμβουλευτικής και </a:t>
            </a:r>
            <a:r>
              <a:rPr lang="en-US" dirty="0" smtClean="0"/>
              <a:t>   E</a:t>
            </a:r>
            <a:r>
              <a:rPr lang="el-GR" dirty="0" err="1" smtClean="0"/>
              <a:t>παγγελματικής</a:t>
            </a:r>
            <a:r>
              <a:rPr lang="en-US" dirty="0" smtClean="0"/>
              <a:t> </a:t>
            </a:r>
            <a:r>
              <a:rPr lang="el-GR" dirty="0" smtClean="0"/>
              <a:t> Αγωγής ΥΠΠ και</a:t>
            </a:r>
          </a:p>
          <a:p>
            <a:pPr indent="-457200"/>
            <a:r>
              <a:rPr lang="el-GR" dirty="0"/>
              <a:t>τ</a:t>
            </a:r>
            <a:r>
              <a:rPr lang="el-GR" dirty="0" smtClean="0"/>
              <a:t>ους Διαμεσολαβητές καθηγητές και διαμεσολαβητές μαθητές.</a:t>
            </a:r>
          </a:p>
          <a:p>
            <a:pPr indent="-457200"/>
            <a:endParaRPr lang="el-GR" dirty="0" smtClean="0"/>
          </a:p>
          <a:p>
            <a:pPr indent="-457200"/>
            <a:endParaRPr lang="el-GR" b="1" dirty="0" smtClean="0"/>
          </a:p>
          <a:p>
            <a:pPr indent="-457200"/>
            <a:endParaRPr lang="en-US" dirty="0"/>
          </a:p>
        </p:txBody>
      </p:sp>
      <p:sp>
        <p:nvSpPr>
          <p:cNvPr id="4" name="Slide Number Placeholder 3"/>
          <p:cNvSpPr>
            <a:spLocks noGrp="1"/>
          </p:cNvSpPr>
          <p:nvPr>
            <p:ph type="sldNum" sz="quarter" idx="12"/>
          </p:nvPr>
        </p:nvSpPr>
        <p:spPr/>
        <p:txBody>
          <a:bodyPr/>
          <a:lstStyle/>
          <a:p>
            <a:fld id="{BD0ADA99-F6CD-486C-9EF0-AF921ED2E41C}" type="slidenum">
              <a:rPr lang="el-GR" smtClean="0"/>
              <a:pPr/>
              <a:t>9</a:t>
            </a:fld>
            <a:endParaRPr lang="el-G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297</TotalTime>
  <Words>374</Words>
  <Application>Microsoft Office PowerPoint</Application>
  <PresentationFormat>On-screen Show (4:3)</PresentationFormat>
  <Paragraphs>58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Foundry</vt:lpstr>
      <vt:lpstr>ΠΡΟΓΡΑΜΜΑ Σχολικής Διαμεσολάβησης</vt:lpstr>
      <vt:lpstr> Πρόγραμμα: «Σχολική Διαμεσολάβηση»</vt:lpstr>
      <vt:lpstr>PowerPoint Presentation</vt:lpstr>
      <vt:lpstr>Επίδραση του προγράμματος  στο σχολείο</vt:lpstr>
      <vt:lpstr>Άποψη μαθητών– διαμεσολαβητών: </vt:lpstr>
      <vt:lpstr>Στιγμιότυπο από τη σχολική διαμεσολάβηση    </vt:lpstr>
      <vt:lpstr>ΣΥΜΠΕΡΑΣΜΑ</vt:lpstr>
      <vt:lpstr>PowerPoint Presentation</vt:lpstr>
      <vt:lpstr>ΕΥΧΑΡΙΣΤΙΕΣ  </vt:lpstr>
    </vt:vector>
  </TitlesOfParts>
  <Company>Ministry of Education and Culture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 ΔΙΑΜΕΣΟΛΑΒΗΣΗΣ</dc:title>
  <dc:creator>Administrator</dc:creator>
  <cp:lastModifiedBy>User</cp:lastModifiedBy>
  <cp:revision>56</cp:revision>
  <cp:lastPrinted>2014-12-03T10:58:22Z</cp:lastPrinted>
  <dcterms:created xsi:type="dcterms:W3CDTF">2014-12-01T10:06:11Z</dcterms:created>
  <dcterms:modified xsi:type="dcterms:W3CDTF">2016-10-06T08:30:52Z</dcterms:modified>
</cp:coreProperties>
</file>