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285" r:id="rId2"/>
    <p:sldId id="272" r:id="rId3"/>
    <p:sldId id="282" r:id="rId4"/>
    <p:sldId id="283" r:id="rId5"/>
    <p:sldId id="257" r:id="rId6"/>
    <p:sldId id="275" r:id="rId7"/>
    <p:sldId id="276" r:id="rId8"/>
    <p:sldId id="277" r:id="rId9"/>
    <p:sldId id="278" r:id="rId10"/>
    <p:sldId id="258" r:id="rId11"/>
    <p:sldId id="287" r:id="rId12"/>
    <p:sldId id="266" r:id="rId13"/>
    <p:sldId id="288" r:id="rId14"/>
    <p:sldId id="269" r:id="rId15"/>
    <p:sldId id="279" r:id="rId16"/>
    <p:sldId id="280" r:id="rId17"/>
    <p:sldId id="284" r:id="rId1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94493" autoAdjust="0"/>
  </p:normalViewPr>
  <p:slideViewPr>
    <p:cSldViewPr>
      <p:cViewPr>
        <p:scale>
          <a:sx n="94" d="100"/>
          <a:sy n="94" d="100"/>
        </p:scale>
        <p:origin x="-7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8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691F3-57A0-4473-80E7-B70D67C1DA02}" type="datetimeFigureOut">
              <a:rPr lang="el-GR" smtClean="0"/>
              <a:pPr/>
              <a:t>9/12/2014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0A70F-7D58-4DE6-B4D1-A645A73F84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479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28791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161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0A70F-7D58-4DE6-B4D1-A645A73F84DC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p:transition spd="med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p:transition spd="med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p:transition spd="med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p:transition spd="med">
    <p:cover dir="rd"/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p:transition spd="med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p:transition spd="med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B084242-8F3F-4333-880A-ABB7EA698AF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0DD4328-C868-4D2A-A64B-EE6CFD33B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ransition spd="med">
    <p:cover dir="r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y/url?sa=i&amp;rct=j&amp;q=peer+mediation&amp;source=images&amp;cd=&amp;cad=rja&amp;docid=MR5CHDPDanMrsM&amp;tbnid=oALDUrwqtwxpdM:&amp;ved=0CAUQjRw&amp;url=http://www.docstoc.com/docs/111824472/Peer-Mediation-(PowerPoint)&amp;ei=ITTiUp2sDdPxhQeazYDoBA&amp;bvm=bv.59930103,d.ZG4&amp;psig=AFQjCNGhQifjiC0rvrEnCDAUKYQ1vw0azQ&amp;ust=13906425631596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990600"/>
            <a:ext cx="5143502" cy="25908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Βράβευση </a:t>
            </a:r>
            <a:br>
              <a:rPr lang="el-GR" sz="3600" dirty="0" smtClean="0"/>
            </a:br>
            <a:r>
              <a:rPr lang="el-GR" sz="2800" dirty="0" smtClean="0"/>
              <a:t>για την εφαρμογή Καλών Πρακτικών Πρόληψης της Βίας και Νεανικής Παραβατικότητας</a:t>
            </a:r>
            <a:endParaRPr lang="el-G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b="1" dirty="0" smtClean="0"/>
              <a:t>Τρίτη, 09 Δεκεμβρίου, 2014</a:t>
            </a:r>
            <a:endParaRPr lang="el-GR" b="1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chemeClr val="tx2"/>
                </a:solidFill>
              </a:rPr>
              <a:t>Τ</a:t>
            </a:r>
            <a:r>
              <a:rPr lang="el-GR" sz="4000" b="1" dirty="0" smtClean="0">
                <a:solidFill>
                  <a:schemeClr val="tx2"/>
                </a:solidFill>
              </a:rPr>
              <a:t>ι είναι η σχολική διαμεσολάβηση;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Τέλος στους Κα</a:t>
            </a:r>
            <a:r>
              <a:rPr lang="el-GR" b="1" dirty="0"/>
              <a:t>β</a:t>
            </a:r>
            <a:r>
              <a:rPr lang="el-GR" b="1" dirty="0" smtClean="0"/>
              <a:t>γάδες </a:t>
            </a:r>
            <a:endParaRPr lang="el-GR" b="1" dirty="0"/>
          </a:p>
          <a:p>
            <a:r>
              <a:rPr lang="el-GR" b="1" dirty="0" smtClean="0"/>
              <a:t>Τέλος στις Συγκρούσεις</a:t>
            </a:r>
            <a:endParaRPr lang="el-GR" b="1" dirty="0"/>
          </a:p>
          <a:p>
            <a:r>
              <a:rPr lang="el-GR" b="1" dirty="0" smtClean="0"/>
              <a:t>Τέλος στη Βία</a:t>
            </a:r>
          </a:p>
          <a:p>
            <a:r>
              <a:rPr lang="el-GR" b="1" dirty="0" smtClean="0"/>
              <a:t>Τέλος στην Τιμωρία</a:t>
            </a:r>
          </a:p>
          <a:p>
            <a:pPr marL="0" indent="0" algn="ctr">
              <a:buNone/>
            </a:pPr>
            <a:endParaRPr lang="el-GR" sz="32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l-GR" sz="3200" b="1" dirty="0" smtClean="0">
                <a:solidFill>
                  <a:srgbClr val="FF0000"/>
                </a:solidFill>
              </a:rPr>
              <a:t>Επιλύουμε ειρηνικά τις διαφορές μας με τη βοήθεια των διαμεσολαβητών.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tock-vector-illustration-featuring-two-little-boys-being-encouraged-to-make-up-after-a-fight-191893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714404"/>
            <a:ext cx="2362200" cy="27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22103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0000FF"/>
                </a:solidFill>
              </a:rPr>
              <a:t>Βασικές Αρχές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b="1" dirty="0" smtClean="0">
                <a:solidFill>
                  <a:srgbClr val="C00000"/>
                </a:solidFill>
              </a:rPr>
              <a:t>ΕΘΕΛΟΝΤΙΣΜΟΣ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ΕΜΠΙΣΤΕΥΤΙΚΟΤΗΤΑ ΚΑΙ ΕΧΕΜΥΘΕΙΑ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ΣΕΒΑΣΜΟΣ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ΙΣΟΤΗΤΑ ΚΑΙ ΟΥΔΕΤΕΡΟΤΗΤΑ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43802" cy="12192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rgbClr val="0000FF"/>
                </a:solidFill>
              </a:rPr>
              <a:t>Κανόνες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b="1" dirty="0" smtClean="0"/>
              <a:t>Μιλάμε ήρεμα, δεν φωνάζουμε και δεν προσβάλλουμε 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dirty="0" smtClean="0"/>
              <a:t>Ο καθένας μπορεί να πει τη γνώμη του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dirty="0" smtClean="0"/>
              <a:t>Σεβόμαστε ο ένας τον άλλο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dirty="0" smtClean="0"/>
              <a:t>Μιλάει ο καθένας για τον εαυτό του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dirty="0" smtClean="0"/>
              <a:t>Τηρούμε τους κανόνες και τις προθεσμίες</a:t>
            </a:r>
          </a:p>
        </p:txBody>
      </p:sp>
    </p:spTree>
    <p:extLst>
      <p:ext uri="{BB962C8B-B14F-4D97-AF65-F5344CB8AC3E}">
        <p14:creationId xmlns:p14="http://schemas.microsoft.com/office/powerpoint/2010/main" xmlns="" val="376247979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 την διάρκεια της διαμεσολάβησης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 smtClean="0"/>
              <a:t>    </a:t>
            </a:r>
            <a:r>
              <a:rPr lang="el-GR" b="1" dirty="0" smtClean="0">
                <a:solidFill>
                  <a:srgbClr val="C00000"/>
                </a:solidFill>
              </a:rPr>
              <a:t>ΟΙ ΑΝΤΙΠΑΛΟΙ </a:t>
            </a:r>
          </a:p>
          <a:p>
            <a:r>
              <a:rPr lang="el-GR" b="1" dirty="0" smtClean="0"/>
              <a:t>Αφηγούνται την ιστορία τους στους διαμεσολαβητές</a:t>
            </a:r>
          </a:p>
          <a:p>
            <a:r>
              <a:rPr lang="el-GR" b="1" dirty="0" smtClean="0"/>
              <a:t>Εκφράζουν λεκτικά τα συναισθήματά τους</a:t>
            </a:r>
          </a:p>
          <a:p>
            <a:r>
              <a:rPr lang="el-GR" b="1" dirty="0" smtClean="0"/>
              <a:t>Αναζητούν ο καθένας τη δική του ευθύνη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00FF"/>
                </a:solidFill>
              </a:rPr>
              <a:t>ΟΙ ΔΙΑΜΕΣΟΛΑΒΗΤΕΣ</a:t>
            </a:r>
            <a:endParaRPr lang="el-GR" b="1" dirty="0" smtClean="0"/>
          </a:p>
          <a:p>
            <a:r>
              <a:rPr lang="el-GR" b="1" dirty="0" smtClean="0"/>
              <a:t>Επαναλαμβάνουν συνοψίζοντας</a:t>
            </a:r>
          </a:p>
          <a:p>
            <a:r>
              <a:rPr lang="el-GR" b="1" dirty="0" smtClean="0"/>
              <a:t>Βρίσκουν κοινά σημεία</a:t>
            </a:r>
          </a:p>
          <a:p>
            <a:r>
              <a:rPr lang="el-GR" b="1" dirty="0" smtClean="0"/>
              <a:t>Προκαλούν συζήτηση</a:t>
            </a:r>
          </a:p>
          <a:p>
            <a:r>
              <a:rPr lang="el-GR" b="1" dirty="0" smtClean="0"/>
              <a:t>Καταλήγουν σε κοινά αποδεκτές λύσεις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2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3800" dirty="0" smtClean="0"/>
              <a:t>Στο τέλος της διαμεσολάβησης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229600" cy="4530725"/>
          </a:xfrm>
        </p:spPr>
        <p:txBody>
          <a:bodyPr>
            <a:normAutofit/>
          </a:bodyPr>
          <a:lstStyle/>
          <a:p>
            <a:endParaRPr lang="el-GR" sz="3200" b="1" dirty="0" smtClean="0"/>
          </a:p>
          <a:p>
            <a:r>
              <a:rPr lang="el-GR" sz="3200" b="1" dirty="0" smtClean="0"/>
              <a:t>Υπογράφουν όλοι ένα συμφωνητικό, όπου καταγράφονται αυτά που ειπώθηκαν μαζί με τις δεσμεύσεις που αναλαμβάνουν οι δύο πλευρές</a:t>
            </a:r>
          </a:p>
          <a:p>
            <a:pPr marL="0" indent="0" eaLnBrk="1" hangingPunct="1">
              <a:buNone/>
            </a:pPr>
            <a:endParaRPr lang="el-GR" sz="32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335448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Έναρξη προγράμματος</a:t>
            </a:r>
            <a:br>
              <a:rPr lang="el-GR" dirty="0" smtClean="0"/>
            </a:br>
            <a:r>
              <a:rPr lang="el-GR" dirty="0" smtClean="0"/>
              <a:t>Φεβρουάριο 2014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</a:t>
            </a:r>
            <a:r>
              <a:rPr lang="el-GR" b="1" dirty="0" smtClean="0">
                <a:solidFill>
                  <a:srgbClr val="FF0000"/>
                </a:solidFill>
              </a:rPr>
              <a:t>● Σύνολο τεσσάρων περιστατικών διαμεσολάβησης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l-G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/>
              <a:t>    (2) μεταξύ Μαθητή / Μαθητή   </a:t>
            </a:r>
          </a:p>
          <a:p>
            <a:pPr>
              <a:buNone/>
            </a:pPr>
            <a:r>
              <a:rPr lang="el-GR" dirty="0" smtClean="0"/>
              <a:t>    (2) μεταξύ Καθηγητή / Μαθητή</a:t>
            </a:r>
          </a:p>
          <a:p>
            <a:pPr>
              <a:buNone/>
            </a:pPr>
            <a:r>
              <a:rPr lang="el-GR" dirty="0" smtClean="0"/>
              <a:t>  </a:t>
            </a:r>
          </a:p>
          <a:p>
            <a:pPr>
              <a:buNone/>
            </a:pPr>
            <a:r>
              <a:rPr lang="el-GR" b="1" dirty="0" smtClean="0">
                <a:solidFill>
                  <a:srgbClr val="0000FF"/>
                </a:solidFill>
              </a:rPr>
              <a:t>Ποσοστό επιτυχίας 75%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Συνέχιση Προγράμματος</a:t>
            </a:r>
            <a:br>
              <a:rPr lang="el-GR" dirty="0" smtClean="0"/>
            </a:br>
            <a:r>
              <a:rPr lang="el-GR" dirty="0" smtClean="0"/>
              <a:t>Μάρτιο – Μάιο 2014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543800" cy="42291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● </a:t>
            </a:r>
            <a:r>
              <a:rPr lang="el-GR" b="1" dirty="0" smtClean="0">
                <a:solidFill>
                  <a:srgbClr val="FF0000"/>
                </a:solidFill>
              </a:rPr>
              <a:t>Σύνολο επτά περιστατικών διαμεσολάβησης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(3) μεταξύ Μαθητή / Μαθητή</a:t>
            </a:r>
          </a:p>
          <a:p>
            <a:pPr>
              <a:buNone/>
            </a:pPr>
            <a:r>
              <a:rPr lang="el-GR" dirty="0" smtClean="0"/>
              <a:t>    (4) μεταξύ Καθηγητή / Μαθητή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rgbClr val="0000FF"/>
                </a:solidFill>
              </a:rPr>
              <a:t>Ποσοστό επιτυχίας 90% </a:t>
            </a:r>
            <a:endParaRPr lang="el-G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s-up-smiley-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429000"/>
            <a:ext cx="3760511" cy="22860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2" cy="1219200"/>
          </a:xfrm>
        </p:spPr>
        <p:txBody>
          <a:bodyPr/>
          <a:lstStyle/>
          <a:p>
            <a:pPr algn="ctr" eaLnBrk="1" hangingPunct="1"/>
            <a:r>
              <a:rPr lang="el-GR" b="1" dirty="0" smtClean="0">
                <a:solidFill>
                  <a:srgbClr val="FF0000"/>
                </a:solidFill>
              </a:rPr>
              <a:t>Συμπέρασμα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95799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0000FF"/>
                </a:solidFill>
              </a:rPr>
              <a:t>Σ</a:t>
            </a:r>
            <a:r>
              <a:rPr lang="el-GR" b="1" dirty="0" smtClean="0">
                <a:solidFill>
                  <a:srgbClr val="0000FF"/>
                </a:solidFill>
              </a:rPr>
              <a:t>αν θεσμός, είναι κάτι νέο για το σχολείο και όπως πολλές άλλες αλλαγές, θέλει </a:t>
            </a:r>
            <a:r>
              <a:rPr lang="el-GR" b="1" dirty="0" smtClean="0">
                <a:solidFill>
                  <a:srgbClr val="FF0000"/>
                </a:solidFill>
              </a:rPr>
              <a:t>χρόνο</a:t>
            </a:r>
            <a:r>
              <a:rPr lang="el-GR" b="1" dirty="0" smtClean="0">
                <a:solidFill>
                  <a:srgbClr val="0000FF"/>
                </a:solidFill>
              </a:rPr>
              <a:t> και </a:t>
            </a:r>
            <a:r>
              <a:rPr lang="el-GR" b="1" dirty="0" smtClean="0">
                <a:solidFill>
                  <a:srgbClr val="FF0000"/>
                </a:solidFill>
              </a:rPr>
              <a:t>επιμονή </a:t>
            </a:r>
            <a:r>
              <a:rPr lang="el-GR" b="1" dirty="0" smtClean="0">
                <a:solidFill>
                  <a:srgbClr val="0000FF"/>
                </a:solidFill>
              </a:rPr>
              <a:t>για να καθιερωθεί ως μια εναλλακτική επιλογή επίλυσης διαφορών.</a:t>
            </a:r>
          </a:p>
          <a:p>
            <a:pPr eaLnBrk="1" hangingPunct="1"/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62484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tx2"/>
                </a:solidFill>
              </a:rPr>
              <a:t>ΣΑΣ ΕΥΧΑΡΙΣΤΟΥΜΕ !!!!</a:t>
            </a:r>
            <a:endParaRPr lang="el-G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39897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3752" y="1447800"/>
            <a:ext cx="6254969" cy="2167258"/>
          </a:xfrm>
        </p:spPr>
        <p:txBody>
          <a:bodyPr>
            <a:noAutofit/>
          </a:bodyPr>
          <a:lstStyle/>
          <a:p>
            <a:pPr lvl="0" algn="ctr"/>
            <a:r>
              <a:rPr lang="el-GR" sz="3600" dirty="0" smtClean="0">
                <a:solidFill>
                  <a:srgbClr val="FF0000"/>
                </a:solidFill>
                <a:latin typeface="Comic Sans MS" pitchFamily="66" charset="0"/>
              </a:rPr>
              <a:t>Ζώνη Εκπαιδευτικής Προτεραιότητας </a:t>
            </a:r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en-US" sz="3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778" y="3486250"/>
            <a:ext cx="6124913" cy="1854319"/>
          </a:xfrm>
        </p:spPr>
        <p:txBody>
          <a:bodyPr>
            <a:noAutofit/>
          </a:bodyPr>
          <a:lstStyle/>
          <a:p>
            <a:pPr algn="ctr" eaLnBrk="0" hangingPunct="0"/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Γυμνάσιο Αγίου Αντωνίου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0" hangingPunct="0"/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201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4</a:t>
            </a: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-201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5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851581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Μαθητικός πληθυσμός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543800" cy="4229100"/>
          </a:xfrm>
        </p:spPr>
        <p:txBody>
          <a:bodyPr>
            <a:normAutofit fontScale="25000" lnSpcReduction="20000"/>
          </a:bodyPr>
          <a:lstStyle/>
          <a:p>
            <a:r>
              <a:rPr lang="el-GR" sz="9600" b="1" dirty="0" smtClean="0"/>
              <a:t> Ελληνοκύπριοι</a:t>
            </a:r>
            <a:r>
              <a:rPr lang="en-US" sz="9600" b="1" dirty="0" smtClean="0"/>
              <a:t>: </a:t>
            </a:r>
            <a:r>
              <a:rPr lang="el-GR" sz="9600" b="1" dirty="0" smtClean="0"/>
              <a:t>131    </a:t>
            </a:r>
          </a:p>
          <a:p>
            <a:r>
              <a:rPr lang="el-GR" sz="9600" b="1" dirty="0" smtClean="0"/>
              <a:t> Τουρκοκύπριοι</a:t>
            </a:r>
            <a:r>
              <a:rPr lang="en-US" sz="9600" b="1" dirty="0" smtClean="0"/>
              <a:t>: 8</a:t>
            </a:r>
            <a:r>
              <a:rPr lang="el-GR" sz="9600" b="1" dirty="0" smtClean="0"/>
              <a:t> </a:t>
            </a:r>
          </a:p>
          <a:p>
            <a:r>
              <a:rPr lang="el-GR" sz="9600" b="1" dirty="0" smtClean="0"/>
              <a:t> Ρουμάνοι</a:t>
            </a:r>
            <a:r>
              <a:rPr lang="en-US" sz="9600" b="1" dirty="0" smtClean="0"/>
              <a:t>: 6</a:t>
            </a:r>
            <a:endParaRPr lang="el-GR" sz="9600" b="1" dirty="0" smtClean="0"/>
          </a:p>
          <a:p>
            <a:r>
              <a:rPr lang="el-GR" sz="9600" b="1" dirty="0" smtClean="0"/>
              <a:t> Βούλγαροι </a:t>
            </a:r>
            <a:r>
              <a:rPr lang="en-US" sz="9600" b="1" dirty="0" smtClean="0"/>
              <a:t>: 4</a:t>
            </a:r>
            <a:r>
              <a:rPr lang="el-GR" sz="9600" b="1" dirty="0" smtClean="0"/>
              <a:t> </a:t>
            </a:r>
          </a:p>
          <a:p>
            <a:r>
              <a:rPr lang="el-GR" sz="9600" b="1" dirty="0" smtClean="0"/>
              <a:t> Σύριοι</a:t>
            </a:r>
            <a:r>
              <a:rPr lang="en-US" sz="9600" b="1" dirty="0" smtClean="0"/>
              <a:t>: 1</a:t>
            </a:r>
          </a:p>
          <a:p>
            <a:r>
              <a:rPr lang="el-GR" sz="9600" b="1" dirty="0" smtClean="0"/>
              <a:t> Τούρκοι</a:t>
            </a:r>
            <a:r>
              <a:rPr lang="en-US" sz="9600" b="1" dirty="0" smtClean="0"/>
              <a:t> : 1</a:t>
            </a:r>
            <a:endParaRPr lang="el-GR" sz="9600" b="1" dirty="0" smtClean="0"/>
          </a:p>
          <a:p>
            <a:r>
              <a:rPr lang="el-GR" sz="9600" b="1" dirty="0" smtClean="0"/>
              <a:t> Αλβανοί</a:t>
            </a:r>
            <a:r>
              <a:rPr lang="en-US" sz="9600" b="1" dirty="0" smtClean="0"/>
              <a:t>: 1</a:t>
            </a:r>
            <a:endParaRPr lang="el-GR" sz="9600" b="1" dirty="0" smtClean="0"/>
          </a:p>
          <a:p>
            <a:r>
              <a:rPr lang="el-GR" sz="9600" b="1" dirty="0" smtClean="0"/>
              <a:t> Ιορδανοί</a:t>
            </a:r>
            <a:r>
              <a:rPr lang="en-US" sz="9600" b="1" dirty="0" smtClean="0"/>
              <a:t>: 2</a:t>
            </a:r>
            <a:endParaRPr lang="el-GR" sz="9600" b="1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676400"/>
            <a:ext cx="373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 Έλληνες</a:t>
            </a:r>
            <a:r>
              <a:rPr lang="en-US" sz="2400" b="1" dirty="0" smtClean="0"/>
              <a:t>: 9</a:t>
            </a:r>
            <a:endParaRPr lang="el-GR" sz="2400" b="1" dirty="0" smtClean="0"/>
          </a:p>
          <a:p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 Σλοβάκοι</a:t>
            </a:r>
            <a:r>
              <a:rPr lang="en-US" sz="2400" b="1" dirty="0" smtClean="0"/>
              <a:t>: 2</a:t>
            </a: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 Άγγλοι</a:t>
            </a:r>
            <a:r>
              <a:rPr lang="en-US" sz="2400" b="1" dirty="0" smtClean="0"/>
              <a:t>: 1</a:t>
            </a: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 Αιγύπτιοι</a:t>
            </a:r>
            <a:r>
              <a:rPr lang="en-US" sz="2400" b="1" dirty="0" smtClean="0"/>
              <a:t>: 1</a:t>
            </a: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 Ουκρανοί</a:t>
            </a:r>
            <a:r>
              <a:rPr lang="en-US" sz="2400" b="1" dirty="0" smtClean="0"/>
              <a:t>: 2</a:t>
            </a: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endParaRPr lang="el-GR" sz="2400" b="1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 Ρώσοι</a:t>
            </a:r>
            <a:r>
              <a:rPr lang="en-US" sz="2400" b="1" dirty="0" smtClean="0"/>
              <a:t>: 1</a:t>
            </a:r>
            <a:endParaRPr lang="el-GR" sz="2400" b="1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62200" y="5867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ΣΥΝΟΛΟ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>ΜΑΘΗΤΩΝ</a:t>
            </a:r>
            <a:r>
              <a:rPr lang="en-US" b="1" dirty="0" smtClean="0">
                <a:solidFill>
                  <a:srgbClr val="C00000"/>
                </a:solidFill>
              </a:rPr>
              <a:t> : 170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00FF"/>
                </a:solidFill>
              </a:rPr>
              <a:t>ΕΦΑΡΜΟΓΗ ΠΡΟΓΡΑΜΜΑΤΟΣ ΣΧΟΛΙΚΗΣ ΔΙΑΜΕΣΟΛΑΒΗΣΗΣ</a:t>
            </a:r>
            <a:endParaRPr lang="el-GR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ΙΑΝΟΥΑΡΙΟ 2014 – ΜΑ</a:t>
            </a:r>
            <a:r>
              <a:rPr lang="en-US" b="1" dirty="0" smtClean="0"/>
              <a:t>I</a:t>
            </a:r>
            <a:r>
              <a:rPr lang="el-GR" b="1" dirty="0" smtClean="0"/>
              <a:t>Ο 2014</a:t>
            </a:r>
            <a:endParaRPr lang="el-GR" b="1" dirty="0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276600"/>
            <a:ext cx="6070600" cy="2842591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533400"/>
            <a:ext cx="7467600" cy="4568952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0000FF"/>
                </a:solidFill>
              </a:rPr>
              <a:t>Ως μέσο ειρηνικής επίλυσης των συγκρούσεων και πρόληψης της βίας στο σχολείο.</a:t>
            </a:r>
          </a:p>
          <a:p>
            <a:endParaRPr lang="el-GR" sz="4000" dirty="0"/>
          </a:p>
          <a:p>
            <a:endParaRPr lang="en-US" sz="4000" dirty="0"/>
          </a:p>
        </p:txBody>
      </p:sp>
      <p:pic>
        <p:nvPicPr>
          <p:cNvPr id="5" name="Picture 4" descr="http://t3.gstatic.com/images?q=tbn:ANd9GcR1Q_RO84jWMNejGm48F9Jlx3rp89_j1qSSYr1yjp3UF0SDd7_zRg:img.docstoccdn.com/thumb/orig/11182447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4284164" cy="32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861907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1534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Εκπαίδευση </a:t>
            </a:r>
            <a:r>
              <a:rPr lang="el-GR" b="1" dirty="0"/>
              <a:t>Κ</a:t>
            </a:r>
            <a:r>
              <a:rPr lang="el-GR" b="1" dirty="0" smtClean="0"/>
              <a:t>αθηγητών Διαμεσολαβητών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543802" cy="1981200"/>
          </a:xfrm>
        </p:spPr>
        <p:txBody>
          <a:bodyPr>
            <a:normAutofit/>
          </a:bodyPr>
          <a:lstStyle/>
          <a:p>
            <a:r>
              <a:rPr lang="el-GR" b="1" dirty="0" smtClean="0"/>
              <a:t>Εκπαίδευση Μαθητών Διαμεσολαβητών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Content Placeholder 3" descr="IMG_51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083866"/>
            <a:ext cx="7467600" cy="5182593"/>
          </a:xfr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Δημιουργία Επιτροπών</a:t>
            </a:r>
            <a:r>
              <a:rPr lang="en-US" b="1" dirty="0" smtClean="0"/>
              <a:t> </a:t>
            </a:r>
            <a:r>
              <a:rPr lang="el-GR" b="1" dirty="0" smtClean="0"/>
              <a:t>και ειδικών εντύπων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981200"/>
            <a:ext cx="57816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524000"/>
            <a:ext cx="70104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Ενημέρωση για την λειτουργία του προγράμματος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b="1" dirty="0" smtClean="0">
                <a:solidFill>
                  <a:schemeClr val="bg1"/>
                </a:solidFill>
              </a:rPr>
              <a:t>Σχολικής </a:t>
            </a:r>
            <a:r>
              <a:rPr lang="el-GR" b="1" dirty="0">
                <a:solidFill>
                  <a:schemeClr val="bg1"/>
                </a:solidFill>
              </a:rPr>
              <a:t>Κ</a:t>
            </a:r>
            <a:r>
              <a:rPr lang="el-GR" b="1" dirty="0" smtClean="0">
                <a:solidFill>
                  <a:schemeClr val="bg1"/>
                </a:solidFill>
              </a:rPr>
              <a:t>οινότητας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Καθηγητικού Συλλόγου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Συνδέσμου Γονέων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369</Words>
  <Application>Microsoft Office PowerPoint</Application>
  <PresentationFormat>On-screen Show (4:3)</PresentationFormat>
  <Paragraphs>110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Theme1</vt:lpstr>
      <vt:lpstr>Βράβευση  για την εφαρμογή Καλών Πρακτικών Πρόληψης της Βίας και Νεανικής Παραβατικότητας</vt:lpstr>
      <vt:lpstr>Ζώνη Εκπαιδευτικής Προτεραιότητας   </vt:lpstr>
      <vt:lpstr> Μαθητικός πληθυσμός </vt:lpstr>
      <vt:lpstr>ΕΦΑΡΜΟΓΗ ΠΡΟΓΡΑΜΜΑΤΟΣ ΣΧΟΛΙΚΗΣ ΔΙΑΜΕΣΟΛΑΒΗΣΗΣ</vt:lpstr>
      <vt:lpstr>Slide 5</vt:lpstr>
      <vt:lpstr>Εκπαίδευση Καθηγητών Διαμεσολαβητών  </vt:lpstr>
      <vt:lpstr>Εκπαίδευση Μαθητών Διαμεσολαβητών </vt:lpstr>
      <vt:lpstr>Δημιουργία Επιτροπών και ειδικών εντύπων</vt:lpstr>
      <vt:lpstr>Ενημέρωση για την λειτουργία του προγράμματος</vt:lpstr>
      <vt:lpstr>Τι είναι η σχολική διαμεσολάβηση;</vt:lpstr>
      <vt:lpstr>Βασικές Αρχές</vt:lpstr>
      <vt:lpstr>Κανόνες</vt:lpstr>
      <vt:lpstr>Κατά την διάρκεια της διαμεσολάβησης</vt:lpstr>
      <vt:lpstr> Στο τέλος της διαμεσολάβησης</vt:lpstr>
      <vt:lpstr>Έναρξη προγράμματος Φεβρουάριο 2014</vt:lpstr>
      <vt:lpstr>Συνέχιση Προγράμματος Μάρτιο – Μάιο 2014</vt:lpstr>
      <vt:lpstr>Συμπέρασμα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Διαμεσολαβηση συνομιληκων (peer mediation)</dc:title>
  <dc:creator>Sofia</dc:creator>
  <cp:lastModifiedBy>g</cp:lastModifiedBy>
  <cp:revision>125</cp:revision>
  <cp:lastPrinted>2014-12-05T05:34:46Z</cp:lastPrinted>
  <dcterms:created xsi:type="dcterms:W3CDTF">2014-01-24T09:29:57Z</dcterms:created>
  <dcterms:modified xsi:type="dcterms:W3CDTF">2014-12-09T07:03:22Z</dcterms:modified>
</cp:coreProperties>
</file>