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3" r:id="rId2"/>
    <p:sldId id="274" r:id="rId3"/>
    <p:sldId id="301" r:id="rId4"/>
    <p:sldId id="285" r:id="rId5"/>
    <p:sldId id="286" r:id="rId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B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8"/>
    <p:restoredTop sz="94334"/>
  </p:normalViewPr>
  <p:slideViewPr>
    <p:cSldViewPr snapToGrid="0" snapToObjects="1">
      <p:cViewPr varScale="1">
        <p:scale>
          <a:sx n="49" d="100"/>
          <a:sy n="49" d="100"/>
        </p:scale>
        <p:origin x="164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2" name="Shape 24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j-lt"/>
                <a:ea typeface="+mj-ea"/>
                <a:cs typeface="+mj-cs"/>
                <a:sym typeface="Helvetica"/>
              </a:defRPr>
            </a:lvl1pPr>
            <a:lvl2pPr marL="7408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2pPr>
            <a:lvl3pPr marL="11853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3pPr>
            <a:lvl4pPr marL="16298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4pPr>
            <a:lvl5pPr marL="2074333" indent="-296333" algn="ctr">
              <a:spcBef>
                <a:spcPts val="0"/>
              </a:spcBef>
              <a:defRPr sz="2400">
                <a:latin typeface="+mj-lt"/>
                <a:ea typeface="+mj-ea"/>
                <a:cs typeface="+mj-cs"/>
                <a:sym typeface="Helvetic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21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3800"/>
            </a:pPr>
            <a:endParaRPr/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542" y="9170164"/>
            <a:ext cx="397020" cy="389268"/>
          </a:xfrm>
          <a:prstGeom prst="rect">
            <a:avLst/>
          </a:prstGeom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>
            <a:spLocks noGrp="1"/>
          </p:cNvSpPr>
          <p:nvPr>
            <p:ph type="title"/>
          </p:nvPr>
        </p:nvSpPr>
        <p:spPr>
          <a:xfrm>
            <a:off x="650238" y="390591"/>
            <a:ext cx="11704324" cy="1625607"/>
          </a:xfrm>
          <a:prstGeom prst="rect">
            <a:avLst/>
          </a:prstGeom>
        </p:spPr>
        <p:txBody>
          <a:bodyPr lIns="65021" tIns="65021" rIns="65021" bIns="65021"/>
          <a:lstStyle>
            <a:lvl1pPr defTabSz="1300480">
              <a:defRPr sz="6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25" name="Body Level One…"/>
          <p:cNvSpPr txBox="1">
            <a:spLocks noGrp="1"/>
          </p:cNvSpPr>
          <p:nvPr>
            <p:ph type="body" idx="1"/>
          </p:nvPr>
        </p:nvSpPr>
        <p:spPr>
          <a:xfrm>
            <a:off x="650238" y="2275838"/>
            <a:ext cx="11704324" cy="6436928"/>
          </a:xfrm>
          <a:prstGeom prst="rect">
            <a:avLst/>
          </a:prstGeom>
        </p:spPr>
        <p:txBody>
          <a:bodyPr lIns="65021" tIns="65021" rIns="65021" bIns="65021" anchor="t"/>
          <a:lstStyle>
            <a:lvl1pPr marL="471487" indent="-471487" defTabSz="1300480">
              <a:spcBef>
                <a:spcPts val="900"/>
              </a:spcBef>
              <a:buSzPct val="100000"/>
              <a:buChar char="»"/>
              <a:defRPr sz="4400">
                <a:latin typeface="Arial"/>
                <a:ea typeface="Arial"/>
                <a:cs typeface="Arial"/>
                <a:sym typeface="Arial"/>
              </a:defRPr>
            </a:lvl1pPr>
            <a:lvl2pPr marL="906234" indent="-449034" defTabSz="1300480">
              <a:spcBef>
                <a:spcPts val="900"/>
              </a:spcBef>
              <a:buSzPct val="100000"/>
              <a:buChar char="–"/>
              <a:defRPr sz="4400">
                <a:latin typeface="Arial"/>
                <a:ea typeface="Arial"/>
                <a:cs typeface="Arial"/>
                <a:sym typeface="Arial"/>
              </a:defRPr>
            </a:lvl2pPr>
            <a:lvl3pPr indent="-419100" defTabSz="1300480">
              <a:spcBef>
                <a:spcPts val="900"/>
              </a:spcBef>
              <a:buSzPct val="100000"/>
              <a:defRPr sz="4400">
                <a:latin typeface="Arial"/>
                <a:ea typeface="Arial"/>
                <a:cs typeface="Arial"/>
                <a:sym typeface="Arial"/>
              </a:defRPr>
            </a:lvl3pPr>
            <a:lvl4pPr marL="1874520" indent="-502919" defTabSz="1300480">
              <a:spcBef>
                <a:spcPts val="900"/>
              </a:spcBef>
              <a:buSzPct val="100000"/>
              <a:buChar char="–"/>
              <a:defRPr sz="4400">
                <a:latin typeface="Arial"/>
                <a:ea typeface="Arial"/>
                <a:cs typeface="Arial"/>
                <a:sym typeface="Arial"/>
              </a:defRPr>
            </a:lvl4pPr>
            <a:lvl5pPr marL="2387600" indent="-558800" defTabSz="1300480">
              <a:spcBef>
                <a:spcPts val="900"/>
              </a:spcBef>
              <a:buSzPct val="100000"/>
              <a:buChar char="»"/>
              <a:defRPr sz="4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547" y="8882097"/>
            <a:ext cx="397016" cy="389264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1300480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952499" y="444498"/>
            <a:ext cx="11099803" cy="2159002"/>
          </a:xfrm>
          <a:prstGeom prst="rect">
            <a:avLst/>
          </a:prstGeom>
        </p:spPr>
        <p:txBody>
          <a:bodyPr lIns="50797" tIns="50797" rIns="50797" bIns="50797"/>
          <a:lstStyle>
            <a:lvl1pPr defTabSz="584198"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134" name="Body Level One…"/>
          <p:cNvSpPr txBox="1">
            <a:spLocks noGrp="1"/>
          </p:cNvSpPr>
          <p:nvPr>
            <p:ph type="body" idx="1"/>
          </p:nvPr>
        </p:nvSpPr>
        <p:spPr>
          <a:xfrm>
            <a:off x="952499" y="2603498"/>
            <a:ext cx="11099803" cy="6286504"/>
          </a:xfrm>
          <a:prstGeom prst="rect">
            <a:avLst/>
          </a:prstGeom>
        </p:spPr>
        <p:txBody>
          <a:bodyPr lIns="50797" tIns="50797" rIns="50797" bIns="50797"/>
          <a:lstStyle>
            <a:lvl1pPr marL="419804" indent="-419804" defTabSz="584198">
              <a:spcBef>
                <a:spcPts val="4100"/>
              </a:spcBef>
              <a:defRPr sz="3400"/>
            </a:lvl1pPr>
            <a:lvl2pPr marL="864304" indent="-419803" defTabSz="584198">
              <a:spcBef>
                <a:spcPts val="4100"/>
              </a:spcBef>
              <a:defRPr sz="3400"/>
            </a:lvl2pPr>
            <a:lvl3pPr marL="1308804" indent="-419804" defTabSz="584198">
              <a:spcBef>
                <a:spcPts val="4100"/>
              </a:spcBef>
              <a:defRPr sz="3400"/>
            </a:lvl3pPr>
            <a:lvl4pPr marL="1753304" indent="-419804" defTabSz="584198">
              <a:spcBef>
                <a:spcPts val="4100"/>
              </a:spcBef>
              <a:defRPr sz="3400"/>
            </a:lvl4pPr>
            <a:lvl5pPr marL="2197804" indent="-419804" defTabSz="584198">
              <a:spcBef>
                <a:spcPts val="4100"/>
              </a:spcBef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5923" y="9251950"/>
            <a:ext cx="340255" cy="342896"/>
          </a:xfrm>
          <a:prstGeom prst="rect">
            <a:avLst/>
          </a:prstGeom>
        </p:spPr>
        <p:txBody>
          <a:bodyPr lIns="50797" tIns="50797" rIns="50797" bIns="50797"/>
          <a:lstStyle>
            <a:lvl1pPr defTabSz="584198"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85794" y="9207433"/>
            <a:ext cx="368767" cy="352000"/>
          </a:xfrm>
          <a:prstGeom prst="rect">
            <a:avLst/>
          </a:prstGeom>
        </p:spPr>
        <p:txBody>
          <a:bodyPr lIns="65022" tIns="65022" rIns="65022" bIns="65022" anchor="b"/>
          <a:lstStyle>
            <a:lvl1pPr algn="r" defTabSz="1300480">
              <a:defRPr sz="16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Text"/>
          <p:cNvSpPr txBox="1">
            <a:spLocks noGrp="1"/>
          </p:cNvSpPr>
          <p:nvPr>
            <p:ph type="title"/>
          </p:nvPr>
        </p:nvSpPr>
        <p:spPr>
          <a:xfrm>
            <a:off x="952499" y="444498"/>
            <a:ext cx="11099803" cy="2159002"/>
          </a:xfrm>
          <a:prstGeom prst="rect">
            <a:avLst/>
          </a:prstGeom>
        </p:spPr>
        <p:txBody>
          <a:bodyPr/>
          <a:lstStyle>
            <a:lvl1pPr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159" name="Body Level One…"/>
          <p:cNvSpPr txBox="1">
            <a:spLocks noGrp="1"/>
          </p:cNvSpPr>
          <p:nvPr>
            <p:ph type="body" idx="1"/>
          </p:nvPr>
        </p:nvSpPr>
        <p:spPr>
          <a:xfrm>
            <a:off x="952499" y="2603499"/>
            <a:ext cx="11099803" cy="6286502"/>
          </a:xfrm>
          <a:prstGeom prst="rect">
            <a:avLst/>
          </a:prstGeom>
        </p:spPr>
        <p:txBody>
          <a:bodyPr/>
          <a:lstStyle>
            <a:lvl1pPr marL="419804" indent="-419804">
              <a:defRPr sz="3400"/>
            </a:lvl1pPr>
            <a:lvl2pPr marL="864304" indent="-419804">
              <a:defRPr sz="3400"/>
            </a:lvl2pPr>
            <a:lvl3pPr marL="1308804" indent="-419804">
              <a:defRPr sz="3400"/>
            </a:lvl3pPr>
            <a:lvl4pPr marL="1753304" indent="-419804">
              <a:defRPr sz="3400"/>
            </a:lvl4pPr>
            <a:lvl5pPr marL="2197804" indent="-419804"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5920" y="9251950"/>
            <a:ext cx="340260" cy="3429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Line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68" name="Line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69" name="Image"/>
          <p:cNvSpPr>
            <a:spLocks noGrp="1"/>
          </p:cNvSpPr>
          <p:nvPr>
            <p:ph type="pic" sz="half" idx="21"/>
          </p:nvPr>
        </p:nvSpPr>
        <p:spPr>
          <a:xfrm>
            <a:off x="6807200" y="596900"/>
            <a:ext cx="5575300" cy="832560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0" name="Title Text"/>
          <p:cNvSpPr txBox="1">
            <a:spLocks noGrp="1"/>
          </p:cNvSpPr>
          <p:nvPr>
            <p:ph type="title"/>
          </p:nvPr>
        </p:nvSpPr>
        <p:spPr>
          <a:xfrm>
            <a:off x="508000" y="2400300"/>
            <a:ext cx="5829300" cy="60706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6400" cap="all">
                <a:solidFill>
                  <a:srgbClr val="606060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7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08000" y="1168400"/>
            <a:ext cx="58293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66701" y="8763000"/>
            <a:ext cx="342901" cy="3683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606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"/>
          <p:cNvSpPr/>
          <p:nvPr/>
        </p:nvSpPr>
        <p:spPr>
          <a:xfrm>
            <a:off x="-3" y="8886613"/>
            <a:ext cx="13004807" cy="866988"/>
          </a:xfrm>
          <a:prstGeom prst="rect">
            <a:avLst/>
          </a:prstGeom>
          <a:solidFill>
            <a:srgbClr val="3C8B07"/>
          </a:solidFill>
          <a:ln w="12700">
            <a:miter lim="400000"/>
          </a:ln>
        </p:spPr>
        <p:txBody>
          <a:bodyPr lIns="65021" tIns="65021" rIns="65021" bIns="65021" anchor="ctr"/>
          <a:lstStyle/>
          <a:p>
            <a:pPr algn="l" defTabSz="65024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89" name="Rectangle"/>
          <p:cNvSpPr/>
          <p:nvPr/>
        </p:nvSpPr>
        <p:spPr>
          <a:xfrm>
            <a:off x="-3" y="-1"/>
            <a:ext cx="13004807" cy="866988"/>
          </a:xfrm>
          <a:prstGeom prst="rect">
            <a:avLst/>
          </a:prstGeom>
          <a:solidFill>
            <a:srgbClr val="3C8B07"/>
          </a:solidFill>
          <a:ln w="12700">
            <a:miter lim="400000"/>
          </a:ln>
        </p:spPr>
        <p:txBody>
          <a:bodyPr lIns="65021" tIns="65021" rIns="65021" bIns="65021" anchor="ctr"/>
          <a:lstStyle/>
          <a:p>
            <a:pPr algn="l" defTabSz="65024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90" name="Title Text"/>
          <p:cNvSpPr txBox="1">
            <a:spLocks noGrp="1"/>
          </p:cNvSpPr>
          <p:nvPr>
            <p:ph type="title"/>
          </p:nvPr>
        </p:nvSpPr>
        <p:spPr>
          <a:xfrm>
            <a:off x="975359" y="1517226"/>
            <a:ext cx="11054082" cy="866988"/>
          </a:xfrm>
          <a:prstGeom prst="rect">
            <a:avLst/>
          </a:prstGeom>
        </p:spPr>
        <p:txBody>
          <a:bodyPr lIns="65021" tIns="65021" rIns="65021" bIns="65021"/>
          <a:lstStyle>
            <a:lvl1pPr defTabSz="1300480">
              <a:defRPr sz="5600">
                <a:solidFill>
                  <a:srgbClr val="BA4141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32425" y="8994986"/>
            <a:ext cx="397016" cy="409443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650240">
              <a:defRPr>
                <a:solidFill>
                  <a:srgbClr val="AAB401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21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7539" y="8882098"/>
            <a:ext cx="397021" cy="389270"/>
          </a:xfrm>
          <a:prstGeom prst="rect">
            <a:avLst/>
          </a:prstGeom>
        </p:spPr>
        <p:txBody>
          <a:bodyPr lIns="65023" tIns="65023" rIns="65023" bIns="65023"/>
          <a:lstStyle>
            <a:lvl1pPr algn="r" defTabSz="1300480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18" name="Title Text"/>
          <p:cNvSpPr txBox="1">
            <a:spLocks noGrp="1"/>
          </p:cNvSpPr>
          <p:nvPr>
            <p:ph type="title"/>
          </p:nvPr>
        </p:nvSpPr>
        <p:spPr>
          <a:xfrm>
            <a:off x="650239" y="390595"/>
            <a:ext cx="11704322" cy="1625601"/>
          </a:xfrm>
          <a:prstGeom prst="rect">
            <a:avLst/>
          </a:prstGeom>
        </p:spPr>
        <p:txBody>
          <a:bodyPr lIns="65023" tIns="65023" rIns="65023" bIns="65023"/>
          <a:lstStyle>
            <a:lvl1pPr defTabSz="1300480">
              <a:defRPr sz="6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xfrm>
            <a:off x="3899178" y="1083732"/>
            <a:ext cx="7800627" cy="1300482"/>
          </a:xfrm>
          <a:prstGeom prst="rect">
            <a:avLst/>
          </a:prstGeom>
        </p:spPr>
        <p:txBody>
          <a:bodyPr lIns="65021" tIns="65021" rIns="65021" bIns="65021"/>
          <a:lstStyle>
            <a:lvl1pPr algn="l" defTabSz="1300480">
              <a:defRPr sz="42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r>
              <a:t>Title Text</a:t>
            </a:r>
          </a:p>
        </p:txBody>
      </p:sp>
      <p:sp>
        <p:nvSpPr>
          <p:cNvPr id="2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83781" y="8371840"/>
            <a:ext cx="320543" cy="358643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1300480">
              <a:defRPr sz="14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itle Text"/>
          <p:cNvSpPr txBox="1">
            <a:spLocks noGrp="1"/>
          </p:cNvSpPr>
          <p:nvPr>
            <p:ph type="title"/>
          </p:nvPr>
        </p:nvSpPr>
        <p:spPr>
          <a:xfrm>
            <a:off x="952499" y="444499"/>
            <a:ext cx="11099801" cy="2159001"/>
          </a:xfrm>
          <a:prstGeom prst="rect">
            <a:avLst/>
          </a:prstGeom>
        </p:spPr>
        <p:txBody>
          <a:bodyPr/>
          <a:lstStyle>
            <a:lvl1pPr>
              <a:defRPr sz="7800"/>
            </a:lvl1pPr>
          </a:lstStyle>
          <a:p>
            <a:r>
              <a:t>Title Text</a:t>
            </a:r>
          </a:p>
        </p:txBody>
      </p:sp>
      <p:sp>
        <p:nvSpPr>
          <p:cNvPr id="234" name="Body Level One…"/>
          <p:cNvSpPr txBox="1">
            <a:spLocks noGrp="1"/>
          </p:cNvSpPr>
          <p:nvPr>
            <p:ph type="body" idx="1"/>
          </p:nvPr>
        </p:nvSpPr>
        <p:spPr>
          <a:xfrm>
            <a:off x="952499" y="2603500"/>
            <a:ext cx="11099801" cy="6286500"/>
          </a:xfrm>
          <a:prstGeom prst="rect">
            <a:avLst/>
          </a:prstGeom>
        </p:spPr>
        <p:txBody>
          <a:bodyPr/>
          <a:lstStyle>
            <a:lvl1pPr marL="419805" indent="-419805">
              <a:defRPr sz="3400"/>
            </a:lvl1pPr>
            <a:lvl2pPr marL="864305" indent="-419805">
              <a:defRPr sz="3400"/>
            </a:lvl2pPr>
            <a:lvl3pPr marL="1308805" indent="-419805">
              <a:defRPr sz="3400"/>
            </a:lvl3pPr>
            <a:lvl4pPr marL="1753305" indent="-419805">
              <a:defRPr sz="3400"/>
            </a:lvl4pPr>
            <a:lvl5pPr marL="2197805" indent="-419805"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5920" y="9251950"/>
            <a:ext cx="340260" cy="3429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21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21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21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22"/>
          </p:nvPr>
        </p:nvSpPr>
        <p:spPr>
          <a:xfrm>
            <a:off x="6724518" y="889000"/>
            <a:ext cx="5334002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23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  <p:sldLayoutId id="2147483666" r:id="rId17"/>
    <p:sldLayoutId id="2147483667" r:id="rId18"/>
    <p:sldLayoutId id="2147483669" r:id="rId19"/>
    <p:sldLayoutId id="2147483672" r:id="rId20"/>
    <p:sldLayoutId id="2147483673" r:id="rId21"/>
    <p:sldLayoutId id="2147483674" r:id="rId2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redpanda.com/magic-realism-paintings-rob-gonsalves/?utm_source=google&amp;utm_medium=organic&amp;utm_campaign=organic" TargetMode="External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409" y="175564"/>
            <a:ext cx="6337191" cy="9505788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https://www.boredpanda.com/magic-realism-paintings-rob-gonsalves/?utm_source=google&amp;utm_medium=organic&amp;utm_campaign=organic"/>
          <p:cNvSpPr txBox="1"/>
          <p:nvPr/>
        </p:nvSpPr>
        <p:spPr>
          <a:xfrm>
            <a:off x="1531465" y="8458200"/>
            <a:ext cx="8892695" cy="1239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5021" tIns="65021" rIns="65021" bIns="65021">
            <a:spAutoFit/>
          </a:bodyPr>
          <a:lstStyle/>
          <a:p>
            <a:pPr algn="l" defTabSz="1300480">
              <a:defRPr sz="24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pPr>
            <a:r>
              <a:rPr dirty="0">
                <a:hlinkClick r:id="rId3"/>
              </a:rPr>
              <a:t>https://www.boredpanda.com/magic-realism-paintings-rob-gonsalves/?utm_source=google&amp;utm_medium=organic&amp;utm_campaign=organic</a:t>
            </a:r>
            <a:r>
              <a:rPr u="none" dirty="0">
                <a:solidFill>
                  <a:srgbClr val="000099"/>
                </a:solidFill>
                <a:uFillTx/>
              </a:rPr>
              <a:t> </a:t>
            </a:r>
          </a:p>
        </p:txBody>
      </p:sp>
      <p:sp>
        <p:nvSpPr>
          <p:cNvPr id="322" name="Rectangle"/>
          <p:cNvSpPr/>
          <p:nvPr/>
        </p:nvSpPr>
        <p:spPr>
          <a:xfrm>
            <a:off x="3120432" y="4976685"/>
            <a:ext cx="7183362" cy="469023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65021" tIns="65021" rIns="65021" bIns="65021" anchor="ctr"/>
          <a:lstStyle/>
          <a:p>
            <a:pPr defTabSz="1196440">
              <a:defRPr sz="5800" b="1">
                <a:solidFill>
                  <a:srgbClr val="FFFFFF"/>
                </a:solidFill>
                <a:effectLst>
                  <a:outerShdw blurRad="12700" dist="23368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6" dur="7000" fill="hold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" grpId="1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325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991524" y="415429"/>
            <a:ext cx="11363038" cy="1968786"/>
          </a:xfrm>
          <a:prstGeom prst="rect">
            <a:avLst/>
          </a:prstGeom>
        </p:spPr>
        <p:txBody>
          <a:bodyPr lIns="65022" tIns="65022" rIns="65022" bIns="65022"/>
          <a:lstStyle/>
          <a:p>
            <a: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u="sng"/>
              <a:t>ΒΑΣΙΚΗ ΑΣΚΗΣΗ:</a:t>
            </a:r>
            <a:r>
              <a:t> πώς νιώθω μέσα μου;</a:t>
            </a:r>
          </a:p>
        </p:txBody>
      </p:sp>
      <p:sp>
        <p:nvSpPr>
          <p:cNvPr id="326" name="Λίγη θεωρία για τις βασικές αρχές της ΘΨ…"/>
          <p:cNvSpPr txBox="1">
            <a:spLocks noGrp="1"/>
          </p:cNvSpPr>
          <p:nvPr>
            <p:ph type="body" idx="4294967295"/>
          </p:nvPr>
        </p:nvSpPr>
        <p:spPr>
          <a:xfrm>
            <a:off x="426229" y="1999457"/>
            <a:ext cx="12641290" cy="4176354"/>
          </a:xfrm>
          <a:prstGeom prst="rect">
            <a:avLst/>
          </a:prstGeom>
        </p:spPr>
        <p:txBody>
          <a:bodyPr lIns="65022" tIns="65022" rIns="65022" bIns="65022" anchor="t"/>
          <a:lstStyle/>
          <a:p>
            <a:pPr marL="0" indent="0" algn="ctr" defTabSz="410765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Tahoma Bold"/>
                <a:ea typeface="Tahoma Bold"/>
                <a:cs typeface="Tahoma Bold"/>
                <a:sym typeface="Tahoma Bold"/>
              </a:defRPr>
            </a:pPr>
            <a:endParaRPr dirty="0"/>
          </a:p>
          <a:p>
            <a:pPr marL="0" indent="0" algn="ctr" defTabSz="410765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 u="sng" dirty="0" err="1">
                <a:latin typeface="Tahoma Bold"/>
                <a:ea typeface="Tahoma Bold"/>
                <a:cs typeface="Tahoma Bold"/>
                <a:sym typeface="Tahoma Bold"/>
              </a:rPr>
              <a:t>Ενδοδεκτικότητ</a:t>
            </a:r>
            <a:r>
              <a:rPr u="sng" dirty="0">
                <a:latin typeface="Tahoma Bold"/>
                <a:ea typeface="Tahoma Bold"/>
                <a:cs typeface="Tahoma Bold"/>
                <a:sym typeface="Tahoma Bold"/>
              </a:rPr>
              <a:t>α:</a:t>
            </a:r>
            <a:r>
              <a:rPr dirty="0"/>
              <a:t> </a:t>
            </a:r>
            <a:r>
              <a:rPr dirty="0" err="1"/>
              <a:t>στροφή</a:t>
            </a:r>
            <a:r>
              <a:rPr dirty="0"/>
              <a:t> π</a:t>
            </a:r>
            <a:r>
              <a:rPr dirty="0" err="1"/>
              <a:t>ρος</a:t>
            </a:r>
            <a:r>
              <a:rPr dirty="0"/>
              <a:t> </a:t>
            </a:r>
            <a:r>
              <a:rPr dirty="0" err="1"/>
              <a:t>τ</a:t>
            </a:r>
            <a:r>
              <a:rPr dirty="0"/>
              <a:t>α </a:t>
            </a:r>
            <a:r>
              <a:rPr dirty="0" err="1"/>
              <a:t>μέσ</a:t>
            </a:r>
            <a:r>
              <a:rPr dirty="0"/>
              <a:t>α </a:t>
            </a:r>
            <a:r>
              <a:rPr dirty="0" err="1"/>
              <a:t>γι</a:t>
            </a:r>
            <a:r>
              <a:rPr dirty="0"/>
              <a:t>α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δω</a:t>
            </a:r>
            <a:r>
              <a:rPr dirty="0"/>
              <a:t> </a:t>
            </a:r>
            <a:r>
              <a:rPr dirty="0" err="1"/>
              <a:t>τι</a:t>
            </a:r>
            <a:r>
              <a:rPr dirty="0"/>
              <a:t> α</a:t>
            </a:r>
            <a:r>
              <a:rPr dirty="0" err="1"/>
              <a:t>ισθήσεις</a:t>
            </a:r>
            <a:r>
              <a:rPr dirty="0"/>
              <a:t> α</a:t>
            </a:r>
            <a:r>
              <a:rPr dirty="0" err="1"/>
              <a:t>ν</a:t>
            </a:r>
            <a:r>
              <a:rPr dirty="0"/>
              <a:t>α</a:t>
            </a:r>
            <a:r>
              <a:rPr dirty="0" err="1"/>
              <a:t>δύοντ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. </a:t>
            </a:r>
            <a:r>
              <a:rPr dirty="0" err="1"/>
              <a:t>Αυτή</a:t>
            </a:r>
            <a:r>
              <a:rPr dirty="0"/>
              <a:t> </a:t>
            </a:r>
            <a:r>
              <a:rPr dirty="0" err="1"/>
              <a:t>τη</a:t>
            </a:r>
            <a:r>
              <a:rPr dirty="0"/>
              <a:t> </a:t>
            </a:r>
            <a:r>
              <a:rPr dirty="0" err="1"/>
              <a:t>στιγμή</a:t>
            </a:r>
            <a:r>
              <a:rPr dirty="0"/>
              <a:t> π</a:t>
            </a:r>
            <a:r>
              <a:rPr dirty="0" err="1"/>
              <a:t>ώς</a:t>
            </a:r>
            <a:r>
              <a:rPr dirty="0"/>
              <a:t> α</a:t>
            </a:r>
            <a:r>
              <a:rPr dirty="0" err="1"/>
              <a:t>ισθάνομ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μέσ</a:t>
            </a:r>
            <a:r>
              <a:rPr dirty="0"/>
              <a:t>α </a:t>
            </a:r>
            <a:r>
              <a:rPr dirty="0" err="1"/>
              <a:t>μου</a:t>
            </a:r>
            <a:r>
              <a:rPr lang="el-GR" dirty="0"/>
              <a:t>…</a:t>
            </a:r>
            <a:endParaRPr dirty="0"/>
          </a:p>
        </p:txBody>
      </p:sp>
      <p:sp>
        <p:nvSpPr>
          <p:cNvPr id="329" name="Connection Line"/>
          <p:cNvSpPr/>
          <p:nvPr/>
        </p:nvSpPr>
        <p:spPr>
          <a:xfrm>
            <a:off x="8963574" y="5422683"/>
            <a:ext cx="1113133" cy="1822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398" h="17242" extrusionOk="0">
                <a:moveTo>
                  <a:pt x="6421" y="17242"/>
                </a:moveTo>
                <a:cubicBezTo>
                  <a:pt x="21600" y="-96"/>
                  <a:pt x="19460" y="-4358"/>
                  <a:pt x="0" y="4455"/>
                </a:cubicBezTo>
              </a:path>
            </a:pathLst>
          </a:custGeom>
          <a:ln w="63500">
            <a:solidFill>
              <a:srgbClr val="FF2600"/>
            </a:solidFill>
          </a:ln>
        </p:spPr>
        <p:txBody>
          <a:bodyPr lIns="45718" tIns="45718" rIns="45718" bIns="45718"/>
          <a:lstStyle/>
          <a:p>
            <a:pPr algn="l" defTabSz="914400">
              <a:defRPr sz="1800">
                <a:latin typeface="+mn-lt"/>
                <a:ea typeface="+mn-ea"/>
                <a:cs typeface="+mn-cs"/>
                <a:sym typeface="Helvetica Neue"/>
              </a:defRPr>
            </a:pPr>
            <a:endParaRPr/>
          </a:p>
        </p:txBody>
      </p:sp>
      <p:sp>
        <p:nvSpPr>
          <p:cNvPr id="330" name="Connection Line"/>
          <p:cNvSpPr/>
          <p:nvPr/>
        </p:nvSpPr>
        <p:spPr>
          <a:xfrm>
            <a:off x="7897325" y="5801206"/>
            <a:ext cx="1864271" cy="15573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44" h="20202" extrusionOk="0">
                <a:moveTo>
                  <a:pt x="16444" y="20202"/>
                </a:moveTo>
                <a:cubicBezTo>
                  <a:pt x="-2812" y="5255"/>
                  <a:pt x="-5156" y="-1398"/>
                  <a:pt x="9411" y="244"/>
                </a:cubicBezTo>
              </a:path>
            </a:pathLst>
          </a:custGeom>
          <a:ln w="63500">
            <a:solidFill>
              <a:srgbClr val="FF2600"/>
            </a:solidFill>
          </a:ln>
        </p:spPr>
        <p:txBody>
          <a:bodyPr lIns="45718" tIns="45718" rIns="45718" bIns="45718"/>
          <a:lstStyle/>
          <a:p>
            <a:pPr algn="l" defTabSz="914400">
              <a:defRPr sz="1800">
                <a:latin typeface="+mn-lt"/>
                <a:ea typeface="+mn-ea"/>
                <a:cs typeface="+mn-cs"/>
                <a:sym typeface="Helvetica Neue"/>
              </a:defRPr>
            </a:pPr>
            <a:endParaRPr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794700E7-8B73-FE43-81DD-21DC3C8963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"/>
          <a:stretch/>
        </p:blipFill>
        <p:spPr bwMode="auto">
          <a:xfrm>
            <a:off x="43542" y="4570706"/>
            <a:ext cx="3896087" cy="5107258"/>
          </a:xfrm>
          <a:prstGeom prst="roundRect">
            <a:avLst>
              <a:gd name="adj" fmla="val 1858"/>
            </a:avLst>
          </a:prstGeom>
          <a:noFill/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" grpId="1" animBg="1" advAuto="0"/>
      <p:bldP spid="330" grpId="2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325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991524" y="415429"/>
            <a:ext cx="11363038" cy="1968786"/>
          </a:xfrm>
          <a:prstGeom prst="rect">
            <a:avLst/>
          </a:prstGeom>
        </p:spPr>
        <p:txBody>
          <a:bodyPr lIns="65022" tIns="65022" rIns="65022" bIns="65022"/>
          <a:lstStyle/>
          <a:p>
            <a: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u="sng"/>
              <a:t>ΒΑΣΙΚΗ ΑΣΚΗΣΗ:</a:t>
            </a:r>
            <a:r>
              <a:t> πώς νιώθω μέσα μου;</a:t>
            </a:r>
          </a:p>
        </p:txBody>
      </p:sp>
      <p:sp>
        <p:nvSpPr>
          <p:cNvPr id="326" name="Λίγη θεωρία για τις βασικές αρχές της ΘΨ…"/>
          <p:cNvSpPr txBox="1">
            <a:spLocks noGrp="1"/>
          </p:cNvSpPr>
          <p:nvPr>
            <p:ph type="body" idx="4294967295"/>
          </p:nvPr>
        </p:nvSpPr>
        <p:spPr>
          <a:xfrm>
            <a:off x="426229" y="1999457"/>
            <a:ext cx="12641290" cy="4176354"/>
          </a:xfrm>
          <a:prstGeom prst="rect">
            <a:avLst/>
          </a:prstGeom>
        </p:spPr>
        <p:txBody>
          <a:bodyPr lIns="65022" tIns="65022" rIns="65022" bIns="65022" anchor="t"/>
          <a:lstStyle/>
          <a:p>
            <a:pPr marL="0" indent="0" algn="ctr" defTabSz="410765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Tahoma Bold"/>
                <a:ea typeface="Tahoma Bold"/>
                <a:cs typeface="Tahoma Bold"/>
                <a:sym typeface="Tahoma Bold"/>
              </a:defRPr>
            </a:pPr>
            <a:endParaRPr dirty="0"/>
          </a:p>
          <a:p>
            <a:pPr marL="0" indent="0" algn="ctr" defTabSz="410765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 lang="el-GR" dirty="0">
                <a:latin typeface="Tahoma Bold"/>
                <a:ea typeface="Tahoma Bold"/>
                <a:cs typeface="Tahoma Bold"/>
                <a:sym typeface="Tahoma Bold"/>
              </a:rPr>
              <a:t>Όταν δεν αντέχω το συναίσθημά μου…</a:t>
            </a:r>
          </a:p>
          <a:p>
            <a:pPr marL="0" indent="0" algn="ctr" defTabSz="410765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 lang="el-GR" dirty="0">
                <a:latin typeface="Tahoma Bold"/>
                <a:sym typeface="Tahoma Bold"/>
              </a:rPr>
              <a:t>Εξάσκηση στο διαχωρισμό συμπόνιας &amp; ενσυναίσθησης.</a:t>
            </a:r>
            <a:endParaRPr dirty="0"/>
          </a:p>
        </p:txBody>
      </p:sp>
      <p:sp>
        <p:nvSpPr>
          <p:cNvPr id="329" name="Connection Line"/>
          <p:cNvSpPr/>
          <p:nvPr/>
        </p:nvSpPr>
        <p:spPr>
          <a:xfrm>
            <a:off x="8963574" y="5422683"/>
            <a:ext cx="1113133" cy="1822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398" h="17242" extrusionOk="0">
                <a:moveTo>
                  <a:pt x="6421" y="17242"/>
                </a:moveTo>
                <a:cubicBezTo>
                  <a:pt x="21600" y="-96"/>
                  <a:pt x="19460" y="-4358"/>
                  <a:pt x="0" y="4455"/>
                </a:cubicBezTo>
              </a:path>
            </a:pathLst>
          </a:custGeom>
          <a:ln w="63500">
            <a:solidFill>
              <a:srgbClr val="FF2600"/>
            </a:solidFill>
          </a:ln>
        </p:spPr>
        <p:txBody>
          <a:bodyPr lIns="45718" tIns="45718" rIns="45718" bIns="45718"/>
          <a:lstStyle/>
          <a:p>
            <a:pPr algn="l" defTabSz="914400">
              <a:defRPr sz="1800">
                <a:latin typeface="+mn-lt"/>
                <a:ea typeface="+mn-ea"/>
                <a:cs typeface="+mn-cs"/>
                <a:sym typeface="Helvetica Neue"/>
              </a:defRPr>
            </a:pPr>
            <a:endParaRPr/>
          </a:p>
        </p:txBody>
      </p:sp>
      <p:sp>
        <p:nvSpPr>
          <p:cNvPr id="330" name="Connection Line"/>
          <p:cNvSpPr/>
          <p:nvPr/>
        </p:nvSpPr>
        <p:spPr>
          <a:xfrm>
            <a:off x="7897325" y="5801206"/>
            <a:ext cx="1864271" cy="15573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44" h="20202" extrusionOk="0">
                <a:moveTo>
                  <a:pt x="16444" y="20202"/>
                </a:moveTo>
                <a:cubicBezTo>
                  <a:pt x="-2812" y="5255"/>
                  <a:pt x="-5156" y="-1398"/>
                  <a:pt x="9411" y="244"/>
                </a:cubicBezTo>
              </a:path>
            </a:pathLst>
          </a:custGeom>
          <a:ln w="63500">
            <a:solidFill>
              <a:srgbClr val="FF2600"/>
            </a:solidFill>
          </a:ln>
        </p:spPr>
        <p:txBody>
          <a:bodyPr lIns="45718" tIns="45718" rIns="45718" bIns="45718"/>
          <a:lstStyle/>
          <a:p>
            <a:pPr algn="l" defTabSz="914400">
              <a:defRPr sz="1800">
                <a:latin typeface="+mn-lt"/>
                <a:ea typeface="+mn-ea"/>
                <a:cs typeface="+mn-cs"/>
                <a:sym typeface="Helvetica Neue"/>
              </a:defRPr>
            </a:pPr>
            <a:endParaRPr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794700E7-8B73-FE43-81DD-21DC3C8963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"/>
          <a:stretch/>
        </p:blipFill>
        <p:spPr bwMode="auto">
          <a:xfrm>
            <a:off x="43542" y="4570707"/>
            <a:ext cx="3896087" cy="5107258"/>
          </a:xfrm>
          <a:prstGeom prst="roundRect">
            <a:avLst>
              <a:gd name="adj" fmla="val 1858"/>
            </a:avLst>
          </a:prstGeom>
          <a:noFill/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2935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" grpId="0" animBg="1" advAuto="0"/>
      <p:bldP spid="330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373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650238" y="415429"/>
            <a:ext cx="11704324" cy="1968786"/>
          </a:xfrm>
          <a:prstGeom prst="rect">
            <a:avLst/>
          </a:prstGeom>
        </p:spPr>
        <p:txBody>
          <a:bodyPr lIns="65022" tIns="65022" rIns="65022" bIns="65022"/>
          <a:lstStyle/>
          <a:p>
            <a: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u="sng"/>
              <a:t>Άσκ. 6η:</a:t>
            </a:r>
            <a:r>
              <a:t> παρέα με την προσπάθεια </a:t>
            </a:r>
          </a:p>
        </p:txBody>
      </p:sp>
      <p:sp>
        <p:nvSpPr>
          <p:cNvPr id="374" name="Λίγη θεωρία για τις βασικές αρχές της ΘΨ…"/>
          <p:cNvSpPr txBox="1">
            <a:spLocks noGrp="1"/>
          </p:cNvSpPr>
          <p:nvPr>
            <p:ph type="body" idx="4294967295"/>
          </p:nvPr>
        </p:nvSpPr>
        <p:spPr>
          <a:xfrm>
            <a:off x="433492" y="2709333"/>
            <a:ext cx="11921070" cy="6394029"/>
          </a:xfrm>
          <a:prstGeom prst="rect">
            <a:avLst/>
          </a:prstGeom>
        </p:spPr>
        <p:txBody>
          <a:bodyPr lIns="65022" tIns="65022" rIns="65022" bIns="65022" anchor="t"/>
          <a:lstStyle/>
          <a:p>
            <a:pPr marL="0" indent="0" defTabSz="1300480">
              <a:spcBef>
                <a:spcPts val="1000"/>
              </a:spcBef>
              <a:buClr>
                <a:srgbClr val="FFCC00"/>
              </a:buClr>
              <a:buSzTx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t>Σε γνωστικό &amp; σε σωματικό επίπεδο:</a:t>
            </a:r>
          </a:p>
          <a:p>
            <a:pPr marL="1177925" lvl="1" indent="-733425" defTabSz="1300480">
              <a:spcBef>
                <a:spcPts val="1000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t>Θέτω υποστόχους. Αναμένω την ένταση.</a:t>
            </a:r>
          </a:p>
          <a:p>
            <a:pPr marL="1177925" lvl="1" indent="-733425" defTabSz="1300480">
              <a:spcBef>
                <a:spcPts val="1000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t>‘Αρκεί που βαδίζω προς την σωστή κατεύθυνση’. </a:t>
            </a:r>
          </a:p>
          <a:p>
            <a:pPr marL="1177925" lvl="1" indent="-733425" defTabSz="1300480">
              <a:spcBef>
                <a:spcPts val="1000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t>Χιούμορ!</a:t>
            </a:r>
          </a:p>
          <a:p>
            <a:pPr marL="1177925" lvl="1" indent="-733425" defTabSz="1300480">
              <a:spcBef>
                <a:spcPts val="1000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t>Αναπνέω για άμεση ανακούφιση (φρενικό νεύρο &amp; ΠΓ νεύρο).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" grpId="1" build="p" bldLvl="5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57540" y="9170164"/>
            <a:ext cx="397020" cy="38926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022" tIns="65022" rIns="65022" bIns="65022" anchor="b"/>
          <a:lstStyle>
            <a:lvl1pPr algn="r" defTabSz="1300480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377" name="Θετική Ψυχολογία (ΘΨ)"/>
          <p:cNvSpPr txBox="1">
            <a:spLocks noGrp="1"/>
          </p:cNvSpPr>
          <p:nvPr>
            <p:ph type="title" idx="4294967295"/>
          </p:nvPr>
        </p:nvSpPr>
        <p:spPr>
          <a:xfrm>
            <a:off x="650238" y="415429"/>
            <a:ext cx="11704324" cy="1968786"/>
          </a:xfrm>
          <a:prstGeom prst="rect">
            <a:avLst/>
          </a:prstGeom>
        </p:spPr>
        <p:txBody>
          <a:bodyPr lIns="65022" tIns="65022" rIns="65022" bIns="65022"/>
          <a:lstStyle/>
          <a:p>
            <a: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u="sng"/>
              <a:t>Άσκ. 7η:</a:t>
            </a:r>
            <a:r>
              <a:t> γραμμή ανάμεσα σε 2 σημεία</a:t>
            </a:r>
          </a:p>
        </p:txBody>
      </p:sp>
      <p:pic>
        <p:nvPicPr>
          <p:cNvPr id="37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167" y="5457146"/>
            <a:ext cx="3524847" cy="3702571"/>
          </a:xfrm>
          <a:prstGeom prst="rect">
            <a:avLst/>
          </a:prstGeom>
          <a:ln w="12700">
            <a:miter lim="400000"/>
          </a:ln>
        </p:spPr>
      </p:pic>
      <p:sp>
        <p:nvSpPr>
          <p:cNvPr id="379" name="Λίγη θεωρία για τις βασικές αρχές της ΘΨ…"/>
          <p:cNvSpPr txBox="1">
            <a:spLocks noGrp="1"/>
          </p:cNvSpPr>
          <p:nvPr>
            <p:ph type="body" sz="half" idx="4294967295"/>
          </p:nvPr>
        </p:nvSpPr>
        <p:spPr>
          <a:xfrm>
            <a:off x="268392" y="2671233"/>
            <a:ext cx="11921070" cy="3553791"/>
          </a:xfrm>
          <a:prstGeom prst="rect">
            <a:avLst/>
          </a:prstGeom>
        </p:spPr>
        <p:txBody>
          <a:bodyPr lIns="65022" tIns="65022" rIns="65022" bIns="65022" anchor="t">
            <a:normAutofit lnSpcReduction="10000"/>
          </a:bodyPr>
          <a:lstStyle/>
          <a:p>
            <a:pPr marL="0" indent="0" defTabSz="1196441">
              <a:spcBef>
                <a:spcPts val="900"/>
              </a:spcBef>
              <a:buClr>
                <a:srgbClr val="FFCC00"/>
              </a:buClr>
              <a:buSzTx/>
              <a:buNone/>
              <a:defRPr sz="4048">
                <a:solidFill>
                  <a:srgbClr val="FFFFFF"/>
                </a:solidFill>
                <a:effectLst>
                  <a:outerShdw blurRad="11684" dist="2336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t>Δημιουργούμε ελεύθερο, εσωτερικό χώρο, διαγράφοντας μια νοητή γραμμή:</a:t>
            </a:r>
          </a:p>
          <a:p>
            <a:pPr marL="1083691" lvl="1" indent="-674751" defTabSz="1196441">
              <a:spcBef>
                <a:spcPts val="900"/>
              </a:spcBef>
              <a:buClr>
                <a:srgbClr val="FFCC00"/>
              </a:buClr>
              <a:buSzPct val="120000"/>
              <a:buAutoNum type="arabicPeriod"/>
              <a:defRPr sz="4048">
                <a:solidFill>
                  <a:srgbClr val="FFFFFF"/>
                </a:solidFill>
                <a:effectLst>
                  <a:outerShdw blurRad="11684" dist="2336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t>Από το γόνατο ως το πέλμα. </a:t>
            </a:r>
          </a:p>
          <a:p>
            <a:pPr marL="1083691" lvl="1" indent="-674751" defTabSz="1196441">
              <a:spcBef>
                <a:spcPts val="900"/>
              </a:spcBef>
              <a:buClr>
                <a:srgbClr val="FFCC00"/>
              </a:buClr>
              <a:buSzPct val="120000"/>
              <a:buAutoNum type="arabicPeriod"/>
              <a:defRPr sz="4048">
                <a:solidFill>
                  <a:srgbClr val="FFFFFF"/>
                </a:solidFill>
                <a:effectLst>
                  <a:outerShdw blurRad="11684" dist="2336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t>Από τους αγκώνες ως τους τοίχους.</a:t>
            </a:r>
          </a:p>
          <a:p>
            <a:pPr marL="1083691" lvl="1" indent="-674751" defTabSz="1196441">
              <a:spcBef>
                <a:spcPts val="900"/>
              </a:spcBef>
              <a:buClr>
                <a:srgbClr val="FFCC00"/>
              </a:buClr>
              <a:buSzPct val="120000"/>
              <a:buAutoNum type="arabicPeriod"/>
              <a:defRPr sz="4048">
                <a:solidFill>
                  <a:srgbClr val="FFFFFF"/>
                </a:solidFill>
                <a:effectLst>
                  <a:outerShdw blurRad="11684" dist="23368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t>Από το κεφάλι ως το ταβάνι.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</TotalTime>
  <Words>145</Words>
  <Application>Microsoft Office PowerPoint</Application>
  <PresentationFormat>Custom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Gill Sans</vt:lpstr>
      <vt:lpstr>Gill Sans Light</vt:lpstr>
      <vt:lpstr>Helvetica</vt:lpstr>
      <vt:lpstr>Helvetica Light</vt:lpstr>
      <vt:lpstr>Helvetica Neue</vt:lpstr>
      <vt:lpstr>Palatino Linotype</vt:lpstr>
      <vt:lpstr>Tahoma</vt:lpstr>
      <vt:lpstr>Tahoma Bold</vt:lpstr>
      <vt:lpstr>White</vt:lpstr>
      <vt:lpstr>PowerPoint Presentation</vt:lpstr>
      <vt:lpstr>ΒΑΣΙΚΗ ΑΣΚΗΣΗ: πώς νιώθω μέσα μου;</vt:lpstr>
      <vt:lpstr>ΒΑΣΙΚΗ ΑΣΚΗΣΗ: πώς νιώθω μέσα μου;</vt:lpstr>
      <vt:lpstr>Άσκ. 6η: παρέα με την προσπάθεια </vt:lpstr>
      <vt:lpstr>Άσκ. 7η: γραμμή ανάμεσα σε 2 σημεία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Yiota Panayiotou</dc:creator>
  <cp:lastModifiedBy>Γιώτα Παναγιώτου</cp:lastModifiedBy>
  <cp:revision>16</cp:revision>
  <dcterms:modified xsi:type="dcterms:W3CDTF">2021-06-02T12:02:09Z</dcterms:modified>
</cp:coreProperties>
</file>