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2"/>
    <p:sldId id="264" r:id="rId3"/>
    <p:sldId id="266" r:id="rId4"/>
    <p:sldId id="299" r:id="rId5"/>
    <p:sldId id="271" r:id="rId6"/>
    <p:sldId id="272" r:id="rId7"/>
    <p:sldId id="300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/>
    <p:restoredTop sz="94334"/>
  </p:normalViewPr>
  <p:slideViewPr>
    <p:cSldViewPr snapToGrid="0" snapToObjects="1">
      <p:cViewPr varScale="1">
        <p:scale>
          <a:sx n="49" d="100"/>
          <a:sy n="49" d="100"/>
        </p:scale>
        <p:origin x="1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2" name="Shape 2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400"/>
              </a:spcBef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184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j-lt"/>
                <a:ea typeface="+mj-ea"/>
                <a:cs typeface="+mj-cs"/>
                <a:sym typeface="Helvetica"/>
              </a:defRPr>
            </a:lvl1pPr>
            <a:lvl2pPr marL="740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2pPr>
            <a:lvl3pPr marL="1185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3pPr>
            <a:lvl4pPr marL="1629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4pPr>
            <a:lvl5pPr marL="2074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21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2" y="9170164"/>
            <a:ext cx="397020" cy="389268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650238" y="390591"/>
            <a:ext cx="11704324" cy="1625607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8" y="2275838"/>
            <a:ext cx="11704324" cy="6436928"/>
          </a:xfrm>
          <a:prstGeom prst="rect">
            <a:avLst/>
          </a:prstGeom>
        </p:spPr>
        <p:txBody>
          <a:bodyPr lIns="65021" tIns="65021" rIns="65021" bIns="65021" anchor="t"/>
          <a:lstStyle>
            <a:lvl1pPr marL="471487" indent="-471487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1pPr>
            <a:lvl2pPr marL="906234" indent="-449034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2pPr>
            <a:lvl3pPr indent="-419100" defTabSz="1300480">
              <a:spcBef>
                <a:spcPts val="900"/>
              </a:spcBef>
              <a:buSzPct val="100000"/>
              <a:defRPr sz="4400">
                <a:latin typeface="Arial"/>
                <a:ea typeface="Arial"/>
                <a:cs typeface="Arial"/>
                <a:sym typeface="Arial"/>
              </a:defRPr>
            </a:lvl3pPr>
            <a:lvl4pPr marL="1874520" indent="-502919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4pPr>
            <a:lvl5pPr marL="2387600" indent="-558800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7" y="8882097"/>
            <a:ext cx="397016" cy="389264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8"/>
            <a:ext cx="11099803" cy="6286504"/>
          </a:xfrm>
          <a:prstGeom prst="rect">
            <a:avLst/>
          </a:prstGeom>
        </p:spPr>
        <p:txBody>
          <a:bodyPr lIns="50797" tIns="50797" rIns="50797" bIns="50797"/>
          <a:lstStyle>
            <a:lvl1pPr marL="419804" indent="-419804" defTabSz="584198">
              <a:spcBef>
                <a:spcPts val="4100"/>
              </a:spcBef>
              <a:defRPr sz="3400"/>
            </a:lvl1pPr>
            <a:lvl2pPr marL="864304" indent="-419803" defTabSz="584198">
              <a:spcBef>
                <a:spcPts val="4100"/>
              </a:spcBef>
              <a:defRPr sz="3400"/>
            </a:lvl2pPr>
            <a:lvl3pPr marL="1308804" indent="-419804" defTabSz="584198">
              <a:spcBef>
                <a:spcPts val="4100"/>
              </a:spcBef>
              <a:defRPr sz="3400"/>
            </a:lvl3pPr>
            <a:lvl4pPr marL="1753304" indent="-419804" defTabSz="584198">
              <a:spcBef>
                <a:spcPts val="4100"/>
              </a:spcBef>
              <a:defRPr sz="3400"/>
            </a:lvl4pPr>
            <a:lvl5pPr marL="2197804" indent="-419804" defTabSz="584198">
              <a:spcBef>
                <a:spcPts val="4100"/>
              </a:spcBef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3" y="9251950"/>
            <a:ext cx="340255" cy="342896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85794" y="9207433"/>
            <a:ext cx="368767" cy="352000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 sz="16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59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9"/>
            <a:ext cx="11099803" cy="6286502"/>
          </a:xfrm>
          <a:prstGeom prst="rect">
            <a:avLst/>
          </a:prstGeom>
        </p:spPr>
        <p:txBody>
          <a:bodyPr/>
          <a:lstStyle>
            <a:lvl1pPr marL="419804" indent="-419804">
              <a:defRPr sz="3400"/>
            </a:lvl1pPr>
            <a:lvl2pPr marL="864304" indent="-419804">
              <a:defRPr sz="3400"/>
            </a:lvl2pPr>
            <a:lvl3pPr marL="1308804" indent="-419804">
              <a:defRPr sz="3400"/>
            </a:lvl3pPr>
            <a:lvl4pPr marL="1753304" indent="-419804">
              <a:defRPr sz="3400"/>
            </a:lvl4pPr>
            <a:lvl5pPr marL="2197804" indent="-419804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Line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8" name="Line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9" name="Image"/>
          <p:cNvSpPr>
            <a:spLocks noGrp="1"/>
          </p:cNvSpPr>
          <p:nvPr>
            <p:ph type="pic" sz="half" idx="21"/>
          </p:nvPr>
        </p:nvSpPr>
        <p:spPr>
          <a:xfrm>
            <a:off x="6807200" y="596900"/>
            <a:ext cx="5575300" cy="832560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Title Text"/>
          <p:cNvSpPr txBox="1">
            <a:spLocks noGrp="1"/>
          </p:cNvSpPr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6400" cap="all">
                <a:solidFill>
                  <a:srgbClr val="606060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66701" y="8763000"/>
            <a:ext cx="342901" cy="3683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"/>
          <p:cNvSpPr/>
          <p:nvPr/>
        </p:nvSpPr>
        <p:spPr>
          <a:xfrm>
            <a:off x="-3" y="8886613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89" name="Rectangle"/>
          <p:cNvSpPr/>
          <p:nvPr/>
        </p:nvSpPr>
        <p:spPr>
          <a:xfrm>
            <a:off x="-3" y="-1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90" name="Title Text"/>
          <p:cNvSpPr txBox="1">
            <a:spLocks noGrp="1"/>
          </p:cNvSpPr>
          <p:nvPr>
            <p:ph type="title"/>
          </p:nvPr>
        </p:nvSpPr>
        <p:spPr>
          <a:xfrm>
            <a:off x="975359" y="1517226"/>
            <a:ext cx="11054082" cy="866988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5600">
                <a:solidFill>
                  <a:srgbClr val="BA414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32425" y="8994986"/>
            <a:ext cx="397016" cy="4094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650240">
              <a:defRPr>
                <a:solidFill>
                  <a:srgbClr val="AAB40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39" y="8882098"/>
            <a:ext cx="397021" cy="389270"/>
          </a:xfrm>
          <a:prstGeom prst="rect">
            <a:avLst/>
          </a:prstGeom>
        </p:spPr>
        <p:txBody>
          <a:bodyPr lIns="65023" tIns="65023" rIns="65023" bIns="65023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18" name="Title Text"/>
          <p:cNvSpPr txBox="1">
            <a:spLocks noGrp="1"/>
          </p:cNvSpPr>
          <p:nvPr>
            <p:ph type="title"/>
          </p:nvPr>
        </p:nvSpPr>
        <p:spPr>
          <a:xfrm>
            <a:off x="650239" y="390595"/>
            <a:ext cx="11704322" cy="1625601"/>
          </a:xfrm>
          <a:prstGeom prst="rect">
            <a:avLst/>
          </a:prstGeom>
        </p:spPr>
        <p:txBody>
          <a:bodyPr lIns="65023" tIns="65023" rIns="65023" bIns="65023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21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3899178" y="1083732"/>
            <a:ext cx="7800627" cy="1300482"/>
          </a:xfrm>
          <a:prstGeom prst="rect">
            <a:avLst/>
          </a:prstGeom>
        </p:spPr>
        <p:txBody>
          <a:bodyPr lIns="65021" tIns="65021" rIns="65021" bIns="65021"/>
          <a:lstStyle>
            <a:lvl1pPr algn="l" defTabSz="1300480">
              <a:defRPr sz="42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t>Title Text</a:t>
            </a:r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83781" y="8371840"/>
            <a:ext cx="320543" cy="3586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 sz="14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9"/>
            <a:ext cx="11099801" cy="2159001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2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500"/>
            <a:ext cx="11099801" cy="6286500"/>
          </a:xfrm>
          <a:prstGeom prst="rect">
            <a:avLst/>
          </a:prstGeom>
        </p:spPr>
        <p:txBody>
          <a:bodyPr/>
          <a:lstStyle>
            <a:lvl1pPr marL="419805" indent="-419805">
              <a:defRPr sz="3400"/>
            </a:lvl1pPr>
            <a:lvl2pPr marL="864305" indent="-419805">
              <a:defRPr sz="3400"/>
            </a:lvl2pPr>
            <a:lvl3pPr marL="1308805" indent="-419805">
              <a:defRPr sz="3400"/>
            </a:lvl3pPr>
            <a:lvl4pPr marL="1753305" indent="-419805">
              <a:defRPr sz="3400"/>
            </a:lvl4pPr>
            <a:lvl5pPr marL="2197805" indent="-419805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21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21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21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22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2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  <p:sldLayoutId id="2147483666" r:id="rId16"/>
    <p:sldLayoutId id="2147483667" r:id="rId17"/>
    <p:sldLayoutId id="2147483669" r:id="rId18"/>
    <p:sldLayoutId id="2147483672" r:id="rId19"/>
    <p:sldLayoutId id="2147483673" r:id="rId20"/>
    <p:sldLayoutId id="2147483674" r:id="rId2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4674" y="9170161"/>
            <a:ext cx="269884" cy="38926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247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1305558" y="1893708"/>
            <a:ext cx="11704324" cy="3790811"/>
          </a:xfrm>
          <a:prstGeom prst="rect">
            <a:avLst/>
          </a:prstGeom>
        </p:spPr>
        <p:txBody>
          <a:bodyPr lIns="65022" tIns="65022" rIns="65022" bIns="65022">
            <a:normAutofit fontScale="90000"/>
          </a:bodyPr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/>
            <a:r>
              <a:rPr lang="el-GR" dirty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el-G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Τα κλειδιά του χαρούμενου σχολείου</a:t>
            </a: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: </a:t>
            </a:r>
            <a:r>
              <a:rPr lang="el-G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Θετική Ψυχολογία &amp; Διαδικασία Εστίασης</a:t>
            </a:r>
            <a:r>
              <a:rPr lang="el-GR" dirty="0"/>
              <a:t/>
            </a:r>
            <a:br>
              <a:rPr lang="el-GR" dirty="0"/>
            </a:br>
            <a:r>
              <a:rPr lang="el-GR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2. </a:t>
            </a:r>
            <a:r>
              <a:rPr lang="el-GR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Αυτογνωσία, Ψυχ. Ανθεκτικότητα &amp; Βιωματική Σκέψη</a:t>
            </a:r>
            <a:r>
              <a:rPr lang="el-GR" dirty="0"/>
              <a:t/>
            </a:r>
            <a:br>
              <a:rPr lang="el-GR" dirty="0"/>
            </a:br>
            <a:r>
              <a:rPr lang="el-GR" dirty="0">
                <a:solidFill>
                  <a:schemeClr val="accent5">
                    <a:lumMod val="75000"/>
                  </a:schemeClr>
                </a:solidFill>
              </a:rPr>
              <a:t>3. </a:t>
            </a:r>
            <a:r>
              <a:rPr lang="el-GR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Θετική Στάση και Μάθηση</a:t>
            </a:r>
            <a:r>
              <a:rPr lang="el-GR" dirty="0"/>
              <a:t/>
            </a:r>
            <a:br>
              <a:rPr lang="el-GR" dirty="0"/>
            </a:br>
            <a:r>
              <a:rPr dirty="0"/>
              <a:t> </a:t>
            </a:r>
          </a:p>
        </p:txBody>
      </p:sp>
      <p:sp>
        <p:nvSpPr>
          <p:cNvPr id="248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33492" y="6019800"/>
            <a:ext cx="11921070" cy="2880360"/>
          </a:xfrm>
          <a:prstGeom prst="rect">
            <a:avLst/>
          </a:prstGeom>
        </p:spPr>
        <p:txBody>
          <a:bodyPr lIns="65022" tIns="65022" rIns="65022" bIns="65022" anchor="t">
            <a:normAutofit lnSpcReduction="10000"/>
          </a:bodyPr>
          <a:lstStyle/>
          <a:p>
            <a:pPr marL="0" indent="0" algn="ctr" defTabSz="1300480">
              <a:spcBef>
                <a:spcPts val="1000"/>
              </a:spcBef>
              <a:buClr>
                <a:srgbClr val="FFCC00"/>
              </a:buClr>
              <a:buSzPct val="120000"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endParaRPr lang="el-GR" dirty="0"/>
          </a:p>
          <a:p>
            <a:pPr marL="0" indent="0" algn="ctr" defTabSz="1300480">
              <a:spcBef>
                <a:spcPts val="1000"/>
              </a:spcBef>
              <a:buClr>
                <a:srgbClr val="FFCC00"/>
              </a:buClr>
              <a:buSzPct val="120000"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/>
              <a:t>Βιωματικές ασκήσεις</a:t>
            </a:r>
            <a:r>
              <a:rPr lang="en-GB" dirty="0"/>
              <a:t> &amp; </a:t>
            </a:r>
            <a:r>
              <a:rPr lang="el-GR" dirty="0"/>
              <a:t>ερωτήσεις </a:t>
            </a:r>
            <a:r>
              <a:rPr lang="en-GB" dirty="0"/>
              <a:t>Focusing</a:t>
            </a:r>
            <a:r>
              <a:rPr lang="el-GR" dirty="0"/>
              <a:t>, </a:t>
            </a:r>
            <a:r>
              <a:rPr lang="el-GR" i="1" dirty="0"/>
              <a:t>Μαρία Κοτίτσα,</a:t>
            </a:r>
            <a:r>
              <a:rPr lang="en-GB" i="1" dirty="0">
                <a:latin typeface="Abadi MT Condensed Light" panose="020B0306030101010103" pitchFamily="34" charset="77"/>
              </a:rPr>
              <a:t> PhD, CPsychol, CFP</a:t>
            </a:r>
            <a:endParaRPr lang="el-GR" i="1" dirty="0">
              <a:latin typeface="Abadi MT Condensed Light" panose="020B0306030101010103" pitchFamily="34" charset="77"/>
            </a:endParaRPr>
          </a:p>
          <a:p>
            <a:pPr marL="0" indent="0" algn="ctr" defTabSz="1300480">
              <a:spcBef>
                <a:spcPts val="1000"/>
              </a:spcBef>
              <a:buClr>
                <a:srgbClr val="FFCC00"/>
              </a:buClr>
              <a:buSzPct val="120000"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i="1" dirty="0" err="1">
                <a:latin typeface="Abadi MT Condensed Light" panose="020B0306030101010103" pitchFamily="34" charset="77"/>
              </a:rPr>
              <a:t>Κιν</a:t>
            </a:r>
            <a:r>
              <a:rPr lang="el-GR" i="1" dirty="0">
                <a:latin typeface="Abadi MT Condensed Light" panose="020B0306030101010103" pitchFamily="34" charset="77"/>
              </a:rPr>
              <a:t>. 96 853 007</a:t>
            </a:r>
            <a:endParaRPr i="1" dirty="0">
              <a:latin typeface="Abadi MT Condensed Light" panose="020B0306030101010103" pitchFamily="34" charset="77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149" y="162142"/>
            <a:ext cx="6270144" cy="9566484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‘Η λύπη κάνει τον άνθρωπο…"/>
          <p:cNvSpPr txBox="1"/>
          <p:nvPr/>
        </p:nvSpPr>
        <p:spPr>
          <a:xfrm>
            <a:off x="6226080" y="1838015"/>
            <a:ext cx="5450483" cy="3064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192106" indent="-1192106" algn="l" defTabSz="1300480">
              <a:defRPr sz="4000" b="1">
                <a:latin typeface="Arial"/>
                <a:ea typeface="Arial"/>
                <a:cs typeface="Arial"/>
                <a:sym typeface="Arial"/>
              </a:defRPr>
            </a:pPr>
            <a:r>
              <a:rPr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‘Η λύπη κάνει τον άνθρωπο</a:t>
            </a:r>
          </a:p>
          <a:p>
            <a:pPr marL="1192106" indent="-1192106" algn="l" defTabSz="1300480">
              <a:defRPr sz="4000" b="1">
                <a:latin typeface="Arial"/>
                <a:ea typeface="Arial"/>
                <a:cs typeface="Arial"/>
                <a:sym typeface="Arial"/>
              </a:defRPr>
            </a:pPr>
            <a:r>
              <a:rPr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να παραφέρεται και να</a:t>
            </a:r>
          </a:p>
          <a:p>
            <a:pPr marL="1192106" indent="-1192106" algn="l" defTabSz="1300480">
              <a:defRPr sz="4000" b="1">
                <a:latin typeface="Arial"/>
                <a:ea typeface="Arial"/>
                <a:cs typeface="Arial"/>
                <a:sym typeface="Arial"/>
              </a:defRPr>
            </a:pPr>
            <a:r>
              <a:rPr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καταστρέφει τον φυσικό</a:t>
            </a:r>
          </a:p>
          <a:p>
            <a:pPr marL="1192106" indent="-1192106" algn="l" defTabSz="1300480">
              <a:defRPr sz="4000" b="1">
                <a:latin typeface="Arial"/>
                <a:ea typeface="Arial"/>
                <a:cs typeface="Arial"/>
                <a:sym typeface="Arial"/>
              </a:defRPr>
            </a:pPr>
            <a:r>
              <a:rPr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χαρακτήρα του’</a:t>
            </a:r>
          </a:p>
        </p:txBody>
      </p:sp>
      <p:sp>
        <p:nvSpPr>
          <p:cNvPr id="275" name="Αριστοτέλης,…"/>
          <p:cNvSpPr txBox="1"/>
          <p:nvPr/>
        </p:nvSpPr>
        <p:spPr>
          <a:xfrm>
            <a:off x="371379" y="3294598"/>
            <a:ext cx="5098656" cy="1331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192106" indent="-1192106" algn="l" defTabSz="1300480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/>
              <a:t>Αριστοτέλης,</a:t>
            </a:r>
            <a:r>
              <a:t> </a:t>
            </a:r>
          </a:p>
          <a:p>
            <a:pPr marL="1192106" indent="-1192106" algn="l" defTabSz="1300480"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192106" indent="-1192106" algn="l" defTabSz="1300480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ΗΘΙΚΑ ΝΙΚΟΜΑΧΕΙΑ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1" animBg="1" advAuto="0"/>
      <p:bldP spid="275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74508" y="9170164"/>
            <a:ext cx="380053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285" name="image.pdf" descr="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19" y="424461"/>
            <a:ext cx="13221549" cy="7992535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Γιατί Θετική Ψυχολογία….?"/>
          <p:cNvSpPr txBox="1">
            <a:spLocks noGrp="1"/>
          </p:cNvSpPr>
          <p:nvPr>
            <p:ph type="title" idx="4294967295"/>
          </p:nvPr>
        </p:nvSpPr>
        <p:spPr>
          <a:xfrm>
            <a:off x="216746" y="7261013"/>
            <a:ext cx="12571308" cy="1520474"/>
          </a:xfrm>
          <a:prstGeom prst="rect">
            <a:avLst/>
          </a:prstGeom>
          <a:solidFill>
            <a:srgbClr val="FFFFFF"/>
          </a:solidFill>
        </p:spPr>
        <p:txBody>
          <a:bodyPr lIns="65022" tIns="65022" rIns="65022" bIns="65022"/>
          <a:lstStyle/>
          <a:p>
            <a:pPr defTabSz="1300480">
              <a:defRPr sz="6200">
                <a:solidFill>
                  <a:srgbClr val="F79646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Snell Roundhand"/>
                <a:ea typeface="Snell Roundhand"/>
                <a:cs typeface="Snell Roundhand"/>
                <a:sym typeface="Snell Roundhand"/>
              </a:defRPr>
            </a:pPr>
            <a:r>
              <a:rPr dirty="0" err="1"/>
              <a:t>Γι</a:t>
            </a:r>
            <a:r>
              <a:rPr dirty="0"/>
              <a:t>α</a:t>
            </a:r>
            <a:r>
              <a:rPr dirty="0" err="1"/>
              <a:t>τί</a:t>
            </a:r>
            <a:r>
              <a:rPr dirty="0"/>
              <a:t> </a:t>
            </a:r>
            <a:r>
              <a:rPr lang="el-GR" dirty="0"/>
              <a:t>μας αρέσει το ουράνιο τόξο?</a:t>
            </a:r>
            <a:endParaRPr sz="6800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74508" y="9170164"/>
            <a:ext cx="380053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285" name="image.pdf" descr="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19" y="424461"/>
            <a:ext cx="13221549" cy="7992535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Γιατί Θετική Ψυχολογία….?"/>
          <p:cNvSpPr txBox="1">
            <a:spLocks noGrp="1"/>
          </p:cNvSpPr>
          <p:nvPr>
            <p:ph type="title" idx="4294967295"/>
          </p:nvPr>
        </p:nvSpPr>
        <p:spPr>
          <a:xfrm>
            <a:off x="216746" y="7261013"/>
            <a:ext cx="12571308" cy="1520474"/>
          </a:xfrm>
          <a:prstGeom prst="rect">
            <a:avLst/>
          </a:prstGeom>
          <a:solidFill>
            <a:srgbClr val="FFFFFF"/>
          </a:solidFill>
        </p:spPr>
        <p:txBody>
          <a:bodyPr lIns="65022" tIns="65022" rIns="65022" bIns="65022"/>
          <a:lstStyle/>
          <a:p>
            <a:pPr defTabSz="1300480">
              <a:defRPr sz="6200">
                <a:solidFill>
                  <a:srgbClr val="F79646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Snell Roundhand"/>
                <a:ea typeface="Snell Roundhand"/>
                <a:cs typeface="Snell Roundhand"/>
                <a:sym typeface="Snell Roundhand"/>
              </a:defRPr>
            </a:pPr>
            <a:r>
              <a:rPr lang="el-GR" dirty="0"/>
              <a:t>Σύννεφα &amp; Κριτική Σκέψη !</a:t>
            </a:r>
            <a:endParaRPr sz="6800" dirty="0"/>
          </a:p>
        </p:txBody>
      </p:sp>
    </p:spTree>
    <p:extLst>
      <p:ext uri="{BB962C8B-B14F-4D97-AF65-F5344CB8AC3E}">
        <p14:creationId xmlns:p14="http://schemas.microsoft.com/office/powerpoint/2010/main" val="175181205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370" y="477321"/>
            <a:ext cx="7681843" cy="43018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88" y="237208"/>
            <a:ext cx="5348307" cy="5230502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Έλεγχος πραγματικότητας, αμφισβήτηση σκέψεων &amp; ορθολογισμός (‘είμαι σίγουρος/-η ότι αυτό είναι αλήθεια;’)"/>
          <p:cNvSpPr txBox="1">
            <a:spLocks noGrp="1"/>
          </p:cNvSpPr>
          <p:nvPr>
            <p:ph type="title" idx="4294967295"/>
          </p:nvPr>
        </p:nvSpPr>
        <p:spPr>
          <a:xfrm>
            <a:off x="525994" y="7428410"/>
            <a:ext cx="11363038" cy="1968786"/>
          </a:xfrm>
          <a:prstGeom prst="rect">
            <a:avLst/>
          </a:prstGeom>
        </p:spPr>
        <p:txBody>
          <a:bodyPr lIns="65022" tIns="65022" rIns="65022" bIns="65022">
            <a:normAutofit fontScale="90000"/>
          </a:bodyPr>
          <a:lstStyle/>
          <a:p>
            <a:pPr defTabSz="819299">
              <a:defRPr sz="4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Έλεγχος πραγματικότητας, αμφισβήτηση σκέψεων &amp; ορθολογισμός (‘</a:t>
            </a:r>
            <a:r>
              <a:rPr sz="3600" b="1" i="1">
                <a:solidFill>
                  <a:srgbClr val="FFD479">
                    <a:alpha val="86304"/>
                  </a:srgbClr>
                </a:solidFill>
              </a:rPr>
              <a:t>είμαι σίγουρος/-η ότι αυτό είναι αλήθεια</a:t>
            </a:r>
            <a:r>
              <a:t>;’)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85790" y="9207430"/>
            <a:ext cx="368767" cy="351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 sz="16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315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4999" y="244443"/>
            <a:ext cx="6069987" cy="92647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age.pdf" descr="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34" y="2944218"/>
            <a:ext cx="12132089" cy="3775550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Κέιτι Μπάιρον - επιλέγουμε να εξετάσουμε τη ζωή μας, ή να αλλάξουμε προοπτική (εξάσκηση)"/>
          <p:cNvSpPr txBox="1"/>
          <p:nvPr/>
        </p:nvSpPr>
        <p:spPr>
          <a:xfrm>
            <a:off x="245844" y="1665246"/>
            <a:ext cx="12551617" cy="148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>
            <a:spAutoFit/>
          </a:bodyPr>
          <a:lstStyle>
            <a:lvl1pPr marL="471487" indent="-471487" algn="l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ιλέγουμε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εξετάσουμε</a:t>
            </a:r>
            <a:r>
              <a:rPr dirty="0"/>
              <a:t> </a:t>
            </a:r>
            <a:r>
              <a:rPr dirty="0" err="1"/>
              <a:t>τη</a:t>
            </a:r>
            <a:r>
              <a:rPr dirty="0"/>
              <a:t> </a:t>
            </a:r>
            <a:r>
              <a:rPr dirty="0" err="1"/>
              <a:t>ζωή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, </a:t>
            </a:r>
            <a:r>
              <a:rPr dirty="0" err="1"/>
              <a:t>ή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α</a:t>
            </a:r>
            <a:r>
              <a:rPr dirty="0" err="1"/>
              <a:t>λλάξουμε</a:t>
            </a:r>
            <a:r>
              <a:rPr dirty="0"/>
              <a:t> π</a:t>
            </a:r>
            <a:r>
              <a:rPr dirty="0" err="1"/>
              <a:t>ροο</a:t>
            </a:r>
            <a:r>
              <a:rPr dirty="0"/>
              <a:t>π</a:t>
            </a:r>
            <a:r>
              <a:rPr dirty="0" err="1"/>
              <a:t>τική</a:t>
            </a:r>
            <a:r>
              <a:rPr dirty="0"/>
              <a:t> (</a:t>
            </a:r>
            <a:r>
              <a:rPr dirty="0" err="1"/>
              <a:t>εξάσκηση</a:t>
            </a:r>
            <a:r>
              <a:rPr dirty="0"/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4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" grpId="1" animBg="1" advAuto="0"/>
      <p:bldP spid="316" grpId="2" animBg="1" advAuto="0"/>
      <p:bldP spid="318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85790" y="9207430"/>
            <a:ext cx="368767" cy="351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 sz="16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316" name="image.pdf" descr="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34" y="2944218"/>
            <a:ext cx="12132089" cy="3775550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Κέιτι Μπάιρον - επιλέγουμε να εξετάσουμε τη ζωή μας, ή να αλλάξουμε προοπτική (εξάσκηση)"/>
          <p:cNvSpPr txBox="1"/>
          <p:nvPr/>
        </p:nvSpPr>
        <p:spPr>
          <a:xfrm>
            <a:off x="245844" y="460920"/>
            <a:ext cx="12551617" cy="148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>
            <a:spAutoFit/>
          </a:bodyPr>
          <a:lstStyle>
            <a:lvl1pPr marL="471487" indent="-471487" algn="l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l-GR" dirty="0">
                <a:solidFill>
                  <a:schemeClr val="bg1"/>
                </a:solidFill>
              </a:rPr>
              <a:t>‘μαμά, η καρδιά μου χτυπάει γρήγορα…. Είναι επειδή χαίρομαι που θα πάμε στη θάλασσα!!’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56E237-3C60-DC43-AC6D-6416F950AA1D}"/>
              </a:ext>
            </a:extLst>
          </p:cNvPr>
          <p:cNvSpPr txBox="1">
            <a:spLocks/>
          </p:cNvSpPr>
          <p:nvPr/>
        </p:nvSpPr>
        <p:spPr>
          <a:xfrm>
            <a:off x="3715274" y="4006429"/>
            <a:ext cx="8825659" cy="706964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hangingPunct="1"/>
            <a:r>
              <a:rPr lang="el-GR" sz="40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Εξάσκηση στην ερμηνεία των ερεθισμάτων</a:t>
            </a:r>
            <a:endParaRPr lang="en-US" sz="4000" b="1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323481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4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 animBg="1" advAuto="0"/>
      <p:bldP spid="318" grpId="0" animBg="1" advAuto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123</Words>
  <Application>Microsoft Office PowerPoint</Application>
  <PresentationFormat>Custom</PresentationFormat>
  <Paragraphs>22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Abadi MT Condensed Light</vt:lpstr>
      <vt:lpstr>Arial</vt:lpstr>
      <vt:lpstr>Gill Sans</vt:lpstr>
      <vt:lpstr>Gill Sans Light</vt:lpstr>
      <vt:lpstr>Helvetica</vt:lpstr>
      <vt:lpstr>Helvetica Light</vt:lpstr>
      <vt:lpstr>Helvetica Neue</vt:lpstr>
      <vt:lpstr>Palatino Linotype</vt:lpstr>
      <vt:lpstr>Snell Roundhand</vt:lpstr>
      <vt:lpstr>Tahoma</vt:lpstr>
      <vt:lpstr>Times New Roman</vt:lpstr>
      <vt:lpstr>White</vt:lpstr>
      <vt:lpstr>1. Τα κλειδιά του χαρούμενου σχολείου: Θετική Ψυχολογία &amp; Διαδικασία Εστίασης 2. Αυτογνωσία, Ψυχ. Ανθεκτικότητα &amp; Βιωματική Σκέψη 3. Θετική Στάση και Μάθηση  </vt:lpstr>
      <vt:lpstr>PowerPoint Presentation</vt:lpstr>
      <vt:lpstr>Γιατί μας αρέσει το ουράνιο τόξο?</vt:lpstr>
      <vt:lpstr>Σύννεφα &amp; Κριτική Σκέψη !</vt:lpstr>
      <vt:lpstr>Έλεγχος πραγματικότητας, αμφισβήτηση σκέψεων &amp; ορθολογισμός (‘είμαι σίγουρος/-η ότι αυτό είναι αλήθεια;’)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Yiota Panayiotou</dc:creator>
  <cp:lastModifiedBy>Γιώτα Παναγιώτου</cp:lastModifiedBy>
  <cp:revision>16</cp:revision>
  <dcterms:modified xsi:type="dcterms:W3CDTF">2021-06-02T12:01:37Z</dcterms:modified>
</cp:coreProperties>
</file>