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4" r:id="rId1"/>
  </p:sldMasterIdLst>
  <p:notesMasterIdLst>
    <p:notesMasterId r:id="rId23"/>
  </p:notesMasterIdLst>
  <p:sldIdLst>
    <p:sldId id="364" r:id="rId2"/>
    <p:sldId id="402" r:id="rId3"/>
    <p:sldId id="351" r:id="rId4"/>
    <p:sldId id="367" r:id="rId5"/>
    <p:sldId id="368" r:id="rId6"/>
    <p:sldId id="376" r:id="rId7"/>
    <p:sldId id="377" r:id="rId8"/>
    <p:sldId id="352" r:id="rId9"/>
    <p:sldId id="380" r:id="rId10"/>
    <p:sldId id="381" r:id="rId11"/>
    <p:sldId id="383" r:id="rId12"/>
    <p:sldId id="382" r:id="rId13"/>
    <p:sldId id="362" r:id="rId14"/>
    <p:sldId id="385" r:id="rId15"/>
    <p:sldId id="386" r:id="rId16"/>
    <p:sldId id="387" r:id="rId17"/>
    <p:sldId id="388" r:id="rId18"/>
    <p:sldId id="397" r:id="rId19"/>
    <p:sldId id="393" r:id="rId20"/>
    <p:sldId id="278" r:id="rId21"/>
    <p:sldId id="27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84"/>
    <p:restoredTop sz="97376"/>
  </p:normalViewPr>
  <p:slideViewPr>
    <p:cSldViewPr snapToGrid="0" snapToObjects="1">
      <p:cViewPr varScale="1">
        <p:scale>
          <a:sx n="73" d="100"/>
          <a:sy n="73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6F7882-AE6A-8E4B-9976-C45401B3E6D7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409E9-53E6-514F-AF8F-3F7ABEB0A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19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defRPr sz="1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Furthermore, attendance to a diabetes clinic was predicted by whether or not illness perceptions were negative (</a:t>
            </a:r>
            <a:r>
              <a:rPr u="sng"/>
              <a:t>Lawson et al, 2004</a:t>
            </a:r>
            <a:r>
              <a:t>) in a sample of ppl w/ diabetes</a:t>
            </a:r>
            <a:r>
              <a:rPr i="1" u="sng"/>
              <a:t>.</a:t>
            </a:r>
          </a:p>
          <a:p>
            <a:pPr>
              <a:spcBef>
                <a:spcPts val="400"/>
              </a:spcBef>
              <a:defRPr sz="1200" i="1" u="sng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Patient’s own explanations are through personal communication from a sufferer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931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8587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2032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lide Number"/>
          <p:cNvSpPr>
            <a:spLocks noGrp="1"/>
          </p:cNvSpPr>
          <p:nvPr>
            <p:ph type="sldNum" sz="quarter" idx="2"/>
          </p:nvPr>
        </p:nvSpPr>
        <p:spPr>
          <a:xfrm>
            <a:off x="11210196" y="6447772"/>
            <a:ext cx="372206" cy="273704"/>
          </a:xfrm>
          <a:prstGeom prst="rect">
            <a:avLst/>
          </a:prstGeom>
        </p:spPr>
        <p:txBody>
          <a:bodyPr lIns="65022" tIns="65022" rIns="65022" bIns="65022" anchor="b"/>
          <a:lstStyle>
            <a:lvl1pPr algn="r" defTabSz="914367"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527549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itle Text"/>
          <p:cNvSpPr>
            <a:spLocks noGrp="1"/>
          </p:cNvSpPr>
          <p:nvPr>
            <p:ph type="title"/>
          </p:nvPr>
        </p:nvSpPr>
        <p:spPr>
          <a:xfrm>
            <a:off x="914399" y="2130425"/>
            <a:ext cx="10363202" cy="1470026"/>
          </a:xfrm>
          <a:prstGeom prst="rect">
            <a:avLst/>
          </a:prstGeom>
        </p:spPr>
        <p:txBody>
          <a:bodyPr lIns="65021" tIns="65021" rIns="65021" bIns="65021"/>
          <a:lstStyle>
            <a:lvl1pPr defTabSz="914367">
              <a:defRPr sz="4359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09" name="Body Level One…"/>
          <p:cNvSpPr>
            <a:spLocks noGrp="1"/>
          </p:cNvSpPr>
          <p:nvPr>
            <p:ph type="body" sz="quarter" idx="1"/>
          </p:nvPr>
        </p:nvSpPr>
        <p:spPr>
          <a:xfrm>
            <a:off x="1828800" y="3886200"/>
            <a:ext cx="8534401" cy="1752600"/>
          </a:xfrm>
          <a:prstGeom prst="rect">
            <a:avLst/>
          </a:prstGeom>
        </p:spPr>
        <p:txBody>
          <a:bodyPr lIns="65021" tIns="65021" rIns="65021" bIns="65021" anchor="t"/>
          <a:lstStyle>
            <a:lvl1pPr marL="0" indent="0" algn="ctr" defTabSz="914367">
              <a:spcBef>
                <a:spcPts val="633"/>
              </a:spcBef>
              <a:buSzTx/>
              <a:buNone/>
              <a:defRPr sz="3094">
                <a:latin typeface="Arial"/>
                <a:ea typeface="Arial"/>
                <a:cs typeface="Arial"/>
                <a:sym typeface="Arial"/>
              </a:defRPr>
            </a:lvl1pPr>
            <a:lvl2pPr marL="0" indent="0" algn="ctr" defTabSz="914367">
              <a:spcBef>
                <a:spcPts val="633"/>
              </a:spcBef>
              <a:buSzTx/>
              <a:buNone/>
              <a:defRPr sz="3094">
                <a:latin typeface="Arial"/>
                <a:ea typeface="Arial"/>
                <a:cs typeface="Arial"/>
                <a:sym typeface="Arial"/>
              </a:defRPr>
            </a:lvl2pPr>
            <a:lvl3pPr marL="0" indent="0" algn="ctr" defTabSz="914367">
              <a:spcBef>
                <a:spcPts val="633"/>
              </a:spcBef>
              <a:buSzTx/>
              <a:buNone/>
              <a:defRPr sz="3094">
                <a:latin typeface="Arial"/>
                <a:ea typeface="Arial"/>
                <a:cs typeface="Arial"/>
                <a:sym typeface="Arial"/>
              </a:defRPr>
            </a:lvl3pPr>
            <a:lvl4pPr marL="0" indent="0" algn="ctr" defTabSz="914367">
              <a:spcBef>
                <a:spcPts val="633"/>
              </a:spcBef>
              <a:buSzTx/>
              <a:buNone/>
              <a:defRPr sz="3094">
                <a:latin typeface="Arial"/>
                <a:ea typeface="Arial"/>
                <a:cs typeface="Arial"/>
                <a:sym typeface="Arial"/>
              </a:defRPr>
            </a:lvl4pPr>
            <a:lvl5pPr marL="0" indent="0" algn="ctr" defTabSz="914367">
              <a:spcBef>
                <a:spcPts val="633"/>
              </a:spcBef>
              <a:buSzTx/>
              <a:buNone/>
              <a:defRPr sz="3094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Slide Number"/>
          <p:cNvSpPr>
            <a:spLocks noGrp="1"/>
          </p:cNvSpPr>
          <p:nvPr>
            <p:ph type="sldNum" sz="quarter" idx="2"/>
          </p:nvPr>
        </p:nvSpPr>
        <p:spPr>
          <a:xfrm>
            <a:off x="11210199" y="6245225"/>
            <a:ext cx="372203" cy="273701"/>
          </a:xfrm>
          <a:prstGeom prst="rect">
            <a:avLst/>
          </a:prstGeom>
        </p:spPr>
        <p:txBody>
          <a:bodyPr lIns="65021" tIns="65021" rIns="65021" bIns="65021"/>
          <a:lstStyle>
            <a:lvl1pPr algn="r" defTabSz="914367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944544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Text"/>
          <p:cNvSpPr txBox="1">
            <a:spLocks noGrp="1"/>
          </p:cNvSpPr>
          <p:nvPr>
            <p:ph type="title"/>
          </p:nvPr>
        </p:nvSpPr>
        <p:spPr>
          <a:xfrm>
            <a:off x="3655480" y="761998"/>
            <a:ext cx="7313089" cy="914404"/>
          </a:xfrm>
          <a:prstGeom prst="rect">
            <a:avLst/>
          </a:prstGeom>
        </p:spPr>
        <p:txBody>
          <a:bodyPr lIns="45717" tIns="45717" rIns="45717" bIns="45717"/>
          <a:lstStyle>
            <a:lvl1pPr algn="l">
              <a:defRPr sz="3000">
                <a:solidFill>
                  <a:srgbClr val="79551B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Title Text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647693" y="5886451"/>
            <a:ext cx="325113" cy="256535"/>
          </a:xfrm>
          <a:prstGeom prst="rect">
            <a:avLst/>
          </a:prstGeom>
        </p:spPr>
        <p:txBody>
          <a:bodyPr lIns="45717" tIns="45717" rIns="45717" bIns="45717"/>
          <a:lstStyle>
            <a:lvl1pPr>
              <a:defRPr sz="1100">
                <a:solidFill>
                  <a:srgbClr val="79551B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601433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122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0042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0284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0111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9630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920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9440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592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EC377-0E70-CA4D-85C7-9827E78B32EA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D12370A-D246-EA44-91D6-9188FB335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30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tif"/><Relationship Id="rId4" Type="http://schemas.openxmlformats.org/officeDocument/2006/relationships/image" Target="../media/image12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%3A%2F%2Fwww.science-sparks.com%2Fmake-a-model-brain%2F&amp;psig=AOvVaw3dTjyaRc-nH54YNLhFvCUZ&amp;ust=1619674288610000&amp;source=images&amp;cd=vfe&amp;ved=0CAIQjRxqFwoTCPjtuIeboPACFQAAAAAdAAAAABAI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toxasmos-politikh.blogspot.com/2010/01/blog-post_4608.html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search?client=safari&amp;rls=en&amp;q=children+understanding+brain&amp;ie=UTF-8&amp;oe=UTF-8#kpvalbx=_lPGIYPKsJOCE9u8Pyoy-kAw25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asted-image.tiff" descr="pasted-imag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769" y="913892"/>
            <a:ext cx="9658351" cy="5450332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Πώς ή τι νοιώθω?’      ‘Τι χρειάζομαι?’"/>
          <p:cNvSpPr>
            <a:spLocks noGrp="1"/>
          </p:cNvSpPr>
          <p:nvPr>
            <p:ph type="title" idx="4294967295"/>
          </p:nvPr>
        </p:nvSpPr>
        <p:spPr>
          <a:xfrm>
            <a:off x="1846434" y="194865"/>
            <a:ext cx="8378978" cy="793901"/>
          </a:xfrm>
          <a:prstGeom prst="rect">
            <a:avLst/>
          </a:prstGeom>
          <a:solidFill>
            <a:schemeClr val="accent1">
              <a:alpha val="52940"/>
            </a:schemeClr>
          </a:solidFill>
        </p:spPr>
        <p:txBody>
          <a:bodyPr>
            <a:normAutofit fontScale="90000"/>
          </a:bodyPr>
          <a:lstStyle/>
          <a:p>
            <a:pPr defTabSz="694944">
              <a:defRPr sz="4100" b="1" i="1">
                <a:solidFill>
                  <a:srgbClr val="FFCC00"/>
                </a:solidFill>
                <a:effectLst>
                  <a:outerShdw blurRad="12700" dist="28956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Πώς ή τι νοιώθω?</a:t>
            </a:r>
            <a:r>
              <a:rPr sz="3600">
                <a:effectLst>
                  <a:outerShdw blurRad="12700" dist="19304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’     </a:t>
            </a:r>
            <a:r>
              <a:rPr sz="3300">
                <a:solidFill>
                  <a:srgbClr val="FFFFFF"/>
                </a:solidFill>
                <a:effectLst>
                  <a:outerShdw blurRad="12700" dist="19304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3300">
                <a:solidFill>
                  <a:srgbClr val="FF41FF"/>
                </a:solidFill>
                <a:effectLst>
                  <a:outerShdw blurRad="12700" dist="19304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‘Τι χρειάζομαι?’</a:t>
            </a:r>
          </a:p>
        </p:txBody>
      </p:sp>
      <p:sp>
        <p:nvSpPr>
          <p:cNvPr id="226" name="Body"/>
          <p:cNvSpPr>
            <a:spLocks noGrp="1"/>
          </p:cNvSpPr>
          <p:nvPr>
            <p:ph type="body" sz="quarter" idx="4294967295"/>
          </p:nvPr>
        </p:nvSpPr>
        <p:spPr>
          <a:xfrm>
            <a:off x="1682120" y="1322808"/>
            <a:ext cx="8970021" cy="991446"/>
          </a:xfrm>
          <a:prstGeom prst="rect">
            <a:avLst/>
          </a:prstGeom>
          <a:solidFill>
            <a:srgbClr val="F5FF3F">
              <a:alpha val="28360"/>
            </a:srgbClr>
          </a:solidFill>
        </p:spPr>
        <p:txBody>
          <a:bodyPr/>
          <a:lstStyle/>
          <a:p>
            <a:pPr marL="0" indent="0" defTabSz="566927">
              <a:lnSpc>
                <a:spcPct val="90000"/>
              </a:lnSpc>
              <a:spcBef>
                <a:spcPts val="400"/>
              </a:spcBef>
              <a:buSzTx/>
              <a:buNone/>
              <a:defRPr sz="2200">
                <a:solidFill>
                  <a:srgbClr val="FFFFFF"/>
                </a:solidFill>
                <a:effectLst>
                  <a:outerShdw blurRad="12700" dist="15748" dir="2700000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227" name="Rectangle"/>
          <p:cNvSpPr/>
          <p:nvPr/>
        </p:nvSpPr>
        <p:spPr>
          <a:xfrm>
            <a:off x="1682120" y="3650828"/>
            <a:ext cx="8970021" cy="991445"/>
          </a:xfrm>
          <a:prstGeom prst="rect">
            <a:avLst/>
          </a:prstGeom>
          <a:solidFill>
            <a:srgbClr val="02880F">
              <a:alpha val="42719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 defTabSz="566927">
              <a:lnSpc>
                <a:spcPct val="90000"/>
              </a:lnSpc>
              <a:spcBef>
                <a:spcPts val="400"/>
              </a:spcBef>
              <a:defRPr sz="2200">
                <a:solidFill>
                  <a:srgbClr val="FFFFFF"/>
                </a:solidFill>
                <a:effectLst>
                  <a:outerShdw blurRad="12700" dist="15748" dir="2700000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200" dirty="0"/>
          </a:p>
        </p:txBody>
      </p:sp>
      <p:sp>
        <p:nvSpPr>
          <p:cNvPr id="228" name="Rectangle"/>
          <p:cNvSpPr/>
          <p:nvPr/>
        </p:nvSpPr>
        <p:spPr>
          <a:xfrm>
            <a:off x="1682120" y="5635276"/>
            <a:ext cx="8970021" cy="991446"/>
          </a:xfrm>
          <a:prstGeom prst="rect">
            <a:avLst/>
          </a:prstGeom>
          <a:solidFill>
            <a:srgbClr val="02F0D9">
              <a:alpha val="28360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 defTabSz="566927">
              <a:lnSpc>
                <a:spcPct val="90000"/>
              </a:lnSpc>
              <a:spcBef>
                <a:spcPts val="400"/>
              </a:spcBef>
              <a:defRPr sz="2200">
                <a:solidFill>
                  <a:srgbClr val="FFFFFF"/>
                </a:solidFill>
                <a:effectLst>
                  <a:outerShdw blurRad="12700" dist="15748" dir="2700000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200"/>
          </a:p>
        </p:txBody>
      </p:sp>
      <p:sp>
        <p:nvSpPr>
          <p:cNvPr id="229" name="Rectangle"/>
          <p:cNvSpPr/>
          <p:nvPr/>
        </p:nvSpPr>
        <p:spPr>
          <a:xfrm>
            <a:off x="1682120" y="4646018"/>
            <a:ext cx="8970021" cy="991445"/>
          </a:xfrm>
          <a:prstGeom prst="rect">
            <a:avLst/>
          </a:prstGeom>
          <a:solidFill>
            <a:srgbClr val="0254D9">
              <a:alpha val="28360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 defTabSz="566927">
              <a:lnSpc>
                <a:spcPct val="90000"/>
              </a:lnSpc>
              <a:spcBef>
                <a:spcPts val="400"/>
              </a:spcBef>
              <a:defRPr sz="2200">
                <a:solidFill>
                  <a:srgbClr val="FFFFFF"/>
                </a:solidFill>
                <a:effectLst>
                  <a:outerShdw blurRad="12700" dist="15748" dir="2700000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200"/>
          </a:p>
        </p:txBody>
      </p:sp>
      <p:sp>
        <p:nvSpPr>
          <p:cNvPr id="230" name="Rectangle"/>
          <p:cNvSpPr/>
          <p:nvPr/>
        </p:nvSpPr>
        <p:spPr>
          <a:xfrm>
            <a:off x="1682120" y="2658267"/>
            <a:ext cx="8970021" cy="991446"/>
          </a:xfrm>
          <a:prstGeom prst="rect">
            <a:avLst/>
          </a:prstGeom>
          <a:solidFill>
            <a:srgbClr val="DB1E1F">
              <a:alpha val="73827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 defTabSz="566927">
              <a:lnSpc>
                <a:spcPct val="90000"/>
              </a:lnSpc>
              <a:spcBef>
                <a:spcPts val="400"/>
              </a:spcBef>
              <a:defRPr sz="2200">
                <a:solidFill>
                  <a:srgbClr val="FFFFFF"/>
                </a:solidFill>
                <a:effectLst>
                  <a:outerShdw blurRad="12700" dist="15748" dir="2700000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200"/>
          </a:p>
        </p:txBody>
      </p:sp>
    </p:spTree>
    <p:extLst>
      <p:ext uri="{BB962C8B-B14F-4D97-AF65-F5344CB8AC3E}">
        <p14:creationId xmlns:p14="http://schemas.microsoft.com/office/powerpoint/2010/main" val="481246410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 animBg="1" advAuto="0"/>
      <p:bldP spid="226" grpId="0" animBg="1" advAuto="0"/>
      <p:bldP spid="227" grpId="0" animBg="1" advAuto="0"/>
      <p:bldP spid="228" grpId="0" animBg="1" advAuto="0"/>
      <p:bldP spid="229" grpId="0" animBg="1" advAuto="0"/>
      <p:bldP spid="230" grpId="0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Υπάρχουν περιπτώσεις αποσύνδεσης"/>
          <p:cNvSpPr>
            <a:spLocks noGrp="1"/>
          </p:cNvSpPr>
          <p:nvPr>
            <p:ph type="title"/>
          </p:nvPr>
        </p:nvSpPr>
        <p:spPr>
          <a:xfrm>
            <a:off x="1981200" y="274636"/>
            <a:ext cx="8229600" cy="1143005"/>
          </a:xfrm>
          <a:prstGeom prst="rect">
            <a:avLst/>
          </a:prstGeom>
        </p:spPr>
        <p:txBody>
          <a:bodyPr/>
          <a:lstStyle>
            <a:lvl1pPr defTabSz="786383">
              <a:defRPr sz="3700"/>
            </a:lvl1pPr>
          </a:lstStyle>
          <a:p>
            <a:r>
              <a:rPr lang="el-GR" dirty="0"/>
              <a:t>Βιωματικές Ασκήσεις Εστίασης</a:t>
            </a:r>
            <a:endParaRPr dirty="0"/>
          </a:p>
        </p:txBody>
      </p:sp>
      <p:pic>
        <p:nvPicPr>
          <p:cNvPr id="332" name="pasted-image.tiff" descr="pasted-imag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76" y="1792912"/>
            <a:ext cx="5154978" cy="4238538"/>
          </a:xfrm>
          <a:prstGeom prst="rect">
            <a:avLst/>
          </a:prstGeom>
          <a:ln w="12700">
            <a:miter lim="400000"/>
          </a:ln>
        </p:spPr>
      </p:pic>
      <p:sp>
        <p:nvSpPr>
          <p:cNvPr id="333" name="https://www.healthyliving.gr/2016/05/24/exelixh-egefalou-6/"/>
          <p:cNvSpPr/>
          <p:nvPr/>
        </p:nvSpPr>
        <p:spPr>
          <a:xfrm>
            <a:off x="4257727" y="2788762"/>
            <a:ext cx="6829751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" action="ppaction://noaction"/>
              </a:defRPr>
            </a:lvl1pPr>
          </a:lstStyle>
          <a:p>
            <a:r>
              <a:t>https://www.healthyliving.gr/2016/05/24/exelixh-egefalou-6/</a:t>
            </a:r>
          </a:p>
        </p:txBody>
      </p:sp>
      <p:sp>
        <p:nvSpPr>
          <p:cNvPr id="334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776359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Υγιής θυμός…"/>
          <p:cNvSpPr>
            <a:spLocks noGrp="1"/>
          </p:cNvSpPr>
          <p:nvPr>
            <p:ph type="body" idx="1"/>
          </p:nvPr>
        </p:nvSpPr>
        <p:spPr>
          <a:xfrm>
            <a:off x="332509" y="1527530"/>
            <a:ext cx="10665006" cy="4640517"/>
          </a:xfrm>
          <a:prstGeom prst="rect">
            <a:avLst/>
          </a:prstGeom>
        </p:spPr>
        <p:txBody>
          <a:bodyPr/>
          <a:lstStyle/>
          <a:p>
            <a:pPr marL="288035" indent="-288035" algn="l" defTabSz="768094">
              <a:spcBef>
                <a:spcPts val="500"/>
              </a:spcBef>
              <a:defRPr sz="2600"/>
            </a:pPr>
            <a:r>
              <a:rPr dirty="0" err="1"/>
              <a:t>Υγιής</a:t>
            </a:r>
            <a:r>
              <a:rPr dirty="0"/>
              <a:t> </a:t>
            </a:r>
            <a:r>
              <a:rPr dirty="0" err="1"/>
              <a:t>θυμός</a:t>
            </a:r>
            <a:endParaRPr dirty="0"/>
          </a:p>
          <a:p>
            <a:pPr marL="672083" lvl="1" indent="-288035" algn="l" defTabSz="768094">
              <a:spcBef>
                <a:spcPts val="500"/>
              </a:spcBef>
              <a:buChar char="»"/>
              <a:defRPr sz="2600"/>
            </a:pPr>
            <a:r>
              <a:rPr dirty="0" err="1"/>
              <a:t>ενεργο</a:t>
            </a:r>
            <a:r>
              <a:rPr dirty="0"/>
              <a:t>π</a:t>
            </a:r>
            <a:r>
              <a:rPr dirty="0" err="1"/>
              <a:t>οιεί</a:t>
            </a:r>
            <a:r>
              <a:rPr dirty="0"/>
              <a:t> &amp; </a:t>
            </a:r>
            <a:r>
              <a:rPr dirty="0" err="1"/>
              <a:t>μ</a:t>
            </a:r>
            <a:r>
              <a:rPr dirty="0"/>
              <a:t>α</a:t>
            </a:r>
            <a:r>
              <a:rPr dirty="0" err="1"/>
              <a:t>ς</a:t>
            </a:r>
            <a:r>
              <a:rPr dirty="0"/>
              <a:t> </a:t>
            </a:r>
            <a:r>
              <a:rPr dirty="0" err="1"/>
              <a:t>κινητο</a:t>
            </a:r>
            <a:r>
              <a:rPr dirty="0"/>
              <a:t>π</a:t>
            </a:r>
            <a:r>
              <a:rPr dirty="0" err="1"/>
              <a:t>οιεί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π</a:t>
            </a:r>
            <a:r>
              <a:rPr dirty="0" err="1"/>
              <a:t>ρο</a:t>
            </a:r>
            <a:r>
              <a:rPr dirty="0"/>
              <a:t>β</a:t>
            </a:r>
            <a:r>
              <a:rPr dirty="0" err="1"/>
              <a:t>ούμε</a:t>
            </a:r>
            <a:r>
              <a:rPr dirty="0"/>
              <a:t> </a:t>
            </a:r>
            <a:r>
              <a:rPr dirty="0" err="1"/>
              <a:t>σε</a:t>
            </a:r>
            <a:r>
              <a:rPr dirty="0"/>
              <a:t> </a:t>
            </a:r>
            <a:r>
              <a:rPr dirty="0" err="1"/>
              <a:t>δράση</a:t>
            </a:r>
            <a:r>
              <a:rPr dirty="0"/>
              <a:t>!</a:t>
            </a:r>
          </a:p>
          <a:p>
            <a:pPr marL="672083" lvl="1" indent="-288035" algn="l" defTabSz="768094">
              <a:spcBef>
                <a:spcPts val="500"/>
              </a:spcBef>
              <a:buChar char="»"/>
              <a:defRPr sz="2600"/>
            </a:pPr>
            <a:r>
              <a:rPr dirty="0" err="1"/>
              <a:t>Πρέ</a:t>
            </a:r>
            <a:r>
              <a:rPr dirty="0"/>
              <a:t>π</a:t>
            </a:r>
            <a:r>
              <a:rPr dirty="0" err="1"/>
              <a:t>ει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έχουμε</a:t>
            </a:r>
            <a:r>
              <a:rPr dirty="0"/>
              <a:t> </a:t>
            </a:r>
            <a:r>
              <a:rPr dirty="0" err="1"/>
              <a:t>συνειδητότητ</a:t>
            </a:r>
            <a:r>
              <a:rPr dirty="0"/>
              <a:t>α-</a:t>
            </a:r>
            <a:r>
              <a:rPr b="1" u="sng" dirty="0" err="1"/>
              <a:t>ε</a:t>
            </a:r>
            <a:r>
              <a:rPr b="1" u="sng" dirty="0"/>
              <a:t>π</a:t>
            </a:r>
            <a:r>
              <a:rPr b="1" u="sng" dirty="0" err="1"/>
              <a:t>ίγνωση</a:t>
            </a:r>
            <a:endParaRPr b="1" u="sng" dirty="0"/>
          </a:p>
          <a:p>
            <a:pPr marL="288035" indent="-288035" algn="l" defTabSz="768094">
              <a:spcBef>
                <a:spcPts val="500"/>
              </a:spcBef>
              <a:defRPr sz="2600"/>
            </a:pPr>
            <a:endParaRPr b="1" u="sng" dirty="0"/>
          </a:p>
          <a:p>
            <a:pPr marL="288035" indent="-288035" algn="l" defTabSz="768094">
              <a:spcBef>
                <a:spcPts val="500"/>
              </a:spcBef>
              <a:defRPr sz="2600"/>
            </a:pPr>
            <a:r>
              <a:rPr dirty="0" err="1"/>
              <a:t>Μη-υγιής</a:t>
            </a:r>
            <a:r>
              <a:rPr dirty="0"/>
              <a:t> </a:t>
            </a:r>
            <a:r>
              <a:rPr dirty="0" err="1"/>
              <a:t>θυμός</a:t>
            </a:r>
            <a:endParaRPr dirty="0"/>
          </a:p>
          <a:p>
            <a:pPr marL="672083" lvl="1" indent="-288035" algn="l" defTabSz="768094">
              <a:spcBef>
                <a:spcPts val="500"/>
              </a:spcBef>
              <a:buChar char="»"/>
              <a:defRPr sz="2600" b="1" u="sng"/>
            </a:pPr>
            <a:r>
              <a:rPr dirty="0" err="1"/>
              <a:t>Τυφλός</a:t>
            </a:r>
            <a:r>
              <a:rPr b="0" u="none" dirty="0"/>
              <a:t> - </a:t>
            </a:r>
            <a:r>
              <a:rPr b="0" u="none" dirty="0" err="1"/>
              <a:t>έλλειψη</a:t>
            </a:r>
            <a:r>
              <a:rPr b="0" u="none" dirty="0"/>
              <a:t> </a:t>
            </a:r>
            <a:r>
              <a:rPr b="0" u="none" dirty="0" err="1"/>
              <a:t>συνειδητότητ</a:t>
            </a:r>
            <a:r>
              <a:rPr b="0" u="none" dirty="0"/>
              <a:t>α</a:t>
            </a:r>
            <a:r>
              <a:rPr b="0" u="none" dirty="0" err="1"/>
              <a:t>ς-ε</a:t>
            </a:r>
            <a:r>
              <a:rPr b="0" u="none" dirty="0"/>
              <a:t>π</a:t>
            </a:r>
            <a:r>
              <a:rPr b="0" u="none" dirty="0" err="1"/>
              <a:t>ίγνωσης</a:t>
            </a:r>
            <a:endParaRPr b="0" u="none" dirty="0"/>
          </a:p>
          <a:p>
            <a:pPr marL="672083" lvl="1" indent="-288035" algn="l" defTabSz="768094">
              <a:spcBef>
                <a:spcPts val="500"/>
              </a:spcBef>
              <a:buChar char="»"/>
              <a:defRPr sz="2600"/>
            </a:pPr>
            <a:r>
              <a:rPr dirty="0"/>
              <a:t>…</a:t>
            </a:r>
            <a:r>
              <a:rPr dirty="0" err="1"/>
              <a:t>η</a:t>
            </a:r>
            <a:r>
              <a:rPr dirty="0"/>
              <a:t> </a:t>
            </a:r>
            <a:r>
              <a:rPr dirty="0" err="1"/>
              <a:t>σωμ</a:t>
            </a:r>
            <a:r>
              <a:rPr dirty="0"/>
              <a:t>α</a:t>
            </a:r>
            <a:r>
              <a:rPr dirty="0" err="1"/>
              <a:t>τική</a:t>
            </a:r>
            <a:r>
              <a:rPr dirty="0"/>
              <a:t> </a:t>
            </a:r>
            <a:r>
              <a:rPr dirty="0" err="1"/>
              <a:t>εξυγί</a:t>
            </a:r>
            <a:r>
              <a:rPr dirty="0"/>
              <a:t>α</a:t>
            </a:r>
            <a:r>
              <a:rPr dirty="0" err="1"/>
              <a:t>νση</a:t>
            </a:r>
            <a:r>
              <a:rPr dirty="0"/>
              <a:t> απ</a:t>
            </a:r>
            <a:r>
              <a:rPr dirty="0" err="1"/>
              <a:t>οτελεί</a:t>
            </a:r>
            <a:r>
              <a:rPr dirty="0"/>
              <a:t> π</a:t>
            </a:r>
            <a:r>
              <a:rPr dirty="0" err="1"/>
              <a:t>ρου</a:t>
            </a:r>
            <a:r>
              <a:rPr dirty="0"/>
              <a:t>π</a:t>
            </a:r>
            <a:r>
              <a:rPr dirty="0" err="1"/>
              <a:t>όθεση</a:t>
            </a:r>
            <a:r>
              <a:rPr dirty="0"/>
              <a:t> π</a:t>
            </a:r>
            <a:r>
              <a:rPr dirty="0" err="1"/>
              <a:t>ροκειμένου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δούμε</a:t>
            </a:r>
            <a:r>
              <a:rPr dirty="0"/>
              <a:t> </a:t>
            </a:r>
            <a:r>
              <a:rPr dirty="0" err="1"/>
              <a:t>τι</a:t>
            </a:r>
            <a:r>
              <a:rPr dirty="0"/>
              <a:t> </a:t>
            </a:r>
            <a:r>
              <a:rPr dirty="0" err="1"/>
              <a:t>κρύ</a:t>
            </a:r>
            <a:r>
              <a:rPr dirty="0"/>
              <a:t>β</a:t>
            </a:r>
            <a:r>
              <a:rPr dirty="0" err="1"/>
              <a:t>ετ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π</a:t>
            </a:r>
            <a:r>
              <a:rPr dirty="0" err="1"/>
              <a:t>ίσω</a:t>
            </a:r>
            <a:r>
              <a:rPr dirty="0"/>
              <a:t> απ</a:t>
            </a:r>
            <a:r>
              <a:rPr dirty="0" err="1"/>
              <a:t>ό</a:t>
            </a:r>
            <a:r>
              <a:rPr dirty="0"/>
              <a:t> </a:t>
            </a:r>
            <a:r>
              <a:rPr dirty="0" err="1"/>
              <a:t>τον</a:t>
            </a:r>
            <a:r>
              <a:rPr dirty="0"/>
              <a:t> </a:t>
            </a:r>
            <a:r>
              <a:rPr dirty="0" err="1"/>
              <a:t>υγιή</a:t>
            </a:r>
            <a:r>
              <a:rPr dirty="0"/>
              <a:t> </a:t>
            </a:r>
            <a:r>
              <a:rPr dirty="0" err="1"/>
              <a:t>θυμό</a:t>
            </a:r>
            <a:r>
              <a:rPr dirty="0"/>
              <a:t> &amp; απ</a:t>
            </a:r>
            <a:r>
              <a:rPr dirty="0" err="1"/>
              <a:t>ό</a:t>
            </a:r>
            <a:r>
              <a:rPr dirty="0"/>
              <a:t> </a:t>
            </a:r>
            <a:r>
              <a:rPr dirty="0" err="1"/>
              <a:t>τι</a:t>
            </a:r>
            <a:r>
              <a:rPr dirty="0"/>
              <a:t> </a:t>
            </a:r>
            <a:r>
              <a:rPr dirty="0" err="1"/>
              <a:t>μ</a:t>
            </a:r>
            <a:r>
              <a:rPr dirty="0"/>
              <a:t>π</a:t>
            </a:r>
            <a:r>
              <a:rPr dirty="0" err="1"/>
              <a:t>ορεί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μ</a:t>
            </a:r>
            <a:r>
              <a:rPr dirty="0"/>
              <a:t>α</a:t>
            </a:r>
            <a:r>
              <a:rPr dirty="0" err="1"/>
              <a:t>ς</a:t>
            </a:r>
            <a:r>
              <a:rPr dirty="0"/>
              <a:t> ‘π</a:t>
            </a:r>
            <a:r>
              <a:rPr dirty="0" err="1"/>
              <a:t>ροστ</a:t>
            </a:r>
            <a:r>
              <a:rPr dirty="0"/>
              <a:t>α</a:t>
            </a:r>
            <a:r>
              <a:rPr dirty="0" err="1"/>
              <a:t>τεύει</a:t>
            </a:r>
            <a:r>
              <a:rPr dirty="0"/>
              <a:t>’</a:t>
            </a:r>
          </a:p>
        </p:txBody>
      </p:sp>
      <p:sp>
        <p:nvSpPr>
          <p:cNvPr id="357" name="Δύο κατηγορίες θυμού !"/>
          <p:cNvSpPr>
            <a:spLocks noGrp="1"/>
          </p:cNvSpPr>
          <p:nvPr>
            <p:ph type="title"/>
          </p:nvPr>
        </p:nvSpPr>
        <p:spPr>
          <a:xfrm>
            <a:off x="1917700" y="-3175"/>
            <a:ext cx="9079814" cy="14700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l-GR" dirty="0"/>
              <a:t>Ψυχοεκπαίδευση - δ</a:t>
            </a:r>
            <a:r>
              <a:rPr dirty="0" err="1"/>
              <a:t>ύο</a:t>
            </a:r>
            <a:r>
              <a:rPr dirty="0"/>
              <a:t> </a:t>
            </a:r>
            <a:r>
              <a:rPr dirty="0" err="1"/>
              <a:t>κ</a:t>
            </a:r>
            <a:r>
              <a:rPr dirty="0"/>
              <a:t>α</a:t>
            </a:r>
            <a:r>
              <a:rPr dirty="0" err="1"/>
              <a:t>τηγορίες</a:t>
            </a:r>
            <a:r>
              <a:rPr dirty="0"/>
              <a:t> </a:t>
            </a:r>
            <a:r>
              <a:rPr dirty="0" err="1"/>
              <a:t>θυμού</a:t>
            </a:r>
            <a:r>
              <a:rPr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0830367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…η διαχείρηση του θυμού είναι θέμα ΑΠΛΟ !!!"/>
          <p:cNvSpPr>
            <a:spLocks noGrp="1"/>
          </p:cNvSpPr>
          <p:nvPr>
            <p:ph type="ctrTitle"/>
          </p:nvPr>
        </p:nvSpPr>
        <p:spPr>
          <a:xfrm>
            <a:off x="2059426" y="1427163"/>
            <a:ext cx="8637073" cy="2618554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/>
              <a:t>…</a:t>
            </a:r>
            <a:r>
              <a:rPr dirty="0" err="1"/>
              <a:t>η</a:t>
            </a:r>
            <a:r>
              <a:rPr dirty="0"/>
              <a:t> </a:t>
            </a:r>
            <a:r>
              <a:rPr dirty="0" err="1"/>
              <a:t>δι</a:t>
            </a:r>
            <a:r>
              <a:rPr dirty="0"/>
              <a:t>α</a:t>
            </a:r>
            <a:r>
              <a:rPr dirty="0" err="1"/>
              <a:t>χείρ</a:t>
            </a:r>
            <a:r>
              <a:rPr lang="el-GR" dirty="0"/>
              <a:t>ι</a:t>
            </a:r>
            <a:r>
              <a:rPr dirty="0" err="1"/>
              <a:t>ση</a:t>
            </a:r>
            <a:r>
              <a:rPr dirty="0"/>
              <a:t> </a:t>
            </a:r>
            <a:r>
              <a:rPr dirty="0" err="1"/>
              <a:t>τ</a:t>
            </a:r>
            <a:r>
              <a:rPr lang="el-GR" dirty="0"/>
              <a:t>ων έντονων συναισθημάτων (άγχους/</a:t>
            </a:r>
            <a:r>
              <a:rPr dirty="0" err="1"/>
              <a:t>θυμού</a:t>
            </a:r>
            <a:r>
              <a:rPr lang="el-GR" dirty="0"/>
              <a:t>)</a:t>
            </a:r>
            <a:r>
              <a:rPr dirty="0"/>
              <a:t> </a:t>
            </a:r>
            <a:r>
              <a:rPr dirty="0" err="1"/>
              <a:t>είν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θέμ</a:t>
            </a:r>
            <a:r>
              <a:rPr dirty="0"/>
              <a:t>α ΑΠΛΟ !!!</a:t>
            </a:r>
          </a:p>
        </p:txBody>
      </p:sp>
      <p:sp>
        <p:nvSpPr>
          <p:cNvPr id="354" name="Slide Number"/>
          <p:cNvSpPr>
            <a:spLocks noGrp="1"/>
          </p:cNvSpPr>
          <p:nvPr>
            <p:ph type="sldNum" sz="quarter" idx="2"/>
          </p:nvPr>
        </p:nvSpPr>
        <p:spPr>
          <a:xfrm>
            <a:off x="8384897" y="6245225"/>
            <a:ext cx="301904" cy="288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fld id="{86CB4B4D-7CA3-9044-876B-883B54F8677D}" type="slidenum">
              <a:rPr lang="en-GB" smtClean="0"/>
              <a:pPr/>
              <a:t>12</a:t>
            </a:fld>
            <a:endParaRPr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D8AFC1-7DD3-9546-8D46-743B51DBA6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404" y="4428988"/>
            <a:ext cx="8637072" cy="1071095"/>
          </a:xfrm>
        </p:spPr>
        <p:txBody>
          <a:bodyPr>
            <a:normAutofit/>
          </a:bodyPr>
          <a:lstStyle/>
          <a:p>
            <a:r>
              <a:rPr lang="el-GR" sz="2800" dirty="0"/>
              <a:t>ΜΠΟΡΟΥΜΕ ΝΑ ΔΟΥΜΕ ΤΟ ΘΕΜΑ ΤΟΥ ΘΥΜΟΥ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1406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5" name="Πληθώρα καταστάσεων καθημερινά (15 μικρά ή μεγάλα γεγονότα )…">
            <a:extLst>
              <a:ext uri="{FF2B5EF4-FFF2-40B4-BE49-F238E27FC236}">
                <a16:creationId xmlns:a16="http://schemas.microsoft.com/office/drawing/2014/main" id="{075AE197-3FDB-EC49-9441-D5246E555CDB}"/>
              </a:ext>
            </a:extLst>
          </p:cNvPr>
          <p:cNvSpPr txBox="1">
            <a:spLocks/>
          </p:cNvSpPr>
          <p:nvPr/>
        </p:nvSpPr>
        <p:spPr>
          <a:xfrm>
            <a:off x="133004" y="140140"/>
            <a:ext cx="10906297" cy="65777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 defTabSz="649223">
              <a:spcBef>
                <a:spcPts val="400"/>
              </a:spcBef>
              <a:buClrTx/>
              <a:buAutoNum type="arabicPeriod"/>
              <a:defRPr sz="2400" b="1">
                <a:solidFill>
                  <a:schemeClr val="accent2">
                    <a:lumOff val="-8000"/>
                  </a:schemeClr>
                </a:solidFill>
              </a:defRPr>
            </a:pPr>
            <a:r>
              <a:rPr lang="el-GR" sz="2400" b="1" dirty="0">
                <a:solidFill>
                  <a:srgbClr val="FFFF00"/>
                </a:solidFill>
              </a:rPr>
              <a:t>Πληθώρα καταστάσεων καθημερινά (15 μικρά ή μεγάλα γεγονότα)</a:t>
            </a:r>
          </a:p>
          <a:p>
            <a:pPr marL="457200" indent="-457200" defTabSz="649223">
              <a:spcBef>
                <a:spcPts val="400"/>
              </a:spcBef>
              <a:buClrTx/>
              <a:buAutoNum type="arabicPeriod"/>
              <a:defRPr sz="2400" b="1">
                <a:solidFill>
                  <a:schemeClr val="accent2">
                    <a:lumOff val="-8000"/>
                  </a:schemeClr>
                </a:solidFill>
              </a:defRPr>
            </a:pPr>
            <a:r>
              <a:rPr lang="el-GR" sz="2400" b="1" dirty="0">
                <a:solidFill>
                  <a:srgbClr val="FFFF00"/>
                </a:solidFill>
              </a:rPr>
              <a:t>Συνηθισμένοι λόγοι θυμού</a:t>
            </a:r>
            <a:endParaRPr lang="el-GR" sz="2200" b="1" dirty="0">
              <a:solidFill>
                <a:srgbClr val="FFFF00"/>
              </a:solidFill>
            </a:endParaRPr>
          </a:p>
          <a:p>
            <a:pPr marL="568069" lvl="1" indent="-243459" defTabSz="649223">
              <a:spcBef>
                <a:spcPts val="400"/>
              </a:spcBef>
              <a:defRPr sz="2200"/>
            </a:pPr>
            <a:r>
              <a:rPr lang="el-GR" sz="2200" dirty="0"/>
              <a:t>καταστάσεις της καθημερινότητας που συνήθως σχετίζονται με λεκτική συμπεριφορά των άλλων</a:t>
            </a:r>
          </a:p>
          <a:p>
            <a:pPr marL="568069" lvl="1" indent="-243459" defTabSz="649223">
              <a:spcBef>
                <a:spcPts val="400"/>
              </a:spcBef>
              <a:defRPr sz="2200"/>
            </a:pPr>
            <a:r>
              <a:rPr lang="el-GR" sz="2200" dirty="0"/>
              <a:t>συχνά ο θυμός σχετίζεται με το άγχος, τον φόβο ή το συναίσθημα ότι δεν μας δίνουν σημασία, μας απορρίπτουν ή και μας αδικούν</a:t>
            </a:r>
          </a:p>
          <a:p>
            <a:pPr marL="303730" indent="-303730" defTabSz="649223">
              <a:spcBef>
                <a:spcPts val="400"/>
              </a:spcBef>
              <a:buClrTx/>
              <a:buFont typeface="Arial" panose="020B0604020202020204" pitchFamily="34" charset="0"/>
              <a:buAutoNum type="arabicPeriod" startAt="3"/>
              <a:defRPr sz="2200" b="1">
                <a:solidFill>
                  <a:schemeClr val="accent2">
                    <a:lumOff val="-8000"/>
                  </a:schemeClr>
                </a:solidFill>
              </a:defRPr>
            </a:pPr>
            <a:r>
              <a:rPr lang="el-GR" sz="2200" b="1" dirty="0">
                <a:solidFill>
                  <a:srgbClr val="FFFF00"/>
                </a:solidFill>
              </a:rPr>
              <a:t>Πώς νοιώθουμε μέσα μας όταν είμαστε θυμωμένοι?</a:t>
            </a:r>
          </a:p>
          <a:p>
            <a:pPr marL="303730" indent="-303730" defTabSz="649223">
              <a:spcBef>
                <a:spcPts val="400"/>
              </a:spcBef>
              <a:buClrTx/>
              <a:buFont typeface="Arial" panose="020B0604020202020204" pitchFamily="34" charset="0"/>
              <a:buAutoNum type="arabicPeriod" startAt="3"/>
              <a:defRPr sz="2200" b="1">
                <a:solidFill>
                  <a:schemeClr val="accent2">
                    <a:lumOff val="-8000"/>
                  </a:schemeClr>
                </a:solidFill>
              </a:defRPr>
            </a:pPr>
            <a:r>
              <a:rPr lang="el-GR" sz="2200" b="1" dirty="0">
                <a:solidFill>
                  <a:srgbClr val="FFFF00"/>
                </a:solidFill>
              </a:rPr>
              <a:t>Πότε είμαστε πιο ευάλωτοι?</a:t>
            </a:r>
          </a:p>
          <a:p>
            <a:pPr marL="303730" indent="-303730" defTabSz="649223">
              <a:spcBef>
                <a:spcPts val="400"/>
              </a:spcBef>
              <a:buClrTx/>
              <a:buFont typeface="Arial" panose="020B0604020202020204" pitchFamily="34" charset="0"/>
              <a:buAutoNum type="arabicPeriod" startAt="3"/>
              <a:defRPr sz="2200" b="1">
                <a:solidFill>
                  <a:schemeClr val="accent2">
                    <a:lumOff val="-8000"/>
                  </a:schemeClr>
                </a:solidFill>
              </a:defRPr>
            </a:pPr>
            <a:r>
              <a:rPr lang="el-GR" sz="2200" b="1" dirty="0">
                <a:solidFill>
                  <a:srgbClr val="FFFF00"/>
                </a:solidFill>
              </a:rPr>
              <a:t>Σίγουρα, η πρόληψη είναι καλύτερη από τη θεραπεία!</a:t>
            </a:r>
          </a:p>
          <a:p>
            <a:pPr marL="303730" indent="-303730" defTabSz="649223">
              <a:spcBef>
                <a:spcPts val="400"/>
              </a:spcBef>
              <a:buClrTx/>
              <a:buFont typeface="Arial" panose="020B0604020202020204" pitchFamily="34" charset="0"/>
              <a:buAutoNum type="arabicPeriod" startAt="3"/>
              <a:defRPr sz="2200" b="1">
                <a:solidFill>
                  <a:schemeClr val="accent2">
                    <a:lumOff val="-8000"/>
                  </a:schemeClr>
                </a:solidFill>
              </a:defRPr>
            </a:pPr>
            <a:r>
              <a:rPr lang="el-GR" sz="2200" b="1" dirty="0">
                <a:solidFill>
                  <a:srgbClr val="FFFF00"/>
                </a:solidFill>
              </a:rPr>
              <a:t>Η θεραπεία ξεκινά με την κατανόηση</a:t>
            </a:r>
          </a:p>
          <a:p>
            <a:pPr marL="568069" lvl="1" indent="-243459" defTabSz="649223">
              <a:spcBef>
                <a:spcPts val="400"/>
              </a:spcBef>
              <a:defRPr sz="2200"/>
            </a:pPr>
            <a:r>
              <a:rPr lang="el-GR" sz="2200" dirty="0"/>
              <a:t>…της φύσης του θυμού (κάτι δυσάρεστο, άδικο, εμπόδιο, και νοιώθουμε αβοήθητοι/αδύναμοι)</a:t>
            </a:r>
          </a:p>
          <a:p>
            <a:pPr marL="568069" lvl="1" indent="-243459" defTabSz="649223">
              <a:spcBef>
                <a:spcPts val="400"/>
              </a:spcBef>
              <a:defRPr sz="2200"/>
            </a:pPr>
            <a:r>
              <a:rPr lang="el-GR" sz="2200" dirty="0"/>
              <a:t>…ένταση &amp; διάρκεια θυμού</a:t>
            </a:r>
          </a:p>
          <a:p>
            <a:pPr marL="568069" lvl="1" indent="-243459" defTabSz="649223">
              <a:spcBef>
                <a:spcPts val="400"/>
              </a:spcBef>
              <a:defRPr sz="2200"/>
            </a:pPr>
            <a:endParaRPr lang="el-GR" sz="2200" dirty="0"/>
          </a:p>
          <a:p>
            <a:pPr marL="243459" indent="-243459" defTabSz="649223">
              <a:spcBef>
                <a:spcPts val="400"/>
              </a:spcBef>
              <a:defRPr sz="3600" b="1" u="sng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endParaRPr lang="el-GR" sz="3600" b="1" u="sng" dirty="0">
              <a:solidFill>
                <a:schemeClr val="accent4">
                  <a:satOff val="-1335"/>
                  <a:lumOff val="-10274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284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ΘΥΜΟΣ = Πρόβλημα Απλό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ΘΥΜΟΣ = Πρόβλημα </a:t>
            </a:r>
            <a:r>
              <a:rPr b="1">
                <a:solidFill>
                  <a:srgbClr val="D8551B"/>
                </a:solidFill>
              </a:rPr>
              <a:t>Α</a:t>
            </a:r>
            <a:r>
              <a:t>πλό</a:t>
            </a:r>
          </a:p>
        </p:txBody>
      </p:sp>
      <p:sp>
        <p:nvSpPr>
          <p:cNvPr id="365" name="Αναπνέω, αναγνωρίζω, αποδέχομαι……"/>
          <p:cNvSpPr/>
          <p:nvPr/>
        </p:nvSpPr>
        <p:spPr>
          <a:xfrm>
            <a:off x="2077560" y="2199482"/>
            <a:ext cx="7937004" cy="260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rmAutofit lnSpcReduction="10000"/>
          </a:bodyPr>
          <a:lstStyle/>
          <a:p>
            <a:pPr algn="ctr" defTabSz="722376">
              <a:defRPr sz="3400" u="sng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400"/>
              <a:t>Αναπνέω, αναγνωρίζω, αποδέχομαι… </a:t>
            </a:r>
          </a:p>
          <a:p>
            <a:pPr algn="ctr" defTabSz="722376">
              <a:defRPr sz="34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3400"/>
          </a:p>
          <a:p>
            <a:pPr algn="ctr" defTabSz="722376">
              <a:defRPr sz="34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400"/>
              <a:t>(και αποκτώ επίγνωση όσων συμβαίνουν στο σώμα μου τις στιγμές του θυμού)</a:t>
            </a:r>
          </a:p>
        </p:txBody>
      </p:sp>
      <p:sp>
        <p:nvSpPr>
          <p:cNvPr id="366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86414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ΘΥΜΟΣ = Πρόβλημα Απλό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ΘΥΜΟΣ = Πρόβλημα Α</a:t>
            </a:r>
            <a:r>
              <a:rPr b="1">
                <a:solidFill>
                  <a:srgbClr val="D8551B"/>
                </a:solidFill>
              </a:rPr>
              <a:t>π</a:t>
            </a:r>
            <a:r>
              <a:t>λό</a:t>
            </a:r>
          </a:p>
        </p:txBody>
      </p:sp>
      <p:sp>
        <p:nvSpPr>
          <p:cNvPr id="369" name="Πρότυπα…, ‘παύση’…"/>
          <p:cNvSpPr/>
          <p:nvPr/>
        </p:nvSpPr>
        <p:spPr>
          <a:xfrm>
            <a:off x="2397790" y="2199483"/>
            <a:ext cx="7594701" cy="1868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rmAutofit lnSpcReduction="10000"/>
          </a:bodyPr>
          <a:lstStyle/>
          <a:p>
            <a:pPr algn="ctr" defTabSz="859536">
              <a:defRPr sz="4100" u="sng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4100"/>
              <a:t>Πρότυπα…, ‘παύση’ </a:t>
            </a:r>
          </a:p>
          <a:p>
            <a:pPr algn="ctr" defTabSz="859536">
              <a:defRPr sz="41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4100"/>
          </a:p>
          <a:p>
            <a:pPr algn="ctr" defTabSz="859536">
              <a:defRPr sz="41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4100"/>
              <a:t>(αναπνοές, μέτρημα, εικόνες…)</a:t>
            </a:r>
          </a:p>
        </p:txBody>
      </p:sp>
      <p:sp>
        <p:nvSpPr>
          <p:cNvPr id="37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8616523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ΘΥΜΟΣ = Πρόβλημα Απλό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ΘΥΜΟΣ = Πρόβλημα Απ</a:t>
            </a:r>
            <a:r>
              <a:rPr b="1">
                <a:solidFill>
                  <a:srgbClr val="D8551B"/>
                </a:solidFill>
              </a:rPr>
              <a:t>λ</a:t>
            </a:r>
            <a:r>
              <a:t>ό</a:t>
            </a:r>
          </a:p>
        </p:txBody>
      </p:sp>
      <p:sp>
        <p:nvSpPr>
          <p:cNvPr id="373" name="Λύση…(Λύσανδρος)…, Λογική…"/>
          <p:cNvSpPr/>
          <p:nvPr/>
        </p:nvSpPr>
        <p:spPr>
          <a:xfrm>
            <a:off x="2397789" y="2199482"/>
            <a:ext cx="7628484" cy="2313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rmAutofit lnSpcReduction="10000"/>
          </a:bodyPr>
          <a:lstStyle/>
          <a:p>
            <a:pPr algn="ctr" defTabSz="813816">
              <a:defRPr sz="3900" u="sng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900"/>
              <a:t>Λύση…(Λύσανδρος)…, Λογική</a:t>
            </a:r>
          </a:p>
          <a:p>
            <a:pPr algn="ctr" defTabSz="813816">
              <a:defRPr sz="39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3900"/>
          </a:p>
          <a:p>
            <a:pPr algn="ctr" defTabSz="813816">
              <a:defRPr sz="39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900"/>
              <a:t> (ξεκολλάμε από σκέψεις &amp; πεποιθήσεις…)</a:t>
            </a:r>
          </a:p>
        </p:txBody>
      </p:sp>
      <p:sp>
        <p:nvSpPr>
          <p:cNvPr id="374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231321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ΘΥΜΟΣ = Πρόβλημα Απλό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ΘΥΜΟΣ = Πρόβλημα Απλ</a:t>
            </a:r>
            <a:r>
              <a:rPr b="1">
                <a:solidFill>
                  <a:srgbClr val="D8551B"/>
                </a:solidFill>
              </a:rPr>
              <a:t>ό</a:t>
            </a:r>
          </a:p>
        </p:txBody>
      </p:sp>
      <p:sp>
        <p:nvSpPr>
          <p:cNvPr id="377" name="Οραματίζομαι, ονειρεύομαι…, και αναλύω…"/>
          <p:cNvSpPr/>
          <p:nvPr/>
        </p:nvSpPr>
        <p:spPr>
          <a:xfrm>
            <a:off x="2397789" y="2199483"/>
            <a:ext cx="7644063" cy="2194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pPr algn="ctr" defTabSz="667512">
              <a:defRPr sz="3200" u="sng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200"/>
              <a:t>Οραματίζομαι, ονειρεύομαι…, και αναλύω</a:t>
            </a:r>
          </a:p>
          <a:p>
            <a:pPr algn="ctr" defTabSz="667512">
              <a:defRPr sz="32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3200"/>
          </a:p>
          <a:p>
            <a:pPr algn="ctr" defTabSz="667512">
              <a:defRPr sz="32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200"/>
              <a:t>(σε αυτή τη φάση της φόρμουλας έγκειται η πιθανότητα της πρόληψης)</a:t>
            </a:r>
          </a:p>
        </p:txBody>
      </p:sp>
      <p:sp>
        <p:nvSpPr>
          <p:cNvPr id="378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889779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3C33E-E70E-2842-AFF6-AADFD176F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D872FC-C1BA-C34E-875F-7DB6B81FC983}"/>
              </a:ext>
            </a:extLst>
          </p:cNvPr>
          <p:cNvSpPr/>
          <p:nvPr/>
        </p:nvSpPr>
        <p:spPr>
          <a:xfrm>
            <a:off x="585216" y="1997838"/>
            <a:ext cx="11338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</a:rPr>
              <a:t>Παύση δευτερολέπτων &amp; διαφραγματική αναπνοή </a:t>
            </a:r>
          </a:p>
          <a:p>
            <a:endParaRPr lang="el-GR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</a:rPr>
              <a:t>Σώμα - ευθυτενής στάση</a:t>
            </a:r>
          </a:p>
          <a:p>
            <a:endParaRPr lang="el-GR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</a:rPr>
              <a:t>Παλάμη σε θώρακα ή ώμους ή αυχένα </a:t>
            </a:r>
            <a:r>
              <a:rPr lang="el-GR" sz="2400" dirty="0" err="1">
                <a:solidFill>
                  <a:srgbClr val="000000"/>
                </a:solidFill>
                <a:latin typeface="Arial" panose="020B0604020202020204" pitchFamily="34" charset="0"/>
              </a:rPr>
              <a:t>κτλ</a:t>
            </a:r>
            <a:endParaRPr lang="el-GR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l-GR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</a:rPr>
              <a:t>Κοιτάμε στο περιβάλλον…</a:t>
            </a:r>
          </a:p>
          <a:p>
            <a:pPr marL="1143000" lvl="2" indent="-228600">
              <a:buFont typeface="+mj-lt"/>
              <a:buAutoNum type="arabicPeriod"/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</a:rPr>
              <a:t>ψηλά ή τριγύρω για κάτι ‘θετικό’</a:t>
            </a:r>
          </a:p>
          <a:p>
            <a:pPr marL="1143000" lvl="2" indent="-228600">
              <a:buFont typeface="+mj-lt"/>
              <a:buAutoNum type="arabicPeriod"/>
            </a:pPr>
            <a:r>
              <a:rPr lang="el-GR" sz="2400" dirty="0">
                <a:solidFill>
                  <a:srgbClr val="000000"/>
                </a:solidFill>
                <a:latin typeface="Arial" panose="020B0604020202020204" pitchFamily="34" charset="0"/>
              </a:rPr>
              <a:t>αναρωτιέμαι ‘</a:t>
            </a:r>
            <a:r>
              <a:rPr lang="el-GR" sz="2400" b="1" i="1" dirty="0">
                <a:solidFill>
                  <a:srgbClr val="011940"/>
                </a:solidFill>
                <a:latin typeface="Times New Roman" panose="02020603050405020304" pitchFamily="18" charset="0"/>
              </a:rPr>
              <a:t>πού υπάρχει βοήθεια</a:t>
            </a:r>
            <a:r>
              <a:rPr lang="el-GR" sz="2400" dirty="0">
                <a:solidFill>
                  <a:srgbClr val="011940"/>
                </a:solidFill>
                <a:latin typeface="Arial" panose="020B0604020202020204" pitchFamily="34" charset="0"/>
              </a:rPr>
              <a:t>’</a:t>
            </a:r>
            <a:endParaRPr lang="el-GR" sz="2400" dirty="0">
              <a:solidFill>
                <a:srgbClr val="01194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842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E944A-0C3C-ED42-9FBB-C91E338B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812" y="953325"/>
            <a:ext cx="11636188" cy="1018910"/>
          </a:xfrm>
        </p:spPr>
        <p:txBody>
          <a:bodyPr>
            <a:noAutofit/>
          </a:bodyPr>
          <a:lstStyle/>
          <a:p>
            <a:pPr algn="ctr"/>
            <a:r>
              <a:rPr lang="el-GR" sz="4400" dirty="0"/>
              <a:t>Θέμα 3</a:t>
            </a:r>
            <a:r>
              <a:rPr lang="el-GR" sz="4400" baseline="30000" dirty="0"/>
              <a:t>ο</a:t>
            </a:r>
            <a:r>
              <a:rPr lang="el-GR" sz="4400" dirty="0"/>
              <a:t>. Προσωπικές &amp; επικοινωνιακές ιδιότητες </a:t>
            </a:r>
            <a:endParaRPr lang="en-US" sz="4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71F2BC-DE38-7E43-94A3-B13023332A4C}"/>
              </a:ext>
            </a:extLst>
          </p:cNvPr>
          <p:cNvSpPr/>
          <p:nvPr/>
        </p:nvSpPr>
        <p:spPr>
          <a:xfrm>
            <a:off x="988541" y="2584274"/>
            <a:ext cx="106885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sz="2800" dirty="0"/>
              <a:t>Τα προγράμματα των </a:t>
            </a:r>
            <a:r>
              <a:rPr lang="en-GB" sz="2800" dirty="0"/>
              <a:t>Gilbert</a:t>
            </a:r>
            <a:r>
              <a:rPr lang="el-GR" sz="2800" dirty="0"/>
              <a:t>, </a:t>
            </a:r>
            <a:r>
              <a:rPr lang="en-GB" sz="2800" dirty="0"/>
              <a:t>Dweck</a:t>
            </a:r>
            <a:r>
              <a:rPr lang="el-GR" sz="2800" dirty="0"/>
              <a:t> και </a:t>
            </a:r>
            <a:r>
              <a:rPr lang="en-GB" sz="2800" dirty="0"/>
              <a:t>VIA Institute</a:t>
            </a:r>
            <a:r>
              <a:rPr lang="el-GR" sz="2800" dirty="0"/>
              <a:t> ενδυναμωμένα με το </a:t>
            </a:r>
            <a:r>
              <a:rPr lang="en-GB" sz="2800" dirty="0"/>
              <a:t>Focusing</a:t>
            </a:r>
            <a:r>
              <a:rPr lang="el-GR" sz="2800" dirty="0"/>
              <a:t>. Αυτοπεποίθηση. </a:t>
            </a:r>
          </a:p>
        </p:txBody>
      </p:sp>
    </p:spTree>
    <p:extLst>
      <p:ext uri="{BB962C8B-B14F-4D97-AF65-F5344CB8AC3E}">
        <p14:creationId xmlns:p14="http://schemas.microsoft.com/office/powerpoint/2010/main" val="4288458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asted-image.tiff" descr="pasted-imag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769" y="913892"/>
            <a:ext cx="9658351" cy="5450332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Πώς ή τι νοιώθω?’      ‘Τι χρειάζομαι?’"/>
          <p:cNvSpPr>
            <a:spLocks noGrp="1"/>
          </p:cNvSpPr>
          <p:nvPr>
            <p:ph type="title" idx="4294967295"/>
          </p:nvPr>
        </p:nvSpPr>
        <p:spPr>
          <a:xfrm>
            <a:off x="1846434" y="194865"/>
            <a:ext cx="8378978" cy="793901"/>
          </a:xfrm>
          <a:prstGeom prst="rect">
            <a:avLst/>
          </a:prstGeom>
          <a:solidFill>
            <a:schemeClr val="accent1">
              <a:alpha val="52940"/>
            </a:schemeClr>
          </a:solidFill>
        </p:spPr>
        <p:txBody>
          <a:bodyPr>
            <a:normAutofit fontScale="90000"/>
          </a:bodyPr>
          <a:lstStyle/>
          <a:p>
            <a:pPr defTabSz="694944">
              <a:defRPr sz="4100" b="1" i="1">
                <a:solidFill>
                  <a:srgbClr val="FFCC00"/>
                </a:solidFill>
                <a:effectLst>
                  <a:outerShdw blurRad="12700" dist="28956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Πώς ή τι νοιώθω?</a:t>
            </a:r>
            <a:r>
              <a:rPr sz="3600">
                <a:effectLst>
                  <a:outerShdw blurRad="12700" dist="19304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’     </a:t>
            </a:r>
            <a:r>
              <a:rPr sz="3300">
                <a:solidFill>
                  <a:srgbClr val="FFFFFF"/>
                </a:solidFill>
                <a:effectLst>
                  <a:outerShdw blurRad="12700" dist="19304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3300">
                <a:solidFill>
                  <a:srgbClr val="FF41FF"/>
                </a:solidFill>
                <a:effectLst>
                  <a:outerShdw blurRad="12700" dist="19304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‘Τι χρειάζομαι?’</a:t>
            </a:r>
          </a:p>
        </p:txBody>
      </p:sp>
      <p:sp>
        <p:nvSpPr>
          <p:cNvPr id="226" name="Body"/>
          <p:cNvSpPr>
            <a:spLocks noGrp="1"/>
          </p:cNvSpPr>
          <p:nvPr>
            <p:ph type="body" sz="quarter" idx="4294967295"/>
          </p:nvPr>
        </p:nvSpPr>
        <p:spPr>
          <a:xfrm>
            <a:off x="1682120" y="1322808"/>
            <a:ext cx="8970021" cy="991446"/>
          </a:xfrm>
          <a:prstGeom prst="rect">
            <a:avLst/>
          </a:prstGeom>
          <a:solidFill>
            <a:srgbClr val="F5FF3F">
              <a:alpha val="28360"/>
            </a:srgbClr>
          </a:solidFill>
        </p:spPr>
        <p:txBody>
          <a:bodyPr/>
          <a:lstStyle/>
          <a:p>
            <a:pPr marL="0" indent="0" defTabSz="566927">
              <a:lnSpc>
                <a:spcPct val="90000"/>
              </a:lnSpc>
              <a:spcBef>
                <a:spcPts val="400"/>
              </a:spcBef>
              <a:buSzTx/>
              <a:buNone/>
              <a:defRPr sz="2200">
                <a:solidFill>
                  <a:srgbClr val="FFFFFF"/>
                </a:solidFill>
                <a:effectLst>
                  <a:outerShdw blurRad="12700" dist="15748" dir="2700000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227" name="Rectangle"/>
          <p:cNvSpPr/>
          <p:nvPr/>
        </p:nvSpPr>
        <p:spPr>
          <a:xfrm>
            <a:off x="1682120" y="3650828"/>
            <a:ext cx="8970021" cy="991445"/>
          </a:xfrm>
          <a:prstGeom prst="rect">
            <a:avLst/>
          </a:prstGeom>
          <a:solidFill>
            <a:srgbClr val="02880F">
              <a:alpha val="42719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 defTabSz="566927">
              <a:lnSpc>
                <a:spcPct val="90000"/>
              </a:lnSpc>
              <a:spcBef>
                <a:spcPts val="400"/>
              </a:spcBef>
              <a:defRPr sz="2200">
                <a:solidFill>
                  <a:srgbClr val="FFFFFF"/>
                </a:solidFill>
                <a:effectLst>
                  <a:outerShdw blurRad="12700" dist="15748" dir="2700000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200"/>
          </a:p>
        </p:txBody>
      </p:sp>
      <p:sp>
        <p:nvSpPr>
          <p:cNvPr id="228" name="Rectangle"/>
          <p:cNvSpPr/>
          <p:nvPr/>
        </p:nvSpPr>
        <p:spPr>
          <a:xfrm>
            <a:off x="1682120" y="5635276"/>
            <a:ext cx="8970021" cy="991446"/>
          </a:xfrm>
          <a:prstGeom prst="rect">
            <a:avLst/>
          </a:prstGeom>
          <a:solidFill>
            <a:srgbClr val="02F0D9">
              <a:alpha val="28360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 defTabSz="566927">
              <a:lnSpc>
                <a:spcPct val="90000"/>
              </a:lnSpc>
              <a:spcBef>
                <a:spcPts val="400"/>
              </a:spcBef>
              <a:defRPr sz="2200">
                <a:solidFill>
                  <a:srgbClr val="FFFFFF"/>
                </a:solidFill>
                <a:effectLst>
                  <a:outerShdw blurRad="12700" dist="15748" dir="2700000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200"/>
          </a:p>
        </p:txBody>
      </p:sp>
      <p:sp>
        <p:nvSpPr>
          <p:cNvPr id="229" name="Rectangle"/>
          <p:cNvSpPr/>
          <p:nvPr/>
        </p:nvSpPr>
        <p:spPr>
          <a:xfrm>
            <a:off x="1682120" y="4646018"/>
            <a:ext cx="8970021" cy="991445"/>
          </a:xfrm>
          <a:prstGeom prst="rect">
            <a:avLst/>
          </a:prstGeom>
          <a:solidFill>
            <a:srgbClr val="0254D9">
              <a:alpha val="28360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 defTabSz="566927">
              <a:lnSpc>
                <a:spcPct val="90000"/>
              </a:lnSpc>
              <a:spcBef>
                <a:spcPts val="400"/>
              </a:spcBef>
              <a:defRPr sz="2200">
                <a:solidFill>
                  <a:srgbClr val="FFFFFF"/>
                </a:solidFill>
                <a:effectLst>
                  <a:outerShdw blurRad="12700" dist="15748" dir="2700000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200"/>
          </a:p>
        </p:txBody>
      </p:sp>
      <p:sp>
        <p:nvSpPr>
          <p:cNvPr id="230" name="Rectangle"/>
          <p:cNvSpPr/>
          <p:nvPr/>
        </p:nvSpPr>
        <p:spPr>
          <a:xfrm>
            <a:off x="1682120" y="2658267"/>
            <a:ext cx="8970021" cy="991446"/>
          </a:xfrm>
          <a:prstGeom prst="rect">
            <a:avLst/>
          </a:prstGeom>
          <a:solidFill>
            <a:srgbClr val="DB1E1F">
              <a:alpha val="73827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 defTabSz="566927">
              <a:lnSpc>
                <a:spcPct val="90000"/>
              </a:lnSpc>
              <a:spcBef>
                <a:spcPts val="400"/>
              </a:spcBef>
              <a:defRPr sz="2200">
                <a:solidFill>
                  <a:srgbClr val="FFFFFF"/>
                </a:solidFill>
                <a:effectLst>
                  <a:outerShdw blurRad="12700" dist="15748" dir="2700000" rotWithShape="0">
                    <a:srgbClr val="000000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200"/>
          </a:p>
        </p:txBody>
      </p:sp>
      <p:sp>
        <p:nvSpPr>
          <p:cNvPr id="9" name="…ότι θα εκραγώ!                 αναπνοές (φεύγω &amp;/ή ξεσπάσω)">
            <a:extLst>
              <a:ext uri="{FF2B5EF4-FFF2-40B4-BE49-F238E27FC236}">
                <a16:creationId xmlns:a16="http://schemas.microsoft.com/office/drawing/2014/main" id="{1E3A043B-7CD3-5E4C-9BE9-1F5438144E35}"/>
              </a:ext>
            </a:extLst>
          </p:cNvPr>
          <p:cNvSpPr/>
          <p:nvPr/>
        </p:nvSpPr>
        <p:spPr>
          <a:xfrm>
            <a:off x="2154161" y="2693740"/>
            <a:ext cx="8378978" cy="793901"/>
          </a:xfrm>
          <a:prstGeom prst="rect">
            <a:avLst/>
          </a:prstGeom>
          <a:solidFill>
            <a:schemeClr val="accent1">
              <a:alpha val="5294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pPr algn="ctr" defTabSz="448055">
              <a:defRPr sz="2600" b="1" i="1">
                <a:solidFill>
                  <a:srgbClr val="FFCC00"/>
                </a:solidFill>
                <a:effectLst>
                  <a:outerShdw dist="18669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rPr sz="2600" dirty="0"/>
              <a:t>…</a:t>
            </a:r>
            <a:r>
              <a:rPr sz="2600" dirty="0" err="1"/>
              <a:t>ότι</a:t>
            </a:r>
            <a:r>
              <a:rPr sz="2600" dirty="0"/>
              <a:t> </a:t>
            </a:r>
            <a:r>
              <a:rPr sz="2600" dirty="0" err="1"/>
              <a:t>θ</a:t>
            </a:r>
            <a:r>
              <a:rPr sz="2600" dirty="0"/>
              <a:t>α </a:t>
            </a:r>
            <a:r>
              <a:rPr sz="2600" dirty="0" err="1"/>
              <a:t>εκρ</a:t>
            </a:r>
            <a:r>
              <a:rPr sz="2600" dirty="0"/>
              <a:t>α</a:t>
            </a:r>
            <a:r>
              <a:rPr sz="2600" dirty="0" err="1"/>
              <a:t>γώ</a:t>
            </a:r>
            <a:r>
              <a:rPr sz="2600" dirty="0"/>
              <a:t>!</a:t>
            </a:r>
            <a:r>
              <a:rPr sz="2300" dirty="0"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               </a:t>
            </a:r>
            <a:r>
              <a:rPr sz="2100" dirty="0">
                <a:solidFill>
                  <a:srgbClr val="FFFF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α</a:t>
            </a:r>
            <a:r>
              <a:rPr sz="2100" dirty="0" err="1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ν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απ</a:t>
            </a:r>
            <a:r>
              <a:rPr sz="2100" dirty="0" err="1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νοές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(</a:t>
            </a:r>
            <a:r>
              <a:rPr sz="2100" dirty="0" err="1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φεύγω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&amp;/</a:t>
            </a:r>
            <a:r>
              <a:rPr sz="2100" dirty="0" err="1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ή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100" dirty="0" err="1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ξεσ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π</a:t>
            </a:r>
            <a:r>
              <a:rPr sz="2100" dirty="0" err="1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άσω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10" name="…αρχίζω να φουντώνω…             Παύση ή/&amp; πρότυπο">
            <a:extLst>
              <a:ext uri="{FF2B5EF4-FFF2-40B4-BE49-F238E27FC236}">
                <a16:creationId xmlns:a16="http://schemas.microsoft.com/office/drawing/2014/main" id="{1303C756-B5F8-044F-B6A2-B81E9D82DC9B}"/>
              </a:ext>
            </a:extLst>
          </p:cNvPr>
          <p:cNvSpPr/>
          <p:nvPr/>
        </p:nvSpPr>
        <p:spPr>
          <a:xfrm>
            <a:off x="1906511" y="3650828"/>
            <a:ext cx="8378978" cy="79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 lnSpcReduction="10000"/>
          </a:bodyPr>
          <a:lstStyle/>
          <a:p>
            <a:pPr algn="ctr" defTabSz="484630">
              <a:defRPr sz="2800" b="1" i="1">
                <a:solidFill>
                  <a:srgbClr val="FFCC00"/>
                </a:solidFill>
                <a:effectLst>
                  <a:outerShdw blurRad="12700" dist="20192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rPr sz="2800" dirty="0"/>
              <a:t>…α</a:t>
            </a:r>
            <a:r>
              <a:rPr sz="2800" dirty="0" err="1"/>
              <a:t>ρχίζω</a:t>
            </a:r>
            <a:r>
              <a:rPr sz="2800" dirty="0"/>
              <a:t> </a:t>
            </a:r>
            <a:r>
              <a:rPr sz="2800" dirty="0" err="1"/>
              <a:t>ν</a:t>
            </a:r>
            <a:r>
              <a:rPr sz="2800" dirty="0"/>
              <a:t>α </a:t>
            </a:r>
            <a:r>
              <a:rPr sz="2800" dirty="0" err="1"/>
              <a:t>φουντώνω</a:t>
            </a:r>
            <a:r>
              <a:rPr sz="2800" dirty="0"/>
              <a:t>…</a:t>
            </a:r>
            <a:r>
              <a:rPr sz="2500" dirty="0">
                <a:effectLst>
                  <a:outerShdw blurRad="12700" dist="13461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        </a:t>
            </a:r>
            <a:r>
              <a:rPr sz="2300" dirty="0">
                <a:solidFill>
                  <a:srgbClr val="FFFFFF"/>
                </a:solidFill>
                <a:effectLst>
                  <a:outerShdw blurRad="12700" dist="13461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300" dirty="0" err="1">
                <a:solidFill>
                  <a:srgbClr val="FF41FF"/>
                </a:solidFill>
                <a:effectLst>
                  <a:outerShdw blurRad="12700" dist="13461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Π</a:t>
            </a:r>
            <a:r>
              <a:rPr sz="2300" dirty="0">
                <a:solidFill>
                  <a:srgbClr val="FF41FF"/>
                </a:solidFill>
                <a:effectLst>
                  <a:outerShdw blurRad="12700" dist="13461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α</a:t>
            </a:r>
            <a:r>
              <a:rPr sz="2300" dirty="0" err="1">
                <a:solidFill>
                  <a:srgbClr val="FF41FF"/>
                </a:solidFill>
                <a:effectLst>
                  <a:outerShdw blurRad="12700" dist="13461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ύση</a:t>
            </a:r>
            <a:r>
              <a:rPr sz="2300" dirty="0">
                <a:solidFill>
                  <a:srgbClr val="FF41FF"/>
                </a:solidFill>
                <a:effectLst>
                  <a:outerShdw blurRad="12700" dist="13461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300" dirty="0" err="1">
                <a:solidFill>
                  <a:srgbClr val="FF41FF"/>
                </a:solidFill>
                <a:effectLst>
                  <a:outerShdw blurRad="12700" dist="13461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ή</a:t>
            </a:r>
            <a:r>
              <a:rPr sz="2300" dirty="0">
                <a:solidFill>
                  <a:srgbClr val="FF41FF"/>
                </a:solidFill>
                <a:effectLst>
                  <a:outerShdw blurRad="12700" dist="13461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/&amp; π</a:t>
            </a:r>
            <a:r>
              <a:rPr sz="2300" dirty="0" err="1">
                <a:solidFill>
                  <a:srgbClr val="FF41FF"/>
                </a:solidFill>
                <a:effectLst>
                  <a:outerShdw blurRad="12700" dist="13461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ρότυ</a:t>
            </a:r>
            <a:r>
              <a:rPr sz="2300" dirty="0">
                <a:solidFill>
                  <a:srgbClr val="FF41FF"/>
                </a:solidFill>
                <a:effectLst>
                  <a:outerShdw blurRad="12700" dist="13461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π</a:t>
            </a:r>
            <a:r>
              <a:rPr sz="2300" dirty="0" err="1">
                <a:solidFill>
                  <a:srgbClr val="FF41FF"/>
                </a:solidFill>
                <a:effectLst>
                  <a:outerShdw blurRad="12700" dist="13461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ο</a:t>
            </a:r>
            <a:endParaRPr sz="2300" dirty="0">
              <a:solidFill>
                <a:srgbClr val="FF41FF"/>
              </a:solidFill>
              <a:effectLst>
                <a:outerShdw blurRad="12700" dist="13461" dir="2700000" rotWithShape="0">
                  <a:srgbClr val="000000"/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Δυσφορία…                 μπορώ να βρω λύση ΤΩΡΑ?">
            <a:extLst>
              <a:ext uri="{FF2B5EF4-FFF2-40B4-BE49-F238E27FC236}">
                <a16:creationId xmlns:a16="http://schemas.microsoft.com/office/drawing/2014/main" id="{42230540-FC49-EC4D-9542-D2D872389171}"/>
              </a:ext>
            </a:extLst>
          </p:cNvPr>
          <p:cNvSpPr/>
          <p:nvPr/>
        </p:nvSpPr>
        <p:spPr>
          <a:xfrm>
            <a:off x="2166861" y="4636840"/>
            <a:ext cx="8378978" cy="793901"/>
          </a:xfrm>
          <a:prstGeom prst="rect">
            <a:avLst/>
          </a:prstGeom>
          <a:solidFill>
            <a:schemeClr val="accent1">
              <a:alpha val="5294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pPr algn="ctr" defTabSz="530351">
              <a:defRPr sz="3100" b="1" i="1">
                <a:solidFill>
                  <a:srgbClr val="FFCC00"/>
                </a:solidFill>
                <a:effectLst>
                  <a:outerShdw blurRad="12700" dist="22098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rPr sz="3100" dirty="0" err="1"/>
              <a:t>Δυσφορί</a:t>
            </a:r>
            <a:r>
              <a:rPr sz="3100" dirty="0"/>
              <a:t>α…</a:t>
            </a:r>
            <a:r>
              <a:rPr sz="2700" dirty="0"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               </a:t>
            </a:r>
            <a:r>
              <a:rPr sz="2500" dirty="0">
                <a:solidFill>
                  <a:srgbClr val="FFFFFF"/>
                </a:solidFill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500" dirty="0" err="1">
                <a:solidFill>
                  <a:srgbClr val="FF41FF"/>
                </a:solidFill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μ</a:t>
            </a:r>
            <a:r>
              <a:rPr sz="2500" dirty="0">
                <a:solidFill>
                  <a:srgbClr val="FF41FF"/>
                </a:solidFill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π</a:t>
            </a:r>
            <a:r>
              <a:rPr sz="2500" dirty="0" err="1">
                <a:solidFill>
                  <a:srgbClr val="FF41FF"/>
                </a:solidFill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ορώ</a:t>
            </a:r>
            <a:r>
              <a:rPr sz="2500" dirty="0">
                <a:solidFill>
                  <a:srgbClr val="FF41FF"/>
                </a:solidFill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500" dirty="0" err="1">
                <a:solidFill>
                  <a:srgbClr val="FF41FF"/>
                </a:solidFill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ν</a:t>
            </a:r>
            <a:r>
              <a:rPr sz="2500" dirty="0">
                <a:solidFill>
                  <a:srgbClr val="FF41FF"/>
                </a:solidFill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α β</a:t>
            </a:r>
            <a:r>
              <a:rPr sz="2500" dirty="0" err="1">
                <a:solidFill>
                  <a:srgbClr val="FF41FF"/>
                </a:solidFill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ρω</a:t>
            </a:r>
            <a:r>
              <a:rPr sz="2500" dirty="0">
                <a:solidFill>
                  <a:srgbClr val="FF41FF"/>
                </a:solidFill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500" dirty="0" err="1">
                <a:solidFill>
                  <a:srgbClr val="FF41FF"/>
                </a:solidFill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λύση</a:t>
            </a:r>
            <a:r>
              <a:rPr sz="2500" dirty="0">
                <a:solidFill>
                  <a:srgbClr val="FF41FF"/>
                </a:solidFill>
                <a:effectLst>
                  <a:outerShdw blurRad="12700" dist="14732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ΤΩΡΑ?</a:t>
            </a:r>
          </a:p>
        </p:txBody>
      </p:sp>
      <p:sp>
        <p:nvSpPr>
          <p:cNvPr id="12" name="Ασφάλεια, χαρά &amp; ηρεμία     ‘ονειροπόλημα &amp;/ή ανάλυση’">
            <a:extLst>
              <a:ext uri="{FF2B5EF4-FFF2-40B4-BE49-F238E27FC236}">
                <a16:creationId xmlns:a16="http://schemas.microsoft.com/office/drawing/2014/main" id="{ED50BF0F-B978-C54C-B8AF-01A9ABD4AD54}"/>
              </a:ext>
            </a:extLst>
          </p:cNvPr>
          <p:cNvSpPr/>
          <p:nvPr/>
        </p:nvSpPr>
        <p:spPr>
          <a:xfrm>
            <a:off x="1846434" y="5566965"/>
            <a:ext cx="8378978" cy="79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pPr algn="ctr" defTabSz="448055">
              <a:defRPr sz="2600" b="1" i="1">
                <a:solidFill>
                  <a:srgbClr val="FFCC00"/>
                </a:solidFill>
                <a:effectLst>
                  <a:outerShdw dist="18669" dir="2700000" rotWithShape="0">
                    <a:srgbClr val="000000"/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rPr sz="2600" dirty="0" err="1"/>
              <a:t>Ασφάλει</a:t>
            </a:r>
            <a:r>
              <a:rPr sz="2600" dirty="0"/>
              <a:t>α, </a:t>
            </a:r>
            <a:r>
              <a:rPr sz="2600" dirty="0" err="1"/>
              <a:t>χ</a:t>
            </a:r>
            <a:r>
              <a:rPr sz="2600" dirty="0"/>
              <a:t>α</a:t>
            </a:r>
            <a:r>
              <a:rPr sz="2600" dirty="0" err="1"/>
              <a:t>ρά</a:t>
            </a:r>
            <a:r>
              <a:rPr sz="2600" dirty="0"/>
              <a:t> &amp; </a:t>
            </a:r>
            <a:r>
              <a:rPr sz="2600" dirty="0" err="1"/>
              <a:t>ηρεμί</a:t>
            </a:r>
            <a:r>
              <a:rPr sz="2600" dirty="0"/>
              <a:t>α</a:t>
            </a:r>
            <a:r>
              <a:rPr sz="2300" dirty="0"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sz="2100" dirty="0">
                <a:solidFill>
                  <a:srgbClr val="FFFF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‘</a:t>
            </a:r>
            <a:r>
              <a:rPr sz="2100" dirty="0" err="1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ονειρο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π</a:t>
            </a:r>
            <a:r>
              <a:rPr sz="2100" dirty="0" err="1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όλημ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α &amp;/</a:t>
            </a:r>
            <a:r>
              <a:rPr sz="2100" dirty="0" err="1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ή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 α</a:t>
            </a:r>
            <a:r>
              <a:rPr sz="2100" dirty="0" err="1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νάλυση</a:t>
            </a:r>
            <a:r>
              <a:rPr sz="2100" dirty="0">
                <a:solidFill>
                  <a:srgbClr val="FF41FF"/>
                </a:solidFill>
                <a:effectLst>
                  <a:outerShdw dist="12446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221034093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ΚΑΛΗ ΧΡΟΝΙΑ !!!!!!                                                                          ΧΡΟΝΙΑ ΠΟΛΛΑ !!!"/>
          <p:cNvSpPr/>
          <p:nvPr/>
        </p:nvSpPr>
        <p:spPr>
          <a:xfrm>
            <a:off x="266007" y="1562557"/>
            <a:ext cx="10674941" cy="5152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320841" indent="-320841">
              <a:spcBef>
                <a:spcPts val="700"/>
              </a:spcBef>
              <a:buSzPct val="100000"/>
              <a:buAutoNum type="arabicPeriod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rPr lang="en-GB" sz="3200" dirty="0"/>
              <a:t> </a:t>
            </a:r>
            <a:r>
              <a:rPr lang="el-GR" sz="3200" dirty="0"/>
              <a:t>Έχουμε βελτιωμένες σ</a:t>
            </a:r>
            <a:r>
              <a:rPr sz="3200" dirty="0" err="1"/>
              <a:t>χέσε</a:t>
            </a:r>
            <a:r>
              <a:rPr lang="el-GR" sz="3200" dirty="0" err="1"/>
              <a:t>ις</a:t>
            </a:r>
            <a:r>
              <a:rPr lang="el-GR" sz="3200" dirty="0"/>
              <a:t>.</a:t>
            </a:r>
          </a:p>
          <a:p>
            <a:pPr marL="320841" indent="-320841">
              <a:spcBef>
                <a:spcPts val="700"/>
              </a:spcBef>
              <a:buSzPct val="100000"/>
              <a:buAutoNum type="arabicPeriod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rPr lang="el-GR" sz="3200" dirty="0"/>
              <a:t> Β</a:t>
            </a:r>
            <a:r>
              <a:rPr sz="3200" dirty="0" err="1"/>
              <a:t>λέ</a:t>
            </a:r>
            <a:r>
              <a:rPr sz="3200" dirty="0"/>
              <a:t>π</a:t>
            </a:r>
            <a:r>
              <a:rPr sz="3200" dirty="0" err="1"/>
              <a:t>ουμε</a:t>
            </a:r>
            <a:r>
              <a:rPr sz="3200" dirty="0"/>
              <a:t> </a:t>
            </a:r>
            <a:r>
              <a:rPr sz="3200" dirty="0" err="1"/>
              <a:t>μι</a:t>
            </a:r>
            <a:r>
              <a:rPr sz="3200" dirty="0"/>
              <a:t>α </a:t>
            </a:r>
            <a:r>
              <a:rPr sz="3200" dirty="0" err="1"/>
              <a:t>κρίσ</a:t>
            </a:r>
            <a:r>
              <a:rPr lang="el-GR" sz="3200" dirty="0"/>
              <a:t>η με </a:t>
            </a:r>
            <a:r>
              <a:rPr sz="3200" dirty="0"/>
              <a:t>π</a:t>
            </a:r>
            <a:r>
              <a:rPr sz="3200" dirty="0" err="1"/>
              <a:t>ροο</a:t>
            </a:r>
            <a:r>
              <a:rPr sz="3200" dirty="0"/>
              <a:t>π</a:t>
            </a:r>
            <a:r>
              <a:rPr sz="3200" dirty="0" err="1"/>
              <a:t>τική</a:t>
            </a:r>
            <a:r>
              <a:rPr lang="el-GR" sz="3200" dirty="0"/>
              <a:t>, αισιοδοξία &amp; θετική αυτο-εικόνα. </a:t>
            </a:r>
          </a:p>
          <a:p>
            <a:pPr marL="320841" indent="-320841">
              <a:spcBef>
                <a:spcPts val="700"/>
              </a:spcBef>
              <a:buSzPct val="100000"/>
              <a:buFontTx/>
              <a:buAutoNum type="arabicPeriod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rPr lang="el-GR" sz="3200" dirty="0"/>
              <a:t> Αντιμετωπίζουμε ένα πρόβλημα με ευελιξία και αποφασιστικότητα.</a:t>
            </a:r>
          </a:p>
          <a:p>
            <a:pPr marL="320841" indent="-320841">
              <a:spcBef>
                <a:spcPts val="700"/>
              </a:spcBef>
              <a:buSzPct val="100000"/>
              <a:buFontTx/>
              <a:buAutoNum type="arabicPeriod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rPr lang="el-GR" sz="3200" dirty="0"/>
              <a:t> </a:t>
            </a:r>
            <a:r>
              <a:rPr sz="3200" dirty="0"/>
              <a:t>Aπ</a:t>
            </a:r>
            <a:r>
              <a:rPr sz="3200" dirty="0" err="1"/>
              <a:t>οδ</a:t>
            </a:r>
            <a:r>
              <a:rPr lang="el-GR" sz="3200" dirty="0" err="1"/>
              <a:t>εχόματε</a:t>
            </a:r>
            <a:r>
              <a:rPr lang="el-GR" sz="3200" dirty="0"/>
              <a:t> δύσκολες καταστάσεις.</a:t>
            </a:r>
          </a:p>
          <a:p>
            <a:pPr marL="320841" indent="-320841">
              <a:spcBef>
                <a:spcPts val="700"/>
              </a:spcBef>
              <a:buSzPct val="100000"/>
              <a:buAutoNum type="arabicPeriod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rPr lang="el-GR" sz="3200" dirty="0"/>
              <a:t> </a:t>
            </a:r>
            <a:r>
              <a:rPr sz="3200" dirty="0" err="1"/>
              <a:t>Ρ</a:t>
            </a:r>
            <a:r>
              <a:rPr lang="el-GR" sz="3200" dirty="0" err="1"/>
              <a:t>υθμίζουμε</a:t>
            </a:r>
            <a:r>
              <a:rPr lang="el-GR" sz="3200" dirty="0"/>
              <a:t> καλύτερα τα συναισθήματα</a:t>
            </a:r>
            <a:r>
              <a:rPr sz="3200" dirty="0"/>
              <a:t> </a:t>
            </a:r>
            <a:endParaRPr lang="el-GR" sz="3200" dirty="0"/>
          </a:p>
          <a:p>
            <a:pPr marL="320841" indent="-320841">
              <a:spcBef>
                <a:spcPts val="700"/>
              </a:spcBef>
              <a:buSzPct val="100000"/>
              <a:buAutoNum type="arabicPeriod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rPr lang="el-GR" sz="3200" dirty="0"/>
              <a:t> </a:t>
            </a:r>
            <a:r>
              <a:rPr sz="3200" dirty="0" err="1"/>
              <a:t>Νόημ</a:t>
            </a:r>
            <a:r>
              <a:rPr sz="3200" dirty="0"/>
              <a:t>α, </a:t>
            </a:r>
            <a:r>
              <a:rPr sz="3200" dirty="0" err="1"/>
              <a:t>συνοχή</a:t>
            </a:r>
            <a:r>
              <a:rPr sz="3200" dirty="0"/>
              <a:t> &amp; </a:t>
            </a:r>
            <a:r>
              <a:rPr sz="3200" dirty="0" err="1"/>
              <a:t>σθένος</a:t>
            </a:r>
            <a:r>
              <a:rPr sz="3200" dirty="0"/>
              <a:t> </a:t>
            </a:r>
            <a:endParaRPr lang="el-GR" sz="3200" dirty="0"/>
          </a:p>
          <a:p>
            <a:pPr marL="320841" indent="-320841">
              <a:spcBef>
                <a:spcPts val="700"/>
              </a:spcBef>
              <a:buSzPct val="100000"/>
              <a:buAutoNum type="arabicPeriod"/>
              <a:defRPr sz="3200">
                <a:latin typeface="Arial"/>
                <a:ea typeface="Arial"/>
                <a:cs typeface="Arial"/>
                <a:sym typeface="Arial"/>
              </a:defRPr>
            </a:pPr>
            <a:r>
              <a:rPr lang="el-GR" sz="3200" dirty="0"/>
              <a:t> </a:t>
            </a:r>
            <a:r>
              <a:rPr sz="3200" dirty="0" err="1">
                <a:solidFill>
                  <a:schemeClr val="bg1"/>
                </a:solidFill>
              </a:rPr>
              <a:t>Συμ</a:t>
            </a:r>
            <a:r>
              <a:rPr sz="3200" dirty="0">
                <a:solidFill>
                  <a:schemeClr val="bg1"/>
                </a:solidFill>
              </a:rPr>
              <a:t>π</a:t>
            </a:r>
            <a:r>
              <a:rPr sz="3200" dirty="0" err="1">
                <a:solidFill>
                  <a:schemeClr val="bg1"/>
                </a:solidFill>
              </a:rPr>
              <a:t>εριφορές</a:t>
            </a:r>
            <a:r>
              <a:rPr sz="3200" dirty="0">
                <a:solidFill>
                  <a:schemeClr val="bg1"/>
                </a:solidFill>
              </a:rPr>
              <a:t> π</a:t>
            </a:r>
            <a:r>
              <a:rPr sz="3200" dirty="0" err="1">
                <a:solidFill>
                  <a:schemeClr val="bg1"/>
                </a:solidFill>
              </a:rPr>
              <a:t>ου</a:t>
            </a:r>
            <a:r>
              <a:rPr sz="3200" dirty="0">
                <a:solidFill>
                  <a:schemeClr val="bg1"/>
                </a:solidFill>
              </a:rPr>
              <a:t> </a:t>
            </a:r>
            <a:r>
              <a:rPr sz="3200" dirty="0" err="1">
                <a:solidFill>
                  <a:schemeClr val="bg1"/>
                </a:solidFill>
              </a:rPr>
              <a:t>χτίζουν</a:t>
            </a:r>
            <a:r>
              <a:rPr sz="3200" dirty="0">
                <a:solidFill>
                  <a:schemeClr val="bg1"/>
                </a:solidFill>
              </a:rPr>
              <a:t> </a:t>
            </a:r>
            <a:r>
              <a:rPr sz="3200" dirty="0" err="1">
                <a:solidFill>
                  <a:schemeClr val="bg1"/>
                </a:solidFill>
              </a:rPr>
              <a:t>την</a:t>
            </a:r>
            <a:r>
              <a:rPr sz="3200" dirty="0">
                <a:solidFill>
                  <a:schemeClr val="bg1"/>
                </a:solidFill>
              </a:rPr>
              <a:t> ΨΑ                                                    </a:t>
            </a:r>
          </a:p>
        </p:txBody>
      </p:sp>
      <p:sp>
        <p:nvSpPr>
          <p:cNvPr id="199" name="ΚΑΛΗ ΧΡΟΝΙΑ !!!!!!                                                                          ΧΡΟΝΙΑ ΠΟΛΛΑ !!!"/>
          <p:cNvSpPr/>
          <p:nvPr/>
        </p:nvSpPr>
        <p:spPr>
          <a:xfrm>
            <a:off x="2211185" y="380883"/>
            <a:ext cx="7515461" cy="646327"/>
          </a:xfrm>
          <a:prstGeom prst="rect">
            <a:avLst/>
          </a:prstGeom>
          <a:ln w="25400">
            <a:solidFill>
              <a:srgbClr val="ED383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3600"/>
            </a:pPr>
            <a:r>
              <a:rPr lang="el-GR" sz="3600" dirty="0"/>
              <a:t>Η αυτογνωσία μας βοηθά να</a:t>
            </a:r>
            <a:r>
              <a:rPr lang="en-GB" sz="3600" dirty="0"/>
              <a:t>:</a:t>
            </a:r>
            <a:r>
              <a:rPr b="1" u="sng" dirty="0">
                <a:solidFill>
                  <a:srgbClr val="FFFFFF"/>
                </a:solidFill>
              </a:rPr>
              <a:t>A)</a:t>
            </a:r>
          </a:p>
        </p:txBody>
      </p:sp>
      <p:pic>
        <p:nvPicPr>
          <p:cNvPr id="200" name="pasted-image.tiff" descr="pasted-imag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0024" y="3756521"/>
            <a:ext cx="3792003" cy="23858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9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build="p" bldLvl="5" animBg="1" advAuto="0"/>
      <p:bldP spid="200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Maria Kotitsa"/>
          <p:cNvSpPr/>
          <p:nvPr/>
        </p:nvSpPr>
        <p:spPr>
          <a:xfrm>
            <a:off x="4648200" y="6245226"/>
            <a:ext cx="2895600" cy="276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Maria Kotitsa</a:t>
            </a:r>
          </a:p>
        </p:txBody>
      </p:sp>
      <p:sp>
        <p:nvSpPr>
          <p:cNvPr id="203" name="Slide Number"/>
          <p:cNvSpPr>
            <a:spLocks noGrp="1"/>
          </p:cNvSpPr>
          <p:nvPr>
            <p:ph type="sldNum" sz="quarter" idx="4294967295"/>
          </p:nvPr>
        </p:nvSpPr>
        <p:spPr>
          <a:xfrm>
            <a:off x="9937147" y="6245226"/>
            <a:ext cx="273653" cy="2642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204" name="Rectangle"/>
          <p:cNvSpPr/>
          <p:nvPr/>
        </p:nvSpPr>
        <p:spPr>
          <a:xfrm>
            <a:off x="3130629" y="115887"/>
            <a:ext cx="7489826" cy="6626226"/>
          </a:xfrm>
          <a:prstGeom prst="rect">
            <a:avLst/>
          </a:prstGeom>
          <a:solidFill>
            <a:srgbClr val="FFFFFF">
              <a:alpha val="45881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 marL="533400" indent="-533400">
              <a:lnSpc>
                <a:spcPct val="90000"/>
              </a:lnSpc>
              <a:spcBef>
                <a:spcPts val="400"/>
              </a:spcBef>
              <a:defRPr sz="3000">
                <a:latin typeface="Arial"/>
                <a:ea typeface="Arial"/>
                <a:cs typeface="Arial"/>
                <a:sym typeface="Arial"/>
              </a:defRPr>
            </a:pPr>
            <a:endParaRPr sz="3000"/>
          </a:p>
        </p:txBody>
      </p:sp>
      <p:grpSp>
        <p:nvGrpSpPr>
          <p:cNvPr id="228" name="Group"/>
          <p:cNvGrpSpPr/>
          <p:nvPr/>
        </p:nvGrpSpPr>
        <p:grpSpPr>
          <a:xfrm>
            <a:off x="3909979" y="442571"/>
            <a:ext cx="6486201" cy="6179694"/>
            <a:chOff x="-3" y="3059"/>
            <a:chExt cx="6486200" cy="6179693"/>
          </a:xfrm>
        </p:grpSpPr>
        <p:sp>
          <p:nvSpPr>
            <p:cNvPr id="205" name="Line"/>
            <p:cNvSpPr/>
            <p:nvPr/>
          </p:nvSpPr>
          <p:spPr>
            <a:xfrm flipH="1" flipV="1">
              <a:off x="1692375" y="2815260"/>
              <a:ext cx="796806" cy="25554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grpSp>
          <p:nvGrpSpPr>
            <p:cNvPr id="208" name="Group"/>
            <p:cNvGrpSpPr/>
            <p:nvPr/>
          </p:nvGrpSpPr>
          <p:grpSpPr>
            <a:xfrm>
              <a:off x="-3" y="1728134"/>
              <a:ext cx="1810640" cy="1665342"/>
              <a:chOff x="-1" y="-1"/>
              <a:chExt cx="1810638" cy="1665341"/>
            </a:xfrm>
          </p:grpSpPr>
          <p:sp>
            <p:nvSpPr>
              <p:cNvPr id="206" name="Circle"/>
              <p:cNvSpPr/>
              <p:nvPr/>
            </p:nvSpPr>
            <p:spPr>
              <a:xfrm>
                <a:off x="72786" y="-1"/>
                <a:ext cx="1665067" cy="1665341"/>
              </a:xfrm>
              <a:prstGeom prst="ellipse">
                <a:avLst/>
              </a:pr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2200">
                    <a:solidFill>
                      <a:srgbClr val="000066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200"/>
              </a:p>
            </p:txBody>
          </p:sp>
          <p:sp>
            <p:nvSpPr>
              <p:cNvPr id="207" name="‘nothing…"/>
              <p:cNvSpPr/>
              <p:nvPr/>
            </p:nvSpPr>
            <p:spPr>
              <a:xfrm>
                <a:off x="-1" y="663391"/>
                <a:ext cx="1810638" cy="3385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2200">
                    <a:solidFill>
                      <a:srgbClr val="000066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rPr dirty="0" err="1"/>
                  <a:t>Αυτο</a:t>
                </a:r>
                <a:r>
                  <a:rPr lang="el-GR" dirty="0"/>
                  <a:t>ρ</a:t>
                </a:r>
                <a:r>
                  <a:rPr dirty="0" err="1"/>
                  <a:t>ρύθμιση</a:t>
                </a:r>
                <a:r>
                  <a:rPr dirty="0"/>
                  <a:t> </a:t>
                </a:r>
              </a:p>
            </p:txBody>
          </p:sp>
        </p:grpSp>
        <p:sp>
          <p:nvSpPr>
            <p:cNvPr id="209" name="Line"/>
            <p:cNvSpPr/>
            <p:nvPr/>
          </p:nvSpPr>
          <p:spPr>
            <a:xfrm flipH="1">
              <a:off x="2298638" y="3999835"/>
              <a:ext cx="489345" cy="67783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grpSp>
          <p:nvGrpSpPr>
            <p:cNvPr id="212" name="Group"/>
            <p:cNvGrpSpPr/>
            <p:nvPr/>
          </p:nvGrpSpPr>
          <p:grpSpPr>
            <a:xfrm>
              <a:off x="707717" y="4517407"/>
              <a:ext cx="2209657" cy="1665345"/>
              <a:chOff x="-1" y="-1"/>
              <a:chExt cx="2209655" cy="1665343"/>
            </a:xfrm>
          </p:grpSpPr>
          <p:sp>
            <p:nvSpPr>
              <p:cNvPr id="210" name="Circle"/>
              <p:cNvSpPr/>
              <p:nvPr/>
            </p:nvSpPr>
            <p:spPr>
              <a:xfrm>
                <a:off x="272294" y="-1"/>
                <a:ext cx="1665067" cy="1665343"/>
              </a:xfrm>
              <a:prstGeom prst="ellipse">
                <a:avLst/>
              </a:pr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2200" b="1">
                    <a:solidFill>
                      <a:srgbClr val="660033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200"/>
              </a:p>
            </p:txBody>
          </p:sp>
          <p:sp>
            <p:nvSpPr>
              <p:cNvPr id="211" name="‘it…"/>
              <p:cNvSpPr/>
              <p:nvPr/>
            </p:nvSpPr>
            <p:spPr>
              <a:xfrm>
                <a:off x="-1" y="324838"/>
                <a:ext cx="2209655" cy="1015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/>
              <a:p>
                <a:pPr algn="ctr">
                  <a:defRPr sz="2200" b="1">
                    <a:solidFill>
                      <a:srgbClr val="660033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sz="2200"/>
                  <a:t>Ενίσχυση</a:t>
                </a:r>
              </a:p>
              <a:p>
                <a:pPr algn="ctr">
                  <a:defRPr sz="2200" b="1">
                    <a:solidFill>
                      <a:srgbClr val="660033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sz="2200"/>
                  <a:t>Εκτελεστικών</a:t>
                </a:r>
              </a:p>
              <a:p>
                <a:pPr algn="ctr">
                  <a:defRPr sz="2200" b="1">
                    <a:solidFill>
                      <a:srgbClr val="660033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sz="2200"/>
                  <a:t>Λειτουργιών</a:t>
                </a:r>
              </a:p>
            </p:txBody>
          </p:sp>
        </p:grpSp>
        <p:sp>
          <p:nvSpPr>
            <p:cNvPr id="213" name="Line"/>
            <p:cNvSpPr/>
            <p:nvPr/>
          </p:nvSpPr>
          <p:spPr>
            <a:xfrm>
              <a:off x="3764498" y="4002000"/>
              <a:ext cx="491509" cy="67566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grpSp>
          <p:nvGrpSpPr>
            <p:cNvPr id="216" name="Group"/>
            <p:cNvGrpSpPr/>
            <p:nvPr/>
          </p:nvGrpSpPr>
          <p:grpSpPr>
            <a:xfrm>
              <a:off x="3913897" y="4517407"/>
              <a:ext cx="1665067" cy="1665345"/>
              <a:chOff x="-1" y="-1"/>
              <a:chExt cx="1665066" cy="1665343"/>
            </a:xfrm>
          </p:grpSpPr>
          <p:sp>
            <p:nvSpPr>
              <p:cNvPr id="214" name="Circle"/>
              <p:cNvSpPr/>
              <p:nvPr/>
            </p:nvSpPr>
            <p:spPr>
              <a:xfrm>
                <a:off x="-1" y="-1"/>
                <a:ext cx="1665066" cy="1665343"/>
              </a:xfrm>
              <a:prstGeom prst="ellipse">
                <a:avLst/>
              </a:pr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22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200"/>
              </a:p>
            </p:txBody>
          </p:sp>
          <p:sp>
            <p:nvSpPr>
              <p:cNvPr id="215" name="it’s…"/>
              <p:cNvSpPr/>
              <p:nvPr/>
            </p:nvSpPr>
            <p:spPr>
              <a:xfrm>
                <a:off x="27735" y="324838"/>
                <a:ext cx="1609594" cy="1015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/>
              <a:p>
                <a:pPr algn="ctr">
                  <a:defRPr sz="2200" b="1">
                    <a:solidFill>
                      <a:srgbClr val="CC0066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200"/>
                  <a:t>Τρόποι </a:t>
                </a:r>
              </a:p>
              <a:p>
                <a:pPr algn="ctr">
                  <a:defRPr sz="2200" b="1">
                    <a:solidFill>
                      <a:srgbClr val="CC0066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200"/>
                  <a:t>μείωσης </a:t>
                </a:r>
              </a:p>
              <a:p>
                <a:pPr algn="ctr">
                  <a:defRPr sz="2200" b="1">
                    <a:solidFill>
                      <a:srgbClr val="CC0066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200"/>
                  <a:t>του στρες </a:t>
                </a:r>
                <a:r>
                  <a:rPr sz="220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</a:t>
                </a:r>
              </a:p>
            </p:txBody>
          </p:sp>
        </p:grpSp>
        <p:sp>
          <p:nvSpPr>
            <p:cNvPr id="217" name="Line"/>
            <p:cNvSpPr/>
            <p:nvPr/>
          </p:nvSpPr>
          <p:spPr>
            <a:xfrm flipV="1">
              <a:off x="4067629" y="2815260"/>
              <a:ext cx="794641" cy="25770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grpSp>
          <p:nvGrpSpPr>
            <p:cNvPr id="220" name="Group"/>
            <p:cNvGrpSpPr/>
            <p:nvPr/>
          </p:nvGrpSpPr>
          <p:grpSpPr>
            <a:xfrm>
              <a:off x="4821129" y="1725968"/>
              <a:ext cx="1665068" cy="1665342"/>
              <a:chOff x="0" y="-1"/>
              <a:chExt cx="1665067" cy="1665341"/>
            </a:xfrm>
          </p:grpSpPr>
          <p:sp>
            <p:nvSpPr>
              <p:cNvPr id="218" name="Circle"/>
              <p:cNvSpPr/>
              <p:nvPr/>
            </p:nvSpPr>
            <p:spPr>
              <a:xfrm>
                <a:off x="0" y="-1"/>
                <a:ext cx="1665067" cy="1665341"/>
              </a:xfrm>
              <a:prstGeom prst="ellipse">
                <a:avLst/>
              </a:pr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2200" b="1">
                    <a:solidFill>
                      <a:srgbClr val="3333CC"/>
                    </a:solidFill>
                    <a:effectLst>
                      <a:outerShdw blurRad="12700" dist="25400" dir="2700000" rotWithShape="0">
                        <a:srgbClr val="DDDDDD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2200"/>
              </a:p>
            </p:txBody>
          </p:sp>
          <p:sp>
            <p:nvSpPr>
              <p:cNvPr id="219" name="‘I was…"/>
              <p:cNvSpPr/>
              <p:nvPr/>
            </p:nvSpPr>
            <p:spPr>
              <a:xfrm>
                <a:off x="121948" y="494115"/>
                <a:ext cx="1421167" cy="677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/>
              <a:p>
                <a:pPr algn="ctr">
                  <a:defRPr sz="2200" b="1">
                    <a:solidFill>
                      <a:srgbClr val="3333CC"/>
                    </a:solidFill>
                    <a:effectLst>
                      <a:outerShdw blurRad="12700" dist="25400" dir="2700000" rotWithShape="0">
                        <a:srgbClr val="DDDDDD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200"/>
                  <a:t>Φυσική</a:t>
                </a:r>
              </a:p>
              <a:p>
                <a:pPr algn="ctr">
                  <a:defRPr sz="2200" b="1">
                    <a:solidFill>
                      <a:srgbClr val="3333CC"/>
                    </a:solidFill>
                    <a:effectLst>
                      <a:outerShdw blurRad="12700" dist="25400" dir="2700000" rotWithShape="0">
                        <a:srgbClr val="DDDDDD"/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2200"/>
                  <a:t>άσκηση </a:t>
                </a:r>
              </a:p>
            </p:txBody>
          </p:sp>
        </p:grpSp>
        <p:sp>
          <p:nvSpPr>
            <p:cNvPr id="221" name="Line"/>
            <p:cNvSpPr/>
            <p:nvPr/>
          </p:nvSpPr>
          <p:spPr>
            <a:xfrm flipV="1">
              <a:off x="3277320" y="1663168"/>
              <a:ext cx="4" cy="83591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  <p:grpSp>
          <p:nvGrpSpPr>
            <p:cNvPr id="224" name="Group"/>
            <p:cNvGrpSpPr/>
            <p:nvPr/>
          </p:nvGrpSpPr>
          <p:grpSpPr>
            <a:xfrm>
              <a:off x="2500696" y="3059"/>
              <a:ext cx="1626888" cy="1627158"/>
              <a:chOff x="0" y="0"/>
              <a:chExt cx="1626887" cy="1627156"/>
            </a:xfrm>
          </p:grpSpPr>
          <p:sp>
            <p:nvSpPr>
              <p:cNvPr id="222" name="Circle"/>
              <p:cNvSpPr/>
              <p:nvPr/>
            </p:nvSpPr>
            <p:spPr>
              <a:xfrm>
                <a:off x="0" y="-1"/>
                <a:ext cx="1626888" cy="1627158"/>
              </a:xfrm>
              <a:prstGeom prst="ellipse">
                <a:avLst/>
              </a:prstGeom>
              <a:solidFill>
                <a:srgbClr val="FFFFFF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2200" b="1">
                    <a:solidFill>
                      <a:srgbClr val="FF26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200"/>
              </a:p>
            </p:txBody>
          </p:sp>
          <p:sp>
            <p:nvSpPr>
              <p:cNvPr id="223" name="‘Καλές συνήθειες’"/>
              <p:cNvSpPr/>
              <p:nvPr/>
            </p:nvSpPr>
            <p:spPr>
              <a:xfrm>
                <a:off x="40215" y="125662"/>
                <a:ext cx="1499682" cy="10456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2200" b="1">
                    <a:solidFill>
                      <a:srgbClr val="FF26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sz="2200"/>
                  <a:t>‘Καλές συνήθειες</a:t>
                </a:r>
                <a:r>
                  <a:t>’</a:t>
                </a:r>
              </a:p>
            </p:txBody>
          </p:sp>
        </p:grpSp>
        <p:grpSp>
          <p:nvGrpSpPr>
            <p:cNvPr id="227" name="Group"/>
            <p:cNvGrpSpPr/>
            <p:nvPr/>
          </p:nvGrpSpPr>
          <p:grpSpPr>
            <a:xfrm>
              <a:off x="2335601" y="2499082"/>
              <a:ext cx="1885608" cy="1665345"/>
              <a:chOff x="-1" y="-1"/>
              <a:chExt cx="1885607" cy="1665343"/>
            </a:xfrm>
          </p:grpSpPr>
          <p:sp>
            <p:nvSpPr>
              <p:cNvPr id="225" name="Circle"/>
              <p:cNvSpPr/>
              <p:nvPr/>
            </p:nvSpPr>
            <p:spPr>
              <a:xfrm>
                <a:off x="110270" y="-1"/>
                <a:ext cx="1665067" cy="1665343"/>
              </a:xfrm>
              <a:prstGeom prst="ellipse">
                <a:avLst/>
              </a:prstGeom>
              <a:solidFill>
                <a:srgbClr val="CCCCFF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2600" b="1">
                    <a:solidFill>
                      <a:srgbClr val="0033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 sz="2600"/>
              </a:p>
            </p:txBody>
          </p:sp>
          <p:sp>
            <p:nvSpPr>
              <p:cNvPr id="226" name="likely…"/>
              <p:cNvSpPr/>
              <p:nvPr/>
            </p:nvSpPr>
            <p:spPr>
              <a:xfrm>
                <a:off x="-1" y="432561"/>
                <a:ext cx="1885607" cy="80021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/>
              <a:p>
                <a:pPr algn="ctr">
                  <a:defRPr sz="2600" b="1">
                    <a:solidFill>
                      <a:srgbClr val="0033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sz="2600" dirty="0" err="1"/>
                  <a:t>Προάγουν</a:t>
                </a:r>
                <a:r>
                  <a:rPr sz="2600" dirty="0"/>
                  <a:t> </a:t>
                </a:r>
              </a:p>
              <a:p>
                <a:pPr algn="ctr">
                  <a:defRPr sz="2600" b="1">
                    <a:solidFill>
                      <a:srgbClr val="0033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sz="2600" dirty="0" err="1"/>
                  <a:t>την</a:t>
                </a:r>
                <a:r>
                  <a:rPr sz="2600" dirty="0"/>
                  <a:t> </a:t>
                </a:r>
                <a:r>
                  <a:rPr sz="2600" dirty="0" err="1"/>
                  <a:t>Yγεί</a:t>
                </a:r>
                <a:r>
                  <a:rPr sz="2600" dirty="0"/>
                  <a:t>α </a:t>
                </a:r>
              </a:p>
            </p:txBody>
          </p:sp>
        </p:grpSp>
      </p:grpSp>
      <p:pic>
        <p:nvPicPr>
          <p:cNvPr id="229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7170" y="4930123"/>
            <a:ext cx="1648910" cy="1811990"/>
          </a:xfrm>
          <a:prstGeom prst="rect">
            <a:avLst/>
          </a:prstGeom>
          <a:ln w="12700">
            <a:miter lim="400000"/>
          </a:ln>
        </p:spPr>
      </p:pic>
      <p:sp>
        <p:nvSpPr>
          <p:cNvPr id="230" name="EDO PORDECKA (1996)"/>
          <p:cNvSpPr/>
          <p:nvPr/>
        </p:nvSpPr>
        <p:spPr>
          <a:xfrm>
            <a:off x="3562864" y="6591844"/>
            <a:ext cx="1036498" cy="21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 defTabSz="457200">
              <a:defRPr sz="800" i="1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EDO PORDECKA (1996)</a:t>
            </a:r>
          </a:p>
        </p:txBody>
      </p:sp>
      <p:sp>
        <p:nvSpPr>
          <p:cNvPr id="231" name="8. Συμπεριφορές που Προάγουν την Υγεία"/>
          <p:cNvSpPr/>
          <p:nvPr/>
        </p:nvSpPr>
        <p:spPr>
          <a:xfrm>
            <a:off x="1632023" y="379829"/>
            <a:ext cx="5255602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400"/>
            </a:lvl1pPr>
          </a:lstStyle>
          <a:p>
            <a:r>
              <a:rPr dirty="0" err="1"/>
              <a:t>Συμ</a:t>
            </a:r>
            <a:r>
              <a:rPr dirty="0"/>
              <a:t>π</a:t>
            </a:r>
            <a:r>
              <a:rPr dirty="0" err="1"/>
              <a:t>εριφορές</a:t>
            </a:r>
            <a:r>
              <a:rPr dirty="0"/>
              <a:t> π</a:t>
            </a:r>
            <a:r>
              <a:rPr dirty="0" err="1"/>
              <a:t>ου</a:t>
            </a:r>
            <a:r>
              <a:rPr dirty="0"/>
              <a:t> </a:t>
            </a:r>
            <a:r>
              <a:rPr dirty="0" err="1"/>
              <a:t>χτίζουν</a:t>
            </a:r>
            <a:r>
              <a:rPr dirty="0"/>
              <a:t> </a:t>
            </a:r>
            <a:r>
              <a:rPr dirty="0" err="1"/>
              <a:t>την</a:t>
            </a:r>
            <a:r>
              <a:rPr dirty="0"/>
              <a:t> Ψ.Α.</a:t>
            </a:r>
          </a:p>
        </p:txBody>
      </p:sp>
      <p:sp>
        <p:nvSpPr>
          <p:cNvPr id="232" name="ΚΑΛΗ ΧΡΟΝΙΑ !!!!!!                                                                          ΧΡΟΝΙΑ ΠΟΛΛΑ !!!"/>
          <p:cNvSpPr/>
          <p:nvPr/>
        </p:nvSpPr>
        <p:spPr>
          <a:xfrm>
            <a:off x="8235629" y="182690"/>
            <a:ext cx="2350430" cy="669236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  <a:effectLst>
            <a:reflection stA="11427" endPos="40000" dir="5400000" sy="-100000" algn="bl" rotWithShape="0"/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>
              <a:buSzPct val="100000"/>
              <a:buAutoNum type="arabicPeriod"/>
              <a:defRPr u="sng">
                <a:solidFill>
                  <a:schemeClr val="accent2"/>
                </a:solidFill>
              </a:defRPr>
            </a:pPr>
            <a:r>
              <a:t>Ύπνος</a:t>
            </a:r>
          </a:p>
          <a:p>
            <a:pPr marL="240631" indent="-240631">
              <a:buSzPct val="100000"/>
              <a:buAutoNum type="arabicPeriod"/>
              <a:defRPr u="sng">
                <a:solidFill>
                  <a:schemeClr val="accent2"/>
                </a:solidFill>
              </a:defRPr>
            </a:pPr>
            <a:r>
              <a:t>Διατροφή κτλ</a:t>
            </a:r>
          </a:p>
        </p:txBody>
      </p:sp>
      <p:pic>
        <p:nvPicPr>
          <p:cNvPr id="233" name="pasted-image.tiff" descr="pasted-image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271" y="999202"/>
            <a:ext cx="2498193" cy="167034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pasted-image.tiff" descr="pasted-image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2209" y="3878420"/>
            <a:ext cx="1265956" cy="1265957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Lazarus &amp; Folkman, «απαιτήσεις (εσωτερικές ή εξωτερικές) ξεπερνούν τις διαθέσιμες δυνατότητές του»."/>
          <p:cNvSpPr/>
          <p:nvPr/>
        </p:nvSpPr>
        <p:spPr>
          <a:xfrm>
            <a:off x="4649238" y="6187666"/>
            <a:ext cx="5963866" cy="699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just" defTabSz="457200">
              <a:lnSpc>
                <a:spcPct val="150000"/>
              </a:lnSpc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 sz="1400"/>
            </a:pPr>
            <a:r>
              <a:rPr dirty="0"/>
              <a:t>Lazarus &amp; Folkman</a:t>
            </a:r>
            <a:r>
              <a:rPr b="1" dirty="0"/>
              <a:t>,</a:t>
            </a:r>
            <a:r>
              <a:rPr lang="el-GR" b="1" dirty="0"/>
              <a:t> «</a:t>
            </a:r>
            <a:r>
              <a:rPr b="1" dirty="0"/>
              <a:t>απα</a:t>
            </a:r>
            <a:r>
              <a:rPr b="1" dirty="0" err="1"/>
              <a:t>ιτήσεις</a:t>
            </a:r>
            <a:r>
              <a:rPr b="1" dirty="0"/>
              <a:t> (</a:t>
            </a:r>
            <a:r>
              <a:rPr b="1" dirty="0" err="1"/>
              <a:t>εσωτερικές</a:t>
            </a:r>
            <a:r>
              <a:rPr b="1" dirty="0"/>
              <a:t> </a:t>
            </a:r>
            <a:r>
              <a:rPr b="1" dirty="0" err="1"/>
              <a:t>ή</a:t>
            </a:r>
            <a:r>
              <a:rPr b="1" dirty="0"/>
              <a:t> </a:t>
            </a:r>
            <a:r>
              <a:rPr b="1" dirty="0" err="1"/>
              <a:t>εξωτερικές</a:t>
            </a:r>
            <a:r>
              <a:rPr b="1" dirty="0"/>
              <a:t>) </a:t>
            </a:r>
            <a:r>
              <a:rPr b="1" dirty="0" err="1"/>
              <a:t>ξε</a:t>
            </a:r>
            <a:r>
              <a:rPr b="1" dirty="0"/>
              <a:t>π</a:t>
            </a:r>
            <a:r>
              <a:rPr b="1" dirty="0" err="1"/>
              <a:t>ερνούν</a:t>
            </a:r>
            <a:r>
              <a:rPr b="1" dirty="0"/>
              <a:t> </a:t>
            </a:r>
            <a:r>
              <a:rPr b="1" dirty="0" err="1"/>
              <a:t>τις</a:t>
            </a:r>
            <a:r>
              <a:rPr b="1" dirty="0"/>
              <a:t> </a:t>
            </a:r>
            <a:r>
              <a:rPr b="1" dirty="0" err="1"/>
              <a:t>δι</a:t>
            </a:r>
            <a:r>
              <a:rPr b="1" dirty="0"/>
              <a:t>α</a:t>
            </a:r>
            <a:r>
              <a:rPr b="1" dirty="0" err="1"/>
              <a:t>θέσιμες</a:t>
            </a:r>
            <a:r>
              <a:rPr b="1" dirty="0"/>
              <a:t> </a:t>
            </a:r>
            <a:r>
              <a:rPr b="1" dirty="0" err="1"/>
              <a:t>δυν</a:t>
            </a:r>
            <a:r>
              <a:rPr b="1" dirty="0"/>
              <a:t>α</a:t>
            </a:r>
            <a:r>
              <a:rPr b="1" dirty="0" err="1"/>
              <a:t>τότητές</a:t>
            </a:r>
            <a:r>
              <a:rPr b="1" dirty="0"/>
              <a:t> </a:t>
            </a:r>
            <a:r>
              <a:rPr lang="el-GR" b="1" dirty="0" err="1"/>
              <a:t>μο</a:t>
            </a:r>
            <a:r>
              <a:rPr b="1" dirty="0" err="1"/>
              <a:t>υ</a:t>
            </a:r>
            <a:r>
              <a:rPr b="1" dirty="0"/>
              <a:t>». </a:t>
            </a:r>
          </a:p>
        </p:txBody>
      </p:sp>
      <p:sp>
        <p:nvSpPr>
          <p:cNvPr id="36" name="ΚΑΛΗ ΧΡΟΝΙΑ !!!!!!                                                                          ΧΡΟΝΙΑ ΠΟΛΛΑ !!!">
            <a:extLst>
              <a:ext uri="{FF2B5EF4-FFF2-40B4-BE49-F238E27FC236}">
                <a16:creationId xmlns:a16="http://schemas.microsoft.com/office/drawing/2014/main" id="{78292F8C-E53D-4C46-9CD4-8BFECB1E7A23}"/>
              </a:ext>
            </a:extLst>
          </p:cNvPr>
          <p:cNvSpPr/>
          <p:nvPr/>
        </p:nvSpPr>
        <p:spPr>
          <a:xfrm>
            <a:off x="1936429" y="3310233"/>
            <a:ext cx="2350431" cy="1507436"/>
          </a:xfrm>
          <a:prstGeom prst="rect">
            <a:avLst/>
          </a:prstGeom>
          <a:ln w="25400">
            <a:solidFill>
              <a:schemeClr val="accent2"/>
            </a:solidFill>
            <a:miter lim="400000"/>
          </a:ln>
          <a:effectLst>
            <a:reflection stA="11427" endPos="40000" dir="5400000" sy="-100000" algn="bl" rotWithShape="0"/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>
              <a:buSzPct val="100000"/>
              <a:buAutoNum type="arabicPeriod"/>
              <a:defRPr u="sng">
                <a:solidFill>
                  <a:schemeClr val="accent2"/>
                </a:solidFill>
              </a:defRPr>
            </a:pPr>
            <a:r>
              <a:t>αναπνοές</a:t>
            </a:r>
          </a:p>
          <a:p>
            <a:pPr marL="240631" indent="-240631">
              <a:buSzPct val="100000"/>
              <a:buAutoNum type="arabicPeriod"/>
              <a:defRPr u="sng">
                <a:solidFill>
                  <a:schemeClr val="accent2"/>
                </a:solidFill>
              </a:defRPr>
            </a:pPr>
            <a:r>
              <a:t>δημιουργία ελεύθερου χώρου</a:t>
            </a:r>
          </a:p>
          <a:p>
            <a:pPr marL="240631" indent="-240631">
              <a:buSzPct val="100000"/>
              <a:buAutoNum type="arabicPeriod"/>
              <a:defRPr u="sng">
                <a:solidFill>
                  <a:schemeClr val="accent2"/>
                </a:solidFill>
              </a:defRPr>
            </a:pPr>
            <a:r>
              <a:t>θετικά συναισθήματα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wipe dir="r"/>
      </p:transition>
    </mc:Choice>
    <mc:Fallback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4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3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 animBg="1" advAuto="0"/>
      <p:bldP spid="229" grpId="0" animBg="1" advAuto="0"/>
      <p:bldP spid="232" grpId="0" animBg="1" advAuto="0"/>
      <p:bldP spid="233" grpId="0" animBg="1" advAuto="0"/>
      <p:bldP spid="234" grpId="0" animBg="1" advAuto="0"/>
      <p:bldP spid="235" grpId="0" animBg="1" advAuto="0"/>
      <p:bldP spid="36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A2FCC-2AA2-574F-B7A6-51951C0B2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136" y="944170"/>
            <a:ext cx="11944864" cy="1470026"/>
          </a:xfrm>
        </p:spPr>
        <p:txBody>
          <a:bodyPr/>
          <a:lstStyle/>
          <a:p>
            <a:r>
              <a:rPr lang="el-GR" dirty="0"/>
              <a:t>Ιδεοθύελλα ή Κινητοποιητική Ομάδα Εστίασης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3E8494-FEC0-6640-9C50-405B3B933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91563" y="4122099"/>
            <a:ext cx="3519237" cy="200406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How to make a Brain Model - Human Body Science for Kids">
            <a:extLst>
              <a:ext uri="{FF2B5EF4-FFF2-40B4-BE49-F238E27FC236}">
                <a16:creationId xmlns:a16="http://schemas.microsoft.com/office/drawing/2014/main" id="{93D473BA-190A-5D49-9123-342E1BF6C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634" y="3429000"/>
            <a:ext cx="4909751" cy="327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D1A02C-D6C7-3A45-BF71-05F2E1B62C3D}"/>
              </a:ext>
            </a:extLst>
          </p:cNvPr>
          <p:cNvSpPr/>
          <p:nvPr/>
        </p:nvSpPr>
        <p:spPr>
          <a:xfrm>
            <a:off x="1981200" y="2274839"/>
            <a:ext cx="78566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https://www.google.com/url?sa=i&amp;url=https%3A%2F%2Fwww.science-sparks.com%2Fmake-a-model-brain%2F&amp;psig=AOvVaw3dTjyaRc-nH54YNLhFvCUZ&amp;ust=1619674288610000&amp;source=images&amp;cd=vfe&amp;ved=0CAIQjRxqFwoTCPjtuIeboPACFQAAAAAdAAAAABAI</a:t>
            </a:r>
            <a:r>
              <a:rPr lang="el-GR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78179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"/>
          <p:cNvSpPr>
            <a:spLocks noGrp="1"/>
          </p:cNvSpPr>
          <p:nvPr>
            <p:ph type="title"/>
          </p:nvPr>
        </p:nvSpPr>
        <p:spPr>
          <a:xfrm>
            <a:off x="1981200" y="274635"/>
            <a:ext cx="8229600" cy="1143007"/>
          </a:xfrm>
          <a:prstGeom prst="rect">
            <a:avLst/>
          </a:prstGeom>
        </p:spPr>
        <p:txBody>
          <a:bodyPr/>
          <a:lstStyle/>
          <a:p>
            <a:pPr algn="ctr"/>
            <a:r>
              <a:rPr dirty="0"/>
              <a:t>ΠΥΘΑΓΟΡΕΙΑ ΑΣΚΗΣΗ</a:t>
            </a:r>
            <a:r>
              <a:rPr lang="el-GR" dirty="0"/>
              <a:t>  ρύθμιση θυμού</a:t>
            </a:r>
            <a:endParaRPr dirty="0"/>
          </a:p>
        </p:txBody>
      </p:sp>
      <p:sp>
        <p:nvSpPr>
          <p:cNvPr id="243" name="Body"/>
          <p:cNvSpPr>
            <a:spLocks noGrp="1"/>
          </p:cNvSpPr>
          <p:nvPr>
            <p:ph type="body" idx="1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defTabSz="457200">
              <a:spcBef>
                <a:spcPts val="0"/>
              </a:spcBef>
              <a:defRPr sz="1400" b="1">
                <a:solidFill>
                  <a:srgbClr val="777777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  <a:p>
            <a:pPr defTabSz="457200">
              <a:spcBef>
                <a:spcPts val="0"/>
              </a:spcBef>
              <a:defRPr sz="2200" b="1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Georgia"/>
                <a:ea typeface="Georgia"/>
                <a:cs typeface="Georgia"/>
                <a:sym typeface="Georgia"/>
              </a:defRPr>
            </a:pPr>
            <a:r>
              <a:rPr>
                <a:hlinkClick r:id="rId2"/>
              </a:rPr>
              <a:t>ΠΥΘΑΓΟΡΑΣ: "'Πη παρέβην; Τι δ' έρεξα; Τι μοι δέον ουκ ετελέσθη;"</a:t>
            </a:r>
          </a:p>
        </p:txBody>
      </p:sp>
      <p:sp>
        <p:nvSpPr>
          <p:cNvPr id="244" name="Σε τι έσφαλα; Τι καλό έκανα; Τι έπρεπε να κάνω και δεν το έκανα;"/>
          <p:cNvSpPr/>
          <p:nvPr/>
        </p:nvSpPr>
        <p:spPr>
          <a:xfrm>
            <a:off x="3362047" y="3315813"/>
            <a:ext cx="5715703" cy="1754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3600">
                <a:solidFill>
                  <a:srgbClr val="262626"/>
                </a:solidFill>
              </a:defRPr>
            </a:lvl1pPr>
          </a:lstStyle>
          <a:p>
            <a:r>
              <a:t>Σε τι έσφαλα; Τι καλό έκανα; Τι έπρεπε να κάνω και δεν το έκανα;</a:t>
            </a:r>
          </a:p>
        </p:txBody>
      </p:sp>
      <p:sp>
        <p:nvSpPr>
          <p:cNvPr id="24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6083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pasted-image.tiff" descr="pasted-imag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95287"/>
            <a:ext cx="6026321" cy="6701268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Σε τι έσφαλα; Τι καλό έκανα; Τι έπρεπε να κάνω και δεν το έκανα;"/>
          <p:cNvSpPr/>
          <p:nvPr/>
        </p:nvSpPr>
        <p:spPr>
          <a:xfrm>
            <a:off x="2965280" y="178914"/>
            <a:ext cx="6261440" cy="1200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3600">
                <a:solidFill>
                  <a:srgbClr val="FFFFFF"/>
                </a:solidFill>
              </a:defRPr>
            </a:lvl1pPr>
          </a:lstStyle>
          <a:p>
            <a:r>
              <a:t>…μετά την έκρηξη - αποδοχή &amp; περισυλλογή</a:t>
            </a:r>
          </a:p>
        </p:txBody>
      </p:sp>
      <p:sp>
        <p:nvSpPr>
          <p:cNvPr id="249" name="Σε τι έσφαλα; Τι καλό έκανα; Τι έπρεπε να κάνω και δεν το έκανα;"/>
          <p:cNvSpPr/>
          <p:nvPr/>
        </p:nvSpPr>
        <p:spPr>
          <a:xfrm>
            <a:off x="3362048" y="3315813"/>
            <a:ext cx="5715702" cy="1754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3600">
                <a:solidFill>
                  <a:srgbClr val="FFFFFF"/>
                </a:solidFill>
              </a:defRPr>
            </a:lvl1pPr>
          </a:lstStyle>
          <a:p>
            <a:r>
              <a:t>Σε τι έσφαλα; Τι καλό έκανα; Τι έπρεπε να κάνω και δεν το έκανα;</a:t>
            </a:r>
          </a:p>
        </p:txBody>
      </p:sp>
      <p:sp>
        <p:nvSpPr>
          <p:cNvPr id="25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543697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Εκφράσεις θυμού"/>
          <p:cNvSpPr>
            <a:spLocks noGrp="1"/>
          </p:cNvSpPr>
          <p:nvPr>
            <p:ph type="title"/>
          </p:nvPr>
        </p:nvSpPr>
        <p:spPr>
          <a:xfrm>
            <a:off x="1981200" y="274636"/>
            <a:ext cx="8229600" cy="1143005"/>
          </a:xfrm>
          <a:prstGeom prst="rect">
            <a:avLst/>
          </a:prstGeom>
        </p:spPr>
        <p:txBody>
          <a:bodyPr/>
          <a:lstStyle/>
          <a:p>
            <a:r>
              <a:t>Εκφράσεις θυμού</a:t>
            </a:r>
          </a:p>
        </p:txBody>
      </p:sp>
      <p:sp>
        <p:nvSpPr>
          <p:cNvPr id="310" name="Επιθετικότητα (έλλεψη σεβασμού, εκρήξεις θυμού)         ξ…"/>
          <p:cNvSpPr>
            <a:spLocks noGrp="1"/>
          </p:cNvSpPr>
          <p:nvPr>
            <p:ph type="body" idx="1"/>
          </p:nvPr>
        </p:nvSpPr>
        <p:spPr>
          <a:xfrm>
            <a:off x="1482441" y="1600200"/>
            <a:ext cx="8792095" cy="489104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27789" indent="-427789" algn="l">
              <a:buAutoNum type="arabicPeriod"/>
            </a:pPr>
            <a:r>
              <a:rPr dirty="0" err="1"/>
              <a:t>Ε</a:t>
            </a:r>
            <a:r>
              <a:rPr dirty="0"/>
              <a:t>π</a:t>
            </a:r>
            <a:r>
              <a:rPr dirty="0" err="1"/>
              <a:t>ιθετικότητ</a:t>
            </a:r>
            <a:r>
              <a:rPr dirty="0"/>
              <a:t>α 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(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έλλε</a:t>
            </a:r>
            <a:r>
              <a:rPr lang="el-GR" sz="2400" dirty="0">
                <a:solidFill>
                  <a:schemeClr val="accent2">
                    <a:lumOff val="-8000"/>
                  </a:schemeClr>
                </a:solidFill>
              </a:rPr>
              <a:t>ι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ψη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σε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βα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σμού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,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εκρήξεις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θυμού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)   </a:t>
            </a:r>
            <a:r>
              <a:rPr sz="2400" dirty="0"/>
              <a:t>       </a:t>
            </a:r>
            <a:r>
              <a:rPr dirty="0"/>
              <a:t>               </a:t>
            </a:r>
          </a:p>
          <a:p>
            <a:pPr marL="427789" indent="-427789" algn="l">
              <a:buAutoNum type="arabicPeriod"/>
            </a:pPr>
            <a:r>
              <a:rPr dirty="0" err="1"/>
              <a:t>Π</a:t>
            </a:r>
            <a:r>
              <a:rPr dirty="0"/>
              <a:t>α</a:t>
            </a:r>
            <a:r>
              <a:rPr dirty="0" err="1"/>
              <a:t>θητικότητ</a:t>
            </a:r>
            <a:r>
              <a:rPr dirty="0"/>
              <a:t>α 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(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κρ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α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τάμε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το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θυμό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μέσ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α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μ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α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ς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,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γι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α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ν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α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είμ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α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στε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π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χ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, α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ρεστοί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, α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λλά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α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υτό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δεν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οδηγεί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lang="el-GR" sz="2400" dirty="0">
                <a:solidFill>
                  <a:schemeClr val="accent2">
                    <a:lumOff val="-8000"/>
                  </a:schemeClr>
                </a:solidFill>
              </a:rPr>
              <a:t>πουθενά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)</a:t>
            </a:r>
          </a:p>
          <a:p>
            <a:pPr marL="427789" indent="-427789" algn="l">
              <a:buAutoNum type="arabicPeriod"/>
            </a:pPr>
            <a:r>
              <a:rPr dirty="0" err="1"/>
              <a:t>Π</a:t>
            </a:r>
            <a:r>
              <a:rPr dirty="0"/>
              <a:t>α</a:t>
            </a:r>
            <a:r>
              <a:rPr dirty="0" err="1"/>
              <a:t>θητική</a:t>
            </a:r>
            <a:r>
              <a:rPr dirty="0"/>
              <a:t> </a:t>
            </a:r>
            <a:r>
              <a:rPr dirty="0" err="1"/>
              <a:t>ε</a:t>
            </a:r>
            <a:r>
              <a:rPr dirty="0"/>
              <a:t>π</a:t>
            </a:r>
            <a:r>
              <a:rPr dirty="0" err="1"/>
              <a:t>ιθετικότητ</a:t>
            </a:r>
            <a:r>
              <a:rPr dirty="0"/>
              <a:t>α 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(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έμμεση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έκφρ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α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ση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&amp;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σιω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π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ή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)</a:t>
            </a:r>
          </a:p>
          <a:p>
            <a:pPr marL="427789" indent="-427789" algn="l">
              <a:buAutoNum type="arabicPeriod"/>
            </a:pPr>
            <a:r>
              <a:rPr dirty="0" err="1"/>
              <a:t>Διεκδικητικότητ</a:t>
            </a:r>
            <a:r>
              <a:rPr dirty="0"/>
              <a:t>α 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(απ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οτελεσμ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α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τικός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τρό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π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ος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έκφρ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α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σης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)</a:t>
            </a:r>
          </a:p>
          <a:p>
            <a:pPr marL="427789" indent="-427789" algn="l">
              <a:buAutoNum type="arabicPeriod"/>
            </a:pPr>
            <a:r>
              <a:rPr dirty="0" err="1"/>
              <a:t>Εμ</a:t>
            </a:r>
            <a:r>
              <a:rPr dirty="0"/>
              <a:t>β</a:t>
            </a:r>
            <a:r>
              <a:rPr dirty="0" err="1"/>
              <a:t>άνθυνση</a:t>
            </a:r>
            <a:r>
              <a:rPr dirty="0"/>
              <a:t> </a:t>
            </a:r>
            <a:r>
              <a:rPr dirty="0" err="1"/>
              <a:t>στον</a:t>
            </a:r>
            <a:r>
              <a:rPr dirty="0"/>
              <a:t> </a:t>
            </a:r>
            <a:r>
              <a:rPr dirty="0" err="1"/>
              <a:t>ε</a:t>
            </a:r>
            <a:r>
              <a:rPr dirty="0"/>
              <a:t>α</a:t>
            </a:r>
            <a:r>
              <a:rPr dirty="0" err="1"/>
              <a:t>υτό</a:t>
            </a:r>
            <a:r>
              <a:rPr dirty="0"/>
              <a:t> 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(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μή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π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ως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έχω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μη-ρε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α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λιστικές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π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ροσδοκίες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ή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κά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π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οιο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θέμ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α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με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την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 απ</a:t>
            </a:r>
            <a:r>
              <a:rPr sz="2400" dirty="0" err="1">
                <a:solidFill>
                  <a:schemeClr val="accent2">
                    <a:lumOff val="-8000"/>
                  </a:schemeClr>
                </a:solidFill>
              </a:rPr>
              <a:t>οδοχή</a:t>
            </a:r>
            <a:r>
              <a:rPr sz="2400" dirty="0">
                <a:solidFill>
                  <a:schemeClr val="accent2">
                    <a:lumOff val="-8000"/>
                  </a:schemeClr>
                </a:solidFill>
              </a:rPr>
              <a:t>?)</a:t>
            </a:r>
            <a:r>
              <a:rPr dirty="0"/>
              <a:t> </a:t>
            </a:r>
          </a:p>
        </p:txBody>
      </p:sp>
      <p:sp>
        <p:nvSpPr>
          <p:cNvPr id="31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126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…άλλες ασκήσεις"/>
          <p:cNvSpPr>
            <a:spLocks noGrp="1"/>
          </p:cNvSpPr>
          <p:nvPr>
            <p:ph type="title"/>
          </p:nvPr>
        </p:nvSpPr>
        <p:spPr>
          <a:xfrm>
            <a:off x="2894013" y="304800"/>
            <a:ext cx="7772401" cy="1143000"/>
          </a:xfrm>
          <a:prstGeom prst="rect">
            <a:avLst/>
          </a:prstGeom>
        </p:spPr>
        <p:txBody>
          <a:bodyPr/>
          <a:lstStyle>
            <a:lvl1pPr defTabSz="758951">
              <a:defRPr sz="3652"/>
            </a:lvl1pPr>
          </a:lstStyle>
          <a:p>
            <a:r>
              <a:rPr dirty="0" err="1"/>
              <a:t>Δι</a:t>
            </a:r>
            <a:r>
              <a:rPr lang="el-GR" dirty="0" err="1"/>
              <a:t>αχείριση</a:t>
            </a:r>
            <a:r>
              <a:rPr lang="el-GR" dirty="0"/>
              <a:t> άγχους </a:t>
            </a:r>
            <a:r>
              <a:rPr dirty="0"/>
              <a:t>- </a:t>
            </a:r>
            <a:r>
              <a:rPr lang="el-GR" dirty="0" err="1"/>
              <a:t>βίντε</a:t>
            </a:r>
            <a:r>
              <a:rPr dirty="0" err="1"/>
              <a:t>ο</a:t>
            </a:r>
            <a:endParaRPr dirty="0"/>
          </a:p>
        </p:txBody>
      </p:sp>
      <p:sp>
        <p:nvSpPr>
          <p:cNvPr id="314" name="Πώς βλέπω τον εαυτό μου μετά από 5 χρόνια!…"/>
          <p:cNvSpPr>
            <a:spLocks noGrp="1"/>
          </p:cNvSpPr>
          <p:nvPr>
            <p:ph type="body" idx="1"/>
          </p:nvPr>
        </p:nvSpPr>
        <p:spPr>
          <a:xfrm>
            <a:off x="1843686" y="1981200"/>
            <a:ext cx="7772401" cy="4114800"/>
          </a:xfrm>
          <a:prstGeom prst="rect">
            <a:avLst/>
          </a:prstGeom>
        </p:spPr>
        <p:txBody>
          <a:bodyPr/>
          <a:lstStyle/>
          <a:p>
            <a:r>
              <a:rPr lang="el-GR" dirty="0"/>
              <a:t>Μαθητές λυκείου - θα</a:t>
            </a:r>
            <a:r>
              <a:rPr dirty="0"/>
              <a:t> πα</a:t>
            </a:r>
            <a:r>
              <a:rPr dirty="0" err="1"/>
              <a:t>ρ</a:t>
            </a:r>
            <a:r>
              <a:rPr dirty="0"/>
              <a:t>α</a:t>
            </a:r>
            <a:r>
              <a:rPr dirty="0" err="1"/>
              <a:t>κ</a:t>
            </a:r>
            <a:r>
              <a:rPr lang="el-GR" dirty="0" err="1"/>
              <a:t>ολουθήσουμε</a:t>
            </a:r>
            <a:r>
              <a:rPr lang="el-GR" dirty="0"/>
              <a:t> στην τάξη (στο σπίτι σας) ένα μέρος της</a:t>
            </a:r>
            <a:r>
              <a:rPr dirty="0"/>
              <a:t> </a:t>
            </a:r>
            <a:r>
              <a:rPr dirty="0" err="1"/>
              <a:t>ομιλί</a:t>
            </a:r>
            <a:r>
              <a:rPr dirty="0"/>
              <a:t>α</a:t>
            </a:r>
            <a:r>
              <a:rPr dirty="0" err="1"/>
              <a:t>ς</a:t>
            </a:r>
            <a:r>
              <a:rPr dirty="0"/>
              <a:t> </a:t>
            </a:r>
            <a:r>
              <a:rPr dirty="0" err="1"/>
              <a:t>του</a:t>
            </a:r>
            <a:r>
              <a:rPr dirty="0"/>
              <a:t> </a:t>
            </a:r>
            <a:r>
              <a:rPr dirty="0" err="1"/>
              <a:t>Γ</a:t>
            </a:r>
            <a:r>
              <a:rPr lang="el-GR" dirty="0"/>
              <a:t>.</a:t>
            </a:r>
            <a:r>
              <a:rPr dirty="0"/>
              <a:t> </a:t>
            </a:r>
            <a:r>
              <a:rPr dirty="0" err="1"/>
              <a:t>Χρούσου</a:t>
            </a:r>
            <a:r>
              <a:rPr lang="el-GR" dirty="0"/>
              <a:t>, διακεκριμένου γιατρού και επιστήμονα, ειδικό στο θέμα του άγχους και της διαχείρισής του</a:t>
            </a:r>
            <a:r>
              <a:rPr dirty="0"/>
              <a:t>…</a:t>
            </a:r>
            <a:endParaRPr lang="el-GR" dirty="0"/>
          </a:p>
          <a:p>
            <a:r>
              <a:rPr lang="el-GR" dirty="0"/>
              <a:t>Συζήτηση…</a:t>
            </a:r>
            <a:endParaRPr dirty="0"/>
          </a:p>
        </p:txBody>
      </p:sp>
      <p:sp>
        <p:nvSpPr>
          <p:cNvPr id="31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3242379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3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500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500"/>
                                        <p:tgtEl>
                                          <p:spTgt spid="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" grpId="0" build="p" bldLvl="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89AF2-69C2-3E4A-BD5B-6CA2B879F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Βίντεο &amp; </a:t>
            </a:r>
            <a:r>
              <a:rPr lang="en-GB" dirty="0"/>
              <a:t>project/</a:t>
            </a:r>
            <a:r>
              <a:rPr lang="el-GR" dirty="0"/>
              <a:t>εργασία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E8D10E-BC9D-F747-8745-E837BAB72C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600" u="sng" dirty="0">
                <a:hlinkClick r:id="rId2"/>
              </a:rPr>
              <a:t>https://www.google.com/search?client=safari&amp;rls=en&amp;q=children+understanding+brain&amp;ie=UTF-8&amp;oe=UTF-8#kpvalbx=_lPGIYPKsJOCE9u8Pyoy-kAw25</a:t>
            </a:r>
            <a:r>
              <a:rPr lang="en-GB" sz="1600" dirty="0"/>
              <a:t> </a:t>
            </a:r>
            <a:r>
              <a:rPr lang="el-GR" sz="1600" dirty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691339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Ένα απειλητικό ερέθισμα…"/>
          <p:cNvSpPr>
            <a:spLocks noGrp="1"/>
          </p:cNvSpPr>
          <p:nvPr>
            <p:ph type="title"/>
          </p:nvPr>
        </p:nvSpPr>
        <p:spPr>
          <a:xfrm>
            <a:off x="1981200" y="274636"/>
            <a:ext cx="8229600" cy="1143005"/>
          </a:xfrm>
          <a:prstGeom prst="rect">
            <a:avLst/>
          </a:prstGeom>
        </p:spPr>
        <p:txBody>
          <a:bodyPr/>
          <a:lstStyle/>
          <a:p>
            <a:r>
              <a:rPr lang="el-GR" sz="4400" dirty="0"/>
              <a:t>Άγχος – κεντρικές δομές &amp; μετωπιαίες περιοχές</a:t>
            </a:r>
            <a:endParaRPr dirty="0"/>
          </a:p>
        </p:txBody>
      </p:sp>
      <p:pic>
        <p:nvPicPr>
          <p:cNvPr id="326" name="pasted-image.tiff" descr="pasted-imag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21" y="2047806"/>
            <a:ext cx="4242781" cy="2762388"/>
          </a:xfrm>
          <a:prstGeom prst="rect">
            <a:avLst/>
          </a:prstGeom>
          <a:ln w="12700">
            <a:miter lim="400000"/>
          </a:ln>
        </p:spPr>
      </p:pic>
      <p:sp>
        <p:nvSpPr>
          <p:cNvPr id="327" name="…κάνει μόλις 30 ms να πάει στo periaqueductal gray (PAG) - στρες κέντρο…"/>
          <p:cNvSpPr>
            <a:spLocks noGrp="1"/>
          </p:cNvSpPr>
          <p:nvPr>
            <p:ph type="body" idx="1"/>
          </p:nvPr>
        </p:nvSpPr>
        <p:spPr>
          <a:xfrm>
            <a:off x="232762" y="1799701"/>
            <a:ext cx="11693236" cy="4525963"/>
          </a:xfrm>
          <a:prstGeom prst="rect">
            <a:avLst/>
          </a:prstGeom>
        </p:spPr>
        <p:txBody>
          <a:bodyPr/>
          <a:lstStyle/>
          <a:p>
            <a:pPr marL="288035" indent="-288035" defTabSz="768094">
              <a:spcBef>
                <a:spcPts val="500"/>
              </a:spcBef>
              <a:defRPr sz="2600"/>
            </a:pPr>
            <a:r>
              <a:rPr dirty="0"/>
              <a:t>…</a:t>
            </a:r>
            <a:r>
              <a:rPr lang="el-GR" dirty="0"/>
              <a:t> Ένα απειλητικό ερέθισμα </a:t>
            </a:r>
            <a:r>
              <a:rPr dirty="0" err="1"/>
              <a:t>κάνει</a:t>
            </a:r>
            <a:r>
              <a:rPr dirty="0"/>
              <a:t> </a:t>
            </a:r>
            <a:r>
              <a:rPr dirty="0" err="1"/>
              <a:t>μόλις</a:t>
            </a:r>
            <a:r>
              <a:rPr dirty="0"/>
              <a:t> 30 </a:t>
            </a:r>
            <a:r>
              <a:rPr dirty="0" err="1"/>
              <a:t>ms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π</a:t>
            </a:r>
            <a:r>
              <a:rPr dirty="0" err="1"/>
              <a:t>άει</a:t>
            </a:r>
            <a:r>
              <a:rPr dirty="0"/>
              <a:t> </a:t>
            </a:r>
            <a:r>
              <a:rPr dirty="0" err="1"/>
              <a:t>στo</a:t>
            </a:r>
            <a:r>
              <a:rPr dirty="0"/>
              <a:t> periaqueductal gray (PAG) - </a:t>
            </a:r>
            <a:r>
              <a:rPr dirty="0" err="1"/>
              <a:t>στρες</a:t>
            </a:r>
            <a:r>
              <a:rPr dirty="0"/>
              <a:t> </a:t>
            </a:r>
            <a:r>
              <a:rPr dirty="0" err="1"/>
              <a:t>κέντρο</a:t>
            </a:r>
            <a:endParaRPr dirty="0"/>
          </a:p>
          <a:p>
            <a:pPr marL="288035" indent="-288035" defTabSz="768094">
              <a:spcBef>
                <a:spcPts val="500"/>
              </a:spcBef>
              <a:defRPr sz="2600"/>
            </a:pPr>
            <a:endParaRPr dirty="0"/>
          </a:p>
          <a:p>
            <a:pPr marL="288035" indent="-288035" defTabSz="768094">
              <a:spcBef>
                <a:spcPts val="500"/>
              </a:spcBef>
              <a:defRPr sz="2600"/>
            </a:pPr>
            <a:endParaRPr dirty="0"/>
          </a:p>
          <a:p>
            <a:pPr marL="288035" indent="-288035" defTabSz="768094">
              <a:spcBef>
                <a:spcPts val="500"/>
              </a:spcBef>
              <a:defRPr sz="2600"/>
            </a:pPr>
            <a:endParaRPr dirty="0"/>
          </a:p>
          <a:p>
            <a:pPr marL="288035" indent="-288035" defTabSz="768094">
              <a:spcBef>
                <a:spcPts val="500"/>
              </a:spcBef>
              <a:defRPr sz="2600"/>
            </a:pPr>
            <a:endParaRPr dirty="0"/>
          </a:p>
          <a:p>
            <a:pPr marL="288035" indent="-288035" defTabSz="768094">
              <a:spcBef>
                <a:spcPts val="500"/>
              </a:spcBef>
              <a:defRPr sz="2600"/>
            </a:pPr>
            <a:endParaRPr dirty="0"/>
          </a:p>
          <a:p>
            <a:pPr marL="288035" indent="-288035" defTabSz="768094">
              <a:spcBef>
                <a:spcPts val="500"/>
              </a:spcBef>
              <a:defRPr sz="2600"/>
            </a:pPr>
            <a:r>
              <a:rPr dirty="0" err="1"/>
              <a:t>ενώ</a:t>
            </a:r>
            <a:r>
              <a:rPr dirty="0"/>
              <a:t> </a:t>
            </a:r>
            <a:r>
              <a:rPr dirty="0" err="1"/>
              <a:t>κάνει</a:t>
            </a:r>
            <a:r>
              <a:rPr dirty="0"/>
              <a:t> 350 </a:t>
            </a:r>
            <a:r>
              <a:rPr dirty="0" err="1"/>
              <a:t>ms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π</a:t>
            </a:r>
            <a:r>
              <a:rPr dirty="0" err="1"/>
              <a:t>άει</a:t>
            </a:r>
            <a:r>
              <a:rPr dirty="0"/>
              <a:t> </a:t>
            </a:r>
            <a:r>
              <a:rPr dirty="0" err="1"/>
              <a:t>στον</a:t>
            </a:r>
            <a:r>
              <a:rPr dirty="0"/>
              <a:t> </a:t>
            </a:r>
            <a:r>
              <a:rPr dirty="0" err="1"/>
              <a:t>εγκεφ</a:t>
            </a:r>
            <a:r>
              <a:rPr dirty="0"/>
              <a:t>α</a:t>
            </a:r>
            <a:r>
              <a:rPr dirty="0" err="1"/>
              <a:t>λικό</a:t>
            </a:r>
            <a:r>
              <a:rPr dirty="0"/>
              <a:t> </a:t>
            </a:r>
            <a:r>
              <a:rPr dirty="0" err="1"/>
              <a:t>φλοιό</a:t>
            </a:r>
            <a:r>
              <a:rPr dirty="0"/>
              <a:t> (</a:t>
            </a:r>
            <a:r>
              <a:rPr dirty="0" err="1"/>
              <a:t>έτσι</a:t>
            </a:r>
            <a:r>
              <a:rPr dirty="0"/>
              <a:t>, π</a:t>
            </a:r>
            <a:r>
              <a:rPr dirty="0" err="1"/>
              <a:t>υροδοτείτ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το</a:t>
            </a:r>
            <a:r>
              <a:rPr dirty="0"/>
              <a:t> </a:t>
            </a:r>
            <a:r>
              <a:rPr dirty="0" err="1">
                <a:solidFill>
                  <a:schemeClr val="bg1"/>
                </a:solidFill>
              </a:rPr>
              <a:t>συν</a:t>
            </a:r>
            <a:r>
              <a:rPr dirty="0">
                <a:solidFill>
                  <a:schemeClr val="bg1"/>
                </a:solidFill>
              </a:rPr>
              <a:t>α</a:t>
            </a:r>
            <a:r>
              <a:rPr dirty="0" err="1">
                <a:solidFill>
                  <a:schemeClr val="bg1"/>
                </a:solidFill>
              </a:rPr>
              <a:t>ίσθημ</a:t>
            </a:r>
            <a:r>
              <a:rPr dirty="0">
                <a:solidFill>
                  <a:schemeClr val="bg1"/>
                </a:solidFill>
              </a:rPr>
              <a:t>α </a:t>
            </a:r>
            <a:r>
              <a:rPr dirty="0" err="1">
                <a:solidFill>
                  <a:schemeClr val="bg1"/>
                </a:solidFill>
              </a:rPr>
              <a:t>του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θυμού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ή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φό</a:t>
            </a:r>
            <a:r>
              <a:rPr dirty="0">
                <a:solidFill>
                  <a:schemeClr val="bg1"/>
                </a:solidFill>
              </a:rPr>
              <a:t>β</a:t>
            </a:r>
            <a:r>
              <a:rPr dirty="0" err="1">
                <a:solidFill>
                  <a:schemeClr val="bg1"/>
                </a:solidFill>
              </a:rPr>
              <a:t>ου</a:t>
            </a:r>
            <a:r>
              <a:rPr dirty="0">
                <a:solidFill>
                  <a:schemeClr val="bg1"/>
                </a:solidFill>
              </a:rPr>
              <a:t> π</a:t>
            </a:r>
            <a:r>
              <a:rPr dirty="0" err="1">
                <a:solidFill>
                  <a:schemeClr val="bg1"/>
                </a:solidFill>
              </a:rPr>
              <a:t>ριν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την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στρ</a:t>
            </a:r>
            <a:r>
              <a:rPr dirty="0">
                <a:solidFill>
                  <a:schemeClr val="bg1"/>
                </a:solidFill>
              </a:rPr>
              <a:t>α</a:t>
            </a:r>
            <a:r>
              <a:rPr dirty="0" err="1">
                <a:solidFill>
                  <a:schemeClr val="bg1"/>
                </a:solidFill>
              </a:rPr>
              <a:t>τηγική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ή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τη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σκέψη</a:t>
            </a:r>
            <a:r>
              <a:rPr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28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820837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lery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{7D55CD3E-5DCD-F948-9850-6D62EED25097}tf10001119</Template>
  <TotalTime>3775</TotalTime>
  <Words>752</Words>
  <Application>Microsoft Office PowerPoint</Application>
  <PresentationFormat>Widescreen</PresentationFormat>
  <Paragraphs>125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Century Gothic</vt:lpstr>
      <vt:lpstr>Georgia</vt:lpstr>
      <vt:lpstr>Helvetica</vt:lpstr>
      <vt:lpstr>Palatino Linotype</vt:lpstr>
      <vt:lpstr>Times New Roman</vt:lpstr>
      <vt:lpstr>Gallery</vt:lpstr>
      <vt:lpstr>Πώς ή τι νοιώθω?’      ‘Τι χρειάζομαι?’</vt:lpstr>
      <vt:lpstr>Πώς ή τι νοιώθω?’      ‘Τι χρειάζομαι?’</vt:lpstr>
      <vt:lpstr>Ιδεοθύελλα ή Κινητοποιητική Ομάδα Εστίασης</vt:lpstr>
      <vt:lpstr>ΠΥΘΑΓΟΡΕΙΑ ΑΣΚΗΣΗ  ρύθμιση θυμού</vt:lpstr>
      <vt:lpstr>PowerPoint Presentation</vt:lpstr>
      <vt:lpstr>Εκφράσεις θυμού</vt:lpstr>
      <vt:lpstr>Διαχείριση άγχους - βίντεο</vt:lpstr>
      <vt:lpstr>Βίντεο &amp; project/εργασία</vt:lpstr>
      <vt:lpstr>Άγχος – κεντρικές δομές &amp; μετωπιαίες περιοχές</vt:lpstr>
      <vt:lpstr>Βιωματικές Ασκήσεις Εστίασης</vt:lpstr>
      <vt:lpstr>Ψυχοεκπαίδευση - δύο κατηγορίες θυμού!</vt:lpstr>
      <vt:lpstr>…η διαχείριση των έντονων συναισθημάτων (άγχους/θυμού) είναι θέμα ΑΠΛΟ !!!</vt:lpstr>
      <vt:lpstr>PowerPoint Presentation</vt:lpstr>
      <vt:lpstr>ΘΥΜΟΣ = Πρόβλημα Απλό</vt:lpstr>
      <vt:lpstr>ΘΥΜΟΣ = Πρόβλημα Απλό</vt:lpstr>
      <vt:lpstr>ΘΥΜΟΣ = Πρόβλημα Απλό</vt:lpstr>
      <vt:lpstr>ΘΥΜΟΣ = Πρόβλημα Απλό</vt:lpstr>
      <vt:lpstr>PowerPoint Presentation</vt:lpstr>
      <vt:lpstr>Θέμα 3ο. Προσωπικές &amp; επικοινωνιακές ιδιότητες 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Efstathios Kaliviotis</dc:creator>
  <cp:lastModifiedBy>Γιώτα Παναγιώτου</cp:lastModifiedBy>
  <cp:revision>69</cp:revision>
  <dcterms:created xsi:type="dcterms:W3CDTF">2021-04-18T09:27:22Z</dcterms:created>
  <dcterms:modified xsi:type="dcterms:W3CDTF">2021-06-02T12:06:48Z</dcterms:modified>
</cp:coreProperties>
</file>