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4" r:id="rId1"/>
  </p:sldMasterIdLst>
  <p:notesMasterIdLst>
    <p:notesMasterId r:id="rId26"/>
  </p:notesMasterIdLst>
  <p:sldIdLst>
    <p:sldId id="256" r:id="rId2"/>
    <p:sldId id="347" r:id="rId3"/>
    <p:sldId id="286" r:id="rId4"/>
    <p:sldId id="285" r:id="rId5"/>
    <p:sldId id="346" r:id="rId6"/>
    <p:sldId id="287" r:id="rId7"/>
    <p:sldId id="288" r:id="rId8"/>
    <p:sldId id="339" r:id="rId9"/>
    <p:sldId id="350" r:id="rId10"/>
    <p:sldId id="394" r:id="rId11"/>
    <p:sldId id="348" r:id="rId12"/>
    <p:sldId id="391" r:id="rId13"/>
    <p:sldId id="353" r:id="rId14"/>
    <p:sldId id="349" r:id="rId15"/>
    <p:sldId id="259" r:id="rId16"/>
    <p:sldId id="398" r:id="rId17"/>
    <p:sldId id="355" r:id="rId18"/>
    <p:sldId id="392" r:id="rId19"/>
    <p:sldId id="274" r:id="rId20"/>
    <p:sldId id="360" r:id="rId21"/>
    <p:sldId id="366" r:id="rId22"/>
    <p:sldId id="338" r:id="rId23"/>
    <p:sldId id="277" r:id="rId24"/>
    <p:sldId id="396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84"/>
    <p:restoredTop sz="97376"/>
  </p:normalViewPr>
  <p:slideViewPr>
    <p:cSldViewPr snapToGrid="0" snapToObjects="1">
      <p:cViewPr varScale="1">
        <p:scale>
          <a:sx n="73" d="100"/>
          <a:sy n="73" d="100"/>
        </p:scale>
        <p:origin x="2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6F7882-AE6A-8E4B-9976-C45401B3E6D7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409E9-53E6-514F-AF8F-3F7ABEB0A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1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931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858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032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>
            <a:spLocks noGrp="1"/>
          </p:cNvSpPr>
          <p:nvPr>
            <p:ph type="sldNum" sz="quarter" idx="2"/>
          </p:nvPr>
        </p:nvSpPr>
        <p:spPr>
          <a:xfrm>
            <a:off x="11210196" y="6447772"/>
            <a:ext cx="372206" cy="273704"/>
          </a:xfrm>
          <a:prstGeom prst="rect">
            <a:avLst/>
          </a:prstGeom>
        </p:spPr>
        <p:txBody>
          <a:bodyPr lIns="65022" tIns="65022" rIns="65022" bIns="65022" anchor="b"/>
          <a:lstStyle>
            <a:lvl1pPr algn="r" defTabSz="914367">
              <a:defRPr>
                <a:solidFill>
                  <a:srgbClr val="FFFF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527549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Text"/>
          <p:cNvSpPr>
            <a:spLocks noGrp="1"/>
          </p:cNvSpPr>
          <p:nvPr>
            <p:ph type="title"/>
          </p:nvPr>
        </p:nvSpPr>
        <p:spPr>
          <a:xfrm>
            <a:off x="914399" y="2130425"/>
            <a:ext cx="10363202" cy="1470026"/>
          </a:xfrm>
          <a:prstGeom prst="rect">
            <a:avLst/>
          </a:prstGeom>
        </p:spPr>
        <p:txBody>
          <a:bodyPr lIns="65021" tIns="65021" rIns="65021" bIns="65021"/>
          <a:lstStyle>
            <a:lvl1pPr defTabSz="914367">
              <a:defRPr sz="4359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209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828800" y="3886200"/>
            <a:ext cx="8534401" cy="1752600"/>
          </a:xfrm>
          <a:prstGeom prst="rect">
            <a:avLst/>
          </a:prstGeom>
        </p:spPr>
        <p:txBody>
          <a:bodyPr lIns="65021" tIns="65021" rIns="65021" bIns="65021" anchor="t"/>
          <a:lstStyle>
            <a:lvl1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1pPr>
            <a:lvl2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2pPr>
            <a:lvl3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3pPr>
            <a:lvl4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4pPr>
            <a:lvl5pPr marL="0" indent="0" algn="ctr" defTabSz="914367">
              <a:spcBef>
                <a:spcPts val="633"/>
              </a:spcBef>
              <a:buSzTx/>
              <a:buNone/>
              <a:defRPr sz="3094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0" name="Slide Number"/>
          <p:cNvSpPr>
            <a:spLocks noGrp="1"/>
          </p:cNvSpPr>
          <p:nvPr>
            <p:ph type="sldNum" sz="quarter" idx="2"/>
          </p:nvPr>
        </p:nvSpPr>
        <p:spPr>
          <a:xfrm>
            <a:off x="11210199" y="6245225"/>
            <a:ext cx="372203" cy="273701"/>
          </a:xfrm>
          <a:prstGeom prst="rect">
            <a:avLst/>
          </a:prstGeom>
        </p:spPr>
        <p:txBody>
          <a:bodyPr lIns="65021" tIns="65021" rIns="65021" bIns="65021"/>
          <a:lstStyle>
            <a:lvl1pPr algn="r" defTabSz="914367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944544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itle Text"/>
          <p:cNvSpPr txBox="1">
            <a:spLocks noGrp="1"/>
          </p:cNvSpPr>
          <p:nvPr>
            <p:ph type="title"/>
          </p:nvPr>
        </p:nvSpPr>
        <p:spPr>
          <a:xfrm>
            <a:off x="3655480" y="761998"/>
            <a:ext cx="7313089" cy="914404"/>
          </a:xfrm>
          <a:prstGeom prst="rect">
            <a:avLst/>
          </a:prstGeom>
        </p:spPr>
        <p:txBody>
          <a:bodyPr lIns="45717" tIns="45717" rIns="45717" bIns="45717"/>
          <a:lstStyle>
            <a:lvl1pPr algn="l">
              <a:defRPr sz="30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r>
              <a:t>Title Text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647693" y="5886451"/>
            <a:ext cx="325113" cy="256535"/>
          </a:xfrm>
          <a:prstGeom prst="rect">
            <a:avLst/>
          </a:prstGeom>
        </p:spPr>
        <p:txBody>
          <a:bodyPr lIns="45717" tIns="45717" rIns="45717" bIns="45717"/>
          <a:lstStyle>
            <a:lvl1pPr>
              <a:defRPr sz="1100">
                <a:solidFill>
                  <a:srgbClr val="79551B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60143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22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04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028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0111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963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20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9440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592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EC377-0E70-CA4D-85C7-9827E78B32EA}" type="datetimeFigureOut">
              <a:rPr lang="en-US" smtClean="0"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9D12370A-D246-EA44-91D6-9188FB335C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30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kotitsa@hotmail.com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ellcomecollection.org/works/njv3mjb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hyperlink" Target="http://www.lifechangehypnotherapy.com.au/positive-psychology.html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69000"/>
                <a:hueMod val="108000"/>
                <a:satMod val="164000"/>
                <a:lumMod val="74000"/>
              </a:schemeClr>
              <a:schemeClr val="bg1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7B6E6-1885-9D4B-BDDD-464E56B04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1293845"/>
            <a:ext cx="9154801" cy="2681256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>
                <a:solidFill>
                  <a:schemeClr val="tx1"/>
                </a:solidFill>
              </a:rPr>
              <a:t>ΒΙΩΜΑΤΙΚΑ ΕΡΓΑΣΤΗΡΙΑ</a:t>
            </a:r>
            <a:br>
              <a:rPr lang="el-GR" dirty="0">
                <a:solidFill>
                  <a:schemeClr val="tx1"/>
                </a:solidFill>
              </a:rPr>
            </a:br>
            <a:r>
              <a:rPr lang="el-GR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D08DBD-1D18-1C4E-89F0-647D3FBB05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098730"/>
            <a:ext cx="9154800" cy="1476570"/>
          </a:xfrm>
        </p:spPr>
        <p:txBody>
          <a:bodyPr anchor="t">
            <a:normAutofit fontScale="92500" lnSpcReduction="20000"/>
          </a:bodyPr>
          <a:lstStyle/>
          <a:p>
            <a:pPr algn="ctr"/>
            <a:r>
              <a:rPr lang="el-GR" sz="3200" dirty="0">
                <a:solidFill>
                  <a:schemeClr val="tx1"/>
                </a:solidFill>
              </a:rPr>
              <a:t>Μαρία </a:t>
            </a:r>
            <a:r>
              <a:rPr lang="el-GR" sz="3200" dirty="0"/>
              <a:t>Κ</a:t>
            </a:r>
            <a:r>
              <a:rPr lang="el-GR" sz="3200" dirty="0">
                <a:solidFill>
                  <a:schemeClr val="tx1"/>
                </a:solidFill>
              </a:rPr>
              <a:t>οτίτσα</a:t>
            </a:r>
            <a:r>
              <a:rPr lang="el-GR" sz="2000" dirty="0">
                <a:solidFill>
                  <a:schemeClr val="tx1"/>
                </a:solidFill>
              </a:rPr>
              <a:t>, </a:t>
            </a:r>
            <a:r>
              <a:rPr lang="en-GB" sz="2000" i="1" dirty="0"/>
              <a:t>P</a:t>
            </a:r>
            <a:r>
              <a:rPr lang="en-GB" sz="2000" i="1" dirty="0">
                <a:solidFill>
                  <a:schemeClr val="tx1"/>
                </a:solidFill>
              </a:rPr>
              <a:t>hD, </a:t>
            </a:r>
            <a:r>
              <a:rPr lang="en-GB" sz="2000" i="1" dirty="0"/>
              <a:t>CP</a:t>
            </a:r>
            <a:r>
              <a:rPr lang="en-GB" sz="2000" i="1" dirty="0">
                <a:solidFill>
                  <a:schemeClr val="tx1"/>
                </a:solidFill>
              </a:rPr>
              <a:t>sychol, CFP</a:t>
            </a:r>
          </a:p>
          <a:p>
            <a:pPr algn="ctr"/>
            <a:r>
              <a:rPr lang="en-GB" sz="2000" i="1" dirty="0">
                <a:solidFill>
                  <a:schemeClr val="tx1"/>
                </a:solidFill>
                <a:hlinkClick r:id="rId3"/>
              </a:rPr>
              <a:t>mkotitsa@hotmail.com</a:t>
            </a:r>
            <a:endParaRPr lang="en-GB" sz="2000" i="1" dirty="0">
              <a:solidFill>
                <a:schemeClr val="tx1"/>
              </a:solidFill>
            </a:endParaRPr>
          </a:p>
          <a:p>
            <a:pPr algn="ctr"/>
            <a:r>
              <a:rPr lang="en-GB" sz="2000" i="1" dirty="0">
                <a:solidFill>
                  <a:schemeClr val="tx1"/>
                </a:solidFill>
              </a:rPr>
              <a:t>Mob. 96853007</a:t>
            </a:r>
            <a:endParaRPr lang="en-US" sz="20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817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Ασκήσεις αυτορύθμισης">
            <a:extLst>
              <a:ext uri="{FF2B5EF4-FFF2-40B4-BE49-F238E27FC236}">
                <a16:creationId xmlns:a16="http://schemas.microsoft.com/office/drawing/2014/main" id="{57ECCEFA-2DE4-9748-887B-C541B31CE0D3}"/>
              </a:ext>
            </a:extLst>
          </p:cNvPr>
          <p:cNvSpPr txBox="1">
            <a:spLocks/>
          </p:cNvSpPr>
          <p:nvPr/>
        </p:nvSpPr>
        <p:spPr>
          <a:xfrm>
            <a:off x="1396314" y="761998"/>
            <a:ext cx="9572256" cy="128922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b="1" dirty="0">
                <a:solidFill>
                  <a:srgbClr val="FFC000"/>
                </a:solidFill>
              </a:rPr>
              <a:t>Βιωματικές ασκήσεις </a:t>
            </a:r>
            <a:r>
              <a:rPr lang="el-GR" dirty="0">
                <a:solidFill>
                  <a:srgbClr val="FFC000"/>
                </a:solidFill>
              </a:rPr>
              <a:t>(επιλογή από το</a:t>
            </a:r>
          </a:p>
          <a:p>
            <a:pPr algn="ctr"/>
            <a:r>
              <a:rPr lang="el-GR" dirty="0">
                <a:solidFill>
                  <a:srgbClr val="FFC000"/>
                </a:solidFill>
              </a:rPr>
              <a:t> ομότιτλο αρχείο)</a:t>
            </a:r>
          </a:p>
        </p:txBody>
      </p:sp>
    </p:spTree>
    <p:extLst>
      <p:ext uri="{BB962C8B-B14F-4D97-AF65-F5344CB8AC3E}">
        <p14:creationId xmlns:p14="http://schemas.microsoft.com/office/powerpoint/2010/main" val="151920719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77F83-CB6A-AA40-B88D-2521574B3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2400" dirty="0"/>
              <a:t>Βιωματική προσέγγιση και κατανόηση της ΘΨ. </a:t>
            </a:r>
          </a:p>
          <a:p>
            <a:r>
              <a:rPr lang="el-GR" sz="2400" dirty="0"/>
              <a:t>Επιλογή και εστίαση σε 1 από τους 5 πυλώνες της ΘΨ (</a:t>
            </a:r>
            <a:r>
              <a:rPr lang="el-GR" sz="2400" dirty="0" err="1"/>
              <a:t>ψυχοεκπαιδευτική</a:t>
            </a:r>
            <a:r>
              <a:rPr lang="el-GR" sz="2400" dirty="0"/>
              <a:t> εργασία). </a:t>
            </a:r>
          </a:p>
          <a:p>
            <a:r>
              <a:rPr lang="el-GR" sz="2400" dirty="0"/>
              <a:t>Πτυχές/σημασία της αυτογνωσίας (</a:t>
            </a:r>
            <a:r>
              <a:rPr lang="en-GB" sz="2400" dirty="0"/>
              <a:t>group project –</a:t>
            </a:r>
            <a:r>
              <a:rPr lang="el-GR" sz="2400" dirty="0"/>
              <a:t> οι μαθητές μπορεί να παρουσιάσουν σχεδιαγράμματα όπως τα παραδείγματα που βλέπουμε στις επόμενες 2 διαφάνειες). 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18D46B-B6BA-FD41-AEEC-A4B96A54D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953325"/>
            <a:ext cx="11636188" cy="1018910"/>
          </a:xfrm>
        </p:spPr>
        <p:txBody>
          <a:bodyPr>
            <a:noAutofit/>
          </a:bodyPr>
          <a:lstStyle/>
          <a:p>
            <a:pPr algn="ctr"/>
            <a:r>
              <a:rPr lang="el-GR" sz="4400" dirty="0"/>
              <a:t>Κατανόηση ΘΨ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99833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…και ιδέες για του χρόνου !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…και ιδέες για του χρόνου !</a:t>
            </a:r>
          </a:p>
        </p:txBody>
      </p:sp>
      <p:sp>
        <p:nvSpPr>
          <p:cNvPr id="38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AB8BB7-5F92-3A41-ABBA-3003A35F1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3386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Προσαρμοστικότητα"/>
          <p:cNvSpPr txBox="1"/>
          <p:nvPr/>
        </p:nvSpPr>
        <p:spPr>
          <a:xfrm>
            <a:off x="4806100" y="372847"/>
            <a:ext cx="3605711" cy="461665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spcBef>
                <a:spcPts val="1600"/>
              </a:spcBef>
              <a:defRPr sz="2800"/>
            </a:pPr>
            <a:r>
              <a:rPr sz="2400" dirty="0" err="1"/>
              <a:t>Προσ</a:t>
            </a:r>
            <a:r>
              <a:rPr sz="2400" dirty="0"/>
              <a:t>α</a:t>
            </a:r>
            <a:r>
              <a:rPr sz="2400" dirty="0" err="1"/>
              <a:t>ρμοστικότητ</a:t>
            </a:r>
            <a:r>
              <a:rPr sz="2400" dirty="0"/>
              <a:t>α </a:t>
            </a:r>
          </a:p>
        </p:txBody>
      </p:sp>
      <p:sp>
        <p:nvSpPr>
          <p:cNvPr id="101" name="ρεαλιστική εικόνα εαυτού"/>
          <p:cNvSpPr txBox="1"/>
          <p:nvPr/>
        </p:nvSpPr>
        <p:spPr>
          <a:xfrm>
            <a:off x="111209" y="387350"/>
            <a:ext cx="4410684" cy="461665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spcBef>
                <a:spcPts val="1600"/>
              </a:spcBef>
              <a:defRPr sz="2800"/>
            </a:pPr>
            <a:r>
              <a:rPr lang="el-GR" sz="2400" dirty="0"/>
              <a:t>Ρε</a:t>
            </a:r>
            <a:r>
              <a:rPr sz="2400" dirty="0"/>
              <a:t>α</a:t>
            </a:r>
            <a:r>
              <a:rPr sz="2400" dirty="0" err="1"/>
              <a:t>λιστική</a:t>
            </a:r>
            <a:r>
              <a:rPr sz="2400" dirty="0"/>
              <a:t> </a:t>
            </a:r>
            <a:r>
              <a:rPr sz="2400" dirty="0" err="1"/>
              <a:t>εικόν</a:t>
            </a:r>
            <a:r>
              <a:rPr sz="2400" dirty="0"/>
              <a:t>α </a:t>
            </a:r>
            <a:r>
              <a:rPr sz="2400" dirty="0" err="1"/>
              <a:t>ε</a:t>
            </a:r>
            <a:r>
              <a:rPr sz="2400" dirty="0"/>
              <a:t>α</a:t>
            </a:r>
            <a:r>
              <a:rPr sz="2400" dirty="0" err="1"/>
              <a:t>υτού</a:t>
            </a:r>
            <a:r>
              <a:rPr sz="2400" dirty="0"/>
              <a:t> </a:t>
            </a:r>
          </a:p>
        </p:txBody>
      </p:sp>
      <p:sp>
        <p:nvSpPr>
          <p:cNvPr id="102" name="Υλοποίηση στόχων-επιθυμιών"/>
          <p:cNvSpPr txBox="1"/>
          <p:nvPr/>
        </p:nvSpPr>
        <p:spPr>
          <a:xfrm>
            <a:off x="8684391" y="264255"/>
            <a:ext cx="3338733" cy="830997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spcBef>
                <a:spcPts val="1600"/>
              </a:spcBef>
            </a:pPr>
            <a:r>
              <a:rPr sz="2400" dirty="0" err="1"/>
              <a:t>Υλο</a:t>
            </a:r>
            <a:r>
              <a:rPr sz="2400" dirty="0"/>
              <a:t>π</a:t>
            </a:r>
            <a:r>
              <a:rPr sz="2400" dirty="0" err="1"/>
              <a:t>οίηση</a:t>
            </a:r>
            <a:r>
              <a:rPr sz="2400" dirty="0"/>
              <a:t> </a:t>
            </a:r>
            <a:r>
              <a:rPr sz="2400" dirty="0" err="1"/>
              <a:t>στόχων-ε</a:t>
            </a:r>
            <a:r>
              <a:rPr sz="2400" dirty="0"/>
              <a:t>π</a:t>
            </a:r>
            <a:r>
              <a:rPr sz="2400" dirty="0" err="1"/>
              <a:t>ιθυμιών</a:t>
            </a:r>
            <a:endParaRPr lang="el-GR" sz="2400" dirty="0"/>
          </a:p>
        </p:txBody>
      </p:sp>
      <p:sp>
        <p:nvSpPr>
          <p:cNvPr id="103" name="Αυτοπεποίθηση"/>
          <p:cNvSpPr txBox="1"/>
          <p:nvPr/>
        </p:nvSpPr>
        <p:spPr>
          <a:xfrm>
            <a:off x="5016501" y="1272235"/>
            <a:ext cx="2016125" cy="370903"/>
          </a:xfrm>
          <a:prstGeom prst="rect">
            <a:avLst/>
          </a:prstGeom>
          <a:solidFill>
            <a:srgbClr val="00FFFF"/>
          </a:solidFill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600"/>
              </a:spcBef>
              <a:defRPr>
                <a:latin typeface="Apple Braille Outline 6 Dot"/>
                <a:ea typeface="Apple Braille Outline 6 Dot"/>
                <a:cs typeface="Apple Braille Outline 6 Dot"/>
                <a:sym typeface="Apple Braille Outline 6 Dot"/>
              </a:defRPr>
            </a:lvl1pPr>
          </a:lstStyle>
          <a:p>
            <a:r>
              <a:rPr dirty="0" err="1"/>
              <a:t>Αυτο</a:t>
            </a:r>
            <a:r>
              <a:rPr dirty="0"/>
              <a:t>π</a:t>
            </a:r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οίθηση</a:t>
            </a:r>
            <a:r>
              <a:rPr dirty="0"/>
              <a:t> </a:t>
            </a:r>
          </a:p>
        </p:txBody>
      </p:sp>
      <p:sp>
        <p:nvSpPr>
          <p:cNvPr id="104" name="…στη διαχείρηση δύσκολων συναισθημάτων"/>
          <p:cNvSpPr txBox="1"/>
          <p:nvPr/>
        </p:nvSpPr>
        <p:spPr>
          <a:xfrm>
            <a:off x="7750472" y="1643063"/>
            <a:ext cx="2593678" cy="1015663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200"/>
              </a:spcBef>
              <a:defRPr sz="2000"/>
            </a:lvl1pPr>
          </a:lstStyle>
          <a:p>
            <a:r>
              <a:rPr dirty="0"/>
              <a:t>…</a:t>
            </a:r>
            <a:r>
              <a:rPr dirty="0" err="1"/>
              <a:t>στη</a:t>
            </a:r>
            <a:r>
              <a:rPr dirty="0"/>
              <a:t> </a:t>
            </a:r>
            <a:r>
              <a:rPr dirty="0" err="1"/>
              <a:t>δι</a:t>
            </a:r>
            <a:r>
              <a:rPr dirty="0"/>
              <a:t>α</a:t>
            </a:r>
            <a:r>
              <a:rPr dirty="0" err="1"/>
              <a:t>χείρηση</a:t>
            </a:r>
            <a:r>
              <a:rPr dirty="0"/>
              <a:t> </a:t>
            </a:r>
            <a:r>
              <a:rPr dirty="0" err="1"/>
              <a:t>δύσκολων</a:t>
            </a:r>
            <a:r>
              <a:rPr dirty="0"/>
              <a:t> </a:t>
            </a:r>
            <a:r>
              <a:rPr dirty="0" err="1"/>
              <a:t>συν</a:t>
            </a:r>
            <a:r>
              <a:rPr dirty="0"/>
              <a:t>α</a:t>
            </a:r>
            <a:r>
              <a:rPr dirty="0" err="1"/>
              <a:t>ισθημάτων</a:t>
            </a:r>
            <a:endParaRPr dirty="0"/>
          </a:p>
        </p:txBody>
      </p:sp>
      <p:sp>
        <p:nvSpPr>
          <p:cNvPr id="105" name="Όταν δεν μπορούμε να τα διαχειριστουμε"/>
          <p:cNvSpPr txBox="1"/>
          <p:nvPr/>
        </p:nvSpPr>
        <p:spPr>
          <a:xfrm>
            <a:off x="2087084" y="2342768"/>
            <a:ext cx="2447925" cy="1015663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200"/>
              </a:spcBef>
              <a:defRPr sz="2000"/>
            </a:lvl1pPr>
          </a:lstStyle>
          <a:p>
            <a:r>
              <a:rPr dirty="0" err="1"/>
              <a:t>Ότ</a:t>
            </a:r>
            <a:r>
              <a:rPr dirty="0"/>
              <a:t>α</a:t>
            </a:r>
            <a:r>
              <a:rPr dirty="0" err="1"/>
              <a:t>ν</a:t>
            </a:r>
            <a:r>
              <a:rPr dirty="0"/>
              <a:t> </a:t>
            </a:r>
            <a:r>
              <a:rPr dirty="0" err="1"/>
              <a:t>δεν</a:t>
            </a:r>
            <a:r>
              <a:rPr dirty="0"/>
              <a:t> </a:t>
            </a:r>
            <a:r>
              <a:rPr dirty="0" err="1"/>
              <a:t>μ</a:t>
            </a:r>
            <a:r>
              <a:rPr dirty="0"/>
              <a:t>π</a:t>
            </a:r>
            <a:r>
              <a:rPr dirty="0" err="1"/>
              <a:t>ορούμε</a:t>
            </a:r>
            <a:r>
              <a:rPr dirty="0"/>
              <a:t> </a:t>
            </a:r>
            <a:r>
              <a:rPr dirty="0" err="1"/>
              <a:t>ν</a:t>
            </a:r>
            <a:r>
              <a:rPr dirty="0"/>
              <a:t>α </a:t>
            </a:r>
            <a:r>
              <a:rPr dirty="0" err="1"/>
              <a:t>τ</a:t>
            </a:r>
            <a:r>
              <a:rPr dirty="0"/>
              <a:t>α </a:t>
            </a:r>
            <a:r>
              <a:rPr dirty="0" err="1"/>
              <a:t>δι</a:t>
            </a:r>
            <a:r>
              <a:rPr dirty="0"/>
              <a:t>α</a:t>
            </a:r>
            <a:r>
              <a:rPr dirty="0" err="1"/>
              <a:t>χειριστουμε</a:t>
            </a:r>
            <a:r>
              <a:rPr dirty="0"/>
              <a:t> </a:t>
            </a:r>
          </a:p>
        </p:txBody>
      </p:sp>
      <p:sp>
        <p:nvSpPr>
          <p:cNvPr id="106" name="Μεγάλες, μη ρεαλιστικές προσδοκίες"/>
          <p:cNvSpPr txBox="1"/>
          <p:nvPr/>
        </p:nvSpPr>
        <p:spPr>
          <a:xfrm>
            <a:off x="411193" y="3459553"/>
            <a:ext cx="1584325" cy="1323439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200"/>
              </a:spcBef>
              <a:defRPr sz="2000">
                <a:solidFill>
                  <a:srgbClr val="990033"/>
                </a:solidFill>
              </a:defRPr>
            </a:lvl1pPr>
          </a:lstStyle>
          <a:p>
            <a:r>
              <a:rPr dirty="0" err="1"/>
              <a:t>Μεγάλες</a:t>
            </a:r>
            <a:r>
              <a:rPr dirty="0"/>
              <a:t>, </a:t>
            </a:r>
            <a:r>
              <a:rPr dirty="0" err="1"/>
              <a:t>μη</a:t>
            </a:r>
            <a:r>
              <a:rPr dirty="0"/>
              <a:t> </a:t>
            </a:r>
            <a:r>
              <a:rPr dirty="0" err="1"/>
              <a:t>ρε</a:t>
            </a:r>
            <a:r>
              <a:rPr dirty="0"/>
              <a:t>α</a:t>
            </a:r>
            <a:r>
              <a:rPr dirty="0" err="1"/>
              <a:t>λιστικές</a:t>
            </a:r>
            <a:r>
              <a:rPr dirty="0"/>
              <a:t> π</a:t>
            </a:r>
            <a:r>
              <a:rPr dirty="0" err="1"/>
              <a:t>ροσδοκίες</a:t>
            </a:r>
            <a:endParaRPr dirty="0"/>
          </a:p>
        </p:txBody>
      </p:sp>
      <p:sp>
        <p:nvSpPr>
          <p:cNvPr id="107" name="Μεγάλοι, μη ρεαλιστικοί στόχοι"/>
          <p:cNvSpPr txBox="1"/>
          <p:nvPr/>
        </p:nvSpPr>
        <p:spPr>
          <a:xfrm>
            <a:off x="5101670" y="3588224"/>
            <a:ext cx="1584326" cy="1015663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200"/>
              </a:spcBef>
              <a:defRPr sz="2000">
                <a:solidFill>
                  <a:srgbClr val="990033"/>
                </a:solidFill>
              </a:defRPr>
            </a:lvl1pPr>
          </a:lstStyle>
          <a:p>
            <a:r>
              <a:rPr dirty="0" err="1"/>
              <a:t>Μεγάλοι</a:t>
            </a:r>
            <a:r>
              <a:rPr dirty="0"/>
              <a:t>, </a:t>
            </a:r>
            <a:r>
              <a:rPr dirty="0" err="1"/>
              <a:t>μη</a:t>
            </a:r>
            <a:r>
              <a:rPr dirty="0"/>
              <a:t> </a:t>
            </a:r>
            <a:r>
              <a:rPr dirty="0" err="1"/>
              <a:t>ρε</a:t>
            </a:r>
            <a:r>
              <a:rPr dirty="0"/>
              <a:t>α</a:t>
            </a:r>
            <a:r>
              <a:rPr dirty="0" err="1"/>
              <a:t>λιστικοί</a:t>
            </a:r>
            <a:r>
              <a:rPr dirty="0"/>
              <a:t> </a:t>
            </a:r>
            <a:r>
              <a:rPr dirty="0" err="1"/>
              <a:t>στόχοι</a:t>
            </a:r>
            <a:endParaRPr dirty="0"/>
          </a:p>
        </p:txBody>
      </p:sp>
      <p:cxnSp>
        <p:nvCxnSpPr>
          <p:cNvPr id="108" name="Connection Line"/>
          <p:cNvCxnSpPr>
            <a:stCxn id="103" idx="0"/>
            <a:endCxn id="105" idx="0"/>
          </p:cNvCxnSpPr>
          <p:nvPr/>
        </p:nvCxnSpPr>
        <p:spPr>
          <a:xfrm rot="16200000" flipH="1" flipV="1">
            <a:off x="4132539" y="450742"/>
            <a:ext cx="1070533" cy="2713517"/>
          </a:xfrm>
          <a:prstGeom prst="bentConnector3">
            <a:avLst>
              <a:gd name="adj1" fmla="val -21354"/>
            </a:avLst>
          </a:prstGeom>
          <a:ln w="44450">
            <a:solidFill>
              <a:srgbClr val="333300"/>
            </a:solidFill>
          </a:ln>
        </p:spPr>
      </p:cxnSp>
      <p:cxnSp>
        <p:nvCxnSpPr>
          <p:cNvPr id="109" name="Connection Line"/>
          <p:cNvCxnSpPr>
            <a:stCxn id="103" idx="0"/>
            <a:endCxn id="104" idx="0"/>
          </p:cNvCxnSpPr>
          <p:nvPr/>
        </p:nvCxnSpPr>
        <p:spPr>
          <a:xfrm rot="16200000" flipH="1">
            <a:off x="7350523" y="-53724"/>
            <a:ext cx="370828" cy="3022747"/>
          </a:xfrm>
          <a:prstGeom prst="bentConnector3">
            <a:avLst>
              <a:gd name="adj1" fmla="val -61646"/>
            </a:avLst>
          </a:prstGeom>
          <a:ln w="50800">
            <a:solidFill>
              <a:srgbClr val="FF0000"/>
            </a:solidFill>
            <a:tailEnd type="triangle"/>
          </a:ln>
        </p:spPr>
      </p:cxnSp>
      <p:sp>
        <p:nvSpPr>
          <p:cNvPr id="110" name="υπονόμευση —&gt;"/>
          <p:cNvSpPr txBox="1"/>
          <p:nvPr/>
        </p:nvSpPr>
        <p:spPr>
          <a:xfrm>
            <a:off x="3294321" y="931647"/>
            <a:ext cx="192296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0066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</a:defRPr>
            </a:lvl1pPr>
          </a:lstStyle>
          <a:p>
            <a:r>
              <a:rPr dirty="0" err="1"/>
              <a:t>υ</a:t>
            </a:r>
            <a:r>
              <a:rPr dirty="0"/>
              <a:t>π</a:t>
            </a:r>
            <a:r>
              <a:rPr dirty="0" err="1"/>
              <a:t>ονόμευση</a:t>
            </a:r>
            <a:r>
              <a:rPr dirty="0"/>
              <a:t> —&gt;</a:t>
            </a:r>
          </a:p>
        </p:txBody>
      </p:sp>
      <p:sp>
        <p:nvSpPr>
          <p:cNvPr id="111" name="—&gt;"/>
          <p:cNvSpPr txBox="1"/>
          <p:nvPr/>
        </p:nvSpPr>
        <p:spPr>
          <a:xfrm>
            <a:off x="285060" y="2549653"/>
            <a:ext cx="584453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>
                <a:solidFill>
                  <a:srgbClr val="0066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</a:defRPr>
            </a:lvl1pPr>
          </a:lstStyle>
          <a:p>
            <a:r>
              <a:t>—&gt;</a:t>
            </a:r>
          </a:p>
        </p:txBody>
      </p:sp>
      <p:sp>
        <p:nvSpPr>
          <p:cNvPr id="112" name="&lt;—"/>
          <p:cNvSpPr txBox="1"/>
          <p:nvPr/>
        </p:nvSpPr>
        <p:spPr>
          <a:xfrm rot="5400000">
            <a:off x="5095144" y="3118067"/>
            <a:ext cx="6710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>
                <a:solidFill>
                  <a:srgbClr val="0066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</a:defRPr>
            </a:lvl1pPr>
          </a:lstStyle>
          <a:p>
            <a:r>
              <a:rPr dirty="0"/>
              <a:t>&lt;— </a:t>
            </a:r>
          </a:p>
        </p:txBody>
      </p:sp>
      <p:cxnSp>
        <p:nvCxnSpPr>
          <p:cNvPr id="113" name="Connection Line"/>
          <p:cNvCxnSpPr>
            <a:cxnSpLocks/>
            <a:stCxn id="105" idx="1"/>
            <a:endCxn id="106" idx="1"/>
          </p:cNvCxnSpPr>
          <p:nvPr/>
        </p:nvCxnSpPr>
        <p:spPr>
          <a:xfrm rot="10800000" flipV="1">
            <a:off x="411194" y="2850599"/>
            <a:ext cx="1675891" cy="1270673"/>
          </a:xfrm>
          <a:prstGeom prst="bentConnector3">
            <a:avLst>
              <a:gd name="adj1" fmla="val 113641"/>
            </a:avLst>
          </a:prstGeom>
          <a:ln w="28575">
            <a:solidFill>
              <a:srgbClr val="800000"/>
            </a:solidFill>
          </a:ln>
        </p:spPr>
      </p:cxnSp>
      <p:cxnSp>
        <p:nvCxnSpPr>
          <p:cNvPr id="114" name="Connection Line"/>
          <p:cNvCxnSpPr>
            <a:cxnSpLocks/>
          </p:cNvCxnSpPr>
          <p:nvPr/>
        </p:nvCxnSpPr>
        <p:spPr>
          <a:xfrm>
            <a:off x="4521893" y="2683353"/>
            <a:ext cx="1520650" cy="915212"/>
          </a:xfrm>
          <a:prstGeom prst="bentConnector3">
            <a:avLst>
              <a:gd name="adj1" fmla="val 50000"/>
            </a:avLst>
          </a:prstGeom>
          <a:ln w="31750">
            <a:solidFill>
              <a:srgbClr val="333300"/>
            </a:solidFill>
          </a:ln>
        </p:spPr>
      </p:cxnSp>
      <p:sp>
        <p:nvSpPr>
          <p:cNvPr id="115" name="Oval"/>
          <p:cNvSpPr/>
          <p:nvPr/>
        </p:nvSpPr>
        <p:spPr>
          <a:xfrm>
            <a:off x="6816725" y="3141663"/>
            <a:ext cx="1727200" cy="1079501"/>
          </a:xfrm>
          <a:prstGeom prst="ellipse">
            <a:avLst/>
          </a:prstGeom>
          <a:ln>
            <a:solidFill>
              <a:srgbClr val="000000"/>
            </a:solidFill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16" name="Έλλειψη ψυχραιμίας"/>
          <p:cNvSpPr txBox="1"/>
          <p:nvPr/>
        </p:nvSpPr>
        <p:spPr>
          <a:xfrm>
            <a:off x="6757987" y="3302000"/>
            <a:ext cx="1854474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200"/>
              </a:spcBef>
              <a:defRPr sz="2000" b="1">
                <a:solidFill>
                  <a:schemeClr val="accent5">
                    <a:satOff val="-6843"/>
                    <a:lumOff val="-10705"/>
                  </a:schemeClr>
                </a:solidFill>
              </a:defRPr>
            </a:lvl1pPr>
          </a:lstStyle>
          <a:p>
            <a:r>
              <a:t>Έλλειψη ψυχραιμίας </a:t>
            </a:r>
          </a:p>
        </p:txBody>
      </p:sp>
      <p:sp>
        <p:nvSpPr>
          <p:cNvPr id="117" name="Oval"/>
          <p:cNvSpPr/>
          <p:nvPr/>
        </p:nvSpPr>
        <p:spPr>
          <a:xfrm>
            <a:off x="9121775" y="3141663"/>
            <a:ext cx="1511300" cy="1079501"/>
          </a:xfrm>
          <a:prstGeom prst="ellipse">
            <a:avLst/>
          </a:prstGeom>
          <a:ln>
            <a:solidFill>
              <a:srgbClr val="000000"/>
            </a:solidFill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18" name="Oval"/>
          <p:cNvSpPr/>
          <p:nvPr/>
        </p:nvSpPr>
        <p:spPr>
          <a:xfrm>
            <a:off x="8113713" y="4221163"/>
            <a:ext cx="1511301" cy="1079501"/>
          </a:xfrm>
          <a:prstGeom prst="ellipse">
            <a:avLst/>
          </a:prstGeom>
          <a:ln>
            <a:solidFill>
              <a:srgbClr val="000000"/>
            </a:solidFill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19" name="Φόβος για το άγνωστο"/>
          <p:cNvSpPr txBox="1"/>
          <p:nvPr/>
        </p:nvSpPr>
        <p:spPr>
          <a:xfrm>
            <a:off x="9191625" y="3221037"/>
            <a:ext cx="1366838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000"/>
              </a:spcBef>
              <a:defRPr b="1">
                <a:solidFill>
                  <a:srgbClr val="0066FF"/>
                </a:solidFill>
                <a:effectLst>
                  <a:outerShdw blurRad="12700" dist="25400" dir="2700000" rotWithShape="0">
                    <a:srgbClr val="000000"/>
                  </a:outerShdw>
                </a:effectLst>
              </a:defRPr>
            </a:lvl1pPr>
          </a:lstStyle>
          <a:p>
            <a:r>
              <a:t>Φόβος για το άγνωστο</a:t>
            </a:r>
          </a:p>
        </p:txBody>
      </p:sp>
      <p:sp>
        <p:nvSpPr>
          <p:cNvPr id="120" name="Αίσθημα μοναξιάς"/>
          <p:cNvSpPr txBox="1"/>
          <p:nvPr/>
        </p:nvSpPr>
        <p:spPr>
          <a:xfrm>
            <a:off x="8127604" y="4402138"/>
            <a:ext cx="152506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000"/>
              </a:spcBef>
              <a:defRPr b="1">
                <a:solidFill>
                  <a:srgbClr val="990033"/>
                </a:solidFill>
              </a:defRPr>
            </a:lvl1pPr>
          </a:lstStyle>
          <a:p>
            <a:r>
              <a:t>Αίσθημα μοναξιάς </a:t>
            </a:r>
          </a:p>
        </p:txBody>
      </p:sp>
      <p:sp>
        <p:nvSpPr>
          <p:cNvPr id="121" name="σε τι δίνω    αξία στην ζωή μου ?"/>
          <p:cNvSpPr txBox="1"/>
          <p:nvPr/>
        </p:nvSpPr>
        <p:spPr>
          <a:xfrm>
            <a:off x="5169693" y="5249572"/>
            <a:ext cx="1738314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1200"/>
              </a:spcBef>
              <a:defRPr>
                <a:solidFill>
                  <a:schemeClr val="accent2">
                    <a:lumOff val="-8000"/>
                  </a:schemeClr>
                </a:solidFill>
              </a:defRPr>
            </a:lvl1pPr>
          </a:lstStyle>
          <a:p>
            <a:r>
              <a:t>σε τι δίνω    αξία στην ζωή μου ?</a:t>
            </a:r>
          </a:p>
        </p:txBody>
      </p:sp>
      <p:sp>
        <p:nvSpPr>
          <p:cNvPr id="122" name="Oval"/>
          <p:cNvSpPr/>
          <p:nvPr/>
        </p:nvSpPr>
        <p:spPr>
          <a:xfrm>
            <a:off x="5268913" y="5157788"/>
            <a:ext cx="1511301" cy="1079501"/>
          </a:xfrm>
          <a:prstGeom prst="ellipse">
            <a:avLst/>
          </a:prstGeom>
          <a:ln>
            <a:solidFill>
              <a:srgbClr val="000000"/>
            </a:solidFill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23" name="Line"/>
          <p:cNvSpPr/>
          <p:nvPr/>
        </p:nvSpPr>
        <p:spPr>
          <a:xfrm flipH="1">
            <a:off x="8832850" y="2565401"/>
            <a:ext cx="142876" cy="1584325"/>
          </a:xfrm>
          <a:prstGeom prst="line">
            <a:avLst/>
          </a:prstGeom>
          <a:ln w="34925">
            <a:solidFill>
              <a:srgbClr val="FF0000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4" name="Line"/>
          <p:cNvSpPr/>
          <p:nvPr/>
        </p:nvSpPr>
        <p:spPr>
          <a:xfrm>
            <a:off x="9120188" y="2565401"/>
            <a:ext cx="649289" cy="576263"/>
          </a:xfrm>
          <a:prstGeom prst="line">
            <a:avLst/>
          </a:prstGeom>
          <a:ln w="34925">
            <a:solidFill>
              <a:srgbClr val="FF0000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5" name="Line"/>
          <p:cNvSpPr/>
          <p:nvPr/>
        </p:nvSpPr>
        <p:spPr>
          <a:xfrm flipH="1">
            <a:off x="7967662" y="2565401"/>
            <a:ext cx="792164" cy="576263"/>
          </a:xfrm>
          <a:prstGeom prst="line">
            <a:avLst/>
          </a:prstGeom>
          <a:ln w="34925">
            <a:solidFill>
              <a:srgbClr val="FF0000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6" name="βοηθά—&gt;"/>
          <p:cNvSpPr txBox="1"/>
          <p:nvPr/>
        </p:nvSpPr>
        <p:spPr>
          <a:xfrm>
            <a:off x="7443788" y="1019175"/>
            <a:ext cx="119199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chemeClr val="accent4">
                    <a:satOff val="-1335"/>
                    <a:lumOff val="-10274"/>
                  </a:schemeClr>
                </a:solidFill>
                <a:effectLst>
                  <a:outerShdw blurRad="12700" dist="25400" dir="2700000" rotWithShape="0">
                    <a:srgbClr val="000000"/>
                  </a:outerShdw>
                </a:effectLst>
              </a:defRPr>
            </a:lvl1pPr>
          </a:lstStyle>
          <a:p>
            <a:r>
              <a:t>βοηθά—&gt;</a:t>
            </a:r>
          </a:p>
        </p:txBody>
      </p:sp>
    </p:spTree>
    <p:extLst>
      <p:ext uri="{BB962C8B-B14F-4D97-AF65-F5344CB8AC3E}">
        <p14:creationId xmlns:p14="http://schemas.microsoft.com/office/powerpoint/2010/main" val="316595121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77F83-CB6A-AA40-B88D-2521574B3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sz="2800" dirty="0"/>
              <a:t>….ανάλογα με τη δυναμική και τις ανάγκες της ομάδας </a:t>
            </a:r>
          </a:p>
          <a:p>
            <a:pPr lvl="1"/>
            <a:r>
              <a:rPr lang="el-GR" sz="2800" dirty="0"/>
              <a:t>Πχ, άσκηση Καθρέφτης, ‘</a:t>
            </a:r>
            <a:r>
              <a:rPr lang="el-GR" sz="2800" dirty="0" err="1"/>
              <a:t>απολαμβάνειν</a:t>
            </a:r>
            <a:r>
              <a:rPr lang="el-GR" sz="2800" dirty="0"/>
              <a:t>’, ή άσκηση ευγνωμοσύνης.</a:t>
            </a:r>
          </a:p>
          <a:p>
            <a:r>
              <a:rPr lang="el-GR" sz="2800" dirty="0"/>
              <a:t>Βρίσκω το προσωπικό μου πρότυπο ψυχικής ανθεκτικότητας.</a:t>
            </a:r>
          </a:p>
          <a:p>
            <a:r>
              <a:rPr lang="el-GR" sz="2800" dirty="0"/>
              <a:t>Ομαδική δουλειά και μοίρασμα. 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18D46B-B6BA-FD41-AEEC-A4B96A54D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953325"/>
            <a:ext cx="11636188" cy="1018910"/>
          </a:xfrm>
        </p:spPr>
        <p:txBody>
          <a:bodyPr>
            <a:noAutofit/>
          </a:bodyPr>
          <a:lstStyle/>
          <a:p>
            <a:pPr algn="ctr"/>
            <a:r>
              <a:rPr lang="el-GR" sz="4400" dirty="0"/>
              <a:t>Βιωματική άσκηση ΘΨ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87502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8FBF9-FC0B-FB4F-BFC8-1D387E456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873" y="1943739"/>
            <a:ext cx="6595314" cy="2378881"/>
          </a:xfrm>
        </p:spPr>
        <p:txBody>
          <a:bodyPr anchor="t">
            <a:noAutofit/>
          </a:bodyPr>
          <a:lstStyle/>
          <a:p>
            <a:r>
              <a:rPr lang="el-GR" sz="3200" dirty="0" err="1">
                <a:solidFill>
                  <a:schemeClr val="tx1"/>
                </a:solidFill>
              </a:rPr>
              <a:t>Αδι</a:t>
            </a:r>
            <a:r>
              <a:rPr lang="en-GB" sz="3200" dirty="0" err="1">
                <a:solidFill>
                  <a:schemeClr val="tx1"/>
                </a:solidFill>
              </a:rPr>
              <a:t>έ</a:t>
            </a:r>
            <a:r>
              <a:rPr lang="el-GR" sz="3200" dirty="0" err="1">
                <a:solidFill>
                  <a:schemeClr val="tx1"/>
                </a:solidFill>
              </a:rPr>
              <a:t>ξοδο</a:t>
            </a:r>
            <a:r>
              <a:rPr lang="el-GR" sz="3200" dirty="0">
                <a:solidFill>
                  <a:schemeClr val="tx1"/>
                </a:solidFill>
              </a:rPr>
              <a:t>!!! </a:t>
            </a:r>
          </a:p>
          <a:p>
            <a:pPr marL="457200" indent="-457200">
              <a:buAutoNum type="arabicPeriod"/>
            </a:pPr>
            <a:r>
              <a:rPr lang="el-GR" sz="3200" dirty="0"/>
              <a:t>Ο</a:t>
            </a:r>
            <a:r>
              <a:rPr lang="el-GR" sz="3200" dirty="0">
                <a:solidFill>
                  <a:schemeClr val="tx1"/>
                </a:solidFill>
              </a:rPr>
              <a:t>ρίζω το πρόβλημα. </a:t>
            </a:r>
          </a:p>
          <a:p>
            <a:pPr marL="457200" indent="-457200">
              <a:buAutoNum type="arabicPeriod"/>
            </a:pPr>
            <a:r>
              <a:rPr lang="el-GR" sz="3200" dirty="0"/>
              <a:t>Υ</a:t>
            </a:r>
            <a:r>
              <a:rPr lang="el-GR" sz="3200" dirty="0">
                <a:solidFill>
                  <a:schemeClr val="tx1"/>
                </a:solidFill>
              </a:rPr>
              <a:t>πάρχει πιθανότητα θετικού στοιχείου?</a:t>
            </a:r>
          </a:p>
          <a:p>
            <a:pPr marL="457200" indent="-457200">
              <a:buAutoNum type="arabicPeriod"/>
            </a:pPr>
            <a:r>
              <a:rPr lang="el-GR" sz="3200" dirty="0"/>
              <a:t>Τ</a:t>
            </a:r>
            <a:r>
              <a:rPr lang="el-GR" sz="3200" dirty="0">
                <a:solidFill>
                  <a:schemeClr val="tx1"/>
                </a:solidFill>
              </a:rPr>
              <a:t>ι απαιτείται για να εμφανιστεί το ‘θετικό’ του προβλήματος?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AC4BEB-28E4-4C46-90BC-6CAA64F65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953325"/>
            <a:ext cx="11636188" cy="1018910"/>
          </a:xfrm>
        </p:spPr>
        <p:txBody>
          <a:bodyPr>
            <a:noAutofit/>
          </a:bodyPr>
          <a:lstStyle/>
          <a:p>
            <a:pPr algn="ctr"/>
            <a:r>
              <a:rPr lang="el-GR" sz="4400" dirty="0"/>
              <a:t>ΘΨ &amp; Ψυχ. Ανθεκτικότητα</a:t>
            </a:r>
            <a:endParaRPr lang="en-US" sz="4400" dirty="0"/>
          </a:p>
        </p:txBody>
      </p:sp>
      <p:pic>
        <p:nvPicPr>
          <p:cNvPr id="5" name="pasted-image.tiff" descr="pasted-image.tiff">
            <a:extLst>
              <a:ext uri="{FF2B5EF4-FFF2-40B4-BE49-F238E27FC236}">
                <a16:creationId xmlns:a16="http://schemas.microsoft.com/office/drawing/2014/main" id="{8BBBC16D-BF8E-8649-BBBB-4695A668C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304" y="1778924"/>
            <a:ext cx="5185038" cy="375206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4750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1259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5" grpId="1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DACAA-018D-964D-BBB4-CD4599DF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l-GR" sz="4400" dirty="0"/>
              <a:t>Πρότυπα Ψυχ. Ανθεκτικότητας</a:t>
            </a:r>
            <a:endParaRPr lang="en-US" sz="4400" dirty="0"/>
          </a:p>
        </p:txBody>
      </p:sp>
      <p:sp>
        <p:nvSpPr>
          <p:cNvPr id="4" name="‘νῦν εὐπλόηκα,…">
            <a:extLst>
              <a:ext uri="{FF2B5EF4-FFF2-40B4-BE49-F238E27FC236}">
                <a16:creationId xmlns:a16="http://schemas.microsoft.com/office/drawing/2014/main" id="{1E35DF16-F1D2-1B44-8105-B3966CDAA1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2171769"/>
            <a:ext cx="9603275" cy="195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5021" tIns="65021" rIns="65021" bIns="65021">
            <a:spAutoFit/>
          </a:bodyPr>
          <a:lstStyle/>
          <a:p>
            <a:pPr marL="0" indent="0" algn="ctr">
              <a:buNone/>
              <a:defRPr sz="3600" b="1">
                <a:solidFill>
                  <a:schemeClr val="accent2">
                    <a:lumOff val="-8000"/>
                  </a:schemeClr>
                </a:solidFill>
              </a:defRPr>
            </a:pPr>
            <a:r>
              <a:rPr sz="3600" dirty="0"/>
              <a:t>‘</a:t>
            </a:r>
            <a:r>
              <a:rPr sz="3600" dirty="0" err="1"/>
              <a:t>νῦν</a:t>
            </a:r>
            <a:r>
              <a:rPr sz="3600" dirty="0"/>
              <a:t> </a:t>
            </a:r>
            <a:r>
              <a:rPr sz="3600" dirty="0" err="1"/>
              <a:t>εὐ</a:t>
            </a:r>
            <a:r>
              <a:rPr sz="3600" dirty="0"/>
              <a:t>π</a:t>
            </a:r>
            <a:r>
              <a:rPr sz="3600" dirty="0" err="1"/>
              <a:t>λόηκ</a:t>
            </a:r>
            <a:r>
              <a:rPr sz="3600" dirty="0"/>
              <a:t>α, </a:t>
            </a:r>
          </a:p>
          <a:p>
            <a:pPr marL="0" indent="0" algn="ctr">
              <a:buNone/>
              <a:defRPr sz="3600" b="1">
                <a:solidFill>
                  <a:schemeClr val="accent2">
                    <a:lumOff val="-8000"/>
                  </a:schemeClr>
                </a:solidFill>
              </a:defRPr>
            </a:pPr>
            <a:r>
              <a:rPr sz="3600" dirty="0" err="1"/>
              <a:t>ὅτε</a:t>
            </a:r>
            <a:r>
              <a:rPr sz="3600" dirty="0"/>
              <a:t> </a:t>
            </a:r>
            <a:r>
              <a:rPr sz="3600" dirty="0" err="1"/>
              <a:t>νεν</a:t>
            </a:r>
            <a:r>
              <a:rPr sz="3600" dirty="0"/>
              <a:t>α</a:t>
            </a:r>
            <a:r>
              <a:rPr sz="3600" dirty="0" err="1"/>
              <a:t>υάγηκ</a:t>
            </a:r>
            <a:r>
              <a:rPr sz="3600" dirty="0"/>
              <a:t>α’ </a:t>
            </a:r>
          </a:p>
          <a:p>
            <a:pPr algn="ctr">
              <a:defRPr sz="1400" b="1">
                <a:solidFill>
                  <a:schemeClr val="accent2">
                    <a:lumOff val="-8000"/>
                  </a:schemeClr>
                </a:solidFill>
              </a:defRPr>
            </a:pPr>
            <a:r>
              <a:rPr sz="1400" dirty="0" err="1"/>
              <a:t>Ζήνων</a:t>
            </a:r>
            <a:r>
              <a:rPr sz="1400" dirty="0"/>
              <a:t>, </a:t>
            </a:r>
            <a:r>
              <a:rPr sz="1400" dirty="0" err="1"/>
              <a:t>ο</a:t>
            </a:r>
            <a:r>
              <a:rPr sz="1400" dirty="0"/>
              <a:t> </a:t>
            </a:r>
            <a:r>
              <a:rPr sz="1400" dirty="0" err="1"/>
              <a:t>Κιτεύς</a:t>
            </a:r>
            <a:endParaRPr sz="1400" dirty="0"/>
          </a:p>
        </p:txBody>
      </p:sp>
      <p:pic>
        <p:nvPicPr>
          <p:cNvPr id="5" name="pasted-image.tiff" descr="pasted-image.tiff">
            <a:extLst>
              <a:ext uri="{FF2B5EF4-FFF2-40B4-BE49-F238E27FC236}">
                <a16:creationId xmlns:a16="http://schemas.microsoft.com/office/drawing/2014/main" id="{EAD6E7F6-F0CA-D742-BE52-24FCFC52E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976" y="2171769"/>
            <a:ext cx="2148016" cy="292911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asted-image.tiff" descr="pasted-image.tiff">
            <a:extLst>
              <a:ext uri="{FF2B5EF4-FFF2-40B4-BE49-F238E27FC236}">
                <a16:creationId xmlns:a16="http://schemas.microsoft.com/office/drawing/2014/main" id="{E79F47C3-2E97-1241-BECB-09C1FD3E2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43" y="2486816"/>
            <a:ext cx="2536727" cy="22798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62697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063" y="330739"/>
            <a:ext cx="7477874" cy="6495069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https://tvtropes.org/pmwiki/pmwiki.php/Main/PlatonicCave"/>
          <p:cNvSpPr/>
          <p:nvPr/>
        </p:nvSpPr>
        <p:spPr>
          <a:xfrm>
            <a:off x="3333420" y="847"/>
            <a:ext cx="6802499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" action="ppaction://noaction"/>
              </a:defRPr>
            </a:lvl1pPr>
          </a:lstStyle>
          <a:p>
            <a:r>
              <a:t>https://tvtropes.org/pmwiki/pmwiki.php/Main/PlatonicCave</a:t>
            </a:r>
          </a:p>
        </p:txBody>
      </p:sp>
      <p:sp>
        <p:nvSpPr>
          <p:cNvPr id="185" name="Slide Number"/>
          <p:cNvSpPr>
            <a:spLocks noGrp="1"/>
          </p:cNvSpPr>
          <p:nvPr>
            <p:ph type="sldNum" sz="quarter" idx="2"/>
          </p:nvPr>
        </p:nvSpPr>
        <p:spPr>
          <a:xfrm>
            <a:off x="10007781" y="6245225"/>
            <a:ext cx="203021" cy="2888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541613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990" y="261104"/>
            <a:ext cx="7719840" cy="5760191"/>
          </a:xfrm>
          <a:prstGeom prst="rect">
            <a:avLst/>
          </a:prstGeom>
          <a:ln w="12700">
            <a:miter lim="400000"/>
          </a:ln>
        </p:spPr>
      </p:pic>
      <p:sp>
        <p:nvSpPr>
          <p:cNvPr id="38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593187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unknown.jpg" descr="unknow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866" y="72384"/>
            <a:ext cx="8476095" cy="6357070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‘… ο ήλιος κάθε μέρα είναι καινούργιος…’"/>
          <p:cNvSpPr/>
          <p:nvPr/>
        </p:nvSpPr>
        <p:spPr>
          <a:xfrm>
            <a:off x="1716866" y="4691591"/>
            <a:ext cx="8758268" cy="1568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pPr algn="ctr" defTabSz="841247">
              <a:defRPr sz="4200" b="1">
                <a:solidFill>
                  <a:srgbClr val="FFFFFF"/>
                </a:solidFill>
                <a:effectLst>
                  <a:outerShdw blurRad="12700" dist="23368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rPr sz="4200"/>
              <a:t>‘… ο ήλιος κάθε μέρα είναι καινούργιος…’ </a:t>
            </a:r>
            <a:r>
              <a:rPr sz="1400" i="1"/>
              <a:t>ΗΡΑΚΛΕΙΤΟΣ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69000"/>
                <a:hueMod val="108000"/>
                <a:satMod val="164000"/>
                <a:lumMod val="74000"/>
              </a:schemeClr>
              <a:schemeClr val="bg1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7B6E6-1885-9D4B-BDDD-464E56B04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1293845"/>
            <a:ext cx="9154801" cy="2681256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>
                <a:solidFill>
                  <a:schemeClr val="tx1"/>
                </a:solidFill>
              </a:rPr>
              <a:t>ΒΙΩΜΑΤΙΚΑ ΕΡΓΑΣΤΗΡΙΑ</a:t>
            </a:r>
            <a:br>
              <a:rPr lang="el-GR" dirty="0">
                <a:solidFill>
                  <a:schemeClr val="tx1"/>
                </a:solidFill>
              </a:rPr>
            </a:br>
            <a:r>
              <a:rPr lang="el-GR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C916403-AE82-934B-9CE0-2D86525E887B}"/>
              </a:ext>
            </a:extLst>
          </p:cNvPr>
          <p:cNvSpPr txBox="1">
            <a:spLocks/>
          </p:cNvSpPr>
          <p:nvPr/>
        </p:nvSpPr>
        <p:spPr>
          <a:xfrm>
            <a:off x="1271239" y="4145907"/>
            <a:ext cx="9166573" cy="2077846"/>
          </a:xfrm>
          <a:prstGeom prst="rect">
            <a:avLst/>
          </a:prstGeom>
        </p:spPr>
        <p:txBody>
          <a:bodyPr vert="horz" lIns="91440" tIns="91440" rIns="91440" bIns="9144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 </a:t>
            </a:r>
            <a:r>
              <a:rPr lang="el-GR" sz="3200" b="1" u="sng" dirty="0"/>
              <a:t>Κατανομή Χρόνου σε Κάθε Εργαστήριο</a:t>
            </a:r>
          </a:p>
          <a:p>
            <a:pPr algn="ctr"/>
            <a:r>
              <a:rPr lang="el-GR" sz="3200" dirty="0"/>
              <a:t>10% ψυχοεκπαίδευση</a:t>
            </a:r>
          </a:p>
          <a:p>
            <a:pPr algn="ctr"/>
            <a:r>
              <a:rPr lang="el-GR" sz="3200" dirty="0"/>
              <a:t>70% βιωματικές ασκήσεις (με συζήτηση, αν χρειαστεί)</a:t>
            </a:r>
          </a:p>
          <a:p>
            <a:pPr algn="ctr"/>
            <a:r>
              <a:rPr lang="el-GR" sz="3200" dirty="0"/>
              <a:t>20% (απορίες, συζήτηση)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03252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Αριστοτέλης (384-322 π.Χ.)"/>
          <p:cNvSpPr>
            <a:spLocks noGrp="1"/>
          </p:cNvSpPr>
          <p:nvPr>
            <p:ph type="title"/>
          </p:nvPr>
        </p:nvSpPr>
        <p:spPr>
          <a:xfrm>
            <a:off x="1981200" y="274636"/>
            <a:ext cx="8229600" cy="1143005"/>
          </a:xfrm>
          <a:prstGeom prst="rect">
            <a:avLst/>
          </a:prstGeom>
        </p:spPr>
        <p:txBody>
          <a:bodyPr/>
          <a:lstStyle/>
          <a:p>
            <a:r>
              <a:t>Αριστοτέλης (384-322 π.Χ.)</a:t>
            </a:r>
          </a:p>
        </p:txBody>
      </p:sp>
      <p:pic>
        <p:nvPicPr>
          <p:cNvPr id="202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567" y="1622550"/>
            <a:ext cx="5264301" cy="4163585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Καθένας μπορεί να θυμώσει, αυτό είναι εύκολο.…"/>
          <p:cNvSpPr/>
          <p:nvPr/>
        </p:nvSpPr>
        <p:spPr>
          <a:xfrm>
            <a:off x="507698" y="1755426"/>
            <a:ext cx="5134954" cy="304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>
                <a:solidFill>
                  <a:srgbClr val="303030"/>
                </a:solidFill>
              </a:defRPr>
            </a:pPr>
            <a:r>
              <a:rPr sz="2400" dirty="0" err="1"/>
              <a:t>Κ</a:t>
            </a:r>
            <a:r>
              <a:rPr sz="2400" dirty="0"/>
              <a:t>α</a:t>
            </a:r>
            <a:r>
              <a:rPr sz="2400" dirty="0" err="1"/>
              <a:t>θέν</a:t>
            </a:r>
            <a:r>
              <a:rPr sz="2400" dirty="0"/>
              <a:t>α</a:t>
            </a:r>
            <a:r>
              <a:rPr sz="2400" dirty="0" err="1"/>
              <a:t>ς</a:t>
            </a:r>
            <a:r>
              <a:rPr sz="2400" dirty="0"/>
              <a:t> </a:t>
            </a:r>
            <a:r>
              <a:rPr sz="2400" dirty="0" err="1"/>
              <a:t>μ</a:t>
            </a:r>
            <a:r>
              <a:rPr sz="2400" dirty="0"/>
              <a:t>π</a:t>
            </a:r>
            <a:r>
              <a:rPr sz="2400" dirty="0" err="1"/>
              <a:t>ορεί</a:t>
            </a:r>
            <a:r>
              <a:rPr sz="2400" dirty="0"/>
              <a:t> </a:t>
            </a:r>
            <a:r>
              <a:rPr sz="2400" dirty="0" err="1"/>
              <a:t>ν</a:t>
            </a:r>
            <a:r>
              <a:rPr sz="2400" dirty="0"/>
              <a:t>α </a:t>
            </a:r>
            <a:r>
              <a:rPr sz="2400" dirty="0" err="1"/>
              <a:t>θυμώσει</a:t>
            </a:r>
            <a:r>
              <a:rPr sz="2400" dirty="0"/>
              <a:t>, α</a:t>
            </a:r>
            <a:r>
              <a:rPr sz="2400" dirty="0" err="1"/>
              <a:t>υτό</a:t>
            </a:r>
            <a:r>
              <a:rPr sz="2400" dirty="0"/>
              <a:t> </a:t>
            </a:r>
            <a:r>
              <a:rPr sz="2400" dirty="0" err="1"/>
              <a:t>είν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 </a:t>
            </a:r>
            <a:r>
              <a:rPr sz="2400" dirty="0" err="1"/>
              <a:t>εύκολο</a:t>
            </a:r>
            <a:r>
              <a:rPr sz="2400" dirty="0"/>
              <a:t>. </a:t>
            </a:r>
          </a:p>
          <a:p>
            <a:pPr>
              <a:defRPr sz="2400">
                <a:solidFill>
                  <a:srgbClr val="303030"/>
                </a:solidFill>
              </a:defRPr>
            </a:pPr>
            <a:endParaRPr sz="2400" dirty="0"/>
          </a:p>
          <a:p>
            <a:pPr>
              <a:defRPr sz="2400">
                <a:solidFill>
                  <a:srgbClr val="303030"/>
                </a:solidFill>
              </a:defRPr>
            </a:pPr>
            <a:r>
              <a:rPr sz="2400" dirty="0" err="1"/>
              <a:t>Το</a:t>
            </a:r>
            <a:r>
              <a:rPr sz="2400" dirty="0"/>
              <a:t> </a:t>
            </a:r>
            <a:r>
              <a:rPr sz="2400" dirty="0" err="1"/>
              <a:t>ν</a:t>
            </a:r>
            <a:r>
              <a:rPr sz="2400" dirty="0"/>
              <a:t>α </a:t>
            </a:r>
            <a:r>
              <a:rPr sz="2400" dirty="0" err="1"/>
              <a:t>θυμώσεις</a:t>
            </a:r>
            <a:r>
              <a:rPr sz="2400" dirty="0"/>
              <a:t> </a:t>
            </a:r>
            <a:r>
              <a:rPr sz="2400" dirty="0" err="1"/>
              <a:t>όμως</a:t>
            </a:r>
            <a:r>
              <a:rPr sz="2400" dirty="0"/>
              <a:t> </a:t>
            </a:r>
            <a:r>
              <a:rPr sz="2400" dirty="0" err="1"/>
              <a:t>με</a:t>
            </a:r>
            <a:r>
              <a:rPr sz="2400" dirty="0"/>
              <a:t> </a:t>
            </a:r>
            <a:r>
              <a:rPr sz="2400" dirty="0" err="1"/>
              <a:t>τον</a:t>
            </a:r>
            <a:r>
              <a:rPr sz="2400" dirty="0"/>
              <a:t> </a:t>
            </a:r>
            <a:r>
              <a:rPr sz="2400" dirty="0" err="1"/>
              <a:t>σωστό</a:t>
            </a:r>
            <a:r>
              <a:rPr sz="2400" dirty="0"/>
              <a:t> </a:t>
            </a:r>
            <a:r>
              <a:rPr sz="2400" dirty="0" err="1"/>
              <a:t>άνθρω</a:t>
            </a:r>
            <a:r>
              <a:rPr sz="2400" dirty="0"/>
              <a:t>π</a:t>
            </a:r>
            <a:r>
              <a:rPr sz="2400" dirty="0" err="1"/>
              <a:t>ο</a:t>
            </a:r>
            <a:r>
              <a:rPr sz="2400" dirty="0"/>
              <a:t>, </a:t>
            </a:r>
            <a:r>
              <a:rPr sz="2400" dirty="0" err="1"/>
              <a:t>στον</a:t>
            </a:r>
            <a:r>
              <a:rPr sz="2400" dirty="0"/>
              <a:t> </a:t>
            </a:r>
            <a:r>
              <a:rPr sz="2400" dirty="0" err="1"/>
              <a:t>σωστό</a:t>
            </a:r>
            <a:r>
              <a:rPr sz="2400" dirty="0"/>
              <a:t> βα</a:t>
            </a:r>
            <a:r>
              <a:rPr sz="2400" dirty="0" err="1"/>
              <a:t>θμό</a:t>
            </a:r>
            <a:r>
              <a:rPr sz="2400" dirty="0"/>
              <a:t>, </a:t>
            </a:r>
            <a:r>
              <a:rPr sz="2400" dirty="0" err="1"/>
              <a:t>γι</a:t>
            </a:r>
            <a:r>
              <a:rPr sz="2400" dirty="0"/>
              <a:t>α </a:t>
            </a:r>
            <a:r>
              <a:rPr sz="2400" dirty="0" err="1"/>
              <a:t>τον</a:t>
            </a:r>
            <a:r>
              <a:rPr sz="2400" dirty="0"/>
              <a:t> </a:t>
            </a:r>
            <a:r>
              <a:rPr sz="2400" dirty="0" err="1"/>
              <a:t>σωστό</a:t>
            </a:r>
            <a:r>
              <a:rPr sz="2400" dirty="0"/>
              <a:t> </a:t>
            </a:r>
            <a:r>
              <a:rPr sz="2400" dirty="0" err="1"/>
              <a:t>λόγο</a:t>
            </a:r>
            <a:r>
              <a:rPr sz="2400" dirty="0"/>
              <a:t>, </a:t>
            </a:r>
            <a:r>
              <a:rPr sz="2400" dirty="0" err="1"/>
              <a:t>τη</a:t>
            </a:r>
            <a:r>
              <a:rPr sz="2400" dirty="0"/>
              <a:t> </a:t>
            </a:r>
            <a:r>
              <a:rPr sz="2400" dirty="0" err="1"/>
              <a:t>σωστή</a:t>
            </a:r>
            <a:r>
              <a:rPr sz="2400" dirty="0"/>
              <a:t> </a:t>
            </a:r>
            <a:r>
              <a:rPr sz="2400" dirty="0" err="1"/>
              <a:t>στιγμή</a:t>
            </a:r>
            <a:r>
              <a:rPr sz="2400" dirty="0"/>
              <a:t> </a:t>
            </a:r>
            <a:r>
              <a:rPr sz="2400" dirty="0" err="1"/>
              <a:t>κ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 </a:t>
            </a:r>
            <a:r>
              <a:rPr sz="2400" dirty="0" err="1"/>
              <a:t>με</a:t>
            </a:r>
            <a:r>
              <a:rPr sz="2400" dirty="0"/>
              <a:t> </a:t>
            </a:r>
            <a:r>
              <a:rPr sz="2400" dirty="0" err="1"/>
              <a:t>τον</a:t>
            </a:r>
            <a:r>
              <a:rPr sz="2400" dirty="0"/>
              <a:t> </a:t>
            </a:r>
            <a:r>
              <a:rPr sz="2400" dirty="0" err="1"/>
              <a:t>σωστό</a:t>
            </a:r>
            <a:r>
              <a:rPr sz="2400" dirty="0"/>
              <a:t> </a:t>
            </a:r>
            <a:r>
              <a:rPr sz="2400" dirty="0" err="1"/>
              <a:t>τρό</a:t>
            </a:r>
            <a:r>
              <a:rPr sz="2400" dirty="0"/>
              <a:t>π</a:t>
            </a:r>
            <a:r>
              <a:rPr sz="2400" dirty="0" err="1"/>
              <a:t>ο</a:t>
            </a:r>
            <a:r>
              <a:rPr sz="2400" dirty="0"/>
              <a:t> </a:t>
            </a:r>
            <a:r>
              <a:rPr sz="2400" dirty="0" err="1"/>
              <a:t>δεν</a:t>
            </a:r>
            <a:r>
              <a:rPr sz="2400" dirty="0"/>
              <a:t> </a:t>
            </a:r>
            <a:r>
              <a:rPr sz="2400" dirty="0" err="1"/>
              <a:t>είν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 </a:t>
            </a:r>
            <a:r>
              <a:rPr sz="2400" dirty="0" err="1"/>
              <a:t>κ</a:t>
            </a:r>
            <a:r>
              <a:rPr sz="2400" dirty="0"/>
              <a:t>α</a:t>
            </a:r>
            <a:r>
              <a:rPr sz="2400" dirty="0" err="1"/>
              <a:t>ι</a:t>
            </a:r>
            <a:r>
              <a:rPr sz="2400" dirty="0"/>
              <a:t> </a:t>
            </a:r>
            <a:r>
              <a:rPr sz="2400" dirty="0" err="1"/>
              <a:t>τόσο</a:t>
            </a:r>
            <a:r>
              <a:rPr sz="2400" dirty="0"/>
              <a:t> </a:t>
            </a:r>
            <a:r>
              <a:rPr sz="2400" dirty="0" err="1"/>
              <a:t>εύκολο</a:t>
            </a:r>
            <a:r>
              <a:rPr sz="2400" dirty="0"/>
              <a:t>…</a:t>
            </a:r>
          </a:p>
        </p:txBody>
      </p:sp>
      <p:sp>
        <p:nvSpPr>
          <p:cNvPr id="204" name="Slide Number"/>
          <p:cNvSpPr>
            <a:spLocks noGrp="1"/>
          </p:cNvSpPr>
          <p:nvPr>
            <p:ph type="sldNum" sz="quarter" idx="2"/>
          </p:nvPr>
        </p:nvSpPr>
        <p:spPr>
          <a:xfrm>
            <a:off x="10007781" y="6245225"/>
            <a:ext cx="203021" cy="2888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195679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Πυθαγόρας"/>
          <p:cNvSpPr>
            <a:spLocks noGrp="1"/>
          </p:cNvSpPr>
          <p:nvPr>
            <p:ph type="title"/>
          </p:nvPr>
        </p:nvSpPr>
        <p:spPr>
          <a:xfrm>
            <a:off x="1981200" y="274635"/>
            <a:ext cx="8229600" cy="1143007"/>
          </a:xfrm>
          <a:prstGeom prst="rect">
            <a:avLst/>
          </a:prstGeom>
        </p:spPr>
        <p:txBody>
          <a:bodyPr/>
          <a:lstStyle/>
          <a:p>
            <a:r>
              <a:t>Πυθαγόρας</a:t>
            </a:r>
          </a:p>
        </p:txBody>
      </p:sp>
      <p:sp>
        <p:nvSpPr>
          <p:cNvPr id="238" name="Μουσική, αρμονία, ψυχή…."/>
          <p:cNvSpPr>
            <a:spLocks noGrp="1"/>
          </p:cNvSpPr>
          <p:nvPr>
            <p:ph type="body" idx="1"/>
          </p:nvPr>
        </p:nvSpPr>
        <p:spPr>
          <a:xfrm>
            <a:off x="282633" y="1600201"/>
            <a:ext cx="7500852" cy="4500563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Μουσική</a:t>
            </a:r>
            <a:r>
              <a:rPr dirty="0"/>
              <a:t>, α</a:t>
            </a:r>
            <a:r>
              <a:rPr dirty="0" err="1"/>
              <a:t>ρμονί</a:t>
            </a:r>
            <a:r>
              <a:rPr dirty="0"/>
              <a:t>α, </a:t>
            </a:r>
            <a:r>
              <a:rPr dirty="0" err="1"/>
              <a:t>ψυχή</a:t>
            </a:r>
            <a:r>
              <a:rPr dirty="0"/>
              <a:t>….</a:t>
            </a:r>
          </a:p>
        </p:txBody>
      </p:sp>
      <p:pic>
        <p:nvPicPr>
          <p:cNvPr id="239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106" y="1600201"/>
            <a:ext cx="3398337" cy="4525963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2235111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944A-0C3C-ED42-9FBB-C91E338BE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953325"/>
            <a:ext cx="11636188" cy="1018910"/>
          </a:xfrm>
        </p:spPr>
        <p:txBody>
          <a:bodyPr>
            <a:noAutofit/>
          </a:bodyPr>
          <a:lstStyle/>
          <a:p>
            <a:r>
              <a:rPr lang="el-GR" sz="4400" dirty="0"/>
              <a:t>Θέμα 2</a:t>
            </a:r>
            <a:r>
              <a:rPr lang="el-GR" sz="4400" baseline="30000" dirty="0"/>
              <a:t>ο</a:t>
            </a:r>
            <a:r>
              <a:rPr lang="el-GR" sz="4400" dirty="0"/>
              <a:t>. Η αυτογνωσία ξεκινά με το σώμα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020BD-800D-F847-8E6E-37FFFE443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2800" dirty="0"/>
              <a:t>Εμβάθυνση σε ασκήσεις αυτορρύθμισης, </a:t>
            </a:r>
          </a:p>
          <a:p>
            <a:r>
              <a:rPr lang="el-GR" sz="2800" dirty="0"/>
              <a:t>Ασκήσεις σωματικής επίγνωσης. </a:t>
            </a:r>
          </a:p>
          <a:p>
            <a:r>
              <a:rPr lang="el-GR" sz="2800" dirty="0"/>
              <a:t>Αυτογνωσία και διαχείριση θυμού ή/και άγχους.</a:t>
            </a:r>
            <a:r>
              <a:rPr lang="en-GB" sz="2800" dirty="0"/>
              <a:t> </a:t>
            </a:r>
            <a:endParaRPr lang="el-GR" sz="2800" dirty="0"/>
          </a:p>
          <a:p>
            <a:r>
              <a:rPr lang="el-GR" sz="2800" dirty="0"/>
              <a:t>Η ψυχοεκπαίδευση αναφέρεται στο ρόλο του εγκεφάλου (αναφορικά με το στρες/άγχος) και στη συμβολή της διαφραγματικής αναπνοής και του Πνευμονογαστρικού Νεύρου.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71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pasted-image.tiff" descr="pasted-imag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246" y="932120"/>
            <a:ext cx="6932255" cy="58287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pasted-image.tiff" descr="pasted-image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480" y="1997523"/>
            <a:ext cx="3342751" cy="4765197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Publication/Creation…"/>
          <p:cNvSpPr/>
          <p:nvPr/>
        </p:nvSpPr>
        <p:spPr>
          <a:xfrm>
            <a:off x="7438003" y="6182049"/>
            <a:ext cx="2180273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400">
                <a:solidFill>
                  <a:srgbClr val="121212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1400"/>
              <a:t>Publication/Creation</a:t>
            </a:r>
          </a:p>
          <a:p>
            <a:pPr>
              <a:defRPr sz="1400">
                <a:solidFill>
                  <a:srgbClr val="121212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sz="1400"/>
              <a:t>Bern : Dr A. Wander, 1940.</a:t>
            </a:r>
          </a:p>
        </p:txBody>
      </p:sp>
      <p:sp>
        <p:nvSpPr>
          <p:cNvPr id="195" name="https://wellcomecollection.org/works/njv3mjbp"/>
          <p:cNvSpPr/>
          <p:nvPr/>
        </p:nvSpPr>
        <p:spPr>
          <a:xfrm>
            <a:off x="1634750" y="6372476"/>
            <a:ext cx="4415628" cy="338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6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pPr>
            <a:r>
              <a:rPr sz="1600">
                <a:hlinkClick r:id="rId4"/>
              </a:rPr>
              <a:t>https://wellcomecollection.org/works/njv3mjbp</a:t>
            </a:r>
            <a:r>
              <a:rPr sz="160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196" name="Αυτορύθμιση &amp; Πνευμονογαστρικό νεύρο"/>
          <p:cNvSpPr>
            <a:spLocks noGrp="1"/>
          </p:cNvSpPr>
          <p:nvPr>
            <p:ph type="title" idx="4294967295"/>
          </p:nvPr>
        </p:nvSpPr>
        <p:spPr>
          <a:xfrm>
            <a:off x="1765300" y="7935"/>
            <a:ext cx="8229601" cy="1143004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t>Αυτορύθμιση &amp; Πνευμονογαστρικό νεύρο</a:t>
            </a:r>
          </a:p>
        </p:txBody>
      </p:sp>
    </p:spTree>
    <p:extLst>
      <p:ext uri="{BB962C8B-B14F-4D97-AF65-F5344CB8AC3E}">
        <p14:creationId xmlns:p14="http://schemas.microsoft.com/office/powerpoint/2010/main" val="174989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 advAuto="0"/>
      <p:bldP spid="196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F935D5-701F-BF4F-A80E-426C1B429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86" y="1740916"/>
            <a:ext cx="4533900" cy="3632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E548DC-960A-7949-8710-904F128F8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0" y="1740916"/>
            <a:ext cx="4775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5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7A3E1-8C4E-674D-9328-789320CF7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400" dirty="0"/>
              <a:t>Γενικός σκοπός 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85CC4-21A7-A347-B6E8-E11CF62A2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68" y="2460068"/>
            <a:ext cx="11567532" cy="3416300"/>
          </a:xfrm>
        </p:spPr>
        <p:txBody>
          <a:bodyPr>
            <a:noAutofit/>
          </a:bodyPr>
          <a:lstStyle/>
          <a:p>
            <a:r>
              <a:rPr lang="el-GR" sz="3200" dirty="0"/>
              <a:t>Η ενίσχυση της </a:t>
            </a:r>
            <a:r>
              <a:rPr lang="el-GR" sz="3200" b="1" i="1" dirty="0">
                <a:solidFill>
                  <a:srgbClr val="FF0000"/>
                </a:solidFill>
              </a:rPr>
              <a:t>προσαρμοστικής</a:t>
            </a:r>
            <a:r>
              <a:rPr lang="el-GR" sz="3200" dirty="0"/>
              <a:t> ικανότητας των μαθητών/τριών μέσω της αυτογνωσίας (ως προϋπόθεσης της ψυχικής ανθεκτικότητας και της κριτικής σκέψης).</a:t>
            </a:r>
          </a:p>
        </p:txBody>
      </p:sp>
    </p:spTree>
    <p:extLst>
      <p:ext uri="{BB962C8B-B14F-4D97-AF65-F5344CB8AC3E}">
        <p14:creationId xmlns:p14="http://schemas.microsoft.com/office/powerpoint/2010/main" val="2959153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192F1-28E6-CF49-B736-D4FE0F3F6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388" y="987045"/>
            <a:ext cx="9492036" cy="331601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l-GR" sz="4800" dirty="0"/>
              <a:t>Αυτογνωσία, Ψυχική Ανθεκτικότητα &amp; Κριτική Σκέψη, υπό το πρίσμα της Εστίασης (</a:t>
            </a:r>
            <a:r>
              <a:rPr lang="en-GB" sz="4800" dirty="0"/>
              <a:t>Focusing</a:t>
            </a:r>
            <a:r>
              <a:rPr lang="el-GR" sz="4800" dirty="0"/>
              <a:t>) και της Θετικής Ψυχολογίας </a:t>
            </a:r>
            <a:endParaRPr lang="en-US" sz="4800" dirty="0">
              <a:solidFill>
                <a:srgbClr val="FFFFFF"/>
              </a:solidFill>
            </a:endParaRP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7F0C5FA6-3E17-794A-8AF6-6DFE8D267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8708" y="4984704"/>
            <a:ext cx="6950312" cy="886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 </a:t>
            </a:r>
            <a:r>
              <a:rPr lang="el-GR" sz="3200" dirty="0"/>
              <a:t>ΠΕΡΙΕΧΟΜΕΝΑ 4 Θεματικών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9988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7A3E1-8C4E-674D-9328-789320CF7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400" dirty="0"/>
              <a:t>Γιατί Διαδικασία Εστίασης &amp; ΘΨ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85CC4-21A7-A347-B6E8-E11CF62A2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68" y="2460068"/>
            <a:ext cx="11567532" cy="3416300"/>
          </a:xfrm>
        </p:spPr>
        <p:txBody>
          <a:bodyPr>
            <a:noAutofit/>
          </a:bodyPr>
          <a:lstStyle/>
          <a:p>
            <a:r>
              <a:rPr lang="el-GR" sz="3200" dirty="0"/>
              <a:t>Η σύζευξη της Διαδικασίας Εστίασης (ενός βιωματικού τρόπου μάθησης) με τη Θετική Ψυχολογία (ΘΨ) αποσκοπεί στον εφοδιασμό με τεχνικές αύξησης θετικού αυτοπροσδιορισμού, επικοινωνίας, ευημερίας και διαχείρισης άγχους.</a:t>
            </a:r>
            <a:r>
              <a:rPr lang="el-GR" sz="3200" b="1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01768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7A3E1-8C4E-674D-9328-789320CF7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400" dirty="0"/>
              <a:t>Γιατί Διαδικασία Εστίασης &amp; ΘΨ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85CC4-21A7-A347-B6E8-E11CF62A2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68" y="2460068"/>
            <a:ext cx="11567532" cy="3416300"/>
          </a:xfrm>
        </p:spPr>
        <p:txBody>
          <a:bodyPr>
            <a:noAutofit/>
          </a:bodyPr>
          <a:lstStyle/>
          <a:p>
            <a:r>
              <a:rPr lang="el-GR" sz="3200" dirty="0"/>
              <a:t>Η σύζευξη της </a:t>
            </a:r>
            <a:r>
              <a:rPr lang="el-GR" sz="3200" b="1" dirty="0">
                <a:solidFill>
                  <a:srgbClr val="00B050"/>
                </a:solidFill>
              </a:rPr>
              <a:t>Διαδικασίας Εστίασης </a:t>
            </a:r>
            <a:r>
              <a:rPr lang="el-GR" sz="3200" dirty="0"/>
              <a:t>(ενός βιωματικού τρόπου μάθησης) με τη </a:t>
            </a:r>
            <a:r>
              <a:rPr lang="el-GR" sz="3200" b="1" dirty="0">
                <a:solidFill>
                  <a:srgbClr val="FF0000"/>
                </a:solidFill>
              </a:rPr>
              <a:t>Θετική Ψυχολογία </a:t>
            </a:r>
            <a:r>
              <a:rPr lang="el-GR" sz="3200" dirty="0"/>
              <a:t>(ΘΨ) αποσκοπεί στον εφοδιασμό με τεχνικές αύξησης θετικού αυτοπροσδιορισμού, επικοινωνίας, ευημερίας και διαχείρισης άγχους.</a:t>
            </a:r>
            <a:r>
              <a:rPr lang="el-GR" sz="3200" b="1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16492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53A9F-74AB-214A-BF38-7306A31CE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0" y="953324"/>
            <a:ext cx="10596292" cy="1049235"/>
          </a:xfrm>
        </p:spPr>
        <p:txBody>
          <a:bodyPr/>
          <a:lstStyle/>
          <a:p>
            <a:r>
              <a:rPr lang="el-GR" dirty="0"/>
              <a:t> </a:t>
            </a:r>
            <a:r>
              <a:rPr lang="el-GR" sz="4400" dirty="0"/>
              <a:t>Θέματα/Προεπισκόπηση </a:t>
            </a:r>
            <a:r>
              <a:rPr lang="el-GR" dirty="0"/>
              <a:t>(κάλυψη στόχων)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AFAC6-60AD-C045-B1D4-AB198D5BE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94" y="2171769"/>
            <a:ext cx="11474824" cy="3960090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l-GR" sz="2400" u="sng" dirty="0"/>
              <a:t>ΘΨ και</a:t>
            </a:r>
            <a:r>
              <a:rPr lang="en-GB" sz="2400" u="sng" dirty="0"/>
              <a:t> </a:t>
            </a:r>
            <a:r>
              <a:rPr lang="el-GR" sz="2400" u="sng" dirty="0"/>
              <a:t>αυτογνωσία:</a:t>
            </a:r>
            <a:r>
              <a:rPr lang="en-GB" sz="2400" dirty="0"/>
              <a:t> </a:t>
            </a:r>
            <a:r>
              <a:rPr lang="el-GR" sz="2400" dirty="0"/>
              <a:t>Αναδρομή και βιωματική προσέγγιση &amp; κατανόηση της ΘΨ. Πτυχές/σημασία της αυτογνωσίας. </a:t>
            </a:r>
            <a:r>
              <a:rPr lang="el-GR" sz="2400" b="1" i="1" dirty="0">
                <a:solidFill>
                  <a:srgbClr val="FF0000"/>
                </a:solidFill>
              </a:rPr>
              <a:t>[</a:t>
            </a:r>
            <a:r>
              <a:rPr lang="el-GR" sz="2400" i="1" dirty="0"/>
              <a:t>1, 2, 4, 6, 7</a:t>
            </a:r>
            <a:r>
              <a:rPr lang="el-GR" sz="2400" b="1" i="1" dirty="0">
                <a:solidFill>
                  <a:srgbClr val="FF0000"/>
                </a:solidFill>
              </a:rPr>
              <a:t>]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u="sng" dirty="0"/>
              <a:t>Η αυτογνωσία ξεκινά με το σώμα:</a:t>
            </a:r>
            <a:r>
              <a:rPr lang="en-GB" sz="2400" dirty="0"/>
              <a:t> </a:t>
            </a:r>
            <a:r>
              <a:rPr lang="el-GR" sz="2400" dirty="0"/>
              <a:t>Αυτορρύθμιση, σωματική επίγνωση και προϋποθέσεις για αυτογνωσία και διαχείριση άγχους. </a:t>
            </a:r>
            <a:r>
              <a:rPr lang="el-GR" sz="2400" b="1" i="1" dirty="0">
                <a:solidFill>
                  <a:srgbClr val="FF0000"/>
                </a:solidFill>
              </a:rPr>
              <a:t>[</a:t>
            </a:r>
            <a:r>
              <a:rPr lang="el-GR" sz="2400" i="1" dirty="0"/>
              <a:t>1, 2, 4, 6, 7</a:t>
            </a:r>
            <a:r>
              <a:rPr lang="el-GR" sz="2400" b="1" i="1" dirty="0">
                <a:solidFill>
                  <a:srgbClr val="FF0000"/>
                </a:solidFill>
              </a:rPr>
              <a:t>]</a:t>
            </a:r>
            <a:endParaRPr lang="el-GR" sz="2400" dirty="0"/>
          </a:p>
          <a:p>
            <a:pPr marL="457200" indent="-457200">
              <a:buFont typeface="+mj-lt"/>
              <a:buAutoNum type="arabicPeriod"/>
            </a:pPr>
            <a:r>
              <a:rPr lang="el-GR" sz="2400" u="sng" dirty="0"/>
              <a:t>Ενίσχυση προσωπικών &amp; επικοινωνιακών ιδιοτήτων:</a:t>
            </a:r>
            <a:r>
              <a:rPr lang="el-GR" sz="2400" dirty="0"/>
              <a:t> Τα προγράμματα των </a:t>
            </a:r>
            <a:r>
              <a:rPr lang="en-GB" sz="2400" dirty="0"/>
              <a:t>Gilbert</a:t>
            </a:r>
            <a:r>
              <a:rPr lang="el-GR" sz="2400" dirty="0"/>
              <a:t>, </a:t>
            </a:r>
            <a:r>
              <a:rPr lang="en-GB" sz="2400" dirty="0"/>
              <a:t>Dweck</a:t>
            </a:r>
            <a:r>
              <a:rPr lang="el-GR" sz="2400" dirty="0"/>
              <a:t> και </a:t>
            </a:r>
            <a:r>
              <a:rPr lang="en-GB" sz="2400" dirty="0"/>
              <a:t>VIA Institute</a:t>
            </a:r>
            <a:r>
              <a:rPr lang="el-GR" sz="2400" dirty="0"/>
              <a:t> &amp; το </a:t>
            </a:r>
            <a:r>
              <a:rPr lang="en-GB" sz="2400" dirty="0"/>
              <a:t>Focusing</a:t>
            </a:r>
            <a:r>
              <a:rPr lang="el-GR" sz="2400" dirty="0"/>
              <a:t>. </a:t>
            </a:r>
            <a:r>
              <a:rPr lang="el-GR" sz="2400" b="1" i="1" dirty="0">
                <a:solidFill>
                  <a:srgbClr val="FF0000"/>
                </a:solidFill>
              </a:rPr>
              <a:t>[</a:t>
            </a:r>
            <a:r>
              <a:rPr lang="el-GR" sz="2400" i="1" dirty="0"/>
              <a:t>1, 2, 4, 6, 7</a:t>
            </a:r>
            <a:r>
              <a:rPr lang="el-GR" sz="2400" b="1" i="1" dirty="0">
                <a:solidFill>
                  <a:srgbClr val="FF0000"/>
                </a:solidFill>
              </a:rPr>
              <a:t>]</a:t>
            </a:r>
            <a:endParaRPr lang="el-GR" sz="2400" dirty="0"/>
          </a:p>
          <a:p>
            <a:pPr marL="457200" indent="-457200">
              <a:buFont typeface="+mj-lt"/>
              <a:buAutoNum type="arabicPeriod"/>
            </a:pPr>
            <a:r>
              <a:rPr lang="el-GR" sz="2400" u="sng" dirty="0"/>
              <a:t>Γνωστικές προεκτάσεις:</a:t>
            </a:r>
            <a:r>
              <a:rPr lang="el-GR" sz="2400" dirty="0"/>
              <a:t> </a:t>
            </a:r>
            <a:r>
              <a:rPr lang="en-GB" sz="2400" dirty="0"/>
              <a:t>K</a:t>
            </a:r>
            <a:r>
              <a:rPr lang="el-GR" sz="2400" dirty="0"/>
              <a:t>ριτική και δημιουργική σκέψη. Σκέψη, νόημα και συναίσθημα. Η Σκέψη στην Αιχμή. </a:t>
            </a:r>
            <a:r>
              <a:rPr lang="el-GR" sz="2400" b="1" i="1" dirty="0">
                <a:solidFill>
                  <a:srgbClr val="FF0000"/>
                </a:solidFill>
              </a:rPr>
              <a:t>[</a:t>
            </a:r>
            <a:r>
              <a:rPr lang="el-GR" sz="2400" i="1" dirty="0"/>
              <a:t>1, 2, 4, 6, 7</a:t>
            </a:r>
            <a:r>
              <a:rPr lang="el-GR" sz="2400" b="1" i="1" dirty="0">
                <a:solidFill>
                  <a:srgbClr val="FF0000"/>
                </a:solidFill>
              </a:rPr>
              <a:t>]</a:t>
            </a:r>
          </a:p>
          <a:p>
            <a:pPr marL="457200" lvl="0" indent="-45720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4966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77F83-CB6A-AA40-B88D-2521574B3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720" y="2283131"/>
            <a:ext cx="9855721" cy="4016996"/>
          </a:xfrm>
        </p:spPr>
        <p:txBody>
          <a:bodyPr/>
          <a:lstStyle/>
          <a:p>
            <a:r>
              <a:rPr lang="el-GR" sz="2400" dirty="0"/>
              <a:t>Ιστορική/φιλοσοφική αναδρομή. </a:t>
            </a:r>
          </a:p>
          <a:p>
            <a:r>
              <a:rPr lang="el-GR" sz="2400" dirty="0"/>
              <a:t>Αρχαιότητα – Φιλοσοφία &amp; Ιατρική</a:t>
            </a:r>
          </a:p>
          <a:p>
            <a:r>
              <a:rPr lang="el-GR" sz="2400" dirty="0"/>
              <a:t>19</a:t>
            </a:r>
            <a:r>
              <a:rPr lang="el-GR" sz="2400" baseline="30000" dirty="0"/>
              <a:t>ος</a:t>
            </a:r>
            <a:r>
              <a:rPr lang="el-GR" sz="2400" dirty="0"/>
              <a:t> αι. - Φρενολογία</a:t>
            </a:r>
          </a:p>
          <a:p>
            <a:r>
              <a:rPr lang="el-GR" sz="2400" dirty="0"/>
              <a:t>Αρχές του 20</a:t>
            </a:r>
            <a:r>
              <a:rPr lang="el-GR" sz="2400" baseline="30000" dirty="0"/>
              <a:t>ου</a:t>
            </a:r>
            <a:r>
              <a:rPr lang="el-GR" sz="2400" dirty="0"/>
              <a:t> αι.</a:t>
            </a:r>
          </a:p>
          <a:p>
            <a:r>
              <a:rPr lang="el-GR" sz="2400" dirty="0"/>
              <a:t>Ανθρωπιστική προσέγγιση (</a:t>
            </a:r>
            <a:r>
              <a:rPr lang="en-GB" sz="2400" dirty="0"/>
              <a:t>Maslow, Rogers, Gendlin</a:t>
            </a:r>
            <a:r>
              <a:rPr lang="el-GR" sz="2400" dirty="0"/>
              <a:t>/</a:t>
            </a:r>
            <a:r>
              <a:rPr lang="en-GB" sz="2400" dirty="0"/>
              <a:t>Focusing</a:t>
            </a:r>
            <a:r>
              <a:rPr lang="el-GR" sz="2400" dirty="0"/>
              <a:t>)</a:t>
            </a:r>
            <a:r>
              <a:rPr lang="en-GB" sz="2400" dirty="0"/>
              <a:t> </a:t>
            </a:r>
          </a:p>
          <a:p>
            <a:r>
              <a:rPr lang="en-GB" sz="2400" dirty="0"/>
              <a:t> The Big 5   </a:t>
            </a:r>
            <a:r>
              <a:rPr lang="el-GR" sz="2400" dirty="0"/>
              <a:t>&amp; το μοντ</a:t>
            </a:r>
            <a:r>
              <a:rPr lang="en-GB" sz="2400" dirty="0" err="1"/>
              <a:t>έ</a:t>
            </a:r>
            <a:r>
              <a:rPr lang="el-GR" sz="2400" dirty="0" err="1"/>
              <a:t>λο</a:t>
            </a:r>
            <a:r>
              <a:rPr lang="el-GR" sz="2400" dirty="0"/>
              <a:t> </a:t>
            </a:r>
            <a:r>
              <a:rPr lang="en-GB" sz="2400" dirty="0"/>
              <a:t>PERMA</a:t>
            </a:r>
            <a:r>
              <a:rPr lang="el-GR" sz="2400" dirty="0"/>
              <a:t>(Η)</a:t>
            </a:r>
            <a:endParaRPr lang="en-GB" sz="2400" dirty="0"/>
          </a:p>
          <a:p>
            <a:r>
              <a:rPr lang="en-GB" sz="2400" dirty="0"/>
              <a:t>VIA Virtues</a:t>
            </a:r>
            <a:r>
              <a:rPr lang="el-GR" sz="2400" dirty="0"/>
              <a:t> (Αρετές/δυνατά σημεία) – άλλη θεματική</a:t>
            </a:r>
          </a:p>
          <a:p>
            <a:endParaRPr lang="el-GR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18D46B-B6BA-FD41-AEEC-A4B96A54D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812" y="953325"/>
            <a:ext cx="11636188" cy="1018910"/>
          </a:xfrm>
        </p:spPr>
        <p:txBody>
          <a:bodyPr>
            <a:noAutofit/>
          </a:bodyPr>
          <a:lstStyle/>
          <a:p>
            <a:pPr algn="ctr"/>
            <a:r>
              <a:rPr lang="el-GR" sz="4400" dirty="0"/>
              <a:t>Θέμα 1</a:t>
            </a:r>
            <a:r>
              <a:rPr lang="el-GR" sz="4400" baseline="30000" dirty="0"/>
              <a:t>ο</a:t>
            </a:r>
            <a:r>
              <a:rPr lang="el-GR" sz="4400" dirty="0"/>
              <a:t>. ΘΨ &amp; αυτογνωσία.</a:t>
            </a:r>
            <a:endParaRPr lang="en-US" sz="4400" dirty="0"/>
          </a:p>
        </p:txBody>
      </p:sp>
      <p:pic>
        <p:nvPicPr>
          <p:cNvPr id="5" name="pasted-image.tiff" descr="pasted-image.tiff">
            <a:extLst>
              <a:ext uri="{FF2B5EF4-FFF2-40B4-BE49-F238E27FC236}">
                <a16:creationId xmlns:a16="http://schemas.microsoft.com/office/drawing/2014/main" id="{5260A9C0-67C9-1941-AA4E-7CA9BFC63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921" y="1880795"/>
            <a:ext cx="2363957" cy="2728006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asted-image.tiff" descr="pasted-image.tiff">
            <a:extLst>
              <a:ext uri="{FF2B5EF4-FFF2-40B4-BE49-F238E27FC236}">
                <a16:creationId xmlns:a16="http://schemas.microsoft.com/office/drawing/2014/main" id="{9B19FDB4-1730-A247-AC5B-142C79805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527" y="2505783"/>
            <a:ext cx="3110387" cy="207830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1124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Ασκήσεις αυτορύθμισης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3600"/>
            </a:lvl1pPr>
          </a:lstStyle>
          <a:p>
            <a:r>
              <a:rPr lang="el-GR" dirty="0"/>
              <a:t>ΠΥΛΩΝΕΣ ΤΗΣ Θ Ψ</a:t>
            </a:r>
            <a:endParaRPr dirty="0"/>
          </a:p>
        </p:txBody>
      </p:sp>
      <p:sp>
        <p:nvSpPr>
          <p:cNvPr id="4" name="http://www.lifechangehypnotherapy.com.au/positive-psychology.html…">
            <a:extLst>
              <a:ext uri="{FF2B5EF4-FFF2-40B4-BE49-F238E27FC236}">
                <a16:creationId xmlns:a16="http://schemas.microsoft.com/office/drawing/2014/main" id="{C96A92EC-CB89-0540-B0D4-B197AFB3CDD8}"/>
              </a:ext>
            </a:extLst>
          </p:cNvPr>
          <p:cNvSpPr txBox="1">
            <a:spLocks/>
          </p:cNvSpPr>
          <p:nvPr/>
        </p:nvSpPr>
        <p:spPr>
          <a:xfrm>
            <a:off x="630196" y="1322221"/>
            <a:ext cx="3422820" cy="5456237"/>
          </a:xfrm>
          <a:prstGeom prst="rect">
            <a:avLst/>
          </a:prstGeom>
        </p:spPr>
        <p:txBody>
          <a:bodyPr vert="horz" lIns="45718" tIns="45718" rIns="45718" bIns="45718" rtlCol="0" anchor="t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57175" indent="-321457" defTabSz="914367">
              <a:lnSpc>
                <a:spcPct val="130000"/>
              </a:lnSpc>
              <a:spcBef>
                <a:spcPts val="4711"/>
              </a:spcBef>
              <a:buFont typeface="Arial" panose="020B0604020202020204" pitchFamily="34" charset="0"/>
              <a:buChar char="»"/>
              <a:defRPr sz="1600" u="sng">
                <a:solidFill>
                  <a:srgbClr val="FFFFFF"/>
                </a:solidFill>
                <a:uFill>
                  <a:solidFill>
                    <a:srgbClr val="0000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r>
              <a:rPr lang="en-GB" sz="1600" u="sng" dirty="0">
                <a:solidFill>
                  <a:srgbClr val="FFFFFF"/>
                </a:solidFill>
                <a:uFill>
                  <a:solidFill>
                    <a:srgbClr val="0000FF"/>
                  </a:solidFill>
                </a:uFill>
                <a:latin typeface="Arial"/>
                <a:ea typeface="Arial"/>
                <a:cs typeface="Arial"/>
                <a:sym typeface="Arial"/>
                <a:hlinkClick r:id="rId2"/>
              </a:rPr>
              <a:t>http://www.lifechangehypnotherapy.com.au/positive-psychology.html</a:t>
            </a:r>
          </a:p>
          <a:p>
            <a:pPr marL="341548" indent="-341548" defTabSz="914367">
              <a:spcBef>
                <a:spcPts val="633"/>
              </a:spcBef>
              <a:buFont typeface="Arial" panose="020B0604020202020204" pitchFamily="34" charset="0"/>
              <a:buChar char="»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>
                <a:latin typeface="Arial"/>
                <a:ea typeface="Arial"/>
                <a:cs typeface="Arial"/>
                <a:sym typeface="Arial"/>
              </a:rPr>
              <a:t>ΕΥ ΖΗΝ</a:t>
            </a:r>
          </a:p>
          <a:p>
            <a:pPr marL="341548" indent="-341548" defTabSz="914367">
              <a:spcBef>
                <a:spcPts val="633"/>
              </a:spcBef>
              <a:buFont typeface="Arial" panose="020B0604020202020204" pitchFamily="34" charset="0"/>
              <a:buChar char="»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 err="1">
                <a:latin typeface="Arial"/>
                <a:ea typeface="Arial"/>
                <a:cs typeface="Arial"/>
                <a:sym typeface="Arial"/>
              </a:rPr>
              <a:t>Σέλιγκμαν</a:t>
            </a:r>
            <a:endParaRPr lang="el-GR" sz="3400" dirty="0">
              <a:latin typeface="Arial"/>
              <a:ea typeface="Arial"/>
              <a:cs typeface="Arial"/>
              <a:sym typeface="Arial"/>
            </a:endParaRPr>
          </a:p>
          <a:p>
            <a:pPr marL="319574" indent="-319574" defTabSz="914367">
              <a:spcBef>
                <a:spcPts val="633"/>
              </a:spcBef>
              <a:buFont typeface="Arial" panose="020B0604020202020204" pitchFamily="34" charset="0"/>
              <a:buAutoNum type="arabicPeriod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>
                <a:latin typeface="Arial"/>
                <a:ea typeface="Arial"/>
                <a:cs typeface="Arial"/>
                <a:sym typeface="Arial"/>
              </a:rPr>
              <a:t>Θετικό                                                   συναίσθημα</a:t>
            </a:r>
          </a:p>
          <a:p>
            <a:pPr marL="319574" indent="-319574" defTabSz="914367">
              <a:spcBef>
                <a:spcPts val="633"/>
              </a:spcBef>
              <a:buFont typeface="Arial" panose="020B0604020202020204" pitchFamily="34" charset="0"/>
              <a:buAutoNum type="arabicPeriod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>
                <a:latin typeface="Arial"/>
                <a:ea typeface="Arial"/>
                <a:cs typeface="Arial"/>
                <a:sym typeface="Arial"/>
              </a:rPr>
              <a:t>Δέσμευση</a:t>
            </a:r>
          </a:p>
          <a:p>
            <a:pPr marL="319574" indent="-319574" defTabSz="914367">
              <a:spcBef>
                <a:spcPts val="633"/>
              </a:spcBef>
              <a:buFont typeface="Arial" panose="020B0604020202020204" pitchFamily="34" charset="0"/>
              <a:buAutoNum type="arabicPeriod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>
                <a:latin typeface="Arial"/>
                <a:ea typeface="Arial"/>
                <a:cs typeface="Arial"/>
                <a:sym typeface="Arial"/>
              </a:rPr>
              <a:t>Σχέσεις </a:t>
            </a:r>
          </a:p>
          <a:p>
            <a:pPr marL="319574" indent="-319574" defTabSz="914367">
              <a:spcBef>
                <a:spcPts val="633"/>
              </a:spcBef>
              <a:buFont typeface="Arial" panose="020B0604020202020204" pitchFamily="34" charset="0"/>
              <a:buAutoNum type="arabicPeriod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>
                <a:latin typeface="Arial"/>
                <a:ea typeface="Arial"/>
                <a:cs typeface="Arial"/>
                <a:sym typeface="Arial"/>
              </a:rPr>
              <a:t>Νόημα</a:t>
            </a:r>
          </a:p>
          <a:p>
            <a:pPr marL="319574" indent="-319574" defTabSz="914367">
              <a:spcBef>
                <a:spcPts val="633"/>
              </a:spcBef>
              <a:buFont typeface="Arial" panose="020B0604020202020204" pitchFamily="34" charset="0"/>
              <a:buAutoNum type="arabicPeriod"/>
              <a:defRPr sz="3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l-GR" sz="3400" dirty="0">
                <a:latin typeface="Arial"/>
                <a:ea typeface="Arial"/>
                <a:cs typeface="Arial"/>
                <a:sym typeface="Arial"/>
              </a:rPr>
              <a:t>Πραγματοποίηση</a:t>
            </a:r>
          </a:p>
        </p:txBody>
      </p:sp>
      <p:pic>
        <p:nvPicPr>
          <p:cNvPr id="5" name="pasted-image.tiff" descr="pasted-image.tiff">
            <a:extLst>
              <a:ext uri="{FF2B5EF4-FFF2-40B4-BE49-F238E27FC236}">
                <a16:creationId xmlns:a16="http://schemas.microsoft.com/office/drawing/2014/main" id="{1C34F480-CEC7-4D46-A4C3-D6F5C70FB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700" y="1186249"/>
            <a:ext cx="5924477" cy="554578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5918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8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8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8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8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8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8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8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8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 advAuto="0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{7D55CD3E-5DCD-F948-9850-6D62EED25097}tf10001119</Template>
  <TotalTime>3776</TotalTime>
  <Words>557</Words>
  <Application>Microsoft Office PowerPoint</Application>
  <PresentationFormat>Widescreen</PresentationFormat>
  <Paragraphs>96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Apple Braille Outline 6 Dot</vt:lpstr>
      <vt:lpstr>Arial</vt:lpstr>
      <vt:lpstr>Calibri</vt:lpstr>
      <vt:lpstr>Century Gothic</vt:lpstr>
      <vt:lpstr>Helvetica Neue Light</vt:lpstr>
      <vt:lpstr>Helvetica Neue Medium</vt:lpstr>
      <vt:lpstr>Palatino Linotype</vt:lpstr>
      <vt:lpstr>Tahoma</vt:lpstr>
      <vt:lpstr>Gallery</vt:lpstr>
      <vt:lpstr>ΒΙΩΜΑΤΙΚΑ ΕΡΓΑΣΤΗΡΙΑ  </vt:lpstr>
      <vt:lpstr>ΒΙΩΜΑΤΙΚΑ ΕΡΓΑΣΤΗΡΙΑ  </vt:lpstr>
      <vt:lpstr>Γενικός σκοπός </vt:lpstr>
      <vt:lpstr>Αυτογνωσία, Ψυχική Ανθεκτικότητα &amp; Κριτική Σκέψη, υπό το πρίσμα της Εστίασης (Focusing) και της Θετικής Ψυχολογίας </vt:lpstr>
      <vt:lpstr>Γιατί Διαδικασία Εστίασης &amp; ΘΨ</vt:lpstr>
      <vt:lpstr>Γιατί Διαδικασία Εστίασης &amp; ΘΨ</vt:lpstr>
      <vt:lpstr> Θέματα/Προεπισκόπηση (κάλυψη στόχων)</vt:lpstr>
      <vt:lpstr>Θέμα 1ο. ΘΨ &amp; αυτογνωσία.</vt:lpstr>
      <vt:lpstr>ΠΥΛΩΝΕΣ ΤΗΣ Θ Ψ</vt:lpstr>
      <vt:lpstr>PowerPoint Presentation</vt:lpstr>
      <vt:lpstr>Κατανόηση ΘΨ </vt:lpstr>
      <vt:lpstr>PowerPoint Presentation</vt:lpstr>
      <vt:lpstr>PowerPoint Presentation</vt:lpstr>
      <vt:lpstr>Βιωματική άσκηση ΘΨ</vt:lpstr>
      <vt:lpstr>ΘΨ &amp; Ψυχ. Ανθεκτικότητα</vt:lpstr>
      <vt:lpstr>Πρότυπα Ψυχ. Ανθεκτικότητας</vt:lpstr>
      <vt:lpstr>PowerPoint Presentation</vt:lpstr>
      <vt:lpstr>PowerPoint Presentation</vt:lpstr>
      <vt:lpstr>PowerPoint Presentation</vt:lpstr>
      <vt:lpstr>Αριστοτέλης (384-322 π.Χ.)</vt:lpstr>
      <vt:lpstr>Πυθαγόρας</vt:lpstr>
      <vt:lpstr>Θέμα 2ο. Η αυτογνωσία ξεκινά με το σώμα</vt:lpstr>
      <vt:lpstr>Αυτορύθμιση &amp; Πνευμονογαστρικό νεύρο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Efstathios Kaliviotis</dc:creator>
  <cp:lastModifiedBy>Γιώτα Παναγιώτου</cp:lastModifiedBy>
  <cp:revision>69</cp:revision>
  <dcterms:created xsi:type="dcterms:W3CDTF">2021-04-18T09:27:22Z</dcterms:created>
  <dcterms:modified xsi:type="dcterms:W3CDTF">2021-06-02T12:06:12Z</dcterms:modified>
</cp:coreProperties>
</file>