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4" r:id="rId1"/>
  </p:sldMasterIdLst>
  <p:notesMasterIdLst>
    <p:notesMasterId r:id="rId27"/>
  </p:notesMasterIdLst>
  <p:sldIdLst>
    <p:sldId id="400" r:id="rId2"/>
    <p:sldId id="289" r:id="rId3"/>
    <p:sldId id="290" r:id="rId4"/>
    <p:sldId id="291" r:id="rId5"/>
    <p:sldId id="401" r:id="rId6"/>
    <p:sldId id="369" r:id="rId7"/>
    <p:sldId id="370" r:id="rId8"/>
    <p:sldId id="371" r:id="rId9"/>
    <p:sldId id="372" r:id="rId10"/>
    <p:sldId id="403" r:id="rId11"/>
    <p:sldId id="296" r:id="rId12"/>
    <p:sldId id="297" r:id="rId13"/>
    <p:sldId id="337" r:id="rId14"/>
    <p:sldId id="395" r:id="rId15"/>
    <p:sldId id="341" r:id="rId16"/>
    <p:sldId id="343" r:id="rId17"/>
    <p:sldId id="344" r:id="rId18"/>
    <p:sldId id="345" r:id="rId19"/>
    <p:sldId id="404" r:id="rId20"/>
    <p:sldId id="295" r:id="rId21"/>
    <p:sldId id="302" r:id="rId22"/>
    <p:sldId id="308" r:id="rId23"/>
    <p:sldId id="309" r:id="rId24"/>
    <p:sldId id="310" r:id="rId25"/>
    <p:sldId id="31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84"/>
    <p:restoredTop sz="97376"/>
  </p:normalViewPr>
  <p:slideViewPr>
    <p:cSldViewPr snapToGrid="0" snapToObjects="1">
      <p:cViewPr varScale="1">
        <p:scale>
          <a:sx n="73" d="100"/>
          <a:sy n="73" d="100"/>
        </p:scale>
        <p:origin x="2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6F7882-AE6A-8E4B-9976-C45401B3E6D7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409E9-53E6-514F-AF8F-3F7ABEB0A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19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81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931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8587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2032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>
            <a:spLocks noGrp="1"/>
          </p:cNvSpPr>
          <p:nvPr>
            <p:ph type="sldNum" sz="quarter" idx="2"/>
          </p:nvPr>
        </p:nvSpPr>
        <p:spPr>
          <a:xfrm>
            <a:off x="11210196" y="6447772"/>
            <a:ext cx="372206" cy="273704"/>
          </a:xfrm>
          <a:prstGeom prst="rect">
            <a:avLst/>
          </a:prstGeom>
        </p:spPr>
        <p:txBody>
          <a:bodyPr lIns="65022" tIns="65022" rIns="65022" bIns="65022" anchor="b"/>
          <a:lstStyle>
            <a:lvl1pPr algn="r" defTabSz="914367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527549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Text"/>
          <p:cNvSpPr>
            <a:spLocks noGrp="1"/>
          </p:cNvSpPr>
          <p:nvPr>
            <p:ph type="title"/>
          </p:nvPr>
        </p:nvSpPr>
        <p:spPr>
          <a:xfrm>
            <a:off x="914399" y="2130425"/>
            <a:ext cx="10363202" cy="1470026"/>
          </a:xfrm>
          <a:prstGeom prst="rect">
            <a:avLst/>
          </a:prstGeom>
        </p:spPr>
        <p:txBody>
          <a:bodyPr lIns="65021" tIns="65021" rIns="65021" bIns="65021"/>
          <a:lstStyle>
            <a:lvl1pPr defTabSz="914367">
              <a:defRPr sz="4359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209" name="Body Level One…"/>
          <p:cNvSpPr>
            <a:spLocks noGrp="1"/>
          </p:cNvSpPr>
          <p:nvPr>
            <p:ph type="body" sz="quarter" idx="1"/>
          </p:nvPr>
        </p:nvSpPr>
        <p:spPr>
          <a:xfrm>
            <a:off x="1828800" y="3886200"/>
            <a:ext cx="8534401" cy="1752600"/>
          </a:xfrm>
          <a:prstGeom prst="rect">
            <a:avLst/>
          </a:prstGeom>
        </p:spPr>
        <p:txBody>
          <a:bodyPr lIns="65021" tIns="65021" rIns="65021" bIns="65021" anchor="t"/>
          <a:lstStyle>
            <a:lvl1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1pPr>
            <a:lvl2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2pPr>
            <a:lvl3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3pPr>
            <a:lvl4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4pPr>
            <a:lvl5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0" name="Slide Number"/>
          <p:cNvSpPr>
            <a:spLocks noGrp="1"/>
          </p:cNvSpPr>
          <p:nvPr>
            <p:ph type="sldNum" sz="quarter" idx="2"/>
          </p:nvPr>
        </p:nvSpPr>
        <p:spPr>
          <a:xfrm>
            <a:off x="11210199" y="6245225"/>
            <a:ext cx="372203" cy="273701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914367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944544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itle Text"/>
          <p:cNvSpPr txBox="1">
            <a:spLocks noGrp="1"/>
          </p:cNvSpPr>
          <p:nvPr>
            <p:ph type="title"/>
          </p:nvPr>
        </p:nvSpPr>
        <p:spPr>
          <a:xfrm>
            <a:off x="3655480" y="761998"/>
            <a:ext cx="7313089" cy="914404"/>
          </a:xfrm>
          <a:prstGeom prst="rect">
            <a:avLst/>
          </a:prstGeom>
        </p:spPr>
        <p:txBody>
          <a:bodyPr lIns="45717" tIns="45717" rIns="45717" bIns="45717"/>
          <a:lstStyle>
            <a:lvl1pPr algn="l">
              <a:defRPr sz="30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47693" y="5886451"/>
            <a:ext cx="325113" cy="256535"/>
          </a:xfrm>
          <a:prstGeom prst="rect">
            <a:avLst/>
          </a:prstGeom>
        </p:spPr>
        <p:txBody>
          <a:bodyPr lIns="45717" tIns="45717" rIns="45717" bIns="45717"/>
          <a:lstStyle>
            <a:lvl1pPr>
              <a:defRPr sz="11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6014338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Body Level One…"/>
          <p:cNvSpPr>
            <a:spLocks noGrp="1"/>
          </p:cNvSpPr>
          <p:nvPr>
            <p:ph type="body" idx="1"/>
          </p:nvPr>
        </p:nvSpPr>
        <p:spPr>
          <a:xfrm>
            <a:off x="892968" y="892967"/>
            <a:ext cx="10406065" cy="5072066"/>
          </a:xfrm>
          <a:prstGeom prst="rect">
            <a:avLst/>
          </a:prstGeom>
        </p:spPr>
        <p:txBody>
          <a:bodyPr lIns="35717" tIns="35717" rIns="35717" bIns="35717" anchor="ctr"/>
          <a:lstStyle>
            <a:lvl1pPr marL="296333" indent="-296333" defTabSz="410764">
              <a:spcBef>
                <a:spcPts val="2900"/>
              </a:spcBef>
              <a:buSzPct val="75000"/>
              <a:buChar char="•"/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0832" indent="-296332" defTabSz="410764">
              <a:spcBef>
                <a:spcPts val="2900"/>
              </a:spcBef>
              <a:buSzPct val="75000"/>
              <a:buChar char="•"/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85332" indent="-296332" defTabSz="410764">
              <a:spcBef>
                <a:spcPts val="2900"/>
              </a:spcBef>
              <a:buSzPct val="75000"/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29833" indent="-296332" defTabSz="410764">
              <a:spcBef>
                <a:spcPts val="2900"/>
              </a:spcBef>
              <a:buSzPct val="75000"/>
              <a:buChar char="•"/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74333" indent="-296333" defTabSz="410764">
              <a:spcBef>
                <a:spcPts val="2900"/>
              </a:spcBef>
              <a:buSzPct val="75000"/>
              <a:buChar char="•"/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>
            <a:spLocks noGrp="1"/>
          </p:cNvSpPr>
          <p:nvPr>
            <p:ph type="sldNum" sz="quarter" idx="2"/>
          </p:nvPr>
        </p:nvSpPr>
        <p:spPr>
          <a:xfrm>
            <a:off x="5819127" y="6505278"/>
            <a:ext cx="541840" cy="249237"/>
          </a:xfrm>
          <a:prstGeom prst="rect">
            <a:avLst/>
          </a:prstGeom>
        </p:spPr>
        <p:txBody>
          <a:bodyPr lIns="35717" tIns="35717" rIns="35717" bIns="35717"/>
          <a:lstStyle>
            <a:lvl1pPr marL="152773" indent="-152773" algn="ctr" defTabSz="410764">
              <a:buSzPct val="100000"/>
              <a:buChar char="•"/>
              <a:defRPr sz="12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032265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122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0042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028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0111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963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20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9440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5923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300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9" r:id="rId14"/>
    <p:sldLayoutId id="214748385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71zdXCMU6A" TargetMode="External"/><Relationship Id="rId2" Type="http://schemas.openxmlformats.org/officeDocument/2006/relationships/hyperlink" Target="http://www.hubermanlab.com/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‘νῦν εὐπλόηκα,…"/>
          <p:cNvSpPr/>
          <p:nvPr/>
        </p:nvSpPr>
        <p:spPr>
          <a:xfrm>
            <a:off x="4587656" y="1975071"/>
            <a:ext cx="6235515" cy="40708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1" tIns="65021" rIns="65021" bIns="65021">
            <a:spAutoFit/>
          </a:bodyPr>
          <a:lstStyle/>
          <a:p>
            <a:pPr marL="360947" indent="-360947" defTabSz="650240">
              <a:buSzPct val="100000"/>
              <a:buChar char="•"/>
              <a:defRPr sz="28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dirty="0" err="1"/>
              <a:t>Το</a:t>
            </a:r>
            <a:r>
              <a:rPr sz="3200" dirty="0"/>
              <a:t> π</a:t>
            </a:r>
            <a:r>
              <a:rPr sz="3200" dirty="0" err="1"/>
              <a:t>ρόγρ</a:t>
            </a:r>
            <a:r>
              <a:rPr sz="3200" dirty="0"/>
              <a:t>α</a:t>
            </a:r>
            <a:r>
              <a:rPr sz="3200" dirty="0" err="1"/>
              <a:t>μμ</a:t>
            </a:r>
            <a:r>
              <a:rPr sz="3200" dirty="0"/>
              <a:t>α ‘</a:t>
            </a:r>
            <a:r>
              <a:rPr sz="3200" dirty="0" err="1"/>
              <a:t>η</a:t>
            </a:r>
            <a:r>
              <a:rPr sz="3200" dirty="0"/>
              <a:t> </a:t>
            </a:r>
            <a:r>
              <a:rPr sz="3200" dirty="0" err="1"/>
              <a:t>συμ</a:t>
            </a:r>
            <a:r>
              <a:rPr sz="3200" dirty="0"/>
              <a:t>π</a:t>
            </a:r>
            <a:r>
              <a:rPr sz="3200" dirty="0" err="1"/>
              <a:t>όνι</a:t>
            </a:r>
            <a:r>
              <a:rPr sz="3200" dirty="0"/>
              <a:t>α </a:t>
            </a:r>
            <a:r>
              <a:rPr sz="3200" dirty="0" err="1"/>
              <a:t>στο</a:t>
            </a:r>
            <a:r>
              <a:rPr sz="3200" dirty="0"/>
              <a:t> </a:t>
            </a:r>
            <a:r>
              <a:rPr sz="3200" dirty="0" err="1"/>
              <a:t>σχολείο</a:t>
            </a:r>
            <a:r>
              <a:rPr sz="3200" dirty="0"/>
              <a:t>’ </a:t>
            </a:r>
            <a:r>
              <a:rPr sz="3200" dirty="0" err="1"/>
              <a:t>εφ</a:t>
            </a:r>
            <a:r>
              <a:rPr sz="3200" dirty="0"/>
              <a:t>α</a:t>
            </a:r>
            <a:r>
              <a:rPr sz="3200" dirty="0" err="1"/>
              <a:t>ρμόστηκε</a:t>
            </a:r>
            <a:r>
              <a:rPr sz="3200" dirty="0"/>
              <a:t> </a:t>
            </a:r>
            <a:r>
              <a:rPr sz="3200" dirty="0" err="1"/>
              <a:t>σε</a:t>
            </a:r>
            <a:r>
              <a:rPr sz="3200" dirty="0"/>
              <a:t> </a:t>
            </a:r>
            <a:r>
              <a:rPr sz="3200" dirty="0" err="1"/>
              <a:t>Πορτογ</a:t>
            </a:r>
            <a:r>
              <a:rPr sz="3200" dirty="0"/>
              <a:t>α</a:t>
            </a:r>
            <a:r>
              <a:rPr sz="3200" dirty="0" err="1"/>
              <a:t>λί</a:t>
            </a:r>
            <a:r>
              <a:rPr sz="3200" dirty="0"/>
              <a:t>α &amp; UK.</a:t>
            </a:r>
          </a:p>
          <a:p>
            <a:pPr marL="360947" indent="-360947" defTabSz="650240">
              <a:buSzPct val="100000"/>
              <a:buChar char="•"/>
              <a:defRPr sz="12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3200" dirty="0"/>
          </a:p>
          <a:p>
            <a:pPr marL="360947" indent="-360947" defTabSz="650240">
              <a:buSzPct val="100000"/>
              <a:buChar char="•"/>
              <a:defRPr sz="28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l-GR" sz="3200" dirty="0"/>
              <a:t>Σημαντική μείωση επιπέδων </a:t>
            </a:r>
            <a:r>
              <a:rPr lang="en-GB" sz="3200" dirty="0"/>
              <a:t>stress, </a:t>
            </a:r>
            <a:r>
              <a:rPr lang="el-GR" sz="3200" dirty="0"/>
              <a:t>αυτοκριτικής και αύξηση συμπόνιας/ενσυναίσθησης προς τον εαυτό. </a:t>
            </a:r>
          </a:p>
        </p:txBody>
      </p:sp>
      <p:sp>
        <p:nvSpPr>
          <p:cNvPr id="295" name="COMPASSIONATE…"/>
          <p:cNvSpPr/>
          <p:nvPr/>
        </p:nvSpPr>
        <p:spPr>
          <a:xfrm>
            <a:off x="2543531" y="2124140"/>
            <a:ext cx="2140735" cy="923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r>
              <a:t>COMPASSIONATE </a:t>
            </a:r>
          </a:p>
          <a:p>
            <a:r>
              <a:t>MIND </a:t>
            </a:r>
          </a:p>
          <a:p>
            <a:r>
              <a:t>TRAINING</a:t>
            </a:r>
          </a:p>
        </p:txBody>
      </p:sp>
      <p:sp>
        <p:nvSpPr>
          <p:cNvPr id="296" name="1. Maratos και συν. (2019)"/>
          <p:cNvSpPr/>
          <p:nvPr/>
        </p:nvSpPr>
        <p:spPr>
          <a:xfrm>
            <a:off x="4265610" y="761998"/>
            <a:ext cx="5484817" cy="9144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7" tIns="45717" rIns="45717" bIns="45717" anchor="ctr">
            <a:normAutofit/>
          </a:bodyPr>
          <a:lstStyle>
            <a:lvl1pPr>
              <a:defRPr sz="36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r>
              <a:rPr lang="el-GR" dirty="0"/>
              <a:t> </a:t>
            </a:r>
            <a:r>
              <a:rPr lang="en-GB" sz="4400" dirty="0"/>
              <a:t>Paul Gilbert, CMP</a:t>
            </a:r>
            <a:endParaRPr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A03FF-E207-A843-86B5-AC2BFD540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officeArt object">
            <a:extLst>
              <a:ext uri="{FF2B5EF4-FFF2-40B4-BE49-F238E27FC236}">
                <a16:creationId xmlns:a16="http://schemas.microsoft.com/office/drawing/2014/main" id="{F16CEDAB-75AE-F24D-B212-5B473597DFC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233057" y="399011"/>
            <a:ext cx="8908470" cy="617635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308539488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Ας ασκηθούμε στην αυτοπεποίθηση"/>
          <p:cNvSpPr>
            <a:spLocks noGrp="1"/>
          </p:cNvSpPr>
          <p:nvPr>
            <p:ph type="title" idx="4294967295"/>
          </p:nvPr>
        </p:nvSpPr>
        <p:spPr>
          <a:xfrm>
            <a:off x="1981200" y="147635"/>
            <a:ext cx="8229601" cy="1143004"/>
          </a:xfrm>
          <a:prstGeom prst="rect">
            <a:avLst/>
          </a:prstGeom>
        </p:spPr>
        <p:txBody>
          <a:bodyPr/>
          <a:lstStyle/>
          <a:p>
            <a:pPr>
              <a:defRPr sz="3500"/>
            </a:pPr>
            <a:r>
              <a:rPr dirty="0" err="1"/>
              <a:t>Ας</a:t>
            </a:r>
            <a:r>
              <a:rPr dirty="0"/>
              <a:t> α</a:t>
            </a:r>
            <a:r>
              <a:rPr dirty="0" err="1"/>
              <a:t>σκηθούμε</a:t>
            </a:r>
            <a:r>
              <a:rPr dirty="0"/>
              <a:t> </a:t>
            </a:r>
            <a:r>
              <a:rPr dirty="0" err="1"/>
              <a:t>στην</a:t>
            </a:r>
            <a:r>
              <a:rPr dirty="0"/>
              <a:t> α</a:t>
            </a:r>
            <a:r>
              <a:rPr dirty="0" err="1"/>
              <a:t>υτο</a:t>
            </a:r>
            <a:r>
              <a:rPr dirty="0"/>
              <a:t>π</a:t>
            </a:r>
            <a:r>
              <a:rPr dirty="0" err="1"/>
              <a:t>ε</a:t>
            </a:r>
            <a:r>
              <a:rPr dirty="0"/>
              <a:t>π</a:t>
            </a:r>
            <a:r>
              <a:rPr dirty="0" err="1"/>
              <a:t>οίθηση</a:t>
            </a:r>
            <a:r>
              <a:rPr sz="3800" dirty="0"/>
              <a:t> </a:t>
            </a:r>
          </a:p>
        </p:txBody>
      </p:sp>
      <p:sp>
        <p:nvSpPr>
          <p:cNvPr id="332" name="3. Γίνετε στωικοί &amp; διαχωρίστε τα ‘εφ’ ημίν’…"/>
          <p:cNvSpPr>
            <a:spLocks noGrp="1"/>
          </p:cNvSpPr>
          <p:nvPr>
            <p:ph type="body" sz="half" idx="4294967295"/>
          </p:nvPr>
        </p:nvSpPr>
        <p:spPr>
          <a:xfrm>
            <a:off x="853440" y="1231901"/>
            <a:ext cx="6086445" cy="4708525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ts val="600"/>
              </a:spcBef>
              <a:buSzTx/>
              <a:buNone/>
              <a:defRPr sz="3000"/>
            </a:pPr>
            <a:r>
              <a:rPr sz="2800" dirty="0"/>
              <a:t>   ‘</a:t>
            </a:r>
            <a:r>
              <a:rPr sz="2800" dirty="0" err="1"/>
              <a:t>δι</a:t>
            </a:r>
            <a:r>
              <a:rPr sz="2800" dirty="0"/>
              <a:t>α</a:t>
            </a:r>
            <a:r>
              <a:rPr sz="2800" dirty="0" err="1"/>
              <a:t>χωρίστε</a:t>
            </a:r>
            <a:r>
              <a:rPr sz="2800" dirty="0"/>
              <a:t> </a:t>
            </a:r>
            <a:r>
              <a:rPr sz="2800" dirty="0" err="1"/>
              <a:t>τ</a:t>
            </a:r>
            <a:r>
              <a:rPr sz="2800" dirty="0"/>
              <a:t>α ‘</a:t>
            </a:r>
            <a:r>
              <a:rPr sz="2800" b="1" dirty="0" err="1">
                <a:solidFill>
                  <a:schemeClr val="accent2">
                    <a:lumOff val="-8000"/>
                  </a:schemeClr>
                </a:solidFill>
              </a:rPr>
              <a:t>εφ</a:t>
            </a:r>
            <a:r>
              <a:rPr sz="2800" b="1" dirty="0">
                <a:solidFill>
                  <a:schemeClr val="accent2">
                    <a:lumOff val="-8000"/>
                  </a:schemeClr>
                </a:solidFill>
              </a:rPr>
              <a:t>’ </a:t>
            </a:r>
            <a:r>
              <a:rPr sz="2800" b="1" dirty="0" err="1">
                <a:solidFill>
                  <a:schemeClr val="accent2">
                    <a:lumOff val="-8000"/>
                  </a:schemeClr>
                </a:solidFill>
              </a:rPr>
              <a:t>ημίν</a:t>
            </a:r>
            <a:r>
              <a:rPr sz="2800" dirty="0"/>
              <a:t>’</a:t>
            </a:r>
            <a:r>
              <a:rPr sz="2800" i="1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sz="2800" i="1" dirty="0" err="1">
                <a:latin typeface="Times New Roman"/>
                <a:ea typeface="Times New Roman"/>
                <a:cs typeface="Times New Roman"/>
                <a:sym typeface="Times New Roman"/>
              </a:rPr>
              <a:t>σ</a:t>
            </a:r>
            <a:r>
              <a:rPr sz="2800" i="1" dirty="0">
                <a:latin typeface="Times New Roman"/>
                <a:ea typeface="Times New Roman"/>
                <a:cs typeface="Times New Roman"/>
                <a:sym typeface="Times New Roman"/>
              </a:rPr>
              <a:t>. 200)</a:t>
            </a:r>
            <a:endParaRPr sz="2800" dirty="0"/>
          </a:p>
          <a:p>
            <a:pPr marL="318406" indent="-318406">
              <a:spcBef>
                <a:spcPts val="600"/>
              </a:spcBef>
              <a:defRPr sz="2600"/>
            </a:pPr>
            <a:endParaRPr sz="2800" dirty="0"/>
          </a:p>
          <a:p>
            <a:pPr marL="318406" indent="-318406">
              <a:spcBef>
                <a:spcPts val="600"/>
              </a:spcBef>
              <a:defRPr sz="2600"/>
            </a:pPr>
            <a:r>
              <a:rPr sz="2800" dirty="0" err="1"/>
              <a:t>Άρ</a:t>
            </a:r>
            <a:r>
              <a:rPr sz="2800" dirty="0"/>
              <a:t>α, </a:t>
            </a:r>
            <a:r>
              <a:rPr sz="2800" dirty="0" err="1"/>
              <a:t>εστιάζουμε</a:t>
            </a:r>
            <a:r>
              <a:rPr sz="2800" dirty="0"/>
              <a:t> </a:t>
            </a:r>
            <a:r>
              <a:rPr sz="2800" dirty="0" err="1"/>
              <a:t>μόνο</a:t>
            </a:r>
            <a:r>
              <a:rPr sz="2800" dirty="0"/>
              <a:t> </a:t>
            </a:r>
            <a:r>
              <a:rPr sz="2800" dirty="0" err="1"/>
              <a:t>σε</a:t>
            </a:r>
            <a:r>
              <a:rPr sz="2800" dirty="0"/>
              <a:t> α</a:t>
            </a:r>
            <a:r>
              <a:rPr sz="2800" dirty="0" err="1"/>
              <a:t>υτά</a:t>
            </a:r>
            <a:r>
              <a:rPr sz="2800" dirty="0"/>
              <a:t> </a:t>
            </a:r>
            <a:r>
              <a:rPr sz="2800" dirty="0" err="1"/>
              <a:t>κ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</a:t>
            </a:r>
            <a:r>
              <a:rPr sz="2800" dirty="0" err="1"/>
              <a:t>στην</a:t>
            </a:r>
            <a:r>
              <a:rPr sz="2800" dirty="0"/>
              <a:t> π</a:t>
            </a:r>
            <a:r>
              <a:rPr sz="2800" dirty="0" err="1"/>
              <a:t>ροσ</a:t>
            </a:r>
            <a:r>
              <a:rPr sz="2800" dirty="0"/>
              <a:t>π</a:t>
            </a:r>
            <a:r>
              <a:rPr sz="2800" dirty="0" err="1"/>
              <a:t>άθει</a:t>
            </a:r>
            <a:r>
              <a:rPr sz="2800" dirty="0"/>
              <a:t>α... </a:t>
            </a:r>
          </a:p>
          <a:p>
            <a:pPr marL="689882" indent="-689882">
              <a:spcBef>
                <a:spcPts val="600"/>
              </a:spcBef>
              <a:defRPr sz="2600"/>
            </a:pPr>
            <a:endParaRPr sz="2800" dirty="0"/>
          </a:p>
          <a:p>
            <a:pPr marL="318406" indent="-318406">
              <a:spcBef>
                <a:spcPts val="600"/>
              </a:spcBef>
              <a:defRPr sz="2600"/>
            </a:pPr>
            <a:r>
              <a:rPr sz="2800" dirty="0" err="1"/>
              <a:t>Κάθε</a:t>
            </a:r>
            <a:r>
              <a:rPr sz="2800" dirty="0"/>
              <a:t> </a:t>
            </a:r>
            <a:r>
              <a:rPr sz="2800" dirty="0" err="1"/>
              <a:t>φορά</a:t>
            </a:r>
            <a:r>
              <a:rPr sz="2800" dirty="0"/>
              <a:t> </a:t>
            </a:r>
            <a:r>
              <a:rPr sz="2800" dirty="0" err="1"/>
              <a:t>ε</a:t>
            </a:r>
            <a:r>
              <a:rPr sz="2800" dirty="0"/>
              <a:t>π</a:t>
            </a:r>
            <a:r>
              <a:rPr sz="2800" dirty="0" err="1"/>
              <a:t>ι</a:t>
            </a:r>
            <a:r>
              <a:rPr sz="2800" dirty="0"/>
              <a:t>β</a:t>
            </a:r>
            <a:r>
              <a:rPr sz="2800" dirty="0" err="1"/>
              <a:t>ρ</a:t>
            </a:r>
            <a:r>
              <a:rPr sz="2800" dirty="0"/>
              <a:t>αβ</a:t>
            </a:r>
            <a:r>
              <a:rPr sz="2800" dirty="0" err="1"/>
              <a:t>εύω</a:t>
            </a:r>
            <a:r>
              <a:rPr sz="2800" dirty="0"/>
              <a:t> </a:t>
            </a:r>
            <a:r>
              <a:rPr sz="2800" dirty="0" err="1"/>
              <a:t>τον</a:t>
            </a:r>
            <a:r>
              <a:rPr sz="2800" dirty="0"/>
              <a:t> </a:t>
            </a:r>
            <a:r>
              <a:rPr sz="2800" dirty="0" err="1"/>
              <a:t>ε</a:t>
            </a:r>
            <a:r>
              <a:rPr sz="2800" dirty="0"/>
              <a:t>α</a:t>
            </a:r>
            <a:r>
              <a:rPr sz="2800" dirty="0" err="1"/>
              <a:t>υτό</a:t>
            </a:r>
            <a:r>
              <a:rPr sz="2800" dirty="0"/>
              <a:t> </a:t>
            </a:r>
            <a:r>
              <a:rPr sz="2800" dirty="0" err="1"/>
              <a:t>μου</a:t>
            </a:r>
            <a:r>
              <a:rPr sz="2800" dirty="0"/>
              <a:t> </a:t>
            </a:r>
            <a:r>
              <a:rPr sz="2800" dirty="0" err="1"/>
              <a:t>γι</a:t>
            </a:r>
            <a:r>
              <a:rPr sz="2800" dirty="0"/>
              <a:t>α </a:t>
            </a:r>
            <a:r>
              <a:rPr sz="2800" dirty="0" err="1"/>
              <a:t>την</a:t>
            </a:r>
            <a:r>
              <a:rPr sz="2800" dirty="0"/>
              <a:t> π</a:t>
            </a:r>
            <a:r>
              <a:rPr sz="2800" dirty="0" err="1"/>
              <a:t>ροσ</a:t>
            </a:r>
            <a:r>
              <a:rPr sz="2800" dirty="0"/>
              <a:t>π</a:t>
            </a:r>
            <a:r>
              <a:rPr sz="2800" dirty="0" err="1"/>
              <a:t>άθει</a:t>
            </a:r>
            <a:r>
              <a:rPr sz="2800" dirty="0"/>
              <a:t>α!</a:t>
            </a:r>
          </a:p>
        </p:txBody>
      </p:sp>
      <p:pic>
        <p:nvPicPr>
          <p:cNvPr id="333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546" y="1388965"/>
            <a:ext cx="4119939" cy="3085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4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204" y="4393885"/>
            <a:ext cx="3092621" cy="23164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" grpId="0" animBg="1" advAuto="0"/>
      <p:bldP spid="332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5888345" y="6505278"/>
            <a:ext cx="406379" cy="24923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vert="horz" lIns="35717" tIns="35717" rIns="35717" bIns="35717" rtlCol="0" anchor="t"/>
          <a:lstStyle>
            <a:lvl1pPr marL="152773" indent="-152773" algn="ctr" defTabSz="410764">
              <a:buSzPct val="100000"/>
              <a:buChar char="•"/>
              <a:defRPr sz="12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pic>
        <p:nvPicPr>
          <p:cNvPr id="337" name="IMG_0982.JPG" descr="IMG_0982.JPG"/>
          <p:cNvPicPr>
            <a:picLocks noChangeAspect="1"/>
          </p:cNvPicPr>
          <p:nvPr/>
        </p:nvPicPr>
        <p:blipFill>
          <a:blip r:embed="rId2"/>
          <a:srcRect l="25794" r="25794"/>
          <a:stretch>
            <a:fillRect/>
          </a:stretch>
        </p:blipFill>
        <p:spPr>
          <a:xfrm>
            <a:off x="8335564" y="699738"/>
            <a:ext cx="3750471" cy="5786439"/>
          </a:xfrm>
          <a:prstGeom prst="rect">
            <a:avLst/>
          </a:prstGeom>
          <a:ln w="12700">
            <a:miter lim="400000"/>
          </a:ln>
        </p:spPr>
      </p:pic>
      <p:sp>
        <p:nvSpPr>
          <p:cNvPr id="338" name="Ίλιον - Ιλιάδα…"/>
          <p:cNvSpPr>
            <a:spLocks noGrp="1"/>
          </p:cNvSpPr>
          <p:nvPr>
            <p:ph type="body" sz="half" idx="1"/>
          </p:nvPr>
        </p:nvSpPr>
        <p:spPr>
          <a:xfrm>
            <a:off x="548640" y="1005868"/>
            <a:ext cx="7786924" cy="5861471"/>
          </a:xfrm>
          <a:prstGeom prst="rect">
            <a:avLst/>
          </a:prstGeom>
        </p:spPr>
        <p:txBody>
          <a:bodyPr vert="horz" lIns="45718" tIns="45718" rIns="45718" bIns="45718" rtlCol="0" anchor="t">
            <a:noAutofit/>
          </a:bodyPr>
          <a:lstStyle/>
          <a:p>
            <a:pPr marL="312038" indent="-312038" defTabSz="896111">
              <a:spcBef>
                <a:spcPts val="500"/>
              </a:spcBef>
              <a:buSzPct val="100000"/>
              <a:buChar char="»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/>
              <a:t>Αντιστ</a:t>
            </a:r>
            <a:r>
              <a:rPr sz="2800" dirty="0"/>
              <a:t>α</a:t>
            </a:r>
            <a:r>
              <a:rPr sz="2800" dirty="0" err="1"/>
              <a:t>θμίζουμε</a:t>
            </a:r>
            <a:r>
              <a:rPr sz="2800" dirty="0"/>
              <a:t> </a:t>
            </a:r>
            <a:r>
              <a:rPr sz="2800" dirty="0" err="1"/>
              <a:t>τ</a:t>
            </a:r>
            <a:r>
              <a:rPr sz="2800" dirty="0"/>
              <a:t>α α</a:t>
            </a:r>
            <a:r>
              <a:rPr sz="2800" dirty="0" err="1"/>
              <a:t>ισθήμ</a:t>
            </a:r>
            <a:r>
              <a:rPr sz="2800" dirty="0"/>
              <a:t>α</a:t>
            </a:r>
            <a:r>
              <a:rPr sz="2800" dirty="0" err="1"/>
              <a:t>τ</a:t>
            </a:r>
            <a:r>
              <a:rPr sz="2800" dirty="0"/>
              <a:t>α </a:t>
            </a:r>
            <a:r>
              <a:rPr sz="2800" dirty="0" err="1"/>
              <a:t>μ</a:t>
            </a:r>
            <a:r>
              <a:rPr sz="2800" dirty="0"/>
              <a:t>α</a:t>
            </a:r>
            <a:r>
              <a:rPr sz="2800" dirty="0" err="1"/>
              <a:t>τ</a:t>
            </a:r>
            <a:r>
              <a:rPr sz="2800" dirty="0"/>
              <a:t>α</a:t>
            </a:r>
            <a:r>
              <a:rPr sz="2800" dirty="0" err="1"/>
              <a:t>ίωσης</a:t>
            </a:r>
            <a:r>
              <a:rPr sz="2800" dirty="0"/>
              <a:t> π</a:t>
            </a:r>
            <a:r>
              <a:rPr sz="2800" dirty="0" err="1"/>
              <a:t>ου</a:t>
            </a:r>
            <a:r>
              <a:rPr sz="2800" dirty="0"/>
              <a:t> </a:t>
            </a:r>
            <a:r>
              <a:rPr sz="2800" dirty="0" err="1"/>
              <a:t>ίσως</a:t>
            </a:r>
            <a:r>
              <a:rPr sz="2800" dirty="0"/>
              <a:t> β</a:t>
            </a:r>
            <a:r>
              <a:rPr sz="2800" dirty="0" err="1"/>
              <a:t>ιώνουμε</a:t>
            </a:r>
            <a:r>
              <a:rPr sz="2800" dirty="0"/>
              <a:t> </a:t>
            </a:r>
            <a:r>
              <a:rPr sz="2800" dirty="0" err="1"/>
              <a:t>σ</a:t>
            </a:r>
            <a:r>
              <a:rPr lang="el-GR" sz="2800" dirty="0"/>
              <a:t>το σχολικό πλαίσιο, σε φιλικές</a:t>
            </a:r>
            <a:r>
              <a:rPr sz="2800" dirty="0"/>
              <a:t> </a:t>
            </a:r>
            <a:r>
              <a:rPr sz="2800" dirty="0" err="1"/>
              <a:t>οικογενει</a:t>
            </a:r>
            <a:r>
              <a:rPr sz="2800" dirty="0"/>
              <a:t>α</a:t>
            </a:r>
            <a:r>
              <a:rPr sz="2800" dirty="0" err="1"/>
              <a:t>κές</a:t>
            </a:r>
            <a:r>
              <a:rPr sz="2800" dirty="0"/>
              <a:t>, </a:t>
            </a:r>
            <a:r>
              <a:rPr sz="2800" dirty="0" err="1"/>
              <a:t>ή</a:t>
            </a:r>
            <a:r>
              <a:rPr sz="2800" dirty="0"/>
              <a:t> </a:t>
            </a:r>
            <a:r>
              <a:rPr sz="2800" dirty="0" err="1"/>
              <a:t>άλλες</a:t>
            </a:r>
            <a:r>
              <a:rPr sz="2800" dirty="0"/>
              <a:t> </a:t>
            </a:r>
            <a:r>
              <a:rPr sz="2800" dirty="0" err="1"/>
              <a:t>σχέσεις</a:t>
            </a:r>
            <a:r>
              <a:rPr sz="2800" dirty="0"/>
              <a:t>.</a:t>
            </a:r>
            <a:endParaRPr lang="el-GR" sz="2800" dirty="0"/>
          </a:p>
          <a:p>
            <a:pPr marL="312038" indent="-312038" defTabSz="896111">
              <a:spcBef>
                <a:spcPts val="500"/>
              </a:spcBef>
              <a:buSzPct val="100000"/>
              <a:buChar char="»"/>
              <a:defRPr sz="2500">
                <a:latin typeface="Arial"/>
                <a:ea typeface="Arial"/>
                <a:cs typeface="Arial"/>
                <a:sym typeface="Arial"/>
              </a:defRPr>
            </a:pPr>
            <a:endParaRPr sz="1100" dirty="0"/>
          </a:p>
          <a:p>
            <a:pPr marL="312038" indent="-312038" defTabSz="896111">
              <a:spcBef>
                <a:spcPts val="500"/>
              </a:spcBef>
              <a:buSzPct val="100000"/>
              <a:buChar char="»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/>
              <a:t>Ξε</a:t>
            </a:r>
            <a:r>
              <a:rPr sz="2800" dirty="0"/>
              <a:t>π</a:t>
            </a:r>
            <a:r>
              <a:rPr sz="2800" dirty="0" err="1"/>
              <a:t>ερνούμε</a:t>
            </a:r>
            <a:r>
              <a:rPr sz="2800" dirty="0"/>
              <a:t> </a:t>
            </a:r>
            <a:r>
              <a:rPr sz="2800" dirty="0" err="1"/>
              <a:t>το</a:t>
            </a:r>
            <a:r>
              <a:rPr sz="2800" dirty="0"/>
              <a:t> α</a:t>
            </a:r>
            <a:r>
              <a:rPr sz="2800" dirty="0" err="1"/>
              <a:t>ίσθημ</a:t>
            </a:r>
            <a:r>
              <a:rPr sz="2800" dirty="0"/>
              <a:t>α αβ</a:t>
            </a:r>
            <a:r>
              <a:rPr sz="2800" dirty="0" err="1"/>
              <a:t>οηθησί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.</a:t>
            </a:r>
          </a:p>
          <a:p>
            <a:pPr marL="274943" indent="-274943" defTabSz="896111">
              <a:spcBef>
                <a:spcPts val="500"/>
              </a:spcBef>
              <a:buSzPct val="100000"/>
              <a:buChar char="»"/>
              <a:defRPr sz="800">
                <a:latin typeface="Arial"/>
                <a:ea typeface="Arial"/>
                <a:cs typeface="Arial"/>
                <a:sym typeface="Arial"/>
              </a:defRPr>
            </a:pPr>
            <a:endParaRPr sz="1100" dirty="0"/>
          </a:p>
          <a:p>
            <a:pPr marL="312038" indent="-312038" defTabSz="896111">
              <a:spcBef>
                <a:spcPts val="500"/>
              </a:spcBef>
              <a:buSzPct val="100000"/>
              <a:buChar char="»"/>
              <a:defRPr sz="2500"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/>
              <a:t>Αυξάνουμε</a:t>
            </a:r>
            <a:r>
              <a:rPr sz="2800" dirty="0"/>
              <a:t> </a:t>
            </a:r>
            <a:r>
              <a:rPr sz="2800" dirty="0" err="1"/>
              <a:t>το</a:t>
            </a:r>
            <a:r>
              <a:rPr sz="2800" dirty="0"/>
              <a:t> α</a:t>
            </a:r>
            <a:r>
              <a:rPr sz="2800" dirty="0" err="1"/>
              <a:t>ίσθημ</a:t>
            </a:r>
            <a:r>
              <a:rPr sz="2800" dirty="0"/>
              <a:t>α α</a:t>
            </a:r>
            <a:r>
              <a:rPr sz="2800" dirty="0" err="1"/>
              <a:t>ισιοδοξί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, </a:t>
            </a:r>
            <a:r>
              <a:rPr sz="2800" dirty="0" err="1"/>
              <a:t>δημιουργικότητ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 </a:t>
            </a:r>
            <a:r>
              <a:rPr sz="2800" dirty="0" err="1"/>
              <a:t>κ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α</a:t>
            </a:r>
            <a:r>
              <a:rPr sz="2800" dirty="0" err="1"/>
              <a:t>υτε</a:t>
            </a:r>
            <a:r>
              <a:rPr sz="2800" dirty="0"/>
              <a:t>π</a:t>
            </a:r>
            <a:r>
              <a:rPr sz="2800" dirty="0" err="1"/>
              <a:t>άρκει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.</a:t>
            </a:r>
          </a:p>
          <a:p>
            <a:pPr marL="312038" indent="-312038" defTabSz="896111">
              <a:spcBef>
                <a:spcPts val="500"/>
              </a:spcBef>
              <a:buSzPct val="100000"/>
              <a:buChar char="»"/>
              <a:defRPr sz="1000">
                <a:latin typeface="Arial"/>
                <a:ea typeface="Arial"/>
                <a:cs typeface="Arial"/>
                <a:sym typeface="Arial"/>
              </a:defRPr>
            </a:pPr>
            <a:endParaRPr sz="1400" dirty="0"/>
          </a:p>
          <a:p>
            <a:pPr marL="312038" indent="-312038" algn="r" defTabSz="896111">
              <a:spcBef>
                <a:spcPts val="500"/>
              </a:spcBef>
              <a:buSzPct val="100000"/>
              <a:buChar char="»"/>
              <a:defRPr sz="2500" u="sng">
                <a:solidFill>
                  <a:srgbClr val="94219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800" dirty="0" err="1"/>
              <a:t>Eνίσχυση</a:t>
            </a:r>
            <a:r>
              <a:rPr sz="2800" dirty="0"/>
              <a:t> </a:t>
            </a:r>
            <a:r>
              <a:rPr sz="2800" dirty="0" err="1"/>
              <a:t>ψυχικής</a:t>
            </a:r>
            <a:r>
              <a:rPr sz="2800" dirty="0"/>
              <a:t>  </a:t>
            </a:r>
            <a:r>
              <a:rPr sz="2800" dirty="0" err="1"/>
              <a:t>ευρωστί</a:t>
            </a:r>
            <a:r>
              <a:rPr sz="2800" dirty="0"/>
              <a:t>α</a:t>
            </a:r>
            <a:r>
              <a:rPr sz="2800" dirty="0" err="1"/>
              <a:t>ς</a:t>
            </a:r>
            <a:endParaRPr sz="2800" dirty="0"/>
          </a:p>
        </p:txBody>
      </p:sp>
      <p:sp>
        <p:nvSpPr>
          <p:cNvPr id="339" name="Τι καταφέρνουμε"/>
          <p:cNvSpPr>
            <a:spLocks noGrp="1"/>
          </p:cNvSpPr>
          <p:nvPr>
            <p:ph type="title" idx="4294967295"/>
          </p:nvPr>
        </p:nvSpPr>
        <p:spPr>
          <a:xfrm>
            <a:off x="1981200" y="128236"/>
            <a:ext cx="8229601" cy="1143004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dirty="0" err="1"/>
              <a:t>Τι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τ</a:t>
            </a:r>
            <a:r>
              <a:rPr dirty="0"/>
              <a:t>α</a:t>
            </a:r>
            <a:r>
              <a:rPr dirty="0" err="1"/>
              <a:t>φέρνουμε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για να απαλλαγούμε από τη συνήθεια του μυρηκασμού…"/>
          <p:cNvSpPr>
            <a:spLocks noGrp="1"/>
          </p:cNvSpPr>
          <p:nvPr>
            <p:ph type="title"/>
          </p:nvPr>
        </p:nvSpPr>
        <p:spPr>
          <a:xfrm>
            <a:off x="1981200" y="274634"/>
            <a:ext cx="8229601" cy="1143008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</a:ln>
        </p:spPr>
        <p:txBody>
          <a:bodyPr>
            <a:normAutofit fontScale="90000"/>
          </a:bodyPr>
          <a:lstStyle>
            <a:lvl1pPr defTabSz="1081477">
              <a:defRPr sz="4800"/>
            </a:lvl1pPr>
          </a:lstStyle>
          <a:p>
            <a:r>
              <a:t>Για να απαλλαγούμε από τη συνήθεια του μυρηκασμού…</a:t>
            </a:r>
          </a:p>
        </p:txBody>
      </p:sp>
      <p:sp>
        <p:nvSpPr>
          <p:cNvPr id="437" name="αλλαγή πεποιθήσεων, στάσεων, προθέσεων…"/>
          <p:cNvSpPr>
            <a:spLocks noGrp="1"/>
          </p:cNvSpPr>
          <p:nvPr>
            <p:ph type="body" sz="quarter" idx="1"/>
          </p:nvPr>
        </p:nvSpPr>
        <p:spPr>
          <a:xfrm>
            <a:off x="1981200" y="1949967"/>
            <a:ext cx="8596184" cy="4525964"/>
          </a:xfrm>
          <a:prstGeom prst="rect">
            <a:avLst/>
          </a:prstGeom>
          <a:ln>
            <a:solidFill>
              <a:srgbClr val="CD0000"/>
            </a:solidFill>
          </a:ln>
        </p:spPr>
        <p:txBody>
          <a:bodyPr>
            <a:normAutofit lnSpcReduction="10000"/>
          </a:bodyPr>
          <a:lstStyle/>
          <a:p>
            <a:r>
              <a:rPr lang="el-GR" dirty="0"/>
              <a:t>1. Α</a:t>
            </a:r>
            <a:r>
              <a:rPr dirty="0" err="1"/>
              <a:t>λλ</a:t>
            </a:r>
            <a:r>
              <a:rPr dirty="0"/>
              <a:t>α</a:t>
            </a:r>
            <a:r>
              <a:rPr dirty="0" err="1"/>
              <a:t>γή</a:t>
            </a:r>
            <a:r>
              <a:rPr dirty="0"/>
              <a:t> π</a:t>
            </a:r>
            <a:r>
              <a:rPr dirty="0" err="1"/>
              <a:t>ε</a:t>
            </a:r>
            <a:r>
              <a:rPr dirty="0"/>
              <a:t>π</a:t>
            </a:r>
            <a:r>
              <a:rPr dirty="0" err="1"/>
              <a:t>οιθήσεων</a:t>
            </a:r>
            <a:r>
              <a:rPr dirty="0"/>
              <a:t>, </a:t>
            </a:r>
            <a:r>
              <a:rPr dirty="0" err="1"/>
              <a:t>στάσεων</a:t>
            </a:r>
            <a:r>
              <a:rPr dirty="0"/>
              <a:t>, π</a:t>
            </a:r>
            <a:r>
              <a:rPr dirty="0" err="1"/>
              <a:t>ροθέσεων</a:t>
            </a:r>
            <a:endParaRPr dirty="0"/>
          </a:p>
          <a:p>
            <a:pPr marL="321457" indent="-321457">
              <a:defRPr sz="2400"/>
            </a:pPr>
            <a:endParaRPr dirty="0"/>
          </a:p>
          <a:p>
            <a:r>
              <a:rPr lang="el-GR" dirty="0"/>
              <a:t>2. Π</a:t>
            </a:r>
            <a:r>
              <a:rPr dirty="0"/>
              <a:t>α</a:t>
            </a:r>
            <a:r>
              <a:rPr dirty="0" err="1"/>
              <a:t>ρ</a:t>
            </a:r>
            <a:r>
              <a:rPr dirty="0"/>
              <a:t>α</a:t>
            </a:r>
            <a:r>
              <a:rPr dirty="0" err="1"/>
              <a:t>τηρούμε</a:t>
            </a:r>
            <a:r>
              <a:rPr dirty="0"/>
              <a:t> π</a:t>
            </a:r>
            <a:r>
              <a:rPr dirty="0" err="1"/>
              <a:t>ότε</a:t>
            </a:r>
            <a:r>
              <a:rPr dirty="0"/>
              <a:t> &amp; π</a:t>
            </a:r>
            <a:r>
              <a:rPr dirty="0" err="1"/>
              <a:t>οιές</a:t>
            </a:r>
            <a:r>
              <a:rPr dirty="0"/>
              <a:t> </a:t>
            </a:r>
            <a:r>
              <a:rPr dirty="0" err="1"/>
              <a:t>είν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οι</a:t>
            </a:r>
            <a:r>
              <a:rPr dirty="0"/>
              <a:t> </a:t>
            </a:r>
            <a:r>
              <a:rPr dirty="0" err="1"/>
              <a:t>συνθήκες</a:t>
            </a:r>
            <a:r>
              <a:rPr dirty="0"/>
              <a:t> (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τ</a:t>
            </a:r>
            <a:r>
              <a:rPr dirty="0"/>
              <a:t>α</a:t>
            </a:r>
            <a:r>
              <a:rPr dirty="0" err="1"/>
              <a:t>γρ</a:t>
            </a:r>
            <a:r>
              <a:rPr dirty="0"/>
              <a:t>α</a:t>
            </a:r>
            <a:r>
              <a:rPr dirty="0" err="1"/>
              <a:t>φή</a:t>
            </a:r>
            <a:r>
              <a:rPr dirty="0"/>
              <a:t> &amp; </a:t>
            </a:r>
            <a:r>
              <a:rPr dirty="0" err="1"/>
              <a:t>ημερολόγιο</a:t>
            </a:r>
            <a:r>
              <a:rPr dirty="0"/>
              <a:t>),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δρούμε</a:t>
            </a:r>
            <a:r>
              <a:rPr dirty="0"/>
              <a:t> α</a:t>
            </a:r>
            <a:r>
              <a:rPr dirty="0" err="1"/>
              <a:t>νάλογ</a:t>
            </a:r>
            <a:r>
              <a:rPr dirty="0"/>
              <a:t>α</a:t>
            </a:r>
          </a:p>
          <a:p>
            <a:pPr marL="321457" indent="-321457">
              <a:defRPr sz="2400"/>
            </a:pPr>
            <a:endParaRPr dirty="0"/>
          </a:p>
          <a:p>
            <a:r>
              <a:rPr lang="el-GR" dirty="0"/>
              <a:t>3 </a:t>
            </a:r>
            <a:r>
              <a:rPr dirty="0" err="1"/>
              <a:t>Βρίσκουμε</a:t>
            </a:r>
            <a:r>
              <a:rPr dirty="0"/>
              <a:t> </a:t>
            </a:r>
            <a:r>
              <a:rPr dirty="0" err="1"/>
              <a:t>μι</a:t>
            </a:r>
            <a:r>
              <a:rPr dirty="0"/>
              <a:t>α π</a:t>
            </a:r>
            <a:r>
              <a:rPr dirty="0" err="1"/>
              <a:t>ιο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τάλληλη</a:t>
            </a:r>
            <a:r>
              <a:rPr dirty="0"/>
              <a:t>/</a:t>
            </a:r>
            <a:r>
              <a:rPr dirty="0" err="1"/>
              <a:t>ωφέλιμη</a:t>
            </a:r>
            <a:r>
              <a:rPr dirty="0"/>
              <a:t> </a:t>
            </a:r>
            <a:r>
              <a:rPr dirty="0" err="1"/>
              <a:t>συνήθει</a:t>
            </a:r>
            <a:r>
              <a:rPr dirty="0"/>
              <a:t>α…</a:t>
            </a:r>
          </a:p>
        </p:txBody>
      </p:sp>
    </p:spTree>
    <p:extLst>
      <p:ext uri="{BB962C8B-B14F-4D97-AF65-F5344CB8AC3E}">
        <p14:creationId xmlns:p14="http://schemas.microsoft.com/office/powerpoint/2010/main" val="758536469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E944A-0C3C-ED42-9FBB-C91E338BE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812" y="953325"/>
            <a:ext cx="11636188" cy="1018910"/>
          </a:xfrm>
        </p:spPr>
        <p:txBody>
          <a:bodyPr>
            <a:noAutofit/>
          </a:bodyPr>
          <a:lstStyle/>
          <a:p>
            <a:pPr algn="ctr"/>
            <a:r>
              <a:rPr lang="el-GR" sz="4400" dirty="0"/>
              <a:t>Θέμα 4</a:t>
            </a:r>
            <a:r>
              <a:rPr lang="el-GR" sz="4400" baseline="30000" dirty="0"/>
              <a:t>ο</a:t>
            </a:r>
            <a:r>
              <a:rPr lang="el-GR" sz="4400" dirty="0"/>
              <a:t>. Γνωστικές προεκτάσεις</a:t>
            </a:r>
            <a:endParaRPr lang="en-US" sz="4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71F2BC-DE38-7E43-94A3-B13023332A4C}"/>
              </a:ext>
            </a:extLst>
          </p:cNvPr>
          <p:cNvSpPr/>
          <p:nvPr/>
        </p:nvSpPr>
        <p:spPr>
          <a:xfrm>
            <a:off x="988541" y="2584274"/>
            <a:ext cx="106885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dirty="0"/>
              <a:t>K</a:t>
            </a:r>
            <a:r>
              <a:rPr lang="el-GR" dirty="0"/>
              <a:t>ριτική και δημιουργική σκέψη. Σκέψη, νόημα και </a:t>
            </a:r>
            <a:r>
              <a:rPr lang="el-GR" dirty="0" err="1"/>
              <a:t>συναίσθημα.Η</a:t>
            </a:r>
            <a:r>
              <a:rPr lang="el-GR" dirty="0"/>
              <a:t> Σκέψη στην Αιχμή. </a:t>
            </a:r>
          </a:p>
        </p:txBody>
      </p:sp>
    </p:spTree>
    <p:extLst>
      <p:ext uri="{BB962C8B-B14F-4D97-AF65-F5344CB8AC3E}">
        <p14:creationId xmlns:p14="http://schemas.microsoft.com/office/powerpoint/2010/main" val="269992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Ασκήσεις αυτορύθμισης"/>
          <p:cNvSpPr>
            <a:spLocks noGrp="1"/>
          </p:cNvSpPr>
          <p:nvPr>
            <p:ph type="title"/>
          </p:nvPr>
        </p:nvSpPr>
        <p:spPr>
          <a:xfrm>
            <a:off x="1170432" y="1621534"/>
            <a:ext cx="9139769" cy="344424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/>
            </a:lvl1pPr>
          </a:lstStyle>
          <a:p>
            <a:pPr algn="ctr"/>
            <a:r>
              <a:rPr lang="el-GR" sz="4400" dirty="0"/>
              <a:t>Τελευταία Θεματικής – έναρξη με την </a:t>
            </a:r>
            <a:r>
              <a:rPr lang="en-GB" sz="4400" dirty="0" err="1"/>
              <a:t>ά</a:t>
            </a:r>
            <a:r>
              <a:rPr sz="4400" dirty="0" err="1"/>
              <a:t>σκ</a:t>
            </a:r>
            <a:r>
              <a:rPr lang="el-GR" sz="4400" dirty="0"/>
              <a:t>η</a:t>
            </a:r>
            <a:r>
              <a:rPr sz="4400" dirty="0" err="1"/>
              <a:t>σ</a:t>
            </a:r>
            <a:r>
              <a:rPr lang="el-GR" sz="4400" dirty="0"/>
              <a:t>η</a:t>
            </a:r>
            <a:r>
              <a:rPr sz="4400" dirty="0"/>
              <a:t> </a:t>
            </a:r>
            <a:r>
              <a:rPr lang="el-GR" sz="4400" dirty="0"/>
              <a:t>της α</a:t>
            </a:r>
            <a:r>
              <a:rPr sz="4400" dirty="0" err="1"/>
              <a:t>υτο</a:t>
            </a:r>
            <a:r>
              <a:rPr lang="el-GR" sz="4400" dirty="0"/>
              <a:t>ρ</a:t>
            </a:r>
            <a:r>
              <a:rPr sz="4400" dirty="0" err="1"/>
              <a:t>ρύθμισης</a:t>
            </a:r>
            <a:r>
              <a:rPr lang="el-GR" sz="4400" dirty="0"/>
              <a:t> (των 3 βημάτων)</a:t>
            </a:r>
            <a:endParaRPr sz="4400" dirty="0"/>
          </a:p>
        </p:txBody>
      </p:sp>
    </p:spTree>
    <p:extLst>
      <p:ext uri="{BB962C8B-B14F-4D97-AF65-F5344CB8AC3E}">
        <p14:creationId xmlns:p14="http://schemas.microsoft.com/office/powerpoint/2010/main" val="277104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Η προσέγγιση του εαυτού μας καλό είναι να χαρακτηρίζεται από φιλικότητα            (εφόσον κάτι τέτοιο είναι δυνατόν)"/>
          <p:cNvSpPr/>
          <p:nvPr/>
        </p:nvSpPr>
        <p:spPr>
          <a:xfrm>
            <a:off x="2241965" y="406718"/>
            <a:ext cx="8367124" cy="7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81263" indent="-481263" defTabSz="795527">
              <a:buSzPct val="100000"/>
              <a:buAutoNum type="arabicPeriod"/>
              <a:defRPr sz="3600">
                <a:solidFill>
                  <a:srgbClr val="1E46F6"/>
                </a:solidFill>
                <a:latin typeface="Athelas"/>
                <a:ea typeface="Athelas"/>
                <a:cs typeface="Athelas"/>
                <a:sym typeface="Athelas"/>
              </a:defRPr>
            </a:pPr>
            <a:r>
              <a:rPr lang="el-GR" sz="4400" dirty="0"/>
              <a:t>Φιλική π</a:t>
            </a:r>
            <a:r>
              <a:rPr sz="4400" dirty="0" err="1"/>
              <a:t>ροσέγγιση</a:t>
            </a:r>
            <a:r>
              <a:rPr sz="4400" dirty="0"/>
              <a:t> </a:t>
            </a:r>
            <a:r>
              <a:rPr sz="4400" dirty="0" err="1"/>
              <a:t>ε</a:t>
            </a:r>
            <a:r>
              <a:rPr sz="4400" dirty="0"/>
              <a:t>α</a:t>
            </a:r>
            <a:r>
              <a:rPr sz="4400" dirty="0" err="1"/>
              <a:t>υτού</a:t>
            </a:r>
            <a:endParaRPr sz="4400" i="1" u="sng" dirty="0"/>
          </a:p>
        </p:txBody>
      </p:sp>
      <p:sp>
        <p:nvSpPr>
          <p:cNvPr id="163" name="Κάνω τις εξής ερωτήσεις στον εαυτό μου……"/>
          <p:cNvSpPr>
            <a:spLocks noGrp="1"/>
          </p:cNvSpPr>
          <p:nvPr>
            <p:ph type="body" idx="4294967295"/>
          </p:nvPr>
        </p:nvSpPr>
        <p:spPr>
          <a:xfrm>
            <a:off x="1005840" y="2001707"/>
            <a:ext cx="10657894" cy="4471046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36042" indent="-336042" defTabSz="896111">
              <a:spcBef>
                <a:spcPts val="600"/>
              </a:spcBef>
              <a:defRPr sz="3136"/>
            </a:pPr>
            <a:r>
              <a:rPr sz="2600" dirty="0" err="1"/>
              <a:t>Κάνω</a:t>
            </a:r>
            <a:r>
              <a:rPr sz="2600" dirty="0"/>
              <a:t> </a:t>
            </a:r>
            <a:r>
              <a:rPr sz="2600" dirty="0" err="1"/>
              <a:t>τις</a:t>
            </a:r>
            <a:r>
              <a:rPr sz="2600" dirty="0"/>
              <a:t> </a:t>
            </a:r>
            <a:r>
              <a:rPr sz="2600" dirty="0" err="1"/>
              <a:t>εξής</a:t>
            </a:r>
            <a:r>
              <a:rPr sz="2600" dirty="0"/>
              <a:t> </a:t>
            </a:r>
            <a:r>
              <a:rPr sz="2600" dirty="0" err="1"/>
              <a:t>ερωτήσεις</a:t>
            </a:r>
            <a:r>
              <a:rPr sz="2600" dirty="0"/>
              <a:t> </a:t>
            </a:r>
            <a:r>
              <a:rPr sz="2600" dirty="0" err="1"/>
              <a:t>στον</a:t>
            </a:r>
            <a:r>
              <a:rPr sz="2600" dirty="0"/>
              <a:t> </a:t>
            </a:r>
            <a:r>
              <a:rPr sz="2600" dirty="0" err="1"/>
              <a:t>ε</a:t>
            </a:r>
            <a:r>
              <a:rPr sz="2600" dirty="0"/>
              <a:t>α</a:t>
            </a:r>
            <a:r>
              <a:rPr sz="2600" dirty="0" err="1"/>
              <a:t>υτό</a:t>
            </a:r>
            <a:r>
              <a:rPr sz="2600" dirty="0"/>
              <a:t> </a:t>
            </a:r>
            <a:r>
              <a:rPr sz="2600" dirty="0" err="1"/>
              <a:t>μου</a:t>
            </a:r>
            <a:r>
              <a:rPr sz="2600" dirty="0"/>
              <a:t>…</a:t>
            </a:r>
          </a:p>
          <a:p>
            <a:pPr marL="812265" lvl="1" indent="-314425" defTabSz="896111">
              <a:spcBef>
                <a:spcPts val="2000"/>
              </a:spcBef>
              <a:buAutoNum type="arabicPeriod"/>
              <a:defRPr sz="2352"/>
            </a:pPr>
            <a:r>
              <a:rPr sz="2600" dirty="0" err="1"/>
              <a:t>Μ</a:t>
            </a:r>
            <a:r>
              <a:rPr sz="2600" dirty="0"/>
              <a:t>π</a:t>
            </a:r>
            <a:r>
              <a:rPr sz="2600" dirty="0" err="1"/>
              <a:t>ορώ</a:t>
            </a:r>
            <a:r>
              <a:rPr sz="2600" dirty="0"/>
              <a:t> </a:t>
            </a:r>
            <a:r>
              <a:rPr sz="2600" dirty="0" err="1"/>
              <a:t>ν</a:t>
            </a:r>
            <a:r>
              <a:rPr sz="2600" dirty="0"/>
              <a:t>α </a:t>
            </a:r>
            <a:r>
              <a:rPr sz="2600" dirty="0" err="1"/>
              <a:t>δείξω</a:t>
            </a:r>
            <a:r>
              <a:rPr sz="2600" dirty="0"/>
              <a:t> </a:t>
            </a:r>
            <a:r>
              <a:rPr sz="2600" i="1" u="sng" dirty="0" err="1"/>
              <a:t>υ</a:t>
            </a:r>
            <a:r>
              <a:rPr sz="2600" i="1" u="sng" dirty="0"/>
              <a:t>π</a:t>
            </a:r>
            <a:r>
              <a:rPr sz="2600" i="1" u="sng" dirty="0" err="1"/>
              <a:t>ομονή</a:t>
            </a:r>
            <a:r>
              <a:rPr sz="2600" i="1" u="sng" dirty="0"/>
              <a:t> απ</a:t>
            </a:r>
            <a:r>
              <a:rPr sz="2600" i="1" u="sng" dirty="0" err="1"/>
              <a:t>έν</a:t>
            </a:r>
            <a:r>
              <a:rPr sz="2600" i="1" u="sng" dirty="0"/>
              <a:t>α</a:t>
            </a:r>
            <a:r>
              <a:rPr sz="2600" i="1" u="sng" dirty="0" err="1"/>
              <a:t>ντι</a:t>
            </a:r>
            <a:r>
              <a:rPr sz="2600" i="1" u="sng" dirty="0"/>
              <a:t> </a:t>
            </a:r>
            <a:r>
              <a:rPr sz="2600" i="1" u="sng" dirty="0" err="1"/>
              <a:t>στον</a:t>
            </a:r>
            <a:r>
              <a:rPr sz="2600" i="1" u="sng" dirty="0"/>
              <a:t> </a:t>
            </a:r>
            <a:r>
              <a:rPr sz="2600" i="1" u="sng" dirty="0" err="1"/>
              <a:t>ε</a:t>
            </a:r>
            <a:r>
              <a:rPr sz="2600" i="1" u="sng" dirty="0"/>
              <a:t>α</a:t>
            </a:r>
            <a:r>
              <a:rPr sz="2600" i="1" u="sng" dirty="0" err="1"/>
              <a:t>υτό</a:t>
            </a:r>
            <a:r>
              <a:rPr sz="2600" i="1" u="sng" dirty="0"/>
              <a:t> </a:t>
            </a:r>
            <a:r>
              <a:rPr sz="2600" i="1" u="sng" dirty="0" err="1"/>
              <a:t>μου</a:t>
            </a:r>
            <a:r>
              <a:rPr sz="2600" dirty="0"/>
              <a:t> </a:t>
            </a:r>
            <a:r>
              <a:rPr sz="2600" dirty="0" err="1"/>
              <a:t>ή</a:t>
            </a:r>
            <a:r>
              <a:rPr sz="2600" dirty="0"/>
              <a:t> </a:t>
            </a:r>
            <a:r>
              <a:rPr sz="2600" dirty="0" err="1"/>
              <a:t>την</a:t>
            </a:r>
            <a:r>
              <a:rPr sz="2600" dirty="0"/>
              <a:t> </a:t>
            </a:r>
            <a:r>
              <a:rPr sz="2600" dirty="0" err="1"/>
              <a:t>κ</a:t>
            </a:r>
            <a:r>
              <a:rPr sz="2600" dirty="0"/>
              <a:t>α</a:t>
            </a:r>
            <a:r>
              <a:rPr sz="2600" dirty="0" err="1"/>
              <a:t>τάστ</a:t>
            </a:r>
            <a:r>
              <a:rPr sz="2600" dirty="0"/>
              <a:t>α</a:t>
            </a:r>
            <a:r>
              <a:rPr sz="2600" dirty="0" err="1"/>
              <a:t>ση</a:t>
            </a:r>
            <a:r>
              <a:rPr sz="2600" dirty="0"/>
              <a:t>;</a:t>
            </a:r>
          </a:p>
          <a:p>
            <a:pPr marL="812265" lvl="1" indent="-314425" defTabSz="896111">
              <a:spcBef>
                <a:spcPts val="600"/>
              </a:spcBef>
              <a:buAutoNum type="arabicPeriod"/>
              <a:defRPr sz="2352"/>
            </a:pPr>
            <a:r>
              <a:rPr sz="2600" dirty="0" err="1"/>
              <a:t>Μ</a:t>
            </a:r>
            <a:r>
              <a:rPr sz="2600" dirty="0"/>
              <a:t>π</a:t>
            </a:r>
            <a:r>
              <a:rPr sz="2600" dirty="0" err="1"/>
              <a:t>ορώ</a:t>
            </a:r>
            <a:r>
              <a:rPr sz="2600" dirty="0"/>
              <a:t> </a:t>
            </a:r>
            <a:r>
              <a:rPr sz="2600" dirty="0" err="1"/>
              <a:t>ν</a:t>
            </a:r>
            <a:r>
              <a:rPr sz="2600" dirty="0"/>
              <a:t>α </a:t>
            </a:r>
            <a:r>
              <a:rPr sz="2600" dirty="0" err="1"/>
              <a:t>δείξω</a:t>
            </a:r>
            <a:r>
              <a:rPr sz="2600" dirty="0"/>
              <a:t> </a:t>
            </a:r>
            <a:r>
              <a:rPr sz="2600" i="1" u="sng" dirty="0" err="1"/>
              <a:t>κ</a:t>
            </a:r>
            <a:r>
              <a:rPr sz="2600" i="1" u="sng" dirty="0"/>
              <a:t>α</a:t>
            </a:r>
            <a:r>
              <a:rPr sz="2600" i="1" u="sng" dirty="0" err="1"/>
              <a:t>τ</a:t>
            </a:r>
            <a:r>
              <a:rPr sz="2600" i="1" u="sng" dirty="0"/>
              <a:t>α</a:t>
            </a:r>
            <a:r>
              <a:rPr sz="2600" i="1" u="sng" dirty="0" err="1"/>
              <a:t>νόηση</a:t>
            </a:r>
            <a:r>
              <a:rPr sz="2600" i="1" u="sng" dirty="0"/>
              <a:t> </a:t>
            </a:r>
            <a:r>
              <a:rPr sz="2600" i="1" u="sng" dirty="0" err="1"/>
              <a:t>γι</a:t>
            </a:r>
            <a:r>
              <a:rPr sz="2600" i="1" u="sng" dirty="0"/>
              <a:t>’ α</a:t>
            </a:r>
            <a:r>
              <a:rPr sz="2600" i="1" u="sng" dirty="0" err="1"/>
              <a:t>υτό</a:t>
            </a:r>
            <a:r>
              <a:rPr sz="2600" i="1" u="sng" dirty="0"/>
              <a:t> π</a:t>
            </a:r>
            <a:r>
              <a:rPr sz="2600" i="1" u="sng" dirty="0" err="1"/>
              <a:t>ου</a:t>
            </a:r>
            <a:r>
              <a:rPr sz="2600" i="1" u="sng" dirty="0"/>
              <a:t> </a:t>
            </a:r>
            <a:r>
              <a:rPr sz="2600" i="1" u="sng" dirty="0" err="1"/>
              <a:t>έγινε</a:t>
            </a:r>
            <a:r>
              <a:rPr sz="2600" i="1" u="sng" dirty="0"/>
              <a:t>;</a:t>
            </a:r>
          </a:p>
          <a:p>
            <a:pPr marL="812265" lvl="1" indent="-314425" defTabSz="896111">
              <a:spcBef>
                <a:spcPts val="600"/>
              </a:spcBef>
              <a:buAutoNum type="arabicPeriod"/>
              <a:defRPr sz="2352"/>
            </a:pPr>
            <a:r>
              <a:rPr sz="2600" dirty="0" err="1"/>
              <a:t>Εάν</a:t>
            </a:r>
            <a:r>
              <a:rPr sz="2600" dirty="0"/>
              <a:t> </a:t>
            </a:r>
            <a:r>
              <a:rPr sz="2600" dirty="0" err="1"/>
              <a:t>όχι</a:t>
            </a:r>
            <a:r>
              <a:rPr sz="2600" dirty="0"/>
              <a:t> (</a:t>
            </a:r>
            <a:r>
              <a:rPr sz="2600" dirty="0" err="1"/>
              <a:t>κ</a:t>
            </a:r>
            <a:r>
              <a:rPr sz="2600" dirty="0"/>
              <a:t>α</a:t>
            </a:r>
            <a:r>
              <a:rPr sz="2600" dirty="0" err="1"/>
              <a:t>ι</a:t>
            </a:r>
            <a:r>
              <a:rPr sz="2600" dirty="0"/>
              <a:t> </a:t>
            </a:r>
            <a:r>
              <a:rPr sz="2600" dirty="0" err="1"/>
              <a:t>είν</a:t>
            </a:r>
            <a:r>
              <a:rPr sz="2600" dirty="0"/>
              <a:t>α</a:t>
            </a:r>
            <a:r>
              <a:rPr sz="2600" dirty="0" err="1"/>
              <a:t>ι</a:t>
            </a:r>
            <a:r>
              <a:rPr sz="2600" dirty="0"/>
              <a:t> </a:t>
            </a:r>
            <a:r>
              <a:rPr sz="2600" b="1" dirty="0"/>
              <a:t>ΟΚ</a:t>
            </a:r>
            <a:r>
              <a:rPr sz="2600" dirty="0"/>
              <a:t> </a:t>
            </a:r>
            <a:r>
              <a:rPr sz="2600" dirty="0" err="1"/>
              <a:t>ν</a:t>
            </a:r>
            <a:r>
              <a:rPr sz="2600" dirty="0"/>
              <a:t>α </a:t>
            </a:r>
            <a:r>
              <a:rPr sz="2600" dirty="0" err="1"/>
              <a:t>μην</a:t>
            </a:r>
            <a:r>
              <a:rPr sz="2600" dirty="0"/>
              <a:t> </a:t>
            </a:r>
            <a:r>
              <a:rPr sz="2600" dirty="0" err="1"/>
              <a:t>μ</a:t>
            </a:r>
            <a:r>
              <a:rPr sz="2600" dirty="0"/>
              <a:t>π</a:t>
            </a:r>
            <a:r>
              <a:rPr sz="2600" dirty="0" err="1"/>
              <a:t>ορώ</a:t>
            </a:r>
            <a:r>
              <a:rPr sz="2600" dirty="0"/>
              <a:t>!), </a:t>
            </a:r>
            <a:r>
              <a:rPr sz="2600" dirty="0" err="1"/>
              <a:t>μή</a:t>
            </a:r>
            <a:r>
              <a:rPr sz="2600" dirty="0"/>
              <a:t>π</a:t>
            </a:r>
            <a:r>
              <a:rPr sz="2600" dirty="0" err="1"/>
              <a:t>ως</a:t>
            </a:r>
            <a:r>
              <a:rPr sz="2600" dirty="0"/>
              <a:t> </a:t>
            </a:r>
            <a:r>
              <a:rPr sz="2600" dirty="0" err="1"/>
              <a:t>μ</a:t>
            </a:r>
            <a:r>
              <a:rPr sz="2600" dirty="0"/>
              <a:t>π</a:t>
            </a:r>
            <a:r>
              <a:rPr sz="2600" dirty="0" err="1"/>
              <a:t>ορώ</a:t>
            </a:r>
            <a:r>
              <a:rPr sz="2600" dirty="0"/>
              <a:t> </a:t>
            </a:r>
            <a:r>
              <a:rPr sz="2600" dirty="0" err="1"/>
              <a:t>ν</a:t>
            </a:r>
            <a:r>
              <a:rPr sz="2600" dirty="0"/>
              <a:t>α </a:t>
            </a:r>
            <a:r>
              <a:rPr sz="2600" dirty="0" err="1"/>
              <a:t>δείξω</a:t>
            </a:r>
            <a:r>
              <a:rPr sz="2600" dirty="0"/>
              <a:t> </a:t>
            </a:r>
            <a:r>
              <a:rPr sz="2600" i="1" u="sng" dirty="0"/>
              <a:t>π</a:t>
            </a:r>
            <a:r>
              <a:rPr sz="2600" i="1" u="sng" dirty="0" err="1"/>
              <a:t>εριέργει</a:t>
            </a:r>
            <a:r>
              <a:rPr sz="2600" i="1" u="sng" dirty="0"/>
              <a:t>α </a:t>
            </a:r>
            <a:r>
              <a:rPr sz="2600" i="1" u="sng" dirty="0" err="1"/>
              <a:t>γι</a:t>
            </a:r>
            <a:r>
              <a:rPr sz="2600" i="1" u="sng" dirty="0"/>
              <a:t>α </a:t>
            </a:r>
            <a:r>
              <a:rPr sz="2600" i="1" u="sng" dirty="0" err="1"/>
              <a:t>το</a:t>
            </a:r>
            <a:r>
              <a:rPr sz="2600" i="1" u="sng" dirty="0"/>
              <a:t> </a:t>
            </a:r>
            <a:r>
              <a:rPr sz="2600" i="1" u="sng" dirty="0" err="1"/>
              <a:t>συμ</a:t>
            </a:r>
            <a:r>
              <a:rPr sz="2600" i="1" u="sng" dirty="0"/>
              <a:t>β</a:t>
            </a:r>
            <a:r>
              <a:rPr sz="2600" i="1" u="sng" dirty="0" err="1"/>
              <a:t>άν</a:t>
            </a:r>
            <a:r>
              <a:rPr sz="2600" i="1" u="sng" dirty="0"/>
              <a:t>;</a:t>
            </a:r>
          </a:p>
          <a:p>
            <a:pPr marL="1355958" lvl="3" indent="-235819" defTabSz="896111">
              <a:spcBef>
                <a:spcPts val="600"/>
              </a:spcBef>
              <a:defRPr sz="2352">
                <a:solidFill>
                  <a:srgbClr val="942192"/>
                </a:solidFill>
              </a:defRPr>
            </a:pPr>
            <a:r>
              <a:rPr dirty="0" err="1"/>
              <a:t>Εάν</a:t>
            </a:r>
            <a:r>
              <a:rPr dirty="0"/>
              <a:t> </a:t>
            </a:r>
            <a:r>
              <a:rPr dirty="0" err="1"/>
              <a:t>όχι</a:t>
            </a:r>
            <a:r>
              <a:rPr dirty="0"/>
              <a:t>, </a:t>
            </a:r>
            <a:r>
              <a:rPr dirty="0" err="1"/>
              <a:t>μ</a:t>
            </a:r>
            <a:r>
              <a:rPr dirty="0"/>
              <a:t>π</a:t>
            </a:r>
            <a:r>
              <a:rPr dirty="0" err="1"/>
              <a:t>ορώ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b="1" i="1" dirty="0"/>
              <a:t>α</a:t>
            </a:r>
            <a:r>
              <a:rPr b="1" i="1" dirty="0" err="1"/>
              <a:t>ν</a:t>
            </a:r>
            <a:r>
              <a:rPr b="1" i="1" dirty="0"/>
              <a:t>α</a:t>
            </a:r>
            <a:r>
              <a:rPr b="1" i="1" dirty="0" err="1"/>
              <a:t>γνωρίσω</a:t>
            </a:r>
            <a:r>
              <a:rPr b="1" i="1" dirty="0"/>
              <a:t> </a:t>
            </a:r>
            <a:r>
              <a:rPr dirty="0" err="1"/>
              <a:t>το</a:t>
            </a:r>
            <a:r>
              <a:rPr dirty="0"/>
              <a:t> </a:t>
            </a:r>
            <a:r>
              <a:rPr dirty="0" err="1"/>
              <a:t>γεγονός</a:t>
            </a:r>
            <a:r>
              <a:rPr dirty="0"/>
              <a:t> </a:t>
            </a:r>
            <a:r>
              <a:rPr dirty="0" err="1"/>
              <a:t>ότι</a:t>
            </a:r>
            <a:r>
              <a:rPr dirty="0"/>
              <a:t> </a:t>
            </a:r>
            <a:r>
              <a:rPr dirty="0" err="1"/>
              <a:t>μου</a:t>
            </a:r>
            <a:r>
              <a:rPr dirty="0"/>
              <a:t> </a:t>
            </a:r>
            <a:r>
              <a:rPr dirty="0" err="1"/>
              <a:t>είν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π</a:t>
            </a:r>
            <a:r>
              <a:rPr dirty="0" err="1"/>
              <a:t>ολύ</a:t>
            </a:r>
            <a:r>
              <a:rPr dirty="0"/>
              <a:t> </a:t>
            </a:r>
            <a:r>
              <a:rPr dirty="0" err="1"/>
              <a:t>δύσκολο</a:t>
            </a:r>
            <a:r>
              <a:rPr dirty="0"/>
              <a:t> </a:t>
            </a:r>
            <a:r>
              <a:rPr dirty="0" err="1"/>
              <a:t>όλο</a:t>
            </a:r>
            <a:r>
              <a:rPr dirty="0"/>
              <a:t> α</a:t>
            </a:r>
            <a:r>
              <a:rPr dirty="0" err="1"/>
              <a:t>υτό</a:t>
            </a:r>
            <a:r>
              <a:rPr dirty="0"/>
              <a:t> (</a:t>
            </a:r>
            <a:r>
              <a:rPr dirty="0" err="1"/>
              <a:t>η</a:t>
            </a:r>
            <a:r>
              <a:rPr dirty="0"/>
              <a:t> απ</a:t>
            </a:r>
            <a:r>
              <a:rPr dirty="0" err="1"/>
              <a:t>ουσί</a:t>
            </a:r>
            <a:r>
              <a:rPr dirty="0"/>
              <a:t>α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τ</a:t>
            </a:r>
            <a:r>
              <a:rPr dirty="0"/>
              <a:t>α</a:t>
            </a:r>
            <a:r>
              <a:rPr dirty="0" err="1"/>
              <a:t>νόησης</a:t>
            </a:r>
            <a:r>
              <a:rPr dirty="0"/>
              <a:t>/</a:t>
            </a:r>
            <a:r>
              <a:rPr dirty="0" err="1"/>
              <a:t>υ</a:t>
            </a:r>
            <a:r>
              <a:rPr dirty="0"/>
              <a:t>π</a:t>
            </a:r>
            <a:r>
              <a:rPr dirty="0" err="1"/>
              <a:t>ομονής</a:t>
            </a:r>
            <a:r>
              <a:rPr dirty="0"/>
              <a:t> </a:t>
            </a:r>
            <a:r>
              <a:rPr dirty="0" err="1"/>
              <a:t>ή</a:t>
            </a:r>
            <a:r>
              <a:rPr dirty="0"/>
              <a:t> </a:t>
            </a:r>
            <a:r>
              <a:rPr dirty="0" err="1"/>
              <a:t>φιλικής</a:t>
            </a:r>
            <a:r>
              <a:rPr dirty="0"/>
              <a:t> </a:t>
            </a:r>
            <a:r>
              <a:rPr dirty="0" err="1"/>
              <a:t>στάσης</a:t>
            </a:r>
            <a:r>
              <a:rPr dirty="0"/>
              <a:t> απ</a:t>
            </a:r>
            <a:r>
              <a:rPr dirty="0" err="1"/>
              <a:t>έν</a:t>
            </a:r>
            <a:r>
              <a:rPr dirty="0"/>
              <a:t>α</a:t>
            </a:r>
            <a:r>
              <a:rPr dirty="0" err="1"/>
              <a:t>ντι</a:t>
            </a:r>
            <a:r>
              <a:rPr dirty="0"/>
              <a:t> </a:t>
            </a:r>
            <a:r>
              <a:rPr dirty="0" err="1"/>
              <a:t>στον</a:t>
            </a:r>
            <a:r>
              <a:rPr dirty="0"/>
              <a:t> </a:t>
            </a:r>
            <a:r>
              <a:rPr dirty="0" err="1"/>
              <a:t>ε</a:t>
            </a:r>
            <a:r>
              <a:rPr dirty="0"/>
              <a:t>α</a:t>
            </a:r>
            <a:r>
              <a:rPr dirty="0" err="1"/>
              <a:t>υτό</a:t>
            </a:r>
            <a:r>
              <a:rPr dirty="0"/>
              <a:t> </a:t>
            </a:r>
            <a:r>
              <a:rPr dirty="0" err="1"/>
              <a:t>μου</a:t>
            </a:r>
            <a:r>
              <a:rPr dirty="0"/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59972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wipe dir="r"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3000"/>
                                        <p:tgtEl>
                                          <p:spTgt spid="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3000"/>
                                        <p:tgtEl>
                                          <p:spTgt spid="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3000"/>
                                        <p:tgtEl>
                                          <p:spTgt spid="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build="p" bldLvl="5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2. “Είναι εντάξει που δεν τα κατάφερα;”"/>
          <p:cNvSpPr/>
          <p:nvPr/>
        </p:nvSpPr>
        <p:spPr>
          <a:xfrm>
            <a:off x="1446416" y="406719"/>
            <a:ext cx="9855568" cy="7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defTabSz="795527">
              <a:defRPr sz="3600">
                <a:solidFill>
                  <a:srgbClr val="1E46F6"/>
                </a:solidFill>
                <a:latin typeface="Athelas"/>
                <a:ea typeface="Athelas"/>
                <a:cs typeface="Athelas"/>
                <a:sym typeface="Athelas"/>
              </a:defRPr>
            </a:lvl1pPr>
          </a:lstStyle>
          <a:p>
            <a:r>
              <a:rPr sz="4400" dirty="0"/>
              <a:t>2. “</a:t>
            </a:r>
            <a:r>
              <a:rPr sz="4400" dirty="0" err="1"/>
              <a:t>Είν</a:t>
            </a:r>
            <a:r>
              <a:rPr sz="4400" dirty="0"/>
              <a:t>α</a:t>
            </a:r>
            <a:r>
              <a:rPr sz="4400" dirty="0" err="1"/>
              <a:t>ι</a:t>
            </a:r>
            <a:r>
              <a:rPr sz="4400" dirty="0"/>
              <a:t> </a:t>
            </a:r>
            <a:r>
              <a:rPr sz="4400" dirty="0" err="1"/>
              <a:t>εντάξει</a:t>
            </a:r>
            <a:r>
              <a:rPr sz="4400" dirty="0"/>
              <a:t> π</a:t>
            </a:r>
            <a:r>
              <a:rPr sz="4400" dirty="0" err="1"/>
              <a:t>ου</a:t>
            </a:r>
            <a:r>
              <a:rPr sz="4400" dirty="0"/>
              <a:t> </a:t>
            </a:r>
            <a:r>
              <a:rPr sz="4400" dirty="0" err="1"/>
              <a:t>δεν</a:t>
            </a:r>
            <a:r>
              <a:rPr sz="4400" dirty="0"/>
              <a:t> </a:t>
            </a:r>
            <a:r>
              <a:rPr sz="4400" dirty="0" err="1"/>
              <a:t>τ</a:t>
            </a:r>
            <a:r>
              <a:rPr sz="4400" dirty="0"/>
              <a:t>α </a:t>
            </a:r>
            <a:r>
              <a:rPr sz="4400" dirty="0" err="1"/>
              <a:t>κ</a:t>
            </a:r>
            <a:r>
              <a:rPr sz="4400" dirty="0"/>
              <a:t>α</a:t>
            </a:r>
            <a:r>
              <a:rPr sz="4400" dirty="0" err="1"/>
              <a:t>τάφερ</a:t>
            </a:r>
            <a:r>
              <a:rPr sz="4400" dirty="0"/>
              <a:t>α;”</a:t>
            </a:r>
          </a:p>
        </p:txBody>
      </p:sp>
      <p:sp>
        <p:nvSpPr>
          <p:cNvPr id="166" name="Δύσκολο να απαντήσουμε ‘ναι’ σε αυτή την ερώτηση, όμως……"/>
          <p:cNvSpPr>
            <a:spLocks noGrp="1"/>
          </p:cNvSpPr>
          <p:nvPr>
            <p:ph type="body" idx="4294967295"/>
          </p:nvPr>
        </p:nvSpPr>
        <p:spPr>
          <a:xfrm>
            <a:off x="648393" y="1773937"/>
            <a:ext cx="10939549" cy="47737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05180" indent="-305180" defTabSz="813816">
              <a:spcBef>
                <a:spcPts val="600"/>
              </a:spcBef>
              <a:defRPr sz="2848"/>
            </a:pPr>
            <a:r>
              <a:rPr sz="2400" dirty="0" err="1"/>
              <a:t>Δύσκολο</a:t>
            </a:r>
            <a:r>
              <a:rPr sz="2400" dirty="0"/>
              <a:t> </a:t>
            </a:r>
            <a:r>
              <a:rPr sz="2400" dirty="0" err="1"/>
              <a:t>ν</a:t>
            </a:r>
            <a:r>
              <a:rPr sz="2400" dirty="0"/>
              <a:t>α απα</a:t>
            </a:r>
            <a:r>
              <a:rPr sz="2400" dirty="0" err="1"/>
              <a:t>ντήσουμε</a:t>
            </a:r>
            <a:r>
              <a:rPr sz="2400" dirty="0"/>
              <a:t> ‘</a:t>
            </a:r>
            <a:r>
              <a:rPr sz="2400" dirty="0" err="1"/>
              <a:t>ν</a:t>
            </a:r>
            <a:r>
              <a:rPr sz="2400" dirty="0"/>
              <a:t>α</a:t>
            </a:r>
            <a:r>
              <a:rPr sz="2400" dirty="0" err="1"/>
              <a:t>ι</a:t>
            </a:r>
            <a:r>
              <a:rPr sz="2400" dirty="0"/>
              <a:t>’ </a:t>
            </a:r>
            <a:r>
              <a:rPr sz="2400" dirty="0" err="1"/>
              <a:t>σε</a:t>
            </a:r>
            <a:r>
              <a:rPr sz="2400" dirty="0"/>
              <a:t> α</a:t>
            </a:r>
            <a:r>
              <a:rPr sz="2400" dirty="0" err="1"/>
              <a:t>υτή</a:t>
            </a:r>
            <a:r>
              <a:rPr sz="2400" dirty="0"/>
              <a:t> </a:t>
            </a:r>
            <a:r>
              <a:rPr sz="2400" dirty="0" err="1"/>
              <a:t>την</a:t>
            </a:r>
            <a:r>
              <a:rPr sz="2400" dirty="0"/>
              <a:t> </a:t>
            </a:r>
            <a:r>
              <a:rPr sz="2400" dirty="0" err="1"/>
              <a:t>ερώτηση</a:t>
            </a:r>
            <a:r>
              <a:rPr sz="2400" dirty="0"/>
              <a:t>, </a:t>
            </a:r>
            <a:r>
              <a:rPr sz="2400" dirty="0" err="1"/>
              <a:t>όμως</a:t>
            </a:r>
            <a:r>
              <a:rPr sz="2400" dirty="0"/>
              <a:t>…</a:t>
            </a:r>
          </a:p>
          <a:p>
            <a:pPr marL="737669" lvl="1" indent="-285549" defTabSz="813816">
              <a:spcBef>
                <a:spcPts val="1800"/>
              </a:spcBef>
              <a:buAutoNum type="arabicPeriod"/>
              <a:defRPr sz="2136"/>
            </a:pPr>
            <a:r>
              <a:rPr sz="2400" dirty="0" err="1"/>
              <a:t>Συγχωρούμε</a:t>
            </a:r>
            <a:r>
              <a:rPr sz="2400" dirty="0"/>
              <a:t> </a:t>
            </a:r>
            <a:r>
              <a:rPr sz="2400" dirty="0" err="1"/>
              <a:t>τον</a:t>
            </a:r>
            <a:r>
              <a:rPr sz="2400" dirty="0"/>
              <a:t> </a:t>
            </a:r>
            <a:r>
              <a:rPr sz="2400" dirty="0" err="1"/>
              <a:t>ε</a:t>
            </a:r>
            <a:r>
              <a:rPr sz="2400" dirty="0"/>
              <a:t>α</a:t>
            </a:r>
            <a:r>
              <a:rPr sz="2400" dirty="0" err="1"/>
              <a:t>υτό</a:t>
            </a:r>
            <a:r>
              <a:rPr sz="2400" dirty="0"/>
              <a:t> </a:t>
            </a:r>
            <a:r>
              <a:rPr sz="2400" dirty="0" err="1"/>
              <a:t>μ</a:t>
            </a:r>
            <a:r>
              <a:rPr sz="2400" dirty="0"/>
              <a:t>α</a:t>
            </a:r>
            <a:r>
              <a:rPr sz="2400" dirty="0" err="1"/>
              <a:t>ς</a:t>
            </a:r>
            <a:r>
              <a:rPr sz="2400" dirty="0"/>
              <a:t>, </a:t>
            </a:r>
            <a:r>
              <a:rPr sz="2400" dirty="0" err="1"/>
              <a:t>με</a:t>
            </a:r>
            <a:r>
              <a:rPr sz="2400" dirty="0"/>
              <a:t> </a:t>
            </a:r>
            <a:r>
              <a:rPr sz="2400" dirty="0" err="1"/>
              <a:t>την</a:t>
            </a:r>
            <a:r>
              <a:rPr sz="2400" dirty="0"/>
              <a:t> π</a:t>
            </a:r>
            <a:r>
              <a:rPr sz="2400" dirty="0" err="1"/>
              <a:t>ροϋ</a:t>
            </a:r>
            <a:r>
              <a:rPr sz="2400" dirty="0"/>
              <a:t>π</a:t>
            </a:r>
            <a:r>
              <a:rPr sz="2400" dirty="0" err="1"/>
              <a:t>όθεση</a:t>
            </a:r>
            <a:r>
              <a:rPr sz="2400" dirty="0"/>
              <a:t> </a:t>
            </a:r>
            <a:r>
              <a:rPr sz="2400" dirty="0" err="1"/>
              <a:t>ότι</a:t>
            </a:r>
            <a:r>
              <a:rPr sz="2400" dirty="0"/>
              <a:t> </a:t>
            </a:r>
            <a:r>
              <a:rPr sz="2400" dirty="0" err="1"/>
              <a:t>θ</a:t>
            </a:r>
            <a:r>
              <a:rPr sz="2400" dirty="0"/>
              <a:t>α α</a:t>
            </a:r>
            <a:r>
              <a:rPr sz="2400" dirty="0" err="1"/>
              <a:t>κολουθήσει</a:t>
            </a:r>
            <a:r>
              <a:rPr sz="2400" dirty="0"/>
              <a:t> </a:t>
            </a:r>
            <a:r>
              <a:rPr sz="2400" dirty="0" err="1"/>
              <a:t>έν</a:t>
            </a:r>
            <a:r>
              <a:rPr sz="2400" dirty="0"/>
              <a:t>α </a:t>
            </a:r>
            <a:r>
              <a:rPr sz="2400" dirty="0" err="1"/>
              <a:t>λογικό</a:t>
            </a:r>
            <a:r>
              <a:rPr sz="2400" dirty="0"/>
              <a:t> post-mortem.</a:t>
            </a:r>
          </a:p>
          <a:p>
            <a:pPr marL="1487236" lvl="2" indent="-356936" defTabSz="813816">
              <a:spcBef>
                <a:spcPts val="600"/>
              </a:spcBef>
              <a:buAutoNum type="alphaUcPeriod"/>
              <a:defRPr sz="1779">
                <a:solidFill>
                  <a:srgbClr val="424242"/>
                </a:solidFill>
              </a:defRPr>
            </a:pPr>
            <a:r>
              <a:rPr sz="2400" dirty="0" err="1">
                <a:solidFill>
                  <a:srgbClr val="FF0000"/>
                </a:solidFill>
              </a:rPr>
              <a:t>Σωμ</a:t>
            </a:r>
            <a:r>
              <a:rPr sz="2400" dirty="0">
                <a:solidFill>
                  <a:srgbClr val="FF0000"/>
                </a:solidFill>
              </a:rPr>
              <a:t>α</a:t>
            </a:r>
            <a:r>
              <a:rPr sz="2400" dirty="0" err="1">
                <a:solidFill>
                  <a:srgbClr val="FF0000"/>
                </a:solidFill>
              </a:rPr>
              <a:t>τική</a:t>
            </a:r>
            <a:r>
              <a:rPr sz="2400" dirty="0">
                <a:solidFill>
                  <a:srgbClr val="FF0000"/>
                </a:solidFill>
              </a:rPr>
              <a:t> </a:t>
            </a:r>
            <a:r>
              <a:rPr sz="2400" dirty="0" err="1">
                <a:solidFill>
                  <a:srgbClr val="FF0000"/>
                </a:solidFill>
              </a:rPr>
              <a:t>κ</a:t>
            </a:r>
            <a:r>
              <a:rPr sz="2400" dirty="0">
                <a:solidFill>
                  <a:srgbClr val="FF0000"/>
                </a:solidFill>
              </a:rPr>
              <a:t>α</a:t>
            </a:r>
            <a:r>
              <a:rPr sz="2400" dirty="0" err="1">
                <a:solidFill>
                  <a:srgbClr val="FF0000"/>
                </a:solidFill>
              </a:rPr>
              <a:t>τάστ</a:t>
            </a:r>
            <a:r>
              <a:rPr sz="2400" dirty="0">
                <a:solidFill>
                  <a:srgbClr val="FF0000"/>
                </a:solidFill>
              </a:rPr>
              <a:t>α</a:t>
            </a:r>
            <a:r>
              <a:rPr sz="2400" dirty="0" err="1">
                <a:solidFill>
                  <a:srgbClr val="FF0000"/>
                </a:solidFill>
              </a:rPr>
              <a:t>ση</a:t>
            </a:r>
            <a:r>
              <a:rPr sz="2400" dirty="0">
                <a:solidFill>
                  <a:srgbClr val="FF0000"/>
                </a:solidFill>
              </a:rPr>
              <a:t>, β</a:t>
            </a:r>
            <a:r>
              <a:rPr sz="2400" dirty="0" err="1">
                <a:solidFill>
                  <a:srgbClr val="FF0000"/>
                </a:solidFill>
              </a:rPr>
              <a:t>ιολογικές</a:t>
            </a:r>
            <a:r>
              <a:rPr sz="2400" dirty="0">
                <a:solidFill>
                  <a:srgbClr val="FF0000"/>
                </a:solidFill>
              </a:rPr>
              <a:t> α</a:t>
            </a:r>
            <a:r>
              <a:rPr sz="2400" dirty="0" err="1">
                <a:solidFill>
                  <a:srgbClr val="FF0000"/>
                </a:solidFill>
              </a:rPr>
              <a:t>νάγκες</a:t>
            </a:r>
            <a:r>
              <a:rPr sz="2400" dirty="0">
                <a:solidFill>
                  <a:srgbClr val="FF0000"/>
                </a:solidFill>
              </a:rPr>
              <a:t>;</a:t>
            </a:r>
          </a:p>
          <a:p>
            <a:pPr marL="1487236" lvl="2" indent="-356936" defTabSz="813816">
              <a:spcBef>
                <a:spcPts val="600"/>
              </a:spcBef>
              <a:buAutoNum type="alphaUcPeriod"/>
              <a:defRPr sz="1779">
                <a:solidFill>
                  <a:srgbClr val="424242"/>
                </a:solidFill>
              </a:defRPr>
            </a:pPr>
            <a:r>
              <a:rPr sz="2400" dirty="0" err="1">
                <a:solidFill>
                  <a:srgbClr val="FF0000"/>
                </a:solidFill>
              </a:rPr>
              <a:t>Προο</a:t>
            </a:r>
            <a:r>
              <a:rPr sz="2400" dirty="0">
                <a:solidFill>
                  <a:srgbClr val="FF0000"/>
                </a:solidFill>
              </a:rPr>
              <a:t>π</a:t>
            </a:r>
            <a:r>
              <a:rPr sz="2400" dirty="0" err="1">
                <a:solidFill>
                  <a:srgbClr val="FF0000"/>
                </a:solidFill>
              </a:rPr>
              <a:t>τική</a:t>
            </a:r>
            <a:r>
              <a:rPr sz="2400" dirty="0">
                <a:solidFill>
                  <a:srgbClr val="FF0000"/>
                </a:solidFill>
              </a:rPr>
              <a:t> (</a:t>
            </a:r>
            <a:r>
              <a:rPr sz="2400" dirty="0" err="1">
                <a:solidFill>
                  <a:srgbClr val="FF0000"/>
                </a:solidFill>
              </a:rPr>
              <a:t>μή</a:t>
            </a:r>
            <a:r>
              <a:rPr sz="2400" dirty="0">
                <a:solidFill>
                  <a:srgbClr val="FF0000"/>
                </a:solidFill>
              </a:rPr>
              <a:t>π</a:t>
            </a:r>
            <a:r>
              <a:rPr sz="2400" dirty="0" err="1">
                <a:solidFill>
                  <a:srgbClr val="FF0000"/>
                </a:solidFill>
              </a:rPr>
              <a:t>ως</a:t>
            </a:r>
            <a:r>
              <a:rPr sz="2400" dirty="0">
                <a:solidFill>
                  <a:srgbClr val="FF0000"/>
                </a:solidFill>
              </a:rPr>
              <a:t> π</a:t>
            </a:r>
            <a:r>
              <a:rPr sz="2400" dirty="0" err="1">
                <a:solidFill>
                  <a:srgbClr val="FF0000"/>
                </a:solidFill>
              </a:rPr>
              <a:t>ρέ</a:t>
            </a:r>
            <a:r>
              <a:rPr sz="2400" dirty="0">
                <a:solidFill>
                  <a:srgbClr val="FF0000"/>
                </a:solidFill>
              </a:rPr>
              <a:t>π</a:t>
            </a:r>
            <a:r>
              <a:rPr sz="2400" dirty="0" err="1">
                <a:solidFill>
                  <a:srgbClr val="FF0000"/>
                </a:solidFill>
              </a:rPr>
              <a:t>ει</a:t>
            </a:r>
            <a:r>
              <a:rPr sz="2400" dirty="0">
                <a:solidFill>
                  <a:srgbClr val="FF0000"/>
                </a:solidFill>
              </a:rPr>
              <a:t> </a:t>
            </a:r>
            <a:r>
              <a:rPr sz="2400" dirty="0" err="1">
                <a:solidFill>
                  <a:srgbClr val="FF0000"/>
                </a:solidFill>
              </a:rPr>
              <a:t>ν</a:t>
            </a:r>
            <a:r>
              <a:rPr sz="2400" dirty="0">
                <a:solidFill>
                  <a:srgbClr val="FF0000"/>
                </a:solidFill>
              </a:rPr>
              <a:t>α </a:t>
            </a:r>
            <a:r>
              <a:rPr sz="2400" dirty="0" err="1">
                <a:solidFill>
                  <a:srgbClr val="FF0000"/>
                </a:solidFill>
              </a:rPr>
              <a:t>την</a:t>
            </a:r>
            <a:r>
              <a:rPr sz="2400" dirty="0">
                <a:solidFill>
                  <a:srgbClr val="FF0000"/>
                </a:solidFill>
              </a:rPr>
              <a:t> α</a:t>
            </a:r>
            <a:r>
              <a:rPr sz="2400" dirty="0" err="1">
                <a:solidFill>
                  <a:srgbClr val="FF0000"/>
                </a:solidFill>
              </a:rPr>
              <a:t>ν</a:t>
            </a:r>
            <a:r>
              <a:rPr sz="2400" dirty="0">
                <a:solidFill>
                  <a:srgbClr val="FF0000"/>
                </a:solidFill>
              </a:rPr>
              <a:t>α</a:t>
            </a:r>
            <a:r>
              <a:rPr sz="2400" dirty="0" err="1">
                <a:solidFill>
                  <a:srgbClr val="FF0000"/>
                </a:solidFill>
              </a:rPr>
              <a:t>θεωρήσουμε</a:t>
            </a:r>
            <a:r>
              <a:rPr sz="2400" dirty="0">
                <a:solidFill>
                  <a:srgbClr val="FF0000"/>
                </a:solidFill>
              </a:rPr>
              <a:t>;)</a:t>
            </a:r>
          </a:p>
          <a:p>
            <a:pPr marL="1487236" lvl="2" indent="-356936" defTabSz="813816">
              <a:spcBef>
                <a:spcPts val="600"/>
              </a:spcBef>
              <a:buAutoNum type="alphaUcPeriod"/>
              <a:defRPr sz="1779">
                <a:solidFill>
                  <a:srgbClr val="424242"/>
                </a:solidFill>
              </a:defRPr>
            </a:pPr>
            <a:r>
              <a:rPr sz="2400" dirty="0" err="1">
                <a:solidFill>
                  <a:srgbClr val="FF0000"/>
                </a:solidFill>
              </a:rPr>
              <a:t>Μή</a:t>
            </a:r>
            <a:r>
              <a:rPr sz="2400" dirty="0">
                <a:solidFill>
                  <a:srgbClr val="FF0000"/>
                </a:solidFill>
              </a:rPr>
              <a:t>π</a:t>
            </a:r>
            <a:r>
              <a:rPr sz="2400" dirty="0" err="1">
                <a:solidFill>
                  <a:srgbClr val="FF0000"/>
                </a:solidFill>
              </a:rPr>
              <a:t>ως</a:t>
            </a:r>
            <a:r>
              <a:rPr sz="2400" dirty="0">
                <a:solidFill>
                  <a:srgbClr val="FF0000"/>
                </a:solidFill>
              </a:rPr>
              <a:t> </a:t>
            </a:r>
            <a:r>
              <a:rPr sz="2400" dirty="0" err="1">
                <a:solidFill>
                  <a:srgbClr val="FF0000"/>
                </a:solidFill>
              </a:rPr>
              <a:t>το</a:t>
            </a:r>
            <a:r>
              <a:rPr sz="2400" dirty="0">
                <a:solidFill>
                  <a:srgbClr val="FF0000"/>
                </a:solidFill>
              </a:rPr>
              <a:t> </a:t>
            </a:r>
            <a:r>
              <a:rPr sz="2400" dirty="0" err="1">
                <a:solidFill>
                  <a:srgbClr val="FF0000"/>
                </a:solidFill>
              </a:rPr>
              <a:t>θέμ</a:t>
            </a:r>
            <a:r>
              <a:rPr sz="2400" dirty="0">
                <a:solidFill>
                  <a:srgbClr val="FF0000"/>
                </a:solidFill>
              </a:rPr>
              <a:t>α </a:t>
            </a:r>
            <a:r>
              <a:rPr sz="2400" dirty="0" err="1">
                <a:solidFill>
                  <a:srgbClr val="FF0000"/>
                </a:solidFill>
              </a:rPr>
              <a:t>είν</a:t>
            </a:r>
            <a:r>
              <a:rPr sz="2400" dirty="0">
                <a:solidFill>
                  <a:srgbClr val="FF0000"/>
                </a:solidFill>
              </a:rPr>
              <a:t>α</a:t>
            </a:r>
            <a:r>
              <a:rPr sz="2400" dirty="0" err="1">
                <a:solidFill>
                  <a:srgbClr val="FF0000"/>
                </a:solidFill>
              </a:rPr>
              <a:t>ι</a:t>
            </a:r>
            <a:r>
              <a:rPr sz="2400" dirty="0">
                <a:solidFill>
                  <a:srgbClr val="FF0000"/>
                </a:solidFill>
              </a:rPr>
              <a:t> </a:t>
            </a:r>
            <a:r>
              <a:rPr sz="2400" dirty="0" err="1">
                <a:solidFill>
                  <a:srgbClr val="FF0000"/>
                </a:solidFill>
              </a:rPr>
              <a:t>η</a:t>
            </a:r>
            <a:r>
              <a:rPr sz="2400" dirty="0">
                <a:solidFill>
                  <a:srgbClr val="FF0000"/>
                </a:solidFill>
              </a:rPr>
              <a:t> </a:t>
            </a:r>
            <a:r>
              <a:rPr sz="2400" dirty="0" err="1">
                <a:solidFill>
                  <a:srgbClr val="FF0000"/>
                </a:solidFill>
              </a:rPr>
              <a:t>δι</a:t>
            </a:r>
            <a:r>
              <a:rPr sz="2400" dirty="0">
                <a:solidFill>
                  <a:srgbClr val="FF0000"/>
                </a:solidFill>
              </a:rPr>
              <a:t>α</a:t>
            </a:r>
            <a:r>
              <a:rPr sz="2400" dirty="0" err="1">
                <a:solidFill>
                  <a:srgbClr val="FF0000"/>
                </a:solidFill>
              </a:rPr>
              <a:t>χείριση</a:t>
            </a:r>
            <a:r>
              <a:rPr sz="2400" dirty="0">
                <a:solidFill>
                  <a:srgbClr val="FF0000"/>
                </a:solidFill>
              </a:rPr>
              <a:t> </a:t>
            </a:r>
            <a:r>
              <a:rPr sz="2400" dirty="0" err="1">
                <a:solidFill>
                  <a:srgbClr val="FF0000"/>
                </a:solidFill>
              </a:rPr>
              <a:t>του</a:t>
            </a:r>
            <a:r>
              <a:rPr sz="2400" dirty="0">
                <a:solidFill>
                  <a:srgbClr val="FF0000"/>
                </a:solidFill>
              </a:rPr>
              <a:t> </a:t>
            </a:r>
            <a:r>
              <a:rPr sz="2400" dirty="0" err="1">
                <a:solidFill>
                  <a:srgbClr val="FF0000"/>
                </a:solidFill>
              </a:rPr>
              <a:t>χρόνου</a:t>
            </a:r>
            <a:r>
              <a:rPr sz="2400" dirty="0">
                <a:solidFill>
                  <a:srgbClr val="FF0000"/>
                </a:solidFill>
              </a:rPr>
              <a:t>;</a:t>
            </a:r>
          </a:p>
          <a:p>
            <a:pPr marL="737669" lvl="1" indent="-285549" defTabSz="813816">
              <a:spcBef>
                <a:spcPts val="600"/>
              </a:spcBef>
              <a:buAutoNum type="arabicPeriod"/>
              <a:defRPr sz="2136"/>
            </a:pPr>
            <a:r>
              <a:rPr sz="2400" dirty="0"/>
              <a:t>H </a:t>
            </a:r>
            <a:r>
              <a:rPr sz="2400" dirty="0" err="1"/>
              <a:t>συν</a:t>
            </a:r>
            <a:r>
              <a:rPr sz="2400" dirty="0"/>
              <a:t>α</a:t>
            </a:r>
            <a:r>
              <a:rPr sz="2400" dirty="0" err="1"/>
              <a:t>ισθημ</a:t>
            </a:r>
            <a:r>
              <a:rPr sz="2400" dirty="0"/>
              <a:t>α</a:t>
            </a:r>
            <a:r>
              <a:rPr sz="2400" dirty="0" err="1"/>
              <a:t>τική</a:t>
            </a:r>
            <a:r>
              <a:rPr sz="2400" dirty="0"/>
              <a:t> </a:t>
            </a:r>
            <a:r>
              <a:rPr sz="2400" dirty="0" err="1"/>
              <a:t>φόρτιση</a:t>
            </a:r>
            <a:r>
              <a:rPr sz="2400" dirty="0"/>
              <a:t> </a:t>
            </a:r>
            <a:r>
              <a:rPr sz="2400" dirty="0" err="1"/>
              <a:t>είν</a:t>
            </a:r>
            <a:r>
              <a:rPr sz="2400" dirty="0"/>
              <a:t>α</a:t>
            </a:r>
            <a:r>
              <a:rPr sz="2400" dirty="0" err="1"/>
              <a:t>ι</a:t>
            </a:r>
            <a:r>
              <a:rPr sz="2400" dirty="0"/>
              <a:t> </a:t>
            </a:r>
            <a:r>
              <a:rPr sz="2400" dirty="0" err="1"/>
              <a:t>έντονη</a:t>
            </a:r>
            <a:r>
              <a:rPr sz="2400" dirty="0"/>
              <a:t> - </a:t>
            </a:r>
            <a:r>
              <a:rPr sz="2400" dirty="0" err="1"/>
              <a:t>το</a:t>
            </a:r>
            <a:r>
              <a:rPr sz="2400" dirty="0"/>
              <a:t> </a:t>
            </a:r>
            <a:r>
              <a:rPr sz="2400" dirty="0" err="1"/>
              <a:t>νευρικό</a:t>
            </a:r>
            <a:r>
              <a:rPr sz="2400" dirty="0"/>
              <a:t> </a:t>
            </a:r>
            <a:r>
              <a:rPr sz="2400" dirty="0" err="1"/>
              <a:t>σύστημ</a:t>
            </a:r>
            <a:r>
              <a:rPr sz="2400" dirty="0"/>
              <a:t>α (π</a:t>
            </a:r>
            <a:r>
              <a:rPr sz="2400" dirty="0" err="1"/>
              <a:t>ου</a:t>
            </a:r>
            <a:r>
              <a:rPr sz="2400" dirty="0"/>
              <a:t> β</a:t>
            </a:r>
            <a:r>
              <a:rPr sz="2400" dirty="0" err="1"/>
              <a:t>ρίσκετ</a:t>
            </a:r>
            <a:r>
              <a:rPr sz="2400" dirty="0"/>
              <a:t>α</a:t>
            </a:r>
            <a:r>
              <a:rPr sz="2400" dirty="0" err="1"/>
              <a:t>ι</a:t>
            </a:r>
            <a:r>
              <a:rPr sz="2400" dirty="0"/>
              <a:t> </a:t>
            </a:r>
            <a:r>
              <a:rPr sz="2400" dirty="0" err="1"/>
              <a:t>σε</a:t>
            </a:r>
            <a:r>
              <a:rPr sz="2400" dirty="0"/>
              <a:t> </a:t>
            </a:r>
            <a:r>
              <a:rPr sz="2400" dirty="0" err="1"/>
              <a:t>υ</a:t>
            </a:r>
            <a:r>
              <a:rPr sz="2400" dirty="0"/>
              <a:t>π</a:t>
            </a:r>
            <a:r>
              <a:rPr sz="2400" dirty="0" err="1"/>
              <a:t>ερδιέργεση</a:t>
            </a:r>
            <a:r>
              <a:rPr sz="2400" dirty="0"/>
              <a:t>) π</a:t>
            </a:r>
            <a:r>
              <a:rPr sz="2400" dirty="0" err="1"/>
              <a:t>ρέ</a:t>
            </a:r>
            <a:r>
              <a:rPr sz="2400" dirty="0"/>
              <a:t>π</a:t>
            </a:r>
            <a:r>
              <a:rPr sz="2400" dirty="0" err="1"/>
              <a:t>ει</a:t>
            </a:r>
            <a:r>
              <a:rPr sz="2400" dirty="0"/>
              <a:t> </a:t>
            </a:r>
            <a:r>
              <a:rPr sz="2400" dirty="0" err="1"/>
              <a:t>ν</a:t>
            </a:r>
            <a:r>
              <a:rPr sz="2400" dirty="0"/>
              <a:t>α ‘</a:t>
            </a:r>
            <a:r>
              <a:rPr sz="2400" dirty="0" err="1"/>
              <a:t>ηρεμήσει</a:t>
            </a:r>
            <a:r>
              <a:rPr sz="2400" dirty="0"/>
              <a:t>’.</a:t>
            </a:r>
          </a:p>
        </p:txBody>
      </p:sp>
    </p:spTree>
    <p:extLst>
      <p:ext uri="{BB962C8B-B14F-4D97-AF65-F5344CB8AC3E}">
        <p14:creationId xmlns:p14="http://schemas.microsoft.com/office/powerpoint/2010/main" val="287252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500"/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500"/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500"/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500"/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500"/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 build="p" bldLvl="5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3. Συναισθηματική αποφόρτιση"/>
          <p:cNvSpPr/>
          <p:nvPr/>
        </p:nvSpPr>
        <p:spPr>
          <a:xfrm>
            <a:off x="2241965" y="406719"/>
            <a:ext cx="8367124" cy="769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defTabSz="795527">
              <a:defRPr sz="3600">
                <a:solidFill>
                  <a:srgbClr val="1E46F6"/>
                </a:solidFill>
                <a:latin typeface="Athelas"/>
                <a:ea typeface="Athelas"/>
                <a:cs typeface="Athelas"/>
                <a:sym typeface="Athelas"/>
              </a:defRPr>
            </a:lvl1pPr>
          </a:lstStyle>
          <a:p>
            <a:r>
              <a:rPr sz="4400" dirty="0"/>
              <a:t>3. </a:t>
            </a:r>
            <a:r>
              <a:rPr sz="4400" dirty="0" err="1"/>
              <a:t>Συν</a:t>
            </a:r>
            <a:r>
              <a:rPr sz="4400" dirty="0"/>
              <a:t>α</a:t>
            </a:r>
            <a:r>
              <a:rPr sz="4400" dirty="0" err="1"/>
              <a:t>ισθημ</a:t>
            </a:r>
            <a:r>
              <a:rPr sz="4400" dirty="0"/>
              <a:t>α</a:t>
            </a:r>
            <a:r>
              <a:rPr sz="4400" dirty="0" err="1"/>
              <a:t>τική</a:t>
            </a:r>
            <a:r>
              <a:rPr sz="4400" dirty="0"/>
              <a:t> απ</a:t>
            </a:r>
            <a:r>
              <a:rPr sz="4400" dirty="0" err="1"/>
              <a:t>οφόρτιση</a:t>
            </a:r>
            <a:endParaRPr sz="4400" dirty="0"/>
          </a:p>
        </p:txBody>
      </p:sp>
      <p:sp>
        <p:nvSpPr>
          <p:cNvPr id="173" name="Ουσιαστικά, αυτό είναι μέρος της διαρκούς διαδικασίας της αυτογνωσίας……"/>
          <p:cNvSpPr>
            <a:spLocks noGrp="1"/>
          </p:cNvSpPr>
          <p:nvPr>
            <p:ph type="body" idx="4294967295"/>
          </p:nvPr>
        </p:nvSpPr>
        <p:spPr>
          <a:xfrm>
            <a:off x="1700226" y="1662236"/>
            <a:ext cx="7866557" cy="468278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2800" dirty="0" err="1"/>
              <a:t>Ουσι</a:t>
            </a:r>
            <a:r>
              <a:rPr sz="2800" dirty="0"/>
              <a:t>α</a:t>
            </a:r>
            <a:r>
              <a:rPr sz="2800" dirty="0" err="1"/>
              <a:t>στικά</a:t>
            </a:r>
            <a:r>
              <a:rPr sz="2800" dirty="0"/>
              <a:t>, α</a:t>
            </a:r>
            <a:r>
              <a:rPr sz="2800" dirty="0" err="1"/>
              <a:t>υτό</a:t>
            </a:r>
            <a:r>
              <a:rPr sz="2800" dirty="0"/>
              <a:t> </a:t>
            </a:r>
            <a:r>
              <a:rPr sz="2800" dirty="0" err="1"/>
              <a:t>είν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</a:t>
            </a:r>
            <a:r>
              <a:rPr sz="2800" dirty="0" err="1"/>
              <a:t>μέρος</a:t>
            </a:r>
            <a:r>
              <a:rPr sz="2800" dirty="0"/>
              <a:t> </a:t>
            </a:r>
            <a:r>
              <a:rPr sz="2800" dirty="0" err="1"/>
              <a:t>της</a:t>
            </a:r>
            <a:r>
              <a:rPr sz="2800" dirty="0"/>
              <a:t> </a:t>
            </a:r>
            <a:r>
              <a:rPr sz="2800" dirty="0" err="1"/>
              <a:t>δι</a:t>
            </a:r>
            <a:r>
              <a:rPr sz="2800" dirty="0"/>
              <a:t>α</a:t>
            </a:r>
            <a:r>
              <a:rPr sz="2800" dirty="0" err="1"/>
              <a:t>ρκούς</a:t>
            </a:r>
            <a:r>
              <a:rPr sz="2800" dirty="0"/>
              <a:t> </a:t>
            </a:r>
            <a:r>
              <a:rPr sz="2800" dirty="0" err="1"/>
              <a:t>δι</a:t>
            </a:r>
            <a:r>
              <a:rPr sz="2800" dirty="0"/>
              <a:t>α</a:t>
            </a:r>
            <a:r>
              <a:rPr sz="2800" dirty="0" err="1"/>
              <a:t>δικ</a:t>
            </a:r>
            <a:r>
              <a:rPr sz="2800" dirty="0"/>
              <a:t>α</a:t>
            </a:r>
            <a:r>
              <a:rPr sz="2800" dirty="0" err="1"/>
              <a:t>σί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 </a:t>
            </a:r>
            <a:r>
              <a:rPr sz="2800" dirty="0" err="1"/>
              <a:t>της</a:t>
            </a:r>
            <a:r>
              <a:rPr sz="2800" dirty="0"/>
              <a:t> α</a:t>
            </a:r>
            <a:r>
              <a:rPr sz="2800" dirty="0" err="1"/>
              <a:t>υτογνωσί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… </a:t>
            </a:r>
          </a:p>
          <a:p>
            <a:pPr marL="828842" lvl="1" indent="-320842">
              <a:spcBef>
                <a:spcPts val="2100"/>
              </a:spcBef>
              <a:buAutoNum type="arabicPeriod"/>
              <a:defRPr sz="2400"/>
            </a:pPr>
            <a:r>
              <a:rPr sz="2800" dirty="0"/>
              <a:t>…</a:t>
            </a:r>
            <a:r>
              <a:rPr sz="2800" dirty="0" err="1"/>
              <a:t>κ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</a:t>
            </a:r>
            <a:r>
              <a:rPr sz="2800" dirty="0" err="1"/>
              <a:t>της</a:t>
            </a:r>
            <a:r>
              <a:rPr sz="2800" dirty="0"/>
              <a:t> α</a:t>
            </a:r>
            <a:r>
              <a:rPr sz="2800" dirty="0" err="1"/>
              <a:t>ν</a:t>
            </a:r>
            <a:r>
              <a:rPr sz="2800" dirty="0"/>
              <a:t>α</a:t>
            </a:r>
            <a:r>
              <a:rPr sz="2800" dirty="0" err="1"/>
              <a:t>ζήτησης</a:t>
            </a:r>
            <a:r>
              <a:rPr sz="2800" dirty="0"/>
              <a:t> </a:t>
            </a:r>
            <a:r>
              <a:rPr sz="2800" dirty="0" err="1"/>
              <a:t>μι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 </a:t>
            </a:r>
            <a:r>
              <a:rPr sz="2800" dirty="0" err="1"/>
              <a:t>με-νόημ</a:t>
            </a:r>
            <a:r>
              <a:rPr sz="2800" dirty="0"/>
              <a:t>α                   </a:t>
            </a:r>
            <a:r>
              <a:rPr sz="2800" dirty="0" err="1"/>
              <a:t>ζωής</a:t>
            </a:r>
            <a:r>
              <a:rPr sz="2800" dirty="0"/>
              <a:t>!</a:t>
            </a:r>
          </a:p>
          <a:p>
            <a:pPr marL="828842" lvl="1" indent="-320842">
              <a:spcBef>
                <a:spcPts val="2100"/>
              </a:spcBef>
              <a:buAutoNum type="arabicPeriod"/>
              <a:defRPr sz="2400"/>
            </a:pPr>
            <a:r>
              <a:rPr sz="2800" dirty="0" err="1"/>
              <a:t>Εξάσκηση</a:t>
            </a:r>
            <a:r>
              <a:rPr sz="2800" dirty="0"/>
              <a:t> </a:t>
            </a:r>
            <a:r>
              <a:rPr sz="2800" dirty="0" err="1"/>
              <a:t>στη</a:t>
            </a:r>
            <a:r>
              <a:rPr sz="2800" dirty="0"/>
              <a:t> </a:t>
            </a:r>
            <a:r>
              <a:rPr sz="2800" dirty="0" err="1"/>
              <a:t>ρύθμιση</a:t>
            </a:r>
            <a:r>
              <a:rPr sz="2800" dirty="0"/>
              <a:t> </a:t>
            </a:r>
            <a:r>
              <a:rPr sz="2800" dirty="0" err="1"/>
              <a:t>του</a:t>
            </a:r>
            <a:r>
              <a:rPr sz="2800" dirty="0"/>
              <a:t> </a:t>
            </a:r>
            <a:r>
              <a:rPr sz="2800" dirty="0" err="1"/>
              <a:t>συν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-                                   </a:t>
            </a:r>
            <a:r>
              <a:rPr sz="2800" dirty="0" err="1"/>
              <a:t>σθήμ</a:t>
            </a:r>
            <a:r>
              <a:rPr sz="2800" dirty="0"/>
              <a:t>α</a:t>
            </a:r>
            <a:r>
              <a:rPr sz="2800" dirty="0" err="1"/>
              <a:t>τος</a:t>
            </a:r>
            <a:r>
              <a:rPr sz="2800" dirty="0"/>
              <a:t>.</a:t>
            </a:r>
          </a:p>
          <a:p>
            <a:pPr marL="828842" lvl="1" indent="-320842">
              <a:spcBef>
                <a:spcPts val="2100"/>
              </a:spcBef>
              <a:buAutoNum type="arabicPeriod"/>
              <a:defRPr sz="2400"/>
            </a:pPr>
            <a:r>
              <a:rPr sz="2800" dirty="0" err="1"/>
              <a:t>Κ</a:t>
            </a:r>
            <a:r>
              <a:rPr sz="2800" dirty="0"/>
              <a:t>α</a:t>
            </a:r>
            <a:r>
              <a:rPr sz="2800" dirty="0" err="1"/>
              <a:t>τάλογος</a:t>
            </a:r>
            <a:r>
              <a:rPr sz="2800" dirty="0"/>
              <a:t> </a:t>
            </a:r>
            <a:r>
              <a:rPr sz="2800" dirty="0" err="1"/>
              <a:t>με</a:t>
            </a:r>
            <a:r>
              <a:rPr sz="2800" dirty="0"/>
              <a:t> </a:t>
            </a:r>
            <a:r>
              <a:rPr sz="2800" dirty="0" err="1"/>
              <a:t>το</a:t>
            </a:r>
            <a:r>
              <a:rPr sz="2800" dirty="0"/>
              <a:t> </a:t>
            </a:r>
            <a:r>
              <a:rPr sz="2800" dirty="0" err="1"/>
              <a:t>τι</a:t>
            </a:r>
            <a:r>
              <a:rPr sz="2800" dirty="0"/>
              <a:t> </a:t>
            </a:r>
            <a:r>
              <a:rPr sz="2800" dirty="0" err="1"/>
              <a:t>μ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 </a:t>
            </a:r>
            <a:r>
              <a:rPr sz="2800" dirty="0" err="1"/>
              <a:t>χ</a:t>
            </a:r>
            <a:r>
              <a:rPr sz="2800" dirty="0"/>
              <a:t>α</a:t>
            </a:r>
            <a:r>
              <a:rPr sz="2800" dirty="0" err="1"/>
              <a:t>λ</a:t>
            </a:r>
            <a:r>
              <a:rPr sz="2800" dirty="0"/>
              <a:t>α</a:t>
            </a:r>
            <a:r>
              <a:rPr sz="2800" dirty="0" err="1"/>
              <a:t>ρώνει</a:t>
            </a:r>
            <a:r>
              <a:rPr sz="2800" dirty="0"/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1296363990"/>
      </p:ext>
    </p:extLst>
  </p:cSld>
  <p:clrMapOvr>
    <a:masterClrMapping/>
  </p:clrMapOvr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build="p" bldLvl="5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599" y="2189304"/>
            <a:ext cx="2366703" cy="3575891"/>
          </a:xfrm>
          <a:prstGeom prst="rect">
            <a:avLst/>
          </a:prstGeom>
          <a:ln w="12700">
            <a:miter lim="400000"/>
          </a:ln>
        </p:spPr>
      </p:pic>
      <p:sp>
        <p:nvSpPr>
          <p:cNvPr id="320" name="Τα υπολογισμένα ρίσκα οξύνουν την ικανότητα επίλυσης προβλημάτων, σχεδιασμό, προνοητικότητα κτλ.…"/>
          <p:cNvSpPr/>
          <p:nvPr/>
        </p:nvSpPr>
        <p:spPr>
          <a:xfrm>
            <a:off x="5204301" y="1865206"/>
            <a:ext cx="4887349" cy="4224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7" tIns="35717" rIns="35717" bIns="35717" anchor="ctr">
            <a:noAutofit/>
          </a:bodyPr>
          <a:lstStyle/>
          <a:p>
            <a:pPr defTabSz="521208">
              <a:defRPr sz="2500">
                <a:solidFill>
                  <a:srgbClr val="99663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2800" dirty="0" err="1"/>
              <a:t>Τ</a:t>
            </a:r>
            <a:r>
              <a:rPr sz="2800" dirty="0"/>
              <a:t>α </a:t>
            </a:r>
            <a:r>
              <a:rPr sz="2800" dirty="0" err="1"/>
              <a:t>υ</a:t>
            </a:r>
            <a:r>
              <a:rPr sz="2800" dirty="0"/>
              <a:t>π</a:t>
            </a:r>
            <a:r>
              <a:rPr sz="2800" dirty="0" err="1"/>
              <a:t>ολογισμέν</a:t>
            </a:r>
            <a:r>
              <a:rPr sz="2800" dirty="0"/>
              <a:t>α </a:t>
            </a:r>
            <a:r>
              <a:rPr sz="2800" dirty="0" err="1"/>
              <a:t>ρίσκ</a:t>
            </a:r>
            <a:r>
              <a:rPr sz="2800" dirty="0"/>
              <a:t>α </a:t>
            </a:r>
            <a:r>
              <a:rPr sz="2800" dirty="0" err="1"/>
              <a:t>οξύνουν</a:t>
            </a:r>
            <a:r>
              <a:rPr sz="2800" dirty="0"/>
              <a:t> </a:t>
            </a:r>
            <a:r>
              <a:rPr sz="2800" dirty="0" err="1"/>
              <a:t>την</a:t>
            </a:r>
            <a:r>
              <a:rPr sz="2800" dirty="0"/>
              <a:t> </a:t>
            </a:r>
            <a:r>
              <a:rPr sz="2800" dirty="0" err="1"/>
              <a:t>ικ</a:t>
            </a:r>
            <a:r>
              <a:rPr sz="2800" dirty="0"/>
              <a:t>α</a:t>
            </a:r>
            <a:r>
              <a:rPr sz="2800" dirty="0" err="1"/>
              <a:t>νότητ</a:t>
            </a:r>
            <a:r>
              <a:rPr sz="2800" dirty="0"/>
              <a:t>α </a:t>
            </a:r>
            <a:r>
              <a:rPr sz="2800" dirty="0" err="1"/>
              <a:t>ε</a:t>
            </a:r>
            <a:r>
              <a:rPr sz="2800" dirty="0"/>
              <a:t>π</a:t>
            </a:r>
            <a:r>
              <a:rPr sz="2800" dirty="0" err="1"/>
              <a:t>ίλυσης</a:t>
            </a:r>
            <a:r>
              <a:rPr sz="2800" dirty="0"/>
              <a:t> π</a:t>
            </a:r>
            <a:r>
              <a:rPr sz="2800" dirty="0" err="1"/>
              <a:t>ρο</a:t>
            </a:r>
            <a:r>
              <a:rPr sz="2800" dirty="0"/>
              <a:t>β</a:t>
            </a:r>
            <a:r>
              <a:rPr sz="2800" dirty="0" err="1"/>
              <a:t>λημάτων</a:t>
            </a:r>
            <a:r>
              <a:rPr sz="2800" dirty="0"/>
              <a:t>, </a:t>
            </a:r>
            <a:r>
              <a:rPr sz="2800" dirty="0" err="1"/>
              <a:t>σχεδι</a:t>
            </a:r>
            <a:r>
              <a:rPr sz="2800" dirty="0"/>
              <a:t>α</a:t>
            </a:r>
            <a:r>
              <a:rPr sz="2800" dirty="0" err="1"/>
              <a:t>σμό</a:t>
            </a:r>
            <a:r>
              <a:rPr sz="2800" dirty="0"/>
              <a:t>, π</a:t>
            </a:r>
            <a:r>
              <a:rPr sz="2800" dirty="0" err="1"/>
              <a:t>ρονοητικότητ</a:t>
            </a:r>
            <a:r>
              <a:rPr sz="2800" dirty="0"/>
              <a:t>α </a:t>
            </a:r>
            <a:r>
              <a:rPr sz="2800" dirty="0" err="1"/>
              <a:t>κτλ</a:t>
            </a:r>
            <a:r>
              <a:rPr sz="2800" dirty="0"/>
              <a:t>.</a:t>
            </a:r>
          </a:p>
          <a:p>
            <a:pPr defTabSz="521208">
              <a:defRPr sz="2500">
                <a:solidFill>
                  <a:srgbClr val="99663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800" dirty="0"/>
          </a:p>
          <a:p>
            <a:pPr defTabSz="521208">
              <a:defRPr sz="2500">
                <a:solidFill>
                  <a:srgbClr val="99663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2800" dirty="0" err="1"/>
              <a:t>Η</a:t>
            </a:r>
            <a:r>
              <a:rPr sz="2800" dirty="0"/>
              <a:t> </a:t>
            </a:r>
            <a:r>
              <a:rPr sz="2800" dirty="0" err="1"/>
              <a:t>κ</a:t>
            </a:r>
            <a:r>
              <a:rPr sz="2800" dirty="0"/>
              <a:t>α</a:t>
            </a:r>
            <a:r>
              <a:rPr sz="2800" dirty="0" err="1"/>
              <a:t>τ</a:t>
            </a:r>
            <a:r>
              <a:rPr sz="2800" dirty="0"/>
              <a:t>αβ</a:t>
            </a:r>
            <a:r>
              <a:rPr sz="2800" dirty="0" err="1"/>
              <a:t>ολή</a:t>
            </a:r>
            <a:r>
              <a:rPr sz="2800" dirty="0"/>
              <a:t> π</a:t>
            </a:r>
            <a:r>
              <a:rPr sz="2800" dirty="0" err="1"/>
              <a:t>ροσ</a:t>
            </a:r>
            <a:r>
              <a:rPr sz="2800" dirty="0"/>
              <a:t>π</a:t>
            </a:r>
            <a:r>
              <a:rPr sz="2800" dirty="0" err="1"/>
              <a:t>άθει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 </a:t>
            </a:r>
            <a:r>
              <a:rPr sz="2800" dirty="0" err="1"/>
              <a:t>μ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 </a:t>
            </a:r>
            <a:r>
              <a:rPr sz="2800" dirty="0" err="1"/>
              <a:t>κάνει</a:t>
            </a:r>
            <a:r>
              <a:rPr sz="2800" dirty="0"/>
              <a:t> π</a:t>
            </a:r>
            <a:r>
              <a:rPr sz="2800" dirty="0" err="1"/>
              <a:t>ιο</a:t>
            </a:r>
            <a:r>
              <a:rPr sz="2800" dirty="0"/>
              <a:t> </a:t>
            </a:r>
            <a:r>
              <a:rPr sz="2800" dirty="0" err="1"/>
              <a:t>σθεν</a:t>
            </a:r>
            <a:r>
              <a:rPr sz="2800" dirty="0"/>
              <a:t>α</a:t>
            </a:r>
            <a:r>
              <a:rPr sz="2800" dirty="0" err="1"/>
              <a:t>ρούς</a:t>
            </a:r>
            <a:r>
              <a:rPr sz="2800" dirty="0"/>
              <a:t> (</a:t>
            </a:r>
            <a:r>
              <a:rPr sz="2800" dirty="0" err="1"/>
              <a:t>σε</a:t>
            </a:r>
            <a:r>
              <a:rPr sz="2800" dirty="0"/>
              <a:t> </a:t>
            </a:r>
            <a:r>
              <a:rPr sz="2800" dirty="0" err="1"/>
              <a:t>συνδυ</a:t>
            </a:r>
            <a:r>
              <a:rPr sz="2800" dirty="0"/>
              <a:t>α</a:t>
            </a:r>
            <a:r>
              <a:rPr sz="2800" dirty="0" err="1"/>
              <a:t>σμό</a:t>
            </a:r>
            <a:r>
              <a:rPr sz="2800" dirty="0"/>
              <a:t> </a:t>
            </a:r>
            <a:r>
              <a:rPr sz="2800" dirty="0" err="1"/>
              <a:t>με</a:t>
            </a:r>
            <a:r>
              <a:rPr sz="2800" dirty="0"/>
              <a:t> </a:t>
            </a:r>
            <a:r>
              <a:rPr sz="2800" dirty="0" err="1"/>
              <a:t>τεχνικές</a:t>
            </a:r>
            <a:r>
              <a:rPr sz="2800" dirty="0"/>
              <a:t> α</a:t>
            </a:r>
            <a:r>
              <a:rPr sz="2800" dirty="0" err="1"/>
              <a:t>υτο</a:t>
            </a:r>
            <a:r>
              <a:rPr lang="el-GR" sz="2800" dirty="0"/>
              <a:t>ρ</a:t>
            </a:r>
            <a:r>
              <a:rPr sz="2800" dirty="0" err="1"/>
              <a:t>ρύθμισης</a:t>
            </a:r>
            <a:r>
              <a:rPr sz="2800" dirty="0"/>
              <a:t>).</a:t>
            </a:r>
          </a:p>
        </p:txBody>
      </p:sp>
      <p:sp>
        <p:nvSpPr>
          <p:cNvPr id="5" name="5. Southwick &amp; Charney (2012)">
            <a:extLst>
              <a:ext uri="{FF2B5EF4-FFF2-40B4-BE49-F238E27FC236}">
                <a16:creationId xmlns:a16="http://schemas.microsoft.com/office/drawing/2014/main" id="{FE92E1FD-F237-6844-A56C-05E826B85EC4}"/>
              </a:ext>
            </a:extLst>
          </p:cNvPr>
          <p:cNvSpPr/>
          <p:nvPr/>
        </p:nvSpPr>
        <p:spPr>
          <a:xfrm>
            <a:off x="2837600" y="761998"/>
            <a:ext cx="6912828" cy="9144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7" tIns="45717" rIns="45717" bIns="45717" anchor="ctr">
            <a:noAutofit/>
          </a:bodyPr>
          <a:lstStyle/>
          <a:p>
            <a:pPr defTabSz="868680">
              <a:defRPr sz="34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pPr>
            <a:r>
              <a:rPr lang="el-GR" sz="4000" dirty="0"/>
              <a:t>Επίλυση Προβλημάτων &amp; Ψυχ. Ανθεκτικότητα</a:t>
            </a:r>
            <a:endParaRPr sz="4000" dirty="0"/>
          </a:p>
        </p:txBody>
      </p:sp>
    </p:spTree>
    <p:extLst>
      <p:ext uri="{BB962C8B-B14F-4D97-AF65-F5344CB8AC3E}">
        <p14:creationId xmlns:p14="http://schemas.microsoft.com/office/powerpoint/2010/main" val="56256062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‘νῦν εὐπλόηκα,…"/>
          <p:cNvSpPr/>
          <p:nvPr/>
        </p:nvSpPr>
        <p:spPr>
          <a:xfrm>
            <a:off x="4181255" y="2124696"/>
            <a:ext cx="5843894" cy="308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1" tIns="65021" rIns="65021" bIns="65021">
            <a:spAutoFit/>
          </a:bodyPr>
          <a:lstStyle/>
          <a:p>
            <a:pPr marL="360947" indent="-360947" defTabSz="650240">
              <a:buSzPct val="100000"/>
              <a:buChar char="•"/>
              <a:defRPr sz="30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dirty="0"/>
              <a:t>64 πα</a:t>
            </a:r>
            <a:r>
              <a:rPr sz="3200" dirty="0" err="1"/>
              <a:t>ιδιά</a:t>
            </a:r>
            <a:r>
              <a:rPr sz="3200" dirty="0"/>
              <a:t> </a:t>
            </a:r>
            <a:r>
              <a:rPr sz="3200" dirty="0" err="1"/>
              <a:t>ηλικί</a:t>
            </a:r>
            <a:r>
              <a:rPr sz="3200" dirty="0"/>
              <a:t>α</a:t>
            </a:r>
            <a:r>
              <a:rPr sz="3200" dirty="0" err="1"/>
              <a:t>ς</a:t>
            </a:r>
            <a:r>
              <a:rPr sz="3200" dirty="0"/>
              <a:t> 4-5 </a:t>
            </a:r>
            <a:r>
              <a:rPr sz="3200" dirty="0" err="1"/>
              <a:t>χρονών</a:t>
            </a:r>
            <a:endParaRPr sz="3200" dirty="0"/>
          </a:p>
          <a:p>
            <a:pPr marL="360947" indent="-360947" defTabSz="650240">
              <a:buSzPct val="100000"/>
              <a:buChar char="•"/>
              <a:defRPr sz="30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dirty="0" err="1"/>
              <a:t>Πειρ</a:t>
            </a:r>
            <a:r>
              <a:rPr sz="3200" dirty="0"/>
              <a:t>α</a:t>
            </a:r>
            <a:r>
              <a:rPr sz="3200" dirty="0" err="1"/>
              <a:t>μ</a:t>
            </a:r>
            <a:r>
              <a:rPr sz="3200" dirty="0"/>
              <a:t>α</a:t>
            </a:r>
            <a:r>
              <a:rPr sz="3200" dirty="0" err="1"/>
              <a:t>τικές</a:t>
            </a:r>
            <a:r>
              <a:rPr sz="3200" dirty="0"/>
              <a:t> </a:t>
            </a:r>
            <a:r>
              <a:rPr sz="3200" dirty="0" err="1"/>
              <a:t>συνθήκες</a:t>
            </a:r>
            <a:endParaRPr sz="3200" dirty="0"/>
          </a:p>
          <a:p>
            <a:pPr marL="360947" indent="-360947" defTabSz="650240">
              <a:buSzPct val="100000"/>
              <a:buChar char="•"/>
              <a:defRPr sz="30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dirty="0" err="1"/>
              <a:t>Πειρ</a:t>
            </a:r>
            <a:r>
              <a:rPr sz="3200" dirty="0"/>
              <a:t>α</a:t>
            </a:r>
            <a:r>
              <a:rPr sz="3200" dirty="0" err="1"/>
              <a:t>μ</a:t>
            </a:r>
            <a:r>
              <a:rPr sz="3200" dirty="0"/>
              <a:t>α</a:t>
            </a:r>
            <a:r>
              <a:rPr sz="3200" dirty="0" err="1"/>
              <a:t>τικές</a:t>
            </a:r>
            <a:r>
              <a:rPr sz="3200" dirty="0"/>
              <a:t> </a:t>
            </a:r>
            <a:r>
              <a:rPr sz="3200" dirty="0" err="1"/>
              <a:t>ομάδες</a:t>
            </a:r>
            <a:endParaRPr sz="3200" dirty="0"/>
          </a:p>
          <a:p>
            <a:pPr marL="828842" lvl="1" indent="-320841" defTabSz="650240">
              <a:buSzPct val="100000"/>
              <a:buAutoNum type="arabicPeriod"/>
              <a:defRPr sz="2400">
                <a:solidFill>
                  <a:srgbClr val="AA794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200" dirty="0" err="1"/>
              <a:t>Τ</a:t>
            </a:r>
            <a:r>
              <a:rPr sz="3200" dirty="0"/>
              <a:t>α πα</a:t>
            </a:r>
            <a:r>
              <a:rPr sz="3200" dirty="0" err="1"/>
              <a:t>ιδιά</a:t>
            </a:r>
            <a:r>
              <a:rPr sz="3200" dirty="0"/>
              <a:t> ‘</a:t>
            </a:r>
            <a:r>
              <a:rPr sz="3200" u="sng" dirty="0">
                <a:solidFill>
                  <a:schemeClr val="accent2">
                    <a:lumOff val="-8000"/>
                  </a:schemeClr>
                </a:solidFill>
              </a:rPr>
              <a:t>β</a:t>
            </a:r>
            <a:r>
              <a:rPr sz="3200" u="sng" dirty="0" err="1">
                <a:solidFill>
                  <a:schemeClr val="accent2">
                    <a:lumOff val="-8000"/>
                  </a:schemeClr>
                </a:solidFill>
              </a:rPr>
              <a:t>οηθοί</a:t>
            </a:r>
            <a:r>
              <a:rPr sz="3200" dirty="0"/>
              <a:t>’</a:t>
            </a:r>
          </a:p>
          <a:p>
            <a:pPr marL="828842" lvl="1" indent="-320841" defTabSz="650240">
              <a:buSzPct val="100000"/>
              <a:buAutoNum type="arabicPeriod"/>
              <a:defRPr sz="2400">
                <a:solidFill>
                  <a:srgbClr val="AA794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200" dirty="0" err="1"/>
              <a:t>Τ</a:t>
            </a:r>
            <a:r>
              <a:rPr sz="3200" dirty="0"/>
              <a:t>α πα</a:t>
            </a:r>
            <a:r>
              <a:rPr sz="3200" dirty="0" err="1"/>
              <a:t>ιδιά</a:t>
            </a:r>
            <a:r>
              <a:rPr sz="3200" dirty="0"/>
              <a:t> π</a:t>
            </a:r>
            <a:r>
              <a:rPr sz="3200" dirty="0" err="1"/>
              <a:t>ου</a:t>
            </a:r>
            <a:r>
              <a:rPr sz="3200" dirty="0"/>
              <a:t> </a:t>
            </a:r>
            <a:r>
              <a:rPr sz="3200" dirty="0" err="1"/>
              <a:t>τους</a:t>
            </a:r>
            <a:r>
              <a:rPr sz="3200" dirty="0"/>
              <a:t> </a:t>
            </a:r>
            <a:r>
              <a:rPr sz="3200" dirty="0" err="1"/>
              <a:t>ζητήθηκε</a:t>
            </a:r>
            <a:r>
              <a:rPr sz="3200" b="1" u="sng" dirty="0">
                <a:solidFill>
                  <a:schemeClr val="accent4">
                    <a:satOff val="-1335"/>
                    <a:lumOff val="-10274"/>
                  </a:schemeClr>
                </a:solidFill>
              </a:rPr>
              <a:t> ‘</a:t>
            </a:r>
            <a:r>
              <a:rPr sz="3200" b="1" u="sng" dirty="0" err="1">
                <a:solidFill>
                  <a:srgbClr val="FF2600">
                    <a:alpha val="90092"/>
                  </a:srgbClr>
                </a:solidFill>
              </a:rPr>
              <a:t>ν</a:t>
            </a:r>
            <a:r>
              <a:rPr sz="3200" b="1" u="sng" dirty="0">
                <a:solidFill>
                  <a:srgbClr val="FF2600">
                    <a:alpha val="90092"/>
                  </a:srgbClr>
                </a:solidFill>
              </a:rPr>
              <a:t>α β</a:t>
            </a:r>
            <a:r>
              <a:rPr sz="3200" b="1" u="sng" dirty="0" err="1">
                <a:solidFill>
                  <a:srgbClr val="FF2600">
                    <a:alpha val="90092"/>
                  </a:srgbClr>
                </a:solidFill>
              </a:rPr>
              <a:t>οηθήσουν</a:t>
            </a:r>
            <a:r>
              <a:rPr sz="3200" dirty="0"/>
              <a:t>’</a:t>
            </a:r>
          </a:p>
        </p:txBody>
      </p:sp>
      <p:sp>
        <p:nvSpPr>
          <p:cNvPr id="303" name="2. Foster-Hanson και συν. (2020)"/>
          <p:cNvSpPr/>
          <p:nvPr/>
        </p:nvSpPr>
        <p:spPr>
          <a:xfrm>
            <a:off x="1512914" y="761998"/>
            <a:ext cx="9234023" cy="976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7" tIns="45717" rIns="45717" bIns="45717" anchor="ctr">
            <a:noAutofit/>
          </a:bodyPr>
          <a:lstStyle>
            <a:lvl1pPr defTabSz="896111">
              <a:defRPr sz="3528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pPr algn="ctr"/>
            <a:r>
              <a:rPr lang="en-GB" sz="4000" dirty="0"/>
              <a:t> </a:t>
            </a:r>
            <a:r>
              <a:rPr lang="el-GR" sz="4000" dirty="0"/>
              <a:t>Οι </a:t>
            </a:r>
            <a:r>
              <a:rPr lang="el-GR" sz="4000" dirty="0" err="1"/>
              <a:t>ταμπ</a:t>
            </a:r>
            <a:r>
              <a:rPr lang="en-GB" sz="4000" dirty="0" err="1"/>
              <a:t>έ</a:t>
            </a:r>
            <a:r>
              <a:rPr lang="el-GR" sz="4000" dirty="0"/>
              <a:t>λες, ούτε οι </a:t>
            </a:r>
            <a:r>
              <a:rPr lang="el-GR" sz="4000" dirty="0">
                <a:solidFill>
                  <a:srgbClr val="FF0000"/>
                </a:solidFill>
              </a:rPr>
              <a:t>θετικές, </a:t>
            </a:r>
            <a:r>
              <a:rPr lang="el-GR" sz="4000" dirty="0"/>
              <a:t>δεν βοηθούν (</a:t>
            </a:r>
            <a:r>
              <a:rPr sz="4000" dirty="0"/>
              <a:t>Foster-Hanson </a:t>
            </a:r>
            <a:r>
              <a:rPr sz="4000" dirty="0" err="1"/>
              <a:t>κ</a:t>
            </a:r>
            <a:r>
              <a:rPr sz="4000" dirty="0"/>
              <a:t>α</a:t>
            </a:r>
            <a:r>
              <a:rPr sz="4000" dirty="0" err="1"/>
              <a:t>ι</a:t>
            </a:r>
            <a:r>
              <a:rPr sz="4000" dirty="0"/>
              <a:t> </a:t>
            </a:r>
            <a:r>
              <a:rPr sz="4000" dirty="0" err="1"/>
              <a:t>συν</a:t>
            </a:r>
            <a:r>
              <a:rPr sz="4000" dirty="0"/>
              <a:t>.</a:t>
            </a:r>
            <a:r>
              <a:rPr lang="el-GR" sz="4000" dirty="0"/>
              <a:t>, </a:t>
            </a:r>
            <a:r>
              <a:rPr sz="4000" dirty="0"/>
              <a:t>2020)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599" y="2189304"/>
            <a:ext cx="2366703" cy="3575891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Τα υπολογισμένα ρίσκα οξύνουν την ικανότητα επίλυσης προβλημάτων, σχεδιασμό, προνοητικότητα κτλ.…"/>
          <p:cNvSpPr/>
          <p:nvPr/>
        </p:nvSpPr>
        <p:spPr>
          <a:xfrm>
            <a:off x="5204301" y="1865206"/>
            <a:ext cx="4937225" cy="4224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7" tIns="35717" rIns="35717" bIns="35717" anchor="ctr">
            <a:noAutofit/>
          </a:bodyPr>
          <a:lstStyle/>
          <a:p>
            <a:pPr defTabSz="521208">
              <a:defRPr sz="2500">
                <a:solidFill>
                  <a:srgbClr val="99663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2800" dirty="0" err="1"/>
              <a:t>Τ</a:t>
            </a:r>
            <a:r>
              <a:rPr sz="2800" dirty="0"/>
              <a:t>α </a:t>
            </a:r>
            <a:r>
              <a:rPr sz="2800" dirty="0" err="1"/>
              <a:t>υ</a:t>
            </a:r>
            <a:r>
              <a:rPr sz="2800" dirty="0"/>
              <a:t>π</a:t>
            </a:r>
            <a:r>
              <a:rPr sz="2800" dirty="0" err="1"/>
              <a:t>ολογισμέν</a:t>
            </a:r>
            <a:r>
              <a:rPr sz="2800" dirty="0"/>
              <a:t>α </a:t>
            </a:r>
            <a:r>
              <a:rPr sz="2800" dirty="0" err="1"/>
              <a:t>ρίσκ</a:t>
            </a:r>
            <a:r>
              <a:rPr sz="2800" dirty="0"/>
              <a:t>α </a:t>
            </a:r>
            <a:r>
              <a:rPr sz="2800" dirty="0" err="1"/>
              <a:t>οξύνουν</a:t>
            </a:r>
            <a:r>
              <a:rPr sz="2800" dirty="0"/>
              <a:t> </a:t>
            </a:r>
            <a:r>
              <a:rPr sz="2800" dirty="0" err="1"/>
              <a:t>την</a:t>
            </a:r>
            <a:r>
              <a:rPr sz="2800" dirty="0"/>
              <a:t> </a:t>
            </a:r>
            <a:r>
              <a:rPr sz="2800" b="1" u="sng" dirty="0" err="1"/>
              <a:t>ικ</a:t>
            </a:r>
            <a:r>
              <a:rPr sz="2800" b="1" u="sng" dirty="0"/>
              <a:t>α</a:t>
            </a:r>
            <a:r>
              <a:rPr sz="2800" b="1" u="sng" dirty="0" err="1"/>
              <a:t>νότητ</a:t>
            </a:r>
            <a:r>
              <a:rPr sz="2800" b="1" u="sng" dirty="0"/>
              <a:t>α </a:t>
            </a:r>
            <a:r>
              <a:rPr sz="2800" b="1" u="sng" dirty="0" err="1"/>
              <a:t>ε</a:t>
            </a:r>
            <a:r>
              <a:rPr sz="2800" b="1" u="sng" dirty="0"/>
              <a:t>π</a:t>
            </a:r>
            <a:r>
              <a:rPr sz="2800" b="1" u="sng" dirty="0" err="1"/>
              <a:t>ίλυσης</a:t>
            </a:r>
            <a:r>
              <a:rPr sz="2800" b="1" u="sng" dirty="0"/>
              <a:t> π</a:t>
            </a:r>
            <a:r>
              <a:rPr sz="2800" b="1" u="sng" dirty="0" err="1"/>
              <a:t>ρο</a:t>
            </a:r>
            <a:r>
              <a:rPr sz="2800" b="1" u="sng" dirty="0"/>
              <a:t>β</a:t>
            </a:r>
            <a:r>
              <a:rPr sz="2800" b="1" u="sng" dirty="0" err="1"/>
              <a:t>λημάτων</a:t>
            </a:r>
            <a:r>
              <a:rPr sz="2800" dirty="0"/>
              <a:t>, </a:t>
            </a:r>
            <a:r>
              <a:rPr sz="2800" dirty="0" err="1"/>
              <a:t>σχεδι</a:t>
            </a:r>
            <a:r>
              <a:rPr sz="2800" dirty="0"/>
              <a:t>α</a:t>
            </a:r>
            <a:r>
              <a:rPr sz="2800" dirty="0" err="1"/>
              <a:t>σμό</a:t>
            </a:r>
            <a:r>
              <a:rPr sz="2800" dirty="0"/>
              <a:t>, π</a:t>
            </a:r>
            <a:r>
              <a:rPr sz="2800" dirty="0" err="1"/>
              <a:t>ρονοητικότητ</a:t>
            </a:r>
            <a:r>
              <a:rPr sz="2800" dirty="0"/>
              <a:t>α </a:t>
            </a:r>
            <a:r>
              <a:rPr sz="2800" dirty="0" err="1"/>
              <a:t>κτλ</a:t>
            </a:r>
            <a:r>
              <a:rPr sz="2800" dirty="0"/>
              <a:t>.</a:t>
            </a:r>
          </a:p>
          <a:p>
            <a:pPr defTabSz="521208">
              <a:defRPr sz="2500">
                <a:solidFill>
                  <a:srgbClr val="99663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800" dirty="0"/>
          </a:p>
          <a:p>
            <a:pPr defTabSz="521208">
              <a:defRPr sz="2500">
                <a:solidFill>
                  <a:srgbClr val="99663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2800" dirty="0" err="1"/>
              <a:t>Η</a:t>
            </a:r>
            <a:r>
              <a:rPr sz="2800" dirty="0"/>
              <a:t> </a:t>
            </a:r>
            <a:r>
              <a:rPr sz="2800" dirty="0" err="1"/>
              <a:t>κ</a:t>
            </a:r>
            <a:r>
              <a:rPr sz="2800" dirty="0"/>
              <a:t>α</a:t>
            </a:r>
            <a:r>
              <a:rPr sz="2800" dirty="0" err="1"/>
              <a:t>τ</a:t>
            </a:r>
            <a:r>
              <a:rPr sz="2800" dirty="0"/>
              <a:t>αβ</a:t>
            </a:r>
            <a:r>
              <a:rPr sz="2800" dirty="0" err="1"/>
              <a:t>ολή</a:t>
            </a:r>
            <a:r>
              <a:rPr sz="2800" dirty="0"/>
              <a:t> π</a:t>
            </a:r>
            <a:r>
              <a:rPr sz="2800" dirty="0" err="1"/>
              <a:t>ροσ</a:t>
            </a:r>
            <a:r>
              <a:rPr sz="2800" dirty="0"/>
              <a:t>π</a:t>
            </a:r>
            <a:r>
              <a:rPr sz="2800" dirty="0" err="1"/>
              <a:t>άθει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 </a:t>
            </a:r>
            <a:r>
              <a:rPr sz="2800" dirty="0" err="1"/>
              <a:t>μ</a:t>
            </a:r>
            <a:r>
              <a:rPr sz="2800" dirty="0"/>
              <a:t>α</a:t>
            </a:r>
            <a:r>
              <a:rPr sz="2800" dirty="0" err="1"/>
              <a:t>ς</a:t>
            </a:r>
            <a:r>
              <a:rPr sz="2800" dirty="0"/>
              <a:t> </a:t>
            </a:r>
            <a:r>
              <a:rPr sz="2800" dirty="0" err="1"/>
              <a:t>κάνει</a:t>
            </a:r>
            <a:r>
              <a:rPr sz="2800" dirty="0"/>
              <a:t> π</a:t>
            </a:r>
            <a:r>
              <a:rPr sz="2800" dirty="0" err="1"/>
              <a:t>ιο</a:t>
            </a:r>
            <a:r>
              <a:rPr sz="2800" dirty="0"/>
              <a:t> </a:t>
            </a:r>
            <a:r>
              <a:rPr sz="2800" b="1" u="sng" dirty="0" err="1"/>
              <a:t>σθεν</a:t>
            </a:r>
            <a:r>
              <a:rPr sz="2800" b="1" u="sng" dirty="0"/>
              <a:t>α</a:t>
            </a:r>
            <a:r>
              <a:rPr sz="2800" b="1" u="sng" dirty="0" err="1"/>
              <a:t>ρούς</a:t>
            </a:r>
            <a:r>
              <a:rPr sz="2800" dirty="0"/>
              <a:t> (</a:t>
            </a:r>
            <a:r>
              <a:rPr sz="2800" dirty="0" err="1"/>
              <a:t>σε</a:t>
            </a:r>
            <a:r>
              <a:rPr sz="2800" dirty="0"/>
              <a:t> </a:t>
            </a:r>
            <a:r>
              <a:rPr sz="2800" dirty="0" err="1"/>
              <a:t>συνδυ</a:t>
            </a:r>
            <a:r>
              <a:rPr sz="2800" dirty="0"/>
              <a:t>α</a:t>
            </a:r>
            <a:r>
              <a:rPr sz="2800" dirty="0" err="1"/>
              <a:t>σμό</a:t>
            </a:r>
            <a:r>
              <a:rPr sz="2800" dirty="0"/>
              <a:t> </a:t>
            </a:r>
            <a:r>
              <a:rPr sz="2800" dirty="0" err="1"/>
              <a:t>με</a:t>
            </a:r>
            <a:r>
              <a:rPr sz="2800" dirty="0"/>
              <a:t> </a:t>
            </a:r>
            <a:r>
              <a:rPr sz="2800" b="1" u="sng" dirty="0" err="1"/>
              <a:t>τεχνικές</a:t>
            </a:r>
            <a:r>
              <a:rPr sz="2800" b="1" u="sng" dirty="0"/>
              <a:t> α</a:t>
            </a:r>
            <a:r>
              <a:rPr sz="2800" b="1" u="sng" dirty="0" err="1"/>
              <a:t>υτο</a:t>
            </a:r>
            <a:r>
              <a:rPr lang="el-GR" sz="2800" b="1" u="sng" dirty="0"/>
              <a:t>ρ</a:t>
            </a:r>
            <a:r>
              <a:rPr sz="2800" b="1" u="sng" dirty="0" err="1"/>
              <a:t>ρύθμισης</a:t>
            </a:r>
            <a:r>
              <a:rPr sz="2800" dirty="0"/>
              <a:t>).</a:t>
            </a:r>
          </a:p>
        </p:txBody>
      </p:sp>
      <p:sp>
        <p:nvSpPr>
          <p:cNvPr id="329" name="5. Southwick &amp; Charney (2012)"/>
          <p:cNvSpPr/>
          <p:nvPr/>
        </p:nvSpPr>
        <p:spPr>
          <a:xfrm>
            <a:off x="2837600" y="761998"/>
            <a:ext cx="6912828" cy="9144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7" tIns="45717" rIns="45717" bIns="45717" anchor="ctr">
            <a:noAutofit/>
          </a:bodyPr>
          <a:lstStyle/>
          <a:p>
            <a:pPr defTabSz="868680">
              <a:defRPr sz="34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pPr>
            <a:r>
              <a:rPr lang="el-GR" sz="4000" dirty="0"/>
              <a:t>Επίλυση Προβλημάτων &amp; Ψυχ. Ανθεκτικότητα</a:t>
            </a:r>
            <a:endParaRPr sz="4000" dirty="0"/>
          </a:p>
        </p:txBody>
      </p:sp>
    </p:spTree>
    <p:extLst>
      <p:ext uri="{BB962C8B-B14F-4D97-AF65-F5344CB8AC3E}">
        <p14:creationId xmlns:p14="http://schemas.microsoft.com/office/powerpoint/2010/main" val="418661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>
      <p:transition spd="fast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Ευτυχία, ευδαιμονία &amp; εντελέχεια"/>
          <p:cNvSpPr>
            <a:spLocks noGrp="1"/>
          </p:cNvSpPr>
          <p:nvPr>
            <p:ph type="title" idx="4294967295"/>
          </p:nvPr>
        </p:nvSpPr>
        <p:spPr>
          <a:xfrm>
            <a:off x="1248034" y="292100"/>
            <a:ext cx="9984257" cy="1833262"/>
          </a:xfrm>
          <a:prstGeom prst="rect">
            <a:avLst/>
          </a:prstGeom>
        </p:spPr>
        <p:txBody>
          <a:bodyPr vert="horz" lIns="45719" tIns="45719" rIns="45719" bIns="45719" rtlCol="0" anchor="ctr">
            <a:noAutofit/>
          </a:bodyPr>
          <a:lstStyle>
            <a:lvl1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l-GR" sz="4400" dirty="0" err="1">
                <a:solidFill>
                  <a:srgbClr val="FFC000"/>
                </a:solidFill>
              </a:rPr>
              <a:t>Αναστοχασμός</a:t>
            </a:r>
            <a:r>
              <a:rPr lang="el-GR" sz="4400" dirty="0">
                <a:solidFill>
                  <a:srgbClr val="FFC000"/>
                </a:solidFill>
              </a:rPr>
              <a:t> στις Αριστοτελικές έννοιες ‘ε</a:t>
            </a:r>
            <a:r>
              <a:rPr sz="4400" dirty="0" err="1">
                <a:solidFill>
                  <a:srgbClr val="FFC000"/>
                </a:solidFill>
              </a:rPr>
              <a:t>υτυχί</a:t>
            </a:r>
            <a:r>
              <a:rPr sz="4400" dirty="0">
                <a:solidFill>
                  <a:srgbClr val="FFC000"/>
                </a:solidFill>
              </a:rPr>
              <a:t>α, </a:t>
            </a:r>
            <a:r>
              <a:rPr sz="4400" dirty="0" err="1">
                <a:solidFill>
                  <a:srgbClr val="FFC000"/>
                </a:solidFill>
              </a:rPr>
              <a:t>ευδ</a:t>
            </a:r>
            <a:r>
              <a:rPr sz="4400" dirty="0">
                <a:solidFill>
                  <a:srgbClr val="FFC000"/>
                </a:solidFill>
              </a:rPr>
              <a:t>α</a:t>
            </a:r>
            <a:r>
              <a:rPr sz="4400" dirty="0" err="1">
                <a:solidFill>
                  <a:srgbClr val="FFC000"/>
                </a:solidFill>
              </a:rPr>
              <a:t>ιμονί</a:t>
            </a:r>
            <a:r>
              <a:rPr sz="4400" dirty="0">
                <a:solidFill>
                  <a:srgbClr val="FFC000"/>
                </a:solidFill>
              </a:rPr>
              <a:t>α</a:t>
            </a:r>
            <a:r>
              <a:rPr lang="el-GR" sz="4400" dirty="0">
                <a:solidFill>
                  <a:srgbClr val="FFC000"/>
                </a:solidFill>
              </a:rPr>
              <a:t>,</a:t>
            </a:r>
            <a:r>
              <a:rPr sz="4400" dirty="0">
                <a:solidFill>
                  <a:srgbClr val="FFC000"/>
                </a:solidFill>
              </a:rPr>
              <a:t> </a:t>
            </a:r>
            <a:r>
              <a:rPr sz="4400" dirty="0" err="1">
                <a:solidFill>
                  <a:srgbClr val="FFC000"/>
                </a:solidFill>
              </a:rPr>
              <a:t>εντελέχει</a:t>
            </a:r>
            <a:r>
              <a:rPr sz="4400" dirty="0">
                <a:solidFill>
                  <a:srgbClr val="FFC000"/>
                </a:solidFill>
              </a:rPr>
              <a:t>α</a:t>
            </a:r>
          </a:p>
        </p:txBody>
      </p:sp>
      <p:sp>
        <p:nvSpPr>
          <p:cNvPr id="271" name="Ευτυχία: η εύνοια της τύχης, με τα αγαθά που μας προσφέρει.…"/>
          <p:cNvSpPr>
            <a:spLocks noGrp="1"/>
          </p:cNvSpPr>
          <p:nvPr>
            <p:ph type="body" idx="4294967295"/>
          </p:nvPr>
        </p:nvSpPr>
        <p:spPr>
          <a:xfrm>
            <a:off x="827906" y="2189207"/>
            <a:ext cx="9403492" cy="4495800"/>
          </a:xfrm>
          <a:prstGeom prst="rect">
            <a:avLst/>
          </a:prstGeom>
        </p:spPr>
        <p:txBody>
          <a:bodyPr vert="horz" lIns="45719" tIns="45719" rIns="45719" bIns="45719" rtlCol="0" anchor="t">
            <a:normAutofit fontScale="92500" lnSpcReduction="10000"/>
          </a:bodyPr>
          <a:lstStyle/>
          <a:p>
            <a:pPr marL="828199" lvl="1" indent="-515671" defTabSz="914367">
              <a:spcBef>
                <a:spcPts val="703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Ευτυχί</a:t>
            </a:r>
            <a:r>
              <a:rPr dirty="0"/>
              <a:t>α: </a:t>
            </a:r>
            <a:r>
              <a:rPr dirty="0" err="1"/>
              <a:t>η</a:t>
            </a:r>
            <a:r>
              <a:rPr dirty="0"/>
              <a:t> </a:t>
            </a:r>
            <a:r>
              <a:rPr dirty="0" err="1"/>
              <a:t>εύνοι</a:t>
            </a:r>
            <a:r>
              <a:rPr dirty="0"/>
              <a:t>α </a:t>
            </a:r>
            <a:r>
              <a:rPr dirty="0" err="1"/>
              <a:t>της</a:t>
            </a:r>
            <a:r>
              <a:rPr dirty="0"/>
              <a:t> </a:t>
            </a:r>
            <a:r>
              <a:rPr dirty="0" err="1"/>
              <a:t>τύχης</a:t>
            </a:r>
            <a:r>
              <a:rPr dirty="0"/>
              <a:t>, </a:t>
            </a:r>
            <a:r>
              <a:rPr dirty="0" err="1"/>
              <a:t>με</a:t>
            </a:r>
            <a:r>
              <a:rPr dirty="0"/>
              <a:t> </a:t>
            </a:r>
            <a:r>
              <a:rPr dirty="0" err="1"/>
              <a:t>τ</a:t>
            </a:r>
            <a:r>
              <a:rPr dirty="0"/>
              <a:t>α α</a:t>
            </a:r>
            <a:r>
              <a:rPr dirty="0" err="1"/>
              <a:t>γ</a:t>
            </a:r>
            <a:r>
              <a:rPr dirty="0"/>
              <a:t>α</a:t>
            </a:r>
            <a:r>
              <a:rPr dirty="0" err="1"/>
              <a:t>θά</a:t>
            </a:r>
            <a:r>
              <a:rPr dirty="0"/>
              <a:t> π</a:t>
            </a:r>
            <a:r>
              <a:rPr dirty="0" err="1"/>
              <a:t>ου</a:t>
            </a:r>
            <a:r>
              <a:rPr dirty="0"/>
              <a:t> </a:t>
            </a:r>
            <a:r>
              <a:rPr dirty="0" err="1"/>
              <a:t>μ</a:t>
            </a:r>
            <a:r>
              <a:rPr dirty="0"/>
              <a:t>α</a:t>
            </a:r>
            <a:r>
              <a:rPr dirty="0" err="1"/>
              <a:t>ς</a:t>
            </a:r>
            <a:r>
              <a:rPr dirty="0"/>
              <a:t> π</a:t>
            </a:r>
            <a:r>
              <a:rPr dirty="0" err="1"/>
              <a:t>ροσφέρει</a:t>
            </a:r>
            <a:r>
              <a:rPr dirty="0"/>
              <a:t>.</a:t>
            </a:r>
          </a:p>
          <a:p>
            <a:pPr marL="828199" lvl="1" indent="-515671" defTabSz="914367">
              <a:spcBef>
                <a:spcPts val="703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Ευδ</a:t>
            </a:r>
            <a:r>
              <a:rPr dirty="0"/>
              <a:t>α</a:t>
            </a:r>
            <a:r>
              <a:rPr dirty="0" err="1"/>
              <a:t>ιμονί</a:t>
            </a:r>
            <a:r>
              <a:rPr dirty="0"/>
              <a:t>α: </a:t>
            </a:r>
            <a:r>
              <a:rPr dirty="0" err="1"/>
              <a:t>η</a:t>
            </a:r>
            <a:r>
              <a:rPr dirty="0"/>
              <a:t> </a:t>
            </a:r>
            <a:r>
              <a:rPr dirty="0" err="1"/>
              <a:t>ενέργει</a:t>
            </a:r>
            <a:r>
              <a:rPr dirty="0"/>
              <a:t>α </a:t>
            </a:r>
            <a:r>
              <a:rPr dirty="0" err="1"/>
              <a:t>της</a:t>
            </a:r>
            <a:r>
              <a:rPr dirty="0"/>
              <a:t> </a:t>
            </a:r>
            <a:r>
              <a:rPr dirty="0" err="1"/>
              <a:t>ψυχής</a:t>
            </a:r>
            <a:r>
              <a:rPr dirty="0"/>
              <a:t>…</a:t>
            </a:r>
          </a:p>
          <a:p>
            <a:pPr marL="828199" lvl="1" indent="-515671" defTabSz="914367">
              <a:spcBef>
                <a:spcPts val="703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Εντελέχει</a:t>
            </a:r>
            <a:r>
              <a:rPr dirty="0"/>
              <a:t>α: </a:t>
            </a:r>
            <a:r>
              <a:rPr dirty="0" err="1"/>
              <a:t>η</a:t>
            </a:r>
            <a:r>
              <a:rPr dirty="0"/>
              <a:t> ‘α</a:t>
            </a:r>
            <a:r>
              <a:rPr dirty="0" err="1"/>
              <a:t>ξιο</a:t>
            </a:r>
            <a:r>
              <a:rPr dirty="0"/>
              <a:t>π</a:t>
            </a:r>
            <a:r>
              <a:rPr dirty="0" err="1"/>
              <a:t>οίηση</a:t>
            </a:r>
            <a:r>
              <a:rPr dirty="0"/>
              <a:t>’ </a:t>
            </a:r>
            <a:r>
              <a:rPr dirty="0" err="1"/>
              <a:t>του</a:t>
            </a:r>
            <a:r>
              <a:rPr dirty="0"/>
              <a:t> </a:t>
            </a:r>
            <a:r>
              <a:rPr dirty="0" err="1"/>
              <a:t>δυν</a:t>
            </a:r>
            <a:r>
              <a:rPr dirty="0"/>
              <a:t>α</a:t>
            </a:r>
            <a:r>
              <a:rPr dirty="0" err="1"/>
              <a:t>μικού</a:t>
            </a:r>
            <a:r>
              <a:rPr dirty="0"/>
              <a:t> </a:t>
            </a:r>
            <a:r>
              <a:rPr dirty="0" err="1"/>
              <a:t>μ</a:t>
            </a:r>
            <a:r>
              <a:rPr dirty="0"/>
              <a:t>α</a:t>
            </a:r>
            <a:r>
              <a:rPr dirty="0" err="1"/>
              <a:t>ς</a:t>
            </a:r>
            <a:r>
              <a:rPr dirty="0"/>
              <a:t>.</a:t>
            </a:r>
          </a:p>
        </p:txBody>
      </p:sp>
      <p:sp>
        <p:nvSpPr>
          <p:cNvPr id="270" name="https://www.kathimerini.gr/1027137/gallery/epikairothta/ellada/o-aristotelhs-h-pio-diashmh-proswpikothta-toy-kosmoy-symfwna-me-to-mit"/>
          <p:cNvSpPr/>
          <p:nvPr/>
        </p:nvSpPr>
        <p:spPr>
          <a:xfrm>
            <a:off x="1989826" y="6054687"/>
            <a:ext cx="210951" cy="351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914367">
              <a:defRPr sz="24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+mn-lt"/>
                <a:ea typeface="+mn-ea"/>
                <a:cs typeface="+mn-cs"/>
                <a:sym typeface="Helvetica Neue"/>
              </a:defRPr>
            </a:pPr>
            <a:r>
              <a:rPr sz="1687"/>
              <a:t> </a:t>
            </a:r>
            <a:r>
              <a:rPr sz="1687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044480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" grpId="0" build="p" bldLvl="5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lide Number"/>
          <p:cNvSpPr>
            <a:spLocks noGrp="1"/>
          </p:cNvSpPr>
          <p:nvPr>
            <p:ph type="sldNum" sz="quarter" idx="2"/>
          </p:nvPr>
        </p:nvSpPr>
        <p:spPr>
          <a:xfrm>
            <a:off x="9931645" y="6447772"/>
            <a:ext cx="279155" cy="273705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vert="horz" lIns="45719" tIns="45719" rIns="45719" bIns="45719" rtlCol="0" anchor="b"/>
          <a:lstStyle>
            <a:lvl1pPr algn="r" defTabSz="914367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22</a:t>
            </a:fld>
            <a:endParaRPr/>
          </a:p>
        </p:txBody>
      </p:sp>
      <p:sp>
        <p:nvSpPr>
          <p:cNvPr id="302" name="Θετική Ψυχολογία (ΘΨ)"/>
          <p:cNvSpPr>
            <a:spLocks noGrp="1"/>
          </p:cNvSpPr>
          <p:nvPr>
            <p:ph type="title" idx="4294967295"/>
          </p:nvPr>
        </p:nvSpPr>
        <p:spPr>
          <a:xfrm>
            <a:off x="1248035" y="292100"/>
            <a:ext cx="8229600" cy="1384300"/>
          </a:xfrm>
          <a:prstGeom prst="rect">
            <a:avLst/>
          </a:prstGeom>
        </p:spPr>
        <p:txBody>
          <a:bodyPr vert="horz" lIns="45719" tIns="45719" rIns="45719" bIns="45719" rtlCol="0" anchor="ctr">
            <a:noAutofit/>
          </a:bodyPr>
          <a:lstStyle>
            <a:lvl1pPr defTabSz="1092399">
              <a:defRPr sz="5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4400" dirty="0" err="1"/>
              <a:t>Το</a:t>
            </a:r>
            <a:r>
              <a:rPr sz="4400" dirty="0"/>
              <a:t> F.O.M.O. </a:t>
            </a:r>
            <a:r>
              <a:rPr sz="4400" dirty="0" err="1"/>
              <a:t>κ</a:t>
            </a:r>
            <a:r>
              <a:rPr sz="4400" dirty="0"/>
              <a:t>α</a:t>
            </a:r>
            <a:r>
              <a:rPr sz="4400" dirty="0" err="1"/>
              <a:t>ι</a:t>
            </a:r>
            <a:r>
              <a:rPr sz="4400" dirty="0"/>
              <a:t> </a:t>
            </a:r>
            <a:r>
              <a:rPr sz="4400" dirty="0" err="1"/>
              <a:t>ο</a:t>
            </a:r>
            <a:r>
              <a:rPr sz="4400" dirty="0"/>
              <a:t> </a:t>
            </a:r>
            <a:r>
              <a:rPr sz="4400" dirty="0" err="1"/>
              <a:t>Ε</a:t>
            </a:r>
            <a:r>
              <a:rPr sz="4400" dirty="0"/>
              <a:t>π</a:t>
            </a:r>
            <a:r>
              <a:rPr sz="4400" dirty="0" err="1"/>
              <a:t>ίκουρος</a:t>
            </a:r>
            <a:endParaRPr sz="4400" dirty="0"/>
          </a:p>
        </p:txBody>
      </p:sp>
      <p:sp>
        <p:nvSpPr>
          <p:cNvPr id="303" name="Λίγη θεωρία για τις βασικές αρχές της ΘΨ…"/>
          <p:cNvSpPr>
            <a:spLocks noGrp="1"/>
          </p:cNvSpPr>
          <p:nvPr>
            <p:ph type="body" idx="4294967295"/>
          </p:nvPr>
        </p:nvSpPr>
        <p:spPr>
          <a:xfrm>
            <a:off x="1458100" y="1905000"/>
            <a:ext cx="8382000" cy="4495800"/>
          </a:xfrm>
          <a:prstGeom prst="rect">
            <a:avLst/>
          </a:prstGeom>
        </p:spPr>
        <p:txBody>
          <a:bodyPr vert="horz" lIns="45719" tIns="45719" rIns="45719" bIns="45719" rtlCol="0" anchor="t">
            <a:normAutofit fontScale="92500" lnSpcReduction="10000"/>
          </a:bodyPr>
          <a:lstStyle/>
          <a:p>
            <a:pPr marL="0" indent="0" defTabSz="914367">
              <a:spcBef>
                <a:spcPts val="703"/>
              </a:spcBef>
              <a:buClr>
                <a:srgbClr val="FFCC00"/>
              </a:buClr>
              <a:buSzTx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/>
              <a:t>O </a:t>
            </a:r>
            <a:r>
              <a:rPr dirty="0" err="1"/>
              <a:t>φό</a:t>
            </a:r>
            <a:r>
              <a:rPr dirty="0"/>
              <a:t>β</a:t>
            </a:r>
            <a:r>
              <a:rPr dirty="0" err="1"/>
              <a:t>ος</a:t>
            </a:r>
            <a:r>
              <a:rPr dirty="0"/>
              <a:t>, </a:t>
            </a:r>
            <a:r>
              <a:rPr dirty="0" err="1"/>
              <a:t>η</a:t>
            </a:r>
            <a:r>
              <a:rPr dirty="0"/>
              <a:t> α</a:t>
            </a:r>
            <a:r>
              <a:rPr dirty="0" err="1"/>
              <a:t>νησυχί</a:t>
            </a:r>
            <a:r>
              <a:rPr dirty="0"/>
              <a:t>α, </a:t>
            </a:r>
            <a:r>
              <a:rPr dirty="0" err="1"/>
              <a:t>η</a:t>
            </a:r>
            <a:r>
              <a:rPr dirty="0"/>
              <a:t> </a:t>
            </a:r>
            <a:r>
              <a:rPr dirty="0" err="1"/>
              <a:t>έγνοι</a:t>
            </a:r>
            <a:r>
              <a:rPr dirty="0"/>
              <a:t>α </a:t>
            </a:r>
            <a:r>
              <a:rPr dirty="0" err="1"/>
              <a:t>ότι</a:t>
            </a:r>
            <a:r>
              <a:rPr dirty="0"/>
              <a:t> </a:t>
            </a:r>
            <a:r>
              <a:rPr dirty="0" err="1"/>
              <a:t>δεν</a:t>
            </a:r>
            <a:r>
              <a:rPr dirty="0"/>
              <a:t> </a:t>
            </a:r>
            <a:r>
              <a:rPr dirty="0" err="1"/>
              <a:t>κάνουμε</a:t>
            </a:r>
            <a:r>
              <a:rPr dirty="0"/>
              <a:t> α</a:t>
            </a:r>
            <a:r>
              <a:rPr dirty="0" err="1"/>
              <a:t>ρκετά</a:t>
            </a:r>
            <a:r>
              <a:rPr dirty="0"/>
              <a:t>…</a:t>
            </a:r>
          </a:p>
          <a:p>
            <a:pPr marL="828199" lvl="1" indent="-515671" defTabSz="914367">
              <a:spcBef>
                <a:spcPts val="703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Αισθήμ</a:t>
            </a:r>
            <a:r>
              <a:rPr dirty="0"/>
              <a:t>α</a:t>
            </a:r>
            <a:r>
              <a:rPr dirty="0" err="1"/>
              <a:t>τ</a:t>
            </a:r>
            <a:r>
              <a:rPr dirty="0"/>
              <a:t>α </a:t>
            </a:r>
            <a:r>
              <a:rPr dirty="0" err="1"/>
              <a:t>μ</a:t>
            </a:r>
            <a:r>
              <a:rPr dirty="0"/>
              <a:t>α</a:t>
            </a:r>
            <a:r>
              <a:rPr dirty="0" err="1"/>
              <a:t>τ</a:t>
            </a:r>
            <a:r>
              <a:rPr dirty="0"/>
              <a:t>α</a:t>
            </a:r>
            <a:r>
              <a:rPr dirty="0" err="1"/>
              <a:t>ίωσης</a:t>
            </a:r>
            <a:r>
              <a:rPr dirty="0"/>
              <a:t>.</a:t>
            </a:r>
            <a:endParaRPr lang="el-GR" dirty="0"/>
          </a:p>
          <a:p>
            <a:pPr marL="828199" lvl="1" indent="-515671" defTabSz="914367">
              <a:spcBef>
                <a:spcPts val="703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dirty="0" err="1"/>
              <a:t>Πισωγυρίσμ</a:t>
            </a:r>
            <a:r>
              <a:rPr dirty="0"/>
              <a:t>α</a:t>
            </a:r>
            <a:r>
              <a:rPr dirty="0" err="1"/>
              <a:t>τ</a:t>
            </a:r>
            <a:r>
              <a:rPr dirty="0"/>
              <a:t>α.</a:t>
            </a:r>
            <a:endParaRPr lang="el-GR" dirty="0"/>
          </a:p>
          <a:p>
            <a:pPr marL="828199" lvl="1" indent="-515671" defTabSz="914367">
              <a:spcBef>
                <a:spcPts val="703"/>
              </a:spcBef>
              <a:buClr>
                <a:srgbClr val="FFCC00"/>
              </a:buClr>
              <a:buSzPct val="120000"/>
              <a:buAutoNum type="arabicPeriod"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dirty="0"/>
              <a:t>Αβεβαιότητα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1191601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pasted-image.tiff"/>
          <p:cNvGrpSpPr/>
          <p:nvPr/>
        </p:nvGrpSpPr>
        <p:grpSpPr>
          <a:xfrm>
            <a:off x="3682702" y="79573"/>
            <a:ext cx="5161360" cy="6869907"/>
            <a:chOff x="0" y="0"/>
            <a:chExt cx="7340600" cy="9770533"/>
          </a:xfrm>
        </p:grpSpPr>
        <p:pic>
          <p:nvPicPr>
            <p:cNvPr id="306" name="pasted-image.tiff" descr="pasted-image.tif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900" y="139700"/>
              <a:ext cx="6908800" cy="921173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05" name="pasted-image.tiff" descr="pasted-image.tiff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7340600" cy="9770534"/>
            </a:xfrm>
            <a:prstGeom prst="rect">
              <a:avLst/>
            </a:prstGeom>
            <a:effectLst/>
          </p:spPr>
        </p:pic>
      </p:grpSp>
      <p:sp>
        <p:nvSpPr>
          <p:cNvPr id="308" name="ΚΑΛΗ ΧΡΟΝΙΑ !!!!!!                                                                          ΧΡΟΝΙΑ ΠΟΛΛΑ !!!"/>
          <p:cNvSpPr/>
          <p:nvPr/>
        </p:nvSpPr>
        <p:spPr>
          <a:xfrm>
            <a:off x="3810960" y="330485"/>
            <a:ext cx="4938334" cy="2049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pPr defTabSz="914367">
              <a:defRPr sz="5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"/>
              </a:defRPr>
            </a:pPr>
            <a:r>
              <a:rPr sz="3375"/>
              <a:t>  ‘Τίποτα δεν είναι αρκετό για όποιον το αρκετό είναι λίγο’</a:t>
            </a:r>
            <a:r>
              <a:rPr sz="3516"/>
              <a:t> </a:t>
            </a:r>
            <a:r>
              <a:rPr sz="1687" b="1" i="1" u="sng"/>
              <a:t>ΕΠΙΚΟΥΡΟΣ</a:t>
            </a:r>
          </a:p>
        </p:txBody>
      </p:sp>
    </p:spTree>
    <p:extLst>
      <p:ext uri="{BB962C8B-B14F-4D97-AF65-F5344CB8AC3E}">
        <p14:creationId xmlns:p14="http://schemas.microsoft.com/office/powerpoint/2010/main" val="38494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>
        <p14:ripple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120" y="335617"/>
            <a:ext cx="5401296" cy="3024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4055" y="166787"/>
            <a:ext cx="3760528" cy="3677697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Έλεγχος πραγματικότητας, αμφισβήτηση σκέψεων &amp; ορθολογισμός (‘είμαι σίγουρος/-η ότι αυτό είναι αλήθεια;’)"/>
          <p:cNvSpPr>
            <a:spLocks noGrp="1"/>
          </p:cNvSpPr>
          <p:nvPr>
            <p:ph type="title" idx="4294967295"/>
          </p:nvPr>
        </p:nvSpPr>
        <p:spPr>
          <a:xfrm>
            <a:off x="0" y="5222875"/>
            <a:ext cx="7989888" cy="1384300"/>
          </a:xfrm>
          <a:prstGeom prst="rect">
            <a:avLst/>
          </a:prstGeom>
        </p:spPr>
        <p:txBody>
          <a:bodyPr vert="horz" lIns="45719" tIns="45719" rIns="45719" bIns="45719" rtlCol="0" anchor="ctr">
            <a:noAutofit/>
          </a:bodyPr>
          <a:lstStyle/>
          <a:p>
            <a:pPr defTabSz="576049">
              <a:defRPr sz="4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Έλεγχος</a:t>
            </a:r>
            <a:r>
              <a:rPr dirty="0"/>
              <a:t> π</a:t>
            </a:r>
            <a:r>
              <a:rPr dirty="0" err="1"/>
              <a:t>ρ</a:t>
            </a:r>
            <a:r>
              <a:rPr dirty="0"/>
              <a:t>α</a:t>
            </a:r>
            <a:r>
              <a:rPr dirty="0" err="1"/>
              <a:t>γμ</a:t>
            </a:r>
            <a:r>
              <a:rPr dirty="0"/>
              <a:t>α</a:t>
            </a:r>
            <a:r>
              <a:rPr dirty="0" err="1"/>
              <a:t>τικότητ</a:t>
            </a:r>
            <a:r>
              <a:rPr dirty="0"/>
              <a:t>α</a:t>
            </a:r>
            <a:r>
              <a:rPr dirty="0" err="1"/>
              <a:t>ς</a:t>
            </a:r>
            <a:r>
              <a:rPr dirty="0"/>
              <a:t>, α</a:t>
            </a:r>
            <a:r>
              <a:rPr dirty="0" err="1"/>
              <a:t>μφισ</a:t>
            </a:r>
            <a:r>
              <a:rPr dirty="0"/>
              <a:t>β</a:t>
            </a:r>
            <a:r>
              <a:rPr dirty="0" err="1"/>
              <a:t>ήτηση</a:t>
            </a:r>
            <a:r>
              <a:rPr dirty="0"/>
              <a:t> </a:t>
            </a:r>
            <a:r>
              <a:rPr dirty="0" err="1"/>
              <a:t>σκέψεων</a:t>
            </a:r>
            <a:r>
              <a:rPr dirty="0"/>
              <a:t> &amp; </a:t>
            </a:r>
            <a:r>
              <a:rPr dirty="0" err="1"/>
              <a:t>ορθολογισμός</a:t>
            </a:r>
            <a:r>
              <a:rPr dirty="0"/>
              <a:t> (‘</a:t>
            </a:r>
            <a:r>
              <a:rPr sz="2531" b="1" i="1" dirty="0" err="1">
                <a:solidFill>
                  <a:srgbClr val="FFD479">
                    <a:alpha val="86304"/>
                  </a:srgbClr>
                </a:solidFill>
              </a:rPr>
              <a:t>είμ</a:t>
            </a:r>
            <a:r>
              <a:rPr sz="2531" b="1" i="1" dirty="0">
                <a:solidFill>
                  <a:srgbClr val="FFD479">
                    <a:alpha val="86304"/>
                  </a:srgbClr>
                </a:solidFill>
              </a:rPr>
              <a:t>α</a:t>
            </a:r>
            <a:r>
              <a:rPr sz="2531" b="1" i="1" dirty="0" err="1">
                <a:solidFill>
                  <a:srgbClr val="FFD479">
                    <a:alpha val="86304"/>
                  </a:srgbClr>
                </a:solidFill>
              </a:rPr>
              <a:t>ι</a:t>
            </a:r>
            <a:r>
              <a:rPr sz="2531" b="1" i="1" dirty="0">
                <a:solidFill>
                  <a:srgbClr val="FFD479">
                    <a:alpha val="86304"/>
                  </a:srgbClr>
                </a:solidFill>
              </a:rPr>
              <a:t> </a:t>
            </a:r>
            <a:r>
              <a:rPr sz="2531" b="1" i="1" dirty="0" err="1">
                <a:solidFill>
                  <a:srgbClr val="FFD479">
                    <a:alpha val="86304"/>
                  </a:srgbClr>
                </a:solidFill>
              </a:rPr>
              <a:t>σίγουρος</a:t>
            </a:r>
            <a:r>
              <a:rPr sz="2531" b="1" i="1" dirty="0">
                <a:solidFill>
                  <a:srgbClr val="FFD479">
                    <a:alpha val="86304"/>
                  </a:srgbClr>
                </a:solidFill>
              </a:rPr>
              <a:t>/-</a:t>
            </a:r>
            <a:r>
              <a:rPr sz="2531" b="1" i="1" dirty="0" err="1">
                <a:solidFill>
                  <a:srgbClr val="FFD479">
                    <a:alpha val="86304"/>
                  </a:srgbClr>
                </a:solidFill>
              </a:rPr>
              <a:t>η</a:t>
            </a:r>
            <a:r>
              <a:rPr sz="2531" b="1" i="1" dirty="0">
                <a:solidFill>
                  <a:srgbClr val="FFD479">
                    <a:alpha val="86304"/>
                  </a:srgbClr>
                </a:solidFill>
              </a:rPr>
              <a:t> </a:t>
            </a:r>
            <a:r>
              <a:rPr sz="2531" b="1" i="1" dirty="0" err="1">
                <a:solidFill>
                  <a:srgbClr val="FFD479">
                    <a:alpha val="86304"/>
                  </a:srgbClr>
                </a:solidFill>
              </a:rPr>
              <a:t>ότι</a:t>
            </a:r>
            <a:r>
              <a:rPr sz="2531" b="1" i="1" dirty="0">
                <a:solidFill>
                  <a:srgbClr val="FFD479">
                    <a:alpha val="86304"/>
                  </a:srgbClr>
                </a:solidFill>
              </a:rPr>
              <a:t> α</a:t>
            </a:r>
            <a:r>
              <a:rPr sz="2531" b="1" i="1" dirty="0" err="1">
                <a:solidFill>
                  <a:srgbClr val="FFD479">
                    <a:alpha val="86304"/>
                  </a:srgbClr>
                </a:solidFill>
              </a:rPr>
              <a:t>υτό</a:t>
            </a:r>
            <a:r>
              <a:rPr sz="2531" b="1" i="1" dirty="0">
                <a:solidFill>
                  <a:srgbClr val="FFD479">
                    <a:alpha val="86304"/>
                  </a:srgbClr>
                </a:solidFill>
              </a:rPr>
              <a:t> </a:t>
            </a:r>
            <a:r>
              <a:rPr sz="2531" b="1" i="1" dirty="0" err="1">
                <a:solidFill>
                  <a:srgbClr val="FFD479">
                    <a:alpha val="86304"/>
                  </a:srgbClr>
                </a:solidFill>
              </a:rPr>
              <a:t>είν</a:t>
            </a:r>
            <a:r>
              <a:rPr sz="2531" b="1" i="1" dirty="0">
                <a:solidFill>
                  <a:srgbClr val="FFD479">
                    <a:alpha val="86304"/>
                  </a:srgbClr>
                </a:solidFill>
              </a:rPr>
              <a:t>α</a:t>
            </a:r>
            <a:r>
              <a:rPr sz="2531" b="1" i="1" dirty="0" err="1">
                <a:solidFill>
                  <a:srgbClr val="FFD479">
                    <a:alpha val="86304"/>
                  </a:srgbClr>
                </a:solidFill>
              </a:rPr>
              <a:t>ι</a:t>
            </a:r>
            <a:r>
              <a:rPr sz="2531" b="1" i="1" dirty="0">
                <a:solidFill>
                  <a:srgbClr val="FFD479">
                    <a:alpha val="86304"/>
                  </a:srgbClr>
                </a:solidFill>
              </a:rPr>
              <a:t> α</a:t>
            </a:r>
            <a:r>
              <a:rPr sz="2531" b="1" i="1" dirty="0" err="1">
                <a:solidFill>
                  <a:srgbClr val="FFD479">
                    <a:alpha val="86304"/>
                  </a:srgbClr>
                </a:solidFill>
              </a:rPr>
              <a:t>λήθει</a:t>
            </a:r>
            <a:r>
              <a:rPr sz="2531" b="1" i="1" dirty="0">
                <a:solidFill>
                  <a:srgbClr val="FFD479">
                    <a:alpha val="86304"/>
                  </a:srgbClr>
                </a:solidFill>
              </a:rPr>
              <a:t>α</a:t>
            </a:r>
            <a:r>
              <a:rPr dirty="0"/>
              <a:t>;’)</a:t>
            </a:r>
          </a:p>
        </p:txBody>
      </p:sp>
    </p:spTree>
    <p:extLst>
      <p:ext uri="{BB962C8B-B14F-4D97-AF65-F5344CB8AC3E}">
        <p14:creationId xmlns:p14="http://schemas.microsoft.com/office/powerpoint/2010/main" val="3768949544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lide Number"/>
          <p:cNvSpPr>
            <a:spLocks noGrp="1"/>
          </p:cNvSpPr>
          <p:nvPr>
            <p:ph type="sldNum" sz="quarter" idx="2"/>
          </p:nvPr>
        </p:nvSpPr>
        <p:spPr>
          <a:xfrm>
            <a:off x="9951509" y="6473975"/>
            <a:ext cx="259289" cy="247499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vert="horz" lIns="45719" tIns="45719" rIns="45719" bIns="45719" rtlCol="0" anchor="b"/>
          <a:lstStyle>
            <a:lvl1pPr algn="r" defTabSz="914367">
              <a:defRPr sz="1125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25</a:t>
            </a:fld>
            <a:endParaRPr/>
          </a:p>
        </p:txBody>
      </p:sp>
      <p:sp>
        <p:nvSpPr>
          <p:cNvPr id="7" name="Θετική Ψυχολογία (ΘΨ)">
            <a:extLst>
              <a:ext uri="{FF2B5EF4-FFF2-40B4-BE49-F238E27FC236}">
                <a16:creationId xmlns:a16="http://schemas.microsoft.com/office/drawing/2014/main" id="{598C10AE-E619-D145-B446-8366BEDC919D}"/>
              </a:ext>
            </a:extLst>
          </p:cNvPr>
          <p:cNvSpPr txBox="1">
            <a:spLocks/>
          </p:cNvSpPr>
          <p:nvPr/>
        </p:nvSpPr>
        <p:spPr>
          <a:xfrm>
            <a:off x="1794300" y="292100"/>
            <a:ext cx="8229600" cy="1384300"/>
          </a:xfrm>
          <a:prstGeom prst="rect">
            <a:avLst/>
          </a:prstGeom>
        </p:spPr>
        <p:txBody>
          <a:bodyPr vert="horz" lIns="45719" tIns="45719" rIns="45719" bIns="45719" rtlCol="0" anchor="ctr">
            <a:noAutofit/>
          </a:bodyPr>
          <a:lstStyle>
            <a:lvl1pPr algn="l" defTabSz="10923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600" b="0" i="0" kern="1200" cap="none">
                <a:solidFill>
                  <a:srgbClr val="FFFFFF"/>
                </a:solidFill>
                <a:effectLst/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l-GR" sz="4400" dirty="0"/>
              <a:t>Βιωματική Σκέψη (</a:t>
            </a:r>
            <a:r>
              <a:rPr lang="en-GB" sz="4400" dirty="0"/>
              <a:t>Thinking at the Edge</a:t>
            </a:r>
            <a:r>
              <a:rPr lang="el-GR" sz="4400" dirty="0"/>
              <a:t>)</a:t>
            </a:r>
          </a:p>
        </p:txBody>
      </p:sp>
      <p:sp>
        <p:nvSpPr>
          <p:cNvPr id="9" name="Λίγη θεωρία για τις βασικές αρχές της ΘΨ…">
            <a:extLst>
              <a:ext uri="{FF2B5EF4-FFF2-40B4-BE49-F238E27FC236}">
                <a16:creationId xmlns:a16="http://schemas.microsoft.com/office/drawing/2014/main" id="{D789FDD5-FC24-404C-8556-81B66528D22B}"/>
              </a:ext>
            </a:extLst>
          </p:cNvPr>
          <p:cNvSpPr txBox="1">
            <a:spLocks/>
          </p:cNvSpPr>
          <p:nvPr/>
        </p:nvSpPr>
        <p:spPr>
          <a:xfrm>
            <a:off x="1363098" y="2391890"/>
            <a:ext cx="8382000" cy="4495800"/>
          </a:xfrm>
          <a:prstGeom prst="rect">
            <a:avLst/>
          </a:prstGeom>
        </p:spPr>
        <p:txBody>
          <a:bodyPr vert="horz" lIns="45719" tIns="45719" rIns="45719" bIns="45719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defTabSz="914367">
              <a:spcBef>
                <a:spcPts val="703"/>
              </a:spcBef>
              <a:buClr>
                <a:srgbClr val="FFCC00"/>
              </a:buClr>
              <a:buSzTx/>
              <a:buFont typeface="Arial" panose="020B0604020202020204" pitchFamily="34" charset="0"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sz="3200" dirty="0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Β</a:t>
            </a:r>
            <a:r>
              <a:rPr lang="en-GB" sz="3200" dirty="0" err="1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ή</a:t>
            </a:r>
            <a:r>
              <a:rPr lang="el-GR" sz="3200" dirty="0" err="1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ματα</a:t>
            </a:r>
            <a:r>
              <a:rPr lang="el-GR" sz="3200" dirty="0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 1-3. </a:t>
            </a:r>
            <a:r>
              <a:rPr lang="el-GR" sz="32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Από την ΒΑ στην αναγνώριση του μη τυπικού ορισμού των λέξεων.</a:t>
            </a:r>
          </a:p>
          <a:p>
            <a:pPr marL="0" indent="0" defTabSz="914367">
              <a:spcBef>
                <a:spcPts val="703"/>
              </a:spcBef>
              <a:buClr>
                <a:srgbClr val="FFCC00"/>
              </a:buClr>
              <a:buSzTx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sz="3200" dirty="0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Β</a:t>
            </a:r>
            <a:r>
              <a:rPr lang="en-GB" sz="3200" dirty="0" err="1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ή</a:t>
            </a:r>
            <a:r>
              <a:rPr lang="el-GR" sz="3200" dirty="0" err="1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ματα</a:t>
            </a:r>
            <a:r>
              <a:rPr lang="el-GR" sz="3200" dirty="0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 4-5. </a:t>
            </a:r>
            <a:r>
              <a:rPr lang="el-GR" sz="32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Νέα πρόταση &amp; επέκταση.</a:t>
            </a:r>
          </a:p>
          <a:p>
            <a:pPr marL="0" indent="0" defTabSz="914367">
              <a:spcBef>
                <a:spcPts val="703"/>
              </a:spcBef>
              <a:buClr>
                <a:srgbClr val="FFCC00"/>
              </a:buClr>
              <a:buSzTx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sz="3200" dirty="0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Β</a:t>
            </a:r>
            <a:r>
              <a:rPr lang="en-GB" sz="3200" dirty="0" err="1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ή</a:t>
            </a:r>
            <a:r>
              <a:rPr lang="el-GR" sz="3200" dirty="0" err="1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ματα</a:t>
            </a:r>
            <a:r>
              <a:rPr lang="el-GR" sz="3200" dirty="0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 6-9. </a:t>
            </a:r>
            <a:r>
              <a:rPr lang="el-GR" sz="32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Ανακαλύπτοντας μοτίβα και όψεις. </a:t>
            </a:r>
          </a:p>
          <a:p>
            <a:pPr marL="0" indent="0" defTabSz="914367">
              <a:spcBef>
                <a:spcPts val="703"/>
              </a:spcBef>
              <a:buClr>
                <a:srgbClr val="FFCC00"/>
              </a:buClr>
              <a:buSzTx/>
              <a:buNone/>
              <a:defRPr sz="440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defRPr>
            </a:pPr>
            <a:r>
              <a:rPr lang="el-GR" sz="3200" dirty="0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Β</a:t>
            </a:r>
            <a:r>
              <a:rPr lang="en-GB" sz="3200" dirty="0" err="1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ή</a:t>
            </a:r>
            <a:r>
              <a:rPr lang="el-GR" sz="3200" dirty="0" err="1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ματα</a:t>
            </a:r>
            <a:r>
              <a:rPr lang="el-GR" sz="3200" dirty="0">
                <a:solidFill>
                  <a:srgbClr val="FFFF00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 10-14. </a:t>
            </a:r>
            <a:r>
              <a:rPr lang="el-GR" sz="3200" dirty="0"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Tahoma"/>
                <a:ea typeface="Tahoma"/>
                <a:cs typeface="Tahoma"/>
                <a:sym typeface="Tahoma"/>
              </a:rPr>
              <a:t>Χτίζοντας θεωρητικά μοντέλα &amp; κατασκευές.</a:t>
            </a:r>
          </a:p>
        </p:txBody>
      </p:sp>
    </p:spTree>
    <p:extLst>
      <p:ext uri="{BB962C8B-B14F-4D97-AF65-F5344CB8AC3E}">
        <p14:creationId xmlns:p14="http://schemas.microsoft.com/office/powerpoint/2010/main" val="318114503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‘νῦν εὐπλόηκα,…"/>
          <p:cNvSpPr/>
          <p:nvPr/>
        </p:nvSpPr>
        <p:spPr>
          <a:xfrm>
            <a:off x="4587656" y="2756466"/>
            <a:ext cx="5787457" cy="2101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5021" tIns="65021" rIns="65021" bIns="65021">
            <a:spAutoFit/>
          </a:bodyPr>
          <a:lstStyle/>
          <a:p>
            <a:pPr marL="360947" indent="-360947" defTabSz="650240">
              <a:buSzPct val="100000"/>
              <a:buChar char="•"/>
              <a:defRPr sz="28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dirty="0" err="1"/>
              <a:t>Τ</a:t>
            </a:r>
            <a:r>
              <a:rPr sz="3200" dirty="0"/>
              <a:t>α πα</a:t>
            </a:r>
            <a:r>
              <a:rPr sz="3200" dirty="0" err="1"/>
              <a:t>ιδιά</a:t>
            </a:r>
            <a:r>
              <a:rPr sz="3200" dirty="0"/>
              <a:t> ‘</a:t>
            </a:r>
            <a:r>
              <a:rPr sz="3200" u="sng" dirty="0">
                <a:solidFill>
                  <a:schemeClr val="accent2">
                    <a:lumOff val="-8000"/>
                  </a:schemeClr>
                </a:solidFill>
              </a:rPr>
              <a:t>β</a:t>
            </a:r>
            <a:r>
              <a:rPr sz="3200" u="sng" dirty="0" err="1">
                <a:solidFill>
                  <a:schemeClr val="accent2">
                    <a:lumOff val="-8000"/>
                  </a:schemeClr>
                </a:solidFill>
              </a:rPr>
              <a:t>οηθοί</a:t>
            </a:r>
            <a:r>
              <a:rPr sz="3200" dirty="0"/>
              <a:t>’ </a:t>
            </a:r>
            <a:r>
              <a:rPr sz="3200" dirty="0" err="1"/>
              <a:t>είχ</a:t>
            </a:r>
            <a:r>
              <a:rPr sz="3200" dirty="0"/>
              <a:t>α</a:t>
            </a:r>
            <a:r>
              <a:rPr sz="3200" dirty="0" err="1"/>
              <a:t>ν</a:t>
            </a:r>
            <a:r>
              <a:rPr sz="3200" dirty="0"/>
              <a:t> π</a:t>
            </a:r>
            <a:r>
              <a:rPr sz="3200" dirty="0" err="1"/>
              <a:t>ιο</a:t>
            </a:r>
            <a:r>
              <a:rPr sz="3200" dirty="0"/>
              <a:t> α</a:t>
            </a:r>
            <a:r>
              <a:rPr sz="3200" dirty="0" err="1"/>
              <a:t>ρνητικές</a:t>
            </a:r>
            <a:r>
              <a:rPr sz="3200" dirty="0"/>
              <a:t> </a:t>
            </a:r>
            <a:r>
              <a:rPr sz="3200" dirty="0" err="1"/>
              <a:t>στάσεις</a:t>
            </a:r>
            <a:r>
              <a:rPr sz="3200" dirty="0"/>
              <a:t>/απ</a:t>
            </a:r>
            <a:r>
              <a:rPr sz="3200" dirty="0" err="1"/>
              <a:t>όψεις</a:t>
            </a:r>
            <a:r>
              <a:rPr sz="3200" dirty="0"/>
              <a:t> </a:t>
            </a:r>
            <a:r>
              <a:rPr sz="3200" dirty="0" err="1"/>
              <a:t>μετά</a:t>
            </a:r>
            <a:r>
              <a:rPr sz="3200" dirty="0"/>
              <a:t> </a:t>
            </a:r>
            <a:r>
              <a:rPr sz="3200" dirty="0" err="1"/>
              <a:t>την</a:t>
            </a:r>
            <a:r>
              <a:rPr sz="3200" dirty="0"/>
              <a:t>.‘απ</a:t>
            </a:r>
            <a:r>
              <a:rPr sz="3200" dirty="0" err="1"/>
              <a:t>οτυχημένη</a:t>
            </a:r>
            <a:r>
              <a:rPr sz="3200" dirty="0"/>
              <a:t>’ πα</a:t>
            </a:r>
            <a:r>
              <a:rPr sz="3200" dirty="0" err="1"/>
              <a:t>ροχή</a:t>
            </a:r>
            <a:r>
              <a:rPr sz="3200" dirty="0"/>
              <a:t> β</a:t>
            </a:r>
            <a:r>
              <a:rPr sz="3200" dirty="0" err="1"/>
              <a:t>οήθει</a:t>
            </a:r>
            <a:r>
              <a:rPr sz="3200" dirty="0"/>
              <a:t>α</a:t>
            </a:r>
            <a:r>
              <a:rPr sz="3200" dirty="0" err="1"/>
              <a:t>ς</a:t>
            </a:r>
            <a:endParaRPr sz="3200" dirty="0"/>
          </a:p>
        </p:txBody>
      </p:sp>
      <p:pic>
        <p:nvPicPr>
          <p:cNvPr id="306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0" y="2348267"/>
            <a:ext cx="4179742" cy="438198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2. Foster-Hanson και συν. (2020)">
            <a:extLst>
              <a:ext uri="{FF2B5EF4-FFF2-40B4-BE49-F238E27FC236}">
                <a16:creationId xmlns:a16="http://schemas.microsoft.com/office/drawing/2014/main" id="{200D7E97-B941-7A4C-A49E-537875D78506}"/>
              </a:ext>
            </a:extLst>
          </p:cNvPr>
          <p:cNvSpPr/>
          <p:nvPr/>
        </p:nvSpPr>
        <p:spPr>
          <a:xfrm>
            <a:off x="1512914" y="761998"/>
            <a:ext cx="9234023" cy="976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7" tIns="45717" rIns="45717" bIns="45717" anchor="ctr">
            <a:noAutofit/>
          </a:bodyPr>
          <a:lstStyle>
            <a:lvl1pPr defTabSz="896111">
              <a:defRPr sz="3528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pPr algn="ctr"/>
            <a:r>
              <a:rPr lang="en-GB" sz="4000" dirty="0"/>
              <a:t> </a:t>
            </a:r>
            <a:r>
              <a:rPr lang="el-GR" sz="4000" dirty="0"/>
              <a:t>Οι </a:t>
            </a:r>
            <a:r>
              <a:rPr lang="el-GR" sz="4000" dirty="0" err="1"/>
              <a:t>ταμπ</a:t>
            </a:r>
            <a:r>
              <a:rPr lang="en-GB" sz="4000" dirty="0" err="1"/>
              <a:t>έ</a:t>
            </a:r>
            <a:r>
              <a:rPr lang="el-GR" sz="4000" dirty="0"/>
              <a:t>λες, ούτε οι </a:t>
            </a:r>
            <a:r>
              <a:rPr lang="el-GR" sz="4000" dirty="0">
                <a:solidFill>
                  <a:srgbClr val="FF0000"/>
                </a:solidFill>
              </a:rPr>
              <a:t>θετικές, </a:t>
            </a:r>
            <a:r>
              <a:rPr lang="el-GR" sz="4000" dirty="0"/>
              <a:t>δεν βοηθούν (</a:t>
            </a:r>
            <a:r>
              <a:rPr sz="4000" dirty="0"/>
              <a:t>Foster-Hanson </a:t>
            </a:r>
            <a:r>
              <a:rPr sz="4000" dirty="0" err="1"/>
              <a:t>κ</a:t>
            </a:r>
            <a:r>
              <a:rPr sz="4000" dirty="0"/>
              <a:t>α</a:t>
            </a:r>
            <a:r>
              <a:rPr sz="4000" dirty="0" err="1"/>
              <a:t>ι</a:t>
            </a:r>
            <a:r>
              <a:rPr sz="4000" dirty="0"/>
              <a:t> </a:t>
            </a:r>
            <a:r>
              <a:rPr sz="4000" dirty="0" err="1"/>
              <a:t>συν</a:t>
            </a:r>
            <a:r>
              <a:rPr sz="4000" dirty="0"/>
              <a:t>.</a:t>
            </a:r>
            <a:r>
              <a:rPr lang="el-GR" sz="4000" dirty="0"/>
              <a:t>, </a:t>
            </a:r>
            <a:r>
              <a:rPr sz="4000" dirty="0"/>
              <a:t>2020)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‘νῦν εὐπλόηκα,…"/>
          <p:cNvSpPr/>
          <p:nvPr/>
        </p:nvSpPr>
        <p:spPr>
          <a:xfrm>
            <a:off x="5601804" y="2989229"/>
            <a:ext cx="5787457" cy="1608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5021" tIns="65021" rIns="65021" bIns="65021">
            <a:spAutoFit/>
          </a:bodyPr>
          <a:lstStyle/>
          <a:p>
            <a:pPr marL="360947" indent="-360947" defTabSz="650240">
              <a:buSzPct val="100000"/>
              <a:buChar char="•"/>
              <a:defRPr sz="28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dirty="0" err="1"/>
              <a:t>Τ</a:t>
            </a:r>
            <a:r>
              <a:rPr sz="3200" dirty="0"/>
              <a:t>α πα</a:t>
            </a:r>
            <a:r>
              <a:rPr sz="3200" dirty="0" err="1"/>
              <a:t>ιδιά</a:t>
            </a:r>
            <a:r>
              <a:rPr sz="3200" dirty="0"/>
              <a:t> ‘</a:t>
            </a:r>
            <a:r>
              <a:rPr sz="3200" u="sng" dirty="0">
                <a:solidFill>
                  <a:schemeClr val="accent2">
                    <a:lumOff val="-8000"/>
                  </a:schemeClr>
                </a:solidFill>
              </a:rPr>
              <a:t>β</a:t>
            </a:r>
            <a:r>
              <a:rPr sz="3200" u="sng" dirty="0" err="1">
                <a:solidFill>
                  <a:schemeClr val="accent2">
                    <a:lumOff val="-8000"/>
                  </a:schemeClr>
                </a:solidFill>
              </a:rPr>
              <a:t>οηθοί</a:t>
            </a:r>
            <a:r>
              <a:rPr sz="3200" dirty="0"/>
              <a:t>’ β</a:t>
            </a:r>
            <a:r>
              <a:rPr sz="3200" dirty="0" err="1"/>
              <a:t>οήθησ</a:t>
            </a:r>
            <a:r>
              <a:rPr sz="3200" dirty="0"/>
              <a:t>α</a:t>
            </a:r>
            <a:r>
              <a:rPr sz="3200" dirty="0" err="1"/>
              <a:t>ν</a:t>
            </a:r>
            <a:r>
              <a:rPr sz="3200" dirty="0"/>
              <a:t> </a:t>
            </a:r>
            <a:r>
              <a:rPr sz="3200" dirty="0" err="1"/>
              <a:t>λιγότερο</a:t>
            </a:r>
            <a:r>
              <a:rPr sz="3200" dirty="0"/>
              <a:t> </a:t>
            </a:r>
            <a:r>
              <a:rPr sz="3200" dirty="0" err="1"/>
              <a:t>στις</a:t>
            </a:r>
            <a:r>
              <a:rPr sz="3200" dirty="0"/>
              <a:t> </a:t>
            </a:r>
            <a:r>
              <a:rPr sz="3200" dirty="0" err="1"/>
              <a:t>δύο</a:t>
            </a:r>
            <a:r>
              <a:rPr sz="3200" dirty="0"/>
              <a:t> ‘</a:t>
            </a:r>
            <a:r>
              <a:rPr sz="3200" dirty="0" err="1"/>
              <a:t>δύσκολες</a:t>
            </a:r>
            <a:r>
              <a:rPr sz="3200" dirty="0"/>
              <a:t>’ </a:t>
            </a:r>
            <a:r>
              <a:rPr sz="3200" dirty="0" err="1"/>
              <a:t>συνθήκες</a:t>
            </a:r>
            <a:endParaRPr sz="3200" dirty="0"/>
          </a:p>
        </p:txBody>
      </p:sp>
      <p:pic>
        <p:nvPicPr>
          <p:cNvPr id="310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14644" y="2593571"/>
            <a:ext cx="5250260" cy="4164679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2. Foster-Hanson και συν. (2020)">
            <a:extLst>
              <a:ext uri="{FF2B5EF4-FFF2-40B4-BE49-F238E27FC236}">
                <a16:creationId xmlns:a16="http://schemas.microsoft.com/office/drawing/2014/main" id="{75A52F91-D5D9-DA41-8492-EB1278100897}"/>
              </a:ext>
            </a:extLst>
          </p:cNvPr>
          <p:cNvSpPr/>
          <p:nvPr/>
        </p:nvSpPr>
        <p:spPr>
          <a:xfrm>
            <a:off x="1512914" y="761998"/>
            <a:ext cx="9234023" cy="976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7" tIns="45717" rIns="45717" bIns="45717" anchor="ctr">
            <a:noAutofit/>
          </a:bodyPr>
          <a:lstStyle>
            <a:lvl1pPr defTabSz="896111">
              <a:defRPr sz="3528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pPr algn="ctr"/>
            <a:r>
              <a:rPr lang="en-GB" sz="4000" dirty="0"/>
              <a:t> </a:t>
            </a:r>
            <a:r>
              <a:rPr lang="el-GR" sz="4000" dirty="0"/>
              <a:t>Οι </a:t>
            </a:r>
            <a:r>
              <a:rPr lang="el-GR" sz="4000" dirty="0" err="1"/>
              <a:t>ταμπ</a:t>
            </a:r>
            <a:r>
              <a:rPr lang="en-GB" sz="4000" dirty="0" err="1"/>
              <a:t>έ</a:t>
            </a:r>
            <a:r>
              <a:rPr lang="el-GR" sz="4000" dirty="0"/>
              <a:t>λες, ούτε οι </a:t>
            </a:r>
            <a:r>
              <a:rPr lang="el-GR" sz="4000" dirty="0">
                <a:solidFill>
                  <a:srgbClr val="FF0000"/>
                </a:solidFill>
              </a:rPr>
              <a:t>θετικές, </a:t>
            </a:r>
            <a:r>
              <a:rPr lang="el-GR" sz="4000" dirty="0"/>
              <a:t>δεν βοηθούν (</a:t>
            </a:r>
            <a:r>
              <a:rPr sz="4000" dirty="0"/>
              <a:t>Foster-Hanson </a:t>
            </a:r>
            <a:r>
              <a:rPr sz="4000" dirty="0" err="1"/>
              <a:t>κ</a:t>
            </a:r>
            <a:r>
              <a:rPr sz="4000" dirty="0"/>
              <a:t>α</a:t>
            </a:r>
            <a:r>
              <a:rPr sz="4000" dirty="0" err="1"/>
              <a:t>ι</a:t>
            </a:r>
            <a:r>
              <a:rPr sz="4000" dirty="0"/>
              <a:t> </a:t>
            </a:r>
            <a:r>
              <a:rPr sz="4000" dirty="0" err="1"/>
              <a:t>συν</a:t>
            </a:r>
            <a:r>
              <a:rPr sz="4000" dirty="0"/>
              <a:t>.</a:t>
            </a:r>
            <a:r>
              <a:rPr lang="el-GR" sz="4000" dirty="0"/>
              <a:t>, </a:t>
            </a:r>
            <a:r>
              <a:rPr sz="4000" dirty="0"/>
              <a:t>2020)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‘νῦν εὐπλόηκα,…"/>
          <p:cNvSpPr/>
          <p:nvPr/>
        </p:nvSpPr>
        <p:spPr>
          <a:xfrm>
            <a:off x="4943254" y="1975071"/>
            <a:ext cx="5458364" cy="308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5021" tIns="65021" rIns="65021" bIns="65021">
            <a:spAutoFit/>
          </a:bodyPr>
          <a:lstStyle/>
          <a:p>
            <a:pPr marL="360947" indent="-360947" defTabSz="650240">
              <a:buSzPct val="100000"/>
              <a:buChar char="•"/>
              <a:defRPr sz="28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2800"/>
              <a:t>Νοοτροπία ανέλιξης (Growth mindset vs Fixed mindset)</a:t>
            </a:r>
          </a:p>
          <a:p>
            <a:pPr marL="360947" indent="-360947" defTabSz="650240">
              <a:buSzPct val="100000"/>
              <a:buChar char="•"/>
              <a:defRPr sz="12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200"/>
          </a:p>
          <a:p>
            <a:pPr marL="360947" indent="-360947" defTabSz="650240">
              <a:buSzPct val="100000"/>
              <a:buChar char="•"/>
              <a:defRPr sz="28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2800"/>
              <a:t>Επιβραβεύουμε την προσπάθεια</a:t>
            </a:r>
          </a:p>
          <a:p>
            <a:pPr marL="360947" indent="-360947" defTabSz="650240">
              <a:buSzPct val="100000"/>
              <a:buChar char="•"/>
              <a:defRPr sz="12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200"/>
          </a:p>
          <a:p>
            <a:pPr marL="360947" indent="-360947" defTabSz="650240">
              <a:buSzPct val="100000"/>
              <a:buChar char="•"/>
              <a:defRPr sz="2800">
                <a:solidFill>
                  <a:srgbClr val="AA794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2800"/>
              <a:t>Η νευροφυσιολογία της προσπάθειας και πώς μπορούμε να μάθουμε να επιμένουμε.</a:t>
            </a:r>
          </a:p>
        </p:txBody>
      </p:sp>
      <p:sp>
        <p:nvSpPr>
          <p:cNvPr id="314" name="http://www.hubermanlab.com"/>
          <p:cNvSpPr/>
          <p:nvPr/>
        </p:nvSpPr>
        <p:spPr>
          <a:xfrm>
            <a:off x="4380650" y="5666985"/>
            <a:ext cx="3633363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</a:defRPr>
            </a:pPr>
            <a:r>
              <a:rPr>
                <a:hlinkClick r:id="rId2"/>
              </a:rPr>
              <a:t>http://www.hubermanlab.com</a:t>
            </a:r>
            <a:r>
              <a:rPr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15" name="https://www.youtube.com/watch?v=-71zdXCMU6A"/>
          <p:cNvSpPr/>
          <p:nvPr/>
        </p:nvSpPr>
        <p:spPr>
          <a:xfrm>
            <a:off x="4395272" y="5105979"/>
            <a:ext cx="5935275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</a:defRPr>
            </a:pPr>
            <a:r>
              <a:rPr>
                <a:hlinkClick r:id="rId3"/>
              </a:rPr>
              <a:t>https://www.youtube.com/watch?v=-71zdXCMU6A</a:t>
            </a:r>
            <a:r>
              <a:rPr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316" name="pasted-image.tiff" descr="pasted-image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36" y="1376192"/>
            <a:ext cx="4147255" cy="5364675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3. C Dweck, A. Huberman"/>
          <p:cNvSpPr/>
          <p:nvPr/>
        </p:nvSpPr>
        <p:spPr>
          <a:xfrm>
            <a:off x="3960810" y="761998"/>
            <a:ext cx="6187613" cy="976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7" tIns="45717" rIns="45717" bIns="45717" anchor="ctr">
            <a:normAutofit/>
          </a:bodyPr>
          <a:lstStyle>
            <a:lvl1pPr>
              <a:defRPr sz="36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r>
              <a:rPr sz="4400" dirty="0"/>
              <a:t>C Dweck, A. Huberman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Σε τι έσφαλα; Τι καλό έκανα; Τι έπρεπε να κάνω και δεν το έκανα;"/>
          <p:cNvSpPr/>
          <p:nvPr/>
        </p:nvSpPr>
        <p:spPr>
          <a:xfrm>
            <a:off x="1219193" y="548633"/>
            <a:ext cx="9753613" cy="6124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481263" indent="-481263">
              <a:buSzPct val="100000"/>
              <a:buAutoNum type="arabicPeriod"/>
              <a:defRPr sz="2400">
                <a:solidFill>
                  <a:srgbClr val="D92626"/>
                </a:solidFill>
              </a:defRPr>
            </a:pPr>
            <a:r>
              <a:rPr sz="2800" dirty="0" err="1"/>
              <a:t>Στοχάζομ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π</a:t>
            </a:r>
            <a:r>
              <a:rPr sz="2800" dirty="0" err="1"/>
              <a:t>άνω</a:t>
            </a:r>
            <a:r>
              <a:rPr sz="2800" dirty="0"/>
              <a:t> </a:t>
            </a:r>
            <a:r>
              <a:rPr sz="2800" dirty="0" err="1"/>
              <a:t>σε</a:t>
            </a:r>
            <a:r>
              <a:rPr sz="2800" dirty="0"/>
              <a:t> </a:t>
            </a:r>
            <a:r>
              <a:rPr sz="2800" dirty="0" err="1"/>
              <a:t>κά</a:t>
            </a:r>
            <a:r>
              <a:rPr sz="2800" dirty="0"/>
              <a:t>π</a:t>
            </a:r>
            <a:r>
              <a:rPr sz="2800" dirty="0" err="1"/>
              <a:t>οι</a:t>
            </a:r>
            <a:r>
              <a:rPr sz="2800" dirty="0"/>
              <a:t>α α</a:t>
            </a:r>
            <a:r>
              <a:rPr sz="2800" dirty="0" err="1"/>
              <a:t>γχογόν</a:t>
            </a:r>
            <a:r>
              <a:rPr sz="2800" dirty="0"/>
              <a:t>α </a:t>
            </a:r>
            <a:r>
              <a:rPr sz="2800" dirty="0" err="1"/>
              <a:t>κ</a:t>
            </a:r>
            <a:r>
              <a:rPr sz="2800" dirty="0"/>
              <a:t>α</a:t>
            </a:r>
            <a:r>
              <a:rPr sz="2800" dirty="0" err="1"/>
              <a:t>τάστ</a:t>
            </a:r>
            <a:r>
              <a:rPr sz="2800" dirty="0"/>
              <a:t>α</a:t>
            </a:r>
            <a:r>
              <a:rPr sz="2800" dirty="0" err="1"/>
              <a:t>ση</a:t>
            </a:r>
            <a:r>
              <a:rPr sz="2800" dirty="0"/>
              <a:t> π</a:t>
            </a:r>
            <a:r>
              <a:rPr sz="2800" dirty="0" err="1"/>
              <a:t>ου</a:t>
            </a:r>
            <a:r>
              <a:rPr sz="2800" dirty="0"/>
              <a:t> </a:t>
            </a:r>
            <a:r>
              <a:rPr sz="2800" dirty="0" err="1"/>
              <a:t>έχω</a:t>
            </a:r>
            <a:r>
              <a:rPr sz="2800" dirty="0"/>
              <a:t> β</a:t>
            </a:r>
            <a:r>
              <a:rPr sz="2800" dirty="0" err="1"/>
              <a:t>ιώσει</a:t>
            </a:r>
            <a:r>
              <a:rPr sz="2800" dirty="0"/>
              <a:t> &amp; π</a:t>
            </a:r>
            <a:r>
              <a:rPr sz="2800" dirty="0" err="1"/>
              <a:t>ροσ</a:t>
            </a:r>
            <a:r>
              <a:rPr sz="2800" dirty="0"/>
              <a:t>πα</a:t>
            </a:r>
            <a:r>
              <a:rPr sz="2800" dirty="0" err="1"/>
              <a:t>θώ</a:t>
            </a:r>
            <a:r>
              <a:rPr sz="2800" dirty="0"/>
              <a:t> </a:t>
            </a:r>
            <a:r>
              <a:rPr sz="2800" dirty="0" err="1"/>
              <a:t>ν</a:t>
            </a:r>
            <a:r>
              <a:rPr sz="2800" dirty="0"/>
              <a:t>α </a:t>
            </a:r>
            <a:r>
              <a:rPr sz="2800" dirty="0" err="1"/>
              <a:t>εντο</a:t>
            </a:r>
            <a:r>
              <a:rPr sz="2800" dirty="0"/>
              <a:t>π</a:t>
            </a:r>
            <a:r>
              <a:rPr sz="2800" dirty="0" err="1"/>
              <a:t>ίσω</a:t>
            </a:r>
            <a:r>
              <a:rPr sz="2800" dirty="0"/>
              <a:t> π</a:t>
            </a:r>
            <a:r>
              <a:rPr sz="2800" dirty="0" err="1"/>
              <a:t>οιά</a:t>
            </a:r>
            <a:r>
              <a:rPr sz="2800" dirty="0"/>
              <a:t> </a:t>
            </a:r>
            <a:r>
              <a:rPr sz="2800" dirty="0" err="1"/>
              <a:t>σκέψη</a:t>
            </a:r>
            <a:r>
              <a:rPr sz="2800" dirty="0"/>
              <a:t> </a:t>
            </a:r>
            <a:r>
              <a:rPr sz="2800" dirty="0" err="1"/>
              <a:t>μ</a:t>
            </a:r>
            <a:r>
              <a:rPr sz="2800" dirty="0"/>
              <a:t>π</a:t>
            </a:r>
            <a:r>
              <a:rPr sz="2800" dirty="0" err="1"/>
              <a:t>ορεί</a:t>
            </a:r>
            <a:r>
              <a:rPr sz="2800" dirty="0"/>
              <a:t> </a:t>
            </a:r>
            <a:r>
              <a:rPr sz="2800" dirty="0" err="1"/>
              <a:t>ν</a:t>
            </a:r>
            <a:r>
              <a:rPr sz="2800" dirty="0"/>
              <a:t>α </a:t>
            </a:r>
            <a:r>
              <a:rPr sz="2800" dirty="0" err="1"/>
              <a:t>κρύ</a:t>
            </a:r>
            <a:r>
              <a:rPr sz="2800" dirty="0"/>
              <a:t>β</a:t>
            </a:r>
            <a:r>
              <a:rPr sz="2800" dirty="0" err="1"/>
              <a:t>ετ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</a:t>
            </a:r>
            <a:r>
              <a:rPr sz="2800" dirty="0" err="1"/>
              <a:t>εκεί</a:t>
            </a:r>
            <a:r>
              <a:rPr sz="2800" dirty="0"/>
              <a:t>. _______</a:t>
            </a:r>
          </a:p>
          <a:p>
            <a:pPr marL="481263" indent="-481263">
              <a:buSzPct val="100000"/>
              <a:buAutoNum type="arabicPeriod"/>
              <a:defRPr sz="2400">
                <a:solidFill>
                  <a:srgbClr val="D92626"/>
                </a:solidFill>
              </a:defRPr>
            </a:pPr>
            <a:r>
              <a:rPr sz="2800" dirty="0" err="1"/>
              <a:t>Σε</a:t>
            </a:r>
            <a:r>
              <a:rPr sz="2800" dirty="0"/>
              <a:t> </a:t>
            </a:r>
            <a:r>
              <a:rPr sz="2800" dirty="0" err="1"/>
              <a:t>τι</a:t>
            </a:r>
            <a:r>
              <a:rPr sz="2800" dirty="0"/>
              <a:t> </a:t>
            </a:r>
            <a:r>
              <a:rPr sz="2800" dirty="0" err="1"/>
              <a:t>δίνω</a:t>
            </a:r>
            <a:r>
              <a:rPr sz="2800" dirty="0"/>
              <a:t> α</a:t>
            </a:r>
            <a:r>
              <a:rPr sz="2800" dirty="0" err="1"/>
              <a:t>ξί</a:t>
            </a:r>
            <a:r>
              <a:rPr sz="2800" dirty="0"/>
              <a:t>α? _______</a:t>
            </a:r>
          </a:p>
          <a:p>
            <a:pPr marL="481263" indent="-481263">
              <a:buSzPct val="100000"/>
              <a:buAutoNum type="arabicPeriod"/>
              <a:defRPr sz="2400">
                <a:solidFill>
                  <a:srgbClr val="D92626"/>
                </a:solidFill>
              </a:defRPr>
            </a:pPr>
            <a:r>
              <a:rPr sz="2800" dirty="0" err="1"/>
              <a:t>Βρίσκω</a:t>
            </a:r>
            <a:r>
              <a:rPr sz="2800" dirty="0"/>
              <a:t> 5 </a:t>
            </a:r>
            <a:r>
              <a:rPr sz="2800" dirty="0" err="1"/>
              <a:t>θετικά</a:t>
            </a:r>
            <a:r>
              <a:rPr sz="2800" dirty="0"/>
              <a:t> &amp; </a:t>
            </a:r>
            <a:r>
              <a:rPr sz="2800" dirty="0" err="1"/>
              <a:t>κάνω</a:t>
            </a:r>
            <a:r>
              <a:rPr sz="2800" dirty="0"/>
              <a:t> </a:t>
            </a:r>
            <a:r>
              <a:rPr sz="2800" dirty="0" err="1"/>
              <a:t>λίστ</a:t>
            </a:r>
            <a:r>
              <a:rPr sz="2800" dirty="0"/>
              <a:t>α (</a:t>
            </a:r>
            <a:r>
              <a:rPr sz="2800" dirty="0" err="1"/>
              <a:t>έ</a:t>
            </a:r>
            <a:r>
              <a:rPr sz="2800" dirty="0"/>
              <a:t>π</a:t>
            </a:r>
            <a:r>
              <a:rPr sz="2800" dirty="0" err="1"/>
              <a:t>ειτ</a:t>
            </a:r>
            <a:r>
              <a:rPr sz="2800" dirty="0"/>
              <a:t>α </a:t>
            </a:r>
            <a:r>
              <a:rPr sz="2800" dirty="0" err="1"/>
              <a:t>ε</a:t>
            </a:r>
            <a:r>
              <a:rPr sz="2800" dirty="0"/>
              <a:t>π</a:t>
            </a:r>
            <a:r>
              <a:rPr sz="2800" dirty="0" err="1"/>
              <a:t>ιλέγω</a:t>
            </a:r>
            <a:r>
              <a:rPr sz="2800" dirty="0"/>
              <a:t> 1)</a:t>
            </a:r>
          </a:p>
          <a:p>
            <a:pPr marL="989262" lvl="1" indent="-481263">
              <a:buSzPct val="100000"/>
              <a:buAutoNum type="arabicPeriod"/>
              <a:defRPr sz="2400">
                <a:solidFill>
                  <a:srgbClr val="D92626"/>
                </a:solidFill>
              </a:defRPr>
            </a:pPr>
            <a:r>
              <a:rPr sz="2800" dirty="0"/>
              <a:t>_______</a:t>
            </a:r>
          </a:p>
          <a:p>
            <a:pPr marL="989262" lvl="1" indent="-481263">
              <a:buSzPct val="100000"/>
              <a:buAutoNum type="arabicPeriod"/>
              <a:defRPr sz="2400">
                <a:solidFill>
                  <a:srgbClr val="D92626"/>
                </a:solidFill>
              </a:defRPr>
            </a:pPr>
            <a:r>
              <a:rPr sz="2800" dirty="0"/>
              <a:t>_______</a:t>
            </a:r>
          </a:p>
          <a:p>
            <a:pPr marL="989262" lvl="1" indent="-481263">
              <a:buSzPct val="100000"/>
              <a:buAutoNum type="arabicPeriod"/>
              <a:defRPr sz="2400">
                <a:solidFill>
                  <a:srgbClr val="D92626"/>
                </a:solidFill>
              </a:defRPr>
            </a:pPr>
            <a:r>
              <a:rPr sz="2800" dirty="0"/>
              <a:t>_______</a:t>
            </a:r>
          </a:p>
          <a:p>
            <a:pPr marL="989262" lvl="1" indent="-481263">
              <a:buSzPct val="100000"/>
              <a:buAutoNum type="arabicPeriod"/>
              <a:defRPr sz="2400">
                <a:solidFill>
                  <a:srgbClr val="D92626"/>
                </a:solidFill>
              </a:defRPr>
            </a:pPr>
            <a:r>
              <a:rPr sz="2800" dirty="0"/>
              <a:t>_______</a:t>
            </a:r>
          </a:p>
          <a:p>
            <a:pPr marL="989262" lvl="1" indent="-481263">
              <a:buSzPct val="100000"/>
              <a:buAutoNum type="arabicPeriod"/>
              <a:defRPr sz="2400">
                <a:solidFill>
                  <a:srgbClr val="D92626"/>
                </a:solidFill>
              </a:defRPr>
            </a:pPr>
            <a:r>
              <a:rPr sz="2800" dirty="0"/>
              <a:t>_______</a:t>
            </a:r>
          </a:p>
          <a:p>
            <a:pPr marL="481263" indent="-481263">
              <a:buSzPct val="100000"/>
              <a:buAutoNum type="arabicPeriod"/>
              <a:defRPr sz="2400">
                <a:solidFill>
                  <a:srgbClr val="D92626"/>
                </a:solidFill>
              </a:defRPr>
            </a:pPr>
            <a:r>
              <a:rPr sz="2800" dirty="0" err="1"/>
              <a:t>Τι</a:t>
            </a:r>
            <a:r>
              <a:rPr sz="2800" dirty="0"/>
              <a:t> </a:t>
            </a:r>
            <a:r>
              <a:rPr sz="2800" dirty="0" err="1"/>
              <a:t>χρειάζομ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</a:t>
            </a:r>
            <a:r>
              <a:rPr sz="2800" dirty="0" err="1"/>
              <a:t>τώρ</a:t>
            </a:r>
            <a:r>
              <a:rPr sz="2800" dirty="0"/>
              <a:t>α </a:t>
            </a:r>
            <a:r>
              <a:rPr sz="2800" dirty="0" err="1"/>
              <a:t>γι</a:t>
            </a:r>
            <a:r>
              <a:rPr sz="2800" dirty="0"/>
              <a:t>α </a:t>
            </a:r>
            <a:r>
              <a:rPr sz="2800" dirty="0" err="1"/>
              <a:t>ν</a:t>
            </a:r>
            <a:r>
              <a:rPr sz="2800" dirty="0"/>
              <a:t>α </a:t>
            </a:r>
            <a:r>
              <a:rPr sz="2800" dirty="0" err="1"/>
              <a:t>ενισχύσω</a:t>
            </a:r>
            <a:r>
              <a:rPr sz="2800" dirty="0"/>
              <a:t> </a:t>
            </a:r>
            <a:r>
              <a:rPr sz="2800" dirty="0" err="1"/>
              <a:t>την</a:t>
            </a:r>
            <a:r>
              <a:rPr sz="2800" dirty="0"/>
              <a:t> α</a:t>
            </a:r>
            <a:r>
              <a:rPr sz="2800" dirty="0" err="1"/>
              <a:t>υτο</a:t>
            </a:r>
            <a:r>
              <a:rPr sz="2800" dirty="0"/>
              <a:t>π</a:t>
            </a:r>
            <a:r>
              <a:rPr sz="2800" dirty="0" err="1"/>
              <a:t>ε</a:t>
            </a:r>
            <a:r>
              <a:rPr sz="2800" dirty="0"/>
              <a:t>π</a:t>
            </a:r>
            <a:r>
              <a:rPr sz="2800" dirty="0" err="1"/>
              <a:t>οίθησή</a:t>
            </a:r>
            <a:r>
              <a:rPr sz="2800" dirty="0"/>
              <a:t> </a:t>
            </a:r>
            <a:r>
              <a:rPr sz="2800" dirty="0" err="1"/>
              <a:t>μου</a:t>
            </a:r>
            <a:r>
              <a:rPr sz="2800" dirty="0"/>
              <a:t>? </a:t>
            </a:r>
            <a:r>
              <a:rPr sz="2800" u="sng" dirty="0"/>
              <a:t>______________________________________________________________________________________________________</a:t>
            </a:r>
          </a:p>
        </p:txBody>
      </p:sp>
      <p:sp>
        <p:nvSpPr>
          <p:cNvPr id="258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096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Σε τι έσφαλα; Τι καλό έκανα; Τι έπρεπε να κάνω και δεν το έκανα;"/>
          <p:cNvSpPr/>
          <p:nvPr/>
        </p:nvSpPr>
        <p:spPr>
          <a:xfrm>
            <a:off x="548641" y="537907"/>
            <a:ext cx="9692640" cy="6063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1" indent="228600">
              <a:defRPr sz="2400">
                <a:solidFill>
                  <a:srgbClr val="D12626"/>
                </a:solidFill>
              </a:defRPr>
            </a:pPr>
            <a:r>
              <a:rPr sz="2800" dirty="0"/>
              <a:t>5. </a:t>
            </a:r>
            <a:r>
              <a:rPr sz="2800" dirty="0" err="1"/>
              <a:t>Εφ</a:t>
            </a:r>
            <a:r>
              <a:rPr sz="2800" dirty="0"/>
              <a:t>α</a:t>
            </a:r>
            <a:r>
              <a:rPr sz="2800" dirty="0" err="1"/>
              <a:t>ρμόζω</a:t>
            </a:r>
            <a:r>
              <a:rPr sz="2800" dirty="0"/>
              <a:t> </a:t>
            </a:r>
            <a:r>
              <a:rPr sz="2800" dirty="0" err="1"/>
              <a:t>τις</a:t>
            </a:r>
            <a:r>
              <a:rPr sz="2800" dirty="0"/>
              <a:t> 4 </a:t>
            </a:r>
            <a:r>
              <a:rPr sz="2800" dirty="0" err="1"/>
              <a:t>ερωτήσεις</a:t>
            </a:r>
            <a:r>
              <a:rPr sz="2800" dirty="0"/>
              <a:t> </a:t>
            </a:r>
            <a:r>
              <a:rPr sz="2800" dirty="0" err="1"/>
              <a:t>της</a:t>
            </a:r>
            <a:r>
              <a:rPr sz="2800" dirty="0"/>
              <a:t> </a:t>
            </a:r>
            <a:r>
              <a:rPr sz="2800" dirty="0" err="1"/>
              <a:t>Μ</a:t>
            </a:r>
            <a:r>
              <a:rPr sz="2800" dirty="0"/>
              <a:t>π</a:t>
            </a:r>
            <a:r>
              <a:rPr sz="2800" dirty="0" err="1"/>
              <a:t>άιρον</a:t>
            </a:r>
            <a:r>
              <a:rPr sz="2800" dirty="0"/>
              <a:t> π</a:t>
            </a:r>
            <a:r>
              <a:rPr sz="2800" dirty="0" err="1"/>
              <a:t>άνω</a:t>
            </a:r>
            <a:r>
              <a:rPr sz="2800" dirty="0"/>
              <a:t> </a:t>
            </a:r>
            <a:r>
              <a:rPr sz="2800" dirty="0" err="1"/>
              <a:t>σε</a:t>
            </a:r>
            <a:r>
              <a:rPr sz="2800" dirty="0"/>
              <a:t> </a:t>
            </a:r>
            <a:r>
              <a:rPr sz="2800" dirty="0" err="1"/>
              <a:t>μι</a:t>
            </a:r>
            <a:r>
              <a:rPr sz="2800" dirty="0"/>
              <a:t>α </a:t>
            </a:r>
            <a:r>
              <a:rPr sz="2800" dirty="0" err="1"/>
              <a:t>σκέψη</a:t>
            </a:r>
            <a:r>
              <a:rPr sz="2800" dirty="0"/>
              <a:t> π</a:t>
            </a:r>
            <a:r>
              <a:rPr sz="2800" dirty="0" err="1"/>
              <a:t>ου</a:t>
            </a:r>
            <a:r>
              <a:rPr sz="2800" dirty="0"/>
              <a:t> </a:t>
            </a:r>
            <a:r>
              <a:rPr sz="2800" dirty="0" err="1"/>
              <a:t>μου</a:t>
            </a:r>
            <a:r>
              <a:rPr sz="2800" dirty="0"/>
              <a:t> π</a:t>
            </a:r>
            <a:r>
              <a:rPr sz="2800" dirty="0" err="1"/>
              <a:t>ροκ</a:t>
            </a:r>
            <a:r>
              <a:rPr sz="2800" dirty="0"/>
              <a:t>α</a:t>
            </a:r>
            <a:r>
              <a:rPr sz="2800" dirty="0" err="1"/>
              <a:t>λεί</a:t>
            </a:r>
            <a:r>
              <a:rPr sz="2800" dirty="0"/>
              <a:t> </a:t>
            </a:r>
            <a:r>
              <a:rPr sz="2800" dirty="0" err="1"/>
              <a:t>δυσφορί</a:t>
            </a:r>
            <a:r>
              <a:rPr sz="2800" dirty="0"/>
              <a:t>α.</a:t>
            </a:r>
          </a:p>
          <a:p>
            <a:pPr lvl="1" indent="228600">
              <a:defRPr sz="2400" u="sng">
                <a:solidFill>
                  <a:srgbClr val="D12626"/>
                </a:solidFill>
              </a:defRPr>
            </a:pPr>
            <a:r>
              <a:rPr sz="2800" dirty="0"/>
              <a:t>                                                                                                    </a:t>
            </a:r>
          </a:p>
          <a:p>
            <a:pPr>
              <a:defRPr sz="2400">
                <a:solidFill>
                  <a:srgbClr val="D12626"/>
                </a:solidFill>
              </a:defRPr>
            </a:pPr>
            <a:r>
              <a:rPr sz="2800" dirty="0"/>
              <a:t>	</a:t>
            </a:r>
          </a:p>
          <a:p>
            <a:pPr>
              <a:defRPr sz="2400">
                <a:solidFill>
                  <a:schemeClr val="accent2">
                    <a:lumOff val="-8000"/>
                  </a:schemeClr>
                </a:solidFill>
              </a:defRPr>
            </a:pPr>
            <a:r>
              <a:rPr lang="el-GR" sz="2800" dirty="0"/>
              <a:t>       </a:t>
            </a:r>
            <a:r>
              <a:rPr sz="2800" dirty="0"/>
              <a:t>ΡΩΤΩ ΤΟΝ ΕΑΥΤΟ ΜΟΥ (</a:t>
            </a:r>
            <a:r>
              <a:rPr sz="2800" dirty="0" err="1"/>
              <a:t>ή</a:t>
            </a:r>
            <a:r>
              <a:rPr sz="2800" dirty="0"/>
              <a:t> </a:t>
            </a:r>
            <a:r>
              <a:rPr sz="2800" dirty="0" err="1"/>
              <a:t>δουλεύω</a:t>
            </a:r>
            <a:r>
              <a:rPr sz="2800" dirty="0"/>
              <a:t> </a:t>
            </a:r>
            <a:r>
              <a:rPr sz="2800" dirty="0" err="1"/>
              <a:t>με</a:t>
            </a:r>
            <a:r>
              <a:rPr sz="2800" dirty="0"/>
              <a:t> </a:t>
            </a:r>
            <a:r>
              <a:rPr sz="2800" dirty="0" err="1"/>
              <a:t>έν</a:t>
            </a:r>
            <a:r>
              <a:rPr sz="2800" dirty="0"/>
              <a:t>α </a:t>
            </a:r>
            <a:r>
              <a:rPr sz="2800" dirty="0" err="1"/>
              <a:t>φίλο</a:t>
            </a:r>
            <a:r>
              <a:rPr sz="2800" dirty="0"/>
              <a:t>)</a:t>
            </a:r>
          </a:p>
          <a:p>
            <a:pPr>
              <a:buSzPct val="100000"/>
              <a:defRPr sz="2400">
                <a:solidFill>
                  <a:schemeClr val="accent2">
                    <a:lumOff val="-8000"/>
                  </a:schemeClr>
                </a:solidFill>
              </a:defRPr>
            </a:pPr>
            <a:r>
              <a:rPr lang="el-GR" sz="2800" dirty="0"/>
              <a:t>		1. </a:t>
            </a:r>
            <a:r>
              <a:rPr sz="2800" dirty="0" err="1"/>
              <a:t>Είν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α</a:t>
            </a:r>
            <a:r>
              <a:rPr sz="2800" dirty="0" err="1"/>
              <a:t>λήθει</a:t>
            </a:r>
            <a:r>
              <a:rPr sz="2800" dirty="0"/>
              <a:t>α α</a:t>
            </a:r>
            <a:r>
              <a:rPr sz="2800" dirty="0" err="1"/>
              <a:t>υτό</a:t>
            </a:r>
            <a:r>
              <a:rPr sz="2800" dirty="0"/>
              <a:t>;  </a:t>
            </a:r>
            <a:r>
              <a:rPr sz="2800" b="1" dirty="0"/>
              <a:t>[ΝΑΙ </a:t>
            </a:r>
            <a:r>
              <a:rPr sz="2800" b="1" dirty="0" err="1"/>
              <a:t>ή</a:t>
            </a:r>
            <a:r>
              <a:rPr sz="2800" b="1" dirty="0"/>
              <a:t> ΟΧΙ]</a:t>
            </a:r>
            <a:endParaRPr lang="el-GR" sz="2800" b="1" dirty="0"/>
          </a:p>
          <a:p>
            <a:pPr>
              <a:buSzPct val="100000"/>
              <a:defRPr sz="2400">
                <a:solidFill>
                  <a:schemeClr val="accent2">
                    <a:lumOff val="-8000"/>
                  </a:schemeClr>
                </a:solidFill>
              </a:defRPr>
            </a:pPr>
            <a:r>
              <a:rPr lang="el-GR" sz="2800" dirty="0"/>
              <a:t>		2. </a:t>
            </a:r>
            <a:r>
              <a:rPr sz="2800" dirty="0" err="1"/>
              <a:t>Μ</a:t>
            </a:r>
            <a:r>
              <a:rPr sz="2800" dirty="0"/>
              <a:t>π</a:t>
            </a:r>
            <a:r>
              <a:rPr sz="2800" dirty="0" err="1"/>
              <a:t>ορώ</a:t>
            </a:r>
            <a:r>
              <a:rPr sz="2800" dirty="0"/>
              <a:t> </a:t>
            </a:r>
            <a:r>
              <a:rPr sz="2800" dirty="0" err="1"/>
              <a:t>ν</a:t>
            </a:r>
            <a:r>
              <a:rPr sz="2800" dirty="0"/>
              <a:t>α </a:t>
            </a:r>
            <a:r>
              <a:rPr sz="2800" dirty="0" err="1"/>
              <a:t>ξέρω</a:t>
            </a:r>
            <a:r>
              <a:rPr sz="2800" dirty="0"/>
              <a:t> </a:t>
            </a:r>
            <a:r>
              <a:rPr sz="2800" dirty="0" err="1"/>
              <a:t>με</a:t>
            </a:r>
            <a:r>
              <a:rPr sz="2800" dirty="0"/>
              <a:t> απ</a:t>
            </a:r>
            <a:r>
              <a:rPr sz="2800" dirty="0" err="1"/>
              <a:t>όλυτη</a:t>
            </a:r>
            <a:r>
              <a:rPr sz="2800" dirty="0"/>
              <a:t> β</a:t>
            </a:r>
            <a:r>
              <a:rPr sz="2800" dirty="0" err="1"/>
              <a:t>ε</a:t>
            </a:r>
            <a:r>
              <a:rPr sz="2800" dirty="0"/>
              <a:t>βα</a:t>
            </a:r>
            <a:r>
              <a:rPr sz="2800" dirty="0" err="1"/>
              <a:t>ιότητ</a:t>
            </a:r>
            <a:r>
              <a:rPr sz="2800" dirty="0"/>
              <a:t>α </a:t>
            </a:r>
            <a:r>
              <a:rPr sz="2800" dirty="0" err="1"/>
              <a:t>ότι</a:t>
            </a:r>
            <a:r>
              <a:rPr lang="el-GR" sz="2800" dirty="0"/>
              <a:t> 			</a:t>
            </a:r>
            <a:r>
              <a:rPr sz="2800" dirty="0"/>
              <a:t>α</a:t>
            </a:r>
            <a:r>
              <a:rPr sz="2800" dirty="0" err="1"/>
              <a:t>υτό</a:t>
            </a:r>
            <a:r>
              <a:rPr sz="2800" dirty="0"/>
              <a:t> </a:t>
            </a:r>
            <a:r>
              <a:rPr sz="2800" dirty="0" err="1"/>
              <a:t>είν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α</a:t>
            </a:r>
            <a:r>
              <a:rPr sz="2800" dirty="0" err="1"/>
              <a:t>λήθει</a:t>
            </a:r>
            <a:r>
              <a:rPr sz="2800" dirty="0"/>
              <a:t>α; </a:t>
            </a:r>
            <a:r>
              <a:rPr sz="2800" b="1" dirty="0"/>
              <a:t>[ΝΑΙ </a:t>
            </a:r>
            <a:r>
              <a:rPr sz="2800" b="1" dirty="0" err="1"/>
              <a:t>ή</a:t>
            </a:r>
            <a:r>
              <a:rPr sz="2800" b="1" dirty="0"/>
              <a:t> ΟΧΙ]</a:t>
            </a:r>
          </a:p>
          <a:p>
            <a:pPr lvl="1">
              <a:defRPr sz="2400">
                <a:solidFill>
                  <a:schemeClr val="accent2">
                    <a:lumOff val="-8000"/>
                  </a:schemeClr>
                </a:solidFill>
              </a:defRPr>
            </a:pPr>
            <a:r>
              <a:rPr sz="2800" dirty="0"/>
              <a:t>	</a:t>
            </a:r>
            <a:r>
              <a:rPr lang="el-GR" sz="2800" dirty="0"/>
              <a:t>3. </a:t>
            </a:r>
            <a:r>
              <a:rPr sz="2800" dirty="0" err="1"/>
              <a:t>Πώς</a:t>
            </a:r>
            <a:r>
              <a:rPr sz="2800" dirty="0"/>
              <a:t> α</a:t>
            </a:r>
            <a:r>
              <a:rPr sz="2800" dirty="0" err="1"/>
              <a:t>ντιδρώ</a:t>
            </a:r>
            <a:r>
              <a:rPr lang="el-GR" sz="2800" dirty="0"/>
              <a:t> και</a:t>
            </a:r>
            <a:r>
              <a:rPr sz="2800" dirty="0"/>
              <a:t> </a:t>
            </a:r>
            <a:r>
              <a:rPr sz="2800" dirty="0" err="1"/>
              <a:t>τι</a:t>
            </a:r>
            <a:r>
              <a:rPr sz="2800" dirty="0"/>
              <a:t> </a:t>
            </a:r>
            <a:r>
              <a:rPr sz="2800" dirty="0" err="1"/>
              <a:t>συμ</a:t>
            </a:r>
            <a:r>
              <a:rPr sz="2800" dirty="0"/>
              <a:t>βα</a:t>
            </a:r>
            <a:r>
              <a:rPr sz="2800" dirty="0" err="1"/>
              <a:t>ίνει</a:t>
            </a:r>
            <a:r>
              <a:rPr sz="2800" dirty="0"/>
              <a:t> α</a:t>
            </a:r>
            <a:r>
              <a:rPr sz="2800" dirty="0" err="1"/>
              <a:t>ν</a:t>
            </a:r>
            <a:r>
              <a:rPr sz="2800" dirty="0"/>
              <a:t> π</a:t>
            </a:r>
            <a:r>
              <a:rPr sz="2800" dirty="0" err="1"/>
              <a:t>ιστεύω</a:t>
            </a:r>
            <a:r>
              <a:rPr sz="2800" dirty="0"/>
              <a:t> α</a:t>
            </a:r>
            <a:r>
              <a:rPr sz="2800" dirty="0" err="1"/>
              <a:t>υτό</a:t>
            </a:r>
            <a:r>
              <a:rPr sz="2800" dirty="0"/>
              <a:t> π</a:t>
            </a:r>
            <a:r>
              <a:rPr sz="2800" dirty="0" err="1"/>
              <a:t>ου</a:t>
            </a:r>
            <a:r>
              <a:rPr sz="2800" dirty="0"/>
              <a:t> </a:t>
            </a:r>
            <a:r>
              <a:rPr sz="2800" dirty="0" err="1"/>
              <a:t>σκέφτομ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; </a:t>
            </a:r>
            <a:r>
              <a:rPr sz="2800" u="sng" dirty="0"/>
              <a:t>                                                                                             </a:t>
            </a:r>
          </a:p>
          <a:p>
            <a:pPr lvl="1" indent="228600">
              <a:defRPr sz="2400">
                <a:solidFill>
                  <a:schemeClr val="accent2">
                    <a:lumOff val="-8000"/>
                  </a:schemeClr>
                </a:solidFill>
              </a:defRPr>
            </a:pPr>
            <a:r>
              <a:rPr sz="2800" dirty="0"/>
              <a:t>	</a:t>
            </a:r>
            <a:r>
              <a:rPr lang="el-GR" sz="2800" dirty="0"/>
              <a:t>4. </a:t>
            </a:r>
            <a:r>
              <a:rPr sz="2800" dirty="0" err="1"/>
              <a:t>Ποι</a:t>
            </a:r>
            <a:r>
              <a:rPr lang="el-GR" sz="2800" dirty="0"/>
              <a:t>ο</a:t>
            </a:r>
            <a:r>
              <a:rPr sz="2800" dirty="0" err="1"/>
              <a:t>ς</a:t>
            </a:r>
            <a:r>
              <a:rPr lang="el-GR" sz="2800" dirty="0"/>
              <a:t>/α</a:t>
            </a:r>
            <a:r>
              <a:rPr sz="2800" dirty="0"/>
              <a:t> </a:t>
            </a:r>
            <a:r>
              <a:rPr sz="2800" dirty="0" err="1"/>
              <a:t>θ</a:t>
            </a:r>
            <a:r>
              <a:rPr sz="2800" dirty="0"/>
              <a:t>α </a:t>
            </a:r>
            <a:r>
              <a:rPr sz="2800" dirty="0" err="1"/>
              <a:t>ήμουν</a:t>
            </a:r>
            <a:r>
              <a:rPr sz="2800" dirty="0"/>
              <a:t> </a:t>
            </a:r>
            <a:r>
              <a:rPr sz="2800" dirty="0" err="1"/>
              <a:t>χωρίς</a:t>
            </a:r>
            <a:r>
              <a:rPr sz="2800" dirty="0"/>
              <a:t> α</a:t>
            </a:r>
            <a:r>
              <a:rPr sz="2800" dirty="0" err="1"/>
              <a:t>υτό</a:t>
            </a:r>
            <a:r>
              <a:rPr sz="2800" dirty="0"/>
              <a:t> π</a:t>
            </a:r>
            <a:r>
              <a:rPr sz="2800" dirty="0" err="1"/>
              <a:t>ου</a:t>
            </a:r>
            <a:r>
              <a:rPr sz="2800" dirty="0"/>
              <a:t> </a:t>
            </a:r>
            <a:r>
              <a:rPr sz="2800" dirty="0" err="1"/>
              <a:t>σκέφτηκ</a:t>
            </a:r>
            <a:r>
              <a:rPr sz="2800" dirty="0"/>
              <a:t>α; </a:t>
            </a:r>
            <a:endParaRPr sz="2800" u="sng" dirty="0"/>
          </a:p>
          <a:p>
            <a:pPr lvl="1" indent="228600">
              <a:defRPr sz="2400" u="sng">
                <a:solidFill>
                  <a:schemeClr val="accent2">
                    <a:lumOff val="-8000"/>
                  </a:schemeClr>
                </a:solidFill>
              </a:defRPr>
            </a:pPr>
            <a:r>
              <a:rPr sz="2800" dirty="0"/>
              <a:t>                                                                                                      </a:t>
            </a:r>
          </a:p>
          <a:p>
            <a:pPr>
              <a:defRPr sz="2400" u="sng">
                <a:solidFill>
                  <a:srgbClr val="D12626"/>
                </a:solidFill>
              </a:defRPr>
            </a:pPr>
            <a:r>
              <a:rPr sz="2800" dirty="0"/>
              <a:t>               </a:t>
            </a:r>
          </a:p>
          <a:p>
            <a:pPr lvl="2" indent="457200">
              <a:defRPr sz="2400">
                <a:solidFill>
                  <a:srgbClr val="D12626"/>
                </a:solidFill>
              </a:defRPr>
            </a:pPr>
            <a:r>
              <a:rPr sz="2400" dirty="0"/>
              <a:t>         </a:t>
            </a:r>
          </a:p>
        </p:txBody>
      </p:sp>
      <p:sp>
        <p:nvSpPr>
          <p:cNvPr id="262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831922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884" y="847725"/>
            <a:ext cx="9123642" cy="5702276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ΡΩΤΩ ΤΟΝ ΕΑΥΤΟ ΜΟΥ (ή δουλεύω με ένα φίλο)"/>
          <p:cNvSpPr/>
          <p:nvPr/>
        </p:nvSpPr>
        <p:spPr>
          <a:xfrm>
            <a:off x="1160394" y="182881"/>
            <a:ext cx="10341930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defRPr sz="2400">
                <a:solidFill>
                  <a:schemeClr val="accent2">
                    <a:lumOff val="-8000"/>
                  </a:schemeClr>
                </a:solidFill>
              </a:defRPr>
            </a:lvl1pPr>
          </a:lstStyle>
          <a:p>
            <a:r>
              <a:rPr lang="el-GR" sz="2800" b="1" dirty="0">
                <a:solidFill>
                  <a:srgbClr val="FFFF00"/>
                </a:solidFill>
              </a:rPr>
              <a:t>Στην τάξη - </a:t>
            </a:r>
            <a:r>
              <a:rPr sz="2800" b="1" dirty="0">
                <a:solidFill>
                  <a:srgbClr val="FFFF00"/>
                </a:solidFill>
              </a:rPr>
              <a:t>ΡΩΤΩ ΤΟΝ ΕΑΥΤΟ ΜΟΥ (</a:t>
            </a:r>
            <a:r>
              <a:rPr sz="2800" b="1" dirty="0" err="1">
                <a:solidFill>
                  <a:srgbClr val="FFFF00"/>
                </a:solidFill>
              </a:rPr>
              <a:t>ή</a:t>
            </a:r>
            <a:r>
              <a:rPr sz="2800" b="1" dirty="0">
                <a:solidFill>
                  <a:srgbClr val="FFFF00"/>
                </a:solidFill>
              </a:rPr>
              <a:t> </a:t>
            </a:r>
            <a:r>
              <a:rPr sz="2800" b="1" dirty="0" err="1">
                <a:solidFill>
                  <a:srgbClr val="FFFF00"/>
                </a:solidFill>
              </a:rPr>
              <a:t>δουλεύω</a:t>
            </a:r>
            <a:r>
              <a:rPr sz="2800" b="1" dirty="0">
                <a:solidFill>
                  <a:srgbClr val="FFFF00"/>
                </a:solidFill>
              </a:rPr>
              <a:t> </a:t>
            </a:r>
            <a:r>
              <a:rPr sz="2800" b="1" dirty="0" err="1">
                <a:solidFill>
                  <a:srgbClr val="FFFF00"/>
                </a:solidFill>
              </a:rPr>
              <a:t>με</a:t>
            </a:r>
            <a:r>
              <a:rPr sz="2800" b="1" dirty="0">
                <a:solidFill>
                  <a:srgbClr val="FFFF00"/>
                </a:solidFill>
              </a:rPr>
              <a:t> </a:t>
            </a:r>
            <a:r>
              <a:rPr sz="2800" b="1" dirty="0" err="1">
                <a:solidFill>
                  <a:srgbClr val="FFFF00"/>
                </a:solidFill>
              </a:rPr>
              <a:t>έν</a:t>
            </a:r>
            <a:r>
              <a:rPr sz="2800" b="1" dirty="0">
                <a:solidFill>
                  <a:srgbClr val="FFFF00"/>
                </a:solidFill>
              </a:rPr>
              <a:t>α </a:t>
            </a:r>
            <a:r>
              <a:rPr sz="2800" b="1" dirty="0" err="1">
                <a:solidFill>
                  <a:srgbClr val="FFFF00"/>
                </a:solidFill>
              </a:rPr>
              <a:t>φίλο</a:t>
            </a:r>
            <a:r>
              <a:rPr sz="2800" b="1" dirty="0">
                <a:solidFill>
                  <a:srgbClr val="FFFF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6643411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Σε τι έσφαλα; Τι καλό έκανα; Τι έπρεπε να κάνω και δεν το έκανα;"/>
          <p:cNvSpPr/>
          <p:nvPr/>
        </p:nvSpPr>
        <p:spPr>
          <a:xfrm>
            <a:off x="1180400" y="486926"/>
            <a:ext cx="11105804" cy="6124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 anchor="ctr">
            <a:spAutoFit/>
          </a:bodyPr>
          <a:lstStyle/>
          <a:p>
            <a:pPr>
              <a:defRPr sz="2400">
                <a:solidFill>
                  <a:srgbClr val="D42626"/>
                </a:solidFill>
              </a:defRPr>
            </a:pPr>
            <a:r>
              <a:rPr sz="2800" dirty="0"/>
              <a:t>6. </a:t>
            </a:r>
            <a:r>
              <a:rPr sz="2800" dirty="0" err="1"/>
              <a:t>Γράφω</a:t>
            </a:r>
            <a:r>
              <a:rPr sz="2800" dirty="0"/>
              <a:t> 10 </a:t>
            </a:r>
            <a:r>
              <a:rPr sz="2800" dirty="0" err="1"/>
              <a:t>κ</a:t>
            </a:r>
            <a:r>
              <a:rPr sz="2800" dirty="0"/>
              <a:t>α</a:t>
            </a:r>
            <a:r>
              <a:rPr sz="2800" dirty="0" err="1"/>
              <a:t>τ</a:t>
            </a:r>
            <a:r>
              <a:rPr sz="2800" dirty="0"/>
              <a:t>α</a:t>
            </a:r>
            <a:r>
              <a:rPr sz="2800" dirty="0" err="1"/>
              <a:t>στάσεις</a:t>
            </a:r>
            <a:r>
              <a:rPr sz="2800" dirty="0"/>
              <a:t>/α</a:t>
            </a:r>
            <a:r>
              <a:rPr sz="2800" dirty="0" err="1"/>
              <a:t>ιτίες</a:t>
            </a:r>
            <a:r>
              <a:rPr sz="2800" dirty="0"/>
              <a:t> </a:t>
            </a:r>
            <a:r>
              <a:rPr sz="2800" dirty="0" err="1"/>
              <a:t>θυμού</a:t>
            </a:r>
            <a:r>
              <a:rPr sz="2800" dirty="0"/>
              <a:t> (5 ‘</a:t>
            </a:r>
            <a:r>
              <a:rPr sz="2800" dirty="0" err="1"/>
              <a:t>μικρές</a:t>
            </a:r>
            <a:r>
              <a:rPr sz="2800" dirty="0"/>
              <a:t>’ &amp; 5 ‘</a:t>
            </a:r>
            <a:r>
              <a:rPr sz="2800" dirty="0" err="1"/>
              <a:t>μεγάλες</a:t>
            </a:r>
            <a:r>
              <a:rPr sz="2800" dirty="0"/>
              <a:t>’) &amp; </a:t>
            </a:r>
            <a:r>
              <a:rPr sz="2800" dirty="0" err="1"/>
              <a:t>τις</a:t>
            </a:r>
            <a:r>
              <a:rPr sz="2800" dirty="0"/>
              <a:t> α</a:t>
            </a:r>
            <a:r>
              <a:rPr sz="2800" dirty="0" err="1"/>
              <a:t>ντιστοιχίζω</a:t>
            </a:r>
            <a:r>
              <a:rPr sz="2800" dirty="0"/>
              <a:t> </a:t>
            </a:r>
            <a:r>
              <a:rPr sz="2800" dirty="0" err="1"/>
              <a:t>σε</a:t>
            </a:r>
            <a:r>
              <a:rPr sz="2800" dirty="0"/>
              <a:t> </a:t>
            </a:r>
            <a:r>
              <a:rPr sz="2800" dirty="0" err="1"/>
              <a:t>θερμόμετρο</a:t>
            </a:r>
            <a:r>
              <a:rPr sz="2800" dirty="0"/>
              <a:t>/</a:t>
            </a:r>
            <a:r>
              <a:rPr sz="2800" dirty="0" err="1"/>
              <a:t>φ</a:t>
            </a:r>
            <a:r>
              <a:rPr sz="2800" dirty="0"/>
              <a:t>α</a:t>
            </a:r>
            <a:r>
              <a:rPr sz="2800" dirty="0" err="1"/>
              <a:t>νάρι</a:t>
            </a:r>
            <a:r>
              <a:rPr sz="2800" dirty="0"/>
              <a:t>…</a:t>
            </a:r>
          </a:p>
          <a:p>
            <a:pPr lvl="1" indent="228600">
              <a:defRPr sz="2400">
                <a:solidFill>
                  <a:srgbClr val="D42626"/>
                </a:solidFill>
              </a:defRPr>
            </a:pPr>
            <a:r>
              <a:rPr sz="2800" dirty="0"/>
              <a:t>_______                                   _______</a:t>
            </a:r>
          </a:p>
          <a:p>
            <a:pPr lvl="1" indent="228600">
              <a:defRPr sz="2400">
                <a:solidFill>
                  <a:srgbClr val="D42626"/>
                </a:solidFill>
              </a:defRPr>
            </a:pPr>
            <a:r>
              <a:rPr sz="2800" dirty="0"/>
              <a:t>_______                                   _______</a:t>
            </a:r>
          </a:p>
          <a:p>
            <a:pPr lvl="1" indent="228600">
              <a:defRPr sz="2400">
                <a:solidFill>
                  <a:srgbClr val="D42626"/>
                </a:solidFill>
              </a:defRPr>
            </a:pPr>
            <a:r>
              <a:rPr sz="2800" dirty="0"/>
              <a:t>_______                                   _______</a:t>
            </a:r>
          </a:p>
          <a:p>
            <a:pPr lvl="1" indent="228600">
              <a:defRPr sz="2400">
                <a:solidFill>
                  <a:srgbClr val="D42626"/>
                </a:solidFill>
              </a:defRPr>
            </a:pPr>
            <a:r>
              <a:rPr sz="2800" dirty="0"/>
              <a:t>_______                                   _______</a:t>
            </a:r>
          </a:p>
          <a:p>
            <a:pPr lvl="1" indent="228600">
              <a:defRPr sz="2400">
                <a:solidFill>
                  <a:srgbClr val="D42626"/>
                </a:solidFill>
              </a:defRPr>
            </a:pPr>
            <a:r>
              <a:rPr sz="2800" dirty="0"/>
              <a:t>_______                                   _______</a:t>
            </a:r>
          </a:p>
          <a:p>
            <a:pPr lvl="1" indent="228600">
              <a:defRPr sz="2400">
                <a:solidFill>
                  <a:srgbClr val="D42626"/>
                </a:solidFill>
              </a:defRPr>
            </a:pPr>
            <a:endParaRPr sz="2800" dirty="0"/>
          </a:p>
          <a:p>
            <a:pPr lvl="1" indent="228600">
              <a:defRPr sz="2400">
                <a:solidFill>
                  <a:srgbClr val="D42626"/>
                </a:solidFill>
              </a:defRPr>
            </a:pPr>
            <a:r>
              <a:rPr sz="2800" dirty="0"/>
              <a:t>7. </a:t>
            </a:r>
            <a:r>
              <a:rPr sz="2800" dirty="0" err="1"/>
              <a:t>Ποιές</a:t>
            </a:r>
            <a:r>
              <a:rPr sz="2800" dirty="0"/>
              <a:t> </a:t>
            </a:r>
            <a:r>
              <a:rPr sz="2800" dirty="0" err="1"/>
              <a:t>είν</a:t>
            </a:r>
            <a:r>
              <a:rPr sz="2800" dirty="0"/>
              <a:t>α</a:t>
            </a:r>
            <a:r>
              <a:rPr sz="2800" dirty="0" err="1"/>
              <a:t>ι</a:t>
            </a:r>
            <a:r>
              <a:rPr sz="2800" dirty="0"/>
              <a:t> </a:t>
            </a:r>
            <a:r>
              <a:rPr sz="2800" dirty="0" err="1"/>
              <a:t>οι</a:t>
            </a:r>
            <a:r>
              <a:rPr sz="2800" dirty="0"/>
              <a:t> 3 </a:t>
            </a:r>
            <a:r>
              <a:rPr sz="2800" dirty="0" err="1"/>
              <a:t>κυριότερες</a:t>
            </a:r>
            <a:r>
              <a:rPr sz="2800" dirty="0"/>
              <a:t> </a:t>
            </a:r>
            <a:r>
              <a:rPr sz="2800" dirty="0" err="1"/>
              <a:t>θετικές</a:t>
            </a:r>
            <a:r>
              <a:rPr sz="2800" dirty="0"/>
              <a:t> </a:t>
            </a:r>
            <a:r>
              <a:rPr sz="2800" dirty="0" err="1"/>
              <a:t>μου</a:t>
            </a:r>
            <a:r>
              <a:rPr sz="2800" dirty="0"/>
              <a:t> </a:t>
            </a:r>
            <a:r>
              <a:rPr sz="2800" dirty="0" err="1"/>
              <a:t>συνήθειες</a:t>
            </a:r>
            <a:r>
              <a:rPr sz="2800" dirty="0"/>
              <a:t>/</a:t>
            </a:r>
            <a:r>
              <a:rPr sz="2800" dirty="0" err="1"/>
              <a:t>χόμ</a:t>
            </a:r>
            <a:r>
              <a:rPr sz="2800" dirty="0"/>
              <a:t>π</a:t>
            </a:r>
            <a:r>
              <a:rPr sz="2800" dirty="0" err="1"/>
              <a:t>υ</a:t>
            </a:r>
            <a:r>
              <a:rPr sz="2800" dirty="0"/>
              <a:t>? _______               _______               _______</a:t>
            </a:r>
            <a:endParaRPr lang="el-GR" sz="2800" dirty="0"/>
          </a:p>
          <a:p>
            <a:pPr lvl="1" indent="228600">
              <a:defRPr sz="2400">
                <a:solidFill>
                  <a:srgbClr val="D42626"/>
                </a:solidFill>
              </a:defRPr>
            </a:pPr>
            <a:r>
              <a:rPr sz="2800" dirty="0" err="1"/>
              <a:t>Προσ</a:t>
            </a:r>
            <a:r>
              <a:rPr sz="2800" dirty="0"/>
              <a:t>πα</a:t>
            </a:r>
            <a:r>
              <a:rPr sz="2800" dirty="0" err="1"/>
              <a:t>θώ</a:t>
            </a:r>
            <a:r>
              <a:rPr sz="2800" dirty="0"/>
              <a:t>, </a:t>
            </a:r>
            <a:r>
              <a:rPr sz="2800" dirty="0" err="1"/>
              <a:t>κ</a:t>
            </a:r>
            <a:r>
              <a:rPr sz="2800" dirty="0"/>
              <a:t>α</a:t>
            </a:r>
            <a:r>
              <a:rPr sz="2800" dirty="0" err="1"/>
              <a:t>θημερινά</a:t>
            </a:r>
            <a:r>
              <a:rPr sz="2800" dirty="0"/>
              <a:t>, </a:t>
            </a:r>
            <a:r>
              <a:rPr sz="2800" dirty="0" err="1"/>
              <a:t>γι</a:t>
            </a:r>
            <a:r>
              <a:rPr sz="2800" dirty="0"/>
              <a:t>α </a:t>
            </a:r>
            <a:r>
              <a:rPr sz="2800" dirty="0" err="1"/>
              <a:t>τις</a:t>
            </a:r>
            <a:r>
              <a:rPr sz="2800" dirty="0"/>
              <a:t> </a:t>
            </a:r>
            <a:r>
              <a:rPr sz="2800" dirty="0" err="1"/>
              <a:t>ε</a:t>
            </a:r>
            <a:r>
              <a:rPr sz="2800" dirty="0"/>
              <a:t>π</a:t>
            </a:r>
            <a:r>
              <a:rPr sz="2800" dirty="0" err="1"/>
              <a:t>όμενες</a:t>
            </a:r>
            <a:r>
              <a:rPr sz="2800" dirty="0"/>
              <a:t> 2 </a:t>
            </a:r>
            <a:r>
              <a:rPr sz="2800" dirty="0" err="1"/>
              <a:t>ε</a:t>
            </a:r>
            <a:r>
              <a:rPr sz="2800" dirty="0"/>
              <a:t>β</a:t>
            </a:r>
            <a:r>
              <a:rPr sz="2800" dirty="0" err="1"/>
              <a:t>δομάδες</a:t>
            </a:r>
            <a:r>
              <a:rPr sz="2800" dirty="0"/>
              <a:t> </a:t>
            </a:r>
            <a:r>
              <a:rPr sz="2800" dirty="0" err="1"/>
              <a:t>ν</a:t>
            </a:r>
            <a:r>
              <a:rPr sz="2800" dirty="0"/>
              <a:t>α π</a:t>
            </a:r>
            <a:r>
              <a:rPr sz="2800" dirty="0" err="1"/>
              <a:t>ερνάω</a:t>
            </a:r>
            <a:r>
              <a:rPr sz="2800" dirty="0"/>
              <a:t> </a:t>
            </a:r>
            <a:r>
              <a:rPr sz="2800" dirty="0" err="1"/>
              <a:t>κά</a:t>
            </a:r>
            <a:r>
              <a:rPr sz="2800" dirty="0"/>
              <a:t>π</a:t>
            </a:r>
            <a:r>
              <a:rPr sz="2800" dirty="0" err="1"/>
              <a:t>οιο</a:t>
            </a:r>
            <a:r>
              <a:rPr sz="2800" dirty="0"/>
              <a:t> </a:t>
            </a:r>
            <a:r>
              <a:rPr sz="2800" dirty="0" err="1"/>
              <a:t>χρόνο</a:t>
            </a:r>
            <a:r>
              <a:rPr sz="2800" dirty="0"/>
              <a:t> ‘απ</a:t>
            </a:r>
            <a:r>
              <a:rPr sz="2800" dirty="0" err="1"/>
              <a:t>ορροφημένος</a:t>
            </a:r>
            <a:r>
              <a:rPr sz="2800" dirty="0"/>
              <a:t>,-</a:t>
            </a:r>
            <a:r>
              <a:rPr sz="2800" dirty="0" err="1"/>
              <a:t>η</a:t>
            </a:r>
            <a:r>
              <a:rPr sz="2800" dirty="0"/>
              <a:t>’ </a:t>
            </a:r>
            <a:r>
              <a:rPr sz="2800" dirty="0" err="1"/>
              <a:t>σε</a:t>
            </a:r>
            <a:r>
              <a:rPr sz="2800" dirty="0"/>
              <a:t> α</a:t>
            </a:r>
            <a:r>
              <a:rPr sz="2800" dirty="0" err="1"/>
              <a:t>υτή</a:t>
            </a:r>
            <a:r>
              <a:rPr sz="2800" dirty="0"/>
              <a:t> </a:t>
            </a:r>
            <a:r>
              <a:rPr sz="2800" dirty="0" err="1"/>
              <a:t>τη</a:t>
            </a:r>
            <a:r>
              <a:rPr sz="2800" dirty="0"/>
              <a:t> </a:t>
            </a:r>
            <a:r>
              <a:rPr sz="2800" dirty="0" err="1"/>
              <a:t>συνήθει</a:t>
            </a:r>
            <a:r>
              <a:rPr sz="2800" dirty="0"/>
              <a:t>α/</a:t>
            </a:r>
            <a:r>
              <a:rPr sz="2800" dirty="0" err="1"/>
              <a:t>χόμ</a:t>
            </a:r>
            <a:r>
              <a:rPr sz="2800" dirty="0"/>
              <a:t>π</a:t>
            </a:r>
            <a:r>
              <a:rPr sz="2800" dirty="0" err="1"/>
              <a:t>υ</a:t>
            </a:r>
            <a:r>
              <a:rPr sz="2800" dirty="0"/>
              <a:t>!</a:t>
            </a:r>
          </a:p>
          <a:p>
            <a:pPr marL="621631" lvl="1" indent="-240631">
              <a:buSzPct val="100000"/>
              <a:buChar char="•"/>
              <a:defRPr sz="2400">
                <a:solidFill>
                  <a:srgbClr val="D42626"/>
                </a:solidFill>
              </a:defRPr>
            </a:pPr>
            <a:r>
              <a:rPr sz="2800" b="1" dirty="0" err="1">
                <a:solidFill>
                  <a:schemeClr val="bg1"/>
                </a:solidFill>
              </a:rPr>
              <a:t>Σημειώνω</a:t>
            </a:r>
            <a:r>
              <a:rPr sz="2800" b="1" dirty="0">
                <a:solidFill>
                  <a:schemeClr val="bg1"/>
                </a:solidFill>
              </a:rPr>
              <a:t> </a:t>
            </a:r>
            <a:r>
              <a:rPr sz="2800" b="1" dirty="0" err="1">
                <a:solidFill>
                  <a:schemeClr val="bg1"/>
                </a:solidFill>
              </a:rPr>
              <a:t>κ</a:t>
            </a:r>
            <a:r>
              <a:rPr sz="2800" b="1" dirty="0">
                <a:solidFill>
                  <a:schemeClr val="bg1"/>
                </a:solidFill>
              </a:rPr>
              <a:t>α</a:t>
            </a:r>
            <a:r>
              <a:rPr sz="2800" b="1" dirty="0" err="1">
                <a:solidFill>
                  <a:schemeClr val="bg1"/>
                </a:solidFill>
              </a:rPr>
              <a:t>θημερινά</a:t>
            </a:r>
            <a:r>
              <a:rPr sz="2800" b="1" dirty="0">
                <a:solidFill>
                  <a:schemeClr val="bg1"/>
                </a:solidFill>
              </a:rPr>
              <a:t> </a:t>
            </a:r>
            <a:r>
              <a:rPr sz="2800" b="1" dirty="0" err="1">
                <a:solidFill>
                  <a:schemeClr val="bg1"/>
                </a:solidFill>
              </a:rPr>
              <a:t>σε</a:t>
            </a:r>
            <a:r>
              <a:rPr sz="2800" b="1" dirty="0">
                <a:solidFill>
                  <a:schemeClr val="bg1"/>
                </a:solidFill>
              </a:rPr>
              <a:t> </a:t>
            </a:r>
            <a:r>
              <a:rPr sz="2800" b="1" dirty="0" err="1">
                <a:solidFill>
                  <a:schemeClr val="bg1"/>
                </a:solidFill>
              </a:rPr>
              <a:t>ημερολόγιο</a:t>
            </a:r>
            <a:r>
              <a:rPr sz="2800" b="1" dirty="0">
                <a:solidFill>
                  <a:schemeClr val="bg1"/>
                </a:solidFill>
              </a:rPr>
              <a:t> </a:t>
            </a:r>
            <a:r>
              <a:rPr sz="2800" b="1" dirty="0" err="1">
                <a:solidFill>
                  <a:schemeClr val="bg1"/>
                </a:solidFill>
              </a:rPr>
              <a:t>γι</a:t>
            </a:r>
            <a:r>
              <a:rPr sz="2800" b="1" dirty="0">
                <a:solidFill>
                  <a:schemeClr val="bg1"/>
                </a:solidFill>
              </a:rPr>
              <a:t>α </a:t>
            </a:r>
            <a:r>
              <a:rPr sz="2800" b="1" dirty="0" err="1">
                <a:solidFill>
                  <a:schemeClr val="bg1"/>
                </a:solidFill>
              </a:rPr>
              <a:t>το</a:t>
            </a:r>
            <a:r>
              <a:rPr sz="2800" b="1" dirty="0">
                <a:solidFill>
                  <a:schemeClr val="bg1"/>
                </a:solidFill>
              </a:rPr>
              <a:t> π</a:t>
            </a:r>
            <a:r>
              <a:rPr sz="2800" b="1" dirty="0" err="1">
                <a:solidFill>
                  <a:schemeClr val="bg1"/>
                </a:solidFill>
              </a:rPr>
              <a:t>ώς</a:t>
            </a:r>
            <a:r>
              <a:rPr sz="2800" b="1" dirty="0">
                <a:solidFill>
                  <a:schemeClr val="bg1"/>
                </a:solidFill>
              </a:rPr>
              <a:t> </a:t>
            </a:r>
            <a:r>
              <a:rPr sz="2800" b="1" dirty="0" err="1">
                <a:solidFill>
                  <a:schemeClr val="bg1"/>
                </a:solidFill>
              </a:rPr>
              <a:t>νιώθω</a:t>
            </a:r>
            <a:r>
              <a:rPr sz="2800" b="1" dirty="0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270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091160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{7D55CD3E-5DCD-F948-9850-6D62EED25097}tf10001119</Template>
  <TotalTime>3774</TotalTime>
  <Words>941</Words>
  <Application>Microsoft Office PowerPoint</Application>
  <PresentationFormat>Widescreen</PresentationFormat>
  <Paragraphs>128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Athelas</vt:lpstr>
      <vt:lpstr>Calibri</vt:lpstr>
      <vt:lpstr>Century Gothic</vt:lpstr>
      <vt:lpstr>Helvetica Light</vt:lpstr>
      <vt:lpstr>Helvetica Neue</vt:lpstr>
      <vt:lpstr>Palatino Linotype</vt:lpstr>
      <vt:lpstr>Tahoma</vt:lpstr>
      <vt:lpstr>Times New Roman</vt:lpstr>
      <vt:lpstr>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Ας ασκηθούμε στην αυτοπεποίθηση </vt:lpstr>
      <vt:lpstr>Τι καταφέρνουμε</vt:lpstr>
      <vt:lpstr>Για να απαλλαγούμε από τη συνήθεια του μυρηκασμού…</vt:lpstr>
      <vt:lpstr>Θέμα 4ο. Γνωστικές προεκτάσεις</vt:lpstr>
      <vt:lpstr>Τελευταία Θεματικής – έναρξη με την άσκηση της αυτορρύθμισης (των 3 βημάτων)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Αναστοχασμός στις Αριστοτελικές έννοιες ‘ευτυχία, ευδαιμονία, εντελέχεια</vt:lpstr>
      <vt:lpstr>Το F.O.M.O. και ο Επίκουρος</vt:lpstr>
      <vt:lpstr>PowerPoint Presentation</vt:lpstr>
      <vt:lpstr>Έλεγχος πραγματικότητας, αμφισβήτηση σκέψεων &amp; ορθολογισμός (‘είμαι σίγουρος/-η ότι αυτό είναι αλήθεια;’)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Efstathios Kaliviotis</dc:creator>
  <cp:lastModifiedBy>Γιώτα Παναγιώτου</cp:lastModifiedBy>
  <cp:revision>69</cp:revision>
  <dcterms:created xsi:type="dcterms:W3CDTF">2021-04-18T09:27:22Z</dcterms:created>
  <dcterms:modified xsi:type="dcterms:W3CDTF">2021-06-02T12:07:20Z</dcterms:modified>
</cp:coreProperties>
</file>