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3" r:id="rId4"/>
    <p:sldId id="262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E6D0"/>
                </a:solidFill>
              </a:rPr>
              <a:pPr/>
              <a:t>9/24/2012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E6D0"/>
                </a:solidFill>
              </a:rPr>
              <a:pPr/>
              <a:t>9/24/2012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E6D0"/>
                </a:solidFill>
              </a:rPr>
              <a:pPr/>
              <a:t>9/24/2012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E6D0"/>
                </a:solidFill>
              </a:rPr>
              <a:pPr/>
              <a:t>9/24/2012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1D3641"/>
                </a:solidFill>
              </a:rPr>
              <a:pPr/>
              <a:t>9/24/2012</a:t>
            </a:fld>
            <a:endParaRPr lang="en-US">
              <a:solidFill>
                <a:srgbClr val="1D364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D364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1D3641"/>
                </a:solidFill>
              </a:rPr>
              <a:pPr/>
              <a:t>‹#›</a:t>
            </a:fld>
            <a:endParaRPr lang="en-US">
              <a:solidFill>
                <a:srgbClr val="1D364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E6D0"/>
                </a:solidFill>
              </a:rPr>
              <a:pPr/>
              <a:t>9/24/2012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E6D0"/>
                </a:solidFill>
              </a:rPr>
              <a:pPr/>
              <a:t>9/24/2012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E6D0"/>
                </a:solidFill>
              </a:rPr>
              <a:pPr/>
              <a:t>9/24/2012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E6D0"/>
                </a:solidFill>
              </a:rPr>
              <a:pPr/>
              <a:t>9/24/2012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E6D0"/>
                </a:solidFill>
              </a:rPr>
              <a:pPr/>
              <a:t>9/24/2012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E6D0"/>
                </a:solidFill>
              </a:rPr>
              <a:pPr/>
              <a:t>9/24/2012</a:t>
            </a:fld>
            <a:endParaRPr lang="en-US">
              <a:solidFill>
                <a:srgbClr val="DFE6D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E6D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FE6D0"/>
                </a:solidFill>
              </a:rPr>
              <a:pPr/>
              <a:t>‹#›</a:t>
            </a:fld>
            <a:endParaRPr lang="en-US">
              <a:solidFill>
                <a:srgbClr val="DFE6D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4D3F5826-3B3E-4DE5-86C7-C45079C69F84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101461B-A1C8-4595-B8B1-6525D32D229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32657"/>
            <a:ext cx="8964488" cy="1656181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/>
            </a:r>
            <a:br>
              <a:rPr lang="lv-LV" dirty="0" smtClean="0"/>
            </a:br>
            <a:r>
              <a:rPr lang="lv-LV" sz="4000" b="1" dirty="0" smtClean="0">
                <a:latin typeface="Arial" pitchFamily="34" charset="0"/>
                <a:cs typeface="Arial" pitchFamily="34" charset="0"/>
              </a:rPr>
              <a:t>LATVIA, DAUGAVPILS</a:t>
            </a:r>
            <a:r>
              <a:rPr lang="lv-LV" b="1" dirty="0">
                <a:latin typeface="Arial" pitchFamily="34" charset="0"/>
                <a:cs typeface="Arial" pitchFamily="34" charset="0"/>
              </a:rPr>
              <a:t/>
            </a:r>
            <a:br>
              <a:rPr lang="lv-LV" b="1" dirty="0">
                <a:latin typeface="Arial" pitchFamily="34" charset="0"/>
                <a:cs typeface="Arial" pitchFamily="34" charset="0"/>
              </a:rPr>
            </a:br>
            <a:r>
              <a:rPr lang="lv-LV" sz="3600" dirty="0">
                <a:latin typeface="Arial" pitchFamily="34" charset="0"/>
                <a:cs typeface="Arial" pitchFamily="34" charset="0"/>
              </a:rPr>
              <a:t>Secondary school of Art </a:t>
            </a:r>
            <a:r>
              <a:rPr lang="lv-LV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lv-LV" sz="3600" dirty="0" smtClean="0">
                <a:latin typeface="Arial" pitchFamily="34" charset="0"/>
                <a:cs typeface="Arial" pitchFamily="34" charset="0"/>
              </a:rPr>
            </a:br>
            <a:r>
              <a:rPr lang="lv-LV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Evelina Balode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, History and Art history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teacher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88838"/>
            <a:ext cx="5472608" cy="4774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495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36904" cy="864096"/>
          </a:xfrm>
        </p:spPr>
        <p:txBody>
          <a:bodyPr>
            <a:normAutofit/>
          </a:bodyPr>
          <a:lstStyle/>
          <a:p>
            <a:r>
              <a:rPr lang="lv-LV" sz="4000" b="1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Latvian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Histor</a:t>
            </a:r>
            <a:r>
              <a:rPr lang="lv-LV" sz="4000" b="1" dirty="0" smtClean="0">
                <a:latin typeface="Arial" pitchFamily="34" charset="0"/>
                <a:cs typeface="Arial" pitchFamily="34" charset="0"/>
              </a:rPr>
              <a:t>ical Landmarks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8676456" cy="5328592"/>
          </a:xfrm>
        </p:spPr>
        <p:txBody>
          <a:bodyPr>
            <a:normAutofit/>
          </a:bodyPr>
          <a:lstStyle/>
          <a:p>
            <a:r>
              <a:rPr lang="en-US" sz="2800" b="1" dirty="0"/>
              <a:t>Until </a:t>
            </a:r>
            <a:r>
              <a:rPr lang="en-US" sz="2800" b="1" dirty="0" err="1"/>
              <a:t>XXth</a:t>
            </a:r>
            <a:r>
              <a:rPr lang="en-US" sz="2800" b="1" dirty="0"/>
              <a:t> century: dependence on Germany; part of Polish, Swedish, Russian Empires</a:t>
            </a:r>
            <a:r>
              <a:rPr lang="en-US" sz="2800" dirty="0"/>
              <a:t>;  valuable outcome – multinational population.</a:t>
            </a:r>
          </a:p>
          <a:p>
            <a:r>
              <a:rPr lang="en-US" sz="2800" b="1" dirty="0" smtClean="0"/>
              <a:t>Latvia</a:t>
            </a:r>
            <a:r>
              <a:rPr lang="lv-LV" sz="2800" b="1" dirty="0" smtClean="0"/>
              <a:t>’s</a:t>
            </a:r>
            <a:r>
              <a:rPr lang="en-US" sz="2800" b="1" dirty="0" smtClean="0"/>
              <a:t> independence</a:t>
            </a:r>
            <a:r>
              <a:rPr lang="lv-LV" sz="2800" dirty="0" smtClean="0"/>
              <a:t>: 1) </a:t>
            </a:r>
            <a:r>
              <a:rPr lang="en-US" sz="2800" dirty="0" smtClean="0"/>
              <a:t>from </a:t>
            </a:r>
            <a:r>
              <a:rPr lang="en-US" sz="2800" dirty="0"/>
              <a:t>1918 to </a:t>
            </a:r>
            <a:r>
              <a:rPr lang="en-US" sz="2800" dirty="0" smtClean="0"/>
              <a:t>1940</a:t>
            </a:r>
            <a:r>
              <a:rPr lang="lv-LV" sz="2800" dirty="0" smtClean="0"/>
              <a:t>  2)</a:t>
            </a:r>
            <a:r>
              <a:rPr lang="en-US" sz="2800" dirty="0"/>
              <a:t> from 1991 to present </a:t>
            </a:r>
          </a:p>
          <a:p>
            <a:r>
              <a:rPr lang="lv-LV" sz="2800" b="1" dirty="0" smtClean="0"/>
              <a:t>Latvia’s occupation</a:t>
            </a:r>
            <a:r>
              <a:rPr lang="lv-LV" sz="2800" dirty="0" smtClean="0"/>
              <a:t>: 1)</a:t>
            </a:r>
            <a:r>
              <a:rPr lang="en-US" sz="2800" dirty="0" smtClean="0"/>
              <a:t>June </a:t>
            </a:r>
            <a:r>
              <a:rPr lang="en-US" sz="2800" dirty="0"/>
              <a:t>1940 – June 1941 – occupation by the </a:t>
            </a:r>
            <a:r>
              <a:rPr lang="en-US" sz="2800" dirty="0" smtClean="0"/>
              <a:t>USSR</a:t>
            </a:r>
            <a:r>
              <a:rPr lang="lv-LV" sz="2800" dirty="0" smtClean="0"/>
              <a:t>; 2)</a:t>
            </a:r>
            <a:r>
              <a:rPr lang="en-US" sz="2800" dirty="0" smtClean="0"/>
              <a:t>June </a:t>
            </a:r>
            <a:r>
              <a:rPr lang="en-US" sz="2800" dirty="0"/>
              <a:t>1941 - summer 1944 – occupation by the Nazi </a:t>
            </a:r>
            <a:r>
              <a:rPr lang="en-US" sz="2800" dirty="0" smtClean="0"/>
              <a:t>Germany</a:t>
            </a:r>
            <a:r>
              <a:rPr lang="lv-LV" sz="2800" dirty="0" smtClean="0"/>
              <a:t>; 3)</a:t>
            </a:r>
            <a:r>
              <a:rPr lang="en-US" sz="2800" dirty="0" smtClean="0"/>
              <a:t>from1944/45 </a:t>
            </a:r>
            <a:r>
              <a:rPr lang="en-US" sz="2800" dirty="0"/>
              <a:t>to 1991- reoccupation by the </a:t>
            </a:r>
            <a:r>
              <a:rPr lang="en-US" sz="2800" dirty="0" smtClean="0"/>
              <a:t>USSR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423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lv-LV" sz="4000" b="1" dirty="0" smtClean="0">
                <a:latin typeface="Arial" pitchFamily="34" charset="0"/>
                <a:cs typeface="Arial" pitchFamily="34" charset="0"/>
              </a:rPr>
              <a:t>History as a school subject in Latvia now...</a:t>
            </a:r>
            <a:endParaRPr lang="lv-LV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50292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the tendency to separate Latvian history from the world’s history; 2 different subjects in form 6 since school year 2011/2012;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the reason – to promote patriotism and national self-awareness;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History as a school subject cannot be ‘guilty’ in social problems, economy drawbacks; it cannot be a political weapon.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History gives understanding of varieties in society, unites not separates...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It is not possible to change the past, it is possible to change your own attitude and to influence the future.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09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29600" cy="10801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lv-LV" sz="2800" b="1" dirty="0" smtClean="0">
                <a:latin typeface="Arial" pitchFamily="34" charset="0"/>
                <a:cs typeface="Arial" pitchFamily="34" charset="0"/>
              </a:rPr>
              <a:t>One of the objectives of the Ministry of Education and Science programme of History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352928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800" b="1" dirty="0" smtClean="0">
                <a:latin typeface="Arial" pitchFamily="34" charset="0"/>
                <a:cs typeface="Arial" pitchFamily="34" charset="0"/>
              </a:rPr>
              <a:t>«To promote the development of democratic person throught the use of the variety of teaching methods at the lessons of History»</a:t>
            </a:r>
          </a:p>
          <a:p>
            <a:pPr marL="0" indent="0">
              <a:buNone/>
            </a:pPr>
            <a:endParaRPr lang="lv-LV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lv-LV" sz="2400" b="1" dirty="0" smtClean="0">
                <a:latin typeface="Arial" pitchFamily="34" charset="0"/>
                <a:cs typeface="Arial" pitchFamily="34" charset="0"/>
              </a:rPr>
              <a:t>Our students are</a:t>
            </a:r>
          </a:p>
          <a:p>
            <a:r>
              <a:rPr lang="lv-LV" sz="2400" dirty="0" smtClean="0">
                <a:latin typeface="Arial" pitchFamily="34" charset="0"/>
                <a:cs typeface="Arial" pitchFamily="34" charset="0"/>
              </a:rPr>
              <a:t>From multicultural families, some of them have got a low level of Latvian language, but education is in Latvian</a:t>
            </a:r>
          </a:p>
          <a:p>
            <a:r>
              <a:rPr lang="lv-LV" sz="2400" dirty="0" smtClean="0">
                <a:latin typeface="Arial" pitchFamily="34" charset="0"/>
                <a:cs typeface="Arial" pitchFamily="34" charset="0"/>
              </a:rPr>
              <a:t>Families’ political views,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nostalgia </a:t>
            </a:r>
            <a:r>
              <a:rPr lang="lv-LV" sz="2400" dirty="0" smtClean="0">
                <a:latin typeface="Arial" pitchFamily="34" charset="0"/>
                <a:cs typeface="Arial" pitchFamily="34" charset="0"/>
              </a:rPr>
              <a:t>about the USSR</a:t>
            </a:r>
          </a:p>
          <a:p>
            <a:r>
              <a:rPr lang="lv-LV" sz="2400" dirty="0" smtClean="0">
                <a:latin typeface="Arial" pitchFamily="34" charset="0"/>
                <a:cs typeface="Arial" pitchFamily="34" charset="0"/>
              </a:rPr>
              <a:t>Social and economical problems, the wish to immigrate for the seek of better life...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34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859216" cy="979512"/>
          </a:xfrm>
        </p:spPr>
        <p:txBody>
          <a:bodyPr/>
          <a:lstStyle/>
          <a:p>
            <a:r>
              <a:rPr lang="lv-LV" sz="4000" b="1" dirty="0" smtClean="0">
                <a:latin typeface="Arial" pitchFamily="34" charset="0"/>
                <a:cs typeface="Arial" pitchFamily="34" charset="0"/>
              </a:rPr>
              <a:t>What we do...</a:t>
            </a:r>
            <a:endParaRPr lang="lv-LV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80920" cy="4608512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educational excursions to real historical places (e.g. Museums, </a:t>
            </a:r>
            <a:r>
              <a:rPr lang="en-US" sz="2400" b="1" dirty="0" err="1" smtClean="0"/>
              <a:t>cemet</a:t>
            </a:r>
            <a:r>
              <a:rPr lang="lv-LV" sz="2400" b="1" dirty="0" smtClean="0"/>
              <a:t>e</a:t>
            </a:r>
            <a:r>
              <a:rPr lang="en-US" sz="2400" b="1" dirty="0" err="1" smtClean="0"/>
              <a:t>ries</a:t>
            </a:r>
            <a:r>
              <a:rPr lang="en-US" sz="2400" b="1" dirty="0"/>
              <a:t>, historical buildings, churches, places of historical events, etc</a:t>
            </a:r>
            <a:r>
              <a:rPr lang="en-US" sz="2400" b="1" dirty="0" smtClean="0"/>
              <a:t>.)</a:t>
            </a:r>
            <a:endParaRPr lang="lv-LV" sz="2400" b="1" dirty="0" smtClean="0"/>
          </a:p>
          <a:p>
            <a:r>
              <a:rPr lang="en-US" sz="2400" b="1" dirty="0" smtClean="0"/>
              <a:t>reading </a:t>
            </a:r>
            <a:r>
              <a:rPr lang="en-US" sz="2400" b="1" dirty="0"/>
              <a:t>and analysis of different historical sources</a:t>
            </a:r>
            <a:br>
              <a:rPr lang="en-US" sz="2400" b="1" dirty="0"/>
            </a:br>
            <a:r>
              <a:rPr lang="en-US" sz="2400" b="1" dirty="0"/>
              <a:t>the use of </a:t>
            </a:r>
            <a:r>
              <a:rPr lang="en-US" sz="2400" b="1" dirty="0" smtClean="0"/>
              <a:t>ICT</a:t>
            </a:r>
            <a:endParaRPr lang="lv-LV" sz="2400" b="1" dirty="0" smtClean="0"/>
          </a:p>
          <a:p>
            <a:r>
              <a:rPr lang="en-US" sz="2400" b="1" dirty="0" smtClean="0"/>
              <a:t>work </a:t>
            </a:r>
            <a:r>
              <a:rPr lang="en-US" sz="2400" b="1" dirty="0"/>
              <a:t>in groups and class </a:t>
            </a:r>
            <a:r>
              <a:rPr lang="en-US" sz="2400" b="1" dirty="0" smtClean="0"/>
              <a:t>discussions</a:t>
            </a:r>
            <a:endParaRPr lang="lv-LV" sz="2400" b="1" dirty="0" smtClean="0"/>
          </a:p>
          <a:p>
            <a:endParaRPr lang="lv-LV" b="1" dirty="0"/>
          </a:p>
          <a:p>
            <a:endParaRPr lang="lv-LV" b="1" dirty="0" smtClean="0"/>
          </a:p>
          <a:p>
            <a:pPr marL="0" indent="0">
              <a:buNone/>
            </a:pPr>
            <a:r>
              <a:rPr lang="en-US" sz="4800" b="1" dirty="0">
                <a:solidFill>
                  <a:srgbClr val="0070C0"/>
                </a:solidFill>
              </a:rPr>
              <a:t>Thanks for your attention!</a:t>
            </a:r>
            <a:br>
              <a:rPr lang="en-US" sz="4800" b="1" dirty="0">
                <a:solidFill>
                  <a:srgbClr val="0070C0"/>
                </a:solidFill>
              </a:rPr>
            </a:br>
            <a:r>
              <a:rPr lang="lv-LV" sz="4800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/>
              <a:t>evelina.balode@inbox.lv</a:t>
            </a:r>
            <a:endParaRPr lang="lv-LV" b="1" dirty="0" smtClean="0"/>
          </a:p>
          <a:p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2548996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257</TotalTime>
  <Words>304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Perspective</vt:lpstr>
      <vt:lpstr> LATVIA, DAUGAVPILS Secondary school of Art  Evelina Balode, History and Art history teacher</vt:lpstr>
      <vt:lpstr>3 Latvian Historical Landmarks</vt:lpstr>
      <vt:lpstr>History as a school subject in Latvia now...</vt:lpstr>
      <vt:lpstr>One of the objectives of the Ministry of Education and Science programme of History</vt:lpstr>
      <vt:lpstr>What we do...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Country - region</dc:title>
  <dc:creator>user</dc:creator>
  <cp:lastModifiedBy>user</cp:lastModifiedBy>
  <cp:revision>13</cp:revision>
  <dcterms:created xsi:type="dcterms:W3CDTF">2012-05-22T07:53:52Z</dcterms:created>
  <dcterms:modified xsi:type="dcterms:W3CDTF">2012-09-24T08:25:06Z</dcterms:modified>
</cp:coreProperties>
</file>