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4" r:id="rId3"/>
    <p:sldId id="265" r:id="rId4"/>
    <p:sldId id="257" r:id="rId5"/>
    <p:sldId id="268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7D36C-1D15-475E-8461-81DFEB068E2A}" type="datetimeFigureOut">
              <a:rPr lang="it-IT" smtClean="0"/>
              <a:pPr/>
              <a:t>24/09/2012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F4F932-04D2-4556-8676-D21F270DC64F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5906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4F932-04D2-4556-8676-D21F270DC64F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CCF596-6DF4-4942-A51B-CC08CF300510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CCF596-6DF4-4942-A51B-CC08CF300510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4F932-04D2-4556-8676-D21F270DC64F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4F932-04D2-4556-8676-D21F270DC64F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CCF596-6DF4-4942-A51B-CC08CF300510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5826-3B3E-4DE5-86C7-C45079C69F84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461B-A1C8-4595-B8B1-6525D32D22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853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5826-3B3E-4DE5-86C7-C45079C69F84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461B-A1C8-4595-B8B1-6525D32D22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844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5826-3B3E-4DE5-86C7-C45079C69F84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461B-A1C8-4595-B8B1-6525D32D22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596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5826-3B3E-4DE5-86C7-C45079C69F84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461B-A1C8-4595-B8B1-6525D32D22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419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5826-3B3E-4DE5-86C7-C45079C69F84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461B-A1C8-4595-B8B1-6525D32D22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16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5826-3B3E-4DE5-86C7-C45079C69F84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461B-A1C8-4595-B8B1-6525D32D22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54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5826-3B3E-4DE5-86C7-C45079C69F84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461B-A1C8-4595-B8B1-6525D32D22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266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5826-3B3E-4DE5-86C7-C45079C69F84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461B-A1C8-4595-B8B1-6525D32D22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0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5826-3B3E-4DE5-86C7-C45079C69F84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461B-A1C8-4595-B8B1-6525D32D22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03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5826-3B3E-4DE5-86C7-C45079C69F84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461B-A1C8-4595-B8B1-6525D32D22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F5826-3B3E-4DE5-86C7-C45079C69F84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461B-A1C8-4595-B8B1-6525D32D22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65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F5826-3B3E-4DE5-86C7-C45079C69F84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1461B-A1C8-4595-B8B1-6525D32D22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760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uovilicei.indire.it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uovilicei.indire.it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zavi-edu.i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Italia, Valle d’Aosta</a:t>
            </a:r>
            <a:br>
              <a:rPr lang="en-US" dirty="0" smtClean="0"/>
            </a:br>
            <a:r>
              <a:rPr lang="en-US" dirty="0" err="1" smtClean="0"/>
              <a:t>Liceo</a:t>
            </a:r>
            <a:r>
              <a:rPr lang="en-US" dirty="0" smtClean="0"/>
              <a:t> </a:t>
            </a:r>
            <a:r>
              <a:rPr lang="en-US" dirty="0" err="1" smtClean="0"/>
              <a:t>Classico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Aosta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Marco </a:t>
            </a:r>
            <a:r>
              <a:rPr lang="en-US" dirty="0" err="1" smtClean="0"/>
              <a:t>Maggi</a:t>
            </a:r>
            <a:r>
              <a:rPr lang="en-US" dirty="0" smtClean="0"/>
              <a:t>, </a:t>
            </a:r>
            <a:r>
              <a:rPr lang="en-US" dirty="0" err="1" smtClean="0"/>
              <a:t>Ph.D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Teacher of History and Philosophy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95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CH" dirty="0" smtClean="0"/>
              <a:t>Aosta Valley</a:t>
            </a:r>
            <a:br>
              <a:rPr lang="it-CH" dirty="0" smtClean="0"/>
            </a:br>
            <a:r>
              <a:rPr lang="it-CH" dirty="0" smtClean="0"/>
              <a:t/>
            </a:r>
            <a:br>
              <a:rPr lang="it-CH" dirty="0" smtClean="0"/>
            </a:br>
            <a:endParaRPr lang="it-IT" dirty="0"/>
          </a:p>
        </p:txBody>
      </p:sp>
      <p:pic>
        <p:nvPicPr>
          <p:cNvPr id="4" name="Segnaposto contenuto 3" descr="DSC_001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192958" y="1844824"/>
            <a:ext cx="6758085" cy="4536504"/>
          </a:xfrm>
        </p:spPr>
      </p:pic>
      <p:sp>
        <p:nvSpPr>
          <p:cNvPr id="5" name="CasellaDiTesto 4"/>
          <p:cNvSpPr txBox="1"/>
          <p:nvPr/>
        </p:nvSpPr>
        <p:spPr>
          <a:xfrm>
            <a:off x="3491880" y="6021288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sz="1400" dirty="0" smtClean="0">
                <a:solidFill>
                  <a:srgbClr val="FF0000"/>
                </a:solidFill>
                <a:latin typeface="Dotum" pitchFamily="34" charset="-127"/>
                <a:ea typeface="Dotum" pitchFamily="34" charset="-127"/>
              </a:rPr>
              <a:t>2012.23.09 </a:t>
            </a:r>
            <a:r>
              <a:rPr lang="it-CH" sz="1400" dirty="0" err="1" smtClean="0">
                <a:solidFill>
                  <a:srgbClr val="FF0000"/>
                </a:solidFill>
                <a:latin typeface="Dotum" pitchFamily="34" charset="-127"/>
                <a:ea typeface="Dotum" pitchFamily="34" charset="-127"/>
              </a:rPr>
              <a:t>Sun</a:t>
            </a:r>
            <a:r>
              <a:rPr lang="it-CH" sz="1400" dirty="0" smtClean="0">
                <a:solidFill>
                  <a:srgbClr val="FF0000"/>
                </a:solidFill>
                <a:latin typeface="Dotum" pitchFamily="34" charset="-127"/>
                <a:ea typeface="Dotum" pitchFamily="34" charset="-127"/>
              </a:rPr>
              <a:t>. 15:48</a:t>
            </a:r>
            <a:endParaRPr lang="it-IT" sz="1400" dirty="0">
              <a:solidFill>
                <a:srgbClr val="FF0000"/>
              </a:solidFill>
              <a:latin typeface="Dotum" pitchFamily="34" charset="-127"/>
              <a:ea typeface="Dotum" pitchFamily="34" charset="-127"/>
            </a:endParaRPr>
          </a:p>
        </p:txBody>
      </p:sp>
      <p:pic>
        <p:nvPicPr>
          <p:cNvPr id="6" name="Immagine 5" descr="384px-Map_Region_of_Valle_d'Aosta.sv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64288" y="-8874"/>
            <a:ext cx="2001416" cy="25017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CH" dirty="0" smtClean="0"/>
              <a:t>Aosta Valley</a:t>
            </a:r>
            <a:br>
              <a:rPr lang="it-CH" dirty="0" smtClean="0"/>
            </a:br>
            <a:r>
              <a:rPr lang="it-CH" dirty="0" err="1" smtClean="0"/>
              <a:t>Historical</a:t>
            </a:r>
            <a:r>
              <a:rPr lang="it-CH" dirty="0" smtClean="0"/>
              <a:t> </a:t>
            </a:r>
            <a:r>
              <a:rPr lang="it-CH" dirty="0" err="1" smtClean="0"/>
              <a:t>Landmarks</a:t>
            </a:r>
            <a:r>
              <a:rPr lang="it-CH" dirty="0" smtClean="0"/>
              <a:t/>
            </a:r>
            <a:br>
              <a:rPr lang="it-CH" dirty="0" smtClean="0"/>
            </a:br>
            <a:endParaRPr lang="it-IT" dirty="0"/>
          </a:p>
        </p:txBody>
      </p:sp>
      <p:pic>
        <p:nvPicPr>
          <p:cNvPr id="6" name="Immagine 5" descr="384px-Map_Region_of_Valle_d'Aosta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64288" y="-8874"/>
            <a:ext cx="2001416" cy="2501770"/>
          </a:xfrm>
          <a:prstGeom prst="rect">
            <a:avLst/>
          </a:prstGeom>
        </p:spPr>
      </p:pic>
      <p:pic>
        <p:nvPicPr>
          <p:cNvPr id="8" name="Immagine 7" descr="Arco d'August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27618" y="3236943"/>
            <a:ext cx="1916190" cy="1440000"/>
          </a:xfrm>
          <a:prstGeom prst="rect">
            <a:avLst/>
          </a:prstGeom>
        </p:spPr>
      </p:pic>
      <p:pic>
        <p:nvPicPr>
          <p:cNvPr id="9" name="Immagine 8" descr="Umberto_I_di_Savoia_Biancaman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000562" y="3236783"/>
            <a:ext cx="1003486" cy="1440000"/>
          </a:xfrm>
          <a:prstGeom prst="rect">
            <a:avLst/>
          </a:prstGeom>
        </p:spPr>
      </p:pic>
      <p:pic>
        <p:nvPicPr>
          <p:cNvPr id="10" name="Immagine 9" descr="Statuto 1948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12160" y="3236943"/>
            <a:ext cx="2184537" cy="1440000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2987824" y="2300679"/>
            <a:ext cx="3096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CH" dirty="0" smtClean="0"/>
              <a:t>1032 AD</a:t>
            </a:r>
          </a:p>
          <a:p>
            <a:pPr algn="ctr"/>
            <a:r>
              <a:rPr lang="it-CH" dirty="0" err="1" smtClean="0"/>
              <a:t>Erected</a:t>
            </a:r>
            <a:r>
              <a:rPr lang="it-CH" dirty="0" smtClean="0"/>
              <a:t> </a:t>
            </a:r>
            <a:r>
              <a:rPr lang="it-CH" dirty="0" err="1" smtClean="0"/>
              <a:t>county</a:t>
            </a:r>
            <a:r>
              <a:rPr lang="it-CH" dirty="0" smtClean="0"/>
              <a:t> under </a:t>
            </a:r>
            <a:r>
              <a:rPr lang="it-CH" dirty="0" err="1" smtClean="0"/>
              <a:t>Savoy</a:t>
            </a:r>
            <a:r>
              <a:rPr lang="it-CH" dirty="0" smtClean="0"/>
              <a:t> </a:t>
            </a:r>
            <a:r>
              <a:rPr lang="it-CH" dirty="0" err="1" smtClean="0"/>
              <a:t>dynasty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467544" y="4676943"/>
            <a:ext cx="3096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CH" dirty="0" smtClean="0"/>
              <a:t>25 BC</a:t>
            </a:r>
          </a:p>
          <a:p>
            <a:pPr algn="ctr"/>
            <a:r>
              <a:rPr lang="it-CH" dirty="0" smtClean="0"/>
              <a:t>Roman </a:t>
            </a:r>
            <a:r>
              <a:rPr lang="it-CH" dirty="0" err="1" smtClean="0"/>
              <a:t>conquest</a:t>
            </a:r>
            <a:r>
              <a:rPr lang="it-CH" dirty="0" smtClean="0"/>
              <a:t> under </a:t>
            </a:r>
            <a:r>
              <a:rPr lang="it-CH" dirty="0" err="1" smtClean="0"/>
              <a:t>Augustus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5580112" y="4676943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CH" dirty="0" smtClean="0"/>
              <a:t>1948 AD</a:t>
            </a:r>
          </a:p>
          <a:p>
            <a:pPr algn="ctr"/>
            <a:r>
              <a:rPr lang="it-CH" dirty="0" err="1" smtClean="0"/>
              <a:t>Declared</a:t>
            </a:r>
            <a:r>
              <a:rPr lang="it-CH" dirty="0" smtClean="0"/>
              <a:t> </a:t>
            </a:r>
            <a:r>
              <a:rPr lang="it-CH" dirty="0" err="1" smtClean="0"/>
              <a:t>autonomous</a:t>
            </a:r>
            <a:r>
              <a:rPr lang="it-CH" dirty="0" smtClean="0"/>
              <a:t> </a:t>
            </a:r>
            <a:r>
              <a:rPr lang="it-CH" dirty="0" err="1" smtClean="0"/>
              <a:t>region</a:t>
            </a:r>
            <a:r>
              <a:rPr lang="it-CH" dirty="0" smtClean="0"/>
              <a:t> of the </a:t>
            </a:r>
            <a:r>
              <a:rPr lang="it-CH" dirty="0" err="1" smtClean="0"/>
              <a:t>Italian</a:t>
            </a:r>
            <a:r>
              <a:rPr lang="it-CH" dirty="0" smtClean="0"/>
              <a:t> Republic under </a:t>
            </a:r>
            <a:r>
              <a:rPr lang="it-CH" dirty="0" err="1" smtClean="0"/>
              <a:t>special</a:t>
            </a:r>
            <a:r>
              <a:rPr lang="it-CH" dirty="0" smtClean="0"/>
              <a:t> </a:t>
            </a:r>
            <a:r>
              <a:rPr lang="it-CH" dirty="0" err="1" smtClean="0"/>
              <a:t>statutes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Italy’s History Curriculum</a:t>
            </a:r>
            <a:br>
              <a:rPr lang="en-US" dirty="0" smtClean="0"/>
            </a:br>
            <a:r>
              <a:rPr lang="en-US" dirty="0" smtClean="0"/>
              <a:t>Principal Aims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858619"/>
          </a:xfrm>
        </p:spPr>
        <p:txBody>
          <a:bodyPr>
            <a:noAutofit/>
          </a:bodyPr>
          <a:lstStyle/>
          <a:p>
            <a:r>
              <a:rPr lang="it-CH" sz="2400" dirty="0" smtClean="0"/>
              <a:t>“</a:t>
            </a:r>
            <a:r>
              <a:rPr lang="it-CH" sz="2400" dirty="0" err="1" smtClean="0"/>
              <a:t>To</a:t>
            </a:r>
            <a:r>
              <a:rPr lang="it-CH" sz="2400" dirty="0" smtClean="0"/>
              <a:t> </a:t>
            </a:r>
            <a:r>
              <a:rPr lang="it-CH" sz="2400" dirty="0" err="1" smtClean="0"/>
              <a:t>know</a:t>
            </a:r>
            <a:r>
              <a:rPr lang="it-CH" sz="2400" dirty="0" smtClean="0"/>
              <a:t> the </a:t>
            </a:r>
            <a:r>
              <a:rPr lang="it-CH" sz="2400" dirty="0" err="1" smtClean="0"/>
              <a:t>principal</a:t>
            </a:r>
            <a:r>
              <a:rPr lang="it-CH" sz="2400" dirty="0" smtClean="0"/>
              <a:t> </a:t>
            </a:r>
            <a:r>
              <a:rPr lang="it-CH" sz="2400" dirty="0" err="1" smtClean="0"/>
              <a:t>events</a:t>
            </a:r>
            <a:r>
              <a:rPr lang="it-CH" sz="2400" dirty="0" smtClean="0"/>
              <a:t> and </a:t>
            </a:r>
            <a:r>
              <a:rPr lang="it-CH" sz="2400" dirty="0" err="1" smtClean="0"/>
              <a:t>long-term</a:t>
            </a:r>
            <a:r>
              <a:rPr lang="it-CH" sz="2400" dirty="0" smtClean="0"/>
              <a:t> </a:t>
            </a:r>
            <a:r>
              <a:rPr lang="it-CH" sz="2400" dirty="0" err="1" smtClean="0"/>
              <a:t>transformations</a:t>
            </a:r>
            <a:r>
              <a:rPr lang="it-CH" sz="2400" dirty="0" smtClean="0"/>
              <a:t> of the </a:t>
            </a:r>
            <a:r>
              <a:rPr lang="it-CH" sz="2400" dirty="0" err="1" smtClean="0"/>
              <a:t>European</a:t>
            </a:r>
            <a:r>
              <a:rPr lang="it-CH" sz="2400" dirty="0" smtClean="0"/>
              <a:t> and </a:t>
            </a:r>
            <a:r>
              <a:rPr lang="it-CH" sz="2400" dirty="0" err="1" smtClean="0"/>
              <a:t>Italian</a:t>
            </a:r>
            <a:r>
              <a:rPr lang="it-CH" sz="2400" dirty="0" smtClean="0"/>
              <a:t> </a:t>
            </a:r>
            <a:r>
              <a:rPr lang="it-CH" sz="2400" dirty="0" err="1" smtClean="0"/>
              <a:t>History</a:t>
            </a:r>
            <a:r>
              <a:rPr lang="it-CH" sz="2400" dirty="0" smtClean="0"/>
              <a:t> </a:t>
            </a:r>
            <a:r>
              <a:rPr lang="it-CH" sz="2400" dirty="0" err="1" smtClean="0"/>
              <a:t>from</a:t>
            </a:r>
            <a:r>
              <a:rPr lang="it-CH" sz="2400" dirty="0" smtClean="0"/>
              <a:t> </a:t>
            </a:r>
            <a:r>
              <a:rPr lang="it-CH" sz="2400" dirty="0" err="1" smtClean="0"/>
              <a:t>ancient</a:t>
            </a:r>
            <a:r>
              <a:rPr lang="it-CH" sz="2400" dirty="0" smtClean="0"/>
              <a:t> </a:t>
            </a:r>
            <a:r>
              <a:rPr lang="it-CH" sz="2400" dirty="0" err="1" smtClean="0"/>
              <a:t>times</a:t>
            </a:r>
            <a:r>
              <a:rPr lang="it-CH" sz="2400" dirty="0" smtClean="0"/>
              <a:t> </a:t>
            </a:r>
            <a:r>
              <a:rPr lang="it-CH" sz="2400" dirty="0" err="1" smtClean="0"/>
              <a:t>to</a:t>
            </a:r>
            <a:r>
              <a:rPr lang="it-CH" sz="2400" dirty="0" smtClean="0"/>
              <a:t> the </a:t>
            </a:r>
            <a:r>
              <a:rPr lang="it-CH" sz="2400" dirty="0" err="1" smtClean="0"/>
              <a:t>present</a:t>
            </a:r>
            <a:r>
              <a:rPr lang="it-CH" sz="2400" dirty="0" smtClean="0"/>
              <a:t>, in the frame of the global </a:t>
            </a:r>
            <a:r>
              <a:rPr lang="it-CH" sz="2400" dirty="0" err="1" smtClean="0"/>
              <a:t>history</a:t>
            </a:r>
            <a:r>
              <a:rPr lang="it-CH" sz="2400" dirty="0" smtClean="0"/>
              <a:t> of the world”</a:t>
            </a:r>
          </a:p>
          <a:p>
            <a:r>
              <a:rPr lang="it-CH" sz="2400" dirty="0" smtClean="0"/>
              <a:t>“</a:t>
            </a:r>
            <a:r>
              <a:rPr lang="it-CH" sz="2400" dirty="0" err="1" smtClean="0"/>
              <a:t>To</a:t>
            </a:r>
            <a:r>
              <a:rPr lang="it-CH" sz="2400" dirty="0" smtClean="0"/>
              <a:t> </a:t>
            </a:r>
            <a:r>
              <a:rPr lang="it-CH" sz="2400" dirty="0" err="1" smtClean="0"/>
              <a:t>use</a:t>
            </a:r>
            <a:r>
              <a:rPr lang="it-CH" sz="2400" dirty="0" smtClean="0"/>
              <a:t> </a:t>
            </a:r>
            <a:r>
              <a:rPr lang="it-CH" sz="2400" dirty="0" err="1" smtClean="0"/>
              <a:t>properly</a:t>
            </a:r>
            <a:r>
              <a:rPr lang="it-CH" sz="2400" dirty="0" smtClean="0"/>
              <a:t> the </a:t>
            </a:r>
            <a:r>
              <a:rPr lang="it-CH" sz="2400" dirty="0" err="1" smtClean="0"/>
              <a:t>language</a:t>
            </a:r>
            <a:r>
              <a:rPr lang="it-CH" sz="2400" dirty="0" smtClean="0"/>
              <a:t> and the interpretative </a:t>
            </a:r>
            <a:r>
              <a:rPr lang="it-CH" sz="2400" dirty="0" err="1" smtClean="0"/>
              <a:t>categories</a:t>
            </a:r>
            <a:r>
              <a:rPr lang="it-CH" sz="2400" dirty="0" smtClean="0"/>
              <a:t> of </a:t>
            </a:r>
            <a:r>
              <a:rPr lang="it-CH" sz="2400" dirty="0" err="1" smtClean="0"/>
              <a:t>history</a:t>
            </a:r>
            <a:r>
              <a:rPr lang="it-CH" sz="2400" dirty="0" smtClean="0"/>
              <a:t>”</a:t>
            </a:r>
          </a:p>
          <a:p>
            <a:r>
              <a:rPr lang="it-CH" sz="2400" dirty="0" smtClean="0"/>
              <a:t>“</a:t>
            </a:r>
            <a:r>
              <a:rPr lang="it-CH" sz="2400" dirty="0" err="1" smtClean="0"/>
              <a:t>To</a:t>
            </a:r>
            <a:r>
              <a:rPr lang="it-CH" sz="2400" dirty="0" smtClean="0"/>
              <a:t> </a:t>
            </a:r>
            <a:r>
              <a:rPr lang="it-CH" sz="2400" dirty="0" err="1" smtClean="0"/>
              <a:t>be</a:t>
            </a:r>
            <a:r>
              <a:rPr lang="it-CH" sz="2400" dirty="0" smtClean="0"/>
              <a:t> </a:t>
            </a:r>
            <a:r>
              <a:rPr lang="it-CH" sz="2400" dirty="0" err="1" smtClean="0"/>
              <a:t>able</a:t>
            </a:r>
            <a:r>
              <a:rPr lang="it-CH" sz="2400" dirty="0" smtClean="0"/>
              <a:t> </a:t>
            </a:r>
            <a:r>
              <a:rPr lang="it-CH" sz="2400" dirty="0" err="1" smtClean="0"/>
              <a:t>to</a:t>
            </a:r>
            <a:r>
              <a:rPr lang="it-CH" sz="2400" dirty="0" smtClean="0"/>
              <a:t> </a:t>
            </a:r>
            <a:r>
              <a:rPr lang="it-CH" sz="2400" dirty="0" err="1" smtClean="0"/>
              <a:t>read</a:t>
            </a:r>
            <a:r>
              <a:rPr lang="it-CH" sz="2400" dirty="0" smtClean="0"/>
              <a:t> and </a:t>
            </a:r>
            <a:r>
              <a:rPr lang="it-CH" sz="2400" dirty="0" err="1" smtClean="0"/>
              <a:t>evaluate</a:t>
            </a:r>
            <a:r>
              <a:rPr lang="it-CH" sz="2400" dirty="0" smtClean="0"/>
              <a:t> </a:t>
            </a:r>
            <a:r>
              <a:rPr lang="it-CH" sz="2400" dirty="0" err="1" smtClean="0"/>
              <a:t>different</a:t>
            </a:r>
            <a:r>
              <a:rPr lang="it-CH" sz="2400" dirty="0" smtClean="0"/>
              <a:t> </a:t>
            </a:r>
            <a:r>
              <a:rPr lang="it-CH" sz="2400" dirty="0" err="1" smtClean="0"/>
              <a:t>historical</a:t>
            </a:r>
            <a:r>
              <a:rPr lang="it-CH" sz="2400" dirty="0" smtClean="0"/>
              <a:t> </a:t>
            </a:r>
            <a:r>
              <a:rPr lang="it-CH" sz="2400" dirty="0" err="1" smtClean="0"/>
              <a:t>sources</a:t>
            </a:r>
            <a:r>
              <a:rPr lang="it-CH" sz="2400" dirty="0" smtClean="0"/>
              <a:t>”</a:t>
            </a:r>
          </a:p>
          <a:p>
            <a:r>
              <a:rPr lang="it-CH" sz="2400" dirty="0" smtClean="0"/>
              <a:t>“</a:t>
            </a:r>
            <a:r>
              <a:rPr lang="it-CH" sz="2400" dirty="0" err="1" smtClean="0"/>
              <a:t>To</a:t>
            </a:r>
            <a:r>
              <a:rPr lang="it-CH" sz="2400" dirty="0" smtClean="0"/>
              <a:t> </a:t>
            </a:r>
            <a:r>
              <a:rPr lang="it-CH" sz="2400" dirty="0" err="1" smtClean="0"/>
              <a:t>be</a:t>
            </a:r>
            <a:r>
              <a:rPr lang="it-CH" sz="2400" dirty="0" smtClean="0"/>
              <a:t> </a:t>
            </a:r>
            <a:r>
              <a:rPr lang="it-CH" sz="2400" dirty="0" err="1" smtClean="0"/>
              <a:t>aware</a:t>
            </a:r>
            <a:r>
              <a:rPr lang="it-CH" sz="2400" dirty="0" smtClean="0"/>
              <a:t> of </a:t>
            </a:r>
            <a:r>
              <a:rPr lang="it-CH" sz="2400" dirty="0" err="1" smtClean="0"/>
              <a:t>history</a:t>
            </a:r>
            <a:r>
              <a:rPr lang="it-CH" sz="2400" dirty="0" smtClean="0"/>
              <a:t> </a:t>
            </a:r>
            <a:r>
              <a:rPr lang="it-CH" sz="2400" dirty="0" err="1" smtClean="0"/>
              <a:t>as</a:t>
            </a:r>
            <a:r>
              <a:rPr lang="it-CH" sz="2400" dirty="0" smtClean="0"/>
              <a:t> a </a:t>
            </a:r>
            <a:r>
              <a:rPr lang="it-CH" sz="2400" dirty="0" err="1" smtClean="0"/>
              <a:t>significant</a:t>
            </a:r>
            <a:r>
              <a:rPr lang="it-CH" sz="2400" dirty="0" smtClean="0"/>
              <a:t> </a:t>
            </a:r>
            <a:r>
              <a:rPr lang="it-CH" sz="2400" dirty="0" err="1" smtClean="0"/>
              <a:t>dimension</a:t>
            </a:r>
            <a:r>
              <a:rPr lang="it-CH" sz="2400" dirty="0" smtClean="0"/>
              <a:t> </a:t>
            </a:r>
            <a:r>
              <a:rPr lang="it-CH" sz="2400" dirty="0" err="1" smtClean="0"/>
              <a:t>for</a:t>
            </a:r>
            <a:r>
              <a:rPr lang="it-CH" sz="2400" dirty="0" smtClean="0"/>
              <a:t> the </a:t>
            </a:r>
            <a:r>
              <a:rPr lang="it-CH" sz="2400" dirty="0" err="1" smtClean="0"/>
              <a:t>understanding</a:t>
            </a:r>
            <a:r>
              <a:rPr lang="it-CH" sz="2400" dirty="0" smtClean="0"/>
              <a:t> of the </a:t>
            </a:r>
            <a:r>
              <a:rPr lang="it-CH" sz="2400" dirty="0" err="1" smtClean="0"/>
              <a:t>present</a:t>
            </a:r>
            <a:r>
              <a:rPr lang="it-CH" sz="2400" dirty="0" smtClean="0"/>
              <a:t>, </a:t>
            </a:r>
            <a:r>
              <a:rPr lang="it-CH" sz="2400" dirty="0" err="1" smtClean="0"/>
              <a:t>through</a:t>
            </a:r>
            <a:r>
              <a:rPr lang="it-CH" sz="2400" dirty="0" smtClean="0"/>
              <a:t> </a:t>
            </a:r>
            <a:r>
              <a:rPr lang="it-CH" sz="2400" dirty="0" err="1" smtClean="0"/>
              <a:t>critical</a:t>
            </a:r>
            <a:r>
              <a:rPr lang="it-CH" sz="2400" dirty="0" smtClean="0"/>
              <a:t> </a:t>
            </a:r>
            <a:r>
              <a:rPr lang="it-CH" sz="2400" dirty="0" err="1" smtClean="0"/>
              <a:t>discussion</a:t>
            </a:r>
            <a:r>
              <a:rPr lang="it-CH" sz="2400" dirty="0" smtClean="0"/>
              <a:t> and </a:t>
            </a:r>
            <a:r>
              <a:rPr lang="it-CH" sz="2400" dirty="0" err="1" smtClean="0"/>
              <a:t>comparison</a:t>
            </a:r>
            <a:r>
              <a:rPr lang="it-CH" sz="2400" dirty="0" smtClean="0"/>
              <a:t> of a </a:t>
            </a:r>
            <a:r>
              <a:rPr lang="it-CH" sz="2400" dirty="0" err="1" smtClean="0"/>
              <a:t>variety</a:t>
            </a:r>
            <a:r>
              <a:rPr lang="it-CH" sz="2400" dirty="0" smtClean="0"/>
              <a:t> of </a:t>
            </a:r>
            <a:r>
              <a:rPr lang="it-CH" sz="2400" dirty="0" err="1" smtClean="0"/>
              <a:t>perspectives</a:t>
            </a:r>
            <a:r>
              <a:rPr lang="it-CH" sz="2400" dirty="0" smtClean="0"/>
              <a:t> and </a:t>
            </a:r>
            <a:r>
              <a:rPr lang="it-CH" sz="2400" dirty="0" err="1" smtClean="0"/>
              <a:t>interpretations</a:t>
            </a:r>
            <a:r>
              <a:rPr lang="it-CH" sz="2400" dirty="0" smtClean="0"/>
              <a:t>”</a:t>
            </a:r>
          </a:p>
          <a:p>
            <a:endParaRPr lang="it-CH" sz="2400" dirty="0" smtClean="0"/>
          </a:p>
          <a:p>
            <a:pPr algn="r">
              <a:buNone/>
            </a:pPr>
            <a:r>
              <a:rPr lang="it-CH" sz="1400" dirty="0" smtClean="0"/>
              <a:t>Source: Indicazioni nazionali, 2010 (</a:t>
            </a:r>
            <a:r>
              <a:rPr lang="it-CH" sz="1400" dirty="0" smtClean="0">
                <a:hlinkClick r:id="rId3"/>
              </a:rPr>
              <a:t>http://www.nuovilicei.indire.it</a:t>
            </a:r>
            <a:r>
              <a:rPr lang="it-CH" sz="1400" dirty="0" smtClean="0"/>
              <a:t>)</a:t>
            </a:r>
          </a:p>
        </p:txBody>
      </p:sp>
      <p:pic>
        <p:nvPicPr>
          <p:cNvPr id="5" name="Immagine 4" descr="Vermeer Cli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68344" y="188640"/>
            <a:ext cx="1302086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47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Italy’s History Curriculum</a:t>
            </a:r>
            <a:br>
              <a:rPr lang="en-US" dirty="0" smtClean="0"/>
            </a:br>
            <a:r>
              <a:rPr lang="en-US" dirty="0" smtClean="0"/>
              <a:t>Promoting Historical</a:t>
            </a:r>
            <a:br>
              <a:rPr lang="en-US" dirty="0" smtClean="0"/>
            </a:br>
            <a:r>
              <a:rPr lang="en-US" dirty="0" smtClean="0"/>
              <a:t>Understanding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359421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it-CH" dirty="0" smtClean="0"/>
              <a:t>“</a:t>
            </a:r>
            <a:r>
              <a:rPr lang="it-CH" dirty="0" err="1" smtClean="0"/>
              <a:t>To</a:t>
            </a:r>
            <a:r>
              <a:rPr lang="it-CH" dirty="0" smtClean="0"/>
              <a:t> </a:t>
            </a:r>
            <a:r>
              <a:rPr lang="it-CH" dirty="0" err="1" smtClean="0"/>
              <a:t>understand</a:t>
            </a:r>
            <a:r>
              <a:rPr lang="it-CH" dirty="0" smtClean="0"/>
              <a:t> </a:t>
            </a:r>
            <a:r>
              <a:rPr lang="it-CH" dirty="0" err="1" smtClean="0"/>
              <a:t>similarity</a:t>
            </a:r>
            <a:r>
              <a:rPr lang="it-CH" dirty="0" smtClean="0"/>
              <a:t>/</a:t>
            </a:r>
            <a:r>
              <a:rPr lang="it-CH" dirty="0" err="1" smtClean="0"/>
              <a:t>continuity</a:t>
            </a:r>
            <a:r>
              <a:rPr lang="it-CH" dirty="0" smtClean="0"/>
              <a:t> and </a:t>
            </a:r>
            <a:r>
              <a:rPr lang="it-CH" dirty="0" err="1" smtClean="0"/>
              <a:t>difference</a:t>
            </a:r>
            <a:r>
              <a:rPr lang="it-CH" dirty="0" smtClean="0"/>
              <a:t>/</a:t>
            </a:r>
            <a:r>
              <a:rPr lang="it-CH" dirty="0" err="1" smtClean="0"/>
              <a:t>discontinuity</a:t>
            </a:r>
            <a:r>
              <a:rPr lang="it-CH" dirty="0" smtClean="0"/>
              <a:t> </a:t>
            </a:r>
            <a:r>
              <a:rPr lang="it-CH" dirty="0" err="1" smtClean="0"/>
              <a:t>elements</a:t>
            </a:r>
            <a:r>
              <a:rPr lang="it-CH" dirty="0" smtClean="0"/>
              <a:t> </a:t>
            </a:r>
            <a:r>
              <a:rPr lang="it-CH" dirty="0" err="1" smtClean="0"/>
              <a:t>among</a:t>
            </a:r>
            <a:r>
              <a:rPr lang="it-CH" dirty="0" smtClean="0"/>
              <a:t> </a:t>
            </a:r>
            <a:r>
              <a:rPr lang="it-CH" dirty="0" err="1" smtClean="0"/>
              <a:t>different</a:t>
            </a:r>
            <a:r>
              <a:rPr lang="it-CH" dirty="0" smtClean="0"/>
              <a:t> </a:t>
            </a:r>
            <a:r>
              <a:rPr lang="it-CH" dirty="0" err="1" smtClean="0"/>
              <a:t>civilizations</a:t>
            </a:r>
            <a:r>
              <a:rPr lang="it-CH" dirty="0" smtClean="0"/>
              <a:t>”</a:t>
            </a:r>
          </a:p>
          <a:p>
            <a:r>
              <a:rPr lang="it-CH" dirty="0" smtClean="0"/>
              <a:t>“</a:t>
            </a:r>
            <a:r>
              <a:rPr lang="it-CH" dirty="0" err="1" smtClean="0"/>
              <a:t>To</a:t>
            </a:r>
            <a:r>
              <a:rPr lang="it-CH" dirty="0" smtClean="0"/>
              <a:t> </a:t>
            </a:r>
            <a:r>
              <a:rPr lang="it-CH" dirty="0" err="1" smtClean="0"/>
              <a:t>know</a:t>
            </a:r>
            <a:r>
              <a:rPr lang="it-CH" dirty="0" smtClean="0"/>
              <a:t> the </a:t>
            </a:r>
            <a:r>
              <a:rPr lang="it-CH" dirty="0" err="1" smtClean="0"/>
              <a:t>Italian</a:t>
            </a:r>
            <a:r>
              <a:rPr lang="it-CH" dirty="0" smtClean="0"/>
              <a:t> </a:t>
            </a:r>
            <a:r>
              <a:rPr lang="it-CH" dirty="0" err="1" smtClean="0"/>
              <a:t>Constitutional</a:t>
            </a:r>
            <a:r>
              <a:rPr lang="it-CH" dirty="0" smtClean="0"/>
              <a:t> System in </a:t>
            </a:r>
            <a:r>
              <a:rPr lang="it-CH" dirty="0" err="1" smtClean="0"/>
              <a:t>comparison</a:t>
            </a:r>
            <a:r>
              <a:rPr lang="it-CH" dirty="0" smtClean="0"/>
              <a:t> </a:t>
            </a:r>
            <a:r>
              <a:rPr lang="it-CH" dirty="0" err="1" smtClean="0"/>
              <a:t>with</a:t>
            </a:r>
            <a:r>
              <a:rPr lang="it-CH" dirty="0" smtClean="0"/>
              <a:t> </a:t>
            </a:r>
            <a:r>
              <a:rPr lang="it-CH" dirty="0" err="1" smtClean="0"/>
              <a:t>other</a:t>
            </a:r>
            <a:r>
              <a:rPr lang="it-CH" dirty="0" smtClean="0"/>
              <a:t> </a:t>
            </a:r>
            <a:r>
              <a:rPr lang="it-CH" dirty="0" err="1" smtClean="0"/>
              <a:t>charters</a:t>
            </a:r>
            <a:r>
              <a:rPr lang="it-CH" dirty="0" smtClean="0"/>
              <a:t>”</a:t>
            </a:r>
          </a:p>
          <a:p>
            <a:r>
              <a:rPr lang="it-CH" dirty="0" smtClean="0"/>
              <a:t>“</a:t>
            </a:r>
            <a:r>
              <a:rPr lang="it-CH" dirty="0" err="1" smtClean="0"/>
              <a:t>To</a:t>
            </a:r>
            <a:r>
              <a:rPr lang="it-CH" dirty="0" smtClean="0"/>
              <a:t> compare </a:t>
            </a:r>
            <a:r>
              <a:rPr lang="it-CH" dirty="0" err="1" smtClean="0"/>
              <a:t>European</a:t>
            </a:r>
            <a:r>
              <a:rPr lang="it-CH" dirty="0" smtClean="0"/>
              <a:t> </a:t>
            </a:r>
            <a:r>
              <a:rPr lang="it-CH" dirty="0" err="1" smtClean="0"/>
              <a:t>History</a:t>
            </a:r>
            <a:r>
              <a:rPr lang="it-CH" dirty="0" smtClean="0"/>
              <a:t> </a:t>
            </a:r>
            <a:r>
              <a:rPr lang="it-CH" dirty="0" err="1" smtClean="0"/>
              <a:t>with</a:t>
            </a:r>
            <a:r>
              <a:rPr lang="it-CH" dirty="0" smtClean="0"/>
              <a:t> </a:t>
            </a:r>
            <a:r>
              <a:rPr lang="it-CH" dirty="0" err="1" smtClean="0"/>
              <a:t>extra-European</a:t>
            </a:r>
            <a:r>
              <a:rPr lang="it-CH" dirty="0" smtClean="0"/>
              <a:t> </a:t>
            </a:r>
            <a:r>
              <a:rPr lang="it-CH" dirty="0" err="1" smtClean="0"/>
              <a:t>civilizations</a:t>
            </a:r>
            <a:r>
              <a:rPr lang="it-CH" dirty="0" smtClean="0"/>
              <a:t>”</a:t>
            </a:r>
          </a:p>
          <a:p>
            <a:pPr>
              <a:buNone/>
            </a:pPr>
            <a:endParaRPr lang="it-CH" dirty="0" smtClean="0"/>
          </a:p>
          <a:p>
            <a:pPr algn="r">
              <a:buNone/>
            </a:pPr>
            <a:r>
              <a:rPr lang="it-CH" sz="1500" dirty="0" smtClean="0"/>
              <a:t>Source: Indicazioni nazionali, 2010 (</a:t>
            </a:r>
            <a:r>
              <a:rPr lang="it-CH" sz="1500" dirty="0" smtClean="0">
                <a:hlinkClick r:id="rId3"/>
              </a:rPr>
              <a:t>http://www.nuovilicei.indire.it</a:t>
            </a:r>
            <a:r>
              <a:rPr lang="it-CH" sz="1500" dirty="0" smtClean="0"/>
              <a:t>)</a:t>
            </a:r>
          </a:p>
          <a:p>
            <a:endParaRPr lang="it-CH" dirty="0" smtClean="0"/>
          </a:p>
        </p:txBody>
      </p:sp>
      <p:pic>
        <p:nvPicPr>
          <p:cNvPr id="5" name="Immagine 4" descr="Vermeer Cli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68344" y="188640"/>
            <a:ext cx="1302086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47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CH" dirty="0" err="1" smtClean="0"/>
              <a:t>Teaching</a:t>
            </a:r>
            <a:r>
              <a:rPr lang="it-CH" dirty="0" smtClean="0"/>
              <a:t> </a:t>
            </a:r>
            <a:r>
              <a:rPr lang="it-CH" dirty="0" err="1" smtClean="0"/>
              <a:t>History</a:t>
            </a:r>
            <a:r>
              <a:rPr lang="it-CH" dirty="0" smtClean="0"/>
              <a:t> in</a:t>
            </a:r>
            <a:br>
              <a:rPr lang="it-CH" dirty="0" smtClean="0"/>
            </a:br>
            <a:r>
              <a:rPr lang="it-CH" dirty="0" smtClean="0"/>
              <a:t>Aosta Valley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CH" dirty="0" smtClean="0"/>
          </a:p>
          <a:p>
            <a:endParaRPr lang="it-CH" dirty="0" smtClean="0"/>
          </a:p>
          <a:p>
            <a:r>
              <a:rPr lang="it-CH" dirty="0" err="1" smtClean="0"/>
              <a:t>Bilingual</a:t>
            </a:r>
            <a:r>
              <a:rPr lang="it-CH" dirty="0" smtClean="0"/>
              <a:t> (</a:t>
            </a:r>
            <a:r>
              <a:rPr lang="it-CH" dirty="0" err="1" smtClean="0"/>
              <a:t>Italian</a:t>
            </a:r>
            <a:r>
              <a:rPr lang="it-CH" dirty="0" smtClean="0"/>
              <a:t>/</a:t>
            </a:r>
            <a:r>
              <a:rPr lang="it-CH" dirty="0" err="1" smtClean="0"/>
              <a:t>French</a:t>
            </a:r>
            <a:r>
              <a:rPr lang="it-CH" dirty="0" smtClean="0"/>
              <a:t>) </a:t>
            </a:r>
            <a:r>
              <a:rPr lang="it-CH" dirty="0" err="1" smtClean="0"/>
              <a:t>teaching</a:t>
            </a:r>
            <a:endParaRPr lang="it-CH" dirty="0" smtClean="0"/>
          </a:p>
          <a:p>
            <a:r>
              <a:rPr lang="it-CH" dirty="0" err="1" smtClean="0"/>
              <a:t>Double</a:t>
            </a:r>
            <a:r>
              <a:rPr lang="it-CH" dirty="0" smtClean="0"/>
              <a:t> </a:t>
            </a:r>
            <a:r>
              <a:rPr lang="it-CH" dirty="0" err="1" smtClean="0"/>
              <a:t>degree</a:t>
            </a:r>
            <a:r>
              <a:rPr lang="it-CH" dirty="0" smtClean="0"/>
              <a:t> system (</a:t>
            </a:r>
            <a:r>
              <a:rPr lang="it-CH" smtClean="0"/>
              <a:t>EsaBac</a:t>
            </a:r>
            <a:r>
              <a:rPr lang="it-CH" dirty="0" smtClean="0"/>
              <a:t> </a:t>
            </a:r>
            <a:r>
              <a:rPr lang="it-CH" dirty="0" err="1" smtClean="0"/>
              <a:t>program</a:t>
            </a:r>
            <a:r>
              <a:rPr lang="it-CH" dirty="0" smtClean="0"/>
              <a:t>): </a:t>
            </a:r>
            <a:r>
              <a:rPr lang="it-CH" dirty="0" err="1" smtClean="0"/>
              <a:t>European</a:t>
            </a:r>
            <a:r>
              <a:rPr lang="it-CH" dirty="0" smtClean="0"/>
              <a:t> and World </a:t>
            </a:r>
            <a:r>
              <a:rPr lang="it-CH" dirty="0" err="1" smtClean="0"/>
              <a:t>History</a:t>
            </a:r>
            <a:r>
              <a:rPr lang="it-CH" dirty="0" smtClean="0"/>
              <a:t> curriculum </a:t>
            </a:r>
            <a:r>
              <a:rPr lang="it-CH" dirty="0" err="1" smtClean="0"/>
              <a:t>from</a:t>
            </a:r>
            <a:r>
              <a:rPr lang="it-CH" dirty="0" smtClean="0"/>
              <a:t> a </a:t>
            </a:r>
            <a:r>
              <a:rPr lang="it-CH" dirty="0" err="1" smtClean="0"/>
              <a:t>transnational</a:t>
            </a:r>
            <a:r>
              <a:rPr lang="it-CH" dirty="0" smtClean="0"/>
              <a:t> (</a:t>
            </a:r>
            <a:r>
              <a:rPr lang="it-CH" dirty="0" err="1" smtClean="0"/>
              <a:t>Italian</a:t>
            </a:r>
            <a:r>
              <a:rPr lang="it-CH" dirty="0" smtClean="0"/>
              <a:t>/</a:t>
            </a:r>
            <a:r>
              <a:rPr lang="it-CH" dirty="0" err="1" smtClean="0"/>
              <a:t>French</a:t>
            </a:r>
            <a:r>
              <a:rPr lang="it-CH" dirty="0" smtClean="0"/>
              <a:t>) </a:t>
            </a:r>
            <a:r>
              <a:rPr lang="it-CH" dirty="0" err="1" smtClean="0"/>
              <a:t>perspective</a:t>
            </a:r>
            <a:endParaRPr lang="it-CH" dirty="0" smtClean="0"/>
          </a:p>
          <a:p>
            <a:pPr>
              <a:buNone/>
            </a:pPr>
            <a:r>
              <a:rPr lang="it-CH" dirty="0" smtClean="0"/>
              <a:t>	(</a:t>
            </a:r>
            <a:r>
              <a:rPr lang="it-CH" dirty="0" smtClean="0">
                <a:hlinkClick r:id="rId3"/>
              </a:rPr>
              <a:t>www.vizavi-edu.it</a:t>
            </a:r>
            <a:r>
              <a:rPr lang="it-CH" dirty="0" smtClean="0"/>
              <a:t>)</a:t>
            </a:r>
          </a:p>
          <a:p>
            <a:pPr>
              <a:buNone/>
            </a:pPr>
            <a:endParaRPr lang="it-IT" dirty="0"/>
          </a:p>
        </p:txBody>
      </p:sp>
      <p:pic>
        <p:nvPicPr>
          <p:cNvPr id="4" name="Immagine 3" descr="ESABAC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96336" y="295300"/>
            <a:ext cx="1533525" cy="1333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216</Words>
  <Application>Microsoft Office PowerPoint</Application>
  <PresentationFormat>On-screen Show (4:3)</PresentationFormat>
  <Paragraphs>35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Italia, Valle d’Aosta Liceo Classico di Aosta Marco Maggi, Ph.D Teacher of History and Philosophy</vt:lpstr>
      <vt:lpstr>Aosta Valley  </vt:lpstr>
      <vt:lpstr>Aosta Valley Historical Landmarks </vt:lpstr>
      <vt:lpstr>Italy’s History Curriculum Principal Aims </vt:lpstr>
      <vt:lpstr> Italy’s History Curriculum Promoting Historical Understanding </vt:lpstr>
      <vt:lpstr>Teaching History in Aosta Valley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Country - region</dc:title>
  <dc:creator>user</dc:creator>
  <cp:lastModifiedBy>user</cp:lastModifiedBy>
  <cp:revision>33</cp:revision>
  <dcterms:created xsi:type="dcterms:W3CDTF">2012-05-22T07:53:52Z</dcterms:created>
  <dcterms:modified xsi:type="dcterms:W3CDTF">2012-09-24T18:29:19Z</dcterms:modified>
</cp:coreProperties>
</file>