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59" r:id="rId4"/>
    <p:sldId id="257" r:id="rId5"/>
    <p:sldId id="262" r:id="rId6"/>
    <p:sldId id="261" r:id="rId7"/>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Arial" pitchFamily="127" charset="0"/>
        <a:ea typeface="ＭＳ Ｐゴシック" pitchFamily="127" charset="-128"/>
        <a:cs typeface="ＭＳ Ｐゴシック" pitchFamily="127" charset="-128"/>
      </a:defRPr>
    </a:lvl1pPr>
    <a:lvl2pPr marL="457200" algn="l" rtl="0" fontAlgn="base">
      <a:spcBef>
        <a:spcPct val="0"/>
      </a:spcBef>
      <a:spcAft>
        <a:spcPct val="0"/>
      </a:spcAft>
      <a:defRPr sz="2400" kern="1200">
        <a:solidFill>
          <a:schemeClr val="tx1"/>
        </a:solidFill>
        <a:latin typeface="Arial" pitchFamily="127" charset="0"/>
        <a:ea typeface="ＭＳ Ｐゴシック" pitchFamily="127" charset="-128"/>
        <a:cs typeface="ＭＳ Ｐゴシック" pitchFamily="127" charset="-128"/>
      </a:defRPr>
    </a:lvl2pPr>
    <a:lvl3pPr marL="914400" algn="l" rtl="0" fontAlgn="base">
      <a:spcBef>
        <a:spcPct val="0"/>
      </a:spcBef>
      <a:spcAft>
        <a:spcPct val="0"/>
      </a:spcAft>
      <a:defRPr sz="2400" kern="1200">
        <a:solidFill>
          <a:schemeClr val="tx1"/>
        </a:solidFill>
        <a:latin typeface="Arial" pitchFamily="127" charset="0"/>
        <a:ea typeface="ＭＳ Ｐゴシック" pitchFamily="127" charset="-128"/>
        <a:cs typeface="ＭＳ Ｐゴシック" pitchFamily="127" charset="-128"/>
      </a:defRPr>
    </a:lvl3pPr>
    <a:lvl4pPr marL="1371600" algn="l" rtl="0" fontAlgn="base">
      <a:spcBef>
        <a:spcPct val="0"/>
      </a:spcBef>
      <a:spcAft>
        <a:spcPct val="0"/>
      </a:spcAft>
      <a:defRPr sz="2400" kern="1200">
        <a:solidFill>
          <a:schemeClr val="tx1"/>
        </a:solidFill>
        <a:latin typeface="Arial" pitchFamily="127" charset="0"/>
        <a:ea typeface="ＭＳ Ｐゴシック" pitchFamily="127" charset="-128"/>
        <a:cs typeface="ＭＳ Ｐゴシック" pitchFamily="127" charset="-128"/>
      </a:defRPr>
    </a:lvl4pPr>
    <a:lvl5pPr marL="1828800" algn="l" rtl="0" fontAlgn="base">
      <a:spcBef>
        <a:spcPct val="0"/>
      </a:spcBef>
      <a:spcAft>
        <a:spcPct val="0"/>
      </a:spcAft>
      <a:defRPr sz="2400" kern="1200">
        <a:solidFill>
          <a:schemeClr val="tx1"/>
        </a:solidFill>
        <a:latin typeface="Arial" pitchFamily="127" charset="0"/>
        <a:ea typeface="ＭＳ Ｐゴシック" pitchFamily="127" charset="-128"/>
        <a:cs typeface="ＭＳ Ｐゴシック" pitchFamily="127" charset="-128"/>
      </a:defRPr>
    </a:lvl5pPr>
    <a:lvl6pPr marL="2286000" algn="l" defTabSz="457200" rtl="0" eaLnBrk="1" latinLnBrk="0" hangingPunct="1">
      <a:defRPr sz="2400" kern="1200">
        <a:solidFill>
          <a:schemeClr val="tx1"/>
        </a:solidFill>
        <a:latin typeface="Arial" pitchFamily="127" charset="0"/>
        <a:ea typeface="ＭＳ Ｐゴシック" pitchFamily="127" charset="-128"/>
        <a:cs typeface="ＭＳ Ｐゴシック" pitchFamily="127" charset="-128"/>
      </a:defRPr>
    </a:lvl6pPr>
    <a:lvl7pPr marL="2743200" algn="l" defTabSz="457200" rtl="0" eaLnBrk="1" latinLnBrk="0" hangingPunct="1">
      <a:defRPr sz="2400" kern="1200">
        <a:solidFill>
          <a:schemeClr val="tx1"/>
        </a:solidFill>
        <a:latin typeface="Arial" pitchFamily="127" charset="0"/>
        <a:ea typeface="ＭＳ Ｐゴシック" pitchFamily="127" charset="-128"/>
        <a:cs typeface="ＭＳ Ｐゴシック" pitchFamily="127" charset="-128"/>
      </a:defRPr>
    </a:lvl7pPr>
    <a:lvl8pPr marL="3200400" algn="l" defTabSz="457200" rtl="0" eaLnBrk="1" latinLnBrk="0" hangingPunct="1">
      <a:defRPr sz="2400" kern="1200">
        <a:solidFill>
          <a:schemeClr val="tx1"/>
        </a:solidFill>
        <a:latin typeface="Arial" pitchFamily="127" charset="0"/>
        <a:ea typeface="ＭＳ Ｐゴシック" pitchFamily="127" charset="-128"/>
        <a:cs typeface="ＭＳ Ｐゴシック" pitchFamily="127" charset="-128"/>
      </a:defRPr>
    </a:lvl8pPr>
    <a:lvl9pPr marL="3657600" algn="l" defTabSz="457200" rtl="0" eaLnBrk="1" latinLnBrk="0" hangingPunct="1">
      <a:defRPr sz="2400" kern="1200">
        <a:solidFill>
          <a:schemeClr val="tx1"/>
        </a:solidFill>
        <a:latin typeface="Arial" pitchFamily="127" charset="0"/>
        <a:ea typeface="ＭＳ Ｐゴシック" pitchFamily="127" charset="-128"/>
        <a:cs typeface="ＭＳ Ｐゴシック" pitchFamily="127" charset="-128"/>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8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5D996E7C-1010-412E-A61B-136F5EA6D255}" type="datetimeFigureOut">
              <a:rPr lang="en-US"/>
              <a:pPr>
                <a:defRPr/>
              </a:pPr>
              <a:t>9/23/2012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EA03221-4822-47B6-BE52-AB53908F3AB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4E39C14-50A7-4F56-B22B-65FC358619A9}" type="datetimeFigureOut">
              <a:rPr lang="en-US"/>
              <a:pPr>
                <a:defRPr/>
              </a:pPr>
              <a:t>9/23/2012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BE8327A-302F-4B17-9288-B1D30C39ADD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52B3ACE-895F-401C-90C7-5A44339D6552}" type="datetimeFigureOut">
              <a:rPr lang="en-US"/>
              <a:pPr>
                <a:defRPr/>
              </a:pPr>
              <a:t>9/23/2012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36FA227-BAF0-482B-A700-10E79D47A431}"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9B3BE1F-DEFD-48FE-A268-149D1AFE68F4}" type="datetimeFigureOut">
              <a:rPr lang="en-US"/>
              <a:pPr>
                <a:defRPr/>
              </a:pPr>
              <a:t>9/23/2012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0F71D14-5C5D-4A38-A59C-C7923C89B4A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D10493EE-BEEA-452E-92B3-10A18609E6CD}" type="datetimeFigureOut">
              <a:rPr lang="en-US"/>
              <a:pPr>
                <a:defRPr/>
              </a:pPr>
              <a:t>9/23/2012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CEC7BFC-5745-4164-A489-DBEBA75A365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AC9D880A-D984-4FA6-9C6B-EC37E5883FDF}" type="datetimeFigureOut">
              <a:rPr lang="en-US"/>
              <a:pPr>
                <a:defRPr/>
              </a:pPr>
              <a:t>9/23/2012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F187A35-CA7B-4AD6-8B80-E9C06CEB9222}"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D44BF354-79D5-4311-9570-BCF2A3A3A1ED}" type="datetimeFigureOut">
              <a:rPr lang="en-US"/>
              <a:pPr>
                <a:defRPr/>
              </a:pPr>
              <a:t>9/23/2012</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BE640BEC-41E9-40D1-A8BA-5A8FF80CBBD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F3427E46-8468-43BC-8F86-40B3B78BBA20}" type="datetimeFigureOut">
              <a:rPr lang="en-US"/>
              <a:pPr>
                <a:defRPr/>
              </a:pPr>
              <a:t>9/23/2012</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AC5CE077-3BA3-4778-B009-4BD9ECAEA31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95BF239-8DC6-4F90-905A-46B257F6F4D7}" type="datetimeFigureOut">
              <a:rPr lang="en-US"/>
              <a:pPr>
                <a:defRPr/>
              </a:pPr>
              <a:t>9/23/2012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1E41503F-7B30-49E3-9F04-A7A0AC226EA7}"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C1E7633-FEB6-40D4-912D-50807F4215A7}" type="datetimeFigureOut">
              <a:rPr lang="en-US"/>
              <a:pPr>
                <a:defRPr/>
              </a:pPr>
              <a:t>9/23/2012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145D882-3807-493B-A558-99B39D6EE1D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2647A00-4470-4F32-B9D5-7C0EF6C778F8}" type="datetimeFigureOut">
              <a:rPr lang="en-US"/>
              <a:pPr>
                <a:defRPr/>
              </a:pPr>
              <a:t>9/23/2012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BE98AA0-FA14-4067-938E-7C21EC4DD87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Mastertitelformat bearbeiten</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Mastertextformat bearbeiten</a:t>
            </a:r>
          </a:p>
          <a:p>
            <a:pPr lvl="1"/>
            <a:r>
              <a:rPr lang="en-US"/>
              <a:t>Zweite Ebene</a:t>
            </a:r>
          </a:p>
          <a:p>
            <a:pPr lvl="2"/>
            <a:r>
              <a:rPr lang="en-US"/>
              <a:t>Dritte Ebene</a:t>
            </a:r>
          </a:p>
          <a:p>
            <a:pPr lvl="3"/>
            <a:r>
              <a:rPr lang="en-US"/>
              <a:t>Vierte Ebene</a:t>
            </a:r>
          </a:p>
          <a:p>
            <a:pPr lvl="4"/>
            <a:r>
              <a:rPr lang="en-US"/>
              <a:t>Fünfte Ebene</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cs typeface="+mn-cs"/>
              </a:defRPr>
            </a:lvl1pPr>
          </a:lstStyle>
          <a:p>
            <a:pPr>
              <a:defRPr/>
            </a:pPr>
            <a:fld id="{564AD853-F16E-457D-9036-1AAB9E7888ED}" type="datetimeFigureOut">
              <a:rPr lang="en-US"/>
              <a:pPr>
                <a:defRPr/>
              </a:pPr>
              <a:t>9/23/2012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cs typeface="+mn-cs"/>
              </a:defRPr>
            </a:lvl1pPr>
          </a:lstStyle>
          <a:p>
            <a:pPr>
              <a:defRPr/>
            </a:pPr>
            <a:fld id="{86B7027E-9831-43F1-8E27-A316A53B90E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kern="1200">
          <a:solidFill>
            <a:schemeClr val="tx1"/>
          </a:solidFill>
          <a:latin typeface="+mj-lt"/>
          <a:ea typeface="ＭＳ Ｐゴシック" pitchFamily="127" charset="-128"/>
          <a:cs typeface="ＭＳ Ｐゴシック" pitchFamily="127" charset="-128"/>
        </a:defRPr>
      </a:lvl1pPr>
      <a:lvl2pPr algn="ctr" rtl="0" eaLnBrk="0" fontAlgn="base" hangingPunct="0">
        <a:spcBef>
          <a:spcPct val="0"/>
        </a:spcBef>
        <a:spcAft>
          <a:spcPct val="0"/>
        </a:spcAft>
        <a:defRPr sz="4400">
          <a:solidFill>
            <a:schemeClr val="tx1"/>
          </a:solidFill>
          <a:latin typeface="Calibri" pitchFamily="127" charset="0"/>
          <a:ea typeface="ＭＳ Ｐゴシック" pitchFamily="127" charset="-128"/>
          <a:cs typeface="ＭＳ Ｐゴシック" pitchFamily="127" charset="-128"/>
        </a:defRPr>
      </a:lvl2pPr>
      <a:lvl3pPr algn="ctr" rtl="0" eaLnBrk="0" fontAlgn="base" hangingPunct="0">
        <a:spcBef>
          <a:spcPct val="0"/>
        </a:spcBef>
        <a:spcAft>
          <a:spcPct val="0"/>
        </a:spcAft>
        <a:defRPr sz="4400">
          <a:solidFill>
            <a:schemeClr val="tx1"/>
          </a:solidFill>
          <a:latin typeface="Calibri" pitchFamily="127" charset="0"/>
          <a:ea typeface="ＭＳ Ｐゴシック" pitchFamily="127" charset="-128"/>
          <a:cs typeface="ＭＳ Ｐゴシック" pitchFamily="127" charset="-128"/>
        </a:defRPr>
      </a:lvl3pPr>
      <a:lvl4pPr algn="ctr" rtl="0" eaLnBrk="0" fontAlgn="base" hangingPunct="0">
        <a:spcBef>
          <a:spcPct val="0"/>
        </a:spcBef>
        <a:spcAft>
          <a:spcPct val="0"/>
        </a:spcAft>
        <a:defRPr sz="4400">
          <a:solidFill>
            <a:schemeClr val="tx1"/>
          </a:solidFill>
          <a:latin typeface="Calibri" pitchFamily="127" charset="0"/>
          <a:ea typeface="ＭＳ Ｐゴシック" pitchFamily="127" charset="-128"/>
          <a:cs typeface="ＭＳ Ｐゴシック" pitchFamily="127" charset="-128"/>
        </a:defRPr>
      </a:lvl4pPr>
      <a:lvl5pPr algn="ctr" rtl="0" eaLnBrk="0" fontAlgn="base" hangingPunct="0">
        <a:spcBef>
          <a:spcPct val="0"/>
        </a:spcBef>
        <a:spcAft>
          <a:spcPct val="0"/>
        </a:spcAft>
        <a:defRPr sz="4400">
          <a:solidFill>
            <a:schemeClr val="tx1"/>
          </a:solidFill>
          <a:latin typeface="Calibri" pitchFamily="127" charset="0"/>
          <a:ea typeface="ＭＳ Ｐゴシック" pitchFamily="127" charset="-128"/>
          <a:cs typeface="ＭＳ Ｐゴシック" pitchFamily="127" charset="-128"/>
        </a:defRPr>
      </a:lvl5pPr>
      <a:lvl6pPr marL="457200" algn="ctr" rtl="0" fontAlgn="base">
        <a:spcBef>
          <a:spcPct val="0"/>
        </a:spcBef>
        <a:spcAft>
          <a:spcPct val="0"/>
        </a:spcAft>
        <a:defRPr sz="4400">
          <a:solidFill>
            <a:schemeClr val="tx1"/>
          </a:solidFill>
          <a:latin typeface="Calibri" pitchFamily="127" charset="0"/>
          <a:ea typeface="ＭＳ Ｐゴシック" pitchFamily="127" charset="-128"/>
          <a:cs typeface="ＭＳ Ｐゴシック" pitchFamily="127" charset="-128"/>
        </a:defRPr>
      </a:lvl6pPr>
      <a:lvl7pPr marL="914400" algn="ctr" rtl="0" fontAlgn="base">
        <a:spcBef>
          <a:spcPct val="0"/>
        </a:spcBef>
        <a:spcAft>
          <a:spcPct val="0"/>
        </a:spcAft>
        <a:defRPr sz="4400">
          <a:solidFill>
            <a:schemeClr val="tx1"/>
          </a:solidFill>
          <a:latin typeface="Calibri" pitchFamily="127" charset="0"/>
          <a:ea typeface="ＭＳ Ｐゴシック" pitchFamily="127" charset="-128"/>
          <a:cs typeface="ＭＳ Ｐゴシック" pitchFamily="127" charset="-128"/>
        </a:defRPr>
      </a:lvl7pPr>
      <a:lvl8pPr marL="1371600" algn="ctr" rtl="0" fontAlgn="base">
        <a:spcBef>
          <a:spcPct val="0"/>
        </a:spcBef>
        <a:spcAft>
          <a:spcPct val="0"/>
        </a:spcAft>
        <a:defRPr sz="4400">
          <a:solidFill>
            <a:schemeClr val="tx1"/>
          </a:solidFill>
          <a:latin typeface="Calibri" pitchFamily="127" charset="0"/>
          <a:ea typeface="ＭＳ Ｐゴシック" pitchFamily="127" charset="-128"/>
          <a:cs typeface="ＭＳ Ｐゴシック" pitchFamily="127" charset="-128"/>
        </a:defRPr>
      </a:lvl8pPr>
      <a:lvl9pPr marL="1828800" algn="ctr" rtl="0" fontAlgn="base">
        <a:spcBef>
          <a:spcPct val="0"/>
        </a:spcBef>
        <a:spcAft>
          <a:spcPct val="0"/>
        </a:spcAft>
        <a:defRPr sz="4400">
          <a:solidFill>
            <a:schemeClr val="tx1"/>
          </a:solidFill>
          <a:latin typeface="Calibri" pitchFamily="127" charset="0"/>
          <a:ea typeface="ＭＳ Ｐゴシック" pitchFamily="127" charset="-128"/>
          <a:cs typeface="ＭＳ Ｐゴシック" pitchFamily="127" charset="-128"/>
        </a:defRPr>
      </a:lvl9pPr>
    </p:titleStyle>
    <p:bodyStyle>
      <a:lvl1pPr marL="342900" indent="-342900" algn="l" rtl="0" eaLnBrk="0" fontAlgn="base" hangingPunct="0">
        <a:spcBef>
          <a:spcPct val="20000"/>
        </a:spcBef>
        <a:spcAft>
          <a:spcPct val="0"/>
        </a:spcAft>
        <a:buFont typeface="Arial" pitchFamily="127" charset="0"/>
        <a:buChar char="•"/>
        <a:defRPr sz="3200" kern="1200">
          <a:solidFill>
            <a:schemeClr val="tx1"/>
          </a:solidFill>
          <a:latin typeface="+mn-lt"/>
          <a:ea typeface="ＭＳ Ｐゴシック" pitchFamily="127" charset="-128"/>
          <a:cs typeface="ＭＳ Ｐゴシック" pitchFamily="127" charset="-128"/>
        </a:defRPr>
      </a:lvl1pPr>
      <a:lvl2pPr marL="742950" indent="-285750" algn="l" rtl="0" eaLnBrk="0" fontAlgn="base" hangingPunct="0">
        <a:spcBef>
          <a:spcPct val="20000"/>
        </a:spcBef>
        <a:spcAft>
          <a:spcPct val="0"/>
        </a:spcAft>
        <a:buFont typeface="Arial" pitchFamily="127" charset="0"/>
        <a:buChar char="–"/>
        <a:defRPr sz="2800" kern="1200">
          <a:solidFill>
            <a:schemeClr val="tx1"/>
          </a:solidFill>
          <a:latin typeface="+mn-lt"/>
          <a:ea typeface="ＭＳ Ｐゴシック" pitchFamily="127" charset="-128"/>
          <a:cs typeface="+mn-cs"/>
        </a:defRPr>
      </a:lvl2pPr>
      <a:lvl3pPr marL="1143000" indent="-228600" algn="l" rtl="0" eaLnBrk="0" fontAlgn="base" hangingPunct="0">
        <a:spcBef>
          <a:spcPct val="20000"/>
        </a:spcBef>
        <a:spcAft>
          <a:spcPct val="0"/>
        </a:spcAft>
        <a:buFont typeface="Arial" pitchFamily="127" charset="0"/>
        <a:buChar char="•"/>
        <a:defRPr sz="2400" kern="1200">
          <a:solidFill>
            <a:schemeClr val="tx1"/>
          </a:solidFill>
          <a:latin typeface="+mn-lt"/>
          <a:ea typeface="ＭＳ Ｐゴシック" pitchFamily="127" charset="-128"/>
          <a:cs typeface="+mn-cs"/>
        </a:defRPr>
      </a:lvl3pPr>
      <a:lvl4pPr marL="1600200" indent="-228600" algn="l" rtl="0" eaLnBrk="0" fontAlgn="base" hangingPunct="0">
        <a:spcBef>
          <a:spcPct val="20000"/>
        </a:spcBef>
        <a:spcAft>
          <a:spcPct val="0"/>
        </a:spcAft>
        <a:buFont typeface="Arial" pitchFamily="127" charset="0"/>
        <a:buChar char="–"/>
        <a:defRPr sz="2000" kern="1200">
          <a:solidFill>
            <a:schemeClr val="tx1"/>
          </a:solidFill>
          <a:latin typeface="+mn-lt"/>
          <a:ea typeface="ＭＳ Ｐゴシック" pitchFamily="127" charset="-128"/>
          <a:cs typeface="+mn-cs"/>
        </a:defRPr>
      </a:lvl4pPr>
      <a:lvl5pPr marL="2057400" indent="-228600" algn="l" rtl="0" eaLnBrk="0" fontAlgn="base" hangingPunct="0">
        <a:spcBef>
          <a:spcPct val="20000"/>
        </a:spcBef>
        <a:spcAft>
          <a:spcPct val="0"/>
        </a:spcAft>
        <a:buFont typeface="Arial" pitchFamily="127" charset="0"/>
        <a:buChar char="»"/>
        <a:defRPr sz="2000" kern="1200">
          <a:solidFill>
            <a:schemeClr val="tx1"/>
          </a:solidFill>
          <a:latin typeface="+mn-lt"/>
          <a:ea typeface="ＭＳ Ｐゴシック" pitchFamily="127"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le 1"/>
          <p:cNvSpPr>
            <a:spLocks noGrp="1"/>
          </p:cNvSpPr>
          <p:nvPr>
            <p:ph type="ctrTitle"/>
          </p:nvPr>
        </p:nvSpPr>
        <p:spPr>
          <a:xfrm>
            <a:off x="762000" y="1447800"/>
            <a:ext cx="7696200" cy="1847850"/>
          </a:xfrm>
        </p:spPr>
        <p:txBody>
          <a:bodyPr/>
          <a:lstStyle/>
          <a:p>
            <a:pPr eaLnBrk="1" hangingPunct="1"/>
            <a:r>
              <a:rPr lang="en-US" sz="2400" smtClean="0"/>
              <a:t>Matthias Fechner, Germany</a:t>
            </a:r>
            <a:br>
              <a:rPr lang="en-US" sz="2400" smtClean="0"/>
            </a:br>
            <a:r>
              <a:rPr lang="en-US" sz="2400" smtClean="0"/>
              <a:t>Odenwaldschule</a:t>
            </a:r>
            <a:br>
              <a:rPr lang="en-US" sz="2400" smtClean="0"/>
            </a:br>
            <a:r>
              <a:rPr lang="en-US" sz="2400" smtClean="0"/>
              <a:t>Teacher: History, Politics/Economy, German, English</a:t>
            </a:r>
            <a:br>
              <a:rPr lang="en-US" sz="2400" smtClean="0"/>
            </a:br>
            <a:r>
              <a:rPr lang="en-US" sz="2400" smtClean="0"/>
              <a:t>Housemaster</a:t>
            </a:r>
            <a:br>
              <a:rPr lang="en-US" sz="2400" smtClean="0"/>
            </a:br>
            <a:r>
              <a:rPr lang="en-US" sz="2400" smtClean="0"/>
              <a:t>Head of Department Politics/Economy</a:t>
            </a:r>
            <a:br>
              <a:rPr lang="en-US" sz="2400" smtClean="0"/>
            </a:br>
            <a:r>
              <a:rPr lang="en-US" sz="2400" smtClean="0"/>
              <a:t>Academic Liaison Teacher</a:t>
            </a:r>
            <a:endParaRPr lang="en-US" sz="4000" smtClean="0"/>
          </a:p>
        </p:txBody>
      </p:sp>
      <p:sp>
        <p:nvSpPr>
          <p:cNvPr id="13314" name="Subtitle 2"/>
          <p:cNvSpPr>
            <a:spLocks noGrp="1"/>
          </p:cNvSpPr>
          <p:nvPr>
            <p:ph type="subTitle" idx="1"/>
          </p:nvPr>
        </p:nvSpPr>
        <p:spPr>
          <a:xfrm>
            <a:off x="2286000" y="3962400"/>
            <a:ext cx="4572000" cy="2209800"/>
          </a:xfrm>
        </p:spPr>
        <p:txBody>
          <a:bodyPr/>
          <a:lstStyle/>
          <a:p>
            <a:pPr eaLnBrk="1" hangingPunct="1"/>
            <a:endParaRPr lang="de-DE" sz="2800" i="1" smtClean="0">
              <a:solidFill>
                <a:srgbClr val="FF0000"/>
              </a:solidFill>
            </a:endParaRPr>
          </a:p>
        </p:txBody>
      </p:sp>
      <p:pic>
        <p:nvPicPr>
          <p:cNvPr id="13315" name="Picture 3" descr="images"/>
          <p:cNvPicPr>
            <a:picLocks noChangeAspect="1" noChangeArrowheads="1"/>
          </p:cNvPicPr>
          <p:nvPr/>
        </p:nvPicPr>
        <p:blipFill>
          <a:blip r:embed="rId2"/>
          <a:srcRect/>
          <a:stretch>
            <a:fillRect/>
          </a:stretch>
        </p:blipFill>
        <p:spPr bwMode="auto">
          <a:xfrm>
            <a:off x="2286000" y="3886200"/>
            <a:ext cx="4527550" cy="22653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Placeholder 1026"/>
          <p:cNvSpPr>
            <a:spLocks noGrp="1"/>
          </p:cNvSpPr>
          <p:nvPr>
            <p:ph type="title"/>
          </p:nvPr>
        </p:nvSpPr>
        <p:spPr/>
        <p:txBody>
          <a:bodyPr/>
          <a:lstStyle/>
          <a:p>
            <a:pPr eaLnBrk="1" hangingPunct="1"/>
            <a:r>
              <a:rPr lang="de-DE" sz="2800"/>
              <a:t>Germany -- Hessen -- Heppenheim -- Odenwaldschule</a:t>
            </a:r>
            <a:endParaRPr lang="de-DE"/>
          </a:p>
        </p:txBody>
      </p:sp>
      <p:sp>
        <p:nvSpPr>
          <p:cNvPr id="14338" name="Placeholder 1027"/>
          <p:cNvSpPr>
            <a:spLocks noGrp="1"/>
          </p:cNvSpPr>
          <p:nvPr>
            <p:ph type="body" idx="1"/>
          </p:nvPr>
        </p:nvSpPr>
        <p:spPr/>
        <p:txBody>
          <a:bodyPr/>
          <a:lstStyle/>
          <a:p>
            <a:pPr eaLnBrk="1" hangingPunct="1"/>
            <a:endParaRPr lang="de-DE"/>
          </a:p>
        </p:txBody>
      </p:sp>
      <p:pic>
        <p:nvPicPr>
          <p:cNvPr id="14339" name="Picture 1027" descr="images-1"/>
          <p:cNvPicPr>
            <a:picLocks noChangeAspect="1" noChangeArrowheads="1"/>
          </p:cNvPicPr>
          <p:nvPr/>
        </p:nvPicPr>
        <p:blipFill>
          <a:blip r:embed="rId2"/>
          <a:srcRect/>
          <a:stretch>
            <a:fillRect/>
          </a:stretch>
        </p:blipFill>
        <p:spPr bwMode="auto">
          <a:xfrm>
            <a:off x="3200400" y="1828800"/>
            <a:ext cx="2651125" cy="381000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p:txBody>
          <a:bodyPr/>
          <a:lstStyle/>
          <a:p>
            <a:pPr eaLnBrk="1" hangingPunct="1"/>
            <a:r>
              <a:rPr lang="en-US" sz="2800"/>
              <a:t>Heidelberg -- Castle Frankenstein -- Lorsch Monastery</a:t>
            </a:r>
            <a:br>
              <a:rPr lang="en-US" sz="2800"/>
            </a:br>
            <a:r>
              <a:rPr lang="en-US" sz="2800"/>
              <a:t>Siegfried’s Well</a:t>
            </a:r>
            <a:r>
              <a:rPr lang="en-US" sz="4000"/>
              <a:t/>
            </a:r>
            <a:br>
              <a:rPr lang="en-US" sz="4000"/>
            </a:br>
            <a:endParaRPr lang="en-US" sz="4000"/>
          </a:p>
        </p:txBody>
      </p:sp>
      <p:pic>
        <p:nvPicPr>
          <p:cNvPr id="15362" name="Picture 1028" descr="Unknown"/>
          <p:cNvPicPr>
            <a:picLocks noGrp="1" noChangeAspect="1" noChangeArrowheads="1"/>
          </p:cNvPicPr>
          <p:nvPr>
            <p:ph idx="4294967295"/>
          </p:nvPr>
        </p:nvPicPr>
        <p:blipFill>
          <a:blip r:embed="rId2"/>
          <a:srcRect/>
          <a:stretch>
            <a:fillRect/>
          </a:stretch>
        </p:blipFill>
        <p:spPr>
          <a:xfrm>
            <a:off x="1344613" y="1600200"/>
            <a:ext cx="6454775" cy="4525963"/>
          </a:xfr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a:xfrm>
            <a:off x="381000" y="274638"/>
            <a:ext cx="8305800" cy="1706562"/>
          </a:xfrm>
        </p:spPr>
        <p:txBody>
          <a:bodyPr/>
          <a:lstStyle/>
          <a:p>
            <a:pPr eaLnBrk="1" hangingPunct="1"/>
            <a:r>
              <a:rPr lang="en-US" sz="2400" smtClean="0"/>
              <a:t>                     The main aims of Hessen’s history curriculum</a:t>
            </a:r>
            <a:r>
              <a:rPr lang="en-US" sz="4000" smtClean="0"/>
              <a:t> </a:t>
            </a:r>
          </a:p>
        </p:txBody>
      </p:sp>
      <p:sp>
        <p:nvSpPr>
          <p:cNvPr id="16386" name="Content Placeholder 3"/>
          <p:cNvSpPr>
            <a:spLocks noGrp="1"/>
          </p:cNvSpPr>
          <p:nvPr>
            <p:ph idx="1"/>
          </p:nvPr>
        </p:nvSpPr>
        <p:spPr>
          <a:xfrm>
            <a:off x="251520" y="2133600"/>
            <a:ext cx="8640960" cy="3657600"/>
          </a:xfrm>
        </p:spPr>
        <p:txBody>
          <a:bodyPr/>
          <a:lstStyle/>
          <a:p>
            <a:pPr eaLnBrk="1" hangingPunct="1"/>
            <a:r>
              <a:rPr lang="de-DE" sz="2400" dirty="0" err="1"/>
              <a:t>Make</a:t>
            </a:r>
            <a:r>
              <a:rPr lang="de-DE" sz="2400" dirty="0"/>
              <a:t> </a:t>
            </a:r>
            <a:r>
              <a:rPr lang="de-DE" sz="2400" dirty="0" err="1"/>
              <a:t>students</a:t>
            </a:r>
            <a:r>
              <a:rPr lang="de-DE" sz="2400" dirty="0"/>
              <a:t> </a:t>
            </a:r>
            <a:r>
              <a:rPr lang="de-DE" sz="2400" dirty="0" err="1"/>
              <a:t>understand</a:t>
            </a:r>
            <a:r>
              <a:rPr lang="de-DE" sz="2400" dirty="0"/>
              <a:t> </a:t>
            </a:r>
            <a:r>
              <a:rPr lang="de-DE" sz="2400" dirty="0" err="1"/>
              <a:t>the</a:t>
            </a:r>
            <a:r>
              <a:rPr lang="de-DE" sz="2400" dirty="0"/>
              <a:t> </a:t>
            </a:r>
            <a:r>
              <a:rPr lang="de-DE" sz="2400" dirty="0" err="1"/>
              <a:t>present</a:t>
            </a:r>
            <a:r>
              <a:rPr lang="de-DE" sz="2400" dirty="0"/>
              <a:t> </a:t>
            </a:r>
            <a:r>
              <a:rPr lang="de-DE" sz="2400" dirty="0" err="1"/>
              <a:t>and</a:t>
            </a:r>
            <a:r>
              <a:rPr lang="de-DE" sz="2400" dirty="0"/>
              <a:t> </a:t>
            </a:r>
            <a:r>
              <a:rPr lang="de-DE" sz="2400" dirty="0" err="1"/>
              <a:t>the</a:t>
            </a:r>
            <a:r>
              <a:rPr lang="de-DE" sz="2400" dirty="0"/>
              <a:t> </a:t>
            </a:r>
            <a:r>
              <a:rPr lang="de-DE" sz="2400" dirty="0" err="1"/>
              <a:t>future</a:t>
            </a:r>
            <a:r>
              <a:rPr lang="de-DE" sz="2400" dirty="0"/>
              <a:t> </a:t>
            </a:r>
            <a:r>
              <a:rPr lang="de-DE" sz="2400" dirty="0" err="1"/>
              <a:t>by</a:t>
            </a:r>
            <a:r>
              <a:rPr lang="de-DE" sz="2400" dirty="0"/>
              <a:t> </a:t>
            </a:r>
            <a:r>
              <a:rPr lang="de-DE" sz="2400" dirty="0" err="1"/>
              <a:t>learning</a:t>
            </a:r>
            <a:r>
              <a:rPr lang="de-DE" sz="2400" dirty="0"/>
              <a:t> </a:t>
            </a:r>
            <a:r>
              <a:rPr lang="de-DE" sz="2400" dirty="0" err="1"/>
              <a:t>about</a:t>
            </a:r>
            <a:r>
              <a:rPr lang="de-DE" sz="2400" dirty="0"/>
              <a:t> </a:t>
            </a:r>
            <a:r>
              <a:rPr lang="de-DE" sz="2400" dirty="0" err="1"/>
              <a:t>the</a:t>
            </a:r>
            <a:r>
              <a:rPr lang="de-DE" sz="2400" dirty="0"/>
              <a:t> </a:t>
            </a:r>
            <a:r>
              <a:rPr lang="de-DE" sz="2400" dirty="0" err="1"/>
              <a:t>past</a:t>
            </a:r>
            <a:r>
              <a:rPr lang="de-DE" sz="2400" dirty="0"/>
              <a:t> („Die Schülerinnen und Schüler sollen durch die Beschäftigung mit historischen Inhalten und Fragestellungen einsehen, dass vergangenes Geschehen mit ihrer Gegenwart direkt oder indirekt zusammenhängt, sich auf ihr Leben auswirkt und Bedeutung für die Zukunft hat.“ Lehrplan Geschichte Hessen, Gymnasialer Bildungsgang G9, </a:t>
            </a:r>
            <a:r>
              <a:rPr lang="de-DE" sz="2400" dirty="0" err="1"/>
              <a:t>n.d</a:t>
            </a:r>
            <a:r>
              <a:rPr lang="de-DE" sz="2400" dirty="0"/>
              <a:t>., p. 2)</a:t>
            </a:r>
          </a:p>
          <a:p>
            <a:pPr eaLnBrk="1" hangingPunct="1"/>
            <a:r>
              <a:rPr lang="de-DE" sz="2400" dirty="0"/>
              <a:t>Help </a:t>
            </a:r>
            <a:r>
              <a:rPr lang="de-DE" sz="2400" dirty="0" err="1"/>
              <a:t>students</a:t>
            </a:r>
            <a:r>
              <a:rPr lang="de-DE" sz="2400" dirty="0"/>
              <a:t> </a:t>
            </a:r>
            <a:r>
              <a:rPr lang="de-DE" sz="2400" dirty="0" err="1"/>
              <a:t>create</a:t>
            </a:r>
            <a:r>
              <a:rPr lang="de-DE" sz="2400" dirty="0"/>
              <a:t> a </a:t>
            </a:r>
            <a:r>
              <a:rPr lang="de-DE" sz="2400" dirty="0" err="1"/>
              <a:t>notion</a:t>
            </a:r>
            <a:r>
              <a:rPr lang="de-DE" sz="2400" dirty="0"/>
              <a:t> of </a:t>
            </a:r>
            <a:r>
              <a:rPr lang="de-DE" sz="2400" dirty="0" err="1"/>
              <a:t>their</a:t>
            </a:r>
            <a:r>
              <a:rPr lang="de-DE" sz="2400" dirty="0"/>
              <a:t> </a:t>
            </a:r>
            <a:r>
              <a:rPr lang="de-DE" sz="2400" dirty="0" err="1"/>
              <a:t>own</a:t>
            </a:r>
            <a:r>
              <a:rPr lang="de-DE" sz="2400" dirty="0"/>
              <a:t> </a:t>
            </a:r>
            <a:r>
              <a:rPr lang="de-DE" sz="2400" dirty="0" err="1"/>
              <a:t>identity</a:t>
            </a:r>
            <a:r>
              <a:rPr lang="de-DE" sz="2400" dirty="0"/>
              <a:t>.</a:t>
            </a:r>
          </a:p>
          <a:p>
            <a:pPr eaLnBrk="1" hangingPunct="1"/>
            <a:r>
              <a:rPr lang="de-DE" sz="2400" dirty="0" err="1"/>
              <a:t>Let</a:t>
            </a:r>
            <a:r>
              <a:rPr lang="de-DE" sz="2400" dirty="0"/>
              <a:t> </a:t>
            </a:r>
            <a:r>
              <a:rPr lang="de-DE" sz="2400" dirty="0" err="1"/>
              <a:t>students</a:t>
            </a:r>
            <a:r>
              <a:rPr lang="de-DE" sz="2400" dirty="0"/>
              <a:t> find </a:t>
            </a:r>
            <a:r>
              <a:rPr lang="de-DE" sz="2400" dirty="0" err="1"/>
              <a:t>their</a:t>
            </a:r>
            <a:r>
              <a:rPr lang="de-DE" sz="2400" dirty="0"/>
              <a:t> </a:t>
            </a:r>
            <a:r>
              <a:rPr lang="de-DE" sz="2400" dirty="0" err="1"/>
              <a:t>own</a:t>
            </a:r>
            <a:r>
              <a:rPr lang="de-DE" sz="2400" dirty="0"/>
              <a:t> </a:t>
            </a:r>
            <a:r>
              <a:rPr lang="de-DE" sz="2400" dirty="0" err="1"/>
              <a:t>interpretation</a:t>
            </a:r>
            <a:r>
              <a:rPr lang="de-DE" sz="2400" dirty="0"/>
              <a:t> of </a:t>
            </a:r>
            <a:r>
              <a:rPr lang="de-DE" sz="2400" dirty="0" err="1"/>
              <a:t>history</a:t>
            </a:r>
            <a:r>
              <a:rPr lang="de-DE" sz="2400" dirty="0"/>
              <a:t> (</a:t>
            </a:r>
            <a:r>
              <a:rPr lang="de-DE" sz="2400" dirty="0" err="1"/>
              <a:t>within</a:t>
            </a:r>
            <a:r>
              <a:rPr lang="de-DE" sz="2400" dirty="0"/>
              <a:t> </a:t>
            </a:r>
            <a:r>
              <a:rPr lang="de-DE" sz="2400" dirty="0" err="1"/>
              <a:t>the</a:t>
            </a:r>
            <a:r>
              <a:rPr lang="de-DE" sz="2400" dirty="0"/>
              <a:t> </a:t>
            </a:r>
            <a:r>
              <a:rPr lang="de-DE" sz="2400" dirty="0" err="1"/>
              <a:t>limits</a:t>
            </a:r>
            <a:r>
              <a:rPr lang="de-DE" sz="2400" dirty="0"/>
              <a:t> of </a:t>
            </a:r>
            <a:r>
              <a:rPr lang="de-DE" sz="2400" dirty="0" err="1"/>
              <a:t>individually</a:t>
            </a:r>
            <a:r>
              <a:rPr lang="de-DE" sz="2400" dirty="0"/>
              <a:t> </a:t>
            </a:r>
            <a:r>
              <a:rPr lang="de-DE" sz="2400" dirty="0" err="1"/>
              <a:t>and</a:t>
            </a:r>
            <a:r>
              <a:rPr lang="de-DE" sz="2400" dirty="0"/>
              <a:t> </a:t>
            </a:r>
            <a:r>
              <a:rPr lang="de-DE" sz="2400" dirty="0" err="1"/>
              <a:t>legally</a:t>
            </a:r>
            <a:r>
              <a:rPr lang="de-DE" sz="2400" dirty="0"/>
              <a:t> </a:t>
            </a:r>
            <a:r>
              <a:rPr lang="de-DE" sz="2400" dirty="0" err="1"/>
              <a:t>defined</a:t>
            </a:r>
            <a:r>
              <a:rPr lang="de-DE" sz="2400" dirty="0"/>
              <a:t> </a:t>
            </a:r>
            <a:r>
              <a:rPr lang="de-DE" sz="2400" dirty="0" err="1"/>
              <a:t>political</a:t>
            </a:r>
            <a:r>
              <a:rPr lang="de-DE" sz="2400" dirty="0"/>
              <a:t> </a:t>
            </a:r>
            <a:r>
              <a:rPr lang="de-DE" sz="2400" dirty="0" err="1"/>
              <a:t>correctness</a:t>
            </a:r>
            <a:r>
              <a:rPr lang="de-DE" sz="2400" dirty="0"/>
              <a:t>).</a:t>
            </a:r>
          </a:p>
          <a:p>
            <a:pPr eaLnBrk="1" hangingPunct="1"/>
            <a:r>
              <a:rPr lang="de-DE" sz="2400" dirty="0"/>
              <a:t>Further </a:t>
            </a:r>
            <a:r>
              <a:rPr lang="de-DE" sz="2400" dirty="0" err="1"/>
              <a:t>the</a:t>
            </a:r>
            <a:r>
              <a:rPr lang="de-DE" sz="2400" dirty="0"/>
              <a:t> </a:t>
            </a:r>
            <a:r>
              <a:rPr lang="de-DE" sz="2400" dirty="0" err="1"/>
              <a:t>idea</a:t>
            </a:r>
            <a:r>
              <a:rPr lang="de-DE" sz="2400" dirty="0"/>
              <a:t> of </a:t>
            </a:r>
            <a:r>
              <a:rPr lang="de-DE" sz="2400" dirty="0" err="1"/>
              <a:t>tolerance</a:t>
            </a:r>
            <a:r>
              <a:rPr lang="de-DE" sz="2400" dirty="0"/>
              <a:t> </a:t>
            </a:r>
            <a:r>
              <a:rPr lang="de-DE" sz="2400" dirty="0" err="1"/>
              <a:t>towards</a:t>
            </a:r>
            <a:r>
              <a:rPr lang="de-DE" sz="2400" dirty="0"/>
              <a:t> </a:t>
            </a:r>
            <a:r>
              <a:rPr lang="de-DE" sz="2400" dirty="0" err="1"/>
              <a:t>others</a:t>
            </a:r>
            <a:r>
              <a:rPr lang="de-DE" sz="2400" dirty="0"/>
              <a:t>. </a:t>
            </a:r>
          </a:p>
          <a:p>
            <a:pPr eaLnBrk="1" hangingPunct="1"/>
            <a:endParaRPr lang="de-DE" sz="3600" dirty="0"/>
          </a:p>
        </p:txBody>
      </p:sp>
      <p:pic>
        <p:nvPicPr>
          <p:cNvPr id="16387" name="Picture 1028" descr="images"/>
          <p:cNvPicPr>
            <a:picLocks noChangeAspect="1" noChangeArrowheads="1"/>
          </p:cNvPicPr>
          <p:nvPr/>
        </p:nvPicPr>
        <p:blipFill>
          <a:blip r:embed="rId2"/>
          <a:srcRect/>
          <a:stretch>
            <a:fillRect/>
          </a:stretch>
        </p:blipFill>
        <p:spPr bwMode="auto">
          <a:xfrm>
            <a:off x="381000" y="228600"/>
            <a:ext cx="1417638" cy="1828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a:xfrm>
            <a:off x="467544" y="188640"/>
            <a:ext cx="8229600" cy="1020762"/>
          </a:xfrm>
        </p:spPr>
        <p:txBody>
          <a:bodyPr/>
          <a:lstStyle/>
          <a:p>
            <a:pPr eaLnBrk="1" hangingPunct="1"/>
            <a:r>
              <a:rPr lang="en-US" sz="2000" b="1" dirty="0">
                <a:ea typeface="Arial" pitchFamily="127" charset="0"/>
                <a:cs typeface="Arial" pitchFamily="127" charset="0"/>
              </a:rPr>
              <a:t>History Curriculum: promotion of historical </a:t>
            </a:r>
            <a:r>
              <a:rPr lang="fr-FR" sz="2000" b="1" dirty="0" err="1">
                <a:ea typeface="Arial" pitchFamily="127" charset="0"/>
                <a:cs typeface="Arial" pitchFamily="127" charset="0"/>
              </a:rPr>
              <a:t>understanding</a:t>
            </a:r>
            <a:r>
              <a:rPr lang="fr-FR" sz="2000" b="1" dirty="0">
                <a:ea typeface="Arial" pitchFamily="127" charset="0"/>
                <a:cs typeface="Arial" pitchFamily="127" charset="0"/>
              </a:rPr>
              <a:t> in </a:t>
            </a:r>
            <a:r>
              <a:rPr lang="fr-FR" sz="2000" b="1" dirty="0" err="1">
                <a:ea typeface="Arial" pitchFamily="127" charset="0"/>
                <a:cs typeface="Arial" pitchFamily="127" charset="0"/>
              </a:rPr>
              <a:t>classrooms</a:t>
            </a:r>
            <a:r>
              <a:rPr lang="fr-FR" sz="2000" b="1" dirty="0">
                <a:ea typeface="Arial" pitchFamily="127" charset="0"/>
                <a:cs typeface="Arial" pitchFamily="127" charset="0"/>
              </a:rPr>
              <a:t> of mixed </a:t>
            </a:r>
            <a:r>
              <a:rPr lang="fr-FR" sz="2000" b="1" dirty="0" err="1">
                <a:ea typeface="Arial" pitchFamily="127" charset="0"/>
                <a:cs typeface="Arial" pitchFamily="127" charset="0"/>
              </a:rPr>
              <a:t>abilities</a:t>
            </a:r>
            <a:r>
              <a:rPr lang="fr-FR" sz="2000" b="1" dirty="0">
                <a:ea typeface="Arial" pitchFamily="127" charset="0"/>
                <a:cs typeface="Arial" pitchFamily="127" charset="0"/>
              </a:rPr>
              <a:t> and diverse backgrounds</a:t>
            </a:r>
            <a:r>
              <a:rPr lang="fr-FR" sz="2800" b="1" dirty="0">
                <a:latin typeface="Arial" pitchFamily="127" charset="0"/>
                <a:ea typeface="Arial" pitchFamily="127" charset="0"/>
                <a:cs typeface="Arial" pitchFamily="127" charset="0"/>
              </a:rPr>
              <a:t> </a:t>
            </a:r>
            <a:endParaRPr lang="en-US" sz="5400" dirty="0"/>
          </a:p>
        </p:txBody>
      </p:sp>
      <p:sp>
        <p:nvSpPr>
          <p:cNvPr id="17410" name="Content Placeholder 2"/>
          <p:cNvSpPr>
            <a:spLocks noGrp="1"/>
          </p:cNvSpPr>
          <p:nvPr>
            <p:ph idx="1"/>
          </p:nvPr>
        </p:nvSpPr>
        <p:spPr>
          <a:xfrm>
            <a:off x="457200" y="1371600"/>
            <a:ext cx="8219256" cy="4865712"/>
          </a:xfrm>
        </p:spPr>
        <p:txBody>
          <a:bodyPr/>
          <a:lstStyle/>
          <a:p>
            <a:pPr marL="0" indent="0" eaLnBrk="1" hangingPunct="1">
              <a:buFont typeface="Arial" pitchFamily="127" charset="0"/>
              <a:buNone/>
            </a:pPr>
            <a:r>
              <a:rPr lang="de-DE" sz="1800" dirty="0" err="1">
                <a:ea typeface="Arial" pitchFamily="127" charset="0"/>
                <a:cs typeface="Arial" pitchFamily="127" charset="0"/>
              </a:rPr>
              <a:t>Students</a:t>
            </a:r>
            <a:r>
              <a:rPr lang="de-DE" sz="1800" dirty="0">
                <a:ea typeface="Arial" pitchFamily="127" charset="0"/>
                <a:cs typeface="Arial" pitchFamily="127" charset="0"/>
              </a:rPr>
              <a:t> </a:t>
            </a:r>
            <a:r>
              <a:rPr lang="de-DE" sz="1800" dirty="0" err="1">
                <a:ea typeface="Arial" pitchFamily="127" charset="0"/>
                <a:cs typeface="Arial" pitchFamily="127" charset="0"/>
              </a:rPr>
              <a:t>can</a:t>
            </a:r>
            <a:r>
              <a:rPr lang="de-DE" sz="1800" dirty="0">
                <a:ea typeface="Arial" pitchFamily="127" charset="0"/>
                <a:cs typeface="Arial" pitchFamily="127" charset="0"/>
              </a:rPr>
              <a:t> </a:t>
            </a:r>
            <a:r>
              <a:rPr lang="de-DE" sz="1800" dirty="0" err="1">
                <a:ea typeface="Arial" pitchFamily="127" charset="0"/>
                <a:cs typeface="Arial" pitchFamily="127" charset="0"/>
              </a:rPr>
              <a:t>be</a:t>
            </a:r>
            <a:r>
              <a:rPr lang="de-DE" sz="1800" dirty="0">
                <a:ea typeface="Arial" pitchFamily="127" charset="0"/>
                <a:cs typeface="Arial" pitchFamily="127" charset="0"/>
              </a:rPr>
              <a:t> </a:t>
            </a:r>
            <a:r>
              <a:rPr lang="de-DE" sz="1800" dirty="0" err="1">
                <a:ea typeface="Arial" pitchFamily="127" charset="0"/>
                <a:cs typeface="Arial" pitchFamily="127" charset="0"/>
              </a:rPr>
              <a:t>taught</a:t>
            </a:r>
            <a:r>
              <a:rPr lang="de-DE" sz="1800" dirty="0">
                <a:ea typeface="Arial" pitchFamily="127" charset="0"/>
                <a:cs typeface="Arial" pitchFamily="127" charset="0"/>
              </a:rPr>
              <a:t> </a:t>
            </a:r>
            <a:r>
              <a:rPr lang="de-DE" sz="1800" dirty="0" err="1">
                <a:ea typeface="Arial" pitchFamily="127" charset="0"/>
                <a:cs typeface="Arial" pitchFamily="127" charset="0"/>
              </a:rPr>
              <a:t>from</a:t>
            </a:r>
            <a:r>
              <a:rPr lang="de-DE" sz="1800" dirty="0">
                <a:ea typeface="Arial" pitchFamily="127" charset="0"/>
                <a:cs typeface="Arial" pitchFamily="127" charset="0"/>
              </a:rPr>
              <a:t>, at least, 80 different </a:t>
            </a:r>
            <a:r>
              <a:rPr lang="de-DE" sz="1800" dirty="0" err="1">
                <a:ea typeface="Arial" pitchFamily="127" charset="0"/>
                <a:cs typeface="Arial" pitchFamily="127" charset="0"/>
              </a:rPr>
              <a:t>history</a:t>
            </a:r>
            <a:r>
              <a:rPr lang="de-DE" sz="1800" dirty="0">
                <a:ea typeface="Arial" pitchFamily="127" charset="0"/>
                <a:cs typeface="Arial" pitchFamily="127" charset="0"/>
              </a:rPr>
              <a:t> </a:t>
            </a:r>
            <a:r>
              <a:rPr lang="de-DE" sz="1800" dirty="0" err="1">
                <a:ea typeface="Arial" pitchFamily="127" charset="0"/>
                <a:cs typeface="Arial" pitchFamily="127" charset="0"/>
              </a:rPr>
              <a:t>curricula</a:t>
            </a:r>
            <a:r>
              <a:rPr lang="de-DE" sz="1800" dirty="0">
                <a:ea typeface="Arial" pitchFamily="127" charset="0"/>
                <a:cs typeface="Arial" pitchFamily="127" charset="0"/>
              </a:rPr>
              <a:t> in Germany </a:t>
            </a:r>
          </a:p>
          <a:p>
            <a:pPr marL="0" indent="0" eaLnBrk="1" hangingPunct="1">
              <a:buFont typeface="Arial" pitchFamily="127" charset="0"/>
              <a:buNone/>
            </a:pPr>
            <a:r>
              <a:rPr lang="de-DE" sz="1400" dirty="0">
                <a:ea typeface="Arial" pitchFamily="127" charset="0"/>
                <a:cs typeface="Arial" pitchFamily="127" charset="0"/>
              </a:rPr>
              <a:t>v. </a:t>
            </a:r>
            <a:r>
              <a:rPr lang="de-DE" sz="1400" dirty="0" err="1">
                <a:ea typeface="Arial" pitchFamily="127" charset="0"/>
                <a:cs typeface="Arial" pitchFamily="127" charset="0"/>
              </a:rPr>
              <a:t>Geyr</a:t>
            </a:r>
            <a:r>
              <a:rPr lang="de-DE" sz="1400" dirty="0">
                <a:ea typeface="Arial" pitchFamily="127" charset="0"/>
                <a:cs typeface="Arial" pitchFamily="127" charset="0"/>
              </a:rPr>
              <a:t> et al. </a:t>
            </a:r>
            <a:r>
              <a:rPr lang="de-DE" sz="1400" i="1" dirty="0">
                <a:ea typeface="Arial" pitchFamily="127" charset="0"/>
                <a:cs typeface="Arial" pitchFamily="127" charset="0"/>
              </a:rPr>
              <a:t>Die europäische Dimension in den Lehrplänen der deutschen Bundesländer</a:t>
            </a:r>
            <a:r>
              <a:rPr lang="de-DE" sz="1400" dirty="0">
                <a:ea typeface="Arial" pitchFamily="127" charset="0"/>
                <a:cs typeface="Arial" pitchFamily="127" charset="0"/>
              </a:rPr>
              <a:t> (Berlin: Europäische Akademie, 2007), p. 20.</a:t>
            </a:r>
            <a:endParaRPr lang="de-DE" sz="1800" dirty="0">
              <a:ea typeface="Arial" pitchFamily="127" charset="0"/>
              <a:cs typeface="Arial" pitchFamily="127" charset="0"/>
            </a:endParaRPr>
          </a:p>
          <a:p>
            <a:pPr marL="0" indent="0" eaLnBrk="1" hangingPunct="1">
              <a:buFontTx/>
              <a:buChar char="-"/>
            </a:pPr>
            <a:r>
              <a:rPr lang="de-DE" sz="1800" dirty="0">
                <a:ea typeface="Arial" pitchFamily="127" charset="0"/>
                <a:cs typeface="Arial" pitchFamily="127" charset="0"/>
              </a:rPr>
              <a:t> 16 </a:t>
            </a:r>
            <a:r>
              <a:rPr lang="de-DE" sz="1800" dirty="0" err="1">
                <a:ea typeface="Arial" pitchFamily="127" charset="0"/>
                <a:cs typeface="Arial" pitchFamily="127" charset="0"/>
              </a:rPr>
              <a:t>federal</a:t>
            </a:r>
            <a:r>
              <a:rPr lang="de-DE" sz="1800" dirty="0">
                <a:ea typeface="Arial" pitchFamily="127" charset="0"/>
                <a:cs typeface="Arial" pitchFamily="127" charset="0"/>
              </a:rPr>
              <a:t> </a:t>
            </a:r>
            <a:r>
              <a:rPr lang="de-DE" sz="1800" dirty="0" err="1">
                <a:ea typeface="Arial" pitchFamily="127" charset="0"/>
                <a:cs typeface="Arial" pitchFamily="127" charset="0"/>
              </a:rPr>
              <a:t>states</a:t>
            </a:r>
            <a:r>
              <a:rPr lang="de-DE" sz="1800" dirty="0">
                <a:ea typeface="Arial" pitchFamily="127" charset="0"/>
                <a:cs typeface="Arial" pitchFamily="127" charset="0"/>
              </a:rPr>
              <a:t> x 5 </a:t>
            </a:r>
            <a:r>
              <a:rPr lang="de-DE" sz="1800" dirty="0" err="1">
                <a:ea typeface="Arial" pitchFamily="127" charset="0"/>
                <a:cs typeface="Arial" pitchFamily="127" charset="0"/>
              </a:rPr>
              <a:t>types</a:t>
            </a:r>
            <a:r>
              <a:rPr lang="de-DE" sz="1800" dirty="0">
                <a:ea typeface="Arial" pitchFamily="127" charset="0"/>
                <a:cs typeface="Arial" pitchFamily="127" charset="0"/>
              </a:rPr>
              <a:t> of </a:t>
            </a:r>
            <a:r>
              <a:rPr lang="de-DE" sz="1800" dirty="0" err="1">
                <a:ea typeface="Arial" pitchFamily="127" charset="0"/>
                <a:cs typeface="Arial" pitchFamily="127" charset="0"/>
              </a:rPr>
              <a:t>school</a:t>
            </a:r>
            <a:r>
              <a:rPr lang="de-DE" sz="1800" dirty="0">
                <a:ea typeface="Arial" pitchFamily="127" charset="0"/>
                <a:cs typeface="Arial" pitchFamily="127" charset="0"/>
              </a:rPr>
              <a:t> = 80 </a:t>
            </a:r>
            <a:r>
              <a:rPr lang="de-DE" sz="1800" dirty="0" err="1">
                <a:ea typeface="Arial" pitchFamily="127" charset="0"/>
                <a:cs typeface="Arial" pitchFamily="127" charset="0"/>
              </a:rPr>
              <a:t>curricula</a:t>
            </a:r>
            <a:r>
              <a:rPr lang="de-DE" sz="1800" dirty="0">
                <a:ea typeface="Arial" pitchFamily="127" charset="0"/>
                <a:cs typeface="Arial" pitchFamily="127" charset="0"/>
              </a:rPr>
              <a:t>.</a:t>
            </a:r>
          </a:p>
          <a:p>
            <a:pPr marL="0" indent="0" eaLnBrk="1" hangingPunct="1">
              <a:buFontTx/>
              <a:buChar char="-"/>
            </a:pPr>
            <a:endParaRPr lang="de-DE" sz="1800" dirty="0">
              <a:ea typeface="Arial" pitchFamily="127" charset="0"/>
              <a:cs typeface="Arial" pitchFamily="127" charset="0"/>
            </a:endParaRPr>
          </a:p>
          <a:p>
            <a:pPr marL="0" indent="0" eaLnBrk="1" hangingPunct="1">
              <a:buFontTx/>
              <a:buChar char="-"/>
            </a:pPr>
            <a:r>
              <a:rPr lang="de-DE" sz="1800" dirty="0">
                <a:ea typeface="Arial" pitchFamily="127" charset="0"/>
                <a:cs typeface="Arial" pitchFamily="127" charset="0"/>
              </a:rPr>
              <a:t> </a:t>
            </a:r>
            <a:r>
              <a:rPr lang="de-DE" sz="1800" dirty="0" err="1">
                <a:ea typeface="Arial" pitchFamily="127" charset="0"/>
                <a:cs typeface="Arial" pitchFamily="127" charset="0"/>
              </a:rPr>
              <a:t>schools</a:t>
            </a:r>
            <a:r>
              <a:rPr lang="de-DE" sz="1800" dirty="0">
                <a:ea typeface="Arial" pitchFamily="127" charset="0"/>
                <a:cs typeface="Arial" pitchFamily="127" charset="0"/>
              </a:rPr>
              <a:t> </a:t>
            </a:r>
            <a:r>
              <a:rPr lang="de-DE" sz="1800" dirty="0" err="1">
                <a:ea typeface="Arial" pitchFamily="127" charset="0"/>
                <a:cs typeface="Arial" pitchFamily="127" charset="0"/>
              </a:rPr>
              <a:t>may</a:t>
            </a:r>
            <a:r>
              <a:rPr lang="de-DE" sz="1800" dirty="0">
                <a:ea typeface="Arial" pitchFamily="127" charset="0"/>
                <a:cs typeface="Arial" pitchFamily="127" charset="0"/>
              </a:rPr>
              <a:t> also </a:t>
            </a:r>
            <a:r>
              <a:rPr lang="de-DE" sz="1800" dirty="0" err="1">
                <a:ea typeface="Arial" pitchFamily="127" charset="0"/>
                <a:cs typeface="Arial" pitchFamily="127" charset="0"/>
              </a:rPr>
              <a:t>create</a:t>
            </a:r>
            <a:r>
              <a:rPr lang="de-DE" sz="1800" dirty="0">
                <a:ea typeface="Arial" pitchFamily="127" charset="0"/>
                <a:cs typeface="Arial" pitchFamily="127" charset="0"/>
              </a:rPr>
              <a:t> </a:t>
            </a:r>
            <a:r>
              <a:rPr lang="de-DE" sz="1800" dirty="0" err="1">
                <a:ea typeface="Arial" pitchFamily="127" charset="0"/>
                <a:cs typeface="Arial" pitchFamily="127" charset="0"/>
              </a:rPr>
              <a:t>their</a:t>
            </a:r>
            <a:r>
              <a:rPr lang="de-DE" sz="1800" dirty="0">
                <a:ea typeface="Arial" pitchFamily="127" charset="0"/>
                <a:cs typeface="Arial" pitchFamily="127" charset="0"/>
              </a:rPr>
              <a:t> </a:t>
            </a:r>
            <a:r>
              <a:rPr lang="de-DE" sz="1800" dirty="0" err="1">
                <a:ea typeface="Arial" pitchFamily="127" charset="0"/>
                <a:cs typeface="Arial" pitchFamily="127" charset="0"/>
              </a:rPr>
              <a:t>own</a:t>
            </a:r>
            <a:r>
              <a:rPr lang="de-DE" sz="1800" dirty="0">
                <a:ea typeface="Arial" pitchFamily="127" charset="0"/>
                <a:cs typeface="Arial" pitchFamily="127" charset="0"/>
              </a:rPr>
              <a:t> </a:t>
            </a:r>
            <a:r>
              <a:rPr lang="de-DE" sz="1800" dirty="0" err="1">
                <a:ea typeface="Arial" pitchFamily="127" charset="0"/>
                <a:cs typeface="Arial" pitchFamily="127" charset="0"/>
              </a:rPr>
              <a:t>curriculum</a:t>
            </a:r>
            <a:r>
              <a:rPr lang="de-DE" sz="1800" dirty="0">
                <a:ea typeface="Arial" pitchFamily="127" charset="0"/>
                <a:cs typeface="Arial" pitchFamily="127" charset="0"/>
              </a:rPr>
              <a:t> </a:t>
            </a:r>
            <a:r>
              <a:rPr lang="de-DE" sz="1800" dirty="0" err="1">
                <a:ea typeface="Arial" pitchFamily="127" charset="0"/>
                <a:cs typeface="Arial" pitchFamily="127" charset="0"/>
              </a:rPr>
              <a:t>or</a:t>
            </a:r>
            <a:r>
              <a:rPr lang="de-DE" sz="1800" dirty="0">
                <a:ea typeface="Arial" pitchFamily="127" charset="0"/>
                <a:cs typeface="Arial" pitchFamily="127" charset="0"/>
              </a:rPr>
              <a:t> mix </a:t>
            </a:r>
            <a:r>
              <a:rPr lang="de-DE" sz="1800" dirty="0" err="1">
                <a:ea typeface="Arial" pitchFamily="127" charset="0"/>
                <a:cs typeface="Arial" pitchFamily="127" charset="0"/>
              </a:rPr>
              <a:t>curricula</a:t>
            </a:r>
            <a:r>
              <a:rPr lang="de-DE" sz="1800" dirty="0">
                <a:ea typeface="Arial" pitchFamily="127" charset="0"/>
                <a:cs typeface="Arial" pitchFamily="127" charset="0"/>
              </a:rPr>
              <a:t> (e.g. </a:t>
            </a:r>
            <a:r>
              <a:rPr lang="de-DE" sz="1800" i="1" dirty="0">
                <a:ea typeface="Arial" pitchFamily="127" charset="0"/>
                <a:cs typeface="Arial" pitchFamily="127" charset="0"/>
              </a:rPr>
              <a:t>Realschule</a:t>
            </a:r>
            <a:r>
              <a:rPr lang="de-DE" sz="1800" dirty="0">
                <a:ea typeface="Arial" pitchFamily="127" charset="0"/>
                <a:cs typeface="Arial" pitchFamily="127" charset="0"/>
              </a:rPr>
              <a:t> </a:t>
            </a:r>
            <a:r>
              <a:rPr lang="de-DE" sz="1800" dirty="0" err="1">
                <a:ea typeface="Arial" pitchFamily="127" charset="0"/>
                <a:cs typeface="Arial" pitchFamily="127" charset="0"/>
              </a:rPr>
              <a:t>until</a:t>
            </a:r>
            <a:r>
              <a:rPr lang="de-DE" sz="1800" dirty="0">
                <a:ea typeface="Arial" pitchFamily="127" charset="0"/>
                <a:cs typeface="Arial" pitchFamily="127" charset="0"/>
              </a:rPr>
              <a:t> </a:t>
            </a:r>
            <a:r>
              <a:rPr lang="de-DE" sz="1800" dirty="0" err="1">
                <a:ea typeface="Arial" pitchFamily="127" charset="0"/>
                <a:cs typeface="Arial" pitchFamily="127" charset="0"/>
              </a:rPr>
              <a:t>class</a:t>
            </a:r>
            <a:r>
              <a:rPr lang="de-DE" sz="1800" dirty="0">
                <a:ea typeface="Arial" pitchFamily="127" charset="0"/>
                <a:cs typeface="Arial" pitchFamily="127" charset="0"/>
              </a:rPr>
              <a:t> 10, </a:t>
            </a:r>
            <a:r>
              <a:rPr lang="de-DE" sz="1800" i="1" dirty="0">
                <a:ea typeface="Arial" pitchFamily="127" charset="0"/>
                <a:cs typeface="Arial" pitchFamily="127" charset="0"/>
              </a:rPr>
              <a:t>Gymnasium</a:t>
            </a:r>
            <a:r>
              <a:rPr lang="de-DE" sz="1800" dirty="0">
                <a:ea typeface="Arial" pitchFamily="127" charset="0"/>
                <a:cs typeface="Arial" pitchFamily="127" charset="0"/>
              </a:rPr>
              <a:t> </a:t>
            </a:r>
            <a:r>
              <a:rPr lang="de-DE" sz="1800" dirty="0" err="1">
                <a:ea typeface="Arial" pitchFamily="127" charset="0"/>
                <a:cs typeface="Arial" pitchFamily="127" charset="0"/>
              </a:rPr>
              <a:t>until</a:t>
            </a:r>
            <a:r>
              <a:rPr lang="de-DE" sz="1800" dirty="0">
                <a:ea typeface="Arial" pitchFamily="127" charset="0"/>
                <a:cs typeface="Arial" pitchFamily="127" charset="0"/>
              </a:rPr>
              <a:t> </a:t>
            </a:r>
            <a:r>
              <a:rPr lang="de-DE" sz="1800" dirty="0" err="1">
                <a:ea typeface="Arial" pitchFamily="127" charset="0"/>
                <a:cs typeface="Arial" pitchFamily="127" charset="0"/>
              </a:rPr>
              <a:t>class</a:t>
            </a:r>
            <a:r>
              <a:rPr lang="de-DE" sz="1800" dirty="0">
                <a:ea typeface="Arial" pitchFamily="127" charset="0"/>
                <a:cs typeface="Arial" pitchFamily="127" charset="0"/>
              </a:rPr>
              <a:t> 12/13, </a:t>
            </a:r>
            <a:r>
              <a:rPr lang="de-DE" sz="1800" dirty="0" err="1">
                <a:ea typeface="Arial" pitchFamily="127" charset="0"/>
                <a:cs typeface="Arial" pitchFamily="127" charset="0"/>
              </a:rPr>
              <a:t>comprehensive</a:t>
            </a:r>
            <a:r>
              <a:rPr lang="de-DE" sz="1800" dirty="0">
                <a:ea typeface="Arial" pitchFamily="127" charset="0"/>
                <a:cs typeface="Arial" pitchFamily="127" charset="0"/>
              </a:rPr>
              <a:t> </a:t>
            </a:r>
            <a:r>
              <a:rPr lang="de-DE" sz="1800" dirty="0" err="1">
                <a:ea typeface="Arial" pitchFamily="127" charset="0"/>
                <a:cs typeface="Arial" pitchFamily="127" charset="0"/>
              </a:rPr>
              <a:t>schools</a:t>
            </a:r>
            <a:r>
              <a:rPr lang="de-DE" sz="1800" dirty="0">
                <a:ea typeface="Arial" pitchFamily="127" charset="0"/>
                <a:cs typeface="Arial" pitchFamily="127" charset="0"/>
              </a:rPr>
              <a:t> </a:t>
            </a:r>
            <a:r>
              <a:rPr lang="de-DE" sz="1800" dirty="0" err="1">
                <a:ea typeface="Arial" pitchFamily="127" charset="0"/>
                <a:cs typeface="Arial" pitchFamily="127" charset="0"/>
              </a:rPr>
              <a:t>are</a:t>
            </a:r>
            <a:r>
              <a:rPr lang="de-DE" sz="1800" dirty="0">
                <a:ea typeface="Arial" pitchFamily="127" charset="0"/>
                <a:cs typeface="Arial" pitchFamily="127" charset="0"/>
              </a:rPr>
              <a:t> </a:t>
            </a:r>
            <a:r>
              <a:rPr lang="de-DE" sz="1800" dirty="0" err="1">
                <a:ea typeface="Arial" pitchFamily="127" charset="0"/>
                <a:cs typeface="Arial" pitchFamily="127" charset="0"/>
              </a:rPr>
              <a:t>often</a:t>
            </a:r>
            <a:r>
              <a:rPr lang="de-DE" sz="1800" dirty="0">
                <a:ea typeface="Arial" pitchFamily="127" charset="0"/>
                <a:cs typeface="Arial" pitchFamily="127" charset="0"/>
              </a:rPr>
              <a:t> </a:t>
            </a:r>
            <a:r>
              <a:rPr lang="de-DE" sz="1800" dirty="0" err="1">
                <a:ea typeface="Arial" pitchFamily="127" charset="0"/>
                <a:cs typeface="Arial" pitchFamily="127" charset="0"/>
              </a:rPr>
              <a:t>using</a:t>
            </a:r>
            <a:r>
              <a:rPr lang="de-DE" sz="1800" dirty="0">
                <a:ea typeface="Arial" pitchFamily="127" charset="0"/>
                <a:cs typeface="Arial" pitchFamily="127" charset="0"/>
              </a:rPr>
              <a:t> </a:t>
            </a:r>
            <a:r>
              <a:rPr lang="de-DE" sz="1800" dirty="0" err="1">
                <a:ea typeface="Arial" pitchFamily="127" charset="0"/>
                <a:cs typeface="Arial" pitchFamily="127" charset="0"/>
              </a:rPr>
              <a:t>several</a:t>
            </a:r>
            <a:r>
              <a:rPr lang="de-DE" sz="1800" dirty="0">
                <a:ea typeface="Arial" pitchFamily="127" charset="0"/>
                <a:cs typeface="Arial" pitchFamily="127" charset="0"/>
              </a:rPr>
              <a:t> </a:t>
            </a:r>
            <a:r>
              <a:rPr lang="de-DE" sz="1800" dirty="0" err="1">
                <a:ea typeface="Arial" pitchFamily="127" charset="0"/>
                <a:cs typeface="Arial" pitchFamily="127" charset="0"/>
              </a:rPr>
              <a:t>curricula</a:t>
            </a:r>
            <a:r>
              <a:rPr lang="de-DE" sz="1800" dirty="0">
                <a:ea typeface="Arial" pitchFamily="127" charset="0"/>
                <a:cs typeface="Arial" pitchFamily="127" charset="0"/>
              </a:rPr>
              <a:t>, </a:t>
            </a:r>
            <a:r>
              <a:rPr lang="de-DE" sz="1800" dirty="0" err="1">
                <a:ea typeface="Arial" pitchFamily="127" charset="0"/>
                <a:cs typeface="Arial" pitchFamily="127" charset="0"/>
              </a:rPr>
              <a:t>according</a:t>
            </a:r>
            <a:r>
              <a:rPr lang="de-DE" sz="1800" dirty="0">
                <a:ea typeface="Arial" pitchFamily="127" charset="0"/>
                <a:cs typeface="Arial" pitchFamily="127" charset="0"/>
              </a:rPr>
              <a:t> </a:t>
            </a:r>
            <a:r>
              <a:rPr lang="de-DE" sz="1800" dirty="0" err="1">
                <a:ea typeface="Arial" pitchFamily="127" charset="0"/>
                <a:cs typeface="Arial" pitchFamily="127" charset="0"/>
              </a:rPr>
              <a:t>to</a:t>
            </a:r>
            <a:r>
              <a:rPr lang="de-DE" sz="1800" dirty="0">
                <a:ea typeface="Arial" pitchFamily="127" charset="0"/>
                <a:cs typeface="Arial" pitchFamily="127" charset="0"/>
              </a:rPr>
              <a:t> </a:t>
            </a:r>
            <a:r>
              <a:rPr lang="de-DE" sz="1800" dirty="0" err="1">
                <a:ea typeface="Arial" pitchFamily="127" charset="0"/>
                <a:cs typeface="Arial" pitchFamily="127" charset="0"/>
              </a:rPr>
              <a:t>students</a:t>
            </a:r>
            <a:r>
              <a:rPr lang="de-DE" sz="1800" dirty="0">
                <a:ea typeface="Arial" pitchFamily="127" charset="0"/>
                <a:cs typeface="Arial" pitchFamily="127" charset="0"/>
              </a:rPr>
              <a:t>‘ </a:t>
            </a:r>
            <a:r>
              <a:rPr lang="de-DE" sz="1800" dirty="0" err="1">
                <a:ea typeface="Arial" pitchFamily="127" charset="0"/>
                <a:cs typeface="Arial" pitchFamily="127" charset="0"/>
              </a:rPr>
              <a:t>abilities</a:t>
            </a:r>
            <a:r>
              <a:rPr lang="de-DE" sz="1800" dirty="0">
                <a:ea typeface="Arial" pitchFamily="127" charset="0"/>
                <a:cs typeface="Arial" pitchFamily="127" charset="0"/>
              </a:rPr>
              <a:t>; </a:t>
            </a:r>
            <a:r>
              <a:rPr lang="de-DE" sz="1800" dirty="0" err="1">
                <a:ea typeface="Arial" pitchFamily="127" charset="0"/>
                <a:cs typeface="Arial" pitchFamily="127" charset="0"/>
              </a:rPr>
              <a:t>this</a:t>
            </a:r>
            <a:r>
              <a:rPr lang="de-DE" sz="1800" dirty="0">
                <a:ea typeface="Arial" pitchFamily="127" charset="0"/>
                <a:cs typeface="Arial" pitchFamily="127" charset="0"/>
              </a:rPr>
              <a:t> also </a:t>
            </a:r>
            <a:r>
              <a:rPr lang="de-DE" sz="1800" dirty="0" err="1">
                <a:ea typeface="Arial" pitchFamily="127" charset="0"/>
                <a:cs typeface="Arial" pitchFamily="127" charset="0"/>
              </a:rPr>
              <a:t>applies</a:t>
            </a:r>
            <a:r>
              <a:rPr lang="de-DE" sz="1800" dirty="0">
                <a:ea typeface="Arial" pitchFamily="127" charset="0"/>
                <a:cs typeface="Arial" pitchFamily="127" charset="0"/>
              </a:rPr>
              <a:t> </a:t>
            </a:r>
            <a:r>
              <a:rPr lang="de-DE" sz="1800" dirty="0" err="1">
                <a:ea typeface="Arial" pitchFamily="127" charset="0"/>
                <a:cs typeface="Arial" pitchFamily="127" charset="0"/>
              </a:rPr>
              <a:t>to</a:t>
            </a:r>
            <a:r>
              <a:rPr lang="de-DE" sz="1800" dirty="0">
                <a:ea typeface="Arial" pitchFamily="127" charset="0"/>
                <a:cs typeface="Arial" pitchFamily="127" charset="0"/>
              </a:rPr>
              <a:t> </a:t>
            </a:r>
            <a:r>
              <a:rPr lang="de-DE" sz="1800" dirty="0" err="1">
                <a:ea typeface="Arial" pitchFamily="127" charset="0"/>
                <a:cs typeface="Arial" pitchFamily="127" charset="0"/>
              </a:rPr>
              <a:t>schools</a:t>
            </a:r>
            <a:r>
              <a:rPr lang="de-DE" sz="1800" dirty="0">
                <a:ea typeface="Arial" pitchFamily="127" charset="0"/>
                <a:cs typeface="Arial" pitchFamily="127" charset="0"/>
              </a:rPr>
              <a:t> </a:t>
            </a:r>
            <a:r>
              <a:rPr lang="de-DE" sz="1800" dirty="0" err="1">
                <a:ea typeface="Arial" pitchFamily="127" charset="0"/>
                <a:cs typeface="Arial" pitchFamily="127" charset="0"/>
              </a:rPr>
              <a:t>following</a:t>
            </a:r>
            <a:r>
              <a:rPr lang="de-DE" sz="1800" dirty="0">
                <a:ea typeface="Arial" pitchFamily="127" charset="0"/>
                <a:cs typeface="Arial" pitchFamily="127" charset="0"/>
              </a:rPr>
              <a:t> a </a:t>
            </a:r>
            <a:r>
              <a:rPr lang="de-DE" sz="1800" dirty="0" err="1">
                <a:ea typeface="Arial" pitchFamily="127" charset="0"/>
                <a:cs typeface="Arial" pitchFamily="127" charset="0"/>
              </a:rPr>
              <a:t>special</a:t>
            </a:r>
            <a:r>
              <a:rPr lang="de-DE" sz="1800" dirty="0">
                <a:ea typeface="Arial" pitchFamily="127" charset="0"/>
                <a:cs typeface="Arial" pitchFamily="127" charset="0"/>
              </a:rPr>
              <a:t> </a:t>
            </a:r>
            <a:r>
              <a:rPr lang="de-DE" sz="1800" dirty="0" err="1">
                <a:ea typeface="Arial" pitchFamily="127" charset="0"/>
                <a:cs typeface="Arial" pitchFamily="127" charset="0"/>
              </a:rPr>
              <a:t>agenda</a:t>
            </a:r>
            <a:r>
              <a:rPr lang="de-DE" sz="1800" dirty="0">
                <a:ea typeface="Arial" pitchFamily="127" charset="0"/>
                <a:cs typeface="Arial" pitchFamily="127" charset="0"/>
              </a:rPr>
              <a:t>, e.g. </a:t>
            </a:r>
            <a:r>
              <a:rPr lang="de-DE" sz="1800" i="1" dirty="0">
                <a:ea typeface="Arial" pitchFamily="127" charset="0"/>
                <a:cs typeface="Arial" pitchFamily="127" charset="0"/>
              </a:rPr>
              <a:t>Waldorfschulen</a:t>
            </a:r>
            <a:r>
              <a:rPr lang="de-DE" sz="1800" dirty="0">
                <a:ea typeface="Arial" pitchFamily="127" charset="0"/>
                <a:cs typeface="Arial" pitchFamily="127" charset="0"/>
              </a:rPr>
              <a:t> </a:t>
            </a:r>
            <a:r>
              <a:rPr lang="de-DE" sz="1800" dirty="0" err="1">
                <a:ea typeface="Arial" pitchFamily="127" charset="0"/>
                <a:cs typeface="Arial" pitchFamily="127" charset="0"/>
              </a:rPr>
              <a:t>or</a:t>
            </a:r>
            <a:r>
              <a:rPr lang="de-DE" sz="1800" dirty="0">
                <a:ea typeface="Arial" pitchFamily="127" charset="0"/>
                <a:cs typeface="Arial" pitchFamily="127" charset="0"/>
              </a:rPr>
              <a:t> </a:t>
            </a:r>
            <a:r>
              <a:rPr lang="de-DE" sz="1800" i="1" dirty="0">
                <a:ea typeface="Arial" pitchFamily="127" charset="0"/>
                <a:cs typeface="Arial" pitchFamily="127" charset="0"/>
              </a:rPr>
              <a:t>Hermann-Lietz-Schulen</a:t>
            </a:r>
            <a:r>
              <a:rPr lang="de-DE" sz="1800" dirty="0">
                <a:ea typeface="Arial" pitchFamily="127" charset="0"/>
                <a:cs typeface="Arial" pitchFamily="127" charset="0"/>
              </a:rPr>
              <a:t>; bilingual </a:t>
            </a:r>
            <a:r>
              <a:rPr lang="de-DE" sz="1800" dirty="0" err="1">
                <a:ea typeface="Arial" pitchFamily="127" charset="0"/>
                <a:cs typeface="Arial" pitchFamily="127" charset="0"/>
              </a:rPr>
              <a:t>and</a:t>
            </a:r>
            <a:r>
              <a:rPr lang="de-DE" sz="1800" dirty="0">
                <a:ea typeface="Arial" pitchFamily="127" charset="0"/>
                <a:cs typeface="Arial" pitchFamily="127" charset="0"/>
              </a:rPr>
              <a:t> </a:t>
            </a:r>
            <a:r>
              <a:rPr lang="de-DE" sz="1800" dirty="0" err="1">
                <a:ea typeface="Arial" pitchFamily="127" charset="0"/>
                <a:cs typeface="Arial" pitchFamily="127" charset="0"/>
              </a:rPr>
              <a:t>binational</a:t>
            </a:r>
            <a:r>
              <a:rPr lang="de-DE" sz="1800" dirty="0">
                <a:ea typeface="Arial" pitchFamily="127" charset="0"/>
                <a:cs typeface="Arial" pitchFamily="127" charset="0"/>
              </a:rPr>
              <a:t> </a:t>
            </a:r>
            <a:r>
              <a:rPr lang="de-DE" sz="1800" dirty="0" err="1">
                <a:ea typeface="Arial" pitchFamily="127" charset="0"/>
                <a:cs typeface="Arial" pitchFamily="127" charset="0"/>
              </a:rPr>
              <a:t>history</a:t>
            </a:r>
            <a:r>
              <a:rPr lang="de-DE" sz="1800" dirty="0">
                <a:ea typeface="Arial" pitchFamily="127" charset="0"/>
                <a:cs typeface="Arial" pitchFamily="127" charset="0"/>
              </a:rPr>
              <a:t> </a:t>
            </a:r>
            <a:r>
              <a:rPr lang="de-DE" sz="1800" dirty="0" err="1">
                <a:ea typeface="Arial" pitchFamily="127" charset="0"/>
                <a:cs typeface="Arial" pitchFamily="127" charset="0"/>
              </a:rPr>
              <a:t>may</a:t>
            </a:r>
            <a:r>
              <a:rPr lang="de-DE" sz="1800" dirty="0">
                <a:ea typeface="Arial" pitchFamily="127" charset="0"/>
                <a:cs typeface="Arial" pitchFamily="127" charset="0"/>
              </a:rPr>
              <a:t> </a:t>
            </a:r>
            <a:r>
              <a:rPr lang="de-DE" sz="1800" dirty="0" err="1">
                <a:ea typeface="Arial" pitchFamily="127" charset="0"/>
                <a:cs typeface="Arial" pitchFamily="127" charset="0"/>
              </a:rPr>
              <a:t>be</a:t>
            </a:r>
            <a:r>
              <a:rPr lang="de-DE" sz="1800" dirty="0">
                <a:ea typeface="Arial" pitchFamily="127" charset="0"/>
                <a:cs typeface="Arial" pitchFamily="127" charset="0"/>
              </a:rPr>
              <a:t> </a:t>
            </a:r>
            <a:r>
              <a:rPr lang="de-DE" sz="1800" dirty="0" err="1">
                <a:ea typeface="Arial" pitchFamily="127" charset="0"/>
                <a:cs typeface="Arial" pitchFamily="127" charset="0"/>
              </a:rPr>
              <a:t>taught</a:t>
            </a:r>
            <a:r>
              <a:rPr lang="de-DE" sz="1800" dirty="0">
                <a:ea typeface="Arial" pitchFamily="127" charset="0"/>
                <a:cs typeface="Arial" pitchFamily="127" charset="0"/>
              </a:rPr>
              <a:t> in </a:t>
            </a:r>
            <a:r>
              <a:rPr lang="de-DE" sz="1800" dirty="0" err="1">
                <a:ea typeface="Arial" pitchFamily="127" charset="0"/>
                <a:cs typeface="Arial" pitchFamily="127" charset="0"/>
              </a:rPr>
              <a:t>border</a:t>
            </a:r>
            <a:r>
              <a:rPr lang="de-DE" sz="1800" dirty="0">
                <a:ea typeface="Arial" pitchFamily="127" charset="0"/>
                <a:cs typeface="Arial" pitchFamily="127" charset="0"/>
              </a:rPr>
              <a:t> </a:t>
            </a:r>
            <a:r>
              <a:rPr lang="de-DE" sz="1800" dirty="0" err="1">
                <a:ea typeface="Arial" pitchFamily="127" charset="0"/>
                <a:cs typeface="Arial" pitchFamily="127" charset="0"/>
              </a:rPr>
              <a:t>areas</a:t>
            </a:r>
            <a:r>
              <a:rPr lang="de-DE" sz="1800" dirty="0">
                <a:ea typeface="Arial" pitchFamily="127" charset="0"/>
                <a:cs typeface="Arial" pitchFamily="127" charset="0"/>
              </a:rPr>
              <a:t> -- </a:t>
            </a:r>
            <a:r>
              <a:rPr lang="de-DE" sz="1800" dirty="0" err="1">
                <a:ea typeface="Arial" pitchFamily="127" charset="0"/>
                <a:cs typeface="Arial" pitchFamily="127" charset="0"/>
              </a:rPr>
              <a:t>to</a:t>
            </a:r>
            <a:r>
              <a:rPr lang="de-DE" sz="1800" dirty="0">
                <a:ea typeface="Arial" pitchFamily="127" charset="0"/>
                <a:cs typeface="Arial" pitchFamily="127" charset="0"/>
              </a:rPr>
              <a:t> </a:t>
            </a:r>
            <a:r>
              <a:rPr lang="de-DE" sz="1800" dirty="0" err="1">
                <a:ea typeface="Arial" pitchFamily="127" charset="0"/>
                <a:cs typeface="Arial" pitchFamily="127" charset="0"/>
              </a:rPr>
              <a:t>Poland</a:t>
            </a:r>
            <a:r>
              <a:rPr lang="de-DE" sz="1800" dirty="0">
                <a:ea typeface="Arial" pitchFamily="127" charset="0"/>
                <a:cs typeface="Arial" pitchFamily="127" charset="0"/>
              </a:rPr>
              <a:t>, France, </a:t>
            </a:r>
            <a:r>
              <a:rPr lang="de-DE" sz="1800" dirty="0" err="1">
                <a:ea typeface="Arial" pitchFamily="127" charset="0"/>
                <a:cs typeface="Arial" pitchFamily="127" charset="0"/>
              </a:rPr>
              <a:t>Belgium</a:t>
            </a:r>
            <a:r>
              <a:rPr lang="de-DE" sz="1800" dirty="0">
                <a:ea typeface="Arial" pitchFamily="127" charset="0"/>
                <a:cs typeface="Arial" pitchFamily="127" charset="0"/>
              </a:rPr>
              <a:t>, </a:t>
            </a:r>
            <a:r>
              <a:rPr lang="de-DE" sz="1800" dirty="0" err="1">
                <a:ea typeface="Arial" pitchFamily="127" charset="0"/>
                <a:cs typeface="Arial" pitchFamily="127" charset="0"/>
              </a:rPr>
              <a:t>Denmark</a:t>
            </a:r>
            <a:r>
              <a:rPr lang="de-DE" sz="1800" dirty="0">
                <a:ea typeface="Arial" pitchFamily="127" charset="0"/>
                <a:cs typeface="Arial" pitchFamily="127" charset="0"/>
              </a:rPr>
              <a:t> </a:t>
            </a:r>
            <a:r>
              <a:rPr lang="de-DE" sz="1800" dirty="0" err="1">
                <a:ea typeface="Arial" pitchFamily="127" charset="0"/>
                <a:cs typeface="Arial" pitchFamily="127" charset="0"/>
              </a:rPr>
              <a:t>or</a:t>
            </a:r>
            <a:r>
              <a:rPr lang="de-DE" sz="1800" dirty="0">
                <a:ea typeface="Arial" pitchFamily="127" charset="0"/>
                <a:cs typeface="Arial" pitchFamily="127" charset="0"/>
              </a:rPr>
              <a:t> </a:t>
            </a:r>
            <a:r>
              <a:rPr lang="de-DE" sz="1800" dirty="0" err="1">
                <a:ea typeface="Arial" pitchFamily="127" charset="0"/>
                <a:cs typeface="Arial" pitchFamily="127" charset="0"/>
              </a:rPr>
              <a:t>the</a:t>
            </a:r>
            <a:r>
              <a:rPr lang="de-DE" sz="1800" dirty="0">
                <a:ea typeface="Arial" pitchFamily="127" charset="0"/>
                <a:cs typeface="Arial" pitchFamily="127" charset="0"/>
              </a:rPr>
              <a:t> </a:t>
            </a:r>
            <a:r>
              <a:rPr lang="de-DE" sz="1800" dirty="0" err="1">
                <a:ea typeface="Arial" pitchFamily="127" charset="0"/>
                <a:cs typeface="Arial" pitchFamily="127" charset="0"/>
              </a:rPr>
              <a:t>Netherlands</a:t>
            </a:r>
            <a:r>
              <a:rPr lang="de-DE" sz="1800" dirty="0">
                <a:ea typeface="Arial" pitchFamily="127" charset="0"/>
                <a:cs typeface="Arial" pitchFamily="127" charset="0"/>
              </a:rPr>
              <a:t>).</a:t>
            </a:r>
          </a:p>
          <a:p>
            <a:pPr marL="0" indent="0" eaLnBrk="1" hangingPunct="1">
              <a:buFontTx/>
              <a:buChar char="-"/>
            </a:pPr>
            <a:endParaRPr lang="de-DE" sz="1800" dirty="0">
              <a:ea typeface="Arial" pitchFamily="127" charset="0"/>
              <a:cs typeface="Arial" pitchFamily="127" charset="0"/>
            </a:endParaRPr>
          </a:p>
          <a:p>
            <a:pPr marL="0" indent="0" eaLnBrk="1" hangingPunct="1">
              <a:buFontTx/>
              <a:buChar char="-"/>
            </a:pPr>
            <a:r>
              <a:rPr lang="de-DE" sz="1800" dirty="0">
                <a:ea typeface="Arial" pitchFamily="127" charset="0"/>
                <a:cs typeface="Arial" pitchFamily="127" charset="0"/>
              </a:rPr>
              <a:t> </a:t>
            </a:r>
            <a:r>
              <a:rPr lang="de-DE" sz="1800" dirty="0" err="1">
                <a:ea typeface="Arial" pitchFamily="127" charset="0"/>
                <a:cs typeface="Arial" pitchFamily="127" charset="0"/>
              </a:rPr>
              <a:t>provided</a:t>
            </a:r>
            <a:r>
              <a:rPr lang="de-DE" sz="1800" dirty="0">
                <a:ea typeface="Arial" pitchFamily="127" charset="0"/>
                <a:cs typeface="Arial" pitchFamily="127" charset="0"/>
              </a:rPr>
              <a:t> </a:t>
            </a:r>
            <a:r>
              <a:rPr lang="de-DE" sz="1800" dirty="0" err="1">
                <a:ea typeface="Arial" pitchFamily="127" charset="0"/>
                <a:cs typeface="Arial" pitchFamily="127" charset="0"/>
              </a:rPr>
              <a:t>the</a:t>
            </a:r>
            <a:r>
              <a:rPr lang="de-DE" sz="1800" dirty="0">
                <a:ea typeface="Arial" pitchFamily="127" charset="0"/>
                <a:cs typeface="Arial" pitchFamily="127" charset="0"/>
              </a:rPr>
              <a:t> </a:t>
            </a:r>
            <a:r>
              <a:rPr lang="de-DE" sz="1800" dirty="0" err="1">
                <a:ea typeface="Arial" pitchFamily="127" charset="0"/>
                <a:cs typeface="Arial" pitchFamily="127" charset="0"/>
              </a:rPr>
              <a:t>schools</a:t>
            </a:r>
            <a:r>
              <a:rPr lang="de-DE" sz="1800" dirty="0">
                <a:ea typeface="Arial" pitchFamily="127" charset="0"/>
                <a:cs typeface="Arial" pitchFamily="127" charset="0"/>
              </a:rPr>
              <a:t> </a:t>
            </a:r>
            <a:r>
              <a:rPr lang="de-DE" sz="1800" dirty="0" err="1">
                <a:ea typeface="Arial" pitchFamily="127" charset="0"/>
                <a:cs typeface="Arial" pitchFamily="127" charset="0"/>
              </a:rPr>
              <a:t>prepare</a:t>
            </a:r>
            <a:r>
              <a:rPr lang="de-DE" sz="1800" dirty="0">
                <a:ea typeface="Arial" pitchFamily="127" charset="0"/>
                <a:cs typeface="Arial" pitchFamily="127" charset="0"/>
              </a:rPr>
              <a:t> </a:t>
            </a:r>
            <a:r>
              <a:rPr lang="de-DE" sz="1800" dirty="0" err="1">
                <a:ea typeface="Arial" pitchFamily="127" charset="0"/>
                <a:cs typeface="Arial" pitchFamily="127" charset="0"/>
              </a:rPr>
              <a:t>students</a:t>
            </a:r>
            <a:r>
              <a:rPr lang="de-DE" sz="1800" dirty="0">
                <a:ea typeface="Arial" pitchFamily="127" charset="0"/>
                <a:cs typeface="Arial" pitchFamily="127" charset="0"/>
              </a:rPr>
              <a:t> </a:t>
            </a:r>
            <a:r>
              <a:rPr lang="de-DE" sz="1800" dirty="0" err="1">
                <a:ea typeface="Arial" pitchFamily="127" charset="0"/>
                <a:cs typeface="Arial" pitchFamily="127" charset="0"/>
              </a:rPr>
              <a:t>for</a:t>
            </a:r>
            <a:r>
              <a:rPr lang="de-DE" sz="1800" dirty="0">
                <a:ea typeface="Arial" pitchFamily="127" charset="0"/>
                <a:cs typeface="Arial" pitchFamily="127" charset="0"/>
              </a:rPr>
              <a:t> </a:t>
            </a:r>
            <a:r>
              <a:rPr lang="de-DE" sz="1800" dirty="0" err="1">
                <a:ea typeface="Arial" pitchFamily="127" charset="0"/>
                <a:cs typeface="Arial" pitchFamily="127" charset="0"/>
              </a:rPr>
              <a:t>statewide</a:t>
            </a:r>
            <a:r>
              <a:rPr lang="de-DE" sz="1800" dirty="0">
                <a:ea typeface="Arial" pitchFamily="127" charset="0"/>
                <a:cs typeface="Arial" pitchFamily="127" charset="0"/>
              </a:rPr>
              <a:t> </a:t>
            </a:r>
            <a:r>
              <a:rPr lang="de-DE" sz="1800" dirty="0" err="1">
                <a:ea typeface="Arial" pitchFamily="127" charset="0"/>
                <a:cs typeface="Arial" pitchFamily="127" charset="0"/>
              </a:rPr>
              <a:t>central</a:t>
            </a:r>
            <a:r>
              <a:rPr lang="de-DE" sz="1800" dirty="0">
                <a:ea typeface="Arial" pitchFamily="127" charset="0"/>
                <a:cs typeface="Arial" pitchFamily="127" charset="0"/>
              </a:rPr>
              <a:t> </a:t>
            </a:r>
            <a:r>
              <a:rPr lang="de-DE" sz="1800" dirty="0" err="1">
                <a:ea typeface="Arial" pitchFamily="127" charset="0"/>
                <a:cs typeface="Arial" pitchFamily="127" charset="0"/>
              </a:rPr>
              <a:t>exams</a:t>
            </a:r>
            <a:r>
              <a:rPr lang="de-DE" sz="1800" dirty="0">
                <a:ea typeface="Arial" pitchFamily="127" charset="0"/>
                <a:cs typeface="Arial" pitchFamily="127" charset="0"/>
              </a:rPr>
              <a:t>.</a:t>
            </a:r>
          </a:p>
          <a:p>
            <a:pPr marL="0" indent="0" eaLnBrk="1" hangingPunct="1">
              <a:buFontTx/>
              <a:buChar char="-"/>
            </a:pPr>
            <a:endParaRPr lang="de-DE" sz="1800" dirty="0">
              <a:ea typeface="Arial" pitchFamily="127" charset="0"/>
              <a:cs typeface="Arial" pitchFamily="127" charset="0"/>
            </a:endParaRPr>
          </a:p>
          <a:p>
            <a:pPr marL="0" indent="0" eaLnBrk="1" hangingPunct="1">
              <a:buFontTx/>
              <a:buChar char="-"/>
            </a:pPr>
            <a:r>
              <a:rPr lang="de-DE" sz="1800" dirty="0">
                <a:ea typeface="Arial" pitchFamily="127" charset="0"/>
                <a:cs typeface="Arial" pitchFamily="127" charset="0"/>
              </a:rPr>
              <a:t> at Odenwaldschule </a:t>
            </a:r>
            <a:r>
              <a:rPr lang="de-DE" sz="1800" dirty="0" err="1">
                <a:ea typeface="Arial" pitchFamily="127" charset="0"/>
                <a:cs typeface="Arial" pitchFamily="127" charset="0"/>
              </a:rPr>
              <a:t>we</a:t>
            </a:r>
            <a:r>
              <a:rPr lang="de-DE" sz="1800" dirty="0">
                <a:ea typeface="Arial" pitchFamily="127" charset="0"/>
                <a:cs typeface="Arial" pitchFamily="127" charset="0"/>
              </a:rPr>
              <a:t> </a:t>
            </a:r>
            <a:r>
              <a:rPr lang="de-DE" sz="1800" dirty="0" err="1">
                <a:ea typeface="Arial" pitchFamily="127" charset="0"/>
                <a:cs typeface="Arial" pitchFamily="127" charset="0"/>
              </a:rPr>
              <a:t>use</a:t>
            </a:r>
            <a:r>
              <a:rPr lang="de-DE" sz="1800" dirty="0">
                <a:ea typeface="Arial" pitchFamily="127" charset="0"/>
                <a:cs typeface="Arial" pitchFamily="127" charset="0"/>
              </a:rPr>
              <a:t> a </a:t>
            </a:r>
            <a:r>
              <a:rPr lang="de-DE" sz="1800" dirty="0" err="1">
                <a:ea typeface="Arial" pitchFamily="127" charset="0"/>
                <a:cs typeface="Arial" pitchFamily="127" charset="0"/>
              </a:rPr>
              <a:t>two-tiered</a:t>
            </a:r>
            <a:r>
              <a:rPr lang="de-DE" sz="1800" dirty="0">
                <a:ea typeface="Arial" pitchFamily="127" charset="0"/>
                <a:cs typeface="Arial" pitchFamily="127" charset="0"/>
              </a:rPr>
              <a:t> </a:t>
            </a:r>
            <a:r>
              <a:rPr lang="de-DE" sz="1800" dirty="0" err="1">
                <a:ea typeface="Arial" pitchFamily="127" charset="0"/>
                <a:cs typeface="Arial" pitchFamily="127" charset="0"/>
              </a:rPr>
              <a:t>model</a:t>
            </a:r>
            <a:r>
              <a:rPr lang="de-DE" sz="1800" dirty="0">
                <a:ea typeface="Arial" pitchFamily="127" charset="0"/>
                <a:cs typeface="Arial" pitchFamily="127" charset="0"/>
              </a:rPr>
              <a:t>, i.e. </a:t>
            </a:r>
            <a:r>
              <a:rPr lang="de-DE" sz="1800" i="1" dirty="0">
                <a:ea typeface="Arial" pitchFamily="127" charset="0"/>
                <a:cs typeface="Arial" pitchFamily="127" charset="0"/>
              </a:rPr>
              <a:t>Realschule</a:t>
            </a:r>
            <a:r>
              <a:rPr lang="de-DE" sz="1800" dirty="0">
                <a:ea typeface="Arial" pitchFamily="127" charset="0"/>
                <a:cs typeface="Arial" pitchFamily="127" charset="0"/>
              </a:rPr>
              <a:t> </a:t>
            </a:r>
            <a:r>
              <a:rPr lang="de-DE" sz="1800" dirty="0" err="1">
                <a:ea typeface="Arial" pitchFamily="127" charset="0"/>
                <a:cs typeface="Arial" pitchFamily="127" charset="0"/>
              </a:rPr>
              <a:t>until</a:t>
            </a:r>
            <a:r>
              <a:rPr lang="de-DE" sz="1800" dirty="0">
                <a:ea typeface="Arial" pitchFamily="127" charset="0"/>
                <a:cs typeface="Arial" pitchFamily="127" charset="0"/>
              </a:rPr>
              <a:t> </a:t>
            </a:r>
            <a:r>
              <a:rPr lang="de-DE" sz="1800" dirty="0" err="1">
                <a:ea typeface="Arial" pitchFamily="127" charset="0"/>
                <a:cs typeface="Arial" pitchFamily="127" charset="0"/>
              </a:rPr>
              <a:t>class</a:t>
            </a:r>
            <a:r>
              <a:rPr lang="de-DE" sz="1800" dirty="0">
                <a:ea typeface="Arial" pitchFamily="127" charset="0"/>
                <a:cs typeface="Arial" pitchFamily="127" charset="0"/>
              </a:rPr>
              <a:t> 10, </a:t>
            </a:r>
            <a:r>
              <a:rPr lang="de-DE" sz="1800" i="1" dirty="0">
                <a:ea typeface="Arial" pitchFamily="127" charset="0"/>
                <a:cs typeface="Arial" pitchFamily="127" charset="0"/>
              </a:rPr>
              <a:t>Gymnasium G9</a:t>
            </a:r>
            <a:r>
              <a:rPr lang="de-DE" sz="1800" dirty="0">
                <a:ea typeface="Arial" pitchFamily="127" charset="0"/>
                <a:cs typeface="Arial" pitchFamily="127" charset="0"/>
              </a:rPr>
              <a:t> </a:t>
            </a:r>
            <a:r>
              <a:rPr lang="de-DE" sz="1800" dirty="0" err="1">
                <a:ea typeface="Arial" pitchFamily="127" charset="0"/>
                <a:cs typeface="Arial" pitchFamily="127" charset="0"/>
              </a:rPr>
              <a:t>or</a:t>
            </a:r>
            <a:r>
              <a:rPr lang="de-DE" sz="1800" dirty="0">
                <a:ea typeface="Arial" pitchFamily="127" charset="0"/>
                <a:cs typeface="Arial" pitchFamily="127" charset="0"/>
              </a:rPr>
              <a:t> </a:t>
            </a:r>
            <a:r>
              <a:rPr lang="de-DE" sz="1800" i="1" dirty="0">
                <a:ea typeface="Arial" pitchFamily="127" charset="0"/>
                <a:cs typeface="Arial" pitchFamily="127" charset="0"/>
              </a:rPr>
              <a:t>IGS </a:t>
            </a:r>
            <a:r>
              <a:rPr lang="de-DE" sz="1800" dirty="0">
                <a:ea typeface="Arial" pitchFamily="127" charset="0"/>
                <a:cs typeface="Arial" pitchFamily="127" charset="0"/>
              </a:rPr>
              <a:t>(</a:t>
            </a:r>
            <a:r>
              <a:rPr lang="de-DE" sz="1800" i="1" dirty="0">
                <a:ea typeface="Arial" pitchFamily="127" charset="0"/>
                <a:cs typeface="Arial" pitchFamily="127" charset="0"/>
              </a:rPr>
              <a:t>Integrative Gesamtschule</a:t>
            </a:r>
            <a:r>
              <a:rPr lang="de-DE" sz="1800" dirty="0">
                <a:ea typeface="Arial" pitchFamily="127" charset="0"/>
                <a:cs typeface="Arial" pitchFamily="127" charset="0"/>
              </a:rPr>
              <a:t>) </a:t>
            </a:r>
            <a:r>
              <a:rPr lang="de-DE" sz="1800" dirty="0" err="1">
                <a:ea typeface="Arial" pitchFamily="127" charset="0"/>
                <a:cs typeface="Arial" pitchFamily="127" charset="0"/>
              </a:rPr>
              <a:t>until</a:t>
            </a:r>
            <a:r>
              <a:rPr lang="de-DE" sz="1800" dirty="0">
                <a:ea typeface="Arial" pitchFamily="127" charset="0"/>
                <a:cs typeface="Arial" pitchFamily="127" charset="0"/>
              </a:rPr>
              <a:t> </a:t>
            </a:r>
            <a:r>
              <a:rPr lang="de-DE" sz="1800" dirty="0" err="1">
                <a:ea typeface="Arial" pitchFamily="127" charset="0"/>
                <a:cs typeface="Arial" pitchFamily="127" charset="0"/>
              </a:rPr>
              <a:t>class</a:t>
            </a:r>
            <a:r>
              <a:rPr lang="de-DE" sz="1800" dirty="0">
                <a:ea typeface="Arial" pitchFamily="127" charset="0"/>
                <a:cs typeface="Arial" pitchFamily="127" charset="0"/>
              </a:rPr>
              <a:t> 13.</a:t>
            </a:r>
            <a:r>
              <a:rPr lang="de-DE" sz="2400" dirty="0">
                <a:ea typeface="Arial" pitchFamily="127" charset="0"/>
                <a:cs typeface="Arial" pitchFamily="127" charset="0"/>
              </a:rPr>
              <a:t> </a:t>
            </a:r>
            <a:r>
              <a:rPr lang="de-DE" sz="1800" dirty="0">
                <a:ea typeface="Arial" pitchFamily="127" charset="0"/>
                <a:cs typeface="Arial" pitchFamily="127" charset="0"/>
              </a:rPr>
              <a:t>A </a:t>
            </a:r>
            <a:r>
              <a:rPr lang="de-DE" sz="1800" dirty="0" err="1">
                <a:ea typeface="Arial" pitchFamily="127" charset="0"/>
                <a:cs typeface="Arial" pitchFamily="127" charset="0"/>
              </a:rPr>
              <a:t>school</a:t>
            </a:r>
            <a:r>
              <a:rPr lang="de-DE" sz="1800" dirty="0">
                <a:ea typeface="Arial" pitchFamily="127" charset="0"/>
                <a:cs typeface="Arial" pitchFamily="127" charset="0"/>
              </a:rPr>
              <a:t> </a:t>
            </a:r>
            <a:r>
              <a:rPr lang="de-DE" sz="1800" dirty="0" err="1">
                <a:ea typeface="Arial" pitchFamily="127" charset="0"/>
                <a:cs typeface="Arial" pitchFamily="127" charset="0"/>
              </a:rPr>
              <a:t>curriculum</a:t>
            </a:r>
            <a:r>
              <a:rPr lang="de-DE" sz="1800" dirty="0">
                <a:ea typeface="Arial" pitchFamily="127" charset="0"/>
                <a:cs typeface="Arial" pitchFamily="127" charset="0"/>
              </a:rPr>
              <a:t> </a:t>
            </a:r>
            <a:r>
              <a:rPr lang="de-DE" sz="1800" dirty="0" err="1">
                <a:ea typeface="Arial" pitchFamily="127" charset="0"/>
                <a:cs typeface="Arial" pitchFamily="127" charset="0"/>
              </a:rPr>
              <a:t>for</a:t>
            </a:r>
            <a:r>
              <a:rPr lang="de-DE" sz="1800" dirty="0">
                <a:ea typeface="Arial" pitchFamily="127" charset="0"/>
                <a:cs typeface="Arial" pitchFamily="127" charset="0"/>
              </a:rPr>
              <a:t> </a:t>
            </a:r>
            <a:r>
              <a:rPr lang="de-DE" sz="1800" dirty="0" err="1">
                <a:ea typeface="Arial" pitchFamily="127" charset="0"/>
                <a:cs typeface="Arial" pitchFamily="127" charset="0"/>
              </a:rPr>
              <a:t>classrooms</a:t>
            </a:r>
            <a:r>
              <a:rPr lang="de-DE" sz="1800" dirty="0">
                <a:ea typeface="Arial" pitchFamily="127" charset="0"/>
                <a:cs typeface="Arial" pitchFamily="127" charset="0"/>
              </a:rPr>
              <a:t> of </a:t>
            </a:r>
            <a:r>
              <a:rPr lang="de-DE" sz="1800" dirty="0" err="1">
                <a:ea typeface="Arial" pitchFamily="127" charset="0"/>
                <a:cs typeface="Arial" pitchFamily="127" charset="0"/>
              </a:rPr>
              <a:t>mixed</a:t>
            </a:r>
            <a:r>
              <a:rPr lang="de-DE" sz="1800" dirty="0">
                <a:ea typeface="Arial" pitchFamily="127" charset="0"/>
                <a:cs typeface="Arial" pitchFamily="127" charset="0"/>
              </a:rPr>
              <a:t> </a:t>
            </a:r>
            <a:r>
              <a:rPr lang="de-DE" sz="1800" dirty="0" err="1">
                <a:ea typeface="Arial" pitchFamily="127" charset="0"/>
                <a:cs typeface="Arial" pitchFamily="127" charset="0"/>
              </a:rPr>
              <a:t>abilities</a:t>
            </a:r>
            <a:r>
              <a:rPr lang="de-DE" sz="1800" dirty="0">
                <a:ea typeface="Arial" pitchFamily="127" charset="0"/>
                <a:cs typeface="Arial" pitchFamily="127" charset="0"/>
              </a:rPr>
              <a:t> </a:t>
            </a:r>
            <a:r>
              <a:rPr lang="de-DE" sz="1800" dirty="0" err="1">
                <a:ea typeface="Arial" pitchFamily="127" charset="0"/>
                <a:cs typeface="Arial" pitchFamily="127" charset="0"/>
              </a:rPr>
              <a:t>exists</a:t>
            </a:r>
            <a:r>
              <a:rPr lang="de-DE" sz="1800" dirty="0">
                <a:ea typeface="Arial" pitchFamily="127" charset="0"/>
                <a:cs typeface="Arial" pitchFamily="127" charset="0"/>
              </a:rPr>
              <a:t>, but </a:t>
            </a:r>
            <a:r>
              <a:rPr lang="de-DE" sz="1800" dirty="0" err="1">
                <a:ea typeface="Arial" pitchFamily="127" charset="0"/>
                <a:cs typeface="Arial" pitchFamily="127" charset="0"/>
              </a:rPr>
              <a:t>is</a:t>
            </a:r>
            <a:r>
              <a:rPr lang="de-DE" sz="1800" dirty="0">
                <a:ea typeface="Arial" pitchFamily="127" charset="0"/>
                <a:cs typeface="Arial" pitchFamily="127" charset="0"/>
              </a:rPr>
              <a:t> </a:t>
            </a:r>
            <a:r>
              <a:rPr lang="de-DE" sz="1800" dirty="0" err="1">
                <a:ea typeface="Arial" pitchFamily="127" charset="0"/>
                <a:cs typeface="Arial" pitchFamily="127" charset="0"/>
              </a:rPr>
              <a:t>currently</a:t>
            </a:r>
            <a:r>
              <a:rPr lang="de-DE" sz="1800" dirty="0">
                <a:ea typeface="Arial" pitchFamily="127" charset="0"/>
                <a:cs typeface="Arial" pitchFamily="127" charset="0"/>
              </a:rPr>
              <a:t> not in </a:t>
            </a:r>
            <a:r>
              <a:rPr lang="de-DE" sz="1800" dirty="0" err="1">
                <a:ea typeface="Arial" pitchFamily="127" charset="0"/>
                <a:cs typeface="Arial" pitchFamily="127" charset="0"/>
              </a:rPr>
              <a:t>use</a:t>
            </a:r>
            <a:r>
              <a:rPr lang="de-DE" sz="1800" dirty="0">
                <a:ea typeface="Arial" pitchFamily="127" charset="0"/>
                <a:cs typeface="Arial" pitchFamily="127" charset="0"/>
              </a:rPr>
              <a:t>.</a:t>
            </a:r>
          </a:p>
          <a:p>
            <a:pPr marL="0" indent="0" eaLnBrk="1" hangingPunct="1">
              <a:buFontTx/>
              <a:buNone/>
            </a:pPr>
            <a:r>
              <a:rPr lang="de-DE" sz="2400" dirty="0">
                <a:ea typeface="Arial" pitchFamily="127" charset="0"/>
                <a:cs typeface="Arial" pitchFamily="127" charset="0"/>
              </a:rPr>
              <a:t>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a:xfrm>
            <a:off x="395536" y="404664"/>
            <a:ext cx="8302377" cy="5767536"/>
          </a:xfrm>
        </p:spPr>
        <p:txBody>
          <a:bodyPr anchor="t"/>
          <a:lstStyle/>
          <a:p>
            <a:pPr algn="l" eaLnBrk="1" hangingPunct="1"/>
            <a:r>
              <a:rPr lang="de-DE" sz="2400" b="1" dirty="0" err="1"/>
              <a:t>Odenwaldschule‘s</a:t>
            </a:r>
            <a:r>
              <a:rPr lang="de-DE" sz="2400" b="1" dirty="0"/>
              <a:t> </a:t>
            </a:r>
            <a:r>
              <a:rPr lang="de-DE" sz="2400" b="1" dirty="0" err="1"/>
              <a:t>promotion</a:t>
            </a:r>
            <a:r>
              <a:rPr lang="de-DE" sz="2400" b="1" dirty="0"/>
              <a:t> of </a:t>
            </a:r>
            <a:r>
              <a:rPr lang="de-DE" sz="2400" b="1" dirty="0" err="1"/>
              <a:t>historical</a:t>
            </a:r>
            <a:r>
              <a:rPr lang="de-DE" sz="2400" b="1" dirty="0"/>
              <a:t> </a:t>
            </a:r>
            <a:r>
              <a:rPr lang="de-DE" sz="2400" b="1" dirty="0" err="1"/>
              <a:t>understanding</a:t>
            </a:r>
            <a:r>
              <a:rPr lang="de-DE" sz="2400" b="1" dirty="0"/>
              <a:t/>
            </a:r>
            <a:br>
              <a:rPr lang="de-DE" sz="2400" b="1" dirty="0"/>
            </a:br>
            <a:r>
              <a:rPr lang="de-DE" sz="2400" dirty="0"/>
              <a:t/>
            </a:r>
            <a:br>
              <a:rPr lang="de-DE" sz="2400" dirty="0"/>
            </a:br>
            <a:r>
              <a:rPr lang="de-DE" sz="1600" dirty="0"/>
              <a:t>Due </a:t>
            </a:r>
            <a:r>
              <a:rPr lang="de-DE" sz="1600" dirty="0" err="1"/>
              <a:t>to</a:t>
            </a:r>
            <a:r>
              <a:rPr lang="de-DE" sz="1600" dirty="0"/>
              <a:t> </a:t>
            </a:r>
            <a:r>
              <a:rPr lang="de-DE" sz="1600" dirty="0" err="1"/>
              <a:t>the</a:t>
            </a:r>
            <a:r>
              <a:rPr lang="de-DE" sz="1600" dirty="0"/>
              <a:t> </a:t>
            </a:r>
            <a:r>
              <a:rPr lang="de-DE" sz="1600" dirty="0" err="1"/>
              <a:t>school‘s</a:t>
            </a:r>
            <a:r>
              <a:rPr lang="de-DE" sz="1600" dirty="0"/>
              <a:t> </a:t>
            </a:r>
            <a:r>
              <a:rPr lang="de-DE" sz="1600" dirty="0" err="1"/>
              <a:t>past</a:t>
            </a:r>
            <a:r>
              <a:rPr lang="de-DE" sz="1600" dirty="0"/>
              <a:t>, </a:t>
            </a:r>
            <a:r>
              <a:rPr lang="de-DE" sz="1600" dirty="0" err="1"/>
              <a:t>students</a:t>
            </a:r>
            <a:r>
              <a:rPr lang="de-DE" sz="1600" dirty="0"/>
              <a:t> </a:t>
            </a:r>
            <a:r>
              <a:rPr lang="de-DE" sz="1600" dirty="0" err="1"/>
              <a:t>have</a:t>
            </a:r>
            <a:r>
              <a:rPr lang="de-DE" sz="1600" dirty="0"/>
              <a:t> </a:t>
            </a:r>
            <a:r>
              <a:rPr lang="de-DE" sz="1600" dirty="0" err="1"/>
              <a:t>always</a:t>
            </a:r>
            <a:r>
              <a:rPr lang="de-DE" sz="1600" dirty="0"/>
              <a:t> </a:t>
            </a:r>
            <a:r>
              <a:rPr lang="de-DE" sz="1600" dirty="0" err="1"/>
              <a:t>been</a:t>
            </a:r>
            <a:r>
              <a:rPr lang="de-DE" sz="1600" dirty="0"/>
              <a:t> </a:t>
            </a:r>
            <a:r>
              <a:rPr lang="de-DE" sz="1600" dirty="0" err="1"/>
              <a:t>confronted</a:t>
            </a:r>
            <a:r>
              <a:rPr lang="de-DE" sz="1600" dirty="0"/>
              <a:t> </a:t>
            </a:r>
            <a:r>
              <a:rPr lang="de-DE" sz="1600" dirty="0" err="1"/>
              <a:t>with</a:t>
            </a:r>
            <a:r>
              <a:rPr lang="de-DE" sz="1600" dirty="0"/>
              <a:t> </a:t>
            </a:r>
            <a:r>
              <a:rPr lang="de-DE" sz="1600" dirty="0" err="1"/>
              <a:t>issues</a:t>
            </a:r>
            <a:r>
              <a:rPr lang="de-DE" sz="1600" dirty="0"/>
              <a:t> </a:t>
            </a:r>
            <a:r>
              <a:rPr lang="de-DE" sz="1600" dirty="0" err="1"/>
              <a:t>and</a:t>
            </a:r>
            <a:r>
              <a:rPr lang="de-DE" sz="1600" dirty="0"/>
              <a:t> </a:t>
            </a:r>
            <a:r>
              <a:rPr lang="de-DE" sz="1600" dirty="0" err="1"/>
              <a:t>topics</a:t>
            </a:r>
            <a:r>
              <a:rPr lang="de-DE" sz="1600" dirty="0"/>
              <a:t> of 20th Century </a:t>
            </a:r>
            <a:r>
              <a:rPr lang="de-DE" sz="1600" dirty="0" err="1"/>
              <a:t>history</a:t>
            </a:r>
            <a:r>
              <a:rPr lang="de-DE" sz="1600" dirty="0"/>
              <a:t>.</a:t>
            </a:r>
            <a:br>
              <a:rPr lang="de-DE" sz="1600" dirty="0"/>
            </a:br>
            <a:r>
              <a:rPr lang="de-DE" sz="1600" dirty="0"/>
              <a:t/>
            </a:r>
            <a:br>
              <a:rPr lang="de-DE" sz="1600" dirty="0"/>
            </a:br>
            <a:r>
              <a:rPr lang="de-DE" sz="1600" dirty="0"/>
              <a:t>- </a:t>
            </a:r>
            <a:r>
              <a:rPr lang="de-DE" sz="1600" dirty="0" err="1"/>
              <a:t>alumni</a:t>
            </a:r>
            <a:r>
              <a:rPr lang="de-DE" sz="1600" dirty="0"/>
              <a:t> </a:t>
            </a:r>
            <a:r>
              <a:rPr lang="de-DE" sz="1600" dirty="0" err="1"/>
              <a:t>have</a:t>
            </a:r>
            <a:r>
              <a:rPr lang="de-DE" sz="1600" dirty="0"/>
              <a:t> </a:t>
            </a:r>
            <a:r>
              <a:rPr lang="de-DE" sz="1600" dirty="0" err="1"/>
              <a:t>provided</a:t>
            </a:r>
            <a:r>
              <a:rPr lang="de-DE" sz="1600" dirty="0"/>
              <a:t> </a:t>
            </a:r>
            <a:r>
              <a:rPr lang="de-DE" sz="1600" dirty="0" err="1"/>
              <a:t>eyewitness</a:t>
            </a:r>
            <a:r>
              <a:rPr lang="de-DE" sz="1600" dirty="0"/>
              <a:t> </a:t>
            </a:r>
            <a:r>
              <a:rPr lang="de-DE" sz="1600" dirty="0" err="1"/>
              <a:t>reports</a:t>
            </a:r>
            <a:r>
              <a:rPr lang="de-DE" sz="1600" dirty="0"/>
              <a:t> (on </a:t>
            </a:r>
            <a:r>
              <a:rPr lang="de-DE" sz="1600" dirty="0" err="1"/>
              <a:t>the</a:t>
            </a:r>
            <a:r>
              <a:rPr lang="de-DE" sz="1600" dirty="0"/>
              <a:t> </a:t>
            </a:r>
            <a:r>
              <a:rPr lang="de-DE" sz="1600" dirty="0" err="1"/>
              <a:t>school</a:t>
            </a:r>
            <a:r>
              <a:rPr lang="de-DE" sz="1600" dirty="0"/>
              <a:t> in </a:t>
            </a:r>
            <a:r>
              <a:rPr lang="de-DE" sz="1600" dirty="0" err="1"/>
              <a:t>the</a:t>
            </a:r>
            <a:r>
              <a:rPr lang="de-DE" sz="1600" dirty="0"/>
              <a:t> Weimar </a:t>
            </a:r>
            <a:r>
              <a:rPr lang="de-DE" sz="1600" dirty="0" err="1"/>
              <a:t>Republic</a:t>
            </a:r>
            <a:r>
              <a:rPr lang="de-DE" sz="1600" dirty="0"/>
              <a:t>, </a:t>
            </a:r>
            <a:r>
              <a:rPr lang="de-DE" sz="1600" dirty="0" err="1"/>
              <a:t>the</a:t>
            </a:r>
            <a:r>
              <a:rPr lang="de-DE" sz="1600" dirty="0"/>
              <a:t> Third Reich </a:t>
            </a:r>
            <a:r>
              <a:rPr lang="de-DE" sz="1600" dirty="0" err="1"/>
              <a:t>and</a:t>
            </a:r>
            <a:r>
              <a:rPr lang="de-DE" sz="1600" dirty="0"/>
              <a:t> </a:t>
            </a:r>
            <a:r>
              <a:rPr lang="de-DE" sz="1600" dirty="0" err="1"/>
              <a:t>the</a:t>
            </a:r>
            <a:r>
              <a:rPr lang="de-DE" sz="1600" dirty="0"/>
              <a:t> Bundesrepublik).</a:t>
            </a:r>
            <a:br>
              <a:rPr lang="de-DE" sz="1600" dirty="0"/>
            </a:br>
            <a:r>
              <a:rPr lang="de-DE" sz="1600" dirty="0"/>
              <a:t/>
            </a:r>
            <a:br>
              <a:rPr lang="de-DE" sz="1600" dirty="0"/>
            </a:br>
            <a:r>
              <a:rPr lang="de-DE" sz="1600" dirty="0"/>
              <a:t>- </a:t>
            </a:r>
            <a:r>
              <a:rPr lang="de-DE" sz="1600" dirty="0" err="1"/>
              <a:t>students</a:t>
            </a:r>
            <a:r>
              <a:rPr lang="de-DE" sz="1600" dirty="0"/>
              <a:t> </a:t>
            </a:r>
            <a:r>
              <a:rPr lang="de-DE" sz="1600" dirty="0" err="1"/>
              <a:t>are</a:t>
            </a:r>
            <a:r>
              <a:rPr lang="de-DE" sz="1600" dirty="0"/>
              <a:t> </a:t>
            </a:r>
            <a:r>
              <a:rPr lang="de-DE" sz="1600" dirty="0" err="1"/>
              <a:t>encouraged</a:t>
            </a:r>
            <a:r>
              <a:rPr lang="de-DE" sz="1600" dirty="0"/>
              <a:t> </a:t>
            </a:r>
            <a:r>
              <a:rPr lang="de-DE" sz="1600" dirty="0" err="1"/>
              <a:t>to</a:t>
            </a:r>
            <a:r>
              <a:rPr lang="de-DE" sz="1600" dirty="0"/>
              <a:t> do </a:t>
            </a:r>
            <a:r>
              <a:rPr lang="de-DE" sz="1600" dirty="0" err="1"/>
              <a:t>own</a:t>
            </a:r>
            <a:r>
              <a:rPr lang="de-DE" sz="1600" dirty="0"/>
              <a:t> </a:t>
            </a:r>
            <a:r>
              <a:rPr lang="de-DE" sz="1600" dirty="0" err="1"/>
              <a:t>research</a:t>
            </a:r>
            <a:r>
              <a:rPr lang="de-DE" sz="1600" dirty="0"/>
              <a:t> </a:t>
            </a:r>
            <a:r>
              <a:rPr lang="de-DE" sz="1600" dirty="0" err="1"/>
              <a:t>and</a:t>
            </a:r>
            <a:r>
              <a:rPr lang="de-DE" sz="1600" dirty="0"/>
              <a:t> </a:t>
            </a:r>
            <a:r>
              <a:rPr lang="de-DE" sz="1600" dirty="0" err="1"/>
              <a:t>help</a:t>
            </a:r>
            <a:r>
              <a:rPr lang="de-DE" sz="1600" dirty="0"/>
              <a:t> </a:t>
            </a:r>
            <a:r>
              <a:rPr lang="de-DE" sz="1600" dirty="0" err="1"/>
              <a:t>with</a:t>
            </a:r>
            <a:r>
              <a:rPr lang="de-DE" sz="1600" dirty="0"/>
              <a:t> </a:t>
            </a:r>
            <a:r>
              <a:rPr lang="de-DE" sz="1600" dirty="0" err="1"/>
              <a:t>archival</a:t>
            </a:r>
            <a:r>
              <a:rPr lang="de-DE" sz="1600" dirty="0"/>
              <a:t> </a:t>
            </a:r>
            <a:r>
              <a:rPr lang="de-DE" sz="1600" dirty="0" err="1"/>
              <a:t>work</a:t>
            </a:r>
            <a:r>
              <a:rPr lang="de-DE" sz="1600" dirty="0"/>
              <a:t> (</a:t>
            </a:r>
            <a:r>
              <a:rPr lang="de-DE" sz="1600" dirty="0" err="1"/>
              <a:t>the</a:t>
            </a:r>
            <a:r>
              <a:rPr lang="de-DE" sz="1600" dirty="0"/>
              <a:t> </a:t>
            </a:r>
            <a:r>
              <a:rPr lang="de-DE" sz="1600" dirty="0" err="1"/>
              <a:t>archive</a:t>
            </a:r>
            <a:r>
              <a:rPr lang="de-DE" sz="1600" dirty="0"/>
              <a:t> </a:t>
            </a:r>
            <a:r>
              <a:rPr lang="de-DE" sz="1600" dirty="0" err="1"/>
              <a:t>dates</a:t>
            </a:r>
            <a:r>
              <a:rPr lang="de-DE" sz="1600" dirty="0"/>
              <a:t> back </a:t>
            </a:r>
            <a:r>
              <a:rPr lang="de-DE" sz="1600" dirty="0" err="1"/>
              <a:t>to</a:t>
            </a:r>
            <a:r>
              <a:rPr lang="de-DE" sz="1600" dirty="0"/>
              <a:t> </a:t>
            </a:r>
            <a:r>
              <a:rPr lang="de-DE" sz="1600" dirty="0" err="1"/>
              <a:t>the</a:t>
            </a:r>
            <a:r>
              <a:rPr lang="de-DE" sz="1600" dirty="0"/>
              <a:t> </a:t>
            </a:r>
            <a:r>
              <a:rPr lang="de-DE" sz="1600" dirty="0" err="1"/>
              <a:t>school‘s</a:t>
            </a:r>
            <a:r>
              <a:rPr lang="de-DE" sz="1600" dirty="0"/>
              <a:t> </a:t>
            </a:r>
            <a:r>
              <a:rPr lang="de-DE" sz="1600" dirty="0" err="1"/>
              <a:t>foundation</a:t>
            </a:r>
            <a:r>
              <a:rPr lang="de-DE" sz="1600" dirty="0"/>
              <a:t> on 17 April 1910 </a:t>
            </a:r>
            <a:r>
              <a:rPr lang="de-DE" sz="1600" dirty="0" err="1"/>
              <a:t>holding</a:t>
            </a:r>
            <a:r>
              <a:rPr lang="de-DE" sz="1600" dirty="0"/>
              <a:t> </a:t>
            </a:r>
            <a:r>
              <a:rPr lang="de-DE" sz="1600" dirty="0" err="1"/>
              <a:t>meticulous</a:t>
            </a:r>
            <a:r>
              <a:rPr lang="de-DE" sz="1600" dirty="0"/>
              <a:t> </a:t>
            </a:r>
            <a:r>
              <a:rPr lang="de-DE" sz="1600" dirty="0" err="1"/>
              <a:t>records</a:t>
            </a:r>
            <a:r>
              <a:rPr lang="de-DE" sz="1600" dirty="0"/>
              <a:t> </a:t>
            </a:r>
            <a:r>
              <a:rPr lang="de-DE" sz="1600" dirty="0" err="1"/>
              <a:t>and</a:t>
            </a:r>
            <a:r>
              <a:rPr lang="de-DE" sz="1600" dirty="0"/>
              <a:t> personal </a:t>
            </a:r>
            <a:r>
              <a:rPr lang="de-DE" sz="1600" dirty="0" err="1"/>
              <a:t>correspondence</a:t>
            </a:r>
            <a:r>
              <a:rPr lang="de-DE" sz="1600" dirty="0"/>
              <a:t> </a:t>
            </a:r>
            <a:r>
              <a:rPr lang="de-DE" sz="1600" dirty="0" err="1"/>
              <a:t>files</a:t>
            </a:r>
            <a:r>
              <a:rPr lang="de-DE" sz="1600" dirty="0"/>
              <a:t> on </a:t>
            </a:r>
            <a:r>
              <a:rPr lang="de-DE" sz="1600" dirty="0" err="1"/>
              <a:t>almost</a:t>
            </a:r>
            <a:r>
              <a:rPr lang="de-DE" sz="1600" dirty="0"/>
              <a:t> </a:t>
            </a:r>
            <a:r>
              <a:rPr lang="de-DE" sz="1600" dirty="0" err="1"/>
              <a:t>every</a:t>
            </a:r>
            <a:r>
              <a:rPr lang="de-DE" sz="1600" dirty="0"/>
              <a:t> </a:t>
            </a:r>
            <a:r>
              <a:rPr lang="de-DE" sz="1600" dirty="0" err="1"/>
              <a:t>student</a:t>
            </a:r>
            <a:r>
              <a:rPr lang="de-DE" sz="1600" dirty="0"/>
              <a:t> </a:t>
            </a:r>
            <a:r>
              <a:rPr lang="de-DE" sz="1600" dirty="0" err="1"/>
              <a:t>and</a:t>
            </a:r>
            <a:r>
              <a:rPr lang="de-DE" sz="1600" dirty="0"/>
              <a:t> </a:t>
            </a:r>
            <a:r>
              <a:rPr lang="de-DE" sz="1600" dirty="0" err="1"/>
              <a:t>teacher</a:t>
            </a:r>
            <a:r>
              <a:rPr lang="de-DE" sz="1600" dirty="0"/>
              <a:t> </a:t>
            </a:r>
            <a:r>
              <a:rPr lang="de-DE" sz="1600" dirty="0" err="1"/>
              <a:t>including</a:t>
            </a:r>
            <a:r>
              <a:rPr lang="de-DE" sz="1600" dirty="0"/>
              <a:t> </a:t>
            </a:r>
            <a:r>
              <a:rPr lang="de-DE" sz="1600" dirty="0" err="1"/>
              <a:t>members</a:t>
            </a:r>
            <a:r>
              <a:rPr lang="de-DE" sz="1600" dirty="0"/>
              <a:t> of royal </a:t>
            </a:r>
            <a:r>
              <a:rPr lang="de-DE" sz="1600" dirty="0" err="1"/>
              <a:t>families</a:t>
            </a:r>
            <a:r>
              <a:rPr lang="de-DE" sz="1600" dirty="0"/>
              <a:t>, </a:t>
            </a:r>
            <a:r>
              <a:rPr lang="de-DE" sz="1600" dirty="0" err="1"/>
              <a:t>children</a:t>
            </a:r>
            <a:r>
              <a:rPr lang="de-DE" sz="1600" dirty="0"/>
              <a:t> of </a:t>
            </a:r>
            <a:r>
              <a:rPr lang="de-DE" sz="1600" dirty="0" err="1"/>
              <a:t>famous</a:t>
            </a:r>
            <a:r>
              <a:rPr lang="de-DE" sz="1600" dirty="0"/>
              <a:t> </a:t>
            </a:r>
            <a:r>
              <a:rPr lang="de-DE" sz="1600" dirty="0" err="1"/>
              <a:t>politicians</a:t>
            </a:r>
            <a:r>
              <a:rPr lang="de-DE" sz="1600" dirty="0"/>
              <a:t>, </a:t>
            </a:r>
            <a:r>
              <a:rPr lang="de-DE" sz="1600" dirty="0" err="1"/>
              <a:t>writers</a:t>
            </a:r>
            <a:r>
              <a:rPr lang="de-DE" sz="1600" dirty="0"/>
              <a:t>, </a:t>
            </a:r>
            <a:r>
              <a:rPr lang="de-DE" sz="1600" dirty="0" err="1"/>
              <a:t>artists</a:t>
            </a:r>
            <a:r>
              <a:rPr lang="de-DE" sz="1600" dirty="0"/>
              <a:t> </a:t>
            </a:r>
            <a:r>
              <a:rPr lang="de-DE" sz="1600" dirty="0" err="1"/>
              <a:t>and</a:t>
            </a:r>
            <a:r>
              <a:rPr lang="de-DE" sz="1600" dirty="0"/>
              <a:t> </a:t>
            </a:r>
            <a:r>
              <a:rPr lang="de-DE" sz="1600" dirty="0" err="1"/>
              <a:t>industrialists</a:t>
            </a:r>
            <a:r>
              <a:rPr lang="de-DE" sz="1600" dirty="0"/>
              <a:t>).</a:t>
            </a:r>
            <a:br>
              <a:rPr lang="de-DE" sz="1600" dirty="0"/>
            </a:br>
            <a:r>
              <a:rPr lang="de-DE" sz="1600" dirty="0"/>
              <a:t/>
            </a:r>
            <a:br>
              <a:rPr lang="de-DE" sz="1600" dirty="0"/>
            </a:br>
            <a:r>
              <a:rPr lang="de-DE" sz="1600" dirty="0"/>
              <a:t>- </a:t>
            </a:r>
            <a:r>
              <a:rPr lang="de-DE" sz="1600" dirty="0" err="1"/>
              <a:t>memorial</a:t>
            </a:r>
            <a:r>
              <a:rPr lang="de-DE" sz="1600" dirty="0"/>
              <a:t> </a:t>
            </a:r>
            <a:r>
              <a:rPr lang="de-DE" sz="1600" dirty="0" err="1"/>
              <a:t>sites</a:t>
            </a:r>
            <a:r>
              <a:rPr lang="de-DE" sz="1600" dirty="0"/>
              <a:t> </a:t>
            </a:r>
            <a:r>
              <a:rPr lang="de-DE" sz="1600" dirty="0" err="1"/>
              <a:t>and</a:t>
            </a:r>
            <a:r>
              <a:rPr lang="de-DE" sz="1600" dirty="0"/>
              <a:t> </a:t>
            </a:r>
            <a:r>
              <a:rPr lang="de-DE" sz="1600" dirty="0" err="1"/>
              <a:t>museums</a:t>
            </a:r>
            <a:r>
              <a:rPr lang="de-DE" sz="1600" dirty="0"/>
              <a:t> </a:t>
            </a:r>
            <a:r>
              <a:rPr lang="de-DE" sz="1600" dirty="0" err="1"/>
              <a:t>are</a:t>
            </a:r>
            <a:r>
              <a:rPr lang="de-DE" sz="1600" dirty="0"/>
              <a:t> </a:t>
            </a:r>
            <a:r>
              <a:rPr lang="de-DE" sz="1600" dirty="0" err="1"/>
              <a:t>visited</a:t>
            </a:r>
            <a:r>
              <a:rPr lang="de-DE" sz="1600" dirty="0"/>
              <a:t> at </a:t>
            </a:r>
            <a:r>
              <a:rPr lang="de-DE" sz="1600" dirty="0" err="1"/>
              <a:t>regular</a:t>
            </a:r>
            <a:r>
              <a:rPr lang="de-DE" sz="1600" dirty="0"/>
              <a:t> </a:t>
            </a:r>
            <a:r>
              <a:rPr lang="de-DE" sz="1600" dirty="0" err="1"/>
              <a:t>intervals</a:t>
            </a:r>
            <a:r>
              <a:rPr lang="de-DE" sz="1600" dirty="0"/>
              <a:t>, e.g. </a:t>
            </a:r>
            <a:r>
              <a:rPr lang="de-DE" sz="1600" dirty="0" err="1"/>
              <a:t>Natzweiler</a:t>
            </a:r>
            <a:r>
              <a:rPr lang="de-DE" sz="1600" dirty="0"/>
              <a:t>, Buchenwald, Dachau, </a:t>
            </a:r>
            <a:r>
              <a:rPr lang="de-DE" sz="1600" dirty="0" err="1"/>
              <a:t>Theresienstadt</a:t>
            </a:r>
            <a:r>
              <a:rPr lang="de-DE" sz="1600" dirty="0"/>
              <a:t> (Third Reich) </a:t>
            </a:r>
            <a:r>
              <a:rPr lang="de-DE" sz="1600" dirty="0" err="1"/>
              <a:t>or</a:t>
            </a:r>
            <a:r>
              <a:rPr lang="de-DE" sz="1600" dirty="0"/>
              <a:t> Hohenschönhausen, Speziallager Buchenwald, Bautzen (GDR).</a:t>
            </a:r>
            <a:br>
              <a:rPr lang="de-DE" sz="1600" dirty="0"/>
            </a:br>
            <a:r>
              <a:rPr lang="de-DE" sz="1600" dirty="0"/>
              <a:t/>
            </a:r>
            <a:br>
              <a:rPr lang="de-DE" sz="1600" dirty="0"/>
            </a:br>
            <a:r>
              <a:rPr lang="de-DE" sz="1600" dirty="0"/>
              <a:t>- </a:t>
            </a:r>
            <a:r>
              <a:rPr lang="de-DE" sz="1600" dirty="0" err="1"/>
              <a:t>students</a:t>
            </a:r>
            <a:r>
              <a:rPr lang="de-DE" sz="1600" dirty="0"/>
              <a:t> </a:t>
            </a:r>
            <a:r>
              <a:rPr lang="de-DE" sz="1600" dirty="0" err="1"/>
              <a:t>have</a:t>
            </a:r>
            <a:r>
              <a:rPr lang="de-DE" sz="1600" dirty="0"/>
              <a:t> </a:t>
            </a:r>
            <a:r>
              <a:rPr lang="de-DE" sz="1600" dirty="0" err="1"/>
              <a:t>created</a:t>
            </a:r>
            <a:r>
              <a:rPr lang="de-DE" sz="1600" dirty="0"/>
              <a:t> a </a:t>
            </a:r>
            <a:r>
              <a:rPr lang="de-DE" sz="1600" dirty="0" err="1"/>
              <a:t>memorial</a:t>
            </a:r>
            <a:r>
              <a:rPr lang="de-DE" sz="1600" dirty="0"/>
              <a:t> </a:t>
            </a:r>
            <a:r>
              <a:rPr lang="de-DE" sz="1600" dirty="0" err="1"/>
              <a:t>for</a:t>
            </a:r>
            <a:r>
              <a:rPr lang="de-DE" sz="1600" dirty="0"/>
              <a:t> an American </a:t>
            </a:r>
            <a:r>
              <a:rPr lang="de-DE" sz="1600" dirty="0" err="1"/>
              <a:t>pilot</a:t>
            </a:r>
            <a:r>
              <a:rPr lang="de-DE" sz="1600" dirty="0"/>
              <a:t>, Lt. Richard A. Welker, </a:t>
            </a:r>
            <a:r>
              <a:rPr lang="de-DE" sz="1600" dirty="0" err="1"/>
              <a:t>who</a:t>
            </a:r>
            <a:r>
              <a:rPr lang="de-DE" sz="1600" dirty="0"/>
              <a:t> in 1950 </a:t>
            </a:r>
            <a:r>
              <a:rPr lang="de-DE" sz="1600" dirty="0" err="1"/>
              <a:t>avoided</a:t>
            </a:r>
            <a:r>
              <a:rPr lang="de-DE" sz="1600" dirty="0"/>
              <a:t> an </a:t>
            </a:r>
            <a:r>
              <a:rPr lang="de-DE" sz="1600" dirty="0" err="1"/>
              <a:t>emergency</a:t>
            </a:r>
            <a:r>
              <a:rPr lang="de-DE" sz="1600" dirty="0"/>
              <a:t> </a:t>
            </a:r>
            <a:r>
              <a:rPr lang="de-DE" sz="1600" dirty="0" err="1"/>
              <a:t>landing</a:t>
            </a:r>
            <a:r>
              <a:rPr lang="de-DE" sz="1600" dirty="0"/>
              <a:t> on </a:t>
            </a:r>
            <a:r>
              <a:rPr lang="de-DE" sz="1600" dirty="0" err="1"/>
              <a:t>the</a:t>
            </a:r>
            <a:r>
              <a:rPr lang="de-DE" sz="1600" dirty="0"/>
              <a:t> </a:t>
            </a:r>
            <a:r>
              <a:rPr lang="de-DE" sz="1600" dirty="0" err="1"/>
              <a:t>school</a:t>
            </a:r>
            <a:r>
              <a:rPr lang="de-DE" sz="1600" dirty="0"/>
              <a:t> </a:t>
            </a:r>
            <a:r>
              <a:rPr lang="de-DE" sz="1600" dirty="0" err="1"/>
              <a:t>campus</a:t>
            </a:r>
            <a:r>
              <a:rPr lang="de-DE" sz="1600" dirty="0"/>
              <a:t> </a:t>
            </a:r>
            <a:r>
              <a:rPr lang="de-DE" sz="1600" dirty="0" err="1"/>
              <a:t>and</a:t>
            </a:r>
            <a:r>
              <a:rPr lang="de-DE" sz="1600" dirty="0"/>
              <a:t> </a:t>
            </a:r>
            <a:r>
              <a:rPr lang="de-DE" sz="1600" dirty="0" err="1"/>
              <a:t>crashed</a:t>
            </a:r>
            <a:r>
              <a:rPr lang="de-DE" sz="1600" dirty="0"/>
              <a:t> </a:t>
            </a:r>
            <a:r>
              <a:rPr lang="de-DE" sz="1600" dirty="0" err="1"/>
              <a:t>into</a:t>
            </a:r>
            <a:r>
              <a:rPr lang="de-DE" sz="1600" dirty="0"/>
              <a:t> </a:t>
            </a:r>
            <a:r>
              <a:rPr lang="de-DE" sz="1600" dirty="0" err="1"/>
              <a:t>the</a:t>
            </a:r>
            <a:r>
              <a:rPr lang="de-DE" sz="1600" dirty="0"/>
              <a:t> </a:t>
            </a:r>
            <a:r>
              <a:rPr lang="de-DE" sz="1600" dirty="0" err="1"/>
              <a:t>forest</a:t>
            </a:r>
            <a:r>
              <a:rPr lang="de-DE" sz="1600" dirty="0"/>
              <a:t>, </a:t>
            </a:r>
            <a:r>
              <a:rPr lang="de-DE" sz="1600" dirty="0" err="1"/>
              <a:t>instead</a:t>
            </a:r>
            <a:r>
              <a:rPr lang="de-DE" sz="1600" dirty="0"/>
              <a:t>, </a:t>
            </a:r>
            <a:r>
              <a:rPr lang="de-DE" sz="1600" dirty="0" err="1"/>
              <a:t>where</a:t>
            </a:r>
            <a:r>
              <a:rPr lang="de-DE" sz="1600" dirty="0"/>
              <a:t> he was </a:t>
            </a:r>
            <a:r>
              <a:rPr lang="de-DE" sz="1600" dirty="0" err="1"/>
              <a:t>killed</a:t>
            </a:r>
            <a:r>
              <a:rPr lang="de-DE" sz="1600" dirty="0"/>
              <a:t>.</a:t>
            </a:r>
            <a:br>
              <a:rPr lang="de-DE" sz="1600" dirty="0"/>
            </a:br>
            <a:r>
              <a:rPr lang="de-DE" sz="1600" dirty="0"/>
              <a:t/>
            </a:r>
            <a:br>
              <a:rPr lang="de-DE" sz="1600" dirty="0"/>
            </a:br>
            <a:r>
              <a:rPr lang="de-DE" sz="1600" dirty="0"/>
              <a:t>- </a:t>
            </a:r>
            <a:r>
              <a:rPr lang="de-DE" sz="1600" dirty="0" err="1"/>
              <a:t>students</a:t>
            </a:r>
            <a:r>
              <a:rPr lang="de-DE" sz="1600" dirty="0"/>
              <a:t> </a:t>
            </a:r>
            <a:r>
              <a:rPr lang="de-DE" sz="1600" dirty="0" err="1"/>
              <a:t>and</a:t>
            </a:r>
            <a:r>
              <a:rPr lang="de-DE" sz="1600" dirty="0"/>
              <a:t> </a:t>
            </a:r>
            <a:r>
              <a:rPr lang="de-DE" sz="1600" dirty="0" err="1"/>
              <a:t>teachers</a:t>
            </a:r>
            <a:r>
              <a:rPr lang="de-DE" sz="1600" dirty="0"/>
              <a:t> </a:t>
            </a:r>
            <a:r>
              <a:rPr lang="de-DE" sz="1600" dirty="0" err="1"/>
              <a:t>are</a:t>
            </a:r>
            <a:r>
              <a:rPr lang="de-DE" sz="1600" dirty="0"/>
              <a:t> </a:t>
            </a:r>
            <a:r>
              <a:rPr lang="de-DE" sz="1600" dirty="0" err="1"/>
              <a:t>presently</a:t>
            </a:r>
            <a:r>
              <a:rPr lang="de-DE" sz="1600" dirty="0"/>
              <a:t> </a:t>
            </a:r>
            <a:r>
              <a:rPr lang="de-DE" sz="1600" dirty="0" err="1"/>
              <a:t>preparing</a:t>
            </a:r>
            <a:r>
              <a:rPr lang="de-DE" sz="1600" dirty="0"/>
              <a:t> a </a:t>
            </a:r>
            <a:r>
              <a:rPr lang="de-DE" sz="1600" dirty="0" err="1"/>
              <a:t>memorial</a:t>
            </a:r>
            <a:r>
              <a:rPr lang="de-DE" sz="1600" dirty="0"/>
              <a:t> </a:t>
            </a:r>
            <a:r>
              <a:rPr lang="de-DE" sz="1600" dirty="0" err="1"/>
              <a:t>room</a:t>
            </a:r>
            <a:r>
              <a:rPr lang="de-DE" sz="1600" dirty="0"/>
              <a:t> </a:t>
            </a:r>
            <a:r>
              <a:rPr lang="de-DE" sz="1600" dirty="0" err="1"/>
              <a:t>dedicated</a:t>
            </a:r>
            <a:r>
              <a:rPr lang="de-DE" sz="1600" dirty="0"/>
              <a:t> </a:t>
            </a:r>
            <a:r>
              <a:rPr lang="de-DE" sz="1600" dirty="0" err="1"/>
              <a:t>to</a:t>
            </a:r>
            <a:r>
              <a:rPr lang="de-DE" sz="1600" dirty="0"/>
              <a:t> </a:t>
            </a:r>
            <a:r>
              <a:rPr lang="de-DE" sz="1600" dirty="0" err="1"/>
              <a:t>victims</a:t>
            </a:r>
            <a:r>
              <a:rPr lang="de-DE" sz="1600" dirty="0"/>
              <a:t> of sexual </a:t>
            </a:r>
            <a:r>
              <a:rPr lang="de-DE" sz="1600" dirty="0" err="1"/>
              <a:t>abuse</a:t>
            </a:r>
            <a:r>
              <a:rPr lang="de-DE" sz="1600" dirty="0"/>
              <a:t> </a:t>
            </a:r>
            <a:r>
              <a:rPr lang="de-DE" sz="1600" dirty="0" err="1"/>
              <a:t>during</a:t>
            </a:r>
            <a:r>
              <a:rPr lang="de-DE" sz="1600" dirty="0"/>
              <a:t> </a:t>
            </a:r>
            <a:r>
              <a:rPr lang="de-DE" sz="1600" dirty="0" err="1"/>
              <a:t>the</a:t>
            </a:r>
            <a:r>
              <a:rPr lang="de-DE" sz="1600" dirty="0"/>
              <a:t> </a:t>
            </a:r>
            <a:r>
              <a:rPr lang="de-DE" sz="1600" dirty="0" err="1"/>
              <a:t>school‘s</a:t>
            </a:r>
            <a:r>
              <a:rPr lang="de-DE" sz="1600" dirty="0"/>
              <a:t> </a:t>
            </a:r>
            <a:r>
              <a:rPr lang="de-DE" sz="1600" dirty="0" err="1"/>
              <a:t>troubled</a:t>
            </a:r>
            <a:r>
              <a:rPr lang="de-DE" sz="1600" dirty="0"/>
              <a:t> </a:t>
            </a:r>
            <a:r>
              <a:rPr lang="de-DE" sz="1600" dirty="0" err="1"/>
              <a:t>decades</a:t>
            </a:r>
            <a:r>
              <a:rPr lang="de-DE" sz="1600" dirty="0"/>
              <a:t> (1972 - 1985).</a:t>
            </a:r>
            <a:endParaRPr lang="de-DE" sz="2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339</Words>
  <Application>Microsoft Office PowerPoint</Application>
  <PresentationFormat>On-screen Show (4:3)</PresentationFormat>
  <Paragraphs>20</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Matthias Fechner, Germany Odenwaldschule Teacher: History, Politics/Economy, German, English Housemaster Head of Department Politics/Economy Academic Liaison Teacher</vt:lpstr>
      <vt:lpstr>Germany -- Hessen -- Heppenheim -- Odenwaldschule</vt:lpstr>
      <vt:lpstr>Heidelberg -- Castle Frankenstein -- Lorsch Monastery Siegfried’s Well </vt:lpstr>
      <vt:lpstr>                     The main aims of Hessen’s history curriculum </vt:lpstr>
      <vt:lpstr>History Curriculum: promotion of historical understanding in classrooms of mixed abilities and diverse backgrounds </vt:lpstr>
      <vt:lpstr>Odenwaldschule‘s promotion of historical understanding  Due to the school‘s past, students have always been confronted with issues and topics of 20th Century history.  - alumni have provided eyewitness reports (on the school in the Weimar Republic, the Third Reich and the Bundesrepublik).  - students are encouraged to do own research and help with archival work (the archive dates back to the school‘s foundation on 17 April 1910 holding meticulous records and personal correspondence files on almost every student and teacher including members of royal families, children of famous politicians, writers, artists and industrialists).  - memorial sites and museums are visited at regular intervals, e.g. Natzweiler, Buchenwald, Dachau, Theresienstadt (Third Reich) or Hohenschönhausen, Speziallager Buchenwald, Bautzen (GDR).  - students have created a memorial for an American pilot, Lt. Richard A. Welker, who in 1950 avoided an emergency landing on the school campus and crashed into the forest, instead, where he was killed.  - students and teachers are presently preparing a memorial room dedicated to victims of sexual abuse during the school‘s troubled decades (1972 - 1985).</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Country - region</dc:title>
  <dc:creator>user</dc:creator>
  <cp:lastModifiedBy>user</cp:lastModifiedBy>
  <cp:revision>16</cp:revision>
  <dcterms:created xsi:type="dcterms:W3CDTF">2012-05-22T07:53:52Z</dcterms:created>
  <dcterms:modified xsi:type="dcterms:W3CDTF">2012-09-23T18:17:29Z</dcterms:modified>
</cp:coreProperties>
</file>