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71" r:id="rId2"/>
    <p:sldId id="257" r:id="rId3"/>
    <p:sldId id="258" r:id="rId4"/>
    <p:sldId id="279" r:id="rId5"/>
    <p:sldId id="28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94" d="100"/>
          <a:sy n="94" d="100"/>
        </p:scale>
        <p:origin x="-129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F8529B-2132-44FD-9736-63AEA30B0D7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825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3EA17C-3864-495C-B106-6CFE54049B2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1417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EA8669-677A-47EE-A5B6-54805FD4CBB4}" type="slidenum">
              <a:rPr lang="de-AT" smtClean="0"/>
              <a:pPr eaLnBrk="1" hangingPunct="1"/>
              <a:t>1</a:t>
            </a:fld>
            <a:endParaRPr lang="de-AT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1687A-2D7C-45F3-912F-7E1E25FC4695}" type="slidenum">
              <a:rPr lang="de-AT" smtClean="0"/>
              <a:pPr eaLnBrk="1" hangingPunct="1"/>
              <a:t>2</a:t>
            </a:fld>
            <a:endParaRPr lang="de-AT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78ED4E-8583-4B25-B938-290D06C53043}" type="slidenum">
              <a:rPr lang="de-AT" smtClean="0"/>
              <a:pPr eaLnBrk="1" hangingPunct="1"/>
              <a:t>3</a:t>
            </a:fld>
            <a:endParaRPr lang="de-A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78ED4E-8583-4B25-B938-290D06C53043}" type="slidenum">
              <a:rPr lang="de-AT" smtClean="0"/>
              <a:pPr eaLnBrk="1" hangingPunct="1"/>
              <a:t>4</a:t>
            </a:fld>
            <a:endParaRPr lang="de-A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78ED4E-8583-4B25-B938-290D06C53043}" type="slidenum">
              <a:rPr lang="de-AT" smtClean="0"/>
              <a:pPr eaLnBrk="1" hangingPunct="1"/>
              <a:t>5</a:t>
            </a:fld>
            <a:endParaRPr lang="de-A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de-AT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de-AT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Formatvorlage des Untertitelmasters durch Klicken bearbeiten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Titelmasterformat durch Klicken bearbeiten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7F5E1E6-506E-4BBF-A158-263880DABF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823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53F01-BED8-48F9-BCC1-A379E4413A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907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A2CF0-6E4A-4DBA-92B0-EF0E11BE13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908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5883-1E6B-415B-9FA8-F75841C011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454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AB9F-2942-4971-9BC8-8F7DB2B180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8189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8A3F4-10EA-4526-A6DD-910462BE4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064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9F1A-156B-4CA7-80E2-AA4B7AA0E6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007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71F5-4C1B-46F2-92CE-383A30286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47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C156-E433-42D2-85F4-E405472F19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361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8D2A9-889D-4C17-850F-F69B53604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831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8003C-EAED-4987-B20A-3EEE989AC2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6299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de-AT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</p:grpSp>
      </p:grpSp>
      <p:sp>
        <p:nvSpPr>
          <p:cNvPr id="51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9579E0-2014-426E-9491-936BEA7A6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 err="1" smtClean="0"/>
              <a:t>My</a:t>
            </a:r>
            <a:r>
              <a:rPr lang="de-DE" sz="3200" dirty="0" smtClean="0"/>
              <a:t> </a:t>
            </a:r>
            <a:r>
              <a:rPr lang="de-DE" sz="3200" dirty="0" err="1" smtClean="0"/>
              <a:t>own</a:t>
            </a:r>
            <a:r>
              <a:rPr lang="de-DE" sz="3200" dirty="0" smtClean="0"/>
              <a:t> </a:t>
            </a:r>
            <a:r>
              <a:rPr lang="de-DE" sz="3200" dirty="0" err="1" smtClean="0"/>
              <a:t>background</a:t>
            </a:r>
            <a:endParaRPr lang="en-GB" sz="3200" dirty="0" smtClean="0"/>
          </a:p>
        </p:txBody>
      </p:sp>
      <p:sp>
        <p:nvSpPr>
          <p:cNvPr id="307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43563" y="6000750"/>
            <a:ext cx="2897187" cy="474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 smtClean="0"/>
              <a:t>Nicosia,  26/09/ 2012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8688" y="2571750"/>
            <a:ext cx="76930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400" dirty="0"/>
              <a:t>Helmut Maier </a:t>
            </a:r>
            <a:endParaRPr lang="de-DE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de-AT" sz="2400" kern="0" dirty="0" smtClean="0">
                <a:latin typeface="+mn-lt"/>
              </a:rPr>
              <a:t>Austria, </a:t>
            </a:r>
            <a:r>
              <a:rPr lang="de-AT" sz="2400" kern="0" dirty="0" err="1" smtClean="0">
                <a:latin typeface="+mn-lt"/>
              </a:rPr>
              <a:t>Styria</a:t>
            </a:r>
            <a:r>
              <a:rPr lang="de-AT" sz="2400" kern="0" dirty="0" smtClean="0">
                <a:latin typeface="+mn-lt"/>
              </a:rPr>
              <a:t>, Graz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400" dirty="0" smtClean="0"/>
              <a:t>University </a:t>
            </a:r>
            <a:r>
              <a:rPr lang="en-GB" sz="2400" dirty="0"/>
              <a:t>of Teacher Education </a:t>
            </a:r>
            <a:r>
              <a:rPr lang="en-GB" sz="2400" dirty="0" smtClean="0"/>
              <a:t>Styria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400" dirty="0"/>
              <a:t>Professor for Didactics and Teaching Methods</a:t>
            </a:r>
            <a:endParaRPr lang="de-AT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400" dirty="0" smtClean="0"/>
              <a:t>Education </a:t>
            </a:r>
            <a:r>
              <a:rPr lang="en-GB" sz="2400" dirty="0"/>
              <a:t>of teachers for primary schools in didactical matters of German and “</a:t>
            </a:r>
            <a:r>
              <a:rPr lang="en-GB" sz="2400" dirty="0" err="1"/>
              <a:t>Sachunterricht</a:t>
            </a:r>
            <a:r>
              <a:rPr lang="en-GB" sz="2400" dirty="0" smtClean="0"/>
              <a:t>”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GB" sz="2400" dirty="0" smtClean="0"/>
              <a:t>Further </a:t>
            </a:r>
            <a:r>
              <a:rPr lang="en-GB" sz="2400" dirty="0"/>
              <a:t>education for teachers of primary schools </a:t>
            </a:r>
            <a:endParaRPr lang="en-GB" sz="24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de-AT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de-AT" kern="0" dirty="0">
              <a:latin typeface="+mn-l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713" y="2348880"/>
            <a:ext cx="1905000" cy="14097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5661248"/>
            <a:ext cx="1512167" cy="103787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79" y="123430"/>
            <a:ext cx="2400267" cy="18002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790" y="5556779"/>
            <a:ext cx="1873617" cy="12468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440" y="2060848"/>
            <a:ext cx="3643008" cy="2736304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Historical </a:t>
            </a:r>
            <a:r>
              <a:rPr lang="en-GB" smtClean="0"/>
              <a:t>landmarks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z="2400" dirty="0" smtClean="0"/>
              <a:t>Uhrturm</a:t>
            </a:r>
          </a:p>
          <a:p>
            <a:pPr eaLnBrk="1" hangingPunct="1"/>
            <a:r>
              <a:rPr lang="de-DE" sz="2400" dirty="0" smtClean="0"/>
              <a:t>Schloss Eggenberg</a:t>
            </a:r>
          </a:p>
          <a:p>
            <a:pPr eaLnBrk="1" hangingPunct="1"/>
            <a:r>
              <a:rPr lang="de-DE" sz="2400" dirty="0" err="1" smtClean="0"/>
              <a:t>Riegersburg</a:t>
            </a:r>
            <a:endParaRPr lang="de-DE" sz="2400" dirty="0" smtClean="0"/>
          </a:p>
          <a:p>
            <a:pPr marL="0" indent="0" eaLnBrk="1" hangingPunct="1">
              <a:buNone/>
            </a:pPr>
            <a:endParaRPr lang="en-GB" sz="2400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551" y="405681"/>
            <a:ext cx="2346897" cy="187751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3861048"/>
            <a:ext cx="4716016" cy="282961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440" y="4857363"/>
            <a:ext cx="2525663" cy="181085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908720"/>
            <a:ext cx="7924800" cy="923925"/>
          </a:xfrm>
          <a:prstGeom prst="roundRect">
            <a:avLst>
              <a:gd name="adj" fmla="val 26097"/>
            </a:avLst>
          </a:prstGeom>
        </p:spPr>
        <p:txBody>
          <a:bodyPr/>
          <a:lstStyle/>
          <a:p>
            <a:pPr eaLnBrk="1" hangingPunct="1"/>
            <a:r>
              <a:rPr lang="en-US" sz="2800" smtClean="0"/>
              <a:t>The main aim of the Austrian History Curriculum?</a:t>
            </a:r>
            <a:endParaRPr lang="en-GB" sz="2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/>
            <a:r>
              <a:rPr lang="de-DE" dirty="0" smtClean="0"/>
              <a:t>Orientation </a:t>
            </a:r>
            <a:r>
              <a:rPr lang="en-GB" dirty="0" smtClean="0"/>
              <a:t>between</a:t>
            </a:r>
            <a:r>
              <a:rPr lang="de-DE" dirty="0" smtClean="0"/>
              <a:t> </a:t>
            </a:r>
            <a:r>
              <a:rPr lang="en-GB" dirty="0" smtClean="0"/>
              <a:t>the</a:t>
            </a:r>
            <a:r>
              <a:rPr lang="de-DE" dirty="0" smtClean="0"/>
              <a:t> </a:t>
            </a:r>
            <a:r>
              <a:rPr lang="en-GB" dirty="0" smtClean="0"/>
              <a:t>past</a:t>
            </a:r>
            <a:r>
              <a:rPr lang="de-DE" dirty="0" smtClean="0"/>
              <a:t>, the </a:t>
            </a:r>
            <a:r>
              <a:rPr lang="en-GB" dirty="0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endParaRPr lang="de-DE" dirty="0" smtClean="0"/>
          </a:p>
          <a:p>
            <a:pPr eaLnBrk="1" hangingPunct="1"/>
            <a:r>
              <a:rPr lang="en-GB" dirty="0" smtClean="0"/>
              <a:t>Children</a:t>
            </a:r>
            <a:r>
              <a:rPr lang="de-DE" dirty="0" smtClean="0"/>
              <a:t> </a:t>
            </a:r>
            <a:r>
              <a:rPr lang="en-GB" dirty="0" smtClean="0"/>
              <a:t>are</a:t>
            </a:r>
            <a:r>
              <a:rPr lang="de-DE" dirty="0" smtClean="0"/>
              <a:t> </a:t>
            </a:r>
            <a:r>
              <a:rPr lang="en-GB" dirty="0" smtClean="0"/>
              <a:t>supposed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a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en-GB" dirty="0" err="1" smtClean="0"/>
              <a:t>unterstanding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r>
              <a:rPr lang="de-DE" dirty="0" smtClean="0"/>
              <a:t> </a:t>
            </a:r>
            <a:r>
              <a:rPr lang="de-DE" dirty="0" err="1" smtClean="0"/>
              <a:t>derives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circumstances</a:t>
            </a:r>
            <a:r>
              <a:rPr lang="de-DE" dirty="0" smtClean="0"/>
              <a:t>.</a:t>
            </a:r>
            <a:endParaRPr lang="de-AT" dirty="0" smtClean="0"/>
          </a:p>
          <a:p>
            <a:pPr eaLnBrk="1" hangingPunct="1"/>
            <a:r>
              <a:rPr lang="de-DE" dirty="0" smtClean="0"/>
              <a:t>Unterstanding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GB" dirty="0" smtClean="0"/>
              <a:t>historical</a:t>
            </a:r>
            <a:r>
              <a:rPr lang="de-DE" dirty="0" smtClean="0"/>
              <a:t>, </a:t>
            </a:r>
            <a:r>
              <a:rPr lang="de-DE" dirty="0" err="1" smtClean="0"/>
              <a:t>cultural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en-GB" dirty="0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pPr eaLnBrk="1" hangingPunct="1"/>
            <a:r>
              <a:rPr lang="de-DE" dirty="0" smtClean="0"/>
              <a:t>Historical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en-GB" dirty="0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competences</a:t>
            </a:r>
            <a:endParaRPr lang="de-DE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05421"/>
            <a:ext cx="7924800" cy="1427435"/>
          </a:xfrm>
          <a:prstGeom prst="roundRect">
            <a:avLst>
              <a:gd name="adj" fmla="val 26097"/>
            </a:avLst>
          </a:prstGeom>
        </p:spPr>
        <p:txBody>
          <a:bodyPr/>
          <a:lstStyle/>
          <a:p>
            <a:pPr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Does </a:t>
            </a:r>
            <a:r>
              <a:rPr lang="en-US" sz="2800" i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History Curriculum promote historical understanding </a:t>
            </a:r>
            <a:r>
              <a:rPr lang="fr-FR" sz="2800">
                <a:latin typeface="Arial" pitchFamily="34" charset="0"/>
                <a:cs typeface="Arial" pitchFamily="34" charset="0"/>
              </a:rPr>
              <a:t>in </a:t>
            </a:r>
            <a:r>
              <a:rPr lang="fr-FR" sz="2800" err="1">
                <a:latin typeface="Arial" pitchFamily="34" charset="0"/>
                <a:cs typeface="Arial" pitchFamily="34" charset="0"/>
              </a:rPr>
              <a:t>classrooms</a:t>
            </a:r>
            <a:r>
              <a:rPr lang="fr-FR" sz="2800">
                <a:latin typeface="Arial" pitchFamily="34" charset="0"/>
                <a:cs typeface="Arial" pitchFamily="34" charset="0"/>
              </a:rPr>
              <a:t> of mixed </a:t>
            </a:r>
            <a:r>
              <a:rPr lang="fr-FR" sz="2800" err="1">
                <a:latin typeface="Arial" pitchFamily="34" charset="0"/>
                <a:cs typeface="Arial" pitchFamily="34" charset="0"/>
              </a:rPr>
              <a:t>abilities</a:t>
            </a:r>
            <a:r>
              <a:rPr lang="fr-FR" sz="2800">
                <a:latin typeface="Arial" pitchFamily="34" charset="0"/>
                <a:cs typeface="Arial" pitchFamily="34" charset="0"/>
              </a:rPr>
              <a:t> and diverse backgrounds?</a:t>
            </a:r>
            <a:endParaRPr lang="en-GB" sz="2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curriculum</a:t>
            </a:r>
            <a:r>
              <a:rPr lang="de-DE" dirty="0" smtClean="0"/>
              <a:t> </a:t>
            </a:r>
            <a:r>
              <a:rPr lang="de-DE" dirty="0" err="1" smtClean="0"/>
              <a:t>consists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aims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didactical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subjects</a:t>
            </a:r>
            <a:r>
              <a:rPr lang="de-DE" dirty="0" smtClean="0"/>
              <a:t>. </a:t>
            </a:r>
            <a:endParaRPr lang="de-AT" dirty="0" smtClean="0"/>
          </a:p>
          <a:p>
            <a:pPr eaLnBrk="1" hangingPunct="1"/>
            <a:r>
              <a:rPr lang="de-DE" dirty="0" smtClean="0"/>
              <a:t>The </a:t>
            </a:r>
            <a:r>
              <a:rPr lang="en-GB" dirty="0" smtClean="0"/>
              <a:t>didactical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/>
              <a:t> </a:t>
            </a:r>
            <a:r>
              <a:rPr lang="de-DE" dirty="0" err="1" smtClean="0"/>
              <a:t>demands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: </a:t>
            </a:r>
            <a:r>
              <a:rPr lang="de-DE" dirty="0" err="1" smtClean="0"/>
              <a:t>making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; </a:t>
            </a:r>
            <a:r>
              <a:rPr lang="de-DE" dirty="0" err="1" smtClean="0"/>
              <a:t>teaching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refer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en-GB" dirty="0" smtClean="0"/>
              <a:t>pre-concepts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; </a:t>
            </a:r>
            <a:r>
              <a:rPr lang="de-DE" dirty="0" err="1" smtClean="0"/>
              <a:t>teaching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individual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9905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683568" y="704875"/>
            <a:ext cx="9505056" cy="1427981"/>
          </a:xfrm>
          <a:prstGeom prst="roundRect">
            <a:avLst>
              <a:gd name="adj" fmla="val 26097"/>
            </a:avLst>
          </a:prstGeom>
        </p:spPr>
        <p:txBody>
          <a:bodyPr/>
          <a:lstStyle/>
          <a:p>
            <a:pPr eaLnBrk="1" hangingPunct="1"/>
            <a:r>
              <a:rPr lang="de-DE" sz="2800" smtClean="0"/>
              <a:t>P</a:t>
            </a:r>
            <a:r>
              <a:rPr lang="x-none" sz="2800" smtClean="0"/>
              <a:t>romot</a:t>
            </a:r>
            <a:r>
              <a:rPr lang="de-DE" sz="2800" err="1" smtClean="0"/>
              <a:t>ion</a:t>
            </a:r>
            <a:r>
              <a:rPr lang="de-DE" sz="2800" smtClean="0"/>
              <a:t> </a:t>
            </a:r>
            <a:r>
              <a:rPr lang="de-DE" sz="2800" err="1" smtClean="0"/>
              <a:t>of</a:t>
            </a:r>
            <a:r>
              <a:rPr lang="x-none" sz="2800" smtClean="0"/>
              <a:t> historical understanding in </a:t>
            </a:r>
            <a:r>
              <a:rPr lang="de-DE" sz="2800" smtClean="0"/>
              <a:t/>
            </a:r>
            <a:br>
              <a:rPr lang="de-DE" sz="2800" smtClean="0"/>
            </a:br>
            <a:r>
              <a:rPr lang="x-none" sz="2800" smtClean="0"/>
              <a:t>classrooms of mixed abilities </a:t>
            </a:r>
            <a:r>
              <a:rPr lang="de-DE" sz="2800" smtClean="0"/>
              <a:t/>
            </a:r>
            <a:br>
              <a:rPr lang="de-DE" sz="2800" smtClean="0"/>
            </a:br>
            <a:r>
              <a:rPr lang="x-none" sz="2800" smtClean="0"/>
              <a:t>and diverse backgrounds?</a:t>
            </a:r>
            <a:endParaRPr lang="en-GB" sz="2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280" cy="3724275"/>
          </a:xfrm>
        </p:spPr>
        <p:txBody>
          <a:bodyPr/>
          <a:lstStyle/>
          <a:p>
            <a:pPr eaLnBrk="1" hangingPunct="1"/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individual </a:t>
            </a:r>
            <a:r>
              <a:rPr lang="de-DE" dirty="0" err="1" smtClean="0"/>
              <a:t>work</a:t>
            </a:r>
            <a:r>
              <a:rPr lang="de-DE" dirty="0" smtClean="0"/>
              <a:t>, individual </a:t>
            </a:r>
            <a:r>
              <a:rPr lang="en-GB" dirty="0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en-GB" dirty="0" smtClean="0"/>
              <a:t>referring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.  </a:t>
            </a:r>
            <a:endParaRPr lang="de-AT" dirty="0" smtClean="0"/>
          </a:p>
          <a:p>
            <a:pPr eaLnBrk="1" hangingPunct="1"/>
            <a:r>
              <a:rPr lang="de-DE" dirty="0" smtClean="0"/>
              <a:t>Teaching on </a:t>
            </a:r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r>
              <a:rPr lang="de-DE" dirty="0" smtClean="0"/>
              <a:t>, on </a:t>
            </a:r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: </a:t>
            </a:r>
          </a:p>
          <a:p>
            <a:pPr eaLnBrk="1" hangingPunct="1"/>
            <a:r>
              <a:rPr lang="de-DE" dirty="0" err="1" smtClean="0"/>
              <a:t>Reducing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claims</a:t>
            </a:r>
            <a:r>
              <a:rPr lang="de-DE" dirty="0" smtClean="0"/>
              <a:t>, </a:t>
            </a:r>
          </a:p>
          <a:p>
            <a:pPr eaLnBrk="1" hangingPunct="1"/>
            <a:r>
              <a:rPr lang="de-DE" dirty="0"/>
              <a:t>E</a:t>
            </a:r>
            <a:r>
              <a:rPr lang="de-DE" dirty="0" smtClean="0"/>
              <a:t>motional </a:t>
            </a:r>
            <a:r>
              <a:rPr lang="de-DE" dirty="0" err="1" smtClean="0"/>
              <a:t>connection</a:t>
            </a:r>
            <a:endParaRPr lang="de-DE" dirty="0"/>
          </a:p>
          <a:p>
            <a:pPr eaLnBrk="1" hangingPunct="1"/>
            <a:r>
              <a:rPr lang="de-DE" dirty="0" smtClean="0"/>
              <a:t>Providing </a:t>
            </a:r>
            <a:r>
              <a:rPr lang="de-DE" dirty="0" err="1" smtClean="0"/>
              <a:t>offers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endParaRPr lang="de-DE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144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eln">
  <a:themeElements>
    <a:clrScheme name="Kapseln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e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eln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0</TotalTime>
  <Words>166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Kapseln</vt:lpstr>
      <vt:lpstr>My own background</vt:lpstr>
      <vt:lpstr>Historical landmarks</vt:lpstr>
      <vt:lpstr>The main aim of the Austrian History Curriculum?</vt:lpstr>
      <vt:lpstr>Does your History Curriculum promote historical understanding in classrooms of mixed abilities and diverse backgrounds?</vt:lpstr>
      <vt:lpstr>Promotion of historical understanding in  classrooms of mixed abilities  and diverse backgrounds?</vt:lpstr>
    </vt:vector>
  </TitlesOfParts>
  <Company>Pädagogische Hochschule Steiermark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Helmut Maier</dc:creator>
  <cp:lastModifiedBy>user</cp:lastModifiedBy>
  <cp:revision>87</cp:revision>
  <dcterms:created xsi:type="dcterms:W3CDTF">2008-09-14T20:11:36Z</dcterms:created>
  <dcterms:modified xsi:type="dcterms:W3CDTF">2012-09-24T09:52:09Z</dcterms:modified>
</cp:coreProperties>
</file>