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3" r:id="rId3"/>
    <p:sldId id="257" r:id="rId4"/>
    <p:sldId id="274" r:id="rId5"/>
    <p:sldId id="275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7" r:id="rId19"/>
    <p:sldId id="278" r:id="rId20"/>
    <p:sldId id="279" r:id="rId21"/>
    <p:sldId id="280" r:id="rId22"/>
    <p:sldId id="261" r:id="rId23"/>
    <p:sldId id="281" r:id="rId24"/>
    <p:sldId id="282" r:id="rId25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94BB9-D7EF-42DD-8E4F-07E3568925A3}" type="datetimeFigureOut">
              <a:rPr lang="en-US" smtClean="0"/>
              <a:t>9/22/2012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FCE63-7388-4436-9D85-B52EC3231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45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5A879-F08F-4A78-8D40-BE8A6FFD331F}" type="datetimeFigureOut">
              <a:rPr lang="en-GB" smtClean="0"/>
              <a:t>22/09/2012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0ECA1-0F4F-42C9-8AE0-C57E00462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22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40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de-AT" smtClean="0"/>
          </a:p>
        </p:txBody>
      </p:sp>
      <p:sp>
        <p:nvSpPr>
          <p:cNvPr id="277507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7BDBD-8789-43D8-8432-8B20A85A0AFB}" type="slidenum">
              <a:rPr lang="de-AT" smtClean="0">
                <a:latin typeface="Calibri" pitchFamily="34" charset="0"/>
              </a:rPr>
              <a:pPr/>
              <a:t>8</a:t>
            </a:fld>
            <a:endParaRPr lang="de-AT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23F80-5D9D-41E9-B15B-84C6E5B44607}" type="datetime1">
              <a:rPr lang="en-GB" smtClean="0"/>
              <a:t>22/09/2012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E529-384B-4150-A5D4-F112D7803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4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CDE8-95D2-4884-A4FF-6E64422100EE}" type="datetime1">
              <a:rPr lang="en-GB" smtClean="0"/>
              <a:t>22/09/2012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E529-384B-4150-A5D4-F112D7803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4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D62C-0FD3-44A8-8E23-9187E13E897D}" type="datetime1">
              <a:rPr lang="en-GB" smtClean="0"/>
              <a:t>22/09/2012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E529-384B-4150-A5D4-F112D7803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48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794B-C50E-4D29-89B3-7E4E38B5792D}" type="datetime1">
              <a:rPr lang="en-GB" smtClean="0"/>
              <a:t>22/09/2012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E529-384B-4150-A5D4-F112D7803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70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F458-92CC-4101-82B2-3762644D05D6}" type="datetime1">
              <a:rPr lang="en-GB" smtClean="0"/>
              <a:t>22/09/2012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E529-384B-4150-A5D4-F112D7803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74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141E-8FF2-4633-9BFD-204566CA3243}" type="datetime1">
              <a:rPr lang="en-GB" smtClean="0"/>
              <a:t>22/09/2012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E529-384B-4150-A5D4-F112D7803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6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6B55-93AC-4702-A8A7-C007468F618E}" type="datetime1">
              <a:rPr lang="en-GB" smtClean="0"/>
              <a:t>22/09/2012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E529-384B-4150-A5D4-F112D7803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86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FD62-6AE0-49BC-9635-23AA8650A204}" type="datetime1">
              <a:rPr lang="en-GB" smtClean="0"/>
              <a:t>22/09/2012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E529-384B-4150-A5D4-F112D7803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93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CB57-B54F-4F89-A350-AA6640D30544}" type="datetime1">
              <a:rPr lang="en-GB" smtClean="0"/>
              <a:t>22/09/2012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E529-384B-4150-A5D4-F112D7803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49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EDA5-ED2F-4CB6-81C5-1543E67080B4}" type="datetime1">
              <a:rPr lang="en-GB" smtClean="0"/>
              <a:t>22/09/2012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E529-384B-4150-A5D4-F112D7803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5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C0F0-53B5-4DFE-A603-F95A96BA36BC}" type="datetime1">
              <a:rPr lang="en-GB" smtClean="0"/>
              <a:t>22/09/2012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7E529-384B-4150-A5D4-F112D7803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1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D8A8E-4DE5-44BD-B3F9-DA968A073B6C}" type="datetime1">
              <a:rPr lang="en-GB" smtClean="0"/>
              <a:t>22/09/2012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7E529-384B-4150-A5D4-F112D7803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69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e.int/pestalozz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i="1" dirty="0" smtClean="0"/>
              <a:t>What </a:t>
            </a:r>
            <a:r>
              <a:rPr lang="en-GB" i="1" dirty="0"/>
              <a:t>does it mean to think historically?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/>
              <a:t> </a:t>
            </a:r>
            <a:r>
              <a:rPr lang="en-GB" i="1" dirty="0"/>
              <a:t>Promoting historical understanding in classrooms of mixed abilities and diverse backgrounds and developing channels of communication with the wider community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00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/>
              <a:t>Current themes</a:t>
            </a:r>
            <a:endParaRPr lang="en-US" b="1" dirty="0"/>
          </a:p>
        </p:txBody>
      </p:sp>
      <p:sp>
        <p:nvSpPr>
          <p:cNvPr id="141315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en-GB" sz="2400" dirty="0"/>
              <a:t>Education for democratic citizenship and human rights education</a:t>
            </a:r>
          </a:p>
          <a:p>
            <a:pPr>
              <a:lnSpc>
                <a:spcPct val="60000"/>
              </a:lnSpc>
            </a:pPr>
            <a:r>
              <a:rPr lang="en-GB" sz="2400" i="1" dirty="0"/>
              <a:t>Intercultural education and education for linguist and cultural diversity</a:t>
            </a:r>
          </a:p>
          <a:p>
            <a:pPr>
              <a:lnSpc>
                <a:spcPct val="60000"/>
              </a:lnSpc>
            </a:pPr>
            <a:r>
              <a:rPr lang="en-GB" sz="2400" dirty="0"/>
              <a:t>History education and </a:t>
            </a:r>
            <a:r>
              <a:rPr lang="en-GB" sz="2400" dirty="0" err="1"/>
              <a:t>multiperspectivity</a:t>
            </a:r>
            <a:endParaRPr lang="en-GB" sz="2400" dirty="0"/>
          </a:p>
          <a:p>
            <a:pPr>
              <a:lnSpc>
                <a:spcPct val="60000"/>
              </a:lnSpc>
            </a:pPr>
            <a:r>
              <a:rPr lang="en-GB" sz="2400" i="1" dirty="0"/>
              <a:t>Children’s rights and prevention of violence</a:t>
            </a:r>
          </a:p>
          <a:p>
            <a:pPr>
              <a:lnSpc>
                <a:spcPct val="60000"/>
              </a:lnSpc>
            </a:pPr>
            <a:r>
              <a:rPr lang="en-GB" sz="2400" dirty="0"/>
              <a:t>Remembrance and the prevention of crimes against humanity</a:t>
            </a:r>
          </a:p>
          <a:p>
            <a:pPr>
              <a:lnSpc>
                <a:spcPct val="60000"/>
              </a:lnSpc>
            </a:pPr>
            <a:r>
              <a:rPr lang="en-GB" sz="2400" i="1" dirty="0"/>
              <a:t>Languages, education of Roma children</a:t>
            </a:r>
          </a:p>
          <a:p>
            <a:pPr>
              <a:lnSpc>
                <a:spcPct val="60000"/>
              </a:lnSpc>
            </a:pPr>
            <a:r>
              <a:rPr lang="en-GB" sz="2400" dirty="0"/>
              <a:t>Media literacy development</a:t>
            </a:r>
          </a:p>
          <a:p>
            <a:pPr>
              <a:lnSpc>
                <a:spcPct val="60000"/>
              </a:lnSpc>
            </a:pPr>
            <a:r>
              <a:rPr lang="en-GB" sz="2400" i="1" dirty="0"/>
              <a:t>Gender mainstreaming</a:t>
            </a:r>
          </a:p>
          <a:p>
            <a:pPr>
              <a:lnSpc>
                <a:spcPct val="60000"/>
              </a:lnSpc>
            </a:pPr>
            <a:r>
              <a:rPr lang="en-GB" sz="2400" dirty="0"/>
              <a:t>Collaborative learning</a:t>
            </a:r>
          </a:p>
          <a:p>
            <a:pPr>
              <a:lnSpc>
                <a:spcPct val="60000"/>
              </a:lnSpc>
            </a:pPr>
            <a:r>
              <a:rPr lang="en-GB" sz="2400" i="1" dirty="0"/>
              <a:t>Etc..</a:t>
            </a:r>
            <a:r>
              <a:rPr lang="en-GB" sz="2400" dirty="0"/>
              <a:t>.</a:t>
            </a:r>
            <a:endParaRPr lang="en-GB" sz="2400" i="1" dirty="0"/>
          </a:p>
          <a:p>
            <a:pPr>
              <a:lnSpc>
                <a:spcPct val="60000"/>
              </a:lnSpc>
            </a:pPr>
            <a:endParaRPr lang="en-US" sz="1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01232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457200" y="522972"/>
            <a:ext cx="8229600" cy="646331"/>
          </a:xfrm>
        </p:spPr>
        <p:txBody>
          <a:bodyPr>
            <a:spAutoFit/>
          </a:bodyPr>
          <a:lstStyle/>
          <a:p>
            <a:pPr marL="53975"/>
            <a:r>
              <a:rPr lang="de-AT" sz="3600" b="1" dirty="0"/>
              <a:t>Range of activities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Training courses </a:t>
            </a:r>
          </a:p>
          <a:p>
            <a:pPr lvl="1"/>
            <a:r>
              <a:rPr lang="en-GB" sz="2200" dirty="0"/>
              <a:t>European Modules of </a:t>
            </a:r>
            <a:r>
              <a:rPr lang="en-GB" sz="2200" i="1" dirty="0">
                <a:solidFill>
                  <a:srgbClr val="A9432B"/>
                </a:solidFill>
              </a:rPr>
              <a:t>trainer</a:t>
            </a:r>
            <a:r>
              <a:rPr lang="en-GB" sz="2200" dirty="0"/>
              <a:t> training, 12-18 months</a:t>
            </a:r>
          </a:p>
          <a:p>
            <a:endParaRPr lang="en-GB" sz="2900" dirty="0"/>
          </a:p>
          <a:p>
            <a:r>
              <a:rPr lang="en-GB" sz="2900" dirty="0"/>
              <a:t>Training events</a:t>
            </a:r>
          </a:p>
          <a:p>
            <a:pPr lvl="1"/>
            <a:r>
              <a:rPr lang="en-GB" sz="2200" dirty="0"/>
              <a:t>European Seminars, 4 days</a:t>
            </a:r>
          </a:p>
          <a:p>
            <a:pPr lvl="2"/>
            <a:r>
              <a:rPr lang="en-GB" sz="1800" dirty="0"/>
              <a:t>Academy of Bad Wildbad, Germany</a:t>
            </a:r>
          </a:p>
          <a:p>
            <a:pPr lvl="2"/>
            <a:r>
              <a:rPr lang="en-GB" sz="1800" dirty="0"/>
              <a:t>European </a:t>
            </a:r>
            <a:r>
              <a:rPr lang="en-GB" sz="1800" dirty="0" err="1"/>
              <a:t>Wergeland</a:t>
            </a:r>
            <a:r>
              <a:rPr lang="en-GB" sz="1800" dirty="0"/>
              <a:t> Centre, Norway</a:t>
            </a:r>
          </a:p>
          <a:p>
            <a:pPr lvl="1"/>
            <a:r>
              <a:rPr lang="en-GB" sz="2200" dirty="0"/>
              <a:t>European Workshops , 3-4 days</a:t>
            </a:r>
          </a:p>
          <a:p>
            <a:pPr lvl="2"/>
            <a:r>
              <a:rPr lang="en-GB" sz="1800" dirty="0"/>
              <a:t>in the countries party to the European Cultural Convention</a:t>
            </a:r>
          </a:p>
          <a:p>
            <a:endParaRPr lang="en-GB" sz="2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de-AT" sz="2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13401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/>
              <a:t>Range of activities 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900" dirty="0"/>
              <a:t>Targeted cooperation</a:t>
            </a:r>
          </a:p>
          <a:p>
            <a:pPr lvl="1"/>
            <a:r>
              <a:rPr lang="en-GB" sz="2200" dirty="0"/>
              <a:t>Southern Mediterranean (in cooperation with partners such as the Anna-</a:t>
            </a:r>
            <a:r>
              <a:rPr lang="en-GB" sz="2200" dirty="0" err="1"/>
              <a:t>Lindh</a:t>
            </a:r>
            <a:r>
              <a:rPr lang="en-GB" sz="2200" dirty="0"/>
              <a:t> Foundation)</a:t>
            </a:r>
          </a:p>
          <a:p>
            <a:pPr lvl="1"/>
            <a:r>
              <a:rPr lang="en-GB" sz="2200" dirty="0"/>
              <a:t>Joint Programmes with the European Union; e.g. In </a:t>
            </a:r>
            <a:r>
              <a:rPr lang="en-GB" sz="2200" dirty="0" smtClean="0"/>
              <a:t>Kosovo</a:t>
            </a:r>
          </a:p>
          <a:p>
            <a:pPr lvl="1"/>
            <a:r>
              <a:rPr lang="en-GB" sz="2200" dirty="0" smtClean="0"/>
              <a:t>Arab League</a:t>
            </a:r>
            <a:endParaRPr lang="en-GB" sz="2200" dirty="0"/>
          </a:p>
          <a:p>
            <a:pPr lvl="1"/>
            <a:endParaRPr lang="en-GB" sz="2200" dirty="0"/>
          </a:p>
          <a:p>
            <a:r>
              <a:rPr lang="en-GB" sz="2900" dirty="0"/>
              <a:t>Network of trainers</a:t>
            </a:r>
          </a:p>
          <a:p>
            <a:pPr lvl="1"/>
            <a:r>
              <a:rPr lang="en-GB" sz="2200" dirty="0"/>
              <a:t>Further development of the programme and resources</a:t>
            </a:r>
          </a:p>
          <a:p>
            <a:pPr lvl="1"/>
            <a:r>
              <a:rPr lang="en-GB" sz="2200" dirty="0"/>
              <a:t>Developing exchange and collaboration</a:t>
            </a:r>
          </a:p>
          <a:p>
            <a:pPr lvl="1">
              <a:buFont typeface="Wingdings" pitchFamily="2" charset="2"/>
              <a:buNone/>
            </a:pPr>
            <a:endParaRPr lang="en-GB" sz="2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GB" sz="29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0410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900" b="1" dirty="0"/>
              <a:t>Modules of trainer training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GB" sz="2500" dirty="0"/>
              <a:t>Working mode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Collaborative work and peer training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Focus on practical products and processes and expertise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Working together over time</a:t>
            </a:r>
          </a:p>
          <a:p>
            <a:pPr>
              <a:lnSpc>
                <a:spcPct val="70000"/>
              </a:lnSpc>
            </a:pPr>
            <a:r>
              <a:rPr lang="en-GB" sz="2500" dirty="0"/>
              <a:t>Phases of work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Preparation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Setting the scene – Module A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Developing and piloting and exchanging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Sharing and reflecting on experience – Module B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Finalising material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Networking and dissemination</a:t>
            </a:r>
          </a:p>
          <a:p>
            <a:pPr>
              <a:lnSpc>
                <a:spcPct val="70000"/>
              </a:lnSpc>
            </a:pPr>
            <a:r>
              <a:rPr lang="en-GB" sz="2900" dirty="0"/>
              <a:t>Organisation, selection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The themes, training teams are selected by the Council of Europe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The participants are nominated by their national authorities and by partner organisations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Modules A are organised in Strasbourg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Modules B are co-organised with and hosted by a member state</a:t>
            </a:r>
          </a:p>
          <a:p>
            <a:pPr lvl="1">
              <a:lnSpc>
                <a:spcPct val="70000"/>
              </a:lnSpc>
            </a:pPr>
            <a:endParaRPr lang="en-GB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80656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/>
              <a:t>Seminars and workshops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500" dirty="0"/>
              <a:t>European Seminars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Are organised in cooperation with the Academy of Bad Wildbad and the European </a:t>
            </a:r>
            <a:r>
              <a:rPr lang="en-GB" sz="1800" dirty="0" err="1"/>
              <a:t>Wergeland</a:t>
            </a:r>
            <a:r>
              <a:rPr lang="en-GB" sz="1800" dirty="0"/>
              <a:t> Centre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The theme, training team and participants are selected by the Council of Europe and the partner institution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The participants are education professionals from the member countries and from countries of the southern Mediterranean</a:t>
            </a:r>
          </a:p>
          <a:p>
            <a:pPr>
              <a:lnSpc>
                <a:spcPct val="80000"/>
              </a:lnSpc>
            </a:pPr>
            <a:r>
              <a:rPr lang="en-GB" sz="2500" dirty="0"/>
              <a:t>European Workshops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Are organised under the umbrella of the Pestalozzi Programme by and in the member countries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The Council of Europe selects the Workshop proposals to be included in the programme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The theme, training team and participants are selected by the organisers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The participants are education professionals from the host country and from member countries</a:t>
            </a:r>
          </a:p>
          <a:p>
            <a:pPr>
              <a:lnSpc>
                <a:spcPct val="80000"/>
              </a:lnSpc>
            </a:pPr>
            <a:endParaRPr lang="en-GB" sz="25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25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18588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Social networking and online collaboration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sz="2400" dirty="0"/>
              <a:t>The Pestalozzi Programme uses a free social networking utility “NING”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Moderated membership on invitation by the Secretariat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General space for all members and group spaces around specific training activities</a:t>
            </a:r>
          </a:p>
          <a:p>
            <a:pPr lvl="1">
              <a:lnSpc>
                <a:spcPct val="80000"/>
              </a:lnSpc>
            </a:pPr>
            <a:endParaRPr lang="en-GB" sz="1800" dirty="0"/>
          </a:p>
          <a:p>
            <a:pPr>
              <a:lnSpc>
                <a:spcPct val="80000"/>
              </a:lnSpc>
            </a:pPr>
            <a:r>
              <a:rPr lang="en-GB" sz="2400" dirty="0"/>
              <a:t>Members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Participants of </a:t>
            </a:r>
            <a:r>
              <a:rPr lang="en-GB" sz="1800" dirty="0" err="1"/>
              <a:t>ongoing</a:t>
            </a:r>
            <a:r>
              <a:rPr lang="en-GB" sz="1800" dirty="0"/>
              <a:t> training activities (currently only seminars and modules)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Network of trainers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Network of National Liaison Officers</a:t>
            </a:r>
          </a:p>
          <a:p>
            <a:pPr lvl="1">
              <a:lnSpc>
                <a:spcPct val="80000"/>
              </a:lnSpc>
            </a:pPr>
            <a:endParaRPr lang="en-GB" sz="1800" dirty="0"/>
          </a:p>
          <a:p>
            <a:pPr>
              <a:lnSpc>
                <a:spcPct val="80000"/>
              </a:lnSpc>
            </a:pPr>
            <a:r>
              <a:rPr lang="en-GB" sz="2400" dirty="0"/>
              <a:t>Further developments in view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Interactive databases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Survey tools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Documentation centre tools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90688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How can I benefit from the Pestalozzi Programme?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en-GB" dirty="0"/>
              <a:t>Find information</a:t>
            </a:r>
          </a:p>
          <a:p>
            <a:pPr lvl="1">
              <a:lnSpc>
                <a:spcPct val="60000"/>
              </a:lnSpc>
            </a:pPr>
            <a:r>
              <a:rPr lang="en-GB" sz="1600" dirty="0"/>
              <a:t>About </a:t>
            </a:r>
            <a:r>
              <a:rPr lang="en-GB" sz="1600" dirty="0" err="1"/>
              <a:t>ongoing</a:t>
            </a:r>
            <a:r>
              <a:rPr lang="en-GB" sz="1600" dirty="0"/>
              <a:t> activities and their results on the Pestalozzi Programme website</a:t>
            </a:r>
          </a:p>
          <a:p>
            <a:pPr lvl="1">
              <a:lnSpc>
                <a:spcPct val="60000"/>
              </a:lnSpc>
            </a:pPr>
            <a:endParaRPr lang="en-GB" sz="1600" dirty="0"/>
          </a:p>
          <a:p>
            <a:pPr>
              <a:lnSpc>
                <a:spcPct val="60000"/>
              </a:lnSpc>
            </a:pPr>
            <a:r>
              <a:rPr lang="en-GB" dirty="0"/>
              <a:t>Find resources</a:t>
            </a:r>
          </a:p>
          <a:p>
            <a:pPr lvl="1">
              <a:lnSpc>
                <a:spcPct val="60000"/>
              </a:lnSpc>
            </a:pPr>
            <a:r>
              <a:rPr lang="en-GB" sz="1600" dirty="0"/>
              <a:t>Reading</a:t>
            </a:r>
          </a:p>
          <a:p>
            <a:pPr lvl="1">
              <a:lnSpc>
                <a:spcPct val="60000"/>
              </a:lnSpc>
            </a:pPr>
            <a:r>
              <a:rPr lang="en-GB" sz="1600" dirty="0"/>
              <a:t>Reflection</a:t>
            </a:r>
          </a:p>
          <a:p>
            <a:pPr lvl="1">
              <a:lnSpc>
                <a:spcPct val="60000"/>
              </a:lnSpc>
            </a:pPr>
            <a:r>
              <a:rPr lang="en-GB" sz="1600" dirty="0"/>
              <a:t>Teaching</a:t>
            </a:r>
          </a:p>
          <a:p>
            <a:pPr lvl="1">
              <a:lnSpc>
                <a:spcPct val="60000"/>
              </a:lnSpc>
            </a:pPr>
            <a:r>
              <a:rPr lang="en-GB" sz="1600" dirty="0"/>
              <a:t>Training</a:t>
            </a:r>
          </a:p>
          <a:p>
            <a:pPr lvl="1">
              <a:lnSpc>
                <a:spcPct val="60000"/>
              </a:lnSpc>
            </a:pPr>
            <a:endParaRPr lang="en-GB" sz="1600" dirty="0"/>
          </a:p>
          <a:p>
            <a:pPr>
              <a:lnSpc>
                <a:spcPct val="60000"/>
              </a:lnSpc>
            </a:pPr>
            <a:r>
              <a:rPr lang="en-GB" dirty="0"/>
              <a:t>Participate</a:t>
            </a:r>
          </a:p>
          <a:p>
            <a:pPr lvl="1">
              <a:lnSpc>
                <a:spcPct val="60000"/>
              </a:lnSpc>
            </a:pPr>
            <a:r>
              <a:rPr lang="en-GB" sz="1600" dirty="0"/>
              <a:t>in a Pestalozzi training activity</a:t>
            </a:r>
          </a:p>
          <a:p>
            <a:pPr lvl="1">
              <a:lnSpc>
                <a:spcPct val="60000"/>
              </a:lnSpc>
            </a:pPr>
            <a:r>
              <a:rPr lang="en-GB" sz="1600" dirty="0"/>
              <a:t>In a trainer training course</a:t>
            </a:r>
          </a:p>
          <a:p>
            <a:pPr lvl="1">
              <a:lnSpc>
                <a:spcPct val="60000"/>
              </a:lnSpc>
            </a:pPr>
            <a:r>
              <a:rPr lang="en-GB" sz="1600" dirty="0"/>
              <a:t>Answer the Call for trainers</a:t>
            </a:r>
          </a:p>
          <a:p>
            <a:pPr lvl="1">
              <a:lnSpc>
                <a:spcPct val="60000"/>
              </a:lnSpc>
            </a:pPr>
            <a:r>
              <a:rPr lang="en-GB" sz="1600" dirty="0"/>
              <a:t>in networking and disseminating in your country</a:t>
            </a:r>
          </a:p>
          <a:p>
            <a:pPr lvl="1">
              <a:lnSpc>
                <a:spcPct val="60000"/>
              </a:lnSpc>
            </a:pPr>
            <a:endParaRPr lang="en-GB" sz="1600" dirty="0"/>
          </a:p>
          <a:p>
            <a:pPr>
              <a:lnSpc>
                <a:spcPct val="60000"/>
              </a:lnSpc>
            </a:pPr>
            <a:r>
              <a:rPr lang="en-GB" dirty="0"/>
              <a:t>Contact </a:t>
            </a:r>
          </a:p>
          <a:p>
            <a:pPr lvl="1">
              <a:lnSpc>
                <a:spcPct val="60000"/>
              </a:lnSpc>
            </a:pPr>
            <a:r>
              <a:rPr lang="en-GB" sz="1600" dirty="0"/>
              <a:t>the Pestalozzi Liaison Officer in your country</a:t>
            </a:r>
          </a:p>
          <a:p>
            <a:pPr lvl="1">
              <a:lnSpc>
                <a:spcPct val="60000"/>
              </a:lnSpc>
            </a:pPr>
            <a:r>
              <a:rPr lang="en-GB" sz="1600" dirty="0"/>
              <a:t>The Pestalozzi Secretariat at the Council of Europe</a:t>
            </a:r>
          </a:p>
          <a:p>
            <a:pPr lvl="1">
              <a:lnSpc>
                <a:spcPct val="60000"/>
              </a:lnSpc>
            </a:pPr>
            <a:endParaRPr lang="en-GB" sz="1600" dirty="0"/>
          </a:p>
          <a:p>
            <a:pPr algn="ctr">
              <a:lnSpc>
                <a:spcPct val="60000"/>
              </a:lnSpc>
              <a:buFont typeface="Wingdings" pitchFamily="2" charset="2"/>
              <a:buNone/>
            </a:pPr>
            <a:endParaRPr lang="en-GB" sz="900" dirty="0">
              <a:solidFill>
                <a:schemeClr val="accent1"/>
              </a:solidFill>
            </a:endParaRPr>
          </a:p>
          <a:p>
            <a:pPr>
              <a:lnSpc>
                <a:spcPct val="60000"/>
              </a:lnSpc>
            </a:pPr>
            <a:endParaRPr lang="en-GB" sz="900" dirty="0">
              <a:solidFill>
                <a:schemeClr val="accent1"/>
              </a:solidFill>
            </a:endParaRPr>
          </a:p>
          <a:p>
            <a:pPr>
              <a:lnSpc>
                <a:spcPct val="60000"/>
              </a:lnSpc>
            </a:pPr>
            <a:endParaRPr lang="en-GB" sz="900" dirty="0"/>
          </a:p>
          <a:p>
            <a:pPr>
              <a:lnSpc>
                <a:spcPct val="60000"/>
              </a:lnSpc>
            </a:pPr>
            <a:endParaRPr lang="en-GB" sz="900" dirty="0"/>
          </a:p>
          <a:p>
            <a:pPr>
              <a:lnSpc>
                <a:spcPct val="60000"/>
              </a:lnSpc>
            </a:pPr>
            <a:endParaRPr lang="en-GB" sz="9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63917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Let’s get you thinking!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What/who has influenced your teaching/work?</a:t>
            </a:r>
          </a:p>
          <a:p>
            <a:r>
              <a:rPr lang="en-GB" sz="2800" dirty="0" smtClean="0"/>
              <a:t>For me:</a:t>
            </a:r>
          </a:p>
          <a:p>
            <a:pPr lvl="1"/>
            <a:r>
              <a:rPr lang="en-GB" sz="2400" dirty="0" smtClean="0"/>
              <a:t>History – Christine </a:t>
            </a:r>
            <a:r>
              <a:rPr lang="en-GB" sz="2400" dirty="0" err="1" smtClean="0"/>
              <a:t>Counsell</a:t>
            </a:r>
            <a:r>
              <a:rPr lang="en-GB" sz="2400" dirty="0" smtClean="0"/>
              <a:t>, Michael Riley, SHP approach</a:t>
            </a:r>
          </a:p>
          <a:p>
            <a:pPr lvl="1"/>
            <a:r>
              <a:rPr lang="en-GB" sz="2400" dirty="0" smtClean="0"/>
              <a:t>Teaching and learning – social constructivist theories (</a:t>
            </a:r>
            <a:r>
              <a:rPr lang="en-GB" sz="2400" dirty="0" err="1" smtClean="0"/>
              <a:t>Vygotsky</a:t>
            </a:r>
            <a:r>
              <a:rPr lang="en-GB" sz="2400" dirty="0" smtClean="0"/>
              <a:t>), group work/exploratory talk (Neil Mercer)</a:t>
            </a:r>
          </a:p>
          <a:p>
            <a:pPr lvl="1"/>
            <a:r>
              <a:rPr lang="en-GB" sz="2400" dirty="0" smtClean="0"/>
              <a:t>Teacher development – Fred </a:t>
            </a:r>
            <a:r>
              <a:rPr lang="en-GB" sz="2400" dirty="0" err="1" smtClean="0"/>
              <a:t>Korthagen</a:t>
            </a:r>
            <a:r>
              <a:rPr lang="en-GB" sz="2400" dirty="0" smtClean="0"/>
              <a:t>, action research, Critical Race Theory</a:t>
            </a:r>
            <a:endParaRPr lang="en-GB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0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Individual reflection</a:t>
            </a:r>
          </a:p>
          <a:p>
            <a:pPr lvl="1"/>
            <a:r>
              <a:rPr lang="en-GB" dirty="0" smtClean="0"/>
              <a:t>What/who has influenced your teaching/work?</a:t>
            </a:r>
          </a:p>
          <a:p>
            <a:r>
              <a:rPr lang="en-GB" dirty="0" smtClean="0"/>
              <a:t>Group discussion</a:t>
            </a:r>
          </a:p>
          <a:p>
            <a:pPr lvl="1"/>
            <a:r>
              <a:rPr lang="en-GB" dirty="0" smtClean="0"/>
              <a:t>Share your ideas</a:t>
            </a:r>
          </a:p>
          <a:p>
            <a:pPr lvl="1"/>
            <a:r>
              <a:rPr lang="en-GB" dirty="0" smtClean="0"/>
              <a:t>What similarities and differences are there between your influences?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51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does this matter?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Need to be aware of own position before we can be openly reflective and critical</a:t>
            </a:r>
          </a:p>
          <a:p>
            <a:r>
              <a:rPr lang="en-GB" dirty="0" smtClean="0"/>
              <a:t>Helps us understand why we embrace some ideas and become defensive with other ideas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http://1.bp.blogspot.com/_obSF_GeKiOc/RnKtjAbwFAI/AAAAAAAAAkI/F4CSpnmR3_Q/s400/thinkers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42938"/>
            <a:ext cx="5286375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Richard Harris, PESTALOZZI PROGRAMME, 26-28 September, Nicosia, Cyprus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943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challenge of taking on new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sz="3000" dirty="0" smtClean="0"/>
              <a:t>Teachers change beliefs only if they are challenged and appear unsatisfactory. Even then ... they change beliefs only as a last alternative. </a:t>
            </a:r>
            <a:r>
              <a:rPr lang="en-GB" sz="1800" dirty="0" smtClean="0"/>
              <a:t>Cabello, B. and Burstein, N. D. (1995) ‘Examining Teachers’ Beliefs about Teaching in Culturally Diverse Classrooms’ </a:t>
            </a:r>
            <a:r>
              <a:rPr lang="en-GB" sz="1800" i="1" dirty="0" smtClean="0"/>
              <a:t>Journal of Teacher Education </a:t>
            </a:r>
            <a:r>
              <a:rPr lang="en-GB" sz="1800" dirty="0" smtClean="0"/>
              <a:t>46 (4), 285-294</a:t>
            </a:r>
          </a:p>
          <a:p>
            <a:pPr>
              <a:lnSpc>
                <a:spcPct val="80000"/>
              </a:lnSpc>
            </a:pPr>
            <a:endParaRPr lang="en-GB" sz="1800" dirty="0" smtClean="0"/>
          </a:p>
          <a:p>
            <a:pPr>
              <a:lnSpc>
                <a:spcPct val="80000"/>
              </a:lnSpc>
            </a:pPr>
            <a:r>
              <a:rPr lang="en-GB" sz="3000" dirty="0" smtClean="0"/>
              <a:t>Beliefs that are held particularly strongly may furthermore function as a source of conservatism in schools and as friction in teacher education, because the entrants to teacher education have often been good students in traditional schools and successful in teacher-driven instruction, and therefore unwilling to change their beliefs</a:t>
            </a:r>
            <a:r>
              <a:rPr lang="en-GB" dirty="0" smtClean="0"/>
              <a:t>. </a:t>
            </a:r>
            <a:r>
              <a:rPr lang="en-GB" sz="1800" dirty="0" err="1" smtClean="0"/>
              <a:t>Virta</a:t>
            </a:r>
            <a:r>
              <a:rPr lang="en-GB" sz="1800" dirty="0" smtClean="0"/>
              <a:t>, A. (2002) ‘Becoming a History Teacher: Observations on the Beliefs and Growth of Student Teachers’. </a:t>
            </a:r>
            <a:r>
              <a:rPr lang="en-GB" sz="1800" i="1" dirty="0" smtClean="0"/>
              <a:t>Teaching and Teacher Education</a:t>
            </a:r>
            <a:r>
              <a:rPr lang="en-GB" sz="1800" dirty="0" smtClean="0"/>
              <a:t> 18 (6), 687-698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811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Teacher educators appear to be faced with an almost impossible task. Not only do students teachers show a strong resistance to attempts to change their existing preconceptions, but these preconceptions also serve as filters in making sense of theories and experiences in teacher education. </a:t>
            </a:r>
            <a:r>
              <a:rPr lang="en-GB" sz="1800" dirty="0" err="1" smtClean="0"/>
              <a:t>Korthagen</a:t>
            </a:r>
            <a:r>
              <a:rPr lang="en-GB" sz="1800" dirty="0" smtClean="0"/>
              <a:t>, F. A. J., </a:t>
            </a:r>
            <a:r>
              <a:rPr lang="en-GB" sz="1800" dirty="0" err="1" smtClean="0"/>
              <a:t>Kessels</a:t>
            </a:r>
            <a:r>
              <a:rPr lang="en-GB" sz="1800" dirty="0" smtClean="0"/>
              <a:t>, J., </a:t>
            </a:r>
            <a:r>
              <a:rPr lang="en-GB" sz="1800" dirty="0" err="1" smtClean="0"/>
              <a:t>Koster</a:t>
            </a:r>
            <a:r>
              <a:rPr lang="en-GB" sz="1800" dirty="0" smtClean="0"/>
              <a:t>, B., </a:t>
            </a:r>
            <a:r>
              <a:rPr lang="en-GB" sz="1800" dirty="0" err="1" smtClean="0"/>
              <a:t>Lagerwerf</a:t>
            </a:r>
            <a:r>
              <a:rPr lang="en-GB" sz="1800" dirty="0" smtClean="0"/>
              <a:t>, B. and </a:t>
            </a:r>
            <a:r>
              <a:rPr lang="en-GB" sz="1800" dirty="0" err="1" smtClean="0"/>
              <a:t>Wubbels</a:t>
            </a:r>
            <a:r>
              <a:rPr lang="en-GB" sz="1800" dirty="0" smtClean="0"/>
              <a:t>, T. (2001) </a:t>
            </a:r>
            <a:r>
              <a:rPr lang="en-GB" sz="1800" i="1" dirty="0" smtClean="0"/>
              <a:t>Linking Theory and Practice: the pedagogy of realistic teacher education.</a:t>
            </a:r>
            <a:r>
              <a:rPr lang="en-GB" sz="1800" dirty="0" smtClean="0"/>
              <a:t> Mahwah, New Jersey: Lawrence Erlbaum Associates</a:t>
            </a:r>
          </a:p>
          <a:p>
            <a:pPr>
              <a:lnSpc>
                <a:spcPct val="90000"/>
              </a:lnSpc>
            </a:pPr>
            <a:endParaRPr lang="en-GB" sz="1800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Recent studies concerned with educational innovation have ... shown the majority of innovations to fail because the teachers – even after a considerable period of time and change – simply abandon the new behaviour and return to comfortable old routines. </a:t>
            </a:r>
            <a:r>
              <a:rPr lang="en-GB" sz="1800" dirty="0" smtClean="0"/>
              <a:t>Van </a:t>
            </a:r>
            <a:r>
              <a:rPr lang="en-GB" sz="1800" dirty="0" err="1" smtClean="0"/>
              <a:t>Eekelen</a:t>
            </a:r>
            <a:r>
              <a:rPr lang="en-GB" sz="1800" dirty="0" smtClean="0"/>
              <a:t>, I.M., </a:t>
            </a:r>
            <a:r>
              <a:rPr lang="en-GB" sz="1800" dirty="0" err="1" smtClean="0"/>
              <a:t>Vermunt</a:t>
            </a:r>
            <a:r>
              <a:rPr lang="en-GB" sz="1800" dirty="0" smtClean="0"/>
              <a:t>, J.D. and </a:t>
            </a:r>
            <a:r>
              <a:rPr lang="en-GB" sz="1800" dirty="0" err="1" smtClean="0"/>
              <a:t>Boshuizen</a:t>
            </a:r>
            <a:r>
              <a:rPr lang="en-GB" sz="1800" dirty="0" smtClean="0"/>
              <a:t>, H.P.A. (2006) ‘Exploring teachers’ will to learn’ </a:t>
            </a:r>
            <a:r>
              <a:rPr lang="en-GB" sz="1800" i="1" dirty="0" smtClean="0"/>
              <a:t>Teaching and Teacher Education</a:t>
            </a:r>
            <a:r>
              <a:rPr lang="en-GB" sz="1800" dirty="0" smtClean="0"/>
              <a:t> 22, 408-423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129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question of pedagogy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Triggers of learning</a:t>
            </a:r>
            <a:endParaRPr lang="en-US" sz="3600" dirty="0" smtClean="0"/>
          </a:p>
          <a:p>
            <a:pPr lvl="1"/>
            <a:r>
              <a:rPr lang="en-US" b="1" dirty="0" smtClean="0"/>
              <a:t>Challenge</a:t>
            </a:r>
            <a:r>
              <a:rPr lang="en-US" dirty="0" smtClean="0"/>
              <a:t> to ideas and practices</a:t>
            </a:r>
          </a:p>
          <a:p>
            <a:pPr lvl="1"/>
            <a:r>
              <a:rPr lang="en-US" b="1" dirty="0" smtClean="0"/>
              <a:t>Experience</a:t>
            </a:r>
            <a:r>
              <a:rPr lang="en-US" dirty="0" smtClean="0"/>
              <a:t> new ideas and practices</a:t>
            </a:r>
          </a:p>
          <a:p>
            <a:pPr lvl="1"/>
            <a:r>
              <a:rPr lang="en-US" b="1" dirty="0" smtClean="0"/>
              <a:t>Reflection</a:t>
            </a:r>
            <a:r>
              <a:rPr lang="en-US" dirty="0" smtClean="0"/>
              <a:t> on experiences, ideas and practices</a:t>
            </a:r>
          </a:p>
          <a:p>
            <a:r>
              <a:rPr lang="en-US" sz="3600" b="1" dirty="0" smtClean="0"/>
              <a:t>Facilitation of learning</a:t>
            </a:r>
            <a:endParaRPr lang="en-US" sz="3600" dirty="0" smtClean="0"/>
          </a:p>
          <a:p>
            <a:pPr lvl="1"/>
            <a:r>
              <a:rPr lang="en-US" b="1" dirty="0" smtClean="0"/>
              <a:t>Collaborative</a:t>
            </a:r>
            <a:r>
              <a:rPr lang="en-US" dirty="0" smtClean="0"/>
              <a:t> knowledge construction</a:t>
            </a:r>
          </a:p>
          <a:p>
            <a:pPr lvl="1"/>
            <a:r>
              <a:rPr lang="en-US" dirty="0" smtClean="0"/>
              <a:t>Learning by </a:t>
            </a:r>
            <a:r>
              <a:rPr lang="en-US" b="1" dirty="0" smtClean="0"/>
              <a:t>doing</a:t>
            </a:r>
          </a:p>
          <a:p>
            <a:pPr lvl="1"/>
            <a:r>
              <a:rPr lang="en-US" b="1" dirty="0" smtClean="0"/>
              <a:t>Interactive</a:t>
            </a:r>
            <a:r>
              <a:rPr lang="en-US" dirty="0" smtClean="0"/>
              <a:t> and peer-</a:t>
            </a:r>
            <a:r>
              <a:rPr lang="en-US" dirty="0" err="1" smtClean="0"/>
              <a:t>centred</a:t>
            </a:r>
            <a:endParaRPr lang="en-US" dirty="0" smtClean="0"/>
          </a:p>
          <a:p>
            <a:endParaRPr lang="en-GB" dirty="0"/>
          </a:p>
        </p:txBody>
      </p:sp>
      <p:sp>
        <p:nvSpPr>
          <p:cNvPr id="17414" name="Rectangle 6"/>
          <p:cNvSpPr>
            <a:spLocks/>
          </p:cNvSpPr>
          <p:nvPr/>
        </p:nvSpPr>
        <p:spPr bwMode="auto">
          <a:xfrm>
            <a:off x="1381075" y="6165304"/>
            <a:ext cx="6715125" cy="410686"/>
          </a:xfrm>
          <a:prstGeom prst="rect">
            <a:avLst/>
          </a:prstGeom>
          <a:solidFill>
            <a:srgbClr val="D4D6D9">
              <a:alpha val="70999"/>
            </a:srgbClr>
          </a:solidFill>
          <a:ln w="76200">
            <a:solidFill>
              <a:srgbClr val="000000">
                <a:alpha val="70999"/>
              </a:srgbClr>
            </a:solidFill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r>
              <a:rPr lang="en-US" sz="2200" dirty="0" smtClean="0"/>
              <a:t>How we teach matters - The </a:t>
            </a:r>
            <a:r>
              <a:rPr lang="en-US" sz="2200" dirty="0"/>
              <a:t>medium is the message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0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you hoping to achieve/gain from this workshop?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Individual reflection</a:t>
            </a:r>
          </a:p>
          <a:p>
            <a:r>
              <a:rPr lang="en-GB" dirty="0" smtClean="0"/>
              <a:t>Group discussion</a:t>
            </a:r>
          </a:p>
          <a:p>
            <a:pPr lvl="1"/>
            <a:r>
              <a:rPr lang="en-GB" dirty="0" smtClean="0"/>
              <a:t>Share your ideas</a:t>
            </a:r>
          </a:p>
          <a:p>
            <a:pPr lvl="1"/>
            <a:r>
              <a:rPr lang="en-GB" dirty="0" smtClean="0"/>
              <a:t>What similarities and differences are there between your hopes?</a:t>
            </a:r>
          </a:p>
          <a:p>
            <a:r>
              <a:rPr lang="en-GB" dirty="0" smtClean="0"/>
              <a:t>Consider how you will get the most out of this workshop a) whilst you are here b) when you return home?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34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So what next?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This will depend upon your position within your organisation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Think about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Personal practice?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Collaborative practice within the group?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School practice?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National practice?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International practice?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Further </a:t>
            </a:r>
            <a:r>
              <a:rPr lang="en-GB" dirty="0" err="1" smtClean="0"/>
              <a:t>CoE</a:t>
            </a:r>
            <a:r>
              <a:rPr lang="en-GB" dirty="0" smtClean="0"/>
              <a:t> participation – workshops, seminars, module series?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1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potted history</a:t>
            </a:r>
          </a:p>
          <a:p>
            <a:pPr lvl="1"/>
            <a:r>
              <a:rPr lang="en-GB" dirty="0" smtClean="0"/>
              <a:t>History teacher, head of department, head of humanities faculty, 1989-2004</a:t>
            </a:r>
          </a:p>
          <a:p>
            <a:pPr lvl="1"/>
            <a:r>
              <a:rPr lang="en-GB" dirty="0" smtClean="0"/>
              <a:t>Teacher consultant for West Berkshire, 2000-2004</a:t>
            </a:r>
          </a:p>
          <a:p>
            <a:pPr lvl="1"/>
            <a:r>
              <a:rPr lang="en-GB" dirty="0" smtClean="0"/>
              <a:t>Lecturer in History Education, University of Southampton, 2001-2011, University of Reading 2011-present </a:t>
            </a:r>
          </a:p>
          <a:p>
            <a:pPr lvl="1"/>
            <a:r>
              <a:rPr lang="en-GB" dirty="0" smtClean="0"/>
              <a:t>Member of the Historical Association Secondary Committee since 2001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38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Council of Europe: </a:t>
            </a:r>
          </a:p>
          <a:p>
            <a:pPr lvl="1"/>
            <a:r>
              <a:rPr lang="en-GB" dirty="0" err="1" smtClean="0"/>
              <a:t>Multiperspectivity</a:t>
            </a:r>
            <a:r>
              <a:rPr lang="en-GB" dirty="0" smtClean="0"/>
              <a:t> </a:t>
            </a:r>
            <a:r>
              <a:rPr lang="en-GB" dirty="0"/>
              <a:t>in </a:t>
            </a:r>
            <a:r>
              <a:rPr lang="en-GB" dirty="0" smtClean="0"/>
              <a:t>history module - </a:t>
            </a:r>
            <a:r>
              <a:rPr lang="en-GB" dirty="0"/>
              <a:t>2007-2008 (participant); </a:t>
            </a:r>
            <a:endParaRPr lang="en-GB" dirty="0" smtClean="0"/>
          </a:p>
          <a:p>
            <a:pPr lvl="1"/>
            <a:r>
              <a:rPr lang="en-GB" dirty="0" smtClean="0"/>
              <a:t>THEO </a:t>
            </a:r>
            <a:r>
              <a:rPr lang="en-GB" dirty="0"/>
              <a:t>project </a:t>
            </a:r>
            <a:r>
              <a:rPr lang="en-GB" dirty="0" smtClean="0"/>
              <a:t>- </a:t>
            </a:r>
            <a:r>
              <a:rPr lang="en-GB" dirty="0"/>
              <a:t>2008 (author); </a:t>
            </a:r>
            <a:endParaRPr lang="en-GB" dirty="0" smtClean="0"/>
          </a:p>
          <a:p>
            <a:pPr lvl="1"/>
            <a:r>
              <a:rPr lang="en-GB" dirty="0" smtClean="0"/>
              <a:t>Education </a:t>
            </a:r>
            <a:r>
              <a:rPr lang="en-GB" dirty="0"/>
              <a:t>for the Prevention of Crimes against Humanity </a:t>
            </a:r>
            <a:r>
              <a:rPr lang="en-GB" dirty="0" smtClean="0"/>
              <a:t>- </a:t>
            </a:r>
            <a:r>
              <a:rPr lang="en-GB" dirty="0"/>
              <a:t>2009-2010 (module leader); </a:t>
            </a:r>
            <a:endParaRPr lang="en-GB" dirty="0" smtClean="0"/>
          </a:p>
          <a:p>
            <a:pPr lvl="1"/>
            <a:r>
              <a:rPr lang="en-GB" dirty="0" smtClean="0"/>
              <a:t>Teaching </a:t>
            </a:r>
            <a:r>
              <a:rPr lang="en-GB" dirty="0"/>
              <a:t>history in a changing world </a:t>
            </a:r>
            <a:r>
              <a:rPr lang="en-GB" dirty="0" smtClean="0"/>
              <a:t>- </a:t>
            </a:r>
            <a:r>
              <a:rPr lang="en-GB" dirty="0"/>
              <a:t>2011 (joint venture with the Arab League; </a:t>
            </a:r>
            <a:r>
              <a:rPr lang="en-GB" dirty="0" smtClean="0"/>
              <a:t>seminar leader)</a:t>
            </a:r>
          </a:p>
          <a:p>
            <a:pPr lvl="1"/>
            <a:r>
              <a:rPr lang="en-GB" dirty="0" smtClean="0"/>
              <a:t>And now here!</a:t>
            </a:r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445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rris\Pictures\May-August 11\DSCN29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466344"/>
            <a:ext cx="7900416" cy="592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548" y="466344"/>
            <a:ext cx="813690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But more importantly ….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88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CoE’s</a:t>
            </a:r>
            <a:r>
              <a:rPr lang="en-US" dirty="0" smtClean="0"/>
              <a:t> values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Helvetica" charset="0"/>
              </a:rPr>
              <a:t>Democracy</a:t>
            </a:r>
          </a:p>
          <a:p>
            <a:r>
              <a:rPr lang="en-US" dirty="0" smtClean="0">
                <a:sym typeface="Helvetica" charset="0"/>
              </a:rPr>
              <a:t>Human rights</a:t>
            </a:r>
          </a:p>
          <a:p>
            <a:r>
              <a:rPr lang="en-US" dirty="0" smtClean="0">
                <a:sym typeface="Helvetica" charset="0"/>
              </a:rPr>
              <a:t>Rule of law</a:t>
            </a:r>
          </a:p>
          <a:p>
            <a:r>
              <a:rPr lang="en-US" dirty="0" smtClean="0">
                <a:sym typeface="Helvetica" charset="0"/>
              </a:rPr>
              <a:t>Sustainable democratic societies </a:t>
            </a:r>
          </a:p>
          <a:p>
            <a:pPr marL="834466" lvl="1" indent="-457200" defTabSz="914145">
              <a:spcBef>
                <a:spcPts val="422"/>
              </a:spcBef>
              <a:buClr>
                <a:srgbClr val="FF388C"/>
              </a:buClr>
              <a:buSzPct val="95000"/>
            </a:pPr>
            <a:r>
              <a:rPr lang="en-US" dirty="0" smtClean="0">
                <a:latin typeface="Helvetica" charset="0"/>
                <a:sym typeface="Helvetica" charset="0"/>
              </a:rPr>
              <a:t>environmentally sustainable</a:t>
            </a:r>
          </a:p>
          <a:p>
            <a:pPr marL="834466" lvl="1" indent="-457200" defTabSz="914145">
              <a:spcBef>
                <a:spcPts val="422"/>
              </a:spcBef>
              <a:buClr>
                <a:srgbClr val="FF388C"/>
              </a:buClr>
              <a:buSzPct val="95000"/>
            </a:pPr>
            <a:r>
              <a:rPr lang="en-US" dirty="0" smtClean="0">
                <a:latin typeface="Helvetica" charset="0"/>
                <a:sym typeface="Helvetica" charset="0"/>
              </a:rPr>
              <a:t>economically sustainable</a:t>
            </a:r>
          </a:p>
          <a:p>
            <a:pPr marL="834466" lvl="1" indent="-457200" defTabSz="914145">
              <a:spcBef>
                <a:spcPts val="422"/>
              </a:spcBef>
              <a:buClr>
                <a:srgbClr val="FF388C"/>
              </a:buClr>
              <a:buSzPct val="95000"/>
            </a:pPr>
            <a:r>
              <a:rPr lang="en-US" b="1" dirty="0" smtClean="0">
                <a:latin typeface="Helvetica" charset="0"/>
                <a:sym typeface="Helvetica" charset="0"/>
              </a:rPr>
              <a:t>societally</a:t>
            </a:r>
            <a:r>
              <a:rPr lang="en-US" dirty="0" smtClean="0">
                <a:latin typeface="Helvetica" charset="0"/>
                <a:sym typeface="Helvetica" charset="0"/>
              </a:rPr>
              <a:t> sustainable!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57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Pestalozzi Programme</a:t>
            </a:r>
            <a:endParaRPr 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75458" name="Picture 4" descr="broch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060575"/>
            <a:ext cx="225583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59" name="Text Box 5"/>
          <p:cNvSpPr txBox="1">
            <a:spLocks noChangeArrowheads="1"/>
          </p:cNvSpPr>
          <p:nvPr/>
        </p:nvSpPr>
        <p:spPr bwMode="auto">
          <a:xfrm>
            <a:off x="5076825" y="2708275"/>
            <a:ext cx="277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/>
              <a:t>Converging competences</a:t>
            </a:r>
            <a:endParaRPr lang="en-US" i="1"/>
          </a:p>
        </p:txBody>
      </p:sp>
      <p:sp>
        <p:nvSpPr>
          <p:cNvPr id="275460" name="Text Box 6"/>
          <p:cNvSpPr txBox="1">
            <a:spLocks noChangeArrowheads="1"/>
          </p:cNvSpPr>
          <p:nvPr/>
        </p:nvSpPr>
        <p:spPr bwMode="auto">
          <a:xfrm>
            <a:off x="3132138" y="3500438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/>
              <a:t>The medium is the message</a:t>
            </a:r>
            <a:endParaRPr lang="en-US" i="1"/>
          </a:p>
        </p:txBody>
      </p:sp>
      <p:sp>
        <p:nvSpPr>
          <p:cNvPr id="275461" name="Text Box 7"/>
          <p:cNvSpPr txBox="1">
            <a:spLocks noChangeArrowheads="1"/>
          </p:cNvSpPr>
          <p:nvPr/>
        </p:nvSpPr>
        <p:spPr bwMode="auto">
          <a:xfrm>
            <a:off x="5795963" y="4292600"/>
            <a:ext cx="2774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/>
              <a:t>Teachers matter</a:t>
            </a:r>
            <a:endParaRPr lang="en-US" i="1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394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457200" y="522973"/>
            <a:ext cx="8229600" cy="646331"/>
          </a:xfrm>
        </p:spPr>
        <p:txBody>
          <a:bodyPr>
            <a:spAutoFit/>
          </a:bodyPr>
          <a:lstStyle/>
          <a:p>
            <a:pPr marL="53975"/>
            <a:r>
              <a:rPr lang="de-AT" sz="3600" b="1" dirty="0"/>
              <a:t>What is the Pestalozzi Programme?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GB" dirty="0"/>
              <a:t>What is it? </a:t>
            </a:r>
          </a:p>
          <a:p>
            <a:pPr lvl="1">
              <a:lnSpc>
                <a:spcPct val="70000"/>
              </a:lnSpc>
              <a:spcBef>
                <a:spcPct val="0"/>
              </a:spcBef>
            </a:pPr>
            <a:r>
              <a:rPr lang="en-GB" sz="1900" dirty="0"/>
              <a:t>Training programme for education professionals</a:t>
            </a:r>
          </a:p>
          <a:p>
            <a:pPr>
              <a:lnSpc>
                <a:spcPct val="70000"/>
              </a:lnSpc>
              <a:spcBef>
                <a:spcPct val="0"/>
              </a:spcBef>
              <a:buFont typeface="Wingdings 2" pitchFamily="18" charset="2"/>
              <a:buChar char=""/>
            </a:pPr>
            <a:endParaRPr lang="en-GB" dirty="0"/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GB" dirty="0"/>
              <a:t>Why Pestalozzi?</a:t>
            </a:r>
          </a:p>
          <a:p>
            <a:pPr lvl="1">
              <a:lnSpc>
                <a:spcPct val="70000"/>
              </a:lnSpc>
              <a:spcBef>
                <a:spcPct val="0"/>
              </a:spcBef>
            </a:pPr>
            <a:r>
              <a:rPr lang="en-GB" sz="1900" dirty="0"/>
              <a:t>Head, Hand, Heart</a:t>
            </a:r>
          </a:p>
          <a:p>
            <a:pPr>
              <a:lnSpc>
                <a:spcPct val="70000"/>
              </a:lnSpc>
              <a:spcBef>
                <a:spcPct val="0"/>
              </a:spcBef>
              <a:buFont typeface="Wingdings 2" pitchFamily="18" charset="2"/>
              <a:buChar char=""/>
            </a:pPr>
            <a:endParaRPr lang="en-GB" dirty="0"/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GB" dirty="0"/>
              <a:t>What does it offer?</a:t>
            </a:r>
          </a:p>
          <a:p>
            <a:pPr lvl="1">
              <a:lnSpc>
                <a:spcPct val="70000"/>
              </a:lnSpc>
            </a:pPr>
            <a:r>
              <a:rPr lang="en-GB" sz="1900" dirty="0"/>
              <a:t>Training through work together on common concerns trying to elaborate fit solutions for diverse contexts based on shared principles </a:t>
            </a:r>
            <a:endParaRPr lang="en-GB" sz="2900" dirty="0"/>
          </a:p>
          <a:p>
            <a:pPr lvl="1">
              <a:lnSpc>
                <a:spcPct val="70000"/>
              </a:lnSpc>
            </a:pPr>
            <a:endParaRPr lang="en-GB" sz="2900" dirty="0"/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en-GB" dirty="0"/>
              <a:t>Who supports it?</a:t>
            </a:r>
          </a:p>
          <a:p>
            <a:pPr lvl="1">
              <a:lnSpc>
                <a:spcPct val="70000"/>
              </a:lnSpc>
              <a:spcBef>
                <a:spcPct val="0"/>
              </a:spcBef>
            </a:pPr>
            <a:r>
              <a:rPr lang="en-GB" sz="1900" dirty="0"/>
              <a:t>Funds through the budget of the Council of Europe and direct voluntary contributions and indirect contributions in kind mainly from member states</a:t>
            </a:r>
          </a:p>
          <a:p>
            <a:pPr lvl="1">
              <a:lnSpc>
                <a:spcPct val="70000"/>
              </a:lnSpc>
              <a:spcBef>
                <a:spcPct val="0"/>
              </a:spcBef>
            </a:pPr>
            <a:endParaRPr lang="en-GB" sz="3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70000"/>
              </a:lnSpc>
              <a:spcBef>
                <a:spcPct val="0"/>
              </a:spcBef>
              <a:buFont typeface="Wingdings 2" pitchFamily="18" charset="2"/>
              <a:buChar char=""/>
            </a:pPr>
            <a:endParaRPr lang="de-AT" sz="21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70000"/>
              </a:lnSpc>
              <a:spcBef>
                <a:spcPct val="0"/>
              </a:spcBef>
              <a:buFont typeface="Wingdings 2" pitchFamily="18" charset="2"/>
              <a:buChar char=""/>
            </a:pPr>
            <a:endParaRPr lang="de-AT" sz="21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70000"/>
              </a:lnSpc>
              <a:spcBef>
                <a:spcPct val="0"/>
              </a:spcBef>
              <a:buFont typeface="Wingdings 2" pitchFamily="18" charset="2"/>
              <a:buChar char=""/>
            </a:pPr>
            <a:endParaRPr lang="de-AT" sz="21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67109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How does the Pestalozzi Programme work?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GB" sz="2000" dirty="0"/>
              <a:t>Main actors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Council of Europe Education Committee</a:t>
            </a:r>
          </a:p>
          <a:p>
            <a:pPr lvl="2">
              <a:lnSpc>
                <a:spcPct val="70000"/>
              </a:lnSpc>
            </a:pPr>
            <a:r>
              <a:rPr lang="en-GB" sz="1200" dirty="0"/>
              <a:t>Decides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Network of National Liaison Officers and the Secretariat</a:t>
            </a:r>
          </a:p>
          <a:p>
            <a:pPr lvl="2">
              <a:lnSpc>
                <a:spcPct val="70000"/>
              </a:lnSpc>
            </a:pPr>
            <a:r>
              <a:rPr lang="en-GB" sz="1200" dirty="0"/>
              <a:t>Inform, select, host, organise, disseminate, plan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Network of trainers</a:t>
            </a:r>
          </a:p>
          <a:p>
            <a:pPr lvl="2">
              <a:lnSpc>
                <a:spcPct val="70000"/>
              </a:lnSpc>
            </a:pPr>
            <a:r>
              <a:rPr lang="en-GB" sz="1200" dirty="0"/>
              <a:t>Facilitate, develop, multiply</a:t>
            </a:r>
          </a:p>
          <a:p>
            <a:pPr lvl="1">
              <a:lnSpc>
                <a:spcPct val="70000"/>
              </a:lnSpc>
            </a:pPr>
            <a:r>
              <a:rPr lang="en-GB" dirty="0"/>
              <a:t>Participating education </a:t>
            </a:r>
            <a:r>
              <a:rPr lang="en-GB" dirty="0" smtClean="0"/>
              <a:t>professionals (you!)</a:t>
            </a:r>
            <a:endParaRPr lang="en-GB" dirty="0"/>
          </a:p>
          <a:p>
            <a:pPr lvl="2">
              <a:lnSpc>
                <a:spcPct val="70000"/>
              </a:lnSpc>
            </a:pPr>
            <a:r>
              <a:rPr lang="en-GB" dirty="0"/>
              <a:t>Exchange, develop, multiply</a:t>
            </a:r>
          </a:p>
          <a:p>
            <a:pPr lvl="2">
              <a:lnSpc>
                <a:spcPct val="70000"/>
              </a:lnSpc>
            </a:pPr>
            <a:endParaRPr lang="en-GB" sz="1200" dirty="0"/>
          </a:p>
          <a:p>
            <a:pPr>
              <a:lnSpc>
                <a:spcPct val="70000"/>
              </a:lnSpc>
            </a:pPr>
            <a:r>
              <a:rPr lang="en-GB" sz="2000" dirty="0"/>
              <a:t>Programming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The programme of training activities is prepared on an annual basis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In cooperation between the Pestalozzi Secretariat, colleagues within the Council of Europe and the National Liaison Officers</a:t>
            </a:r>
          </a:p>
          <a:p>
            <a:pPr lvl="1">
              <a:lnSpc>
                <a:spcPct val="70000"/>
              </a:lnSpc>
            </a:pPr>
            <a:endParaRPr lang="en-GB" sz="1600" dirty="0"/>
          </a:p>
          <a:p>
            <a:pPr>
              <a:lnSpc>
                <a:spcPct val="70000"/>
              </a:lnSpc>
            </a:pPr>
            <a:r>
              <a:rPr lang="en-GB" sz="2000" dirty="0"/>
              <a:t>Information, communication and documentation platforms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Public website </a:t>
            </a:r>
            <a:r>
              <a:rPr lang="en-GB" sz="1600" dirty="0">
                <a:hlinkClick r:id="rId2"/>
              </a:rPr>
              <a:t>www.coe.int/pestalozzi</a:t>
            </a:r>
            <a:endParaRPr lang="en-GB" sz="1600" dirty="0"/>
          </a:p>
          <a:p>
            <a:pPr lvl="1">
              <a:lnSpc>
                <a:spcPct val="70000"/>
              </a:lnSpc>
            </a:pPr>
            <a:r>
              <a:rPr lang="en-GB" sz="1600" dirty="0"/>
              <a:t>Online social networks for participants in activities (on invitation only)</a:t>
            </a:r>
          </a:p>
          <a:p>
            <a:pPr lvl="1">
              <a:lnSpc>
                <a:spcPct val="70000"/>
              </a:lnSpc>
            </a:pPr>
            <a:endParaRPr lang="en-GB" sz="1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Richard Harris, PESTALOZZI PROGRAMME, 26-28 September, Nicosia, Cyprus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068836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1680</Words>
  <Application>Microsoft Office PowerPoint</Application>
  <PresentationFormat>On-screen Show (4:3)</PresentationFormat>
  <Paragraphs>225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What does it mean to think historically? </vt:lpstr>
      <vt:lpstr>PowerPoint Presentation</vt:lpstr>
      <vt:lpstr>Welcome!</vt:lpstr>
      <vt:lpstr>PowerPoint Presentation</vt:lpstr>
      <vt:lpstr>PowerPoint Presentation</vt:lpstr>
      <vt:lpstr>The CoE’s values</vt:lpstr>
      <vt:lpstr>The Pestalozzi Programme</vt:lpstr>
      <vt:lpstr>What is the Pestalozzi Programme?</vt:lpstr>
      <vt:lpstr>How does the Pestalozzi Programme work?</vt:lpstr>
      <vt:lpstr>Current themes</vt:lpstr>
      <vt:lpstr>Range of activities 1</vt:lpstr>
      <vt:lpstr>Range of activities 2</vt:lpstr>
      <vt:lpstr>Modules of trainer training</vt:lpstr>
      <vt:lpstr>Seminars and workshops</vt:lpstr>
      <vt:lpstr>Social networking and online collaboration</vt:lpstr>
      <vt:lpstr>How can I benefit from the Pestalozzi Programme?</vt:lpstr>
      <vt:lpstr>Let’s get you thinking!</vt:lpstr>
      <vt:lpstr>PowerPoint Presentation</vt:lpstr>
      <vt:lpstr>Why does this matter?</vt:lpstr>
      <vt:lpstr>The challenge of taking on new ideas</vt:lpstr>
      <vt:lpstr>PowerPoint Presentation</vt:lpstr>
      <vt:lpstr>A question of pedagogy</vt:lpstr>
      <vt:lpstr>What are you hoping to achieve/gain from this workshop?</vt:lpstr>
      <vt:lpstr>So what next?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it mean to think historically?</dc:title>
  <dc:creator>Harris</dc:creator>
  <cp:lastModifiedBy>user</cp:lastModifiedBy>
  <cp:revision>9</cp:revision>
  <cp:lastPrinted>2012-09-11T04:46:21Z</cp:lastPrinted>
  <dcterms:created xsi:type="dcterms:W3CDTF">2012-09-10T09:17:39Z</dcterms:created>
  <dcterms:modified xsi:type="dcterms:W3CDTF">2012-09-22T11:57:48Z</dcterms:modified>
</cp:coreProperties>
</file>