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9" r:id="rId2"/>
    <p:sldId id="258" r:id="rId3"/>
    <p:sldId id="274" r:id="rId4"/>
    <p:sldId id="257" r:id="rId5"/>
    <p:sldId id="272" r:id="rId6"/>
    <p:sldId id="281" r:id="rId7"/>
    <p:sldId id="282" r:id="rId8"/>
    <p:sldId id="273" r:id="rId9"/>
    <p:sldId id="290" r:id="rId10"/>
    <p:sldId id="291" r:id="rId11"/>
    <p:sldId id="275" r:id="rId12"/>
    <p:sldId id="276" r:id="rId13"/>
    <p:sldId id="292" r:id="rId14"/>
    <p:sldId id="277" r:id="rId15"/>
    <p:sldId id="262" r:id="rId16"/>
    <p:sldId id="264" r:id="rId17"/>
    <p:sldId id="279" r:id="rId18"/>
    <p:sldId id="278" r:id="rId19"/>
    <p:sldId id="265" r:id="rId20"/>
    <p:sldId id="294" r:id="rId21"/>
    <p:sldId id="285" r:id="rId22"/>
    <p:sldId id="266" r:id="rId23"/>
    <p:sldId id="259" r:id="rId24"/>
    <p:sldId id="260" r:id="rId25"/>
    <p:sldId id="270" r:id="rId26"/>
    <p:sldId id="283" r:id="rId27"/>
    <p:sldId id="284" r:id="rId28"/>
    <p:sldId id="269" r:id="rId29"/>
    <p:sldId id="268" r:id="rId30"/>
    <p:sldId id="271" r:id="rId31"/>
    <p:sldId id="263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09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91" autoAdjust="0"/>
  </p:normalViewPr>
  <p:slideViewPr>
    <p:cSldViewPr>
      <p:cViewPr>
        <p:scale>
          <a:sx n="66" d="100"/>
          <a:sy n="66" d="100"/>
        </p:scale>
        <p:origin x="-209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2CBB7-54EF-449F-8B38-63B3A4F0733E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82AF2-7356-406F-BCBA-F5FF47944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6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2AF2-7356-406F-BCBA-F5FF479441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9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2AF2-7356-406F-BCBA-F5FF479441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5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2AF2-7356-406F-BCBA-F5FF479441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2AF2-7356-406F-BCBA-F5FF4794411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9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D915413-6A6B-44CA-88A8-E776E791D38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681A33-7C25-4468-8C82-514BA617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5413-6A6B-44CA-88A8-E776E791D38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1A33-7C25-4468-8C82-514BA617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D915413-6A6B-44CA-88A8-E776E791D38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9681A33-7C25-4468-8C82-514BA617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5413-6A6B-44CA-88A8-E776E791D38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681A33-7C25-4468-8C82-514BA6178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5413-6A6B-44CA-88A8-E776E791D38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681A33-7C25-4468-8C82-514BA6178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915413-6A6B-44CA-88A8-E776E791D38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681A33-7C25-4468-8C82-514BA6178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915413-6A6B-44CA-88A8-E776E791D38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681A33-7C25-4468-8C82-514BA6178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5413-6A6B-44CA-88A8-E776E791D38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681A33-7C25-4468-8C82-514BA617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5413-6A6B-44CA-88A8-E776E791D38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681A33-7C25-4468-8C82-514BA617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5413-6A6B-44CA-88A8-E776E791D38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681A33-7C25-4468-8C82-514BA6178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D915413-6A6B-44CA-88A8-E776E791D38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681A33-7C25-4468-8C82-514BA6178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915413-6A6B-44CA-88A8-E776E791D38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681A33-7C25-4468-8C82-514BA617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pi-eggrafes.ac.cy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pi.ac.cy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-eggrafes.ac.c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42120"/>
            <a:ext cx="8443664" cy="3339480"/>
          </a:xfrm>
        </p:spPr>
        <p:txBody>
          <a:bodyPr>
            <a:noAutofit/>
          </a:bodyPr>
          <a:lstStyle/>
          <a:p>
            <a:pPr algn="ctr"/>
            <a:r>
              <a:rPr lang="el-GR" sz="4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Ενημέρωση Εισηγητών </a:t>
            </a:r>
            <a:r>
              <a:rPr lang="el-GR" sz="4800" cap="none" dirty="0" smtClean="0">
                <a:solidFill>
                  <a:srgbClr val="F09E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Προαιρετικών Σεμιναρίων </a:t>
            </a:r>
            <a:r>
              <a:rPr lang="el-GR" sz="4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Παιδαγωγικού Ινστιτούτου Κύπρου</a:t>
            </a:r>
            <a:br>
              <a:rPr lang="el-GR" sz="4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4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9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τη λήξη των εγγραφών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Κατά τη λήξη των εγγραφών ο εισηγητής θα βλέπει μόνο τους επιλέξιμους, δηλαδή τα άτομα που έχει κληθεί να συμμετέχουν στο σεμινάριο, και ο κατάλογος αυτός θα ανανεώνεται σύμφωνα με τις ακυρώσεις και επιβεβαιώσεις συμμετοχής.</a:t>
            </a:r>
          </a:p>
          <a:p>
            <a:r>
              <a:rPr lang="el-GR" dirty="0"/>
              <a:t>Στους επιλέξιμους που δεν θα απαντήσουν θα αποστέλλεται  μήνυμα υπενθύμισης  και αν δεν απαντήσουν εντός 24 ωρών η δήλωση τους θα ακυρώνεται και θα τους αποστέλλεται ανάλογο μήνυμα ακύρωσης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/>
              <a:t>Παρουσιολόγιο</a:t>
            </a:r>
            <a:r>
              <a:rPr lang="el-GR" sz="3200" dirty="0" smtClean="0"/>
              <a:t> – Στοιχεία Συμμετεχόντων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365760" lvl="1" indent="0">
              <a:buNone/>
            </a:pPr>
            <a:r>
              <a:rPr lang="el-GR" dirty="0" smtClean="0"/>
              <a:t>Τα αρχεία θα είναι διαθέσιμα σε ηλεκτρονική μορφή στην πλατφόρμα και θα είναι υποχρέωση των εισηγητών να τα τυπώνουν ώστε να μπορούν να προχωρήσουν στη διεξαγωγή των σεμιναρίων τους </a:t>
            </a:r>
          </a:p>
          <a:p>
            <a:pPr lvl="1"/>
            <a:r>
              <a:rPr lang="el-GR" dirty="0" err="1" smtClean="0"/>
              <a:t>Παρουσιολόγιο</a:t>
            </a:r>
            <a:r>
              <a:rPr lang="el-GR" dirty="0" smtClean="0"/>
              <a:t> – </a:t>
            </a:r>
            <a:r>
              <a:rPr lang="el-GR" b="1" dirty="0" smtClean="0">
                <a:solidFill>
                  <a:srgbClr val="FF0000"/>
                </a:solidFill>
              </a:rPr>
              <a:t>ΝΑ ΤΥΠΩΝΕΤΑΙ ΤΗΝ ΗΜΕΡΑ ΕΝΑΡΞΗΣ ΤΟΥ </a:t>
            </a:r>
            <a:r>
              <a:rPr lang="el-GR" b="1" dirty="0" smtClean="0">
                <a:solidFill>
                  <a:srgbClr val="FF0000"/>
                </a:solidFill>
              </a:rPr>
              <a:t>ΣΕΜΙΝΑΡΙΟΥ</a:t>
            </a:r>
          </a:p>
          <a:p>
            <a:pPr lvl="2"/>
            <a:r>
              <a:rPr lang="el-GR" b="1" dirty="0" smtClean="0">
                <a:solidFill>
                  <a:srgbClr val="FF0000"/>
                </a:solidFill>
              </a:rPr>
              <a:t>Στο κάτω μέρος του </a:t>
            </a:r>
            <a:r>
              <a:rPr lang="el-GR" b="1" dirty="0" err="1" smtClean="0">
                <a:solidFill>
                  <a:srgbClr val="FF0000"/>
                </a:solidFill>
              </a:rPr>
              <a:t>παρουσιολογίου</a:t>
            </a:r>
            <a:r>
              <a:rPr lang="el-GR" b="1" dirty="0" smtClean="0">
                <a:solidFill>
                  <a:srgbClr val="FF0000"/>
                </a:solidFill>
              </a:rPr>
              <a:t> υπάρχουν επίσης τα </a:t>
            </a:r>
            <a:r>
              <a:rPr lang="el-GR" b="1" u="sng" dirty="0" smtClean="0">
                <a:solidFill>
                  <a:srgbClr val="FF0000"/>
                </a:solidFill>
              </a:rPr>
              <a:t>στοιχεία του φροντιστή</a:t>
            </a:r>
            <a:r>
              <a:rPr lang="el-GR" b="1" dirty="0" smtClean="0">
                <a:solidFill>
                  <a:srgbClr val="FF0000"/>
                </a:solidFill>
              </a:rPr>
              <a:t>. Ο εισηγητής οφείλει να επικοινωνήσει με τον φροντιστή πριν την έναρξη του σεμιναρίου για να βεβαιωθεί για την ετοιμότητα του χώρου. </a:t>
            </a:r>
          </a:p>
          <a:p>
            <a:pPr lvl="2"/>
            <a:r>
              <a:rPr lang="el-GR" b="1" dirty="0" smtClean="0">
                <a:solidFill>
                  <a:srgbClr val="FF0000"/>
                </a:solidFill>
              </a:rPr>
              <a:t>Σε περίπτωση που δεν υπάρχουν τα στοιχεία του φροντιστή στο </a:t>
            </a:r>
            <a:r>
              <a:rPr lang="el-GR" b="1" dirty="0" err="1" smtClean="0">
                <a:solidFill>
                  <a:srgbClr val="FF0000"/>
                </a:solidFill>
              </a:rPr>
              <a:t>παρουσιολόγιο</a:t>
            </a:r>
            <a:r>
              <a:rPr lang="el-GR" b="1" dirty="0" smtClean="0">
                <a:solidFill>
                  <a:srgbClr val="FF0000"/>
                </a:solidFill>
              </a:rPr>
              <a:t> τότε ο εισηγητής πρέπει να επικοινωνήσει με τον αρμόδιο  λειτουργό. </a:t>
            </a:r>
            <a:endParaRPr lang="el-GR" b="1" dirty="0">
              <a:solidFill>
                <a:srgbClr val="FF0000"/>
              </a:solidFill>
            </a:endParaRPr>
          </a:p>
          <a:p>
            <a:pPr lvl="1"/>
            <a:r>
              <a:rPr lang="el-GR" dirty="0"/>
              <a:t>Στοιχεία συμμετεχόντων – </a:t>
            </a:r>
            <a:r>
              <a:rPr lang="el-GR" b="1" dirty="0">
                <a:solidFill>
                  <a:srgbClr val="FF0000"/>
                </a:solidFill>
              </a:rPr>
              <a:t>ΝΑ ΤΥΠΩΝΕΤΑΙ ΤΗΝ ΗΜΕΡΑ ΕΝΑΡΞΗΣ ΤΟΥ ΣΕΜΙΝΑΡΙΟΥ</a:t>
            </a:r>
          </a:p>
          <a:p>
            <a:pPr lvl="1"/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t="14505" r="20865" b="21297"/>
          <a:stretch/>
        </p:blipFill>
        <p:spPr bwMode="auto">
          <a:xfrm>
            <a:off x="0" y="260648"/>
            <a:ext cx="942929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907704" y="692696"/>
            <a:ext cx="432048" cy="864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5936" y="1177007"/>
            <a:ext cx="165618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Ανδρέας Ανδρέου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4355976" y="1832782"/>
            <a:ext cx="4680520" cy="3036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Αν είστε εισηγητής σε κάποιο πρόγραμμα 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θα παρουσιάζεται στην πάνω οριζόντια μπάρα ο σύνδεσμος </a:t>
            </a:r>
            <a:r>
              <a:rPr lang="el-GR" b="1" dirty="0" err="1" smtClean="0">
                <a:solidFill>
                  <a:schemeClr val="tx1"/>
                </a:solidFill>
              </a:rPr>
              <a:t>παρουσιολόγιο</a:t>
            </a:r>
            <a:endParaRPr lang="el-GR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Πατώντας το </a:t>
            </a:r>
            <a:r>
              <a:rPr lang="el-GR" dirty="0" err="1" smtClean="0">
                <a:solidFill>
                  <a:schemeClr val="tx1"/>
                </a:solidFill>
              </a:rPr>
              <a:t>παρουσιολόγιο</a:t>
            </a:r>
            <a:r>
              <a:rPr lang="el-GR" dirty="0" smtClean="0">
                <a:solidFill>
                  <a:schemeClr val="tx1"/>
                </a:solidFill>
              </a:rPr>
              <a:t> θα δείτε 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στην οθόνη σας όλες τις ομάδες που είστε εισηγητής.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Επιλέγοντας την ομάδα, της οποίας επιθυμείτε να δείτε το </a:t>
            </a:r>
            <a:r>
              <a:rPr lang="el-GR" dirty="0" err="1" smtClean="0">
                <a:solidFill>
                  <a:schemeClr val="tx1"/>
                </a:solidFill>
              </a:rPr>
              <a:t>παρουσιολόγιο</a:t>
            </a:r>
            <a:r>
              <a:rPr lang="el-GR" dirty="0" smtClean="0">
                <a:solidFill>
                  <a:schemeClr val="tx1"/>
                </a:solidFill>
              </a:rPr>
              <a:t>, θα εμφανιστεί το ηλεκτρονικό </a:t>
            </a:r>
            <a:r>
              <a:rPr lang="el-GR" dirty="0" err="1" smtClean="0">
                <a:solidFill>
                  <a:schemeClr val="tx1"/>
                </a:solidFill>
              </a:rPr>
              <a:t>απουσιλόγιο</a:t>
            </a: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(επόμενη διαφάνεια)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04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ΝΕΟ!  ΗΛΕΚΤΡΟΝΙΚΟ ΑΠΟΥΣΙΟΛΟΓΙΟ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t="31944" r="33825"/>
          <a:stretch/>
        </p:blipFill>
        <p:spPr bwMode="auto">
          <a:xfrm>
            <a:off x="-13562" y="-534479"/>
            <a:ext cx="9108250" cy="1030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270152" y="545641"/>
            <a:ext cx="100811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80" y="2129818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72" y="3713993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60" y="2849897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48" y="2489857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67" y="3713993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36" y="4866121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24" y="5586201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-13816" y="1697769"/>
            <a:ext cx="3779912" cy="4896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 smtClean="0">
                <a:solidFill>
                  <a:srgbClr val="002060"/>
                </a:solidFill>
              </a:rPr>
              <a:t>Όταν γίνει και η τέταρτη συνάντηση, καταχωρηθούν οι απουσίες και γίνει η αποθήκευση το σύστημα καθορίζει αυτόματα την ΕΠΑΡΚΗ ΠΑΡΟΥΣΙΑ και έτσι  συντονιστής ετοιμάζει τα διπλώματα για  τους συμμετέχοντες  που με την παρουσία τους στην τελευταία συνάντηση  καλύπτουν το 80% του διδακτικού χρόνου των συναντήσεων και θεωρείται ότι έχουν ολοκληρώσει το σεμινάριο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66096" y="1481745"/>
            <a:ext cx="774467" cy="5976664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25" y="2156204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87" y="2548445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47" y="2921905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47" y="3281945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09" y="4146040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71" y="4538281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31" y="4911741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31" y="5271781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30" y="5658209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92" y="6050450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52" y="6423910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52" y="6783950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87" y="7144279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tick-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82" y="7144279"/>
            <a:ext cx="256589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5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43" y="0"/>
            <a:ext cx="8153400" cy="836712"/>
          </a:xfrm>
        </p:spPr>
        <p:txBody>
          <a:bodyPr>
            <a:normAutofit/>
          </a:bodyPr>
          <a:lstStyle/>
          <a:p>
            <a:r>
              <a:rPr lang="el-GR" sz="3200" dirty="0" err="1" smtClean="0"/>
              <a:t>Παρουσιολόγιο</a:t>
            </a:r>
            <a:r>
              <a:rPr lang="el-GR" sz="3200" dirty="0" smtClean="0"/>
              <a:t> – Στοιχεία Συμμετεχόντων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l-GR" dirty="0" err="1"/>
              <a:t>Παρουσιολόγιο</a:t>
            </a:r>
            <a:endParaRPr lang="el-GR" dirty="0"/>
          </a:p>
          <a:p>
            <a:pPr lvl="1"/>
            <a:r>
              <a:rPr lang="el-GR" dirty="0"/>
              <a:t>Στοιχεία συμμετεχόντων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9712" y="4149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l-GR" dirty="0" smtClean="0"/>
              <a:t>Σημείωση </a:t>
            </a:r>
          </a:p>
          <a:p>
            <a:pPr lvl="1"/>
            <a:r>
              <a:rPr lang="el-GR" dirty="0" smtClean="0"/>
              <a:t>ΜΕΣΗ-ΤΕΧΝΙΚΗ </a:t>
            </a:r>
            <a:r>
              <a:rPr lang="el-GR" dirty="0"/>
              <a:t>– Έντυπο ΕΚΤ το οποίο θα πρέπει να φωτοτυπηθεί και να δοθεί στους συμμετέχοντες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5" t="23441" r="28177" b="10188"/>
          <a:stretch/>
        </p:blipFill>
        <p:spPr bwMode="auto">
          <a:xfrm>
            <a:off x="232762" y="631045"/>
            <a:ext cx="8227670" cy="624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3054566">
            <a:off x="2843807" y="5525278"/>
            <a:ext cx="432048" cy="864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3754225"/>
            <a:ext cx="6318950" cy="1763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Πατήστε εδώ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Για να δείτε αλλά και να τυπώσετε τον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Κατάλογο συμμετεχόντων και το </a:t>
            </a:r>
          </a:p>
          <a:p>
            <a:pPr algn="ctr"/>
            <a:r>
              <a:rPr lang="el-GR" dirty="0" err="1" smtClean="0">
                <a:solidFill>
                  <a:schemeClr val="tx1"/>
                </a:solidFill>
              </a:rPr>
              <a:t>Παρουσιολόγιο</a:t>
            </a:r>
            <a:r>
              <a:rPr lang="el-GR" dirty="0" smtClean="0">
                <a:solidFill>
                  <a:schemeClr val="tx1"/>
                </a:solidFill>
              </a:rPr>
              <a:t> της ομάδας σας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3054566">
            <a:off x="4870301" y="5560774"/>
            <a:ext cx="432048" cy="864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u="sng" dirty="0"/>
              <a:t>Διάρκεια σεμιναρίου </a:t>
            </a:r>
            <a:endParaRPr lang="el-GR" u="sng" dirty="0" smtClean="0"/>
          </a:p>
          <a:p>
            <a:r>
              <a:rPr lang="el-GR" dirty="0" smtClean="0"/>
              <a:t>Κάθε </a:t>
            </a:r>
            <a:r>
              <a:rPr lang="el-GR" dirty="0"/>
              <a:t>σεμινάριο ολοκληρώνεται σε ορισμένο αριθμό συναντήσεων, σύμφωνα με τον προγραμματισμό που έχει γίνει </a:t>
            </a:r>
            <a:r>
              <a:rPr lang="el-GR" dirty="0" smtClean="0"/>
              <a:t>(ελάχιστος αριθμός συναντήσεων 5 </a:t>
            </a:r>
            <a:r>
              <a:rPr lang="el-GR" dirty="0"/>
              <a:t>συναντήσεις).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Κάθε </a:t>
            </a:r>
            <a:r>
              <a:rPr lang="el-GR" dirty="0"/>
              <a:t>συνάντηση είναι διάρκειας δύο ωρών και τριάντα λεπτών (3 διδακτικές περίοδοι των 45΄ και ένα διάλειμμα 15΄).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Ώρες </a:t>
            </a:r>
            <a:r>
              <a:rPr lang="el-GR" dirty="0"/>
              <a:t>διεξαγωγής: 3:30 </a:t>
            </a:r>
            <a:r>
              <a:rPr lang="el-GR" dirty="0" err="1"/>
              <a:t>μ.μ</a:t>
            </a:r>
            <a:r>
              <a:rPr lang="el-GR" dirty="0"/>
              <a:t>. – 6:00 </a:t>
            </a:r>
            <a:r>
              <a:rPr lang="el-GR" dirty="0" err="1"/>
              <a:t>μ.μ</a:t>
            </a:r>
            <a:r>
              <a:rPr lang="el-GR" dirty="0"/>
              <a:t>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88640"/>
            <a:ext cx="835183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5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568952" cy="51411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u="sng" dirty="0" smtClean="0"/>
              <a:t>Επιλογή Συμμετεχόντων</a:t>
            </a:r>
          </a:p>
          <a:p>
            <a:r>
              <a:rPr lang="el-GR" dirty="0" smtClean="0"/>
              <a:t>γίνεται </a:t>
            </a:r>
            <a:r>
              <a:rPr lang="el-GR" dirty="0"/>
              <a:t>με βάση την ημερομηνία υποβολής των ηλεκτρονικών αιτήσεών </a:t>
            </a:r>
            <a:endParaRPr lang="el-GR" dirty="0" smtClean="0"/>
          </a:p>
          <a:p>
            <a:r>
              <a:rPr lang="el-GR" dirty="0"/>
              <a:t>τ</a:t>
            </a:r>
            <a:r>
              <a:rPr lang="el-GR" dirty="0" smtClean="0"/>
              <a:t>ηρείται επίσης λίστα αναμονής </a:t>
            </a:r>
          </a:p>
          <a:p>
            <a:r>
              <a:rPr lang="el-GR" dirty="0"/>
              <a:t>ό</a:t>
            </a:r>
            <a:r>
              <a:rPr lang="el-GR" dirty="0" smtClean="0"/>
              <a:t>σοι </a:t>
            </a:r>
            <a:r>
              <a:rPr lang="el-GR" dirty="0"/>
              <a:t>εκπαιδευτικοί επιλέγονται ειδοποιούνται με σχετικό ηλεκτρονικό μήνυμα από το Π.Ι. και ενημερώνεται παράλληλα </a:t>
            </a:r>
            <a:r>
              <a:rPr lang="el-GR" dirty="0" smtClean="0"/>
              <a:t>ο </a:t>
            </a:r>
            <a:r>
              <a:rPr lang="el-GR" dirty="0"/>
              <a:t>εισηγητής</a:t>
            </a:r>
            <a:r>
              <a:rPr lang="el-GR" dirty="0" smtClean="0"/>
              <a:t>.</a:t>
            </a:r>
          </a:p>
          <a:p>
            <a:endParaRPr lang="el-GR" sz="2000" dirty="0"/>
          </a:p>
          <a:p>
            <a:pPr marL="0" indent="0">
              <a:buNone/>
            </a:pPr>
            <a:r>
              <a:rPr lang="el-GR" dirty="0" smtClean="0"/>
              <a:t>Στην </a:t>
            </a:r>
            <a:r>
              <a:rPr lang="el-GR" dirty="0"/>
              <a:t>περίπτωση που </a:t>
            </a:r>
          </a:p>
          <a:p>
            <a:r>
              <a:rPr lang="el-GR" dirty="0" smtClean="0"/>
              <a:t>υπάρχει  </a:t>
            </a:r>
            <a:r>
              <a:rPr lang="el-GR" b="1" dirty="0" smtClean="0"/>
              <a:t>Λίστα Αναμονής</a:t>
            </a:r>
            <a:r>
              <a:rPr lang="el-GR" dirty="0" smtClean="0"/>
              <a:t>, </a:t>
            </a:r>
          </a:p>
          <a:p>
            <a:pPr lvl="1"/>
            <a:r>
              <a:rPr lang="el-GR" sz="2900" dirty="0" smtClean="0"/>
              <a:t>ο </a:t>
            </a:r>
            <a:r>
              <a:rPr lang="el-GR" sz="2900" dirty="0"/>
              <a:t>εισηγητής δεν </a:t>
            </a:r>
            <a:r>
              <a:rPr lang="el-GR" sz="2900" dirty="0" smtClean="0"/>
              <a:t>δέχεται </a:t>
            </a:r>
            <a:r>
              <a:rPr lang="el-GR" sz="2900" dirty="0"/>
              <a:t>στο σεμινάριο </a:t>
            </a:r>
            <a:r>
              <a:rPr lang="el-GR" sz="2900" dirty="0" smtClean="0"/>
              <a:t>εκπαιδευτικούς που δεν έχουν επιλεγεί</a:t>
            </a:r>
          </a:p>
          <a:p>
            <a:pPr lvl="1"/>
            <a:r>
              <a:rPr lang="el-GR" sz="2900" dirty="0" smtClean="0"/>
              <a:t>Επικοινωνεί τηλεφωνικά με άτομα που δεν  έχουν παρουσιαστεί στην πρώτη συνάντηση και ενημερώνει τον υπεύθυνο λειτουργό ώστε να κληθούν στο σεμινάριο άτομα από τη λίστα αναμονής </a:t>
            </a:r>
          </a:p>
          <a:p>
            <a:endParaRPr lang="el-GR" dirty="0" smtClean="0"/>
          </a:p>
          <a:p>
            <a:r>
              <a:rPr lang="el-GR" b="1" dirty="0"/>
              <a:t>δ</a:t>
            </a:r>
            <a:r>
              <a:rPr lang="el-GR" b="1" dirty="0" smtClean="0"/>
              <a:t>εν υπάρχει Λίστα Αναμονής </a:t>
            </a:r>
          </a:p>
          <a:p>
            <a:pPr lvl="1"/>
            <a:r>
              <a:rPr lang="el-GR" sz="2900" dirty="0" smtClean="0"/>
              <a:t>ο </a:t>
            </a:r>
            <a:r>
              <a:rPr lang="el-GR" sz="2900" dirty="0"/>
              <a:t>εισηγητής μπορεί να δέχεται στο σεμινάριο εκπαιδευτικούς, οι οποίοι παρουσιάζονται κατά την πρώτη </a:t>
            </a:r>
            <a:r>
              <a:rPr lang="el-GR" sz="2900" dirty="0" smtClean="0"/>
              <a:t>συνάντηση </a:t>
            </a:r>
          </a:p>
          <a:p>
            <a:pPr lvl="1"/>
            <a:r>
              <a:rPr lang="el-GR" sz="2900" dirty="0" smtClean="0"/>
              <a:t>Προχωρεί στην εισαγωγή τους στη σελίδα του ηλεκτρονικού </a:t>
            </a:r>
            <a:r>
              <a:rPr lang="el-GR" sz="2900" dirty="0" err="1" smtClean="0"/>
              <a:t>παρουσιολογίου</a:t>
            </a:r>
            <a:r>
              <a:rPr lang="el-GR" sz="2900" dirty="0" smtClean="0"/>
              <a:t>  </a:t>
            </a:r>
            <a:endParaRPr lang="el-GR" sz="2900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dirty="0" smtClean="0"/>
              <a:t>Β2) Διαχείριση Σεμιναρίου (συνέχεια)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50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/>
              <a:t>Παρουσιολόγιο</a:t>
            </a:r>
            <a:r>
              <a:rPr lang="el-GR" sz="3200" dirty="0" smtClean="0"/>
              <a:t> – Στοιχεία Συμμετεχόντων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l-GR" dirty="0" err="1"/>
              <a:t>Παρουσιολόγιο</a:t>
            </a:r>
            <a:endParaRPr lang="el-GR" dirty="0"/>
          </a:p>
          <a:p>
            <a:pPr lvl="1"/>
            <a:r>
              <a:rPr lang="el-GR" dirty="0"/>
              <a:t>Στοιχεία συμμετεχόντων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9712" y="4149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l-GR" dirty="0" smtClean="0"/>
              <a:t>Σημείωση </a:t>
            </a:r>
          </a:p>
          <a:p>
            <a:pPr lvl="1"/>
            <a:r>
              <a:rPr lang="el-GR" dirty="0" smtClean="0"/>
              <a:t>ΜΕΣΗ-ΤΕΧΝΙΚΗ </a:t>
            </a:r>
            <a:r>
              <a:rPr lang="el-GR" dirty="0"/>
              <a:t>– Έντυπο ΕΚΤ το οποίο θα πρέπει να φωτοτυπηθεί και να δοθεί στους συμμετέχοντες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t="12973" r="20703" b="7901"/>
          <a:stretch/>
        </p:blipFill>
        <p:spPr bwMode="auto">
          <a:xfrm>
            <a:off x="0" y="0"/>
            <a:ext cx="9151486" cy="687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 rot="3054566">
            <a:off x="1515156" y="5357454"/>
            <a:ext cx="432048" cy="864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504" y="3436138"/>
            <a:ext cx="2952328" cy="17210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80112" y="3436138"/>
            <a:ext cx="1192129" cy="17210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2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t="12672" r="20938" b="13"/>
          <a:stretch/>
        </p:blipFill>
        <p:spPr bwMode="auto">
          <a:xfrm>
            <a:off x="-324544" y="-315416"/>
            <a:ext cx="9472409" cy="748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3054566">
            <a:off x="4755514" y="2284918"/>
            <a:ext cx="432048" cy="864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80528" y="1700808"/>
            <a:ext cx="2664296" cy="4104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Εισαγάγετε εδώ τον αριθμό ταυτότητας των εκπρόθεσμων συμμετεχόντων και πατήστε το Έλεγχος.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Αν το σύστημα δεν αναγνωρίζει τον αριθμό της ταυτότητας τους τότε σημαίνει ότι δεν είναι χρήστες της πλατφόρμας  και θα πρέπει να εγγραφούν ως νέοι χρήστες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300" u="sng" dirty="0" smtClean="0"/>
              <a:t>Μετά </a:t>
            </a:r>
            <a:r>
              <a:rPr lang="el-GR" sz="3300" u="sng" dirty="0"/>
              <a:t>την 1η συνάντηση</a:t>
            </a:r>
          </a:p>
          <a:p>
            <a:r>
              <a:rPr lang="el-GR" b="1" dirty="0" smtClean="0"/>
              <a:t>Μη </a:t>
            </a:r>
            <a:r>
              <a:rPr lang="el-GR" b="1" dirty="0"/>
              <a:t>εγγεγραμμένοι συμμετέχοντες:</a:t>
            </a:r>
          </a:p>
          <a:p>
            <a:pPr lvl="1"/>
            <a:r>
              <a:rPr lang="el-GR" dirty="0"/>
              <a:t> ο εισηγητής </a:t>
            </a:r>
            <a:r>
              <a:rPr lang="el-GR" dirty="0" smtClean="0"/>
              <a:t>καταχωρεί τους συμμετέχοντες αυτούς στο ηλεκτρονικό </a:t>
            </a:r>
            <a:r>
              <a:rPr lang="el-GR" dirty="0" err="1" smtClean="0"/>
              <a:t>παρουσιολόγιο</a:t>
            </a:r>
            <a:r>
              <a:rPr lang="el-GR" dirty="0" smtClean="0"/>
              <a:t> του σεμιναρίου, αλλά και προσθέτει γραπτώς τα στοιχεία τους στο έντυπο </a:t>
            </a:r>
            <a:r>
              <a:rPr lang="el-GR" dirty="0" err="1" smtClean="0"/>
              <a:t>παρουσιολόγιο</a:t>
            </a:r>
            <a:r>
              <a:rPr lang="el-GR" dirty="0" smtClean="0"/>
              <a:t> ώστε να μπορεί να υπογράφουν</a:t>
            </a:r>
          </a:p>
          <a:p>
            <a:pPr lvl="1"/>
            <a:r>
              <a:rPr lang="el-GR" dirty="0" smtClean="0"/>
              <a:t>Εκπαιδευτικοί </a:t>
            </a:r>
            <a:r>
              <a:rPr lang="el-GR" dirty="0"/>
              <a:t>που  δεν έχουν εγγραφεί στην ηλεκτρονική πλατφόρμα θα πρέπει να το πράξουν άμεσα </a:t>
            </a:r>
          </a:p>
          <a:p>
            <a:pPr marL="365760" lvl="1" indent="0">
              <a:buNone/>
            </a:pPr>
            <a:endParaRPr lang="el-G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640"/>
            <a:ext cx="835183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sz="4000" dirty="0" smtClean="0"/>
              <a:t>Α) Σκοπός Ενημερωτικής Συνάντησης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συμβολή των εισηγητών  ως προς: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/>
              <a:t>τ</a:t>
            </a:r>
            <a:r>
              <a:rPr lang="el-GR" dirty="0" smtClean="0"/>
              <a:t>η βέλτιστη λειτουργία των Προαιρετικών Σεμιναρίων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/>
              <a:t>τ</a:t>
            </a:r>
            <a:r>
              <a:rPr lang="el-GR" dirty="0" smtClean="0"/>
              <a:t>ον εκσυγχρονισμό διαδικασιών για την εξοικονόμηση έργου και χρόνου όλων των εμπλεκομένων στη  διεξαγωγή των προαιρετικών σεμιναρίων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300" u="sng" dirty="0" smtClean="0"/>
              <a:t>Μετά </a:t>
            </a:r>
            <a:r>
              <a:rPr lang="el-GR" sz="3300" u="sng" dirty="0"/>
              <a:t>την 1η </a:t>
            </a:r>
            <a:r>
              <a:rPr lang="el-GR" sz="3300" u="sng" dirty="0" smtClean="0"/>
              <a:t>συνάντηση</a:t>
            </a:r>
          </a:p>
          <a:p>
            <a:r>
              <a:rPr lang="el-GR" sz="2800" b="1" dirty="0"/>
              <a:t>Συμπλήρωση Ηλεκτρονικού  Απουσιολογίου</a:t>
            </a:r>
            <a:br>
              <a:rPr lang="el-GR" sz="2800" b="1" dirty="0"/>
            </a:br>
            <a:r>
              <a:rPr lang="el-GR" sz="2800" b="1" dirty="0" smtClean="0"/>
              <a:t>  </a:t>
            </a:r>
            <a:r>
              <a:rPr lang="el-GR" sz="2800" b="1" u="sng" dirty="0">
                <a:solidFill>
                  <a:srgbClr val="FF0000"/>
                </a:solidFill>
              </a:rPr>
              <a:t>Συμπλήρωση </a:t>
            </a:r>
            <a:r>
              <a:rPr lang="el-GR" sz="2800" b="1" u="sng" dirty="0" smtClean="0">
                <a:solidFill>
                  <a:srgbClr val="FF0000"/>
                </a:solidFill>
              </a:rPr>
              <a:t>Απουσίας πρώτης συνάντησης</a:t>
            </a:r>
            <a:endParaRPr lang="el-GR" sz="2800" b="1" u="sng" dirty="0" smtClean="0">
              <a:solidFill>
                <a:srgbClr val="FF0000"/>
              </a:solidFill>
            </a:endParaRPr>
          </a:p>
          <a:p>
            <a:r>
              <a:rPr lang="el-GR" sz="2800" dirty="0" smtClean="0"/>
              <a:t>Σε περίπτωση που η προσέλευση των συμμετεχόντων είναι μικρότερη από 10 τότε ο εισηγητής επικοινωνεί με τους συμμετέχοντες που δεν έχουν παρουσιαστεί μ ε στόχο τη διερεύνηση της πρόθεσης τους να συμμετέχουν ή όχι στο σεμινάριο</a:t>
            </a:r>
          </a:p>
          <a:p>
            <a:r>
              <a:rPr lang="el-GR" sz="2800" dirty="0" smtClean="0"/>
              <a:t>Αν ο τελικός αριθμός των συμμετεχόντων είναι μικρότερος </a:t>
            </a:r>
            <a:r>
              <a:rPr lang="el-GR" sz="2800" dirty="0" smtClean="0"/>
              <a:t>από 10, </a:t>
            </a:r>
            <a:r>
              <a:rPr lang="el-GR" sz="2800" dirty="0" smtClean="0"/>
              <a:t>το σεμινάριο ακυρώνεται. </a:t>
            </a:r>
          </a:p>
          <a:p>
            <a:pPr marL="0" indent="0">
              <a:buNone/>
            </a:pPr>
            <a:endParaRPr lang="el-GR" sz="3600" dirty="0" smtClean="0"/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endParaRPr lang="el-GR" sz="3300" u="sng" dirty="0"/>
          </a:p>
          <a:p>
            <a:pPr marL="365760" lvl="1" indent="0">
              <a:buNone/>
            </a:pPr>
            <a:endParaRPr lang="el-G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640"/>
            <a:ext cx="835183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Σεμινάρια Μέσης και Τεχνικής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66048" cy="4495800"/>
          </a:xfrm>
        </p:spPr>
        <p:txBody>
          <a:bodyPr>
            <a:normAutofit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800" dirty="0" smtClean="0"/>
              <a:t>Οι εισηγητές </a:t>
            </a:r>
            <a:r>
              <a:rPr lang="el-GR" sz="2800" dirty="0"/>
              <a:t>των σεμιναρίων ΜΕΣΗΣ-ΤΕΧΝΙΚΗΣ </a:t>
            </a:r>
            <a:r>
              <a:rPr lang="el-GR" sz="2800" dirty="0" smtClean="0"/>
              <a:t>θα</a:t>
            </a:r>
            <a:br>
              <a:rPr lang="el-GR" sz="2800" dirty="0" smtClean="0"/>
            </a:br>
            <a:r>
              <a:rPr lang="el-GR" sz="2800" dirty="0" smtClean="0"/>
              <a:t>πρέπει να τυπώνουν από την ιστοσελίδα του Παιδαγωγικού Ινστιτούτου το </a:t>
            </a:r>
            <a:r>
              <a:rPr lang="el-GR" sz="2800" b="1" dirty="0"/>
              <a:t>Έντυπο ΕΚΤ</a:t>
            </a:r>
            <a:r>
              <a:rPr lang="el-GR" sz="2800" dirty="0"/>
              <a:t>, </a:t>
            </a:r>
            <a:r>
              <a:rPr lang="el-GR" sz="2800" dirty="0" smtClean="0"/>
              <a:t>το </a:t>
            </a:r>
            <a:r>
              <a:rPr lang="el-GR" sz="2800" dirty="0"/>
              <a:t>οποίο θα πρέπει να φωτοτυπηθεί και να δοθεί στους </a:t>
            </a:r>
            <a:r>
              <a:rPr lang="el-GR" sz="2800" dirty="0" smtClean="0"/>
              <a:t>συμμετέχοντες.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l-GR" sz="28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800" dirty="0" smtClean="0"/>
              <a:t>Θα πρέπει να βεβαιωθούν ότι </a:t>
            </a:r>
            <a:r>
              <a:rPr lang="el-GR" sz="2800" dirty="0" smtClean="0"/>
              <a:t>είναι αναρτημένη σε </a:t>
            </a:r>
            <a:r>
              <a:rPr lang="el-GR" sz="2800" dirty="0" smtClean="0"/>
              <a:t>περίοπτο σημείο </a:t>
            </a:r>
            <a:r>
              <a:rPr lang="el-GR" sz="2800" dirty="0" smtClean="0"/>
              <a:t>του χώρου διεξαγωγής του </a:t>
            </a:r>
            <a:r>
              <a:rPr lang="el-GR" sz="2800" dirty="0" smtClean="0"/>
              <a:t>σεμιναρίου η </a:t>
            </a:r>
            <a:r>
              <a:rPr lang="el-GR" sz="2800" b="1" dirty="0" smtClean="0"/>
              <a:t>Αφίσα των ΕΚΤ</a:t>
            </a:r>
            <a:r>
              <a:rPr lang="el-GR" sz="2800" dirty="0" smtClean="0"/>
              <a:t>. Αν αυτό δεν ισχύει παρακαλούνται </a:t>
            </a:r>
            <a:r>
              <a:rPr lang="el-GR" sz="2800" dirty="0" smtClean="0"/>
              <a:t>να επικοινωνήσουν με </a:t>
            </a:r>
            <a:r>
              <a:rPr lang="el-GR" sz="2800" dirty="0" smtClean="0"/>
              <a:t>τον αρμόδιο </a:t>
            </a:r>
            <a:r>
              <a:rPr lang="el-GR" sz="2800" dirty="0" smtClean="0"/>
              <a:t>λειτουργό.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604448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u="sng" dirty="0"/>
              <a:t>Τέλος της Προτελευταίας Συνάντησης </a:t>
            </a:r>
          </a:p>
          <a:p>
            <a:r>
              <a:rPr lang="el-GR" b="1" i="1" dirty="0" smtClean="0">
                <a:solidFill>
                  <a:srgbClr val="FF0000"/>
                </a:solidFill>
              </a:rPr>
              <a:t>Άμεση </a:t>
            </a:r>
            <a:r>
              <a:rPr lang="el-GR" b="1" i="1" dirty="0"/>
              <a:t>σ</a:t>
            </a:r>
            <a:r>
              <a:rPr lang="el-GR" b="1" i="1" dirty="0" smtClean="0"/>
              <a:t>υμπλήρωση  του ηλεκτρονικού απουσιολογίου από τον εισηγητή  μετά  από κάθε συνάντηση</a:t>
            </a:r>
          </a:p>
          <a:p>
            <a:pPr lvl="1"/>
            <a:r>
              <a:rPr lang="en-US" b="1" i="1" dirty="0" smtClean="0">
                <a:hlinkClick r:id="rId2"/>
              </a:rPr>
              <a:t>www.pi-eggrafes.ac.cy</a:t>
            </a:r>
            <a:endParaRPr lang="el-GR" b="1" i="1" dirty="0" smtClean="0"/>
          </a:p>
          <a:p>
            <a:pPr marL="365760" lvl="1" indent="0">
              <a:buNone/>
            </a:pPr>
            <a:endParaRPr lang="el-GR" b="1" i="1" dirty="0" smtClean="0"/>
          </a:p>
          <a:p>
            <a:r>
              <a:rPr lang="el-GR" dirty="0" smtClean="0"/>
              <a:t>Επικοινωνία για διευθέτηση της παραλαβής των πιστοποιητικών παρακολούθησης</a:t>
            </a:r>
            <a:endParaRPr lang="en-US" dirty="0" smtClean="0"/>
          </a:p>
          <a:p>
            <a:pPr marL="0" indent="0">
              <a:buNone/>
            </a:pPr>
            <a:endParaRPr lang="el-GR" b="1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640"/>
            <a:ext cx="835183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4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856984" cy="511256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l-GR" sz="2800" u="sng" dirty="0" smtClean="0"/>
              <a:t>Τυχόν </a:t>
            </a:r>
            <a:r>
              <a:rPr lang="el-GR" sz="2800" b="1" u="sng" dirty="0" smtClean="0"/>
              <a:t>επιβεβλημένες αλλαγές</a:t>
            </a:r>
            <a:r>
              <a:rPr lang="el-GR" sz="2800" u="sng" dirty="0"/>
              <a:t> </a:t>
            </a:r>
            <a:r>
              <a:rPr lang="el-GR" sz="2800" u="sng" dirty="0" smtClean="0"/>
              <a:t>γίνονται </a:t>
            </a:r>
          </a:p>
          <a:p>
            <a:pPr lvl="1"/>
            <a:r>
              <a:rPr lang="el-GR" sz="2800" dirty="0"/>
              <a:t>κ</a:t>
            </a:r>
            <a:r>
              <a:rPr lang="el-GR" sz="2800" dirty="0" smtClean="0"/>
              <a:t>ατόπιν  έγκαιρης συνεννόησης με τον συντονιστή </a:t>
            </a:r>
            <a:br>
              <a:rPr lang="el-GR" sz="2800" dirty="0" smtClean="0"/>
            </a:br>
            <a:r>
              <a:rPr lang="el-GR" sz="2800" dirty="0" smtClean="0"/>
              <a:t>του σεμιναρίου.</a:t>
            </a:r>
          </a:p>
          <a:p>
            <a:pPr lvl="1"/>
            <a:r>
              <a:rPr lang="el-GR" sz="2800" dirty="0"/>
              <a:t>ν</a:t>
            </a:r>
            <a:r>
              <a:rPr lang="el-GR" sz="2800" dirty="0" smtClean="0"/>
              <a:t>οουμένου ότι κανένας από τους συμμετέχοντες </a:t>
            </a:r>
            <a:br>
              <a:rPr lang="el-GR" sz="2800" dirty="0" smtClean="0"/>
            </a:br>
            <a:r>
              <a:rPr lang="el-GR" sz="2800" dirty="0" smtClean="0"/>
              <a:t>δεν φέρει ένσταση. </a:t>
            </a:r>
          </a:p>
          <a:p>
            <a:pPr lvl="0"/>
            <a:r>
              <a:rPr lang="el-GR" dirty="0" smtClean="0"/>
              <a:t>Για αλλαγές που δεν ενημερώνεται ο συντονιστής</a:t>
            </a:r>
            <a:br>
              <a:rPr lang="el-GR" dirty="0" smtClean="0"/>
            </a:br>
            <a:r>
              <a:rPr lang="el-GR" dirty="0" smtClean="0"/>
              <a:t>δεν θα γίνονται οι ανάλογες διευθετήσεις (Ενημέρωση ηλεκτρονικής πλατφόρμας -  κράτηση </a:t>
            </a:r>
            <a:r>
              <a:rPr lang="el-GR" dirty="0"/>
              <a:t>α</a:t>
            </a:r>
            <a:r>
              <a:rPr lang="el-GR" dirty="0" smtClean="0"/>
              <a:t>ίθουσας – ενημέρωση φροντιστή κλπ) </a:t>
            </a:r>
          </a:p>
          <a:p>
            <a:pPr lvl="0"/>
            <a:r>
              <a:rPr lang="el-GR" dirty="0" smtClean="0">
                <a:latin typeface="+mj-lt"/>
              </a:rPr>
              <a:t>Η ενημέρωση του συντονιστή να γίνεται με </a:t>
            </a:r>
            <a:r>
              <a:rPr lang="en-US" dirty="0" smtClean="0">
                <a:latin typeface="+mj-lt"/>
              </a:rPr>
              <a:t>email</a:t>
            </a:r>
            <a:r>
              <a:rPr lang="el-GR" dirty="0" smtClean="0">
                <a:latin typeface="+mj-lt"/>
              </a:rPr>
              <a:t> (επιβεβαίωση παραλαβής εντός 2 ημερών) </a:t>
            </a:r>
            <a:endParaRPr lang="el-GR" dirty="0">
              <a:latin typeface="+mj-lt"/>
            </a:endParaRPr>
          </a:p>
          <a:p>
            <a:pPr lvl="0"/>
            <a:r>
              <a:rPr lang="el-GR" dirty="0" smtClean="0">
                <a:latin typeface="+mj-lt"/>
              </a:rPr>
              <a:t>Για αλλαγές σεμιναρίων εκτός ΠΙ ο εισηγητής θα πρέπει να ενημερώσει ο ίδιος τον φροντιστή για την αλλαγή.</a:t>
            </a:r>
          </a:p>
          <a:p>
            <a:pPr lvl="0"/>
            <a:endParaRPr lang="el-GR" dirty="0" smtClean="0">
              <a:latin typeface="+mj-lt"/>
            </a:endParaRP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88640"/>
            <a:ext cx="835183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76456" cy="53012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100" b="1" u="sng" dirty="0"/>
              <a:t>Διεξαγωγή σεμιναρίου από ομάδα εισηγητών </a:t>
            </a:r>
          </a:p>
          <a:p>
            <a:pPr marL="0" indent="0">
              <a:buNone/>
            </a:pPr>
            <a:r>
              <a:rPr lang="el-GR" sz="3100" dirty="0" smtClean="0"/>
              <a:t>Ο </a:t>
            </a:r>
            <a:r>
              <a:rPr lang="el-GR" sz="3100" dirty="0"/>
              <a:t>κύριος εισηγητής αναλαμβάνει </a:t>
            </a:r>
            <a:endParaRPr lang="en-US" sz="3100" dirty="0" smtClean="0"/>
          </a:p>
          <a:p>
            <a:r>
              <a:rPr lang="el-GR" sz="3100" dirty="0" smtClean="0"/>
              <a:t>τον </a:t>
            </a:r>
            <a:r>
              <a:rPr lang="el-GR" sz="3100" dirty="0"/>
              <a:t>συντονισμό της </a:t>
            </a:r>
            <a:r>
              <a:rPr lang="el-GR" sz="3100" dirty="0" smtClean="0"/>
              <a:t>ομάδας.</a:t>
            </a:r>
            <a:endParaRPr lang="en-US" sz="3100" dirty="0" smtClean="0"/>
          </a:p>
          <a:p>
            <a:r>
              <a:rPr lang="el-GR" sz="3100" dirty="0" smtClean="0"/>
              <a:t>την </a:t>
            </a:r>
            <a:r>
              <a:rPr lang="el-GR" sz="3100" dirty="0"/>
              <a:t>επικοινωνία με το Π.Ι. </a:t>
            </a:r>
            <a:endParaRPr lang="en-US" sz="3100" dirty="0" smtClean="0"/>
          </a:p>
          <a:p>
            <a:r>
              <a:rPr lang="el-GR" sz="3100" dirty="0" smtClean="0"/>
              <a:t>την </a:t>
            </a:r>
            <a:r>
              <a:rPr lang="el-GR" sz="3100" dirty="0"/>
              <a:t>παραλαβή και παράδοση του </a:t>
            </a:r>
            <a:r>
              <a:rPr lang="el-GR" sz="3100" dirty="0" err="1"/>
              <a:t>παρουσιολογίου</a:t>
            </a:r>
            <a:r>
              <a:rPr lang="el-GR" sz="3100" dirty="0"/>
              <a:t>, των πιστοποιητικών και άλλων σχετικών εγγράφων. </a:t>
            </a:r>
            <a:endParaRPr lang="el-GR" sz="3100" dirty="0" smtClean="0"/>
          </a:p>
          <a:p>
            <a:r>
              <a:rPr lang="el-GR" sz="3100" dirty="0"/>
              <a:t>τ</a:t>
            </a:r>
            <a:r>
              <a:rPr lang="el-GR" sz="3100" dirty="0" smtClean="0"/>
              <a:t>ην συμπλήρωση και παράδοση εντύπου συνδιδασκαλίας.</a:t>
            </a:r>
          </a:p>
          <a:p>
            <a:r>
              <a:rPr lang="el-GR" sz="3100" dirty="0"/>
              <a:t>τ</a:t>
            </a:r>
            <a:r>
              <a:rPr lang="el-GR" sz="3100" dirty="0" smtClean="0"/>
              <a:t>ην ενημέρωση του φροντιστή (ισχύει και για αυτόνομες διδασκαλίες, εκτός του Π.Ι) </a:t>
            </a:r>
            <a:endParaRPr lang="en-US" sz="3100" dirty="0" smtClean="0"/>
          </a:p>
          <a:p>
            <a:pPr marL="0" indent="0">
              <a:buNone/>
            </a:pPr>
            <a:endParaRPr lang="en-US" sz="3100" dirty="0"/>
          </a:p>
          <a:p>
            <a:r>
              <a:rPr lang="el-GR" sz="3100" b="1" i="1" u="sng" dirty="0"/>
              <a:t>Τ</a:t>
            </a:r>
            <a:r>
              <a:rPr lang="el-GR" sz="3100" b="1" i="1" u="sng" dirty="0" smtClean="0"/>
              <a:t>ο έντυπο συνδιδασκαλίας </a:t>
            </a:r>
            <a:r>
              <a:rPr lang="el-GR" sz="3100" b="1" i="1" dirty="0" smtClean="0"/>
              <a:t>θα πρέπει να συμπληρώνεται πριν τη διεξαγωγή του σεμιναρίου έτσι ώστε να φαίνεται ποιος είναι ο εισηγητής ή οι εισηγητές κάθε συνάντησης </a:t>
            </a:r>
          </a:p>
          <a:p>
            <a:r>
              <a:rPr lang="el-GR" sz="3100" b="1" i="1" dirty="0" smtClean="0"/>
              <a:t>Όλοι οι εισηγητές που συμμετείχαν στην επιμόρφωση  προσυπογράφουν το σχετικό έντυπο συνδιδασκαλίας</a:t>
            </a:r>
            <a:br>
              <a:rPr lang="el-GR" sz="3100" b="1" i="1" dirty="0" smtClean="0"/>
            </a:br>
            <a:r>
              <a:rPr lang="el-GR" sz="3100" b="1" i="1" dirty="0" smtClean="0"/>
              <a:t>με το πέρας του σεμιναρίου</a:t>
            </a:r>
            <a:endParaRPr lang="en-US" sz="3100" b="1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88640"/>
            <a:ext cx="835183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8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640960" cy="4349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Ολοκλήρωση Σεμιναρίου</a:t>
            </a:r>
            <a:endParaRPr lang="en-US" dirty="0"/>
          </a:p>
          <a:p>
            <a:pPr lvl="0"/>
            <a:r>
              <a:rPr lang="el-GR" b="1" dirty="0" smtClean="0"/>
              <a:t>Ενημέρωση </a:t>
            </a:r>
            <a:r>
              <a:rPr lang="el-GR" b="1" dirty="0"/>
              <a:t>του Αρχείου των Προαιρετικών Σεμιναρίων στο Π.Ι.:</a:t>
            </a:r>
            <a:r>
              <a:rPr lang="el-GR" dirty="0"/>
              <a:t> </a:t>
            </a:r>
            <a:r>
              <a:rPr lang="el-GR" dirty="0" smtClean="0"/>
              <a:t>Παράδοση στην </a:t>
            </a:r>
            <a:r>
              <a:rPr lang="el-GR" dirty="0"/>
              <a:t>Ομάδα Συντονισμού, </a:t>
            </a:r>
            <a:r>
              <a:rPr lang="el-GR" dirty="0" smtClean="0"/>
              <a:t>του </a:t>
            </a:r>
            <a:r>
              <a:rPr lang="el-GR" dirty="0"/>
              <a:t>Π.Ι., </a:t>
            </a:r>
            <a:r>
              <a:rPr lang="el-GR" dirty="0" smtClean="0"/>
              <a:t>του: </a:t>
            </a:r>
          </a:p>
          <a:p>
            <a:pPr lvl="0"/>
            <a:endParaRPr lang="el-GR" sz="1050" dirty="0" smtClean="0"/>
          </a:p>
          <a:p>
            <a:pPr lvl="1"/>
            <a:r>
              <a:rPr lang="el-GR" sz="2800" b="1" dirty="0" smtClean="0"/>
              <a:t>πρωτότυπου </a:t>
            </a:r>
            <a:r>
              <a:rPr lang="el-GR" sz="2800" b="1" dirty="0" err="1" smtClean="0"/>
              <a:t>παρουσιολογίου</a:t>
            </a:r>
            <a:r>
              <a:rPr lang="el-GR" sz="2800" dirty="0" smtClean="0"/>
              <a:t> </a:t>
            </a:r>
            <a:r>
              <a:rPr lang="el-GR" sz="2800" dirty="0"/>
              <a:t>(υπογεγραμμένο από τον εισηγητή/ τους εισηγητές) </a:t>
            </a:r>
            <a:endParaRPr lang="el-GR" sz="2800" dirty="0" smtClean="0"/>
          </a:p>
          <a:p>
            <a:pPr lvl="1"/>
            <a:r>
              <a:rPr lang="el-GR" sz="2800" dirty="0" smtClean="0"/>
              <a:t>σετ </a:t>
            </a:r>
            <a:r>
              <a:rPr lang="el-GR" sz="2800" dirty="0"/>
              <a:t>του </a:t>
            </a:r>
            <a:r>
              <a:rPr lang="el-GR" sz="2800" b="1" dirty="0"/>
              <a:t>διδακτικού υλικού και των σημειώσεων </a:t>
            </a:r>
            <a:endParaRPr lang="el-GR" sz="2800" b="1" dirty="0" smtClean="0"/>
          </a:p>
          <a:p>
            <a:pPr lvl="1"/>
            <a:r>
              <a:rPr lang="el-GR" sz="2800" dirty="0" smtClean="0"/>
              <a:t>Σε </a:t>
            </a:r>
            <a:r>
              <a:rPr lang="el-GR" sz="2800" dirty="0"/>
              <a:t>περίπτωση που οι εισηγητές είναι περισσότεροι του ενός παραδίδεται το </a:t>
            </a:r>
            <a:r>
              <a:rPr lang="el-GR" sz="2800" b="1" dirty="0"/>
              <a:t>έντυπο </a:t>
            </a:r>
            <a:r>
              <a:rPr lang="el-GR" sz="2800" b="1" dirty="0" smtClean="0"/>
              <a:t>συνδιδασκαλίας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88640"/>
            <a:ext cx="835183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2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Χρήσιμα Έντυπα Εισηγητών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hlinkClick r:id="rId2"/>
              </a:rPr>
              <a:t>www.pi.ac.cy</a:t>
            </a:r>
            <a:endParaRPr lang="en-US" sz="3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6" t="16762" r="23091" b="44450"/>
          <a:stretch/>
        </p:blipFill>
        <p:spPr bwMode="auto">
          <a:xfrm>
            <a:off x="-284619" y="2877498"/>
            <a:ext cx="9742472" cy="386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517299" y="3501008"/>
            <a:ext cx="216024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flipH="1">
            <a:off x="4329407" y="4064005"/>
            <a:ext cx="211832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H="1">
            <a:off x="7024464" y="4077072"/>
            <a:ext cx="211832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2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t="14240" r="22610"/>
          <a:stretch/>
        </p:blipFill>
        <p:spPr bwMode="auto">
          <a:xfrm>
            <a:off x="-324544" y="-704352"/>
            <a:ext cx="9573120" cy="831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19365906">
            <a:off x="5787661" y="2355748"/>
            <a:ext cx="576064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5777" y="1628800"/>
            <a:ext cx="8355612" cy="5112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u="sng" dirty="0"/>
              <a:t>Τελευταία Συνάντηση (1)</a:t>
            </a:r>
          </a:p>
          <a:p>
            <a:r>
              <a:rPr lang="el-GR" dirty="0" smtClean="0"/>
              <a:t>Συμπλήρωση </a:t>
            </a:r>
            <a:r>
              <a:rPr lang="el-GR" dirty="0"/>
              <a:t>Ε</a:t>
            </a:r>
            <a:r>
              <a:rPr lang="el-GR" dirty="0" smtClean="0"/>
              <a:t>ντύπου Αξιολόγησης Προαιρετικών Σεμιναρίων στην τελευταία συνάντηση.</a:t>
            </a:r>
          </a:p>
          <a:p>
            <a:r>
              <a:rPr lang="el-GR" dirty="0" smtClean="0"/>
              <a:t>Συμπλήρωση Εντύπου Αξιολόγησης εισηγητή </a:t>
            </a:r>
          </a:p>
          <a:p>
            <a:r>
              <a:rPr lang="el-GR" dirty="0" smtClean="0"/>
              <a:t>Θα βρείτε τα έντυπα αξιολόγησης στη θυρίδα σας </a:t>
            </a:r>
          </a:p>
          <a:p>
            <a:r>
              <a:rPr lang="el-GR" dirty="0" smtClean="0"/>
              <a:t>Αν είστε εξωτερικός εισηγητής θα πρέπει  να επικοινωνήσετε με το συντονιστή  για να γίνουν οι ανάλογες διευθετήσεις ώστε να παραλάβετε  τα έντυπα</a:t>
            </a:r>
            <a:endParaRPr lang="el-GR" dirty="0"/>
          </a:p>
          <a:p>
            <a:r>
              <a:rPr lang="el-GR" sz="2800" dirty="0" smtClean="0"/>
              <a:t>Θα πρέπει να τονιστεί η μεγάλη σημασία συμπλήρωσης των αξιολογήσεων από όλους τους συμμετέχοντες.</a:t>
            </a:r>
          </a:p>
          <a:p>
            <a:pPr marL="0" indent="0">
              <a:buNone/>
            </a:pPr>
            <a:endParaRPr lang="el-GR" sz="28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496"/>
            <a:ext cx="835183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3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01416"/>
            <a:ext cx="8496944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Τελευταία Συνάντηση </a:t>
            </a:r>
            <a:r>
              <a:rPr lang="el-GR" dirty="0" smtClean="0"/>
              <a:t>(2)</a:t>
            </a:r>
            <a:endParaRPr lang="el-GR" dirty="0"/>
          </a:p>
          <a:p>
            <a:r>
              <a:rPr lang="el-GR" b="1" i="1" dirty="0" smtClean="0"/>
              <a:t>Πιστοποιητικό </a:t>
            </a:r>
            <a:r>
              <a:rPr lang="el-GR" b="1" i="1" dirty="0"/>
              <a:t>Παρακολούθησης </a:t>
            </a:r>
            <a:r>
              <a:rPr lang="el-GR" dirty="0"/>
              <a:t>λαμβάνουν οι συμμετέχοντες με 80% παρακολούθηση του Σεμιναρίου  (π.χ. 4 από τις 5 συναντήσεις)</a:t>
            </a:r>
          </a:p>
          <a:p>
            <a:endParaRPr lang="el-GR" sz="1700" dirty="0" smtClean="0"/>
          </a:p>
          <a:p>
            <a:r>
              <a:rPr lang="el-GR" dirty="0" smtClean="0"/>
              <a:t>Αποστολή του </a:t>
            </a:r>
            <a:r>
              <a:rPr lang="el-GR" b="1" dirty="0" smtClean="0"/>
              <a:t>έντυπου (πρωτότυπου)  </a:t>
            </a:r>
            <a:r>
              <a:rPr lang="el-GR" b="1" dirty="0" err="1" smtClean="0"/>
              <a:t>παρουσιολογίου</a:t>
            </a:r>
            <a:r>
              <a:rPr lang="el-GR" b="1" dirty="0" smtClean="0"/>
              <a:t> </a:t>
            </a:r>
            <a:r>
              <a:rPr lang="el-GR" dirty="0" smtClean="0"/>
              <a:t>στον συντονιστή του σεμιναρίου με τις υπογραφές των συμμετεχόντων και των εισηγητών </a:t>
            </a:r>
          </a:p>
          <a:p>
            <a:endParaRPr lang="el-GR" sz="1700" dirty="0"/>
          </a:p>
          <a:p>
            <a:r>
              <a:rPr lang="el-GR" dirty="0" smtClean="0"/>
              <a:t>Επιστροφή στον συντονιστή τυχόν πιστοποιητικών τα οποία δεν δόθηκαν και θα πρέπει να σταλούν  ή πιστοποιητικά τα οποία δεν θα δοθούν  λόγω μη ολοκλήρωσης του χρόνου παρακολούθησης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640"/>
            <a:ext cx="835183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0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351840" cy="9906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Χαρακτηριστικά Προαιρετικών Σεμιναρίων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9144000" cy="5647928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el-GR" sz="2400" dirty="0" smtClean="0"/>
              <a:t>Προσωπική και επαγγελματική ανάπτυξη των εκπαιδευτικών – προσωπική επιλογή </a:t>
            </a:r>
          </a:p>
          <a:p>
            <a:pPr lvl="1">
              <a:spcBef>
                <a:spcPts val="0"/>
              </a:spcBef>
            </a:pPr>
            <a:r>
              <a:rPr lang="el-GR" sz="2400" dirty="0" smtClean="0"/>
              <a:t>Ευρύ φάσμα θεμάτων – εξειδίκευση εισηγητών/εισηγητριών</a:t>
            </a:r>
          </a:p>
          <a:p>
            <a:pPr lvl="2">
              <a:spcBef>
                <a:spcPts val="0"/>
              </a:spcBef>
            </a:pPr>
            <a:r>
              <a:rPr lang="el-GR" sz="2200" dirty="0" smtClean="0"/>
              <a:t>Περιεχόμενο </a:t>
            </a:r>
          </a:p>
          <a:p>
            <a:pPr lvl="2">
              <a:spcBef>
                <a:spcPts val="0"/>
              </a:spcBef>
            </a:pPr>
            <a:r>
              <a:rPr lang="el-GR" sz="2200" dirty="0" smtClean="0"/>
              <a:t>Διδακτική - γενική παιδαγωγική κατάρτιση</a:t>
            </a:r>
          </a:p>
          <a:p>
            <a:pPr lvl="2">
              <a:spcBef>
                <a:spcPts val="0"/>
              </a:spcBef>
            </a:pPr>
            <a:r>
              <a:rPr lang="el-GR" sz="2200" dirty="0" smtClean="0"/>
              <a:t>Διδακτική θεμάτων του Νέου Αναλυτικού Προγράμματος με σύγχρονες προσεγγίσεις και την αξιοποίηση των Νέων Τεχνολογιών </a:t>
            </a:r>
          </a:p>
          <a:p>
            <a:pPr lvl="1">
              <a:spcBef>
                <a:spcPts val="0"/>
              </a:spcBef>
            </a:pPr>
            <a:r>
              <a:rPr lang="el-GR" sz="2400" dirty="0" err="1" smtClean="0"/>
              <a:t>Διατμηματικά</a:t>
            </a:r>
            <a:r>
              <a:rPr lang="el-GR" sz="2400" dirty="0" smtClean="0"/>
              <a:t> σεμινάρια που απευθύνονται σε εκπαιδευτικούς όλων των βαθμίδων και σεμινάρια για τους εκπαιδευτικούς καθεμιάς βαθμίδας ξεχωριστά</a:t>
            </a:r>
          </a:p>
          <a:p>
            <a:pPr lvl="1">
              <a:spcBef>
                <a:spcPts val="0"/>
              </a:spcBef>
            </a:pPr>
            <a:r>
              <a:rPr lang="el-GR" sz="2400" dirty="0" smtClean="0"/>
              <a:t>Ηλεκτρονική εγγραφή και ενημέρωση για την παρακολούθηση προσφερόμενων σεμιναρίων 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568952" cy="5141168"/>
          </a:xfrm>
        </p:spPr>
        <p:txBody>
          <a:bodyPr>
            <a:normAutofit fontScale="85000" lnSpcReduction="20000"/>
          </a:bodyPr>
          <a:lstStyle/>
          <a:p>
            <a:pPr marL="0" lvl="0" indent="0" hangingPunct="0">
              <a:buNone/>
            </a:pPr>
            <a:r>
              <a:rPr lang="el-GR" b="1" u="sng" dirty="0"/>
              <a:t>Οπτικοακουστικά μέσα και Η.Υ: </a:t>
            </a:r>
          </a:p>
          <a:p>
            <a:pPr lvl="0" hangingPunct="0"/>
            <a:r>
              <a:rPr lang="el-GR" b="1" u="sng" dirty="0" smtClean="0"/>
              <a:t>Παιδαγωγικό Ινστιτούτο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Επικοινωνία </a:t>
            </a:r>
            <a:r>
              <a:rPr lang="el-GR" dirty="0"/>
              <a:t>εκ των προτέρων </a:t>
            </a:r>
            <a:r>
              <a:rPr lang="el-GR" dirty="0" smtClean="0"/>
              <a:t>με </a:t>
            </a:r>
            <a:r>
              <a:rPr lang="el-GR" dirty="0"/>
              <a:t>τον Τομέα Εκπαιδευτικής Τεχνολογίας στο Π.Ι. (</a:t>
            </a:r>
            <a:r>
              <a:rPr lang="el-GR" dirty="0" err="1"/>
              <a:t>τηλ</a:t>
            </a:r>
            <a:r>
              <a:rPr lang="el-GR" dirty="0"/>
              <a:t>. 22402348, 22402347), για κράτηση των </a:t>
            </a:r>
            <a:r>
              <a:rPr lang="el-GR" dirty="0" smtClean="0"/>
              <a:t>μέσων</a:t>
            </a:r>
          </a:p>
          <a:p>
            <a:pPr lvl="0" hangingPunct="0"/>
            <a:endParaRPr lang="el-GR" dirty="0"/>
          </a:p>
          <a:p>
            <a:pPr lvl="0" hangingPunct="0"/>
            <a:r>
              <a:rPr lang="el-GR" b="1" u="sng" dirty="0" smtClean="0"/>
              <a:t>Σχολεία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Συνεννόηση με την </a:t>
            </a:r>
            <a:r>
              <a:rPr lang="el-GR" dirty="0"/>
              <a:t>Ομάδα Συντονισμού στο Π.Ι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περίπτωση των σεμιναρίων στο Παραλίμνι η επικοινωνία γίνεται με τη Σχολική Εφορεία. </a:t>
            </a:r>
            <a:r>
              <a:rPr lang="el-GR" dirty="0" smtClean="0"/>
              <a:t>]</a:t>
            </a:r>
          </a:p>
          <a:p>
            <a:pPr lvl="0" hangingPunct="0"/>
            <a:endParaRPr lang="el-GR" dirty="0"/>
          </a:p>
          <a:p>
            <a:pPr marL="0" lvl="0" indent="0" hangingPunct="0">
              <a:buNone/>
            </a:pPr>
            <a:r>
              <a:rPr lang="el-GR" dirty="0" smtClean="0"/>
              <a:t>Τονίζεται </a:t>
            </a:r>
            <a:r>
              <a:rPr lang="el-GR" dirty="0"/>
              <a:t>ότι οι εισηγητές πρέπει </a:t>
            </a:r>
            <a:r>
              <a:rPr lang="el-GR" b="1" dirty="0"/>
              <a:t>να οργανώνουν/ να διαφοροποιούν την εργασία τους ανάλογα με τα διαθέσιμα σε κάθε χώρο διεξαγωγής μέσα</a:t>
            </a:r>
            <a:r>
              <a:rPr lang="el-GR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88640"/>
            <a:ext cx="835183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6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6761" y="1484784"/>
            <a:ext cx="8531352" cy="499715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l-GR" u="sng" dirty="0"/>
              <a:t>Ενημέρωση συμμετεχόντων για το Ευρωπαϊκό Κοινωνικό Ταμείο</a:t>
            </a:r>
          </a:p>
          <a:p>
            <a:pPr lvl="0"/>
            <a:r>
              <a:rPr lang="el-GR" dirty="0" smtClean="0"/>
              <a:t>Σεμινάρια Μέσης </a:t>
            </a:r>
            <a:r>
              <a:rPr lang="el-GR" dirty="0"/>
              <a:t>Γενικής ή Μέσης Τεχνικής και Επαγγελματικής Εκπαίδευσης </a:t>
            </a:r>
            <a:r>
              <a:rPr lang="el-GR" b="1" u="sng" dirty="0" smtClean="0"/>
              <a:t/>
            </a:r>
            <a:br>
              <a:rPr lang="el-GR" b="1" u="sng" dirty="0" smtClean="0"/>
            </a:br>
            <a:r>
              <a:rPr lang="el-GR" b="1" i="1" u="sng" dirty="0" smtClean="0"/>
              <a:t>Ενημέρωση συμμετεχόντων  για την επιχορήγηση του σεμιναρίου από Ευρωπαϊκό </a:t>
            </a:r>
            <a:r>
              <a:rPr lang="el-GR" b="1" i="1" u="sng" dirty="0"/>
              <a:t>Κοινωνικό </a:t>
            </a:r>
            <a:r>
              <a:rPr lang="el-GR" b="1" i="1" u="sng" dirty="0" smtClean="0"/>
              <a:t>Ταμείο</a:t>
            </a:r>
            <a:r>
              <a:rPr lang="el-GR" i="1" u="sng" dirty="0" smtClean="0"/>
              <a:t>.</a:t>
            </a:r>
            <a:br>
              <a:rPr lang="el-GR" i="1" u="sng" dirty="0" smtClean="0"/>
            </a:br>
            <a:endParaRPr lang="el-GR" i="1" u="sng" dirty="0" smtClean="0"/>
          </a:p>
          <a:p>
            <a:pPr lvl="0"/>
            <a:r>
              <a:rPr lang="el-GR" dirty="0" smtClean="0"/>
              <a:t>Σχετικό ενημερωτικό φυλλάδιο στους συμμετέχοντες</a:t>
            </a:r>
            <a:br>
              <a:rPr lang="el-GR" dirty="0" smtClean="0"/>
            </a:br>
            <a:r>
              <a:rPr lang="el-GR" dirty="0" smtClean="0"/>
              <a:t> </a:t>
            </a:r>
          </a:p>
          <a:p>
            <a:pPr lvl="0"/>
            <a:r>
              <a:rPr lang="el-GR" dirty="0" smtClean="0"/>
              <a:t>Ο </a:t>
            </a:r>
            <a:r>
              <a:rPr lang="el-GR" dirty="0"/>
              <a:t>εισηγητής, θα πρέπει, </a:t>
            </a:r>
            <a:r>
              <a:rPr lang="el-GR" dirty="0" smtClean="0"/>
              <a:t>να </a:t>
            </a:r>
            <a:r>
              <a:rPr lang="el-GR" dirty="0"/>
              <a:t>δέχεται στην αίθουσα διδασκαλίας εκπροσώπους του Ευρωπαϊκού Κοινωνικού </a:t>
            </a:r>
            <a:r>
              <a:rPr lang="el-GR" dirty="0" smtClean="0"/>
              <a:t>Ταμείου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98"/>
            <a:ext cx="835183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2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8443664" cy="3339480"/>
          </a:xfrm>
        </p:spPr>
        <p:txBody>
          <a:bodyPr>
            <a:normAutofit fontScale="90000"/>
          </a:bodyPr>
          <a:lstStyle/>
          <a:p>
            <a:r>
              <a:rPr lang="el-GR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Ενημέρωση Εισηγητών </a:t>
            </a:r>
            <a:r>
              <a:rPr lang="el-GR" cap="none" dirty="0" smtClean="0">
                <a:solidFill>
                  <a:srgbClr val="F09E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Προαιρετικών Σεμιναρίων</a:t>
            </a:r>
            <a:r>
              <a:rPr lang="el-GR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Παιδαγωγικού Ινστιτούτου Κύπρου</a:t>
            </a:r>
            <a:br>
              <a:rPr lang="el-GR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ΣΑΣ ΕΥΧΑΡΙΣΤΟΥΜΕ ΓΙΑ ΤΗΝ ΠΡΟΣΟΧΗ </a:t>
            </a:r>
            <a:br>
              <a:rPr lang="el-GR" sz="31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1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9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sz="4000" dirty="0" smtClean="0"/>
              <a:t>Β) Θέματα Ενημερωτικής Συνάντησης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Β1) Ηλεκτρονική </a:t>
            </a:r>
            <a:r>
              <a:rPr lang="el-GR" dirty="0"/>
              <a:t>πλατφόρμα εγγραφών</a:t>
            </a:r>
          </a:p>
          <a:p>
            <a:pPr lvl="1"/>
            <a:r>
              <a:rPr lang="el-GR" dirty="0"/>
              <a:t>Ηλεκτρονική συμπλήρωση </a:t>
            </a:r>
            <a:r>
              <a:rPr lang="el-GR" u="sng" dirty="0" smtClean="0"/>
              <a:t>α</a:t>
            </a:r>
            <a:r>
              <a:rPr lang="el-GR" u="sng" dirty="0" smtClean="0"/>
              <a:t>που</a:t>
            </a:r>
            <a:r>
              <a:rPr lang="el-GR" u="sng" dirty="0" smtClean="0"/>
              <a:t>σιολογίου</a:t>
            </a:r>
            <a:r>
              <a:rPr lang="el-GR" dirty="0" smtClean="0"/>
              <a:t> </a:t>
            </a:r>
            <a:r>
              <a:rPr lang="el-GR" dirty="0"/>
              <a:t>σεμιναρίου</a:t>
            </a:r>
          </a:p>
          <a:p>
            <a:pPr lvl="1"/>
            <a:r>
              <a:rPr lang="el-GR" dirty="0"/>
              <a:t>Σ</a:t>
            </a:r>
            <a:r>
              <a:rPr lang="el-GR" dirty="0" smtClean="0"/>
              <a:t>υμπλήρωση </a:t>
            </a:r>
            <a:r>
              <a:rPr lang="el-GR" dirty="0"/>
              <a:t>ερωτηματολογίου αξιολόγησης </a:t>
            </a:r>
            <a:r>
              <a:rPr lang="el-GR" dirty="0" smtClean="0"/>
              <a:t>σεμιναρίου</a:t>
            </a:r>
          </a:p>
          <a:p>
            <a:pPr marL="36576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Β2) Διαχείριση του σεμιναρίου</a:t>
            </a:r>
          </a:p>
          <a:p>
            <a:pPr lvl="1"/>
            <a:r>
              <a:rPr lang="el-GR" dirty="0" smtClean="0"/>
              <a:t>Διαδικασίες και κανονισμοί προγράμματος</a:t>
            </a:r>
            <a:endParaRPr lang="en-US" dirty="0"/>
          </a:p>
          <a:p>
            <a:pPr lvl="1"/>
            <a:r>
              <a:rPr lang="el-GR" dirty="0"/>
              <a:t>Δ</a:t>
            </a:r>
            <a:r>
              <a:rPr lang="el-GR" dirty="0" smtClean="0"/>
              <a:t>ιαδικασίες-υποχρεώσεις εισηγητών</a:t>
            </a:r>
            <a:br>
              <a:rPr lang="el-GR" dirty="0" smtClean="0"/>
            </a:b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361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dirty="0" smtClean="0"/>
              <a:t>Β1) Ηλεκτρονική Πλατφόρμα Εγγραφών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70912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www.pi-eggrafes.ac.cy</a:t>
            </a:r>
            <a:endParaRPr lang="en-US" dirty="0" smtClean="0"/>
          </a:p>
          <a:p>
            <a:r>
              <a:rPr lang="el-GR" dirty="0" smtClean="0"/>
              <a:t>Διαδικασία εγγραφής νέου χρήστη </a:t>
            </a:r>
          </a:p>
          <a:p>
            <a:r>
              <a:rPr lang="el-GR" dirty="0" smtClean="0"/>
              <a:t>Διαδικασία εγγραφής σε σεμινάριο/ημερίδα/πρόγραμμα</a:t>
            </a:r>
          </a:p>
          <a:p>
            <a:r>
              <a:rPr lang="el-GR" dirty="0" smtClean="0"/>
              <a:t>Έλεγχος και Διόρθωση προσωπικών στοιχείων </a:t>
            </a:r>
          </a:p>
          <a:p>
            <a:r>
              <a:rPr lang="el-GR" dirty="0" smtClean="0"/>
              <a:t>Προβλήματα πρόσβασης </a:t>
            </a:r>
          </a:p>
          <a:p>
            <a:r>
              <a:rPr lang="el-GR" dirty="0" smtClean="0"/>
              <a:t>Έλεγχος του αριθμού εγγραφών σε σεμινάριο</a:t>
            </a:r>
          </a:p>
          <a:p>
            <a:r>
              <a:rPr lang="el-GR" dirty="0" smtClean="0"/>
              <a:t>Πληροφορίες σεμιναρίου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8" t="12874" r="21379" b="4735"/>
          <a:stretch/>
        </p:blipFill>
        <p:spPr bwMode="auto">
          <a:xfrm>
            <a:off x="2490" y="0"/>
            <a:ext cx="9017876" cy="706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6" t="12506" r="21379" b="16873"/>
          <a:stretch/>
        </p:blipFill>
        <p:spPr bwMode="auto">
          <a:xfrm>
            <a:off x="72736" y="260647"/>
            <a:ext cx="8891752" cy="60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1249015"/>
            <a:ext cx="165618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Ανδρέας Ανδρέου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076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dirty="0" smtClean="0"/>
              <a:t>Β2) Διαχείριση Σεμιναρίου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68952" cy="5069160"/>
          </a:xfrm>
        </p:spPr>
        <p:txBody>
          <a:bodyPr>
            <a:normAutofit fontScale="85000" lnSpcReduction="10000"/>
          </a:bodyPr>
          <a:lstStyle/>
          <a:p>
            <a:r>
              <a:rPr lang="el-GR" u="sng" dirty="0" smtClean="0"/>
              <a:t>Εγγραφές στο σεμινάριο</a:t>
            </a:r>
          </a:p>
          <a:p>
            <a:pPr lvl="1"/>
            <a:r>
              <a:rPr lang="el-GR" sz="2900" dirty="0" smtClean="0"/>
              <a:t>αρχίζουν 50 μέρες πριν την έναρξη</a:t>
            </a:r>
          </a:p>
          <a:p>
            <a:pPr lvl="1"/>
            <a:r>
              <a:rPr lang="el-GR" sz="2900" dirty="0"/>
              <a:t>ο</a:t>
            </a:r>
            <a:r>
              <a:rPr lang="el-GR" sz="2900" dirty="0" smtClean="0"/>
              <a:t>λοκληρώνονται 10 μέρες πριν την έναρξη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Ηλεκτρονική ενημέρωση </a:t>
            </a:r>
            <a:r>
              <a:rPr lang="el-GR" b="1" dirty="0">
                <a:solidFill>
                  <a:srgbClr val="FF0000"/>
                </a:solidFill>
              </a:rPr>
              <a:t>ε</a:t>
            </a:r>
            <a:r>
              <a:rPr lang="el-GR" b="1" dirty="0" smtClean="0">
                <a:solidFill>
                  <a:srgbClr val="FF0000"/>
                </a:solidFill>
              </a:rPr>
              <a:t>ισηγητή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rgbClr val="FF0000"/>
                </a:solidFill>
              </a:rPr>
              <a:t>συμμετεχόντων</a:t>
            </a:r>
            <a:r>
              <a:rPr lang="el-GR" dirty="0" smtClean="0"/>
              <a:t> με </a:t>
            </a:r>
            <a:r>
              <a:rPr lang="en-US" dirty="0" smtClean="0"/>
              <a:t>email</a:t>
            </a:r>
          </a:p>
          <a:p>
            <a:pPr lvl="1"/>
            <a:r>
              <a:rPr lang="el-GR" sz="2900" dirty="0" smtClean="0"/>
              <a:t>Ενημερωτικό αρχείο για τη διεξαγωγή του σεμιναρίου </a:t>
            </a:r>
            <a:endParaRPr lang="en-US" sz="2900" dirty="0"/>
          </a:p>
          <a:p>
            <a:pPr lvl="1"/>
            <a:r>
              <a:rPr lang="el-GR" sz="2900" dirty="0" smtClean="0"/>
              <a:t>Γενικές </a:t>
            </a:r>
            <a:r>
              <a:rPr lang="el-GR" sz="2900" dirty="0"/>
              <a:t>Οδηγίες Διεξαγωγής Σεμιναρίου</a:t>
            </a:r>
          </a:p>
          <a:p>
            <a:pPr marL="0" indent="0">
              <a:buNone/>
            </a:pPr>
            <a:endParaRPr lang="el-GR" b="1" i="1" dirty="0" smtClean="0"/>
          </a:p>
          <a:p>
            <a:pPr marL="0" indent="0">
              <a:buNone/>
            </a:pPr>
            <a:r>
              <a:rPr lang="el-GR" b="1" i="1" dirty="0" smtClean="0"/>
              <a:t>Σημαντικό </a:t>
            </a:r>
            <a:endParaRPr lang="el-GR" b="1" i="1" dirty="0"/>
          </a:p>
          <a:p>
            <a:pPr marL="0" indent="0">
              <a:buNone/>
            </a:pPr>
            <a:r>
              <a:rPr lang="el-GR" dirty="0"/>
              <a:t>Το ηλεκτρονικό μήνυμα </a:t>
            </a:r>
            <a:r>
              <a:rPr lang="el-GR" dirty="0" smtClean="0"/>
              <a:t>πρέπει </a:t>
            </a:r>
            <a:r>
              <a:rPr lang="el-GR" dirty="0"/>
              <a:t>να ελέγχεται από τον εισηγητή </a:t>
            </a:r>
            <a:r>
              <a:rPr lang="el-GR" dirty="0" smtClean="0"/>
              <a:t>για τυχόν προβλήματα και </a:t>
            </a:r>
            <a:r>
              <a:rPr lang="el-GR" dirty="0"/>
              <a:t>να ενημερώνει τον συντονιστή</a:t>
            </a:r>
          </a:p>
          <a:p>
            <a:endParaRPr lang="el-GR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 την περίοδο των εγγραφών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18522"/>
            <a:ext cx="8892480" cy="5357192"/>
          </a:xfrm>
        </p:spPr>
        <p:txBody>
          <a:bodyPr>
            <a:normAutofit/>
          </a:bodyPr>
          <a:lstStyle/>
          <a:p>
            <a:r>
              <a:rPr lang="el-GR" dirty="0" smtClean="0"/>
              <a:t>Ο εκπαιδευόμενοι μπορούν από την ηλεκτρονική πλατφόρμα να γνωρίζουν και να παρακολουθούν τις εγγραφές στο σεμινάριο που τους ενδιαφέρει</a:t>
            </a:r>
          </a:p>
          <a:p>
            <a:r>
              <a:rPr lang="el-GR" dirty="0" smtClean="0"/>
              <a:t>Σεμινάρια με μικρότερο αριθμό συμμετεχόντων από 10 ακυρώνεται</a:t>
            </a:r>
          </a:p>
          <a:p>
            <a:r>
              <a:rPr lang="el-GR" dirty="0" smtClean="0"/>
              <a:t>Οι εκπαιδευτές μπορούν κατά τη διάρκεια των εγγραφών να βλέπουν τα στοιχεία των ατόμων που έχουν δηλώσει επιθυμία συμμετοχής στο σεμινάριο τους.</a:t>
            </a:r>
          </a:p>
        </p:txBody>
      </p:sp>
    </p:spTree>
    <p:extLst>
      <p:ext uri="{BB962C8B-B14F-4D97-AF65-F5344CB8AC3E}">
        <p14:creationId xmlns:p14="http://schemas.microsoft.com/office/powerpoint/2010/main" val="38848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3942</TotalTime>
  <Words>1203</Words>
  <Application>Microsoft Office PowerPoint</Application>
  <PresentationFormat>On-screen Show (4:3)</PresentationFormat>
  <Paragraphs>171</Paragraphs>
  <Slides>32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Median</vt:lpstr>
      <vt:lpstr>Ενημέρωση Εισηγητών Προαιρετικών Σεμιναρίων Παιδαγωγικού Ινστιτούτου Κύπρου   </vt:lpstr>
      <vt:lpstr>Α) Σκοπός Ενημερωτικής Συνάντησης</vt:lpstr>
      <vt:lpstr>Χαρακτηριστικά Προαιρετικών Σεμιναρίων</vt:lpstr>
      <vt:lpstr>Β) Θέματα Ενημερωτικής Συνάντησης</vt:lpstr>
      <vt:lpstr>Β1) Ηλεκτρονική Πλατφόρμα Εγγραφών</vt:lpstr>
      <vt:lpstr>PowerPoint Presentation</vt:lpstr>
      <vt:lpstr>PowerPoint Presentation</vt:lpstr>
      <vt:lpstr>Β2) Διαχείριση Σεμιναρίου</vt:lpstr>
      <vt:lpstr>Κατά την περίοδο των εγγραφών </vt:lpstr>
      <vt:lpstr>Με τη λήξη των εγγραφών</vt:lpstr>
      <vt:lpstr>Παρουσιολόγιο – Στοιχεία Συμμετεχόντων </vt:lpstr>
      <vt:lpstr>PowerPoint Presentation</vt:lpstr>
      <vt:lpstr>ΝΕΟ!  ΗΛΕΚΤΡΟΝΙΚΟ ΑΠΟΥΣΙΟΛΟΓΙΟ</vt:lpstr>
      <vt:lpstr>Παρουσιολόγιο – Στοιχεία Συμμετεχόντων </vt:lpstr>
      <vt:lpstr>PowerPoint Presentation</vt:lpstr>
      <vt:lpstr>Β2) Διαχείριση Σεμιναρίου (συνέχεια)</vt:lpstr>
      <vt:lpstr>Παρουσιολόγιο – Στοιχεία Συμμετεχόντων </vt:lpstr>
      <vt:lpstr>PowerPoint Presentation</vt:lpstr>
      <vt:lpstr>PowerPoint Presentation</vt:lpstr>
      <vt:lpstr>PowerPoint Presentation</vt:lpstr>
      <vt:lpstr>Σεμινάρια Μέσης και Τεχνικής </vt:lpstr>
      <vt:lpstr>PowerPoint Presentation</vt:lpstr>
      <vt:lpstr>PowerPoint Presentation</vt:lpstr>
      <vt:lpstr>PowerPoint Presentation</vt:lpstr>
      <vt:lpstr>PowerPoint Presentation</vt:lpstr>
      <vt:lpstr>Χρήσιμα Έντυπα Εισηγητών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Ενημέρωση Εισηγητών Προαιρετικών Σεμιναρίων Παιδαγωγικού Ινστιτούτου Κύπρου  ΣΑΣ ΕΥΧΑΡΙΣΤΟΥΜΕ ΓΙΑ ΤΗΝ ΠΡΟΣΟΧΗ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Ενημέρωση Εισηγητών Προαιρετικών Σεμιναρίων Παιδαγωγικού Ινστιτούτου Κύπρου</dc:title>
  <dc:creator>user</dc:creator>
  <cp:lastModifiedBy>user</cp:lastModifiedBy>
  <cp:revision>101</cp:revision>
  <dcterms:created xsi:type="dcterms:W3CDTF">2013-10-11T17:56:09Z</dcterms:created>
  <dcterms:modified xsi:type="dcterms:W3CDTF">2014-10-20T07:08:50Z</dcterms:modified>
</cp:coreProperties>
</file>