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1" r:id="rId10"/>
    <p:sldId id="262" r:id="rId11"/>
    <p:sldId id="266" r:id="rId1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8" roundtripDataSignature="AMtx7mijx6b8aM8oagH1HvA7Nwx99H36N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15"/>
  </p:normalViewPr>
  <p:slideViewPr>
    <p:cSldViewPr snapToGrid="0">
      <p:cViewPr varScale="1">
        <p:scale>
          <a:sx n="106" d="100"/>
          <a:sy n="106" d="100"/>
        </p:scale>
        <p:origin x="79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customschemas.google.com/relationships/presentationmetadata" Target="meta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folie">
  <p:cSld name="Titelfoli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5" name="Google Shape;1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kaler Titel und Text" type="vertTitleAndTx">
  <p:cSld name="VERTICAL_TITLE_AND_VERTICAL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" name="Google Shape;79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bschnitts-&#10;überschrift" type="secHead">
  <p:cSld name="SECTION_HEADER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wei Inhalte" type="twoObj">
  <p:cSld name="TWO_OBJECT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gleich" type="twoTxTwoObj">
  <p:cSld name="TWO_OBJECTS_WITH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r Titel" type="titleOnly">
  <p:cSld name="TITLE_ONLY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er" type="blank">
  <p:cSld name="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halt mit Überschrift" type="objTx">
  <p:cSld name="OBJECT_WITH_CAPTION_TEXT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9" name="Google Shape;59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0" name="Google Shape;60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ld mit Überschrift" type="picTx">
  <p:cSld name="PICTURE_WITH_CAPTION_TEX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6" name="Google Shape;66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7" name="Google Shape;67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vertikaler Text" type="vertTx">
  <p:cSld name="VERTICAL_TEX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2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8" name="Google Shape;8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3" descr="Ein Bild, das Text, Geschirr, Platte enthält.&#10;&#10;Automatisch generierte Beschreibung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579780" y="5780339"/>
            <a:ext cx="2216430" cy="646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p3" descr="Ein Bild, das Text enthält.&#10;&#10;Automatisch generierte Beschreibung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3253410" y="5957909"/>
            <a:ext cx="2080591" cy="4635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Logos – UNIC Brand Centre">
            <a:extLst>
              <a:ext uri="{FF2B5EF4-FFF2-40B4-BE49-F238E27FC236}">
                <a16:creationId xmlns:a16="http://schemas.microsoft.com/office/drawing/2014/main" id="{92E71ED2-F9B9-D628-B566-CBD990244B7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8972" y="5775771"/>
            <a:ext cx="1309029" cy="981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Evagorou.m@unic.ac.cy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"/>
          <p:cNvSpPr txBox="1">
            <a:spLocks noGrp="1"/>
          </p:cNvSpPr>
          <p:nvPr>
            <p:ph type="ctrTitle" idx="4294967295"/>
          </p:nvPr>
        </p:nvSpPr>
        <p:spPr>
          <a:xfrm>
            <a:off x="1524000" y="68548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5487B"/>
              </a:buClr>
              <a:buSzPts val="4000"/>
              <a:buFont typeface="Calibri"/>
              <a:buNone/>
            </a:pPr>
            <a:r>
              <a:rPr lang="en-GB" sz="4000" b="1" dirty="0">
                <a:solidFill>
                  <a:srgbClr val="25487B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ICSE Factory – </a:t>
            </a:r>
            <a:r>
              <a:rPr lang="el-GR" sz="4000" b="1" dirty="0">
                <a:solidFill>
                  <a:srgbClr val="25487B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Εκπαίδευση </a:t>
            </a:r>
            <a:r>
              <a:rPr lang="en-US" sz="4000" b="1" dirty="0">
                <a:solidFill>
                  <a:srgbClr val="25487B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STEM </a:t>
            </a:r>
            <a:r>
              <a:rPr lang="en-US" sz="4000" b="1" dirty="0" err="1">
                <a:solidFill>
                  <a:srgbClr val="25487B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κ</a:t>
            </a:r>
            <a:r>
              <a:rPr lang="el-GR" sz="4000" b="1" dirty="0">
                <a:solidFill>
                  <a:srgbClr val="25487B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αι Ανοικτή Εκπαίδευση</a:t>
            </a:r>
            <a:r>
              <a:rPr lang="en-US" sz="4000" b="1" dirty="0">
                <a:solidFill>
                  <a:srgbClr val="25487B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(Open Schooling)</a:t>
            </a:r>
            <a:endParaRPr sz="4000" b="1" i="0" u="none" strike="noStrike" cap="none" dirty="0">
              <a:solidFill>
                <a:srgbClr val="25487B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7" name="Google Shape;87;p1"/>
          <p:cNvSpPr txBox="1">
            <a:spLocks noGrp="1"/>
          </p:cNvSpPr>
          <p:nvPr>
            <p:ph type="subTitle" idx="1"/>
          </p:nvPr>
        </p:nvSpPr>
        <p:spPr>
          <a:xfrm>
            <a:off x="1524000" y="398811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BD974"/>
              </a:buClr>
              <a:buSzPts val="2400"/>
              <a:buNone/>
            </a:pPr>
            <a:r>
              <a:rPr lang="en-GB" b="1" dirty="0">
                <a:solidFill>
                  <a:srgbClr val="CBD97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l-GR" b="1" dirty="0">
                <a:solidFill>
                  <a:srgbClr val="CBD97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Μαρία </a:t>
            </a:r>
            <a:r>
              <a:rPr lang="el-GR" b="1" dirty="0" err="1">
                <a:solidFill>
                  <a:srgbClr val="CBD97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Ευαγόρου</a:t>
            </a:r>
            <a:endParaRPr lang="el-GR" b="1" dirty="0">
              <a:solidFill>
                <a:srgbClr val="CBD97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BD974"/>
              </a:buClr>
              <a:buSzPts val="2400"/>
              <a:buNone/>
            </a:pPr>
            <a:r>
              <a:rPr lang="el-GR" b="1" dirty="0">
                <a:solidFill>
                  <a:srgbClr val="CBD97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Πανεπιστήμιο Λευκωσίας</a:t>
            </a:r>
            <a:endParaRPr b="1" dirty="0">
              <a:solidFill>
                <a:srgbClr val="CBD97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8" name="Google Shape;88;p1"/>
          <p:cNvSpPr/>
          <p:nvPr/>
        </p:nvSpPr>
        <p:spPr>
          <a:xfrm>
            <a:off x="1057910" y="3561080"/>
            <a:ext cx="10076180" cy="60960"/>
          </a:xfrm>
          <a:prstGeom prst="rect">
            <a:avLst/>
          </a:prstGeom>
          <a:solidFill>
            <a:srgbClr val="25487B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54813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A8C57-1507-14E3-1C29-688582773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Στόχος</a:t>
            </a:r>
            <a:endParaRPr lang="en-CY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C0EAAD-3709-6E7B-BCD2-E56B12FEB1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199" y="1825625"/>
            <a:ext cx="10291011" cy="4351338"/>
          </a:xfrm>
        </p:spPr>
        <p:txBody>
          <a:bodyPr>
            <a:normAutofit/>
          </a:bodyPr>
          <a:lstStyle/>
          <a:p>
            <a:r>
              <a:rPr lang="el-GR" sz="2600" dirty="0"/>
              <a:t>Εφαρμογή κάποιων δραστηριοτήτων</a:t>
            </a:r>
            <a:r>
              <a:rPr lang="en-US" sz="2600" dirty="0"/>
              <a:t>/open schooling project </a:t>
            </a:r>
            <a:r>
              <a:rPr lang="el-GR" sz="2600" dirty="0"/>
              <a:t>σε τ</a:t>
            </a:r>
            <a:r>
              <a:rPr lang="en-US" sz="2600" dirty="0" err="1"/>
              <a:t>ά</a:t>
            </a:r>
            <a:r>
              <a:rPr lang="el-GR" sz="2600" dirty="0" err="1"/>
              <a:t>ξεις</a:t>
            </a:r>
            <a:r>
              <a:rPr lang="el-GR" sz="2600" dirty="0"/>
              <a:t> και σχολεία</a:t>
            </a:r>
          </a:p>
          <a:p>
            <a:r>
              <a:rPr lang="el-GR" sz="2600" dirty="0"/>
              <a:t>Συνεργασία με επιστήμονες και την κοινότητα</a:t>
            </a:r>
            <a:r>
              <a:rPr lang="en-US" sz="2600" dirty="0"/>
              <a:t> </a:t>
            </a:r>
            <a:endParaRPr lang="el-GR" sz="2600" dirty="0"/>
          </a:p>
          <a:p>
            <a:r>
              <a:rPr lang="el-GR" sz="2600" dirty="0"/>
              <a:t>Στήριξη από την ομάδα του Πανεπιστημίου Λευκωσίας και το Παιδαγωγικό Ινστιτούτο</a:t>
            </a:r>
          </a:p>
          <a:p>
            <a:r>
              <a:rPr lang="el-GR" sz="2600" dirty="0"/>
              <a:t>Εξοπλισμός</a:t>
            </a:r>
          </a:p>
          <a:p>
            <a:r>
              <a:rPr lang="el-GR" sz="2600" dirty="0"/>
              <a:t>Φεστιβάλ Επιστήμης</a:t>
            </a:r>
          </a:p>
          <a:p>
            <a:r>
              <a:rPr lang="el-GR" sz="2600" dirty="0"/>
              <a:t>Πιστοποιητικό συμμετοχής από το ΠΙ και από το Ευρωπαϊκό Πρόγραμμα</a:t>
            </a:r>
            <a:endParaRPr lang="en-CY" sz="2600" dirty="0"/>
          </a:p>
        </p:txBody>
      </p:sp>
    </p:spTree>
    <p:extLst>
      <p:ext uri="{BB962C8B-B14F-4D97-AF65-F5344CB8AC3E}">
        <p14:creationId xmlns:p14="http://schemas.microsoft.com/office/powerpoint/2010/main" val="4888349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1A765-6D11-2E96-5485-58F3D4B07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dirty="0" err="1"/>
              <a:t>Επικοινων</a:t>
            </a:r>
            <a:r>
              <a:rPr lang="en-CY" dirty="0"/>
              <a:t>ί</a:t>
            </a:r>
            <a:r>
              <a:rPr lang="el-GR" dirty="0"/>
              <a:t>α</a:t>
            </a:r>
            <a:endParaRPr lang="en-CY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647727-676A-D7BF-3041-C6B11EE3A2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199" y="1825625"/>
            <a:ext cx="9773653" cy="2084638"/>
          </a:xfrm>
        </p:spPr>
        <p:txBody>
          <a:bodyPr/>
          <a:lstStyle/>
          <a:p>
            <a:pPr marL="114300" indent="0" algn="ctr">
              <a:buNone/>
            </a:pPr>
            <a:r>
              <a:rPr lang="el-GR" dirty="0"/>
              <a:t>Μαρία </a:t>
            </a:r>
            <a:r>
              <a:rPr lang="el-GR" dirty="0" err="1"/>
              <a:t>Ευαγόρου</a:t>
            </a:r>
            <a:endParaRPr lang="el-GR" dirty="0"/>
          </a:p>
          <a:p>
            <a:pPr marL="114300" indent="0" algn="ctr">
              <a:buNone/>
            </a:pPr>
            <a:r>
              <a:rPr lang="en-US" dirty="0">
                <a:hlinkClick r:id="rId2"/>
              </a:rPr>
              <a:t>Evagorou.m@unic.ac.cy</a:t>
            </a:r>
            <a:r>
              <a:rPr lang="en-US" dirty="0"/>
              <a:t> </a:t>
            </a:r>
            <a:endParaRPr lang="en-CY" dirty="0"/>
          </a:p>
        </p:txBody>
      </p:sp>
    </p:spTree>
    <p:extLst>
      <p:ext uri="{BB962C8B-B14F-4D97-AF65-F5344CB8AC3E}">
        <p14:creationId xmlns:p14="http://schemas.microsoft.com/office/powerpoint/2010/main" val="1664984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58949FB-FC99-15F2-782B-2B2349547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Y" dirty="0"/>
              <a:t>ICSE Factory Project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07A9EF2-6805-15AB-14B5-6DE45B6A66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199" y="1825625"/>
            <a:ext cx="10515599" cy="4351338"/>
          </a:xfrm>
        </p:spPr>
        <p:txBody>
          <a:bodyPr/>
          <a:lstStyle/>
          <a:p>
            <a:r>
              <a:rPr lang="en-CY" dirty="0"/>
              <a:t>Horizon 2020</a:t>
            </a:r>
          </a:p>
          <a:p>
            <a:r>
              <a:rPr lang="en-CY" dirty="0"/>
              <a:t>1/2023 - 12/2025</a:t>
            </a:r>
          </a:p>
          <a:p>
            <a:r>
              <a:rPr lang="el-GR" dirty="0" err="1"/>
              <a:t>Στ</a:t>
            </a:r>
            <a:r>
              <a:rPr lang="en-CY" dirty="0"/>
              <a:t>ό</a:t>
            </a:r>
            <a:r>
              <a:rPr lang="el-GR" dirty="0" err="1"/>
              <a:t>χος</a:t>
            </a:r>
            <a:r>
              <a:rPr lang="el-GR" dirty="0"/>
              <a:t> του προγράμματος:</a:t>
            </a:r>
          </a:p>
          <a:p>
            <a:pPr lvl="1"/>
            <a:r>
              <a:rPr lang="el-GR" dirty="0"/>
              <a:t>Ανάπτυξη θετικών στάσεων από τους μαθητές σε μαθήματα </a:t>
            </a:r>
            <a:r>
              <a:rPr lang="en-US" dirty="0"/>
              <a:t>STEM (</a:t>
            </a:r>
            <a:r>
              <a:rPr lang="en-US" dirty="0" err="1"/>
              <a:t>έ</a:t>
            </a:r>
            <a:r>
              <a:rPr lang="el-GR" dirty="0" err="1"/>
              <a:t>μφαση</a:t>
            </a:r>
            <a:r>
              <a:rPr lang="el-GR" dirty="0"/>
              <a:t> στις φυσικές επιστήμες), </a:t>
            </a:r>
          </a:p>
          <a:p>
            <a:pPr lvl="1"/>
            <a:r>
              <a:rPr lang="el-GR" dirty="0"/>
              <a:t>Γνωριμία με πρακτικές/διαδικασίες που γίνονται σε </a:t>
            </a:r>
            <a:r>
              <a:rPr lang="en-US" dirty="0"/>
              <a:t>STEM </a:t>
            </a:r>
            <a:r>
              <a:rPr lang="el-GR" dirty="0"/>
              <a:t>επαγγέλματα</a:t>
            </a:r>
          </a:p>
          <a:p>
            <a:pPr lvl="1"/>
            <a:r>
              <a:rPr lang="el-GR" dirty="0"/>
              <a:t>Γνωριμία με </a:t>
            </a:r>
            <a:r>
              <a:rPr lang="en-US" dirty="0"/>
              <a:t>STEM </a:t>
            </a:r>
            <a:r>
              <a:rPr lang="el-GR" dirty="0"/>
              <a:t>επαγγέλματα που δεν είναι γνωστά στους μαθητές</a:t>
            </a:r>
          </a:p>
          <a:p>
            <a:pPr lvl="1"/>
            <a:endParaRPr lang="el-GR" dirty="0"/>
          </a:p>
          <a:p>
            <a:pPr lvl="1"/>
            <a:r>
              <a:rPr lang="el-GR" dirty="0" err="1"/>
              <a:t>Πανεπιστ</a:t>
            </a:r>
            <a:r>
              <a:rPr lang="en-CY" dirty="0"/>
              <a:t>ή</a:t>
            </a:r>
            <a:r>
              <a:rPr lang="el-GR" dirty="0" err="1"/>
              <a:t>μιο</a:t>
            </a:r>
            <a:r>
              <a:rPr lang="el-GR" dirty="0"/>
              <a:t> Λευκωσίας &amp; Παιδαγωγικό Ινστιτούτο </a:t>
            </a:r>
          </a:p>
        </p:txBody>
      </p:sp>
    </p:spTree>
    <p:extLst>
      <p:ext uri="{BB962C8B-B14F-4D97-AF65-F5344CB8AC3E}">
        <p14:creationId xmlns:p14="http://schemas.microsoft.com/office/powerpoint/2010/main" val="564422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59F5E5-1EFD-985B-1C4C-F000D4DAD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/>
              <a:t>Δρ</a:t>
            </a:r>
            <a:r>
              <a:rPr lang="en-CY" dirty="0"/>
              <a:t>ά</a:t>
            </a:r>
            <a:r>
              <a:rPr lang="el-GR" dirty="0"/>
              <a:t>σεις (2023 – 2025)</a:t>
            </a:r>
            <a:endParaRPr lang="en-CY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420ECC-9F3D-9923-91D4-839499A274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199" y="1825625"/>
            <a:ext cx="10170695" cy="4351338"/>
          </a:xfrm>
        </p:spPr>
        <p:txBody>
          <a:bodyPr/>
          <a:lstStyle/>
          <a:p>
            <a:r>
              <a:rPr lang="en-US" dirty="0"/>
              <a:t>Lighthouse activities </a:t>
            </a:r>
            <a:r>
              <a:rPr lang="el-GR" dirty="0"/>
              <a:t>– επιδείξεις </a:t>
            </a:r>
          </a:p>
          <a:p>
            <a:r>
              <a:rPr lang="el-GR" dirty="0" err="1"/>
              <a:t>Διαδραστικές</a:t>
            </a:r>
            <a:r>
              <a:rPr lang="el-GR" dirty="0"/>
              <a:t> παρουσιάσεις επαγγελμάτων από επιστήμονες</a:t>
            </a:r>
          </a:p>
          <a:p>
            <a:r>
              <a:rPr lang="el-GR" dirty="0"/>
              <a:t>Δραστηριότητες Ανοικτής Εκπαίδευσης</a:t>
            </a:r>
          </a:p>
          <a:p>
            <a:r>
              <a:rPr lang="el-GR" dirty="0"/>
              <a:t>Φεστιβάλ Επιστήμης</a:t>
            </a:r>
            <a:endParaRPr lang="en-CY" dirty="0"/>
          </a:p>
        </p:txBody>
      </p:sp>
    </p:spTree>
    <p:extLst>
      <p:ext uri="{BB962C8B-B14F-4D97-AF65-F5344CB8AC3E}">
        <p14:creationId xmlns:p14="http://schemas.microsoft.com/office/powerpoint/2010/main" val="1105973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63A903-778F-5390-AF38-2053A590BB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Δραστηριότητες Ανοικτής Εκπαίδευσης</a:t>
            </a:r>
            <a:endParaRPr lang="en-CY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740567-319C-B94F-FE72-7B8D7F11CA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086474" cy="4351338"/>
          </a:xfrm>
        </p:spPr>
        <p:txBody>
          <a:bodyPr>
            <a:noAutofit/>
          </a:bodyPr>
          <a:lstStyle/>
          <a:p>
            <a:r>
              <a:rPr lang="el-GR" sz="2600" dirty="0">
                <a:solidFill>
                  <a:srgbClr val="000000"/>
                </a:solidFill>
                <a:latin typeface="Times New Roman" panose="02020603050405020304" pitchFamily="18" charset="0"/>
              </a:rPr>
              <a:t>Μ</a:t>
            </a:r>
            <a:r>
              <a:rPr lang="el-GR" sz="2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άθηση που είναι ‘ανοικτή</a:t>
            </a:r>
            <a:r>
              <a:rPr lang="el-GR" sz="2600" b="0" i="0" u="none" strike="noStrike" dirty="0">
                <a:solidFill>
                  <a:srgbClr val="202124"/>
                </a:solidFill>
                <a:effectLst/>
                <a:latin typeface="Times New Roman" panose="02020603050405020304" pitchFamily="18" charset="0"/>
              </a:rPr>
              <a:t>’ ως προς τον χρόνο, την τοποθεσία, τους ρόλους διδασκαλίας, τις μεθόδους διδασκαλίας και τους τρόπους πρόσβασης,</a:t>
            </a:r>
          </a:p>
          <a:p>
            <a:r>
              <a:rPr lang="el-GR" sz="2600" dirty="0">
                <a:solidFill>
                  <a:srgbClr val="202124"/>
                </a:solidFill>
                <a:latin typeface="Times New Roman" panose="02020603050405020304" pitchFamily="18" charset="0"/>
              </a:rPr>
              <a:t>π</a:t>
            </a:r>
            <a:r>
              <a:rPr lang="el-GR" sz="2600" b="0" i="0" u="none" strike="noStrike" dirty="0">
                <a:solidFill>
                  <a:srgbClr val="202124"/>
                </a:solidFill>
                <a:effectLst/>
                <a:latin typeface="Times New Roman" panose="02020603050405020304" pitchFamily="18" charset="0"/>
              </a:rPr>
              <a:t>εριλαμβάνει αλληλεπιδραστικές δραστηριότητες, ενέργειες και διαδικασίες  που συμβάλλουν στην ανάπτυξη συνεργειών μεταξύ του σχολείου, της οικογένειας και της τοπικής κοινότητας, </a:t>
            </a:r>
          </a:p>
          <a:p>
            <a:r>
              <a:rPr lang="el-GR" sz="2600" dirty="0">
                <a:solidFill>
                  <a:srgbClr val="202124"/>
                </a:solidFill>
                <a:latin typeface="Times New Roman" panose="02020603050405020304" pitchFamily="18" charset="0"/>
              </a:rPr>
              <a:t>έχουν</a:t>
            </a:r>
            <a:r>
              <a:rPr lang="el-GR" sz="2600" b="0" i="0" u="none" strike="noStrike" dirty="0">
                <a:solidFill>
                  <a:srgbClr val="202124"/>
                </a:solidFill>
                <a:effectLst/>
                <a:latin typeface="Times New Roman" panose="02020603050405020304" pitchFamily="18" charset="0"/>
              </a:rPr>
              <a:t> στόχο την ενεργό συμμετοχή τ</a:t>
            </a:r>
            <a:r>
              <a:rPr lang="el-GR" sz="2600" dirty="0">
                <a:solidFill>
                  <a:srgbClr val="202124"/>
                </a:solidFill>
                <a:latin typeface="Times New Roman" panose="02020603050405020304" pitchFamily="18" charset="0"/>
              </a:rPr>
              <a:t>ων μαθητών</a:t>
            </a:r>
            <a:r>
              <a:rPr lang="el-GR" sz="2600" b="0" i="0" u="none" strike="noStrike" dirty="0">
                <a:solidFill>
                  <a:srgbClr val="202124"/>
                </a:solidFill>
                <a:effectLst/>
                <a:latin typeface="Times New Roman" panose="02020603050405020304" pitchFamily="18" charset="0"/>
              </a:rPr>
              <a:t> στις διαδικασίες μάθησης και την προώθηση της εκπαίδευσης ως μέρος της ανάπτυξης της τοπικής κοινότητας. </a:t>
            </a:r>
            <a:endParaRPr lang="en-CY" sz="2600" dirty="0"/>
          </a:p>
        </p:txBody>
      </p:sp>
    </p:spTree>
    <p:extLst>
      <p:ext uri="{BB962C8B-B14F-4D97-AF65-F5344CB8AC3E}">
        <p14:creationId xmlns:p14="http://schemas.microsoft.com/office/powerpoint/2010/main" val="2611647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lowchart: Document 10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175" y="0"/>
            <a:ext cx="3248025" cy="3400426"/>
          </a:xfrm>
          <a:prstGeom prst="flowChartDocument">
            <a:avLst/>
          </a:prstGeom>
          <a:solidFill>
            <a:srgbClr val="3341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B82C36-7D94-FBD5-B6FC-C7FF174C8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1162"/>
            <a:ext cx="2840182" cy="237114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0"/>
              </a:spcBef>
            </a:pPr>
            <a:r>
              <a:rPr lang="en-US" sz="32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Παραδείγματα</a:t>
            </a:r>
          </a:p>
        </p:txBody>
      </p:sp>
      <p:pic>
        <p:nvPicPr>
          <p:cNvPr id="6" name="Picture 5" descr="A screenshot of a document&#10;&#10;Description automatically generated">
            <a:extLst>
              <a:ext uri="{FF2B5EF4-FFF2-40B4-BE49-F238E27FC236}">
                <a16:creationId xmlns:a16="http://schemas.microsoft.com/office/drawing/2014/main" id="{F73CADDC-F8E6-154D-A908-C55E89B2FB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3806" y="640080"/>
            <a:ext cx="6375791" cy="5578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483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B82C36-7D94-FBD5-B6FC-C7FF174C8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en-US" sz="32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Παραδείγματα</a:t>
            </a:r>
          </a:p>
        </p:txBody>
      </p:sp>
      <p:pic>
        <p:nvPicPr>
          <p:cNvPr id="4" name="Picture 3" descr="A close-up of a building&#10;&#10;Description automatically generated">
            <a:extLst>
              <a:ext uri="{FF2B5EF4-FFF2-40B4-BE49-F238E27FC236}">
                <a16:creationId xmlns:a16="http://schemas.microsoft.com/office/drawing/2014/main" id="{5BB716B9-D876-BBB9-1A3A-5BB83B0743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000" t="20980"/>
          <a:stretch/>
        </p:blipFill>
        <p:spPr>
          <a:xfrm>
            <a:off x="3581590" y="1503777"/>
            <a:ext cx="4828794" cy="4394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149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Several recycle bins in a room&#10;&#10;Description automatically generated">
            <a:extLst>
              <a:ext uri="{FF2B5EF4-FFF2-40B4-BE49-F238E27FC236}">
                <a16:creationId xmlns:a16="http://schemas.microsoft.com/office/drawing/2014/main" id="{5E3A8CF7-7908-BC62-013F-95509242D9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4" r="25443" b="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923F03-03B3-BB3B-AED5-D6A456C170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spcBef>
                <a:spcPct val="0"/>
              </a:spcBef>
            </a:pPr>
            <a:r>
              <a:rPr lang="en-US" sz="48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Zero waste community project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768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199E1B1-A8C0-4FE8-A5A8-1CB41D69F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4A8DE83-DE75-4B41-9DB4-A7EC0B0DEC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128856" cy="1575461"/>
          </a:xfrm>
          <a:prstGeom prst="rect">
            <a:avLst/>
          </a:prstGeom>
          <a:gradFill>
            <a:gsLst>
              <a:gs pos="0">
                <a:schemeClr val="accent1">
                  <a:alpha val="41000"/>
                </a:schemeClr>
              </a:gs>
              <a:gs pos="74000">
                <a:schemeClr val="accent1">
                  <a:lumMod val="60000"/>
                  <a:lumOff val="40000"/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7009A0A-BEF5-4EAC-AF15-E4F9F002E2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" y="-1"/>
            <a:ext cx="12192002" cy="1574311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78000">
                <a:schemeClr val="accent1">
                  <a:alpha val="1500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5A00FF-CE06-95A6-C36E-34EAF71A0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713" y="248038"/>
            <a:ext cx="7063721" cy="11592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0"/>
              </a:spcBef>
            </a:pPr>
            <a:endParaRPr lang="en-US" sz="4000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" name="Picture 5" descr="A blue background with yellow and green circles with light bulb and gears&#10;&#10;Description automatically generated">
            <a:extLst>
              <a:ext uri="{FF2B5EF4-FFF2-40B4-BE49-F238E27FC236}">
                <a16:creationId xmlns:a16="http://schemas.microsoft.com/office/drawing/2014/main" id="{CB750255-5247-1EEC-37B3-1BFF7D94BD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225" y="2025979"/>
            <a:ext cx="11327549" cy="4332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9747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C3643-FA82-0446-3C26-B43E413C3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/>
              <a:t>Σεμιν</a:t>
            </a:r>
            <a:r>
              <a:rPr lang="en-CY" dirty="0"/>
              <a:t>ά</a:t>
            </a:r>
            <a:r>
              <a:rPr lang="el-GR" dirty="0" err="1"/>
              <a:t>ρια</a:t>
            </a:r>
            <a:r>
              <a:rPr lang="el-GR" dirty="0"/>
              <a:t> (υβριδικά)</a:t>
            </a:r>
            <a:endParaRPr lang="en-CY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CF0129-D3BE-1230-0436-164C1D3A75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199" y="1825625"/>
            <a:ext cx="10327105" cy="4351338"/>
          </a:xfrm>
        </p:spPr>
        <p:txBody>
          <a:bodyPr>
            <a:noAutofit/>
          </a:bodyPr>
          <a:lstStyle/>
          <a:p>
            <a:pPr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l-GR" sz="17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Συνάντηση</a:t>
            </a:r>
            <a:r>
              <a:rPr lang="el-GR" sz="17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1: 14/11 (</a:t>
            </a:r>
            <a:r>
              <a:rPr lang="en-GB" sz="17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online): </a:t>
            </a:r>
            <a:r>
              <a:rPr lang="el-GR" sz="17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Διεπιστημονικότητα στην Εκπαίδευση </a:t>
            </a:r>
            <a:r>
              <a:rPr lang="en-GB" sz="17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STEM </a:t>
            </a:r>
            <a:r>
              <a:rPr lang="el-GR" sz="17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και ο ρόλος της Ανοικτής Εκπαίδευσης </a:t>
            </a:r>
            <a:endParaRPr lang="el-GR" sz="1700" b="0" i="0" u="none" strike="noStrike" dirty="0">
              <a:solidFill>
                <a:srgbClr val="000000"/>
              </a:solidFill>
              <a:effectLst/>
            </a:endParaRPr>
          </a:p>
          <a:p>
            <a:pPr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l-GR" sz="17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Συνάντηση 2 </a:t>
            </a:r>
            <a:r>
              <a:rPr lang="el-GR" sz="17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(28/11) Πρακτικές Εκπαίδευσης </a:t>
            </a:r>
            <a:r>
              <a:rPr lang="en-GB" sz="17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STEM </a:t>
            </a:r>
            <a:r>
              <a:rPr lang="el-GR" sz="17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και Προσεγγίσεις Ανοικτής εκπαίδευσης  (δια ζώσης)</a:t>
            </a:r>
            <a:endParaRPr lang="el-GR" sz="1700" b="0" i="0" u="none" strike="noStrike" dirty="0">
              <a:solidFill>
                <a:srgbClr val="000000"/>
              </a:solidFill>
              <a:effectLst/>
            </a:endParaRPr>
          </a:p>
          <a:p>
            <a:pPr>
              <a:lnSpc>
                <a:spcPct val="100000"/>
              </a:lnSpc>
            </a:pPr>
            <a:r>
              <a:rPr lang="el-GR" sz="17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Συνάντηση 3 </a:t>
            </a:r>
            <a:r>
              <a:rPr lang="el-GR" sz="17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(5/12/23): Εκπαιδευτικοί πόροι και εργαλεία για την Ανοικτή εκπαίδευση </a:t>
            </a:r>
            <a:r>
              <a:rPr lang="en-GB" sz="17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STEM - </a:t>
            </a:r>
            <a:r>
              <a:rPr lang="el-GR" sz="17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Μέρος Α (</a:t>
            </a:r>
            <a:r>
              <a:rPr lang="en-GB" sz="17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online)</a:t>
            </a:r>
            <a:endParaRPr lang="el-GR" sz="1700" b="0" i="0" u="none" strike="noStrike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l-GR" sz="17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Συνάντηση 4 </a:t>
            </a:r>
            <a:r>
              <a:rPr lang="el-GR" sz="17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(9/1/24): Εκπαιδευτικοί πόροι και εργαλεία για την εκπαίδευση Ανοικτή εκπαίδευση </a:t>
            </a:r>
            <a:r>
              <a:rPr lang="en-GB" sz="17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STEM - </a:t>
            </a:r>
            <a:r>
              <a:rPr lang="el-GR" sz="17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Μέρος Β (δια ζώσης)</a:t>
            </a:r>
            <a:endParaRPr lang="el-GR" sz="1700" b="0" i="0" u="none" strike="noStrike" dirty="0">
              <a:solidFill>
                <a:srgbClr val="000000"/>
              </a:solidFill>
              <a:effectLst/>
            </a:endParaRPr>
          </a:p>
          <a:p>
            <a:pPr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l-GR" sz="17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Συνάντηση 5 </a:t>
            </a:r>
            <a:r>
              <a:rPr lang="el-GR" sz="17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(16/1/24): Σχεδιασμός και Ανάπτυξη Προγραμμάτων </a:t>
            </a:r>
            <a:r>
              <a:rPr lang="en-GB" sz="17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STEM </a:t>
            </a:r>
            <a:r>
              <a:rPr lang="el-GR" sz="17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για την Ανοικτή Εκπαίδευση (</a:t>
            </a:r>
            <a:r>
              <a:rPr lang="en-GB" sz="17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online)</a:t>
            </a:r>
            <a:endParaRPr lang="en-GB" sz="1700" b="0" i="0" u="none" strike="noStrike" dirty="0">
              <a:solidFill>
                <a:srgbClr val="000000"/>
              </a:solidFill>
              <a:effectLst/>
            </a:endParaRPr>
          </a:p>
          <a:p>
            <a:pPr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l-GR" sz="17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Συνάντηση 6 (23/1/24)</a:t>
            </a:r>
            <a:r>
              <a:rPr lang="el-GR" sz="17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:  Σχεδιασμός και Ανάπτυξη Προγραμμάτων </a:t>
            </a:r>
            <a:r>
              <a:rPr lang="en-GB" sz="17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STEM </a:t>
            </a:r>
            <a:r>
              <a:rPr lang="el-GR" sz="17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για την Ανοικτή Εκπαίδευση (δια ζώσης)</a:t>
            </a:r>
            <a:endParaRPr lang="el-GR" sz="1700" b="0" i="0" u="none" strike="noStrike" dirty="0">
              <a:solidFill>
                <a:srgbClr val="000000"/>
              </a:solidFill>
              <a:effectLst/>
            </a:endParaRPr>
          </a:p>
          <a:p>
            <a:pPr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l-GR" sz="17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Συνάντηση 7 </a:t>
            </a:r>
            <a:r>
              <a:rPr lang="el-GR" sz="17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(13/2/24): Υποστήριξη μαθητών σε προγράμματα Ανοικτής Εκπαίδευσης (δια ζώσης)</a:t>
            </a:r>
            <a:endParaRPr lang="el-GR" sz="1700" b="0" i="0" u="none" strike="noStrike" dirty="0">
              <a:solidFill>
                <a:srgbClr val="000000"/>
              </a:solidFill>
              <a:effectLst/>
            </a:endParaRPr>
          </a:p>
          <a:p>
            <a:pPr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l-GR" sz="17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Συνάντηση 8 </a:t>
            </a:r>
            <a:r>
              <a:rPr lang="el-GR" sz="17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(26/3/24): Παρουσιάσεις και συζήτηση (δια ζώσης)</a:t>
            </a:r>
            <a:endParaRPr lang="el-GR" sz="1700" b="0" i="0" u="none" strike="noStrike" dirty="0">
              <a:solidFill>
                <a:srgbClr val="000000"/>
              </a:solidFill>
              <a:effectLst/>
            </a:endParaRPr>
          </a:p>
          <a:p>
            <a:pPr>
              <a:lnSpc>
                <a:spcPct val="100000"/>
              </a:lnSpc>
            </a:pPr>
            <a:br>
              <a:rPr lang="el-GR" sz="1800" dirty="0"/>
            </a:br>
            <a:br>
              <a:rPr lang="el-GR" sz="1800" dirty="0"/>
            </a:br>
            <a:br>
              <a:rPr lang="el-GR" sz="1800" dirty="0"/>
            </a:br>
            <a:br>
              <a:rPr lang="el-GR" sz="1800" dirty="0"/>
            </a:br>
            <a:br>
              <a:rPr lang="el-GR" sz="1800" dirty="0"/>
            </a:br>
            <a:br>
              <a:rPr lang="el-GR" sz="1800" dirty="0"/>
            </a:br>
            <a:br>
              <a:rPr lang="en-GB" sz="1800" dirty="0"/>
            </a:br>
            <a:br>
              <a:rPr lang="en-GB" sz="1800" dirty="0"/>
            </a:br>
            <a:br>
              <a:rPr lang="el-GR" sz="1800" dirty="0"/>
            </a:br>
            <a:br>
              <a:rPr lang="el-GR" sz="1800" dirty="0"/>
            </a:br>
            <a:br>
              <a:rPr lang="el-GR" sz="1800" dirty="0"/>
            </a:br>
            <a:br>
              <a:rPr lang="el-GR" sz="1800" dirty="0"/>
            </a:br>
            <a:br>
              <a:rPr lang="el-GR" sz="1800" dirty="0"/>
            </a:br>
            <a:br>
              <a:rPr lang="el-GR" sz="1800" dirty="0"/>
            </a:br>
            <a:endParaRPr lang="en-CY" sz="1800" dirty="0"/>
          </a:p>
        </p:txBody>
      </p:sp>
    </p:spTree>
    <p:extLst>
      <p:ext uri="{BB962C8B-B14F-4D97-AF65-F5344CB8AC3E}">
        <p14:creationId xmlns:p14="http://schemas.microsoft.com/office/powerpoint/2010/main" val="2970295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393</Words>
  <Application>Microsoft Macintosh PowerPoint</Application>
  <PresentationFormat>Widescreen</PresentationFormat>
  <Paragraphs>44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Office</vt:lpstr>
      <vt:lpstr>ICSE Factory – Εκπαίδευση STEM και Ανοικτή Εκπαίδευση (Open Schooling)</vt:lpstr>
      <vt:lpstr>ICSE Factory Project</vt:lpstr>
      <vt:lpstr>Δράσεις (2023 – 2025)</vt:lpstr>
      <vt:lpstr>Δραστηριότητες Ανοικτής Εκπαίδευσης</vt:lpstr>
      <vt:lpstr>Παραδείγματα</vt:lpstr>
      <vt:lpstr>Παραδείγματα</vt:lpstr>
      <vt:lpstr>Zero waste community project</vt:lpstr>
      <vt:lpstr>PowerPoint Presentation</vt:lpstr>
      <vt:lpstr>Σεμινάρια (υβριδικά)</vt:lpstr>
      <vt:lpstr>Στόχος</vt:lpstr>
      <vt:lpstr>Επικοινωνία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 5. Evaluation</dc:title>
  <dc:creator>Natascha Bakx</dc:creator>
  <cp:lastModifiedBy>MARIA EVAGOROU</cp:lastModifiedBy>
  <cp:revision>25</cp:revision>
  <dcterms:created xsi:type="dcterms:W3CDTF">2019-12-13T14:12:48Z</dcterms:created>
  <dcterms:modified xsi:type="dcterms:W3CDTF">2023-10-25T10:33:33Z</dcterms:modified>
</cp:coreProperties>
</file>