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256" r:id="rId2"/>
    <p:sldId id="261" r:id="rId3"/>
    <p:sldId id="263" r:id="rId4"/>
    <p:sldId id="258" r:id="rId5"/>
    <p:sldId id="284" r:id="rId6"/>
    <p:sldId id="275" r:id="rId7"/>
    <p:sldId id="278" r:id="rId8"/>
    <p:sldId id="279" r:id="rId9"/>
    <p:sldId id="280" r:id="rId10"/>
    <p:sldId id="281" r:id="rId11"/>
    <p:sldId id="282" r:id="rId12"/>
    <p:sldId id="283" r:id="rId13"/>
    <p:sldId id="285" r:id="rId14"/>
    <p:sldId id="286" r:id="rId15"/>
    <p:sldId id="287" r:id="rId16"/>
    <p:sldId id="298" r:id="rId17"/>
    <p:sldId id="299" r:id="rId18"/>
    <p:sldId id="300" r:id="rId19"/>
    <p:sldId id="302" r:id="rId20"/>
    <p:sldId id="303" r:id="rId21"/>
    <p:sldId id="305" r:id="rId22"/>
    <p:sldId id="304" r:id="rId23"/>
    <p:sldId id="306" r:id="rId24"/>
    <p:sldId id="309" r:id="rId25"/>
    <p:sldId id="310" r:id="rId26"/>
    <p:sldId id="311" r:id="rId27"/>
    <p:sldId id="312" r:id="rId28"/>
    <p:sldId id="313" r:id="rId29"/>
    <p:sldId id="322" r:id="rId30"/>
    <p:sldId id="315" r:id="rId31"/>
    <p:sldId id="321" r:id="rId32"/>
    <p:sldId id="316" r:id="rId33"/>
    <p:sldId id="317" r:id="rId34"/>
    <p:sldId id="323" r:id="rId35"/>
    <p:sldId id="318" r:id="rId36"/>
    <p:sldId id="319" r:id="rId37"/>
    <p:sldId id="320" r:id="rId38"/>
  </p:sldIdLst>
  <p:sldSz cx="9144000" cy="6858000" type="screen4x3"/>
  <p:notesSz cx="10018713" cy="6884988"/>
  <p:defaultTextStyle>
    <a:defPPr>
      <a:defRPr lang="ru-RU"/>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0000"/>
    <a:srgbClr val="79A400"/>
    <a:srgbClr val="EAFFAF"/>
    <a:srgbClr val="004C00"/>
    <a:srgbClr val="E3FF93"/>
    <a:srgbClr val="006600"/>
    <a:srgbClr val="A20000"/>
    <a:srgbClr val="C82600"/>
    <a:srgbClr val="BC2400"/>
    <a:srgbClr val="DA2A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838" autoAdjust="0"/>
    <p:restoredTop sz="94660"/>
  </p:normalViewPr>
  <p:slideViewPr>
    <p:cSldViewPr>
      <p:cViewPr varScale="1">
        <p:scale>
          <a:sx n="68" d="100"/>
          <a:sy n="68" d="100"/>
        </p:scale>
        <p:origin x="702" y="72"/>
      </p:cViewPr>
      <p:guideLst/>
    </p:cSldViewPr>
  </p:slideViewPr>
  <p:notesTextViewPr>
    <p:cViewPr>
      <p:scale>
        <a:sx n="1" d="1"/>
        <a:sy n="1" d="1"/>
      </p:scale>
      <p:origin x="0" y="0"/>
    </p:cViewPr>
  </p:notesTextViewPr>
  <p:sorterViewPr>
    <p:cViewPr>
      <p:scale>
        <a:sx n="100" d="100"/>
        <a:sy n="100" d="100"/>
      </p:scale>
      <p:origin x="0" y="-108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A0CFDA8A-E739-48D8-966E-4137A5B1BB13}"/>
              </a:ext>
            </a:extLst>
          </p:cNvPr>
          <p:cNvSpPr>
            <a:spLocks noGrp="1" noChangeArrowheads="1"/>
          </p:cNvSpPr>
          <p:nvPr>
            <p:ph type="hdr" sz="quarter"/>
          </p:nvPr>
        </p:nvSpPr>
        <p:spPr bwMode="auto">
          <a:xfrm>
            <a:off x="0" y="0"/>
            <a:ext cx="4341442" cy="34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588" tIns="48294" rIns="96588" bIns="48294" numCol="1" anchor="t" anchorCtr="0" compatLnSpc="1">
            <a:prstTxWarp prst="textNoShape">
              <a:avLst/>
            </a:prstTxWarp>
          </a:bodyPr>
          <a:lstStyle>
            <a:lvl1pPr>
              <a:defRPr sz="1300"/>
            </a:lvl1pPr>
          </a:lstStyle>
          <a:p>
            <a:endParaRPr lang="ru-RU" altLang="en-US"/>
          </a:p>
        </p:txBody>
      </p:sp>
      <p:sp>
        <p:nvSpPr>
          <p:cNvPr id="69635" name="Rectangle 3">
            <a:extLst>
              <a:ext uri="{FF2B5EF4-FFF2-40B4-BE49-F238E27FC236}">
                <a16:creationId xmlns:a16="http://schemas.microsoft.com/office/drawing/2014/main" id="{F9C82134-E149-917F-7646-2A9EBB1DA49E}"/>
              </a:ext>
            </a:extLst>
          </p:cNvPr>
          <p:cNvSpPr>
            <a:spLocks noGrp="1" noChangeArrowheads="1"/>
          </p:cNvSpPr>
          <p:nvPr>
            <p:ph type="dt" idx="1"/>
          </p:nvPr>
        </p:nvSpPr>
        <p:spPr bwMode="auto">
          <a:xfrm>
            <a:off x="5674952" y="0"/>
            <a:ext cx="4341442" cy="34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588" tIns="48294" rIns="96588" bIns="48294" numCol="1" anchor="t" anchorCtr="0" compatLnSpc="1">
            <a:prstTxWarp prst="textNoShape">
              <a:avLst/>
            </a:prstTxWarp>
          </a:bodyPr>
          <a:lstStyle>
            <a:lvl1pPr algn="r">
              <a:defRPr sz="1300"/>
            </a:lvl1pPr>
          </a:lstStyle>
          <a:p>
            <a:endParaRPr lang="ru-RU" altLang="en-US"/>
          </a:p>
        </p:txBody>
      </p:sp>
      <p:sp>
        <p:nvSpPr>
          <p:cNvPr id="69636" name="Rectangle 4">
            <a:extLst>
              <a:ext uri="{FF2B5EF4-FFF2-40B4-BE49-F238E27FC236}">
                <a16:creationId xmlns:a16="http://schemas.microsoft.com/office/drawing/2014/main" id="{EB092276-5C43-F324-F35A-5806EA74D6AB}"/>
              </a:ext>
            </a:extLst>
          </p:cNvPr>
          <p:cNvSpPr>
            <a:spLocks noGrp="1" noRot="1" noChangeAspect="1" noChangeArrowheads="1" noTextEdit="1"/>
          </p:cNvSpPr>
          <p:nvPr>
            <p:ph type="sldImg" idx="2"/>
          </p:nvPr>
        </p:nvSpPr>
        <p:spPr bwMode="auto">
          <a:xfrm>
            <a:off x="3287713" y="515938"/>
            <a:ext cx="3443287" cy="2582862"/>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9637" name="Rectangle 5">
            <a:extLst>
              <a:ext uri="{FF2B5EF4-FFF2-40B4-BE49-F238E27FC236}">
                <a16:creationId xmlns:a16="http://schemas.microsoft.com/office/drawing/2014/main" id="{57FAA533-B465-5BEA-3449-FA9BE82D4F7A}"/>
              </a:ext>
            </a:extLst>
          </p:cNvPr>
          <p:cNvSpPr>
            <a:spLocks noGrp="1" noChangeArrowheads="1"/>
          </p:cNvSpPr>
          <p:nvPr>
            <p:ph type="body" sz="quarter" idx="3"/>
          </p:nvPr>
        </p:nvSpPr>
        <p:spPr bwMode="auto">
          <a:xfrm>
            <a:off x="1001872" y="3270369"/>
            <a:ext cx="8014970" cy="3098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588" tIns="48294" rIns="96588" bIns="48294" numCol="1" anchor="t" anchorCtr="0" compatLnSpc="1">
            <a:prstTxWarp prst="textNoShape">
              <a:avLst/>
            </a:prstTxWarp>
          </a:bodyPr>
          <a:lstStyle/>
          <a:p>
            <a:pPr lvl="0"/>
            <a:r>
              <a:rPr lang="ru-RU" altLang="en-US"/>
              <a:t>Click to edit Master text styles</a:t>
            </a:r>
          </a:p>
          <a:p>
            <a:pPr lvl="1"/>
            <a:r>
              <a:rPr lang="ru-RU" altLang="en-US"/>
              <a:t>Second level</a:t>
            </a:r>
          </a:p>
          <a:p>
            <a:pPr lvl="2"/>
            <a:r>
              <a:rPr lang="ru-RU" altLang="en-US"/>
              <a:t>Third level</a:t>
            </a:r>
          </a:p>
          <a:p>
            <a:pPr lvl="3"/>
            <a:r>
              <a:rPr lang="ru-RU" altLang="en-US"/>
              <a:t>Fourth level</a:t>
            </a:r>
          </a:p>
          <a:p>
            <a:pPr lvl="4"/>
            <a:r>
              <a:rPr lang="ru-RU" altLang="en-US"/>
              <a:t>Fifth level</a:t>
            </a:r>
          </a:p>
        </p:txBody>
      </p:sp>
      <p:sp>
        <p:nvSpPr>
          <p:cNvPr id="69638" name="Rectangle 6">
            <a:extLst>
              <a:ext uri="{FF2B5EF4-FFF2-40B4-BE49-F238E27FC236}">
                <a16:creationId xmlns:a16="http://schemas.microsoft.com/office/drawing/2014/main" id="{322D3C87-0B40-DD35-F22B-07A49868AAC0}"/>
              </a:ext>
            </a:extLst>
          </p:cNvPr>
          <p:cNvSpPr>
            <a:spLocks noGrp="1" noChangeArrowheads="1"/>
          </p:cNvSpPr>
          <p:nvPr>
            <p:ph type="ftr" sz="quarter" idx="4"/>
          </p:nvPr>
        </p:nvSpPr>
        <p:spPr bwMode="auto">
          <a:xfrm>
            <a:off x="0" y="6539544"/>
            <a:ext cx="4341442" cy="34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588" tIns="48294" rIns="96588" bIns="48294" numCol="1" anchor="b" anchorCtr="0" compatLnSpc="1">
            <a:prstTxWarp prst="textNoShape">
              <a:avLst/>
            </a:prstTxWarp>
          </a:bodyPr>
          <a:lstStyle>
            <a:lvl1pPr>
              <a:defRPr sz="1300"/>
            </a:lvl1pPr>
          </a:lstStyle>
          <a:p>
            <a:endParaRPr lang="ru-RU" altLang="en-US"/>
          </a:p>
        </p:txBody>
      </p:sp>
      <p:sp>
        <p:nvSpPr>
          <p:cNvPr id="69639" name="Rectangle 7">
            <a:extLst>
              <a:ext uri="{FF2B5EF4-FFF2-40B4-BE49-F238E27FC236}">
                <a16:creationId xmlns:a16="http://schemas.microsoft.com/office/drawing/2014/main" id="{02EFB268-59DE-21D9-303C-3FD2641E0BBC}"/>
              </a:ext>
            </a:extLst>
          </p:cNvPr>
          <p:cNvSpPr>
            <a:spLocks noGrp="1" noChangeArrowheads="1"/>
          </p:cNvSpPr>
          <p:nvPr>
            <p:ph type="sldNum" sz="quarter" idx="5"/>
          </p:nvPr>
        </p:nvSpPr>
        <p:spPr bwMode="auto">
          <a:xfrm>
            <a:off x="5674952" y="6539544"/>
            <a:ext cx="4341442" cy="34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588" tIns="48294" rIns="96588" bIns="48294" numCol="1" anchor="b" anchorCtr="0" compatLnSpc="1">
            <a:prstTxWarp prst="textNoShape">
              <a:avLst/>
            </a:prstTxWarp>
          </a:bodyPr>
          <a:lstStyle>
            <a:lvl1pPr algn="r">
              <a:defRPr sz="1300"/>
            </a:lvl1pPr>
          </a:lstStyle>
          <a:p>
            <a:fld id="{D879C78F-177F-40F3-AA06-1FF03BD54A9D}" type="slidenum">
              <a:rPr lang="ru-RU" altLang="en-US"/>
              <a:pPr/>
              <a:t>‹#›</a:t>
            </a:fld>
            <a:endParaRPr lang="ru-RU"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30" name="Rectangle 10">
            <a:extLst>
              <a:ext uri="{FF2B5EF4-FFF2-40B4-BE49-F238E27FC236}">
                <a16:creationId xmlns:a16="http://schemas.microsoft.com/office/drawing/2014/main" id="{23162DF5-B71A-B077-A18C-FE2A6677CC64}"/>
              </a:ext>
            </a:extLst>
          </p:cNvPr>
          <p:cNvSpPr>
            <a:spLocks noChangeArrowheads="1"/>
          </p:cNvSpPr>
          <p:nvPr/>
        </p:nvSpPr>
        <p:spPr bwMode="auto">
          <a:xfrm>
            <a:off x="0" y="3092450"/>
            <a:ext cx="5508625" cy="122555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2" name="Rectangle 2">
            <a:extLst>
              <a:ext uri="{FF2B5EF4-FFF2-40B4-BE49-F238E27FC236}">
                <a16:creationId xmlns:a16="http://schemas.microsoft.com/office/drawing/2014/main" id="{FB6D2240-C8BD-EB0D-C9B1-AB8255983644}"/>
              </a:ext>
            </a:extLst>
          </p:cNvPr>
          <p:cNvSpPr>
            <a:spLocks noGrp="1" noChangeArrowheads="1"/>
          </p:cNvSpPr>
          <p:nvPr>
            <p:ph type="ctrTitle"/>
          </p:nvPr>
        </p:nvSpPr>
        <p:spPr>
          <a:xfrm>
            <a:off x="73025" y="2925763"/>
            <a:ext cx="7162800" cy="1109662"/>
          </a:xfrm>
        </p:spPr>
        <p:txBody>
          <a:bodyPr/>
          <a:lstStyle>
            <a:lvl1pPr>
              <a:defRPr sz="3200">
                <a:solidFill>
                  <a:schemeClr val="bg1"/>
                </a:solidFill>
              </a:defRPr>
            </a:lvl1pPr>
          </a:lstStyle>
          <a:p>
            <a:pPr lvl="0"/>
            <a:r>
              <a:rPr lang="en-US" altLang="en-US" noProof="0"/>
              <a:t>Click to edit Master title style</a:t>
            </a:r>
            <a:endParaRPr lang="ru-RU" altLang="en-US" noProof="0"/>
          </a:p>
        </p:txBody>
      </p:sp>
      <p:sp>
        <p:nvSpPr>
          <p:cNvPr id="5123" name="Rectangle 3">
            <a:extLst>
              <a:ext uri="{FF2B5EF4-FFF2-40B4-BE49-F238E27FC236}">
                <a16:creationId xmlns:a16="http://schemas.microsoft.com/office/drawing/2014/main" id="{57B5E4CD-8C75-5CB0-AA3D-1E523AAC870B}"/>
              </a:ext>
            </a:extLst>
          </p:cNvPr>
          <p:cNvSpPr>
            <a:spLocks noGrp="1" noChangeArrowheads="1"/>
          </p:cNvSpPr>
          <p:nvPr>
            <p:ph type="subTitle" idx="1"/>
          </p:nvPr>
        </p:nvSpPr>
        <p:spPr>
          <a:xfrm>
            <a:off x="73025" y="3668713"/>
            <a:ext cx="7162800" cy="696912"/>
          </a:xfrm>
        </p:spPr>
        <p:txBody>
          <a:bodyPr/>
          <a:lstStyle>
            <a:lvl1pPr marL="0" indent="0">
              <a:buFontTx/>
              <a:buNone/>
              <a:defRPr sz="2400" b="1">
                <a:solidFill>
                  <a:schemeClr val="bg1"/>
                </a:solidFill>
              </a:defRPr>
            </a:lvl1pPr>
          </a:lstStyle>
          <a:p>
            <a:pPr lvl="0"/>
            <a:r>
              <a:rPr lang="en-US" altLang="en-US" noProof="0"/>
              <a:t>Click to edit Master subtitle style</a:t>
            </a:r>
            <a:endParaRPr lang="ru-RU" altLang="en-US"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95F1E-88F8-BA50-FF7B-64AEF6E6966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160DD17-C1B2-4CCD-294C-22E49258B84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272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224AEBC-DEDC-9AD5-586E-15E059330FD9}"/>
              </a:ext>
            </a:extLst>
          </p:cNvPr>
          <p:cNvSpPr>
            <a:spLocks noGrp="1"/>
          </p:cNvSpPr>
          <p:nvPr>
            <p:ph type="title" orient="vert"/>
          </p:nvPr>
        </p:nvSpPr>
        <p:spPr>
          <a:xfrm>
            <a:off x="7288213" y="765175"/>
            <a:ext cx="2036762" cy="57610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F495D34-244E-2127-6834-9C21ADFB059F}"/>
              </a:ext>
            </a:extLst>
          </p:cNvPr>
          <p:cNvSpPr>
            <a:spLocks noGrp="1"/>
          </p:cNvSpPr>
          <p:nvPr>
            <p:ph type="body" orient="vert" idx="1"/>
          </p:nvPr>
        </p:nvSpPr>
        <p:spPr>
          <a:xfrm>
            <a:off x="1176338" y="765175"/>
            <a:ext cx="5959475" cy="57610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2039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E3059-0889-FA0F-57D6-883ACFDFDE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B22346B-00DA-0379-D805-DBE2A50DDC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67793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F0B52-61FC-A951-B6EB-9354F9E0A6C8}"/>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47B3D0-51FA-70C7-06DE-735B19F86429}"/>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2948773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12BA-FE59-5762-B851-C1D23E93D31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75FD2F-FEBE-767A-F806-FE8DF5BAB357}"/>
              </a:ext>
            </a:extLst>
          </p:cNvPr>
          <p:cNvSpPr>
            <a:spLocks noGrp="1"/>
          </p:cNvSpPr>
          <p:nvPr>
            <p:ph sz="half" idx="1"/>
          </p:nvPr>
        </p:nvSpPr>
        <p:spPr>
          <a:xfrm>
            <a:off x="1176338" y="1341438"/>
            <a:ext cx="3744912" cy="5184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A963BC-79A3-1DE1-4768-FBF87205AED7}"/>
              </a:ext>
            </a:extLst>
          </p:cNvPr>
          <p:cNvSpPr>
            <a:spLocks noGrp="1"/>
          </p:cNvSpPr>
          <p:nvPr>
            <p:ph sz="half" idx="2"/>
          </p:nvPr>
        </p:nvSpPr>
        <p:spPr>
          <a:xfrm>
            <a:off x="5073650" y="1341438"/>
            <a:ext cx="3746500" cy="5184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81736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912F9-62BF-D20F-A1E4-2B30452502B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DB125D0-A2BC-D883-1967-B02BE78057D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5298D08-AFAB-7A03-D965-F057FCA5C08B}"/>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4B9C8D-07F4-AE2C-EBEF-F996D7B83AEC}"/>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0BA220-B756-C976-FDA3-14B38DF39D8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70272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7D846-7BD9-020D-5AB5-074BF02F0BD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79518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9255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3D46A-1900-4EB5-EDCE-E491474A3F2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DABB83-D0E9-0A01-1398-044AAEB35C7B}"/>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298F38F-776A-A5DA-EE8A-DF697E0A378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551150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9C35B-5333-EE04-C76C-99EFA173E44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2995D8D-D37E-E9F1-771E-DB6425532770}"/>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476488D5-BFD7-6618-7E54-58B16FB0F1F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181078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D273F5C-D444-AA44-BF28-9F3835374C0A}"/>
              </a:ext>
            </a:extLst>
          </p:cNvPr>
          <p:cNvSpPr>
            <a:spLocks noGrp="1" noChangeArrowheads="1"/>
          </p:cNvSpPr>
          <p:nvPr>
            <p:ph type="title"/>
          </p:nvPr>
        </p:nvSpPr>
        <p:spPr bwMode="auto">
          <a:xfrm>
            <a:off x="2771775" y="765175"/>
            <a:ext cx="655320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ru-RU" altLang="en-US"/>
          </a:p>
        </p:txBody>
      </p:sp>
      <p:sp>
        <p:nvSpPr>
          <p:cNvPr id="1027" name="Rectangle 3">
            <a:extLst>
              <a:ext uri="{FF2B5EF4-FFF2-40B4-BE49-F238E27FC236}">
                <a16:creationId xmlns:a16="http://schemas.microsoft.com/office/drawing/2014/main" id="{950CBA10-C35F-42ED-A5D3-57DC7F95BF3E}"/>
              </a:ext>
            </a:extLst>
          </p:cNvPr>
          <p:cNvSpPr>
            <a:spLocks noGrp="1" noChangeArrowheads="1"/>
          </p:cNvSpPr>
          <p:nvPr>
            <p:ph type="body" idx="1"/>
          </p:nvPr>
        </p:nvSpPr>
        <p:spPr bwMode="auto">
          <a:xfrm>
            <a:off x="1176338" y="1341438"/>
            <a:ext cx="7643812" cy="51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ru-RU"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p:titleStyle>
    <p:bodyStyle>
      <a:lvl1pPr marL="342900" indent="-342900" algn="l" rtl="0" eaLnBrk="1" fontAlgn="base" hangingPunct="1">
        <a:spcBef>
          <a:spcPct val="20000"/>
        </a:spcBef>
        <a:spcAft>
          <a:spcPct val="0"/>
        </a:spcAft>
        <a:buChar char="•"/>
        <a:defRPr sz="28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b="1"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a:extLst>
              <a:ext uri="{FF2B5EF4-FFF2-40B4-BE49-F238E27FC236}">
                <a16:creationId xmlns:a16="http://schemas.microsoft.com/office/drawing/2014/main" id="{C30B0775-17E8-C45F-DCAA-465BDFC3A4E0}"/>
              </a:ext>
            </a:extLst>
          </p:cNvPr>
          <p:cNvSpPr>
            <a:spLocks noGrp="1" noChangeArrowheads="1"/>
          </p:cNvSpPr>
          <p:nvPr>
            <p:ph type="subTitle" idx="1"/>
          </p:nvPr>
        </p:nvSpPr>
        <p:spPr>
          <a:xfrm>
            <a:off x="467544" y="5157192"/>
            <a:ext cx="4824536" cy="1440160"/>
          </a:xfrm>
        </p:spPr>
        <p:txBody>
          <a:bodyPr/>
          <a:lstStyle/>
          <a:p>
            <a:pPr algn="ctr">
              <a:lnSpc>
                <a:spcPct val="90000"/>
              </a:lnSpc>
            </a:pPr>
            <a:r>
              <a:rPr lang="el-GR" altLang="en-US" sz="2000" dirty="0">
                <a:solidFill>
                  <a:srgbClr val="8E0000"/>
                </a:solidFill>
              </a:rPr>
              <a:t>Θεονίτσα Λοΐζου Γεωργίου</a:t>
            </a:r>
          </a:p>
          <a:p>
            <a:pPr algn="ctr">
              <a:lnSpc>
                <a:spcPct val="90000"/>
              </a:lnSpc>
            </a:pPr>
            <a:r>
              <a:rPr lang="el-GR" altLang="en-US" sz="2000" dirty="0">
                <a:solidFill>
                  <a:srgbClr val="8E0000"/>
                </a:solidFill>
              </a:rPr>
              <a:t>Σαλώμη Χατζηκωνσταντίνου</a:t>
            </a:r>
          </a:p>
          <a:p>
            <a:pPr algn="ctr">
              <a:lnSpc>
                <a:spcPct val="90000"/>
              </a:lnSpc>
            </a:pPr>
            <a:endParaRPr lang="el-GR" altLang="en-US" sz="800" dirty="0">
              <a:solidFill>
                <a:srgbClr val="A20000"/>
              </a:solidFill>
            </a:endParaRPr>
          </a:p>
          <a:p>
            <a:pPr algn="ctr">
              <a:lnSpc>
                <a:spcPct val="90000"/>
              </a:lnSpc>
            </a:pPr>
            <a:r>
              <a:rPr lang="el-GR" altLang="en-US" sz="2000" dirty="0">
                <a:solidFill>
                  <a:srgbClr val="A20000"/>
                </a:solidFill>
              </a:rPr>
              <a:t>Λύκειο Παραλιμνίου</a:t>
            </a:r>
            <a:endParaRPr lang="uk-UA" altLang="en-US" sz="2000" dirty="0">
              <a:solidFill>
                <a:srgbClr val="A20000"/>
              </a:solidFill>
            </a:endParaRPr>
          </a:p>
        </p:txBody>
      </p:sp>
      <p:sp>
        <p:nvSpPr>
          <p:cNvPr id="2" name="Rectangle 1">
            <a:extLst>
              <a:ext uri="{FF2B5EF4-FFF2-40B4-BE49-F238E27FC236}">
                <a16:creationId xmlns:a16="http://schemas.microsoft.com/office/drawing/2014/main" id="{9F819FB5-01FC-7456-3DCE-F185F1BDDF35}"/>
              </a:ext>
            </a:extLst>
          </p:cNvPr>
          <p:cNvSpPr/>
          <p:nvPr/>
        </p:nvSpPr>
        <p:spPr>
          <a:xfrm>
            <a:off x="0" y="2924944"/>
            <a:ext cx="5940152" cy="2016224"/>
          </a:xfrm>
          <a:prstGeom prst="rect">
            <a:avLst/>
          </a:prstGeom>
          <a:solidFill>
            <a:srgbClr val="BC24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18" name="Rectangle 2">
            <a:extLst>
              <a:ext uri="{FF2B5EF4-FFF2-40B4-BE49-F238E27FC236}">
                <a16:creationId xmlns:a16="http://schemas.microsoft.com/office/drawing/2014/main" id="{275D1DA6-1239-706E-55DA-5992E94E0942}"/>
              </a:ext>
            </a:extLst>
          </p:cNvPr>
          <p:cNvSpPr>
            <a:spLocks noGrp="1" noChangeArrowheads="1"/>
          </p:cNvSpPr>
          <p:nvPr>
            <p:ph type="ctrTitle"/>
          </p:nvPr>
        </p:nvSpPr>
        <p:spPr>
          <a:xfrm>
            <a:off x="0" y="3068960"/>
            <a:ext cx="5940152" cy="1655365"/>
          </a:xfrm>
          <a:noFill/>
        </p:spPr>
        <p:txBody>
          <a:bodyPr/>
          <a:lstStyle/>
          <a:p>
            <a:pPr algn="ctr">
              <a:lnSpc>
                <a:spcPct val="114000"/>
              </a:lnSpc>
            </a:pPr>
            <a:r>
              <a:rPr lang="el-GR" altLang="en-US" sz="2200" dirty="0">
                <a:latin typeface="Tahoma" panose="020B0604030504040204" pitchFamily="34" charset="0"/>
              </a:rPr>
              <a:t>Καρδία, δώρο ζωής· </a:t>
            </a:r>
            <a:r>
              <a:rPr lang="el-GR" altLang="en-US" sz="2200" b="0" dirty="0">
                <a:latin typeface="Tahoma" panose="020B0604030504040204" pitchFamily="34" charset="0"/>
              </a:rPr>
              <a:t>η μετάβαση από τη γνώση για τη δομή και λειτουργία της, στην αντιμετώπιση του κοινωνικο-επιστημονικού ζητήματος της μεταμόσχευσής της.</a:t>
            </a:r>
            <a:endParaRPr lang="uk-UA" altLang="en-US" sz="2200" b="0" dirty="0">
              <a:latin typeface="Tahoma" panose="020B0604030504040204" pitchFamily="34" charset="0"/>
            </a:endParaRPr>
          </a:p>
        </p:txBody>
      </p:sp>
      <p:sp>
        <p:nvSpPr>
          <p:cNvPr id="3" name="Rectangle 3">
            <a:extLst>
              <a:ext uri="{FF2B5EF4-FFF2-40B4-BE49-F238E27FC236}">
                <a16:creationId xmlns:a16="http://schemas.microsoft.com/office/drawing/2014/main" id="{3AD13BC7-D8B5-A03E-FBB3-917C86045474}"/>
              </a:ext>
            </a:extLst>
          </p:cNvPr>
          <p:cNvSpPr txBox="1">
            <a:spLocks noChangeArrowheads="1"/>
          </p:cNvSpPr>
          <p:nvPr/>
        </p:nvSpPr>
        <p:spPr bwMode="auto">
          <a:xfrm>
            <a:off x="611560" y="229772"/>
            <a:ext cx="7776864"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l" rtl="0" eaLnBrk="1" fontAlgn="base" hangingPunct="1">
              <a:spcBef>
                <a:spcPct val="20000"/>
              </a:spcBef>
              <a:spcAft>
                <a:spcPct val="0"/>
              </a:spcAft>
              <a:buFontTx/>
              <a:buNone/>
              <a:defRPr sz="2400" b="1"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400" b="1"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90000"/>
              </a:lnSpc>
            </a:pPr>
            <a:r>
              <a:rPr lang="el-GR" altLang="en-US" sz="2000" b="0" dirty="0">
                <a:solidFill>
                  <a:srgbClr val="8E0000"/>
                </a:solidFill>
              </a:rPr>
              <a:t>Παιδαγωγικό Ινστιτούτο Κύπρου / Τομέας Επιμόρφωσης</a:t>
            </a:r>
          </a:p>
          <a:p>
            <a:pPr algn="ctr">
              <a:lnSpc>
                <a:spcPct val="90000"/>
              </a:lnSpc>
            </a:pPr>
            <a:r>
              <a:rPr lang="el-GR" altLang="en-US" sz="2000" dirty="0">
                <a:solidFill>
                  <a:srgbClr val="8E0000"/>
                </a:solidFill>
              </a:rPr>
              <a:t>Σεμινάριο Διδακτικής των Φυσικών Επιστημών</a:t>
            </a:r>
          </a:p>
          <a:p>
            <a:pPr algn="ctr">
              <a:lnSpc>
                <a:spcPct val="90000"/>
              </a:lnSpc>
            </a:pPr>
            <a:r>
              <a:rPr lang="el-GR" altLang="en-US" sz="2000" dirty="0">
                <a:solidFill>
                  <a:srgbClr val="8E0000"/>
                </a:solidFill>
              </a:rPr>
              <a:t>Διαδικτυακή Συνάντηση</a:t>
            </a:r>
          </a:p>
          <a:p>
            <a:pPr algn="ctr">
              <a:lnSpc>
                <a:spcPct val="90000"/>
              </a:lnSpc>
            </a:pPr>
            <a:endParaRPr lang="el-GR" altLang="en-US" sz="600" dirty="0">
              <a:solidFill>
                <a:srgbClr val="A20000"/>
              </a:solidFill>
            </a:endParaRPr>
          </a:p>
          <a:p>
            <a:pPr algn="ctr">
              <a:lnSpc>
                <a:spcPct val="90000"/>
              </a:lnSpc>
            </a:pPr>
            <a:r>
              <a:rPr lang="el-GR" altLang="en-US" sz="2000" dirty="0">
                <a:solidFill>
                  <a:srgbClr val="A20000"/>
                </a:solidFill>
              </a:rPr>
              <a:t>23 Φεβρουαρίου 2023</a:t>
            </a:r>
            <a:endParaRPr lang="uk-UA" altLang="en-US" sz="2000" dirty="0">
              <a:solidFill>
                <a:srgbClr val="A2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875025" y="44624"/>
            <a:ext cx="7056462" cy="649287"/>
          </a:xfrm>
        </p:spPr>
        <p:txBody>
          <a:bodyPr/>
          <a:lstStyle/>
          <a:p>
            <a:r>
              <a:rPr lang="el-GR" altLang="en-US" sz="3200" dirty="0">
                <a:solidFill>
                  <a:schemeClr val="accent2"/>
                </a:solidFill>
                <a:latin typeface="Tahoma" panose="020B0604030504040204" pitchFamily="34" charset="0"/>
              </a:rPr>
              <a:t>Επιχειρηματολογία</a:t>
            </a:r>
            <a:endParaRPr lang="uk-UA" altLang="en-US" sz="3200" dirty="0">
              <a:solidFill>
                <a:schemeClr val="accent2"/>
              </a:solidFill>
              <a:latin typeface="Tahoma" panose="020B0604030504040204" pitchFamily="34" charset="0"/>
            </a:endParaRPr>
          </a:p>
        </p:txBody>
      </p:sp>
      <p:sp>
        <p:nvSpPr>
          <p:cNvPr id="4" name="Content Placeholder 2">
            <a:extLst>
              <a:ext uri="{FF2B5EF4-FFF2-40B4-BE49-F238E27FC236}">
                <a16:creationId xmlns:a16="http://schemas.microsoft.com/office/drawing/2014/main" id="{3F1278CE-2864-8B5C-1726-A924D01B770A}"/>
              </a:ext>
            </a:extLst>
          </p:cNvPr>
          <p:cNvSpPr>
            <a:spLocks noGrp="1"/>
          </p:cNvSpPr>
          <p:nvPr>
            <p:ph idx="1"/>
          </p:nvPr>
        </p:nvSpPr>
        <p:spPr>
          <a:xfrm>
            <a:off x="1979712" y="1196752"/>
            <a:ext cx="6914334" cy="5228629"/>
          </a:xfrm>
        </p:spPr>
        <p:txBody>
          <a:bodyPr/>
          <a:lstStyle/>
          <a:p>
            <a:pPr marL="0" indent="0" algn="just">
              <a:lnSpc>
                <a:spcPct val="114000"/>
              </a:lnSpc>
              <a:spcBef>
                <a:spcPts val="0"/>
              </a:spcBef>
              <a:spcAft>
                <a:spcPts val="1800"/>
              </a:spcAft>
              <a:buNone/>
            </a:pPr>
            <a:r>
              <a:rPr lang="el-GR" sz="2000" dirty="0">
                <a:latin typeface="Verdana" panose="020B0604030504040204" pitchFamily="34" charset="0"/>
                <a:ea typeface="굴림" charset="-127"/>
              </a:rPr>
              <a:t>Σύμφωνα με τη βιβλιογραφία, οι πλείστοι ερευνητές και παιδαγωγοί αναγνωρίζουν τη </a:t>
            </a:r>
            <a:r>
              <a:rPr lang="el-GR" sz="2000" b="1" dirty="0">
                <a:solidFill>
                  <a:srgbClr val="C00000"/>
                </a:solidFill>
                <a:latin typeface="Verdana" panose="020B0604030504040204" pitchFamily="34" charset="0"/>
                <a:ea typeface="굴림" charset="-127"/>
              </a:rPr>
              <a:t>μεγάλη σημασία της επιχειρηματολογίας στη μαθησιακή διαδικασία και την καθημερινή ζωή</a:t>
            </a:r>
            <a:r>
              <a:rPr lang="el-GR" sz="2000" dirty="0">
                <a:latin typeface="Verdana" panose="020B0604030504040204" pitchFamily="34" charset="0"/>
                <a:ea typeface="굴림" charset="-127"/>
              </a:rPr>
              <a:t>.</a:t>
            </a:r>
          </a:p>
          <a:p>
            <a:pPr marL="0" indent="0" algn="just">
              <a:lnSpc>
                <a:spcPct val="114000"/>
              </a:lnSpc>
              <a:spcBef>
                <a:spcPts val="0"/>
              </a:spcBef>
              <a:spcAft>
                <a:spcPts val="1800"/>
              </a:spcAft>
              <a:buNone/>
            </a:pPr>
            <a:r>
              <a:rPr lang="el-GR" sz="2000" dirty="0">
                <a:latin typeface="Verdana" panose="020B0604030504040204" pitchFamily="34" charset="0"/>
                <a:ea typeface="굴림" charset="-127"/>
              </a:rPr>
              <a:t>Παρόλα αυτά, η επεξεργασία και ανάλυση των ερευνητικών δεδομένων υποδεικνύουν πως </a:t>
            </a:r>
            <a:r>
              <a:rPr lang="el-GR" sz="2000" b="1" dirty="0">
                <a:solidFill>
                  <a:srgbClr val="C00000"/>
                </a:solidFill>
                <a:latin typeface="Verdana" panose="020B0604030504040204" pitchFamily="34" charset="0"/>
                <a:ea typeface="굴림" charset="-127"/>
              </a:rPr>
              <a:t>οι μαθητές στερούνται επαρκών δεξιοτήτων επιχειρηματολογίας </a:t>
            </a:r>
            <a:r>
              <a:rPr lang="el-GR" sz="2000" dirty="0">
                <a:latin typeface="Verdana" panose="020B0604030504040204" pitchFamily="34" charset="0"/>
                <a:ea typeface="굴림" charset="-127"/>
              </a:rPr>
              <a:t>και δυσκολεύονται να οικοδομήσουν έγκυρα και αξιόπιστα επιχειρήματα.</a:t>
            </a:r>
            <a:endParaRPr lang="en-US" sz="2000" dirty="0">
              <a:latin typeface="Verdana" panose="020B0604030504040204" pitchFamily="34" charset="0"/>
              <a:ea typeface="굴림" charset="-127"/>
            </a:endParaRPr>
          </a:p>
          <a:p>
            <a:pPr marL="0" indent="0" algn="just">
              <a:spcBef>
                <a:spcPts val="0"/>
              </a:spcBef>
              <a:spcAft>
                <a:spcPts val="600"/>
              </a:spcAft>
              <a:buNone/>
            </a:pPr>
            <a:endParaRPr lang="en-US" sz="2000" dirty="0">
              <a:latin typeface="Verdana" panose="020B0604030504040204" pitchFamily="34" charset="0"/>
              <a:ea typeface="굴림" charset="-127"/>
            </a:endParaRPr>
          </a:p>
          <a:p>
            <a:pPr marL="0" indent="0" algn="just">
              <a:spcBef>
                <a:spcPts val="0"/>
              </a:spcBef>
              <a:spcAft>
                <a:spcPts val="600"/>
              </a:spcAft>
              <a:buNone/>
            </a:pPr>
            <a:endParaRPr lang="el-GR" sz="2000" dirty="0">
              <a:latin typeface="Verdana" panose="020B0604030504040204" pitchFamily="34" charset="0"/>
              <a:ea typeface="굴림" charset="-127"/>
            </a:endParaRPr>
          </a:p>
          <a:p>
            <a:pPr marL="0" indent="0" algn="just">
              <a:spcBef>
                <a:spcPts val="0"/>
              </a:spcBef>
              <a:spcAft>
                <a:spcPts val="600"/>
              </a:spcAft>
              <a:buNone/>
            </a:pPr>
            <a:endParaRPr lang="el-GR" sz="2000" dirty="0">
              <a:latin typeface="Verdana" panose="020B0604030504040204" pitchFamily="34" charset="0"/>
              <a:ea typeface="굴림" charset="-127"/>
            </a:endParaRPr>
          </a:p>
          <a:p>
            <a:pPr marL="0" indent="0" algn="just">
              <a:spcBef>
                <a:spcPts val="0"/>
              </a:spcBef>
              <a:spcAft>
                <a:spcPts val="600"/>
              </a:spcAft>
              <a:buNone/>
            </a:pPr>
            <a:endParaRPr lang="en-US" sz="2000" dirty="0">
              <a:latin typeface="Verdana" panose="020B0604030504040204" pitchFamily="34" charset="0"/>
              <a:ea typeface="굴림" charset="-127"/>
            </a:endParaRPr>
          </a:p>
          <a:p>
            <a:pPr marL="0" indent="0" algn="just">
              <a:spcBef>
                <a:spcPts val="0"/>
              </a:spcBef>
              <a:spcAft>
                <a:spcPts val="600"/>
              </a:spcAft>
              <a:buNone/>
            </a:pPr>
            <a:r>
              <a:rPr lang="el-GR" sz="1400" dirty="0">
                <a:solidFill>
                  <a:srgbClr val="004C00"/>
                </a:solidFill>
                <a:latin typeface="Verdana" panose="020B0604030504040204" pitchFamily="34" charset="0"/>
                <a:ea typeface="굴림" charset="-127"/>
              </a:rPr>
              <a:t>(</a:t>
            </a:r>
            <a:r>
              <a:rPr lang="en-US" sz="1400" dirty="0" err="1">
                <a:solidFill>
                  <a:srgbClr val="004C00"/>
                </a:solidFill>
                <a:latin typeface="Verdana" panose="020B0604030504040204" pitchFamily="34" charset="0"/>
                <a:ea typeface="굴림" charset="-127"/>
              </a:rPr>
              <a:t>Iordanou</a:t>
            </a:r>
            <a:r>
              <a:rPr lang="en-US" sz="1400" dirty="0">
                <a:solidFill>
                  <a:srgbClr val="004C00"/>
                </a:solidFill>
                <a:latin typeface="Verdana" panose="020B0604030504040204" pitchFamily="34" charset="0"/>
                <a:ea typeface="굴림" charset="-127"/>
              </a:rPr>
              <a:t> &amp; Constantinou, 2015· Kelly &amp; Takao, 2002)</a:t>
            </a:r>
          </a:p>
          <a:p>
            <a:pPr marL="0" indent="0" algn="just">
              <a:spcBef>
                <a:spcPts val="0"/>
              </a:spcBef>
              <a:spcAft>
                <a:spcPts val="600"/>
              </a:spcAft>
              <a:buNone/>
            </a:pPr>
            <a:endParaRPr lang="en-US" sz="1800" dirty="0">
              <a:latin typeface="Verdana" panose="020B0604030504040204" pitchFamily="34" charset="0"/>
              <a:ea typeface="굴림" charset="-127"/>
            </a:endParaRPr>
          </a:p>
        </p:txBody>
      </p:sp>
    </p:spTree>
    <p:extLst>
      <p:ext uri="{BB962C8B-B14F-4D97-AF65-F5344CB8AC3E}">
        <p14:creationId xmlns:p14="http://schemas.microsoft.com/office/powerpoint/2010/main" val="380404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875025" y="44624"/>
            <a:ext cx="7056462" cy="649287"/>
          </a:xfrm>
        </p:spPr>
        <p:txBody>
          <a:bodyPr/>
          <a:lstStyle/>
          <a:p>
            <a:r>
              <a:rPr lang="el-GR" altLang="en-US" sz="3200" dirty="0">
                <a:solidFill>
                  <a:schemeClr val="accent2"/>
                </a:solidFill>
                <a:latin typeface="Tahoma" panose="020B0604030504040204" pitchFamily="34" charset="0"/>
              </a:rPr>
              <a:t>Επιχειρηματολογία</a:t>
            </a:r>
            <a:endParaRPr lang="uk-UA" altLang="en-US" sz="3200" dirty="0">
              <a:solidFill>
                <a:schemeClr val="accent2"/>
              </a:solidFill>
              <a:latin typeface="Tahoma" panose="020B0604030504040204" pitchFamily="34" charset="0"/>
            </a:endParaRPr>
          </a:p>
        </p:txBody>
      </p:sp>
      <p:sp>
        <p:nvSpPr>
          <p:cNvPr id="5" name="Content Placeholder 2">
            <a:extLst>
              <a:ext uri="{FF2B5EF4-FFF2-40B4-BE49-F238E27FC236}">
                <a16:creationId xmlns:a16="http://schemas.microsoft.com/office/drawing/2014/main" id="{5C1FC806-CDB1-A9EE-E287-BA90C2FE86CC}"/>
              </a:ext>
            </a:extLst>
          </p:cNvPr>
          <p:cNvSpPr>
            <a:spLocks noGrp="1"/>
          </p:cNvSpPr>
          <p:nvPr>
            <p:ph idx="1"/>
          </p:nvPr>
        </p:nvSpPr>
        <p:spPr>
          <a:xfrm>
            <a:off x="1979711" y="936675"/>
            <a:ext cx="6768753" cy="5876701"/>
          </a:xfrm>
        </p:spPr>
        <p:txBody>
          <a:bodyPr/>
          <a:lstStyle/>
          <a:p>
            <a:pPr marL="0" indent="0" algn="just">
              <a:lnSpc>
                <a:spcPct val="114000"/>
              </a:lnSpc>
              <a:spcBef>
                <a:spcPts val="0"/>
              </a:spcBef>
              <a:spcAft>
                <a:spcPts val="1800"/>
              </a:spcAft>
              <a:buNone/>
            </a:pPr>
            <a:r>
              <a:rPr lang="el-GR" sz="2000" dirty="0">
                <a:latin typeface="Verdana" panose="020B0604030504040204" pitchFamily="34" charset="0"/>
                <a:ea typeface="굴림" charset="-127"/>
              </a:rPr>
              <a:t>Επίσης, στη βιβλιογραφία εκτός από τη διαπίστωση πως οι μαθητές δεν διαθέτουν επαρκείς δεξιότητες επιχειρηματολογίας, εντοπίζεται το γεγονός </a:t>
            </a:r>
            <a:r>
              <a:rPr lang="el-GR" sz="2000" b="1" dirty="0">
                <a:solidFill>
                  <a:srgbClr val="C00000"/>
                </a:solidFill>
                <a:latin typeface="Verdana" panose="020B0604030504040204" pitchFamily="34" charset="0"/>
                <a:ea typeface="굴림" charset="-127"/>
              </a:rPr>
              <a:t>πως δεν υπάρχει επαρκής γνώση και τεχνογνωσία για τον τρόπο με τον οποίο θα μπορούσαν οι μαθητές να τύχουν υποστήριξης, προκειμένου να καλλιεργήσουν τις δεξιότητες αυτές</a:t>
            </a:r>
            <a:r>
              <a:rPr lang="el-GR" sz="2000" dirty="0">
                <a:latin typeface="Verdana" panose="020B0604030504040204" pitchFamily="34" charset="0"/>
                <a:ea typeface="굴림" charset="-127"/>
              </a:rPr>
              <a:t>, δηλαδή να αξιοποιούν δεδομένα, να αξιολογούν πληροφορίες και να οικοδομούν επιχειρήματα, αντεπιχειρήματα και αντικρούσεις αντεπιχειρημάτων.</a:t>
            </a:r>
            <a:endParaRPr lang="en-US" sz="2000" dirty="0">
              <a:latin typeface="Verdana" panose="020B0604030504040204" pitchFamily="34" charset="0"/>
              <a:ea typeface="굴림" charset="-127"/>
            </a:endParaRPr>
          </a:p>
          <a:p>
            <a:pPr marL="0" indent="0" algn="just">
              <a:spcBef>
                <a:spcPts val="0"/>
              </a:spcBef>
              <a:spcAft>
                <a:spcPts val="600"/>
              </a:spcAft>
              <a:buNone/>
            </a:pPr>
            <a:endParaRPr lang="el-GR" sz="2000" dirty="0">
              <a:latin typeface="Verdana" panose="020B0604030504040204" pitchFamily="34" charset="0"/>
              <a:ea typeface="굴림" charset="-127"/>
            </a:endParaRPr>
          </a:p>
          <a:p>
            <a:pPr marL="0" indent="0" algn="just">
              <a:spcBef>
                <a:spcPts val="0"/>
              </a:spcBef>
              <a:spcAft>
                <a:spcPts val="600"/>
              </a:spcAft>
              <a:buNone/>
            </a:pPr>
            <a:endParaRPr lang="el-GR" sz="2000" dirty="0">
              <a:latin typeface="Verdana" panose="020B0604030504040204" pitchFamily="34" charset="0"/>
              <a:ea typeface="굴림" charset="-127"/>
            </a:endParaRPr>
          </a:p>
          <a:p>
            <a:pPr marL="0" indent="0" algn="just">
              <a:spcBef>
                <a:spcPts val="0"/>
              </a:spcBef>
              <a:spcAft>
                <a:spcPts val="600"/>
              </a:spcAft>
              <a:buNone/>
            </a:pPr>
            <a:endParaRPr lang="en-US" sz="2000" dirty="0">
              <a:latin typeface="Verdana" panose="020B0604030504040204" pitchFamily="34" charset="0"/>
              <a:ea typeface="굴림" charset="-127"/>
            </a:endParaRPr>
          </a:p>
          <a:p>
            <a:pPr marL="0" indent="0" algn="just">
              <a:spcBef>
                <a:spcPts val="0"/>
              </a:spcBef>
              <a:spcAft>
                <a:spcPts val="600"/>
              </a:spcAft>
              <a:buNone/>
            </a:pPr>
            <a:r>
              <a:rPr lang="el-GR" sz="1400" dirty="0">
                <a:solidFill>
                  <a:srgbClr val="004C00"/>
                </a:solidFill>
                <a:latin typeface="Verdana" panose="020B0604030504040204" pitchFamily="34" charset="0"/>
                <a:ea typeface="굴림" charset="-127"/>
              </a:rPr>
              <a:t>(</a:t>
            </a:r>
            <a:r>
              <a:rPr lang="en-US" sz="1400" dirty="0" err="1">
                <a:solidFill>
                  <a:srgbClr val="004C00"/>
                </a:solidFill>
                <a:latin typeface="Verdana" panose="020B0604030504040204" pitchFamily="34" charset="0"/>
                <a:ea typeface="굴림" charset="-127"/>
              </a:rPr>
              <a:t>Iordanou</a:t>
            </a:r>
            <a:r>
              <a:rPr lang="en-US" sz="1400" dirty="0">
                <a:solidFill>
                  <a:srgbClr val="004C00"/>
                </a:solidFill>
                <a:latin typeface="Verdana" panose="020B0604030504040204" pitchFamily="34" charset="0"/>
                <a:ea typeface="굴림" charset="-127"/>
              </a:rPr>
              <a:t> &amp; Constantinou, 2015· </a:t>
            </a:r>
            <a:r>
              <a:rPr lang="en-US" sz="1400" dirty="0" err="1">
                <a:solidFill>
                  <a:srgbClr val="004C00"/>
                </a:solidFill>
                <a:latin typeface="Verdana" panose="020B0604030504040204" pitchFamily="34" charset="0"/>
                <a:ea typeface="굴림" charset="-127"/>
              </a:rPr>
              <a:t>Baytelman</a:t>
            </a:r>
            <a:r>
              <a:rPr lang="en-US" sz="1400" dirty="0">
                <a:solidFill>
                  <a:srgbClr val="004C00"/>
                </a:solidFill>
                <a:latin typeface="Verdana" panose="020B0604030504040204" pitchFamily="34" charset="0"/>
                <a:ea typeface="굴림" charset="-127"/>
              </a:rPr>
              <a:t>, </a:t>
            </a:r>
            <a:r>
              <a:rPr lang="en-US" sz="1400" dirty="0" err="1">
                <a:solidFill>
                  <a:srgbClr val="004C00"/>
                </a:solidFill>
                <a:latin typeface="Verdana" panose="020B0604030504040204" pitchFamily="34" charset="0"/>
                <a:ea typeface="굴림" charset="-127"/>
              </a:rPr>
              <a:t>Iordanou</a:t>
            </a:r>
            <a:r>
              <a:rPr lang="en-US" sz="1400" dirty="0">
                <a:solidFill>
                  <a:srgbClr val="004C00"/>
                </a:solidFill>
                <a:latin typeface="Verdana" panose="020B0604030504040204" pitchFamily="34" charset="0"/>
                <a:ea typeface="굴림" charset="-127"/>
              </a:rPr>
              <a:t> &amp; Constantinou, 2015)</a:t>
            </a:r>
          </a:p>
          <a:p>
            <a:pPr marL="0" indent="0" algn="just">
              <a:spcBef>
                <a:spcPts val="0"/>
              </a:spcBef>
              <a:spcAft>
                <a:spcPts val="600"/>
              </a:spcAft>
              <a:buNone/>
            </a:pPr>
            <a:endParaRPr lang="en-US" sz="1800" dirty="0">
              <a:latin typeface="Verdana" panose="020B0604030504040204" pitchFamily="34" charset="0"/>
              <a:ea typeface="굴림" charset="-127"/>
            </a:endParaRPr>
          </a:p>
        </p:txBody>
      </p:sp>
    </p:spTree>
    <p:extLst>
      <p:ext uri="{BB962C8B-B14F-4D97-AF65-F5344CB8AC3E}">
        <p14:creationId xmlns:p14="http://schemas.microsoft.com/office/powerpoint/2010/main" val="75445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875025" y="44624"/>
            <a:ext cx="7056462" cy="649287"/>
          </a:xfrm>
        </p:spPr>
        <p:txBody>
          <a:bodyPr/>
          <a:lstStyle/>
          <a:p>
            <a:r>
              <a:rPr lang="el-GR" altLang="en-US" sz="3200" dirty="0">
                <a:solidFill>
                  <a:schemeClr val="accent2"/>
                </a:solidFill>
                <a:latin typeface="Tahoma" panose="020B0604030504040204" pitchFamily="34" charset="0"/>
              </a:rPr>
              <a:t>Επιχειρηματολογία</a:t>
            </a:r>
            <a:endParaRPr lang="uk-UA" altLang="en-US" sz="3200" dirty="0">
              <a:solidFill>
                <a:schemeClr val="accent2"/>
              </a:solidFill>
              <a:latin typeface="Tahoma" panose="020B0604030504040204" pitchFamily="34" charset="0"/>
            </a:endParaRPr>
          </a:p>
        </p:txBody>
      </p:sp>
      <p:sp>
        <p:nvSpPr>
          <p:cNvPr id="4" name="Content Placeholder 2">
            <a:extLst>
              <a:ext uri="{FF2B5EF4-FFF2-40B4-BE49-F238E27FC236}">
                <a16:creationId xmlns:a16="http://schemas.microsoft.com/office/drawing/2014/main" id="{BC210A29-E185-69EB-2549-07D3A1CA6759}"/>
              </a:ext>
            </a:extLst>
          </p:cNvPr>
          <p:cNvSpPr>
            <a:spLocks noGrp="1"/>
          </p:cNvSpPr>
          <p:nvPr>
            <p:ph idx="1"/>
          </p:nvPr>
        </p:nvSpPr>
        <p:spPr>
          <a:xfrm>
            <a:off x="1979712" y="1052736"/>
            <a:ext cx="6657415" cy="5544616"/>
          </a:xfrm>
        </p:spPr>
        <p:txBody>
          <a:bodyPr/>
          <a:lstStyle/>
          <a:p>
            <a:pPr marL="0" indent="0" algn="just">
              <a:lnSpc>
                <a:spcPct val="114000"/>
              </a:lnSpc>
              <a:spcBef>
                <a:spcPts val="0"/>
              </a:spcBef>
              <a:spcAft>
                <a:spcPts val="600"/>
              </a:spcAft>
              <a:buNone/>
            </a:pPr>
            <a:r>
              <a:rPr lang="el-GR" sz="2000" dirty="0">
                <a:latin typeface="Verdana" panose="020B0604030504040204" pitchFamily="34" charset="0"/>
                <a:ea typeface="굴림" charset="-127"/>
              </a:rPr>
              <a:t>Την τελευταία εικοσαετία διάφοροι ερευνητές των Φυσικών Επιστημών έχουν μελετήσει την επιχειρηματολογία στο πλαίσιο των </a:t>
            </a:r>
            <a:r>
              <a:rPr lang="el-GR" sz="2000" b="1" dirty="0">
                <a:solidFill>
                  <a:srgbClr val="C00000"/>
                </a:solidFill>
                <a:latin typeface="Verdana" panose="020B0604030504040204" pitchFamily="34" charset="0"/>
                <a:ea typeface="굴림" charset="-127"/>
              </a:rPr>
              <a:t>κοινωνικο-επιστημονικών ζητημάτων </a:t>
            </a:r>
            <a:r>
              <a:rPr lang="el-GR" sz="2000" dirty="0">
                <a:latin typeface="Verdana" panose="020B0604030504040204" pitchFamily="34" charset="0"/>
                <a:ea typeface="굴림" charset="-127"/>
              </a:rPr>
              <a:t>(</a:t>
            </a:r>
            <a:r>
              <a:rPr lang="en-US" sz="2000" dirty="0" err="1">
                <a:latin typeface="Verdana" panose="020B0604030504040204" pitchFamily="34" charset="0"/>
                <a:ea typeface="굴림" charset="-127"/>
              </a:rPr>
              <a:t>Socioscientific</a:t>
            </a:r>
            <a:r>
              <a:rPr lang="en-US" sz="2000" dirty="0">
                <a:latin typeface="Verdana" panose="020B0604030504040204" pitchFamily="34" charset="0"/>
                <a:ea typeface="굴림" charset="-127"/>
              </a:rPr>
              <a:t> Issues – SSIs), </a:t>
            </a:r>
            <a:r>
              <a:rPr lang="el-GR" sz="2000" dirty="0">
                <a:latin typeface="Verdana" panose="020B0604030504040204" pitchFamily="34" charset="0"/>
                <a:ea typeface="굴림" charset="-127"/>
              </a:rPr>
              <a:t>αφού θεωρούν πως αυτά λόγω της φύσης τους μπορούν να γίνουν ένα σημαντικό εργαλείο στην ανάπτυξη δεξιοτήτων επιχειρηματολογίας.</a:t>
            </a:r>
          </a:p>
          <a:p>
            <a:pPr marL="0" indent="0" algn="just">
              <a:spcBef>
                <a:spcPts val="0"/>
              </a:spcBef>
              <a:spcAft>
                <a:spcPts val="600"/>
              </a:spcAft>
              <a:buNone/>
            </a:pPr>
            <a:endParaRPr lang="el-GR" sz="2000" dirty="0">
              <a:latin typeface="Verdana" panose="020B0604030504040204" pitchFamily="34" charset="0"/>
              <a:ea typeface="굴림" charset="-127"/>
            </a:endParaRPr>
          </a:p>
          <a:p>
            <a:pPr marL="0" indent="0" algn="just">
              <a:spcBef>
                <a:spcPts val="0"/>
              </a:spcBef>
              <a:spcAft>
                <a:spcPts val="600"/>
              </a:spcAft>
              <a:buNone/>
            </a:pPr>
            <a:endParaRPr lang="el-GR" sz="2000" dirty="0">
              <a:latin typeface="Verdana" panose="020B0604030504040204" pitchFamily="34" charset="0"/>
              <a:ea typeface="굴림" charset="-127"/>
            </a:endParaRPr>
          </a:p>
          <a:p>
            <a:pPr marL="0" indent="0" algn="just">
              <a:spcBef>
                <a:spcPts val="0"/>
              </a:spcBef>
              <a:spcAft>
                <a:spcPts val="600"/>
              </a:spcAft>
              <a:buNone/>
            </a:pPr>
            <a:endParaRPr lang="el-GR" sz="2000" dirty="0">
              <a:latin typeface="Verdana" panose="020B0604030504040204" pitchFamily="34" charset="0"/>
              <a:ea typeface="굴림" charset="-127"/>
            </a:endParaRPr>
          </a:p>
          <a:p>
            <a:pPr marL="0" indent="0" algn="just">
              <a:spcBef>
                <a:spcPts val="0"/>
              </a:spcBef>
              <a:spcAft>
                <a:spcPts val="600"/>
              </a:spcAft>
              <a:buNone/>
            </a:pPr>
            <a:endParaRPr lang="el-GR" sz="2000" dirty="0">
              <a:latin typeface="Verdana" panose="020B0604030504040204" pitchFamily="34" charset="0"/>
              <a:ea typeface="굴림" charset="-127"/>
            </a:endParaRPr>
          </a:p>
          <a:p>
            <a:pPr marL="0" indent="0" algn="just">
              <a:spcBef>
                <a:spcPts val="0"/>
              </a:spcBef>
              <a:spcAft>
                <a:spcPts val="600"/>
              </a:spcAft>
              <a:buNone/>
            </a:pPr>
            <a:endParaRPr lang="el-GR" sz="2000" dirty="0">
              <a:latin typeface="Verdana" panose="020B0604030504040204" pitchFamily="34" charset="0"/>
              <a:ea typeface="굴림" charset="-127"/>
            </a:endParaRPr>
          </a:p>
          <a:p>
            <a:pPr marL="0" indent="0" algn="just">
              <a:spcBef>
                <a:spcPts val="0"/>
              </a:spcBef>
              <a:spcAft>
                <a:spcPts val="600"/>
              </a:spcAft>
              <a:buNone/>
            </a:pPr>
            <a:endParaRPr lang="en-US" sz="2000" dirty="0">
              <a:latin typeface="Verdana" panose="020B0604030504040204" pitchFamily="34" charset="0"/>
              <a:ea typeface="굴림" charset="-127"/>
            </a:endParaRPr>
          </a:p>
          <a:p>
            <a:pPr marL="0" indent="0" algn="just">
              <a:spcBef>
                <a:spcPts val="0"/>
              </a:spcBef>
              <a:spcAft>
                <a:spcPts val="600"/>
              </a:spcAft>
              <a:buNone/>
            </a:pPr>
            <a:r>
              <a:rPr lang="el-GR" sz="1400" dirty="0">
                <a:solidFill>
                  <a:srgbClr val="004C00"/>
                </a:solidFill>
                <a:latin typeface="Verdana" panose="020B0604030504040204" pitchFamily="34" charset="0"/>
                <a:ea typeface="굴림" charset="-127"/>
              </a:rPr>
              <a:t>(</a:t>
            </a:r>
            <a:r>
              <a:rPr lang="en-US" sz="1400" dirty="0" err="1">
                <a:solidFill>
                  <a:srgbClr val="004C00"/>
                </a:solidFill>
                <a:latin typeface="Verdana" panose="020B0604030504040204" pitchFamily="34" charset="0"/>
                <a:ea typeface="굴림" charset="-127"/>
              </a:rPr>
              <a:t>Evagorou</a:t>
            </a:r>
            <a:r>
              <a:rPr lang="en-US" sz="1400" dirty="0">
                <a:solidFill>
                  <a:srgbClr val="004C00"/>
                </a:solidFill>
                <a:latin typeface="Verdana" panose="020B0604030504040204" pitchFamily="34" charset="0"/>
                <a:ea typeface="굴림" charset="-127"/>
              </a:rPr>
              <a:t> et al., 2011)</a:t>
            </a:r>
          </a:p>
          <a:p>
            <a:pPr marL="0" indent="0" algn="just">
              <a:spcBef>
                <a:spcPts val="0"/>
              </a:spcBef>
              <a:spcAft>
                <a:spcPts val="600"/>
              </a:spcAft>
              <a:buNone/>
            </a:pPr>
            <a:endParaRPr lang="en-US" sz="1800" dirty="0">
              <a:latin typeface="Verdana" panose="020B0604030504040204" pitchFamily="34" charset="0"/>
              <a:ea typeface="굴림" charset="-127"/>
            </a:endParaRPr>
          </a:p>
        </p:txBody>
      </p:sp>
    </p:spTree>
    <p:extLst>
      <p:ext uri="{BB962C8B-B14F-4D97-AF65-F5344CB8AC3E}">
        <p14:creationId xmlns:p14="http://schemas.microsoft.com/office/powerpoint/2010/main" val="3558986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875025" y="115417"/>
            <a:ext cx="7056462" cy="649287"/>
          </a:xfrm>
        </p:spPr>
        <p:txBody>
          <a:bodyPr/>
          <a:lstStyle/>
          <a:p>
            <a:r>
              <a:rPr lang="el-GR" altLang="en-US" sz="3000" dirty="0">
                <a:solidFill>
                  <a:schemeClr val="accent2"/>
                </a:solidFill>
                <a:latin typeface="Tahoma" panose="020B0604030504040204" pitchFamily="34" charset="0"/>
              </a:rPr>
              <a:t>Κοινωνικο-επιστημονικά ζητήματα</a:t>
            </a:r>
            <a:endParaRPr lang="uk-UA" altLang="en-US" sz="3000" dirty="0">
              <a:solidFill>
                <a:schemeClr val="accent2"/>
              </a:solidFill>
              <a:latin typeface="Tahoma" panose="020B0604030504040204" pitchFamily="34" charset="0"/>
            </a:endParaRPr>
          </a:p>
        </p:txBody>
      </p:sp>
      <p:sp>
        <p:nvSpPr>
          <p:cNvPr id="5" name="Content Placeholder 2">
            <a:extLst>
              <a:ext uri="{FF2B5EF4-FFF2-40B4-BE49-F238E27FC236}">
                <a16:creationId xmlns:a16="http://schemas.microsoft.com/office/drawing/2014/main" id="{22E25AB8-66C8-ABA2-3DBA-A5EEB0C17497}"/>
              </a:ext>
            </a:extLst>
          </p:cNvPr>
          <p:cNvSpPr>
            <a:spLocks noGrp="1"/>
          </p:cNvSpPr>
          <p:nvPr>
            <p:ph idx="1"/>
          </p:nvPr>
        </p:nvSpPr>
        <p:spPr>
          <a:xfrm>
            <a:off x="1875025" y="836712"/>
            <a:ext cx="6945696" cy="5804693"/>
          </a:xfrm>
        </p:spPr>
        <p:txBody>
          <a:bodyPr/>
          <a:lstStyle/>
          <a:p>
            <a:pPr marL="0" indent="0" algn="just">
              <a:spcBef>
                <a:spcPts val="0"/>
              </a:spcBef>
              <a:spcAft>
                <a:spcPts val="600"/>
              </a:spcAft>
              <a:buNone/>
            </a:pPr>
            <a:r>
              <a:rPr lang="el-GR" sz="1800" dirty="0">
                <a:latin typeface="Verdana" panose="020B0604030504040204" pitchFamily="34" charset="0"/>
                <a:ea typeface="굴림" charset="-127"/>
              </a:rPr>
              <a:t>Τα </a:t>
            </a:r>
            <a:r>
              <a:rPr lang="el-GR" sz="1800" b="1" dirty="0">
                <a:solidFill>
                  <a:srgbClr val="C00000"/>
                </a:solidFill>
                <a:latin typeface="Verdana" panose="020B0604030504040204" pitchFamily="34" charset="0"/>
                <a:ea typeface="굴림" charset="-127"/>
              </a:rPr>
              <a:t>κοινωνικο-επιστημονικά ζητήματα</a:t>
            </a:r>
          </a:p>
          <a:p>
            <a:pPr marL="0" indent="0" algn="just">
              <a:spcBef>
                <a:spcPts val="0"/>
              </a:spcBef>
              <a:spcAft>
                <a:spcPts val="1200"/>
              </a:spcAft>
              <a:buNone/>
            </a:pPr>
            <a:r>
              <a:rPr lang="el-GR" sz="1800" dirty="0">
                <a:latin typeface="Verdana" panose="020B0604030504040204" pitchFamily="34" charset="0"/>
                <a:ea typeface="굴림" charset="-127"/>
              </a:rPr>
              <a:t>(</a:t>
            </a:r>
            <a:r>
              <a:rPr lang="en-US" sz="1800" dirty="0" err="1">
                <a:latin typeface="Verdana" panose="020B0604030504040204" pitchFamily="34" charset="0"/>
                <a:ea typeface="굴림" charset="-127"/>
              </a:rPr>
              <a:t>Socioscientific</a:t>
            </a:r>
            <a:r>
              <a:rPr lang="en-US" sz="1800" dirty="0">
                <a:latin typeface="Verdana" panose="020B0604030504040204" pitchFamily="34" charset="0"/>
                <a:ea typeface="굴림" charset="-127"/>
              </a:rPr>
              <a:t> Issues – SSIs)</a:t>
            </a:r>
            <a:r>
              <a:rPr lang="el-GR" sz="1800" dirty="0">
                <a:latin typeface="Verdana" panose="020B0604030504040204" pitchFamily="34" charset="0"/>
                <a:ea typeface="굴림" charset="-127"/>
              </a:rPr>
              <a:t>:</a:t>
            </a:r>
            <a:endParaRPr lang="en-US" sz="1800" dirty="0">
              <a:latin typeface="Verdana" panose="020B0604030504040204" pitchFamily="34" charset="0"/>
              <a:ea typeface="굴림" charset="-127"/>
            </a:endParaRPr>
          </a:p>
          <a:p>
            <a:pPr algn="just">
              <a:spcBef>
                <a:spcPts val="0"/>
              </a:spcBef>
              <a:spcAft>
                <a:spcPts val="1200"/>
              </a:spcAft>
            </a:pPr>
            <a:r>
              <a:rPr lang="el-GR" sz="1800" dirty="0">
                <a:latin typeface="Verdana" panose="020B0604030504040204" pitchFamily="34" charset="0"/>
                <a:ea typeface="굴림" charset="-127"/>
              </a:rPr>
              <a:t>ορίζονται ως τα ζητήματα στα οποία </a:t>
            </a:r>
            <a:r>
              <a:rPr lang="el-GR" sz="1800" b="1" dirty="0">
                <a:solidFill>
                  <a:srgbClr val="C00000"/>
                </a:solidFill>
                <a:latin typeface="Verdana" panose="020B0604030504040204" pitchFamily="34" charset="0"/>
                <a:ea typeface="굴림" charset="-127"/>
              </a:rPr>
              <a:t>συνυπάρχουν επιστημονικές, κοινωνικές, οικονομικές, πολιτικές ή/και ηθικές πτυχές</a:t>
            </a:r>
          </a:p>
          <a:p>
            <a:pPr algn="just">
              <a:spcBef>
                <a:spcPts val="0"/>
              </a:spcBef>
              <a:spcAft>
                <a:spcPts val="1200"/>
              </a:spcAft>
            </a:pPr>
            <a:r>
              <a:rPr lang="el-GR" sz="1800" dirty="0">
                <a:latin typeface="Verdana" panose="020B0604030504040204" pitchFamily="34" charset="0"/>
                <a:ea typeface="굴림" charset="-127"/>
              </a:rPr>
              <a:t>είναι </a:t>
            </a:r>
            <a:r>
              <a:rPr lang="el-GR" sz="1800" b="1" dirty="0">
                <a:solidFill>
                  <a:srgbClr val="C00000"/>
                </a:solidFill>
                <a:latin typeface="Verdana" panose="020B0604030504040204" pitchFamily="34" charset="0"/>
                <a:ea typeface="굴림" charset="-127"/>
              </a:rPr>
              <a:t>σύγχρονα ζητήματα </a:t>
            </a:r>
            <a:r>
              <a:rPr lang="el-GR" sz="1800" dirty="0">
                <a:latin typeface="Verdana" panose="020B0604030504040204" pitchFamily="34" charset="0"/>
                <a:ea typeface="굴림" charset="-127"/>
              </a:rPr>
              <a:t>που αφορούν τους πολίτες</a:t>
            </a:r>
            <a:endParaRPr lang="en-US" sz="1800" dirty="0">
              <a:latin typeface="Verdana" panose="020B0604030504040204" pitchFamily="34" charset="0"/>
              <a:ea typeface="굴림" charset="-127"/>
            </a:endParaRPr>
          </a:p>
          <a:p>
            <a:pPr algn="just">
              <a:spcBef>
                <a:spcPts val="0"/>
              </a:spcBef>
              <a:spcAft>
                <a:spcPts val="1200"/>
              </a:spcAft>
            </a:pPr>
            <a:r>
              <a:rPr lang="el-GR" sz="1800" dirty="0">
                <a:latin typeface="Verdana" panose="020B0604030504040204" pitchFamily="34" charset="0"/>
                <a:ea typeface="굴림" charset="-127"/>
              </a:rPr>
              <a:t>χαρακτηρίζονται από </a:t>
            </a:r>
            <a:r>
              <a:rPr lang="el-GR" sz="1800" b="1" dirty="0">
                <a:solidFill>
                  <a:srgbClr val="C00000"/>
                </a:solidFill>
                <a:latin typeface="Verdana" panose="020B0604030504040204" pitchFamily="34" charset="0"/>
                <a:ea typeface="굴림" charset="-127"/>
              </a:rPr>
              <a:t>αντιφατικές επιστημονικές προσεγγίσεις και απόψεις</a:t>
            </a:r>
          </a:p>
          <a:p>
            <a:pPr algn="just">
              <a:spcBef>
                <a:spcPts val="0"/>
              </a:spcBef>
              <a:spcAft>
                <a:spcPts val="1200"/>
              </a:spcAft>
            </a:pPr>
            <a:r>
              <a:rPr lang="el-GR" sz="1800" dirty="0">
                <a:latin typeface="Verdana" panose="020B0604030504040204" pitchFamily="34" charset="0"/>
                <a:ea typeface="굴림" charset="-127"/>
              </a:rPr>
              <a:t>είναι αμφιλεγόμενα και </a:t>
            </a:r>
            <a:r>
              <a:rPr lang="el-GR" sz="1800" b="1" dirty="0">
                <a:solidFill>
                  <a:srgbClr val="C00000"/>
                </a:solidFill>
                <a:latin typeface="Verdana" panose="020B0604030504040204" pitchFamily="34" charset="0"/>
                <a:ea typeface="굴림" charset="-127"/>
              </a:rPr>
              <a:t>συνήθως δεν έχουν μια και μοναδική λύση</a:t>
            </a:r>
          </a:p>
          <a:p>
            <a:pPr algn="just">
              <a:spcBef>
                <a:spcPts val="0"/>
              </a:spcBef>
              <a:spcAft>
                <a:spcPts val="1200"/>
              </a:spcAft>
            </a:pPr>
            <a:r>
              <a:rPr lang="el-GR" sz="1800" dirty="0">
                <a:latin typeface="Verdana" panose="020B0604030504040204" pitchFamily="34" charset="0"/>
                <a:ea typeface="굴림" charset="-127"/>
              </a:rPr>
              <a:t>είναι </a:t>
            </a:r>
            <a:r>
              <a:rPr lang="el-GR" sz="1800" b="1" dirty="0">
                <a:solidFill>
                  <a:srgbClr val="C00000"/>
                </a:solidFill>
                <a:latin typeface="Verdana" panose="020B0604030504040204" pitchFamily="34" charset="0"/>
                <a:ea typeface="굴림" charset="-127"/>
              </a:rPr>
              <a:t>επίμαχα ζητήματα</a:t>
            </a:r>
            <a:r>
              <a:rPr lang="el-GR" sz="1800" dirty="0">
                <a:latin typeface="Verdana" panose="020B0604030504040204" pitchFamily="34" charset="0"/>
                <a:ea typeface="굴림" charset="-127"/>
              </a:rPr>
              <a:t>.</a:t>
            </a:r>
            <a:endParaRPr lang="en-US" sz="1800" dirty="0">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n-US" sz="800" dirty="0">
              <a:solidFill>
                <a:srgbClr val="004C00"/>
              </a:solidFill>
              <a:latin typeface="Verdana" panose="020B0604030504040204" pitchFamily="34" charset="0"/>
              <a:ea typeface="굴림" charset="-127"/>
            </a:endParaRPr>
          </a:p>
          <a:p>
            <a:pPr marL="0" indent="0" algn="just">
              <a:spcBef>
                <a:spcPts val="0"/>
              </a:spcBef>
              <a:spcAft>
                <a:spcPts val="600"/>
              </a:spcAft>
              <a:buNone/>
            </a:pPr>
            <a:r>
              <a:rPr lang="el-GR" sz="1400" dirty="0">
                <a:solidFill>
                  <a:srgbClr val="004C00"/>
                </a:solidFill>
                <a:latin typeface="Verdana" panose="020B0604030504040204" pitchFamily="34" charset="0"/>
                <a:ea typeface="굴림" charset="-127"/>
              </a:rPr>
              <a:t>(</a:t>
            </a:r>
            <a:r>
              <a:rPr lang="en-US" sz="1400" dirty="0" err="1">
                <a:solidFill>
                  <a:srgbClr val="004C00"/>
                </a:solidFill>
                <a:latin typeface="Verdana" panose="020B0604030504040204" pitchFamily="34" charset="0"/>
                <a:ea typeface="굴림" charset="-127"/>
              </a:rPr>
              <a:t>Baytelman</a:t>
            </a:r>
            <a:r>
              <a:rPr lang="en-US" sz="1400" dirty="0">
                <a:solidFill>
                  <a:srgbClr val="004C00"/>
                </a:solidFill>
                <a:latin typeface="Verdana" panose="020B0604030504040204" pitchFamily="34" charset="0"/>
                <a:ea typeface="굴림" charset="-127"/>
              </a:rPr>
              <a:t> et al., 2022· Herman et al., 2022)</a:t>
            </a:r>
          </a:p>
          <a:p>
            <a:pPr marL="0" indent="0" algn="just">
              <a:spcBef>
                <a:spcPts val="0"/>
              </a:spcBef>
              <a:spcAft>
                <a:spcPts val="600"/>
              </a:spcAft>
              <a:buNone/>
            </a:pPr>
            <a:endParaRPr lang="en-US" sz="1800" dirty="0">
              <a:latin typeface="Verdana" panose="020B0604030504040204" pitchFamily="34" charset="0"/>
              <a:ea typeface="굴림" charset="-127"/>
            </a:endParaRPr>
          </a:p>
        </p:txBody>
      </p:sp>
    </p:spTree>
    <p:extLst>
      <p:ext uri="{BB962C8B-B14F-4D97-AF65-F5344CB8AC3E}">
        <p14:creationId xmlns:p14="http://schemas.microsoft.com/office/powerpoint/2010/main" val="228893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13" end="1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875025" y="115417"/>
            <a:ext cx="7056462" cy="649287"/>
          </a:xfrm>
        </p:spPr>
        <p:txBody>
          <a:bodyPr/>
          <a:lstStyle/>
          <a:p>
            <a:r>
              <a:rPr lang="el-GR" altLang="en-US" sz="3000" dirty="0">
                <a:solidFill>
                  <a:schemeClr val="accent2"/>
                </a:solidFill>
                <a:latin typeface="Tahoma" panose="020B0604030504040204" pitchFamily="34" charset="0"/>
              </a:rPr>
              <a:t>Κοινωνικο-επιστημονικά ζητήματα</a:t>
            </a:r>
            <a:endParaRPr lang="uk-UA" altLang="en-US" sz="3000" dirty="0">
              <a:solidFill>
                <a:schemeClr val="accent2"/>
              </a:solidFill>
              <a:latin typeface="Tahoma" panose="020B0604030504040204" pitchFamily="34" charset="0"/>
            </a:endParaRPr>
          </a:p>
        </p:txBody>
      </p:sp>
      <p:sp>
        <p:nvSpPr>
          <p:cNvPr id="5" name="Content Placeholder 2">
            <a:extLst>
              <a:ext uri="{FF2B5EF4-FFF2-40B4-BE49-F238E27FC236}">
                <a16:creationId xmlns:a16="http://schemas.microsoft.com/office/drawing/2014/main" id="{22E25AB8-66C8-ABA2-3DBA-A5EEB0C17497}"/>
              </a:ext>
            </a:extLst>
          </p:cNvPr>
          <p:cNvSpPr>
            <a:spLocks noGrp="1"/>
          </p:cNvSpPr>
          <p:nvPr>
            <p:ph idx="1"/>
          </p:nvPr>
        </p:nvSpPr>
        <p:spPr>
          <a:xfrm>
            <a:off x="1875025" y="836712"/>
            <a:ext cx="6945696" cy="5804693"/>
          </a:xfrm>
        </p:spPr>
        <p:txBody>
          <a:bodyPr/>
          <a:lstStyle/>
          <a:p>
            <a:pPr marL="0" indent="0" algn="just">
              <a:spcBef>
                <a:spcPts val="0"/>
              </a:spcBef>
              <a:spcAft>
                <a:spcPts val="600"/>
              </a:spcAft>
              <a:buNone/>
            </a:pPr>
            <a:r>
              <a:rPr lang="el-GR" sz="1800" dirty="0">
                <a:latin typeface="Verdana" panose="020B0604030504040204" pitchFamily="34" charset="0"/>
                <a:ea typeface="굴림" charset="-127"/>
              </a:rPr>
              <a:t>Μερικά παραδείγματα </a:t>
            </a:r>
            <a:r>
              <a:rPr lang="el-GR" sz="1800" b="1" dirty="0">
                <a:solidFill>
                  <a:srgbClr val="C00000"/>
                </a:solidFill>
                <a:latin typeface="Verdana" panose="020B0604030504040204" pitchFamily="34" charset="0"/>
                <a:ea typeface="굴림" charset="-127"/>
              </a:rPr>
              <a:t>κοινωνικο-επιστημονικών ζητημάτων </a:t>
            </a:r>
            <a:r>
              <a:rPr lang="el-GR" sz="1800" dirty="0">
                <a:latin typeface="Verdana" panose="020B0604030504040204" pitchFamily="34" charset="0"/>
                <a:ea typeface="굴림" charset="-127"/>
              </a:rPr>
              <a:t>(</a:t>
            </a:r>
            <a:r>
              <a:rPr lang="en-US" sz="1800" dirty="0">
                <a:latin typeface="Verdana" panose="020B0604030504040204" pitchFamily="34" charset="0"/>
                <a:ea typeface="굴림" charset="-127"/>
              </a:rPr>
              <a:t>SSIs)</a:t>
            </a:r>
            <a:r>
              <a:rPr lang="el-GR" sz="1800" dirty="0">
                <a:latin typeface="Verdana" panose="020B0604030504040204" pitchFamily="34" charset="0"/>
                <a:ea typeface="굴림" charset="-127"/>
              </a:rPr>
              <a:t> είναι:</a:t>
            </a:r>
          </a:p>
          <a:p>
            <a:pPr marL="0" indent="0" algn="just">
              <a:spcBef>
                <a:spcPts val="0"/>
              </a:spcBef>
              <a:spcAft>
                <a:spcPts val="600"/>
              </a:spcAft>
              <a:buNone/>
            </a:pPr>
            <a:endParaRPr lang="en-US" sz="1800" dirty="0">
              <a:latin typeface="Verdana" panose="020B0604030504040204" pitchFamily="34" charset="0"/>
              <a:ea typeface="굴림" charset="-127"/>
            </a:endParaRPr>
          </a:p>
          <a:p>
            <a:pPr algn="just">
              <a:spcBef>
                <a:spcPts val="0"/>
              </a:spcBef>
              <a:spcAft>
                <a:spcPts val="1200"/>
              </a:spcAft>
            </a:pPr>
            <a:r>
              <a:rPr lang="el-GR" sz="1800" dirty="0">
                <a:latin typeface="Verdana" panose="020B0604030504040204" pitchFamily="34" charset="0"/>
                <a:ea typeface="굴림" charset="-127"/>
              </a:rPr>
              <a:t>η ανθρωπογενής κλιματική αλλαγή</a:t>
            </a:r>
            <a:endParaRPr lang="en-US" sz="1800" dirty="0">
              <a:latin typeface="Verdana" panose="020B0604030504040204" pitchFamily="34" charset="0"/>
              <a:ea typeface="굴림" charset="-127"/>
            </a:endParaRPr>
          </a:p>
          <a:p>
            <a:pPr algn="just">
              <a:spcBef>
                <a:spcPts val="0"/>
              </a:spcBef>
              <a:spcAft>
                <a:spcPts val="1200"/>
              </a:spcAft>
            </a:pPr>
            <a:r>
              <a:rPr lang="el-GR" sz="1800" dirty="0">
                <a:latin typeface="Verdana" panose="020B0604030504040204" pitchFamily="34" charset="0"/>
                <a:ea typeface="굴림" charset="-127"/>
              </a:rPr>
              <a:t>τα γενετικά τροποποιημένα προϊόντα</a:t>
            </a:r>
            <a:endParaRPr lang="el-GR" sz="1800" b="1" dirty="0">
              <a:solidFill>
                <a:srgbClr val="C00000"/>
              </a:solidFill>
              <a:latin typeface="Verdana" panose="020B0604030504040204" pitchFamily="34" charset="0"/>
              <a:ea typeface="굴림" charset="-127"/>
            </a:endParaRPr>
          </a:p>
          <a:p>
            <a:pPr algn="just">
              <a:spcBef>
                <a:spcPts val="0"/>
              </a:spcBef>
              <a:spcAft>
                <a:spcPts val="1200"/>
              </a:spcAft>
            </a:pPr>
            <a:r>
              <a:rPr lang="el-GR" sz="1800" dirty="0">
                <a:latin typeface="Verdana" panose="020B0604030504040204" pitchFamily="34" charset="0"/>
                <a:ea typeface="굴림" charset="-127"/>
              </a:rPr>
              <a:t>οι εμβολιασμοί</a:t>
            </a:r>
            <a:endParaRPr lang="el-GR" sz="1800" b="1" dirty="0">
              <a:solidFill>
                <a:srgbClr val="C00000"/>
              </a:solidFill>
              <a:latin typeface="Verdana" panose="020B0604030504040204" pitchFamily="34" charset="0"/>
              <a:ea typeface="굴림" charset="-127"/>
            </a:endParaRPr>
          </a:p>
          <a:p>
            <a:pPr algn="just">
              <a:spcBef>
                <a:spcPts val="0"/>
              </a:spcBef>
              <a:spcAft>
                <a:spcPts val="1200"/>
              </a:spcAft>
            </a:pPr>
            <a:r>
              <a:rPr lang="el-GR" sz="1800" dirty="0">
                <a:latin typeface="Verdana" panose="020B0604030504040204" pitchFamily="34" charset="0"/>
                <a:ea typeface="굴림" charset="-127"/>
              </a:rPr>
              <a:t>η φθορίωση του νερού</a:t>
            </a:r>
          </a:p>
          <a:p>
            <a:pPr algn="just">
              <a:spcBef>
                <a:spcPts val="0"/>
              </a:spcBef>
              <a:spcAft>
                <a:spcPts val="1200"/>
              </a:spcAft>
            </a:pPr>
            <a:r>
              <a:rPr lang="el-GR" sz="1800" dirty="0">
                <a:latin typeface="Verdana" panose="020B0604030504040204" pitchFamily="34" charset="0"/>
                <a:ea typeface="굴림" charset="-127"/>
              </a:rPr>
              <a:t>το τεχνητό μαύρισμα</a:t>
            </a:r>
          </a:p>
          <a:p>
            <a:pPr algn="just">
              <a:spcBef>
                <a:spcPts val="0"/>
              </a:spcBef>
              <a:spcAft>
                <a:spcPts val="1200"/>
              </a:spcAft>
            </a:pPr>
            <a:r>
              <a:rPr lang="el-GR" sz="1800" dirty="0">
                <a:latin typeface="Verdana" panose="020B0604030504040204" pitchFamily="34" charset="0"/>
                <a:ea typeface="굴림" charset="-127"/>
              </a:rPr>
              <a:t>η ευθανασία</a:t>
            </a:r>
          </a:p>
          <a:p>
            <a:pPr algn="just">
              <a:spcBef>
                <a:spcPts val="0"/>
              </a:spcBef>
              <a:spcAft>
                <a:spcPts val="1200"/>
              </a:spcAft>
            </a:pPr>
            <a:r>
              <a:rPr lang="el-GR" sz="1800" dirty="0">
                <a:latin typeface="Verdana" panose="020B0604030504040204" pitchFamily="34" charset="0"/>
                <a:ea typeface="굴림" charset="-127"/>
              </a:rPr>
              <a:t>η αξιοποίηση των βλαστικών κυττάρων</a:t>
            </a:r>
          </a:p>
          <a:p>
            <a:pPr algn="just">
              <a:spcBef>
                <a:spcPts val="0"/>
              </a:spcBef>
              <a:spcAft>
                <a:spcPts val="1200"/>
              </a:spcAft>
            </a:pPr>
            <a:r>
              <a:rPr lang="el-GR" sz="1800" dirty="0">
                <a:latin typeface="Verdana" panose="020B0604030504040204" pitchFamily="34" charset="0"/>
                <a:ea typeface="굴림" charset="-127"/>
              </a:rPr>
              <a:t>η μικροβιακή ανθεκτικότητα στα αντιβιοτικά</a:t>
            </a:r>
          </a:p>
          <a:p>
            <a:pPr algn="just">
              <a:spcBef>
                <a:spcPts val="0"/>
              </a:spcBef>
              <a:spcAft>
                <a:spcPts val="1200"/>
              </a:spcAft>
            </a:pPr>
            <a:r>
              <a:rPr lang="el-GR" sz="1800" dirty="0">
                <a:latin typeface="Verdana" panose="020B0604030504040204" pitchFamily="34" charset="0"/>
                <a:ea typeface="굴림" charset="-127"/>
              </a:rPr>
              <a:t>η εφαρμογή υποβοηθούμενης αναπαραγωγής κ.λπ.</a:t>
            </a:r>
            <a:endParaRPr lang="en-US" sz="1800" dirty="0">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n-US" sz="800" dirty="0">
              <a:solidFill>
                <a:srgbClr val="004C00"/>
              </a:solidFill>
              <a:latin typeface="Verdana" panose="020B0604030504040204" pitchFamily="34" charset="0"/>
              <a:ea typeface="굴림" charset="-127"/>
            </a:endParaRPr>
          </a:p>
          <a:p>
            <a:pPr marL="0" indent="0" algn="just">
              <a:spcBef>
                <a:spcPts val="0"/>
              </a:spcBef>
              <a:spcAft>
                <a:spcPts val="600"/>
              </a:spcAft>
              <a:buNone/>
            </a:pPr>
            <a:r>
              <a:rPr lang="el-GR" sz="1400" dirty="0">
                <a:solidFill>
                  <a:srgbClr val="004C00"/>
                </a:solidFill>
                <a:latin typeface="Verdana" panose="020B0604030504040204" pitchFamily="34" charset="0"/>
                <a:ea typeface="굴림" charset="-127"/>
              </a:rPr>
              <a:t>(</a:t>
            </a:r>
            <a:r>
              <a:rPr lang="en-US" sz="1400" dirty="0" err="1">
                <a:solidFill>
                  <a:srgbClr val="004C00"/>
                </a:solidFill>
                <a:latin typeface="Verdana" panose="020B0604030504040204" pitchFamily="34" charset="0"/>
                <a:ea typeface="굴림" charset="-127"/>
              </a:rPr>
              <a:t>Baytelman</a:t>
            </a:r>
            <a:r>
              <a:rPr lang="en-US" sz="1400" dirty="0">
                <a:solidFill>
                  <a:srgbClr val="004C00"/>
                </a:solidFill>
                <a:latin typeface="Verdana" panose="020B0604030504040204" pitchFamily="34" charset="0"/>
                <a:ea typeface="굴림" charset="-127"/>
              </a:rPr>
              <a:t> et al., 2022· Herman et al., 2022)</a:t>
            </a:r>
          </a:p>
          <a:p>
            <a:pPr marL="0" indent="0" algn="just">
              <a:spcBef>
                <a:spcPts val="0"/>
              </a:spcBef>
              <a:spcAft>
                <a:spcPts val="600"/>
              </a:spcAft>
              <a:buNone/>
            </a:pPr>
            <a:endParaRPr lang="en-US" sz="1800" dirty="0">
              <a:latin typeface="Verdana" panose="020B0604030504040204" pitchFamily="34" charset="0"/>
              <a:ea typeface="굴림" charset="-127"/>
            </a:endParaRPr>
          </a:p>
        </p:txBody>
      </p:sp>
    </p:spTree>
    <p:extLst>
      <p:ext uri="{BB962C8B-B14F-4D97-AF65-F5344CB8AC3E}">
        <p14:creationId xmlns:p14="http://schemas.microsoft.com/office/powerpoint/2010/main" val="2757660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4" end="1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875025" y="115417"/>
            <a:ext cx="7056462" cy="649287"/>
          </a:xfrm>
        </p:spPr>
        <p:txBody>
          <a:bodyPr/>
          <a:lstStyle/>
          <a:p>
            <a:r>
              <a:rPr lang="el-GR" altLang="en-US" sz="3000" dirty="0">
                <a:solidFill>
                  <a:schemeClr val="accent2"/>
                </a:solidFill>
                <a:latin typeface="Tahoma" panose="020B0604030504040204" pitchFamily="34" charset="0"/>
              </a:rPr>
              <a:t>Κοινωνικο-επιστημονική διερώτηση</a:t>
            </a:r>
            <a:endParaRPr lang="uk-UA" altLang="en-US" sz="3000" dirty="0">
              <a:solidFill>
                <a:schemeClr val="accent2"/>
              </a:solidFill>
              <a:latin typeface="Tahoma" panose="020B0604030504040204" pitchFamily="34" charset="0"/>
            </a:endParaRPr>
          </a:p>
        </p:txBody>
      </p:sp>
      <p:sp>
        <p:nvSpPr>
          <p:cNvPr id="5" name="Content Placeholder 2">
            <a:extLst>
              <a:ext uri="{FF2B5EF4-FFF2-40B4-BE49-F238E27FC236}">
                <a16:creationId xmlns:a16="http://schemas.microsoft.com/office/drawing/2014/main" id="{22E25AB8-66C8-ABA2-3DBA-A5EEB0C17497}"/>
              </a:ext>
            </a:extLst>
          </p:cNvPr>
          <p:cNvSpPr>
            <a:spLocks noGrp="1"/>
          </p:cNvSpPr>
          <p:nvPr>
            <p:ph idx="1"/>
          </p:nvPr>
        </p:nvSpPr>
        <p:spPr>
          <a:xfrm>
            <a:off x="1875025" y="836712"/>
            <a:ext cx="6945696" cy="5804693"/>
          </a:xfrm>
        </p:spPr>
        <p:txBody>
          <a:bodyPr/>
          <a:lstStyle/>
          <a:p>
            <a:pPr marL="0" indent="0" algn="just">
              <a:spcBef>
                <a:spcPts val="0"/>
              </a:spcBef>
              <a:spcAft>
                <a:spcPts val="600"/>
              </a:spcAft>
              <a:buNone/>
            </a:pPr>
            <a:r>
              <a:rPr lang="el-GR" sz="1800" dirty="0">
                <a:latin typeface="Verdana" panose="020B0604030504040204" pitchFamily="34" charset="0"/>
                <a:ea typeface="굴림" charset="-127"/>
              </a:rPr>
              <a:t>Τα πιο πάνω κοινωνικο-επιστημονικά ζητήματα (</a:t>
            </a:r>
            <a:r>
              <a:rPr lang="en-US" sz="1800" dirty="0">
                <a:latin typeface="Verdana" panose="020B0604030504040204" pitchFamily="34" charset="0"/>
                <a:ea typeface="굴림" charset="-127"/>
              </a:rPr>
              <a:t>SSIs) </a:t>
            </a:r>
            <a:r>
              <a:rPr lang="el-GR" sz="1800" dirty="0">
                <a:latin typeface="Verdana" panose="020B0604030504040204" pitchFamily="34" charset="0"/>
                <a:ea typeface="굴림" charset="-127"/>
              </a:rPr>
              <a:t>μπορούν να αξιοποιηθούν στο πλαίσιο της </a:t>
            </a:r>
            <a:r>
              <a:rPr lang="el-GR" sz="1800" b="1" dirty="0">
                <a:solidFill>
                  <a:srgbClr val="C00000"/>
                </a:solidFill>
                <a:latin typeface="Verdana" panose="020B0604030504040204" pitchFamily="34" charset="0"/>
                <a:ea typeface="굴림" charset="-127"/>
              </a:rPr>
              <a:t>μάθησης με διερώτηση</a:t>
            </a:r>
            <a:r>
              <a:rPr lang="el-GR" sz="1800" dirty="0">
                <a:latin typeface="Verdana" panose="020B0604030504040204" pitchFamily="34" charset="0"/>
                <a:ea typeface="굴림" charset="-127"/>
              </a:rPr>
              <a:t>.</a:t>
            </a:r>
          </a:p>
          <a:p>
            <a:pPr marL="0" indent="0" algn="just">
              <a:spcBef>
                <a:spcPts val="0"/>
              </a:spcBef>
              <a:spcAft>
                <a:spcPts val="600"/>
              </a:spcAft>
              <a:buNone/>
            </a:pPr>
            <a:endParaRPr lang="el-GR" sz="1800" dirty="0">
              <a:latin typeface="Verdana" panose="020B0604030504040204" pitchFamily="34" charset="0"/>
              <a:ea typeface="굴림" charset="-127"/>
            </a:endParaRPr>
          </a:p>
          <a:p>
            <a:pPr marL="0" indent="0" algn="just">
              <a:spcBef>
                <a:spcPts val="0"/>
              </a:spcBef>
              <a:spcAft>
                <a:spcPts val="600"/>
              </a:spcAft>
              <a:buNone/>
            </a:pPr>
            <a:endParaRPr lang="el-GR" sz="1800" dirty="0">
              <a:latin typeface="Verdana" panose="020B0604030504040204" pitchFamily="34" charset="0"/>
              <a:ea typeface="굴림" charset="-127"/>
            </a:endParaRPr>
          </a:p>
          <a:p>
            <a:pPr marL="0" indent="0" algn="just">
              <a:spcBef>
                <a:spcPts val="0"/>
              </a:spcBef>
              <a:spcAft>
                <a:spcPts val="600"/>
              </a:spcAft>
              <a:buNone/>
            </a:pPr>
            <a:endParaRPr lang="el-GR" sz="1800" dirty="0">
              <a:latin typeface="Verdana" panose="020B0604030504040204" pitchFamily="34" charset="0"/>
              <a:ea typeface="굴림" charset="-127"/>
            </a:endParaRPr>
          </a:p>
          <a:p>
            <a:pPr marL="0" indent="0" algn="just">
              <a:spcBef>
                <a:spcPts val="0"/>
              </a:spcBef>
              <a:spcAft>
                <a:spcPts val="600"/>
              </a:spcAft>
              <a:buNone/>
            </a:pPr>
            <a:endParaRPr lang="el-GR" sz="1800" dirty="0">
              <a:latin typeface="Verdana" panose="020B0604030504040204" pitchFamily="34" charset="0"/>
              <a:ea typeface="굴림" charset="-127"/>
            </a:endParaRPr>
          </a:p>
          <a:p>
            <a:pPr marL="0" indent="0" algn="just">
              <a:spcBef>
                <a:spcPts val="0"/>
              </a:spcBef>
              <a:spcAft>
                <a:spcPts val="600"/>
              </a:spcAft>
              <a:buNone/>
            </a:pPr>
            <a:endParaRPr lang="el-GR" sz="1800" dirty="0">
              <a:latin typeface="Verdana" panose="020B0604030504040204" pitchFamily="34" charset="0"/>
              <a:ea typeface="굴림" charset="-127"/>
            </a:endParaRPr>
          </a:p>
          <a:p>
            <a:pPr marL="0" indent="0" algn="just">
              <a:spcBef>
                <a:spcPts val="0"/>
              </a:spcBef>
              <a:spcAft>
                <a:spcPts val="600"/>
              </a:spcAft>
              <a:buNone/>
            </a:pPr>
            <a:endParaRPr lang="el-GR" sz="1800" dirty="0">
              <a:latin typeface="Verdana" panose="020B0604030504040204" pitchFamily="34" charset="0"/>
              <a:ea typeface="굴림" charset="-127"/>
            </a:endParaRPr>
          </a:p>
          <a:p>
            <a:pPr marL="0" indent="0" algn="just">
              <a:spcBef>
                <a:spcPts val="0"/>
              </a:spcBef>
              <a:spcAft>
                <a:spcPts val="600"/>
              </a:spcAft>
              <a:buNone/>
            </a:pPr>
            <a:endParaRPr lang="el-GR" sz="1800" dirty="0">
              <a:latin typeface="Verdana" panose="020B0604030504040204" pitchFamily="34" charset="0"/>
              <a:ea typeface="굴림" charset="-127"/>
            </a:endParaRPr>
          </a:p>
          <a:p>
            <a:pPr marL="0" indent="0" algn="just">
              <a:spcBef>
                <a:spcPts val="0"/>
              </a:spcBef>
              <a:spcAft>
                <a:spcPts val="600"/>
              </a:spcAft>
              <a:buNone/>
            </a:pPr>
            <a:endParaRPr lang="el-GR" sz="1800" dirty="0">
              <a:latin typeface="Verdana" panose="020B0604030504040204" pitchFamily="34" charset="0"/>
              <a:ea typeface="굴림" charset="-127"/>
            </a:endParaRPr>
          </a:p>
          <a:p>
            <a:pPr marL="0" indent="0" algn="just">
              <a:spcBef>
                <a:spcPts val="0"/>
              </a:spcBef>
              <a:spcAft>
                <a:spcPts val="600"/>
              </a:spcAft>
              <a:buNone/>
            </a:pPr>
            <a:endParaRPr lang="en-US" sz="1800" dirty="0">
              <a:latin typeface="Verdana" panose="020B0604030504040204" pitchFamily="34" charset="0"/>
              <a:ea typeface="굴림" charset="-127"/>
            </a:endParaRPr>
          </a:p>
          <a:p>
            <a:pPr marL="0" indent="0" algn="just">
              <a:spcBef>
                <a:spcPts val="0"/>
              </a:spcBef>
              <a:spcAft>
                <a:spcPts val="600"/>
              </a:spcAft>
              <a:buNone/>
            </a:pPr>
            <a:endParaRPr lang="en-US" sz="1800" dirty="0">
              <a:latin typeface="Verdana" panose="020B0604030504040204" pitchFamily="34" charset="0"/>
              <a:ea typeface="굴림" charset="-127"/>
            </a:endParaRPr>
          </a:p>
          <a:p>
            <a:pPr marL="0" indent="0" algn="just">
              <a:spcBef>
                <a:spcPts val="0"/>
              </a:spcBef>
              <a:spcAft>
                <a:spcPts val="1200"/>
              </a:spcAft>
              <a:buNone/>
            </a:pPr>
            <a:r>
              <a:rPr lang="el-GR" sz="1800" dirty="0">
                <a:latin typeface="Verdana" panose="020B0604030504040204" pitchFamily="34" charset="0"/>
                <a:ea typeface="굴림" charset="-127"/>
              </a:rPr>
              <a:t>Η μάθηση με διερώτηση και η μάθηση με την αξιοποίηση των </a:t>
            </a:r>
            <a:r>
              <a:rPr lang="en-US" sz="1800" dirty="0">
                <a:latin typeface="Verdana" panose="020B0604030504040204" pitchFamily="34" charset="0"/>
                <a:ea typeface="굴림" charset="-127"/>
              </a:rPr>
              <a:t>SSIs </a:t>
            </a:r>
            <a:r>
              <a:rPr lang="el-GR" sz="1800" dirty="0">
                <a:latin typeface="Verdana" panose="020B0604030504040204" pitchFamily="34" charset="0"/>
                <a:ea typeface="굴림" charset="-127"/>
              </a:rPr>
              <a:t>ονομάζεται </a:t>
            </a:r>
            <a:r>
              <a:rPr lang="el-GR" sz="1800" b="1" dirty="0">
                <a:solidFill>
                  <a:srgbClr val="C00000"/>
                </a:solidFill>
                <a:latin typeface="Verdana" panose="020B0604030504040204" pitchFamily="34" charset="0"/>
                <a:ea typeface="굴림" charset="-127"/>
              </a:rPr>
              <a:t>κοινωνικο-επιστημονική διερώτηση</a:t>
            </a:r>
            <a:r>
              <a:rPr lang="en-US" sz="1800" dirty="0">
                <a:latin typeface="Verdana" panose="020B0604030504040204" pitchFamily="34" charset="0"/>
                <a:ea typeface="굴림" charset="-127"/>
              </a:rPr>
              <a:t>.</a:t>
            </a:r>
            <a:endParaRPr lang="en-US" sz="800" dirty="0">
              <a:solidFill>
                <a:srgbClr val="004C00"/>
              </a:solidFill>
              <a:latin typeface="Verdana" panose="020B0604030504040204" pitchFamily="34" charset="0"/>
              <a:ea typeface="굴림" charset="-127"/>
            </a:endParaRPr>
          </a:p>
          <a:p>
            <a:pPr marL="0" indent="0" algn="just">
              <a:spcBef>
                <a:spcPts val="0"/>
              </a:spcBef>
              <a:spcAft>
                <a:spcPts val="600"/>
              </a:spcAft>
              <a:buNone/>
            </a:pPr>
            <a:r>
              <a:rPr lang="el-GR" sz="1400" dirty="0">
                <a:solidFill>
                  <a:srgbClr val="004C00"/>
                </a:solidFill>
                <a:latin typeface="Verdana" panose="020B0604030504040204" pitchFamily="34" charset="0"/>
                <a:ea typeface="굴림" charset="-127"/>
              </a:rPr>
              <a:t>(</a:t>
            </a:r>
            <a:r>
              <a:rPr lang="en-US" sz="1400" dirty="0" err="1">
                <a:solidFill>
                  <a:srgbClr val="004C00"/>
                </a:solidFill>
                <a:latin typeface="Verdana" panose="020B0604030504040204" pitchFamily="34" charset="0"/>
                <a:ea typeface="굴림" charset="-127"/>
              </a:rPr>
              <a:t>Kyza</a:t>
            </a:r>
            <a:r>
              <a:rPr lang="el-GR" sz="1400" dirty="0">
                <a:solidFill>
                  <a:srgbClr val="004C00"/>
                </a:solidFill>
                <a:latin typeface="Verdana" panose="020B0604030504040204" pitchFamily="34" charset="0"/>
                <a:ea typeface="굴림" charset="-127"/>
              </a:rPr>
              <a:t>,</a:t>
            </a:r>
            <a:r>
              <a:rPr lang="en-US" sz="1400" dirty="0">
                <a:solidFill>
                  <a:srgbClr val="004C00"/>
                </a:solidFill>
                <a:latin typeface="Verdana" panose="020B0604030504040204" pitchFamily="34" charset="0"/>
                <a:ea typeface="굴림" charset="-127"/>
              </a:rPr>
              <a:t> 201</a:t>
            </a:r>
            <a:r>
              <a:rPr lang="el-GR" sz="1400" dirty="0">
                <a:solidFill>
                  <a:srgbClr val="004C00"/>
                </a:solidFill>
                <a:latin typeface="Verdana" panose="020B0604030504040204" pitchFamily="34" charset="0"/>
                <a:ea typeface="굴림" charset="-127"/>
              </a:rPr>
              <a:t>6</a:t>
            </a:r>
            <a:r>
              <a:rPr lang="en-US" sz="1400" dirty="0">
                <a:solidFill>
                  <a:srgbClr val="004C00"/>
                </a:solidFill>
                <a:latin typeface="Verdana" panose="020B0604030504040204" pitchFamily="34" charset="0"/>
                <a:ea typeface="굴림" charset="-127"/>
              </a:rPr>
              <a:t>· Sadler, 2004)</a:t>
            </a:r>
          </a:p>
          <a:p>
            <a:pPr marL="0" indent="0" algn="just">
              <a:spcBef>
                <a:spcPts val="0"/>
              </a:spcBef>
              <a:spcAft>
                <a:spcPts val="600"/>
              </a:spcAft>
              <a:buNone/>
            </a:pPr>
            <a:endParaRPr lang="en-US" sz="1800" dirty="0">
              <a:latin typeface="Verdana" panose="020B0604030504040204" pitchFamily="34" charset="0"/>
              <a:ea typeface="굴림" charset="-127"/>
            </a:endParaRPr>
          </a:p>
        </p:txBody>
      </p:sp>
      <p:pic>
        <p:nvPicPr>
          <p:cNvPr id="6" name="Picture 2">
            <a:extLst>
              <a:ext uri="{FF2B5EF4-FFF2-40B4-BE49-F238E27FC236}">
                <a16:creationId xmlns:a16="http://schemas.microsoft.com/office/drawing/2014/main" id="{CD97F2B2-2BA4-CFE9-144F-18B6AB4C5C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1233" t="30272" r="2620" b="8559"/>
          <a:stretch>
            <a:fillRect/>
          </a:stretch>
        </p:blipFill>
        <p:spPr bwMode="auto">
          <a:xfrm>
            <a:off x="2915653" y="1868760"/>
            <a:ext cx="4824699" cy="326674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22303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FFCA0C91-FD65-14CD-3591-29228B29F5DF}"/>
              </a:ext>
            </a:extLst>
          </p:cNvPr>
          <p:cNvSpPr>
            <a:spLocks noGrp="1" noChangeArrowheads="1"/>
          </p:cNvSpPr>
          <p:nvPr>
            <p:ph type="title"/>
          </p:nvPr>
        </p:nvSpPr>
        <p:spPr>
          <a:xfrm>
            <a:off x="899592" y="4149080"/>
            <a:ext cx="7344816" cy="649287"/>
          </a:xfrm>
        </p:spPr>
        <p:txBody>
          <a:bodyPr/>
          <a:lstStyle/>
          <a:p>
            <a:pPr algn="ctr"/>
            <a:r>
              <a:rPr lang="el-GR" altLang="en-US" sz="4400" dirty="0">
                <a:solidFill>
                  <a:schemeClr val="accent2"/>
                </a:solidFill>
                <a:latin typeface="Tahoma" panose="020B0604030504040204" pitchFamily="34" charset="0"/>
              </a:rPr>
              <a:t>Διδακτική πρόταση</a:t>
            </a:r>
            <a:endParaRPr lang="uk-UA" altLang="en-US" sz="4400" dirty="0">
              <a:solidFill>
                <a:schemeClr val="accent2"/>
              </a:solidFill>
              <a:latin typeface="Tahoma" panose="020B0604030504040204" pitchFamily="34" charset="0"/>
            </a:endParaRPr>
          </a:p>
        </p:txBody>
      </p:sp>
    </p:spTree>
    <p:extLst>
      <p:ext uri="{BB962C8B-B14F-4D97-AF65-F5344CB8AC3E}">
        <p14:creationId xmlns:p14="http://schemas.microsoft.com/office/powerpoint/2010/main" val="3697327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875025" y="115417"/>
            <a:ext cx="7056462" cy="649287"/>
          </a:xfrm>
        </p:spPr>
        <p:txBody>
          <a:bodyPr/>
          <a:lstStyle/>
          <a:p>
            <a:r>
              <a:rPr lang="el-GR" altLang="en-US" sz="2600" dirty="0">
                <a:solidFill>
                  <a:schemeClr val="accent2"/>
                </a:solidFill>
                <a:latin typeface="Tahoma" panose="020B0604030504040204" pitchFamily="34" charset="0"/>
              </a:rPr>
              <a:t>Θεωρητικό πλαίσιο διδακτικής πρότασης</a:t>
            </a:r>
            <a:endParaRPr lang="uk-UA" altLang="en-US" sz="2600" dirty="0">
              <a:solidFill>
                <a:schemeClr val="accent2"/>
              </a:solidFill>
              <a:latin typeface="Tahoma" panose="020B0604030504040204" pitchFamily="34" charset="0"/>
            </a:endParaRPr>
          </a:p>
        </p:txBody>
      </p:sp>
      <p:sp>
        <p:nvSpPr>
          <p:cNvPr id="5" name="Content Placeholder 2">
            <a:extLst>
              <a:ext uri="{FF2B5EF4-FFF2-40B4-BE49-F238E27FC236}">
                <a16:creationId xmlns:a16="http://schemas.microsoft.com/office/drawing/2014/main" id="{22E25AB8-66C8-ABA2-3DBA-A5EEB0C17497}"/>
              </a:ext>
            </a:extLst>
          </p:cNvPr>
          <p:cNvSpPr>
            <a:spLocks noGrp="1"/>
          </p:cNvSpPr>
          <p:nvPr>
            <p:ph idx="1"/>
          </p:nvPr>
        </p:nvSpPr>
        <p:spPr>
          <a:xfrm>
            <a:off x="1875025" y="836712"/>
            <a:ext cx="6945696" cy="5804693"/>
          </a:xfrm>
        </p:spPr>
        <p:txBody>
          <a:bodyPr/>
          <a:lstStyle/>
          <a:p>
            <a:pPr marL="0" indent="0" algn="just">
              <a:spcBef>
                <a:spcPts val="0"/>
              </a:spcBef>
              <a:spcAft>
                <a:spcPts val="600"/>
              </a:spcAft>
              <a:buNone/>
            </a:pPr>
            <a:r>
              <a:rPr lang="el-GR" sz="1800" dirty="0">
                <a:latin typeface="Verdana" panose="020B0604030504040204" pitchFamily="34" charset="0"/>
                <a:ea typeface="굴림" charset="-127"/>
              </a:rPr>
              <a:t>Η διδακτική πρόταση σχεδιάστηκε στη βάση των πιο κάτω αρχών διδασκαλίας και μάθησης:</a:t>
            </a:r>
            <a:endParaRPr lang="en-US" sz="1800" dirty="0">
              <a:latin typeface="Verdana" panose="020B0604030504040204" pitchFamily="34" charset="0"/>
              <a:ea typeface="굴림" charset="-127"/>
            </a:endParaRPr>
          </a:p>
          <a:p>
            <a:pPr algn="just">
              <a:spcBef>
                <a:spcPts val="0"/>
              </a:spcBef>
              <a:spcAft>
                <a:spcPts val="1200"/>
              </a:spcAft>
            </a:pPr>
            <a:r>
              <a:rPr lang="el-GR" sz="1800" b="1" dirty="0">
                <a:solidFill>
                  <a:srgbClr val="C00000"/>
                </a:solidFill>
                <a:latin typeface="Verdana" panose="020B0604030504040204" pitchFamily="34" charset="0"/>
                <a:ea typeface="굴림" charset="-127"/>
              </a:rPr>
              <a:t>Μάθηση με Διερώτηση</a:t>
            </a:r>
            <a:r>
              <a:rPr lang="el-GR" sz="1800" b="1" dirty="0">
                <a:solidFill>
                  <a:srgbClr val="FF0000"/>
                </a:solidFill>
                <a:latin typeface="Verdana" panose="020B0604030504040204" pitchFamily="34" charset="0"/>
                <a:ea typeface="굴림" charset="-127"/>
              </a:rPr>
              <a:t> </a:t>
            </a:r>
            <a:r>
              <a:rPr lang="el-GR" sz="1800" dirty="0">
                <a:latin typeface="Verdana" panose="020B0604030504040204" pitchFamily="34" charset="0"/>
                <a:ea typeface="굴림" charset="-127"/>
              </a:rPr>
              <a:t>ως βασικό πλαίσιο διδασκαλίας και μάθησης. Αξιοποίηση αλληλουχίας δομημένων δραστηριοτήτων.</a:t>
            </a:r>
          </a:p>
          <a:p>
            <a:pPr algn="just">
              <a:spcBef>
                <a:spcPts val="0"/>
              </a:spcBef>
              <a:spcAft>
                <a:spcPts val="1200"/>
              </a:spcAft>
            </a:pPr>
            <a:endParaRPr lang="el-GR" sz="1800" b="1" dirty="0">
              <a:solidFill>
                <a:srgbClr val="C00000"/>
              </a:solidFill>
              <a:latin typeface="Verdana" panose="020B0604030504040204" pitchFamily="34" charset="0"/>
              <a:ea typeface="굴림" charset="-127"/>
            </a:endParaRPr>
          </a:p>
          <a:p>
            <a:pPr algn="just">
              <a:spcBef>
                <a:spcPts val="0"/>
              </a:spcBef>
              <a:spcAft>
                <a:spcPts val="1200"/>
              </a:spcAft>
            </a:pPr>
            <a:r>
              <a:rPr lang="el-GR" sz="1800" b="1" dirty="0">
                <a:solidFill>
                  <a:srgbClr val="C00000"/>
                </a:solidFill>
                <a:latin typeface="Verdana" panose="020B0604030504040204" pitchFamily="34" charset="0"/>
                <a:ea typeface="굴림" charset="-127"/>
              </a:rPr>
              <a:t>Αξιοποίηση </a:t>
            </a:r>
            <a:r>
              <a:rPr lang="el-GR" sz="1800" b="1" dirty="0" err="1">
                <a:solidFill>
                  <a:srgbClr val="C00000"/>
                </a:solidFill>
                <a:latin typeface="Verdana" panose="020B0604030504040204" pitchFamily="34" charset="0"/>
                <a:ea typeface="굴림" charset="-127"/>
              </a:rPr>
              <a:t>κοινωνικο</a:t>
            </a:r>
            <a:r>
              <a:rPr lang="el-GR" sz="1800" b="1" dirty="0">
                <a:solidFill>
                  <a:srgbClr val="C00000"/>
                </a:solidFill>
                <a:latin typeface="Verdana" panose="020B0604030504040204" pitchFamily="34" charset="0"/>
                <a:ea typeface="굴림" charset="-127"/>
              </a:rPr>
              <a:t>-επιστημονικών ζητημάτων </a:t>
            </a:r>
            <a:r>
              <a:rPr lang="el-GR" sz="1800" dirty="0">
                <a:latin typeface="Verdana" panose="020B0604030504040204" pitchFamily="34" charset="0"/>
                <a:ea typeface="굴림" charset="-127"/>
              </a:rPr>
              <a:t>στο πλαίσιο της διερώτησης και σύνδεσή τους, ως επέκταση, με τους στόχους των Αναλυτικών Προγραμμάτων και την καθημερινή ζωή των μαθητών.</a:t>
            </a:r>
          </a:p>
          <a:p>
            <a:pPr algn="just">
              <a:spcBef>
                <a:spcPts val="0"/>
              </a:spcBef>
              <a:spcAft>
                <a:spcPts val="1200"/>
              </a:spcAft>
            </a:pPr>
            <a:endParaRPr lang="en-US" sz="1800" dirty="0">
              <a:latin typeface="Verdana" panose="020B0604030504040204" pitchFamily="34" charset="0"/>
              <a:ea typeface="굴림" charset="-127"/>
            </a:endParaRPr>
          </a:p>
          <a:p>
            <a:pPr algn="just">
              <a:spcBef>
                <a:spcPts val="0"/>
              </a:spcBef>
              <a:spcAft>
                <a:spcPts val="1200"/>
              </a:spcAft>
            </a:pPr>
            <a:r>
              <a:rPr lang="el-GR" sz="1800" dirty="0">
                <a:latin typeface="Verdana" panose="020B0604030504040204" pitchFamily="34" charset="0"/>
                <a:ea typeface="굴림" charset="-127"/>
              </a:rPr>
              <a:t>Διαμόρφωση περιβάλλοντος μάθησης, το οποίο βασίζεται στη </a:t>
            </a:r>
            <a:r>
              <a:rPr lang="el-GR" sz="1800" b="1" dirty="0">
                <a:solidFill>
                  <a:srgbClr val="C00000"/>
                </a:solidFill>
                <a:latin typeface="Verdana" panose="020B0604030504040204" pitchFamily="34" charset="0"/>
                <a:ea typeface="굴림" charset="-127"/>
              </a:rPr>
              <a:t>συλλογή δεδομένων με απώτερο στόχο την οικοδόμηση επιχειρημάτων με την επιχειρηματολογία</a:t>
            </a:r>
            <a:r>
              <a:rPr lang="el-GR" sz="1800" dirty="0">
                <a:latin typeface="Verdana" panose="020B0604030504040204" pitchFamily="34" charset="0"/>
                <a:ea typeface="굴림" charset="-127"/>
              </a:rPr>
              <a:t>. Άντληση πληροφοριών από πολλές και διαφορετικές πηγές.</a:t>
            </a: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n-US" sz="800" dirty="0">
              <a:solidFill>
                <a:srgbClr val="004C00"/>
              </a:solidFill>
              <a:latin typeface="Verdana" panose="020B0604030504040204" pitchFamily="34" charset="0"/>
              <a:ea typeface="굴림" charset="-127"/>
            </a:endParaRPr>
          </a:p>
          <a:p>
            <a:pPr marL="0" indent="0" algn="just">
              <a:spcBef>
                <a:spcPts val="0"/>
              </a:spcBef>
              <a:spcAft>
                <a:spcPts val="600"/>
              </a:spcAft>
              <a:buNone/>
            </a:pPr>
            <a:r>
              <a:rPr lang="el-GR" sz="1400" dirty="0">
                <a:solidFill>
                  <a:srgbClr val="004C00"/>
                </a:solidFill>
                <a:latin typeface="Verdana" panose="020B0604030504040204" pitchFamily="34" charset="0"/>
                <a:ea typeface="굴림" charset="-127"/>
              </a:rPr>
              <a:t>(</a:t>
            </a:r>
            <a:r>
              <a:rPr lang="el-GR" sz="1400" dirty="0" err="1">
                <a:solidFill>
                  <a:srgbClr val="004C00"/>
                </a:solidFill>
                <a:latin typeface="Verdana" panose="020B0604030504040204" pitchFamily="34" charset="0"/>
                <a:ea typeface="굴림" charset="-127"/>
              </a:rPr>
              <a:t>Μπάιτελμαν</a:t>
            </a:r>
            <a:r>
              <a:rPr lang="el-GR" sz="1400" dirty="0">
                <a:solidFill>
                  <a:srgbClr val="004C00"/>
                </a:solidFill>
                <a:latin typeface="Verdana" panose="020B0604030504040204" pitchFamily="34" charset="0"/>
                <a:ea typeface="굴림" charset="-127"/>
              </a:rPr>
              <a:t>, 2016· </a:t>
            </a:r>
            <a:r>
              <a:rPr lang="en-US" sz="1400" dirty="0">
                <a:solidFill>
                  <a:srgbClr val="004C00"/>
                </a:solidFill>
                <a:latin typeface="Verdana" panose="020B0604030504040204" pitchFamily="34" charset="0"/>
                <a:ea typeface="굴림" charset="-127"/>
              </a:rPr>
              <a:t>Sandoval &amp; Millwood, 2007)</a:t>
            </a:r>
          </a:p>
          <a:p>
            <a:pPr marL="0" indent="0" algn="just">
              <a:spcBef>
                <a:spcPts val="0"/>
              </a:spcBef>
              <a:spcAft>
                <a:spcPts val="600"/>
              </a:spcAft>
              <a:buNone/>
            </a:pPr>
            <a:endParaRPr lang="en-US" sz="1800" dirty="0">
              <a:latin typeface="Verdana" panose="020B0604030504040204" pitchFamily="34" charset="0"/>
              <a:ea typeface="굴림" charset="-127"/>
            </a:endParaRPr>
          </a:p>
        </p:txBody>
      </p:sp>
    </p:spTree>
    <p:extLst>
      <p:ext uri="{BB962C8B-B14F-4D97-AF65-F5344CB8AC3E}">
        <p14:creationId xmlns:p14="http://schemas.microsoft.com/office/powerpoint/2010/main" val="3646275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875025" y="115417"/>
            <a:ext cx="7056462" cy="649287"/>
          </a:xfrm>
        </p:spPr>
        <p:txBody>
          <a:bodyPr/>
          <a:lstStyle/>
          <a:p>
            <a:r>
              <a:rPr lang="el-GR" altLang="en-US" sz="2600" dirty="0">
                <a:solidFill>
                  <a:schemeClr val="accent2"/>
                </a:solidFill>
                <a:latin typeface="Tahoma" panose="020B0604030504040204" pitchFamily="34" charset="0"/>
              </a:rPr>
              <a:t>Θεωρητικό πλαίσιο διδακτικής πρότασης</a:t>
            </a:r>
            <a:endParaRPr lang="uk-UA" altLang="en-US" sz="2600" dirty="0">
              <a:solidFill>
                <a:schemeClr val="accent2"/>
              </a:solidFill>
              <a:latin typeface="Tahoma" panose="020B0604030504040204" pitchFamily="34" charset="0"/>
            </a:endParaRPr>
          </a:p>
        </p:txBody>
      </p:sp>
      <p:sp>
        <p:nvSpPr>
          <p:cNvPr id="5" name="Content Placeholder 2">
            <a:extLst>
              <a:ext uri="{FF2B5EF4-FFF2-40B4-BE49-F238E27FC236}">
                <a16:creationId xmlns:a16="http://schemas.microsoft.com/office/drawing/2014/main" id="{22E25AB8-66C8-ABA2-3DBA-A5EEB0C17497}"/>
              </a:ext>
            </a:extLst>
          </p:cNvPr>
          <p:cNvSpPr>
            <a:spLocks noGrp="1"/>
          </p:cNvSpPr>
          <p:nvPr>
            <p:ph idx="1"/>
          </p:nvPr>
        </p:nvSpPr>
        <p:spPr>
          <a:xfrm>
            <a:off x="1875025" y="836712"/>
            <a:ext cx="6945696" cy="5804693"/>
          </a:xfrm>
        </p:spPr>
        <p:txBody>
          <a:bodyPr/>
          <a:lstStyle/>
          <a:p>
            <a:pPr marL="0" indent="0" algn="just">
              <a:spcBef>
                <a:spcPts val="0"/>
              </a:spcBef>
              <a:spcAft>
                <a:spcPts val="600"/>
              </a:spcAft>
              <a:buNone/>
            </a:pPr>
            <a:r>
              <a:rPr lang="el-GR" sz="1800" dirty="0">
                <a:latin typeface="Verdana" panose="020B0604030504040204" pitchFamily="34" charset="0"/>
                <a:ea typeface="굴림" charset="-127"/>
              </a:rPr>
              <a:t>Η διδακτική πρόταση σχεδιάστηκε στη βάση των πιο κάτω αρχών διδασκαλίας και μάθησης:</a:t>
            </a:r>
            <a:endParaRPr lang="en-US" sz="1800" dirty="0">
              <a:latin typeface="Verdana" panose="020B0604030504040204" pitchFamily="34" charset="0"/>
              <a:ea typeface="굴림" charset="-127"/>
            </a:endParaRPr>
          </a:p>
          <a:p>
            <a:pPr algn="just">
              <a:spcBef>
                <a:spcPts val="0"/>
              </a:spcBef>
              <a:spcAft>
                <a:spcPts val="1200"/>
              </a:spcAft>
            </a:pPr>
            <a:r>
              <a:rPr lang="el-GR" sz="1800" dirty="0">
                <a:latin typeface="Verdana" panose="020B0604030504040204" pitchFamily="34" charset="0"/>
                <a:ea typeface="굴림" charset="-127"/>
              </a:rPr>
              <a:t>Δραστηριότητες για κατανόηση του </a:t>
            </a:r>
            <a:r>
              <a:rPr lang="el-GR" sz="1800" b="1" dirty="0">
                <a:solidFill>
                  <a:srgbClr val="C00000"/>
                </a:solidFill>
                <a:latin typeface="Verdana" panose="020B0604030504040204" pitchFamily="34" charset="0"/>
                <a:ea typeface="굴림" charset="-127"/>
              </a:rPr>
              <a:t>τι είναι ισχυρισμός, τι είναι δεδομένα, γιατί τα δεδομένα πρέπει να αξιολογούνται για την εγκυρότητα και την αξιοπιστία τους, πώς τα δεδομένα οργανώνονται για την οικοδόμηση επιχειρημάτων</a:t>
            </a:r>
            <a:r>
              <a:rPr lang="el-GR" sz="1800" dirty="0">
                <a:latin typeface="Verdana" panose="020B0604030504040204" pitchFamily="34" charset="0"/>
                <a:ea typeface="굴림" charset="-127"/>
              </a:rPr>
              <a:t>. Αναφορά σε κριτήρια αξιολόγησης επιχειρημάτων.</a:t>
            </a:r>
          </a:p>
          <a:p>
            <a:pPr algn="just">
              <a:spcBef>
                <a:spcPts val="0"/>
              </a:spcBef>
              <a:spcAft>
                <a:spcPts val="1200"/>
              </a:spcAft>
            </a:pPr>
            <a:endParaRPr lang="el-GR" sz="1800" b="1" dirty="0">
              <a:solidFill>
                <a:srgbClr val="C00000"/>
              </a:solidFill>
              <a:latin typeface="Verdana" panose="020B0604030504040204" pitchFamily="34" charset="0"/>
              <a:ea typeface="굴림" charset="-127"/>
            </a:endParaRPr>
          </a:p>
          <a:p>
            <a:pPr algn="just">
              <a:spcBef>
                <a:spcPts val="0"/>
              </a:spcBef>
              <a:spcAft>
                <a:spcPts val="1200"/>
              </a:spcAft>
            </a:pPr>
            <a:r>
              <a:rPr lang="el-GR" sz="1800" dirty="0">
                <a:latin typeface="Verdana" panose="020B0604030504040204" pitchFamily="34" charset="0"/>
                <a:ea typeface="굴림" charset="-127"/>
              </a:rPr>
              <a:t>Αξιοποίηση στρατηγικών για προώθηση του </a:t>
            </a:r>
            <a:r>
              <a:rPr lang="el-GR" sz="1800" b="1" dirty="0" err="1">
                <a:solidFill>
                  <a:srgbClr val="C00000"/>
                </a:solidFill>
                <a:latin typeface="Verdana" panose="020B0604030504040204" pitchFamily="34" charset="0"/>
                <a:ea typeface="굴림" charset="-127"/>
              </a:rPr>
              <a:t>αναστοχασμού</a:t>
            </a:r>
            <a:r>
              <a:rPr lang="el-GR" sz="1800" dirty="0">
                <a:latin typeface="Verdana" panose="020B0604030504040204" pitchFamily="34" charset="0"/>
                <a:ea typeface="굴림" charset="-127"/>
              </a:rPr>
              <a:t>, της </a:t>
            </a:r>
            <a:r>
              <a:rPr lang="el-GR" sz="1800" b="1" dirty="0" err="1">
                <a:solidFill>
                  <a:srgbClr val="C00000"/>
                </a:solidFill>
                <a:latin typeface="Verdana" panose="020B0604030504040204" pitchFamily="34" charset="0"/>
                <a:ea typeface="굴림" charset="-127"/>
              </a:rPr>
              <a:t>αυτο</a:t>
            </a:r>
            <a:r>
              <a:rPr lang="el-GR" sz="1800" b="1" dirty="0">
                <a:solidFill>
                  <a:srgbClr val="C00000"/>
                </a:solidFill>
                <a:latin typeface="Verdana" panose="020B0604030504040204" pitchFamily="34" charset="0"/>
                <a:ea typeface="굴림" charset="-127"/>
              </a:rPr>
              <a:t>-αξιολόγησης</a:t>
            </a:r>
            <a:r>
              <a:rPr lang="el-GR" sz="1800" dirty="0">
                <a:latin typeface="Verdana" panose="020B0604030504040204" pitchFamily="34" charset="0"/>
                <a:ea typeface="굴림" charset="-127"/>
              </a:rPr>
              <a:t> και </a:t>
            </a:r>
            <a:r>
              <a:rPr lang="el-GR" sz="1800" b="1" dirty="0" err="1">
                <a:solidFill>
                  <a:srgbClr val="C00000"/>
                </a:solidFill>
                <a:latin typeface="Verdana" panose="020B0604030504040204" pitchFamily="34" charset="0"/>
                <a:ea typeface="굴림" charset="-127"/>
              </a:rPr>
              <a:t>ετερο</a:t>
            </a:r>
            <a:r>
              <a:rPr lang="el-GR" sz="1800" b="1" dirty="0">
                <a:solidFill>
                  <a:srgbClr val="C00000"/>
                </a:solidFill>
                <a:latin typeface="Verdana" panose="020B0604030504040204" pitchFamily="34" charset="0"/>
                <a:ea typeface="굴림" charset="-127"/>
              </a:rPr>
              <a:t>-αξιολόγησης</a:t>
            </a:r>
            <a:r>
              <a:rPr lang="el-GR" sz="1800" dirty="0">
                <a:latin typeface="Verdana" panose="020B0604030504040204" pitchFamily="34" charset="0"/>
                <a:ea typeface="굴림" charset="-127"/>
              </a:rPr>
              <a:t>.</a:t>
            </a:r>
            <a:endParaRPr lang="en-US" sz="1800" dirty="0">
              <a:latin typeface="Verdana" panose="020B0604030504040204" pitchFamily="34" charset="0"/>
              <a:ea typeface="굴림" charset="-127"/>
            </a:endParaRPr>
          </a:p>
          <a:p>
            <a:pPr marL="0" indent="0" algn="just">
              <a:spcBef>
                <a:spcPts val="0"/>
              </a:spcBef>
              <a:spcAft>
                <a:spcPts val="1200"/>
              </a:spcAft>
              <a:buNone/>
            </a:pPr>
            <a:endParaRPr lang="el-GR" sz="1800" b="1" dirty="0">
              <a:solidFill>
                <a:srgbClr val="C00000"/>
              </a:solidFill>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n-US" sz="800" dirty="0">
              <a:solidFill>
                <a:srgbClr val="004C00"/>
              </a:solidFill>
              <a:latin typeface="Verdana" panose="020B0604030504040204" pitchFamily="34" charset="0"/>
              <a:ea typeface="굴림" charset="-127"/>
            </a:endParaRPr>
          </a:p>
          <a:p>
            <a:pPr marL="0" indent="0" algn="just">
              <a:spcBef>
                <a:spcPts val="0"/>
              </a:spcBef>
              <a:spcAft>
                <a:spcPts val="600"/>
              </a:spcAft>
              <a:buNone/>
            </a:pPr>
            <a:r>
              <a:rPr lang="el-GR" sz="1400" dirty="0">
                <a:solidFill>
                  <a:srgbClr val="004C00"/>
                </a:solidFill>
                <a:latin typeface="Verdana" panose="020B0604030504040204" pitchFamily="34" charset="0"/>
                <a:ea typeface="굴림" charset="-127"/>
              </a:rPr>
              <a:t>(</a:t>
            </a:r>
            <a:r>
              <a:rPr lang="el-GR" sz="1400" dirty="0" err="1">
                <a:solidFill>
                  <a:srgbClr val="004C00"/>
                </a:solidFill>
                <a:latin typeface="Verdana" panose="020B0604030504040204" pitchFamily="34" charset="0"/>
                <a:ea typeface="굴림" charset="-127"/>
              </a:rPr>
              <a:t>Μπάιτελμαν</a:t>
            </a:r>
            <a:r>
              <a:rPr lang="el-GR" sz="1400" dirty="0">
                <a:solidFill>
                  <a:srgbClr val="004C00"/>
                </a:solidFill>
                <a:latin typeface="Verdana" panose="020B0604030504040204" pitchFamily="34" charset="0"/>
                <a:ea typeface="굴림" charset="-127"/>
              </a:rPr>
              <a:t>, 2016· </a:t>
            </a:r>
            <a:r>
              <a:rPr lang="en-US" sz="1400" dirty="0">
                <a:solidFill>
                  <a:srgbClr val="004C00"/>
                </a:solidFill>
                <a:latin typeface="Verdana" panose="020B0604030504040204" pitchFamily="34" charset="0"/>
                <a:ea typeface="굴림" charset="-127"/>
              </a:rPr>
              <a:t>Sandoval &amp; Millwood, 2007)</a:t>
            </a:r>
          </a:p>
          <a:p>
            <a:pPr marL="0" indent="0" algn="just">
              <a:spcBef>
                <a:spcPts val="0"/>
              </a:spcBef>
              <a:spcAft>
                <a:spcPts val="600"/>
              </a:spcAft>
              <a:buNone/>
            </a:pPr>
            <a:endParaRPr lang="en-US" sz="1800" dirty="0">
              <a:latin typeface="Verdana" panose="020B0604030504040204" pitchFamily="34" charset="0"/>
              <a:ea typeface="굴림" charset="-127"/>
            </a:endParaRPr>
          </a:p>
        </p:txBody>
      </p:sp>
    </p:spTree>
    <p:extLst>
      <p:ext uri="{BB962C8B-B14F-4D97-AF65-F5344CB8AC3E}">
        <p14:creationId xmlns:p14="http://schemas.microsoft.com/office/powerpoint/2010/main" val="363935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115417"/>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grpSp>
        <p:nvGrpSpPr>
          <p:cNvPr id="11" name="Group 10">
            <a:extLst>
              <a:ext uri="{FF2B5EF4-FFF2-40B4-BE49-F238E27FC236}">
                <a16:creationId xmlns:a16="http://schemas.microsoft.com/office/drawing/2014/main" id="{DB225961-0742-2ED4-6ABD-12843AA30479}"/>
              </a:ext>
            </a:extLst>
          </p:cNvPr>
          <p:cNvGrpSpPr/>
          <p:nvPr/>
        </p:nvGrpSpPr>
        <p:grpSpPr>
          <a:xfrm>
            <a:off x="1835696" y="836712"/>
            <a:ext cx="7272808" cy="5616624"/>
            <a:chOff x="1835696" y="692696"/>
            <a:chExt cx="7272808" cy="5616624"/>
          </a:xfrm>
        </p:grpSpPr>
        <p:pic>
          <p:nvPicPr>
            <p:cNvPr id="7" name="Picture 6" descr="Text&#10;&#10;Description automatically generated">
              <a:extLst>
                <a:ext uri="{FF2B5EF4-FFF2-40B4-BE49-F238E27FC236}">
                  <a16:creationId xmlns:a16="http://schemas.microsoft.com/office/drawing/2014/main" id="{B223C63C-2A68-1878-8755-96E3B8C3C223}"/>
                </a:ext>
              </a:extLst>
            </p:cNvPr>
            <p:cNvPicPr>
              <a:picLocks noChangeAspect="1"/>
            </p:cNvPicPr>
            <p:nvPr/>
          </p:nvPicPr>
          <p:blipFill rotWithShape="1">
            <a:blip r:embed="rId3">
              <a:extLst>
                <a:ext uri="{28A0092B-C50C-407E-A947-70E740481C1C}">
                  <a14:useLocalDpi xmlns:a14="http://schemas.microsoft.com/office/drawing/2010/main" val="0"/>
                </a:ext>
              </a:extLst>
            </a:blip>
            <a:srcRect b="74074"/>
            <a:stretch/>
          </p:blipFill>
          <p:spPr>
            <a:xfrm>
              <a:off x="1835697" y="692696"/>
              <a:ext cx="7272807" cy="1512168"/>
            </a:xfrm>
            <a:prstGeom prst="rect">
              <a:avLst/>
            </a:prstGeom>
          </p:spPr>
        </p:pic>
        <p:pic>
          <p:nvPicPr>
            <p:cNvPr id="4" name="Picture 3" descr="Text&#10;&#10;Description automatically generated">
              <a:extLst>
                <a:ext uri="{FF2B5EF4-FFF2-40B4-BE49-F238E27FC236}">
                  <a16:creationId xmlns:a16="http://schemas.microsoft.com/office/drawing/2014/main" id="{260B26FD-0B4E-FB57-7B35-24638080FB55}"/>
                </a:ext>
              </a:extLst>
            </p:cNvPr>
            <p:cNvPicPr>
              <a:picLocks noChangeAspect="1"/>
            </p:cNvPicPr>
            <p:nvPr/>
          </p:nvPicPr>
          <p:blipFill rotWithShape="1">
            <a:blip r:embed="rId3">
              <a:extLst>
                <a:ext uri="{28A0092B-C50C-407E-A947-70E740481C1C}">
                  <a14:useLocalDpi xmlns:a14="http://schemas.microsoft.com/office/drawing/2010/main" val="0"/>
                </a:ext>
              </a:extLst>
            </a:blip>
            <a:srcRect t="56969" b="1056"/>
            <a:stretch/>
          </p:blipFill>
          <p:spPr>
            <a:xfrm>
              <a:off x="1835696" y="3861048"/>
              <a:ext cx="7272807" cy="2448272"/>
            </a:xfrm>
            <a:prstGeom prst="rect">
              <a:avLst/>
            </a:prstGeom>
          </p:spPr>
        </p:pic>
        <p:grpSp>
          <p:nvGrpSpPr>
            <p:cNvPr id="10" name="Group 9">
              <a:extLst>
                <a:ext uri="{FF2B5EF4-FFF2-40B4-BE49-F238E27FC236}">
                  <a16:creationId xmlns:a16="http://schemas.microsoft.com/office/drawing/2014/main" id="{181E1077-5D27-C884-EE58-06E6E61A29B0}"/>
                </a:ext>
              </a:extLst>
            </p:cNvPr>
            <p:cNvGrpSpPr/>
            <p:nvPr/>
          </p:nvGrpSpPr>
          <p:grpSpPr>
            <a:xfrm>
              <a:off x="1925452" y="2276871"/>
              <a:ext cx="7056784" cy="1512169"/>
              <a:chOff x="1907704" y="1700807"/>
              <a:chExt cx="7056784" cy="1512169"/>
            </a:xfrm>
          </p:grpSpPr>
          <p:grpSp>
            <p:nvGrpSpPr>
              <p:cNvPr id="9" name="Group 8">
                <a:extLst>
                  <a:ext uri="{FF2B5EF4-FFF2-40B4-BE49-F238E27FC236}">
                    <a16:creationId xmlns:a16="http://schemas.microsoft.com/office/drawing/2014/main" id="{37765B2E-F649-6B5B-3C0C-491F0AEE46EF}"/>
                  </a:ext>
                </a:extLst>
              </p:cNvPr>
              <p:cNvGrpSpPr/>
              <p:nvPr/>
            </p:nvGrpSpPr>
            <p:grpSpPr>
              <a:xfrm>
                <a:off x="1907704" y="1700807"/>
                <a:ext cx="7056784" cy="1512169"/>
                <a:chOff x="1907704" y="1700807"/>
                <a:chExt cx="7056784" cy="1512169"/>
              </a:xfrm>
            </p:grpSpPr>
            <p:sp>
              <p:nvSpPr>
                <p:cNvPr id="6" name="Rectangle: Rounded Corners 5">
                  <a:extLst>
                    <a:ext uri="{FF2B5EF4-FFF2-40B4-BE49-F238E27FC236}">
                      <a16:creationId xmlns:a16="http://schemas.microsoft.com/office/drawing/2014/main" id="{6DE85A0B-691A-7A07-7139-6E15C296F01D}"/>
                    </a:ext>
                  </a:extLst>
                </p:cNvPr>
                <p:cNvSpPr/>
                <p:nvPr/>
              </p:nvSpPr>
              <p:spPr>
                <a:xfrm>
                  <a:off x="1907704" y="1700807"/>
                  <a:ext cx="7056784" cy="1512167"/>
                </a:xfrm>
                <a:prstGeom prst="roundRect">
                  <a:avLst/>
                </a:prstGeom>
                <a:solidFill>
                  <a:srgbClr val="EAFFAF"/>
                </a:solidFill>
                <a:ln>
                  <a:solidFill>
                    <a:srgbClr val="79A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FC7CDE03-E5AF-F431-3C9C-1F59512F69BC}"/>
                    </a:ext>
                  </a:extLst>
                </p:cNvPr>
                <p:cNvSpPr txBox="1"/>
                <p:nvPr/>
              </p:nvSpPr>
              <p:spPr>
                <a:xfrm>
                  <a:off x="3131840" y="1735648"/>
                  <a:ext cx="5803090" cy="1477328"/>
                </a:xfrm>
                <a:prstGeom prst="rect">
                  <a:avLst/>
                </a:prstGeom>
                <a:noFill/>
              </p:spPr>
              <p:txBody>
                <a:bodyPr wrap="square" rtlCol="0">
                  <a:spAutoFit/>
                </a:bodyPr>
                <a:lstStyle/>
                <a:p>
                  <a:pPr algn="just"/>
                  <a:r>
                    <a:rPr lang="el-GR" b="1" dirty="0">
                      <a:solidFill>
                        <a:srgbClr val="C00000"/>
                      </a:solidFill>
                    </a:rPr>
                    <a:t>Στάδιο 2</a:t>
                  </a:r>
                  <a:r>
                    <a:rPr lang="el-GR" dirty="0"/>
                    <a:t>: Ανάπτυξη δραστηριοτήτων με βάση τη Διερώτηση. Δραστηριότητες για εννοιολογική </a:t>
                  </a:r>
                  <a:r>
                    <a:rPr lang="el-GR" sz="1600" dirty="0"/>
                    <a:t>κατανόηση</a:t>
                  </a:r>
                  <a:r>
                    <a:rPr lang="el-GR" dirty="0"/>
                    <a:t> θεμάτων που αφορούν στη δομή και στη λειτουργία της καρδίας.  Δραστηριότητες επιστημολογικής κατανόησης της έννοιας του επιχειρήματος. </a:t>
                  </a:r>
                  <a:endParaRPr lang="en-US" dirty="0"/>
                </a:p>
              </p:txBody>
            </p:sp>
          </p:grpSp>
          <p:pic>
            <p:nvPicPr>
              <p:cNvPr id="1026" name="Picture 2" descr="Λογική σκέψη και επίλυση προβλημάτων | Blog">
                <a:extLst>
                  <a:ext uri="{FF2B5EF4-FFF2-40B4-BE49-F238E27FC236}">
                    <a16:creationId xmlns:a16="http://schemas.microsoft.com/office/drawing/2014/main" id="{D180FA70-F3DD-C5B3-CA82-00CEABC436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8668" y="2055244"/>
                <a:ext cx="899156" cy="796229"/>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132135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C50C72D0-E8A8-4A5C-0832-6DCB25EA3051}"/>
              </a:ext>
            </a:extLst>
          </p:cNvPr>
          <p:cNvSpPr>
            <a:spLocks noGrp="1" noChangeArrowheads="1"/>
          </p:cNvSpPr>
          <p:nvPr>
            <p:ph type="title"/>
          </p:nvPr>
        </p:nvSpPr>
        <p:spPr>
          <a:xfrm>
            <a:off x="2411511" y="691481"/>
            <a:ext cx="6480969" cy="649287"/>
          </a:xfrm>
        </p:spPr>
        <p:txBody>
          <a:bodyPr/>
          <a:lstStyle/>
          <a:p>
            <a:pPr algn="r"/>
            <a:r>
              <a:rPr lang="el-GR" altLang="en-US" sz="3200" dirty="0">
                <a:solidFill>
                  <a:schemeClr val="accent2"/>
                </a:solidFill>
                <a:latin typeface="Tahoma" panose="020B0604030504040204" pitchFamily="34" charset="0"/>
              </a:rPr>
              <a:t>Περιεχόμενο της Εισήγησης</a:t>
            </a:r>
            <a:endParaRPr lang="uk-UA" altLang="en-US" sz="3200" dirty="0">
              <a:solidFill>
                <a:schemeClr val="accent2"/>
              </a:solidFill>
              <a:latin typeface="Tahoma" panose="020B0604030504040204" pitchFamily="34" charset="0"/>
            </a:endParaRPr>
          </a:p>
        </p:txBody>
      </p:sp>
      <p:sp>
        <p:nvSpPr>
          <p:cNvPr id="36867" name="Rectangle 3">
            <a:extLst>
              <a:ext uri="{FF2B5EF4-FFF2-40B4-BE49-F238E27FC236}">
                <a16:creationId xmlns:a16="http://schemas.microsoft.com/office/drawing/2014/main" id="{384D86F8-4B10-45F2-2F5A-F60413648597}"/>
              </a:ext>
            </a:extLst>
          </p:cNvPr>
          <p:cNvSpPr>
            <a:spLocks noGrp="1" noChangeArrowheads="1"/>
          </p:cNvSpPr>
          <p:nvPr>
            <p:ph type="body" idx="1"/>
          </p:nvPr>
        </p:nvSpPr>
        <p:spPr>
          <a:xfrm>
            <a:off x="251520" y="1627585"/>
            <a:ext cx="8568952" cy="4753743"/>
          </a:xfrm>
        </p:spPr>
        <p:txBody>
          <a:bodyPr/>
          <a:lstStyle/>
          <a:p>
            <a:pPr>
              <a:lnSpc>
                <a:spcPct val="80000"/>
              </a:lnSpc>
            </a:pPr>
            <a:r>
              <a:rPr lang="el-GR" altLang="ko-KR" sz="1800" dirty="0">
                <a:latin typeface="Verdana" panose="020B0604030504040204" pitchFamily="34" charset="0"/>
                <a:ea typeface="굴림" charset="-127"/>
              </a:rPr>
              <a:t>Σκοπός της εισήγησης</a:t>
            </a:r>
            <a:endParaRPr lang="en-US" altLang="ko-KR" sz="1800" dirty="0">
              <a:latin typeface="Verdana" panose="020B0604030504040204" pitchFamily="34" charset="0"/>
              <a:ea typeface="굴림" charset="-127"/>
            </a:endParaRPr>
          </a:p>
          <a:p>
            <a:pPr marL="0" indent="0">
              <a:lnSpc>
                <a:spcPct val="80000"/>
              </a:lnSpc>
              <a:buNone/>
            </a:pPr>
            <a:endParaRPr lang="el-GR" altLang="ko-KR" sz="1200" dirty="0">
              <a:latin typeface="Verdana" panose="020B0604030504040204" pitchFamily="34" charset="0"/>
              <a:ea typeface="굴림" charset="-127"/>
            </a:endParaRPr>
          </a:p>
          <a:p>
            <a:pPr marL="0" indent="0">
              <a:lnSpc>
                <a:spcPct val="80000"/>
              </a:lnSpc>
              <a:buNone/>
            </a:pPr>
            <a:endParaRPr lang="en-US" altLang="ko-KR" sz="1200" dirty="0">
              <a:latin typeface="Verdana" panose="020B0604030504040204" pitchFamily="34" charset="0"/>
              <a:ea typeface="굴림" charset="-127"/>
            </a:endParaRPr>
          </a:p>
          <a:p>
            <a:pPr>
              <a:lnSpc>
                <a:spcPct val="80000"/>
              </a:lnSpc>
            </a:pPr>
            <a:r>
              <a:rPr lang="el-GR" altLang="ko-KR" sz="1800" dirty="0">
                <a:latin typeface="Verdana" panose="020B0604030504040204" pitchFamily="34" charset="0"/>
                <a:ea typeface="굴림" charset="-127"/>
              </a:rPr>
              <a:t>Θεωρητικό πλαίσιο</a:t>
            </a:r>
          </a:p>
          <a:p>
            <a:pPr marL="0" indent="0">
              <a:lnSpc>
                <a:spcPct val="80000"/>
              </a:lnSpc>
              <a:buNone/>
            </a:pPr>
            <a:endParaRPr lang="el-GR" altLang="ko-KR" sz="400" dirty="0">
              <a:latin typeface="Verdana" panose="020B0604030504040204" pitchFamily="34" charset="0"/>
              <a:ea typeface="굴림" charset="-127"/>
            </a:endParaRPr>
          </a:p>
          <a:p>
            <a:pPr marL="0" indent="0">
              <a:lnSpc>
                <a:spcPct val="80000"/>
              </a:lnSpc>
              <a:buNone/>
            </a:pPr>
            <a:r>
              <a:rPr lang="el-GR" altLang="ko-KR" sz="1800" dirty="0">
                <a:latin typeface="Verdana" panose="020B0604030504040204" pitchFamily="34" charset="0"/>
                <a:ea typeface="굴림" charset="-127"/>
              </a:rPr>
              <a:t>	Επιστημονικά εγγράμματος πολίτης</a:t>
            </a:r>
          </a:p>
          <a:p>
            <a:pPr marL="0" indent="0">
              <a:lnSpc>
                <a:spcPct val="80000"/>
              </a:lnSpc>
              <a:buNone/>
            </a:pPr>
            <a:endParaRPr lang="el-GR" altLang="ko-KR" sz="400" dirty="0">
              <a:latin typeface="Verdana" panose="020B0604030504040204" pitchFamily="34" charset="0"/>
              <a:ea typeface="굴림" charset="-127"/>
            </a:endParaRPr>
          </a:p>
          <a:p>
            <a:pPr marL="0" indent="0">
              <a:lnSpc>
                <a:spcPct val="80000"/>
              </a:lnSpc>
              <a:buNone/>
            </a:pPr>
            <a:r>
              <a:rPr lang="el-GR" altLang="ko-KR" sz="1800" dirty="0">
                <a:latin typeface="Verdana" panose="020B0604030504040204" pitchFamily="34" charset="0"/>
                <a:ea typeface="굴림" charset="-127"/>
              </a:rPr>
              <a:t>	Επιχειρηματολογία</a:t>
            </a:r>
          </a:p>
          <a:p>
            <a:pPr marL="0" indent="0">
              <a:lnSpc>
                <a:spcPct val="80000"/>
              </a:lnSpc>
              <a:buNone/>
            </a:pPr>
            <a:endParaRPr lang="el-GR" altLang="ko-KR" sz="400" dirty="0">
              <a:latin typeface="Verdana" panose="020B0604030504040204" pitchFamily="34" charset="0"/>
              <a:ea typeface="굴림" charset="-127"/>
            </a:endParaRPr>
          </a:p>
          <a:p>
            <a:pPr marL="0" indent="0">
              <a:lnSpc>
                <a:spcPct val="80000"/>
              </a:lnSpc>
              <a:buNone/>
            </a:pPr>
            <a:r>
              <a:rPr lang="el-GR" altLang="ko-KR" sz="1800" dirty="0">
                <a:latin typeface="Verdana" panose="020B0604030504040204" pitchFamily="34" charset="0"/>
                <a:ea typeface="굴림" charset="-127"/>
              </a:rPr>
              <a:t>	Κοινωνικο-επιστημονικά ζητήματα</a:t>
            </a:r>
          </a:p>
          <a:p>
            <a:pPr marL="0" indent="0">
              <a:lnSpc>
                <a:spcPct val="80000"/>
              </a:lnSpc>
              <a:buNone/>
            </a:pPr>
            <a:endParaRPr lang="el-GR" altLang="ko-KR" sz="400" dirty="0">
              <a:latin typeface="Verdana" panose="020B0604030504040204" pitchFamily="34" charset="0"/>
              <a:ea typeface="굴림" charset="-127"/>
            </a:endParaRPr>
          </a:p>
          <a:p>
            <a:pPr marL="0" indent="0">
              <a:lnSpc>
                <a:spcPct val="80000"/>
              </a:lnSpc>
              <a:buNone/>
            </a:pPr>
            <a:r>
              <a:rPr lang="el-GR" altLang="ko-KR" sz="1800" dirty="0">
                <a:latin typeface="Verdana" panose="020B0604030504040204" pitchFamily="34" charset="0"/>
                <a:ea typeface="굴림" charset="-127"/>
              </a:rPr>
              <a:t>	Κοινωνικο-επιστημονική διερώτηση</a:t>
            </a:r>
          </a:p>
          <a:p>
            <a:pPr marL="0" indent="0" algn="just">
              <a:lnSpc>
                <a:spcPct val="80000"/>
              </a:lnSpc>
              <a:buNone/>
            </a:pPr>
            <a:endParaRPr lang="el-GR" altLang="ko-KR" sz="1200" dirty="0">
              <a:latin typeface="Verdana" panose="020B0604030504040204" pitchFamily="34" charset="0"/>
              <a:ea typeface="굴림" charset="-127"/>
            </a:endParaRPr>
          </a:p>
          <a:p>
            <a:pPr marL="0" indent="0" algn="just">
              <a:lnSpc>
                <a:spcPct val="80000"/>
              </a:lnSpc>
              <a:buNone/>
            </a:pPr>
            <a:endParaRPr lang="en-US" altLang="ko-KR" sz="1200" dirty="0">
              <a:latin typeface="Verdana" panose="020B0604030504040204" pitchFamily="34" charset="0"/>
              <a:ea typeface="굴림" charset="-127"/>
            </a:endParaRPr>
          </a:p>
          <a:p>
            <a:pPr algn="just"/>
            <a:r>
              <a:rPr lang="el-GR" altLang="ko-KR" sz="1800" dirty="0">
                <a:latin typeface="Verdana" panose="020B0604030504040204" pitchFamily="34" charset="0"/>
                <a:ea typeface="굴림" charset="-127"/>
              </a:rPr>
              <a:t>Η δομή και η λειτουργία της καρδίας με βάση τους Δείκτες Επιτυχίας και Επάρκειας στον Προγραμματισμό της Βιολογίας Β΄ Λυκείου</a:t>
            </a:r>
          </a:p>
          <a:p>
            <a:pPr marL="0" indent="0" algn="just">
              <a:lnSpc>
                <a:spcPct val="80000"/>
              </a:lnSpc>
              <a:buNone/>
            </a:pPr>
            <a:endParaRPr lang="el-GR" altLang="ko-KR" sz="800" dirty="0">
              <a:latin typeface="Verdana" panose="020B0604030504040204" pitchFamily="34" charset="0"/>
              <a:ea typeface="굴림" charset="-127"/>
            </a:endParaRPr>
          </a:p>
          <a:p>
            <a:pPr marL="900113" indent="-900113" algn="just">
              <a:buNone/>
            </a:pPr>
            <a:r>
              <a:rPr lang="el-GR" altLang="ko-KR" sz="1800" dirty="0">
                <a:latin typeface="Verdana" panose="020B0604030504040204" pitchFamily="34" charset="0"/>
                <a:ea typeface="굴림" charset="-127"/>
              </a:rPr>
              <a:t>	Επέκταση των στόχων του μαθήματος στο κοινωνικο-επιστημονικό ζήτημα της μεταμόσχευσης της καρδίας</a:t>
            </a:r>
            <a:r>
              <a:rPr lang="ru-RU" altLang="ko-KR" sz="1800" dirty="0">
                <a:latin typeface="Verdana" panose="020B0604030504040204" pitchFamily="34" charset="0"/>
                <a:ea typeface="굴림" charset="-127"/>
              </a:rPr>
              <a:t> </a:t>
            </a:r>
            <a:endParaRPr lang="uk-UA" altLang="en-US" sz="1800" dirty="0"/>
          </a:p>
        </p:txBody>
      </p:sp>
    </p:spTree>
    <p:extLst>
      <p:ext uri="{BB962C8B-B14F-4D97-AF65-F5344CB8AC3E}">
        <p14:creationId xmlns:p14="http://schemas.microsoft.com/office/powerpoint/2010/main" val="153311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7">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867">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867">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867">
                                            <p:txEl>
                                              <p:pRg st="11" end="1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867">
                                            <p:txEl>
                                              <p:pRg st="14" end="1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867">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115417"/>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4" name="Content Placeholder 2">
            <a:extLst>
              <a:ext uri="{FF2B5EF4-FFF2-40B4-BE49-F238E27FC236}">
                <a16:creationId xmlns:a16="http://schemas.microsoft.com/office/drawing/2014/main" id="{DF7F8B1B-E58F-C2B2-58E1-C4B5BAF57F1F}"/>
              </a:ext>
            </a:extLst>
          </p:cNvPr>
          <p:cNvSpPr>
            <a:spLocks noGrp="1"/>
          </p:cNvSpPr>
          <p:nvPr>
            <p:ph idx="1"/>
          </p:nvPr>
        </p:nvSpPr>
        <p:spPr>
          <a:xfrm>
            <a:off x="1875025" y="836712"/>
            <a:ext cx="6945696" cy="5804693"/>
          </a:xfrm>
        </p:spPr>
        <p:txBody>
          <a:bodyPr/>
          <a:lstStyle/>
          <a:p>
            <a:pPr marL="0" indent="0" algn="just">
              <a:lnSpc>
                <a:spcPct val="114000"/>
              </a:lnSpc>
              <a:spcBef>
                <a:spcPts val="0"/>
              </a:spcBef>
              <a:spcAft>
                <a:spcPts val="600"/>
              </a:spcAft>
              <a:buNone/>
            </a:pPr>
            <a:r>
              <a:rPr lang="el-GR" sz="1800" dirty="0">
                <a:latin typeface="Verdana" panose="020B0604030504040204" pitchFamily="34" charset="0"/>
                <a:ea typeface="굴림" charset="-127"/>
              </a:rPr>
              <a:t>Το </a:t>
            </a:r>
            <a:r>
              <a:rPr lang="el-GR" sz="1800" dirty="0" err="1">
                <a:latin typeface="Verdana" panose="020B0604030504040204" pitchFamily="34" charset="0"/>
                <a:ea typeface="굴림" charset="-127"/>
              </a:rPr>
              <a:t>κοινωνικο</a:t>
            </a:r>
            <a:r>
              <a:rPr lang="el-GR" sz="1800" dirty="0">
                <a:latin typeface="Verdana" panose="020B0604030504040204" pitchFamily="34" charset="0"/>
                <a:ea typeface="굴림" charset="-127"/>
              </a:rPr>
              <a:t>-επιστημονικό ζήτημα το οποίο επιλέχθηκε να αξιοποιηθεί ως επέκταση των μαθησιακών στόχων για τη δομή και τη λειτουργία της καρδίας, αφορά στις </a:t>
            </a:r>
            <a:r>
              <a:rPr lang="el-GR" sz="1800" b="1" dirty="0">
                <a:solidFill>
                  <a:srgbClr val="C00000"/>
                </a:solidFill>
                <a:latin typeface="Verdana" panose="020B0604030504040204" pitchFamily="34" charset="0"/>
                <a:ea typeface="굴림" charset="-127"/>
              </a:rPr>
              <a:t>μεταμοσχεύσεις</a:t>
            </a:r>
            <a:r>
              <a:rPr lang="el-GR" sz="1800" dirty="0">
                <a:latin typeface="Verdana" panose="020B0604030504040204" pitchFamily="34" charset="0"/>
                <a:ea typeface="굴림" charset="-127"/>
              </a:rPr>
              <a:t>. Το συγκεκριμένο </a:t>
            </a:r>
            <a:r>
              <a:rPr lang="en-US" sz="1800" dirty="0">
                <a:latin typeface="Verdana" panose="020B0604030504040204" pitchFamily="34" charset="0"/>
                <a:ea typeface="굴림" charset="-127"/>
              </a:rPr>
              <a:t>SSI </a:t>
            </a:r>
            <a:r>
              <a:rPr lang="el-GR" sz="1800" dirty="0">
                <a:latin typeface="Verdana" panose="020B0604030504040204" pitchFamily="34" charset="0"/>
                <a:ea typeface="굴림" charset="-127"/>
              </a:rPr>
              <a:t>χαρακτηρίζεται από αντιμαχόμενες πληροφορίες και προσεγγίσεις και δεν έχει μια και μοναδική λύση.</a:t>
            </a:r>
          </a:p>
          <a:p>
            <a:pPr marL="0" indent="0" algn="just">
              <a:lnSpc>
                <a:spcPct val="114000"/>
              </a:lnSpc>
              <a:spcBef>
                <a:spcPts val="0"/>
              </a:spcBef>
              <a:spcAft>
                <a:spcPts val="600"/>
              </a:spcAft>
              <a:buNone/>
            </a:pPr>
            <a:endParaRPr lang="el-GR" sz="1800" dirty="0">
              <a:latin typeface="Verdana" panose="020B0604030504040204" pitchFamily="34" charset="0"/>
              <a:ea typeface="굴림" charset="-127"/>
            </a:endParaRPr>
          </a:p>
          <a:p>
            <a:pPr marL="0" indent="0" algn="just">
              <a:lnSpc>
                <a:spcPct val="114000"/>
              </a:lnSpc>
              <a:spcBef>
                <a:spcPts val="0"/>
              </a:spcBef>
              <a:spcAft>
                <a:spcPts val="600"/>
              </a:spcAft>
              <a:buNone/>
            </a:pPr>
            <a:r>
              <a:rPr lang="el-GR" sz="1800" dirty="0">
                <a:latin typeface="Verdana" panose="020B0604030504040204" pitchFamily="34" charset="0"/>
                <a:ea typeface="굴림" charset="-127"/>
              </a:rPr>
              <a:t>Αρχικά, οι μαθητές θα ενημερωθούν για την πρόθεση της εφαρμογής της διδακτικής πρότασης. Η ενημέρωση θα γίνει μέσω σχετικής </a:t>
            </a:r>
            <a:r>
              <a:rPr lang="el-GR" sz="1800" b="1" dirty="0">
                <a:solidFill>
                  <a:srgbClr val="C00000"/>
                </a:solidFill>
                <a:latin typeface="Verdana" panose="020B0604030504040204" pitchFamily="34" charset="0"/>
                <a:ea typeface="굴림" charset="-127"/>
              </a:rPr>
              <a:t>συνοδευτικής επιστολής</a:t>
            </a:r>
            <a:r>
              <a:rPr lang="el-GR" sz="1800" dirty="0">
                <a:latin typeface="Verdana" panose="020B0604030504040204" pitchFamily="34" charset="0"/>
                <a:ea typeface="굴림" charset="-127"/>
              </a:rPr>
              <a:t>.</a:t>
            </a:r>
            <a:endParaRPr lang="en-US" sz="1800" dirty="0">
              <a:latin typeface="Verdana" panose="020B0604030504040204" pitchFamily="34" charset="0"/>
              <a:ea typeface="굴림" charset="-127"/>
            </a:endParaRPr>
          </a:p>
          <a:p>
            <a:pPr marL="0" indent="0" algn="just">
              <a:spcBef>
                <a:spcPts val="0"/>
              </a:spcBef>
              <a:spcAft>
                <a:spcPts val="600"/>
              </a:spcAft>
              <a:buNone/>
            </a:pPr>
            <a:endParaRPr lang="en-US" sz="1800" dirty="0">
              <a:latin typeface="Verdana" panose="020B0604030504040204" pitchFamily="34" charset="0"/>
              <a:ea typeface="굴림" charset="-127"/>
            </a:endParaRPr>
          </a:p>
        </p:txBody>
      </p:sp>
    </p:spTree>
    <p:extLst>
      <p:ext uri="{BB962C8B-B14F-4D97-AF65-F5344CB8AC3E}">
        <p14:creationId xmlns:p14="http://schemas.microsoft.com/office/powerpoint/2010/main" val="264905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115417"/>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4" name="Content Placeholder 2">
            <a:extLst>
              <a:ext uri="{FF2B5EF4-FFF2-40B4-BE49-F238E27FC236}">
                <a16:creationId xmlns:a16="http://schemas.microsoft.com/office/drawing/2014/main" id="{2635DE02-1259-0727-6483-5EBB8FF36953}"/>
              </a:ext>
            </a:extLst>
          </p:cNvPr>
          <p:cNvSpPr>
            <a:spLocks noGrp="1"/>
          </p:cNvSpPr>
          <p:nvPr>
            <p:ph idx="1"/>
          </p:nvPr>
        </p:nvSpPr>
        <p:spPr>
          <a:xfrm>
            <a:off x="1980996" y="764704"/>
            <a:ext cx="6945696" cy="2376263"/>
          </a:xfrm>
        </p:spPr>
        <p:txBody>
          <a:bodyPr/>
          <a:lstStyle/>
          <a:p>
            <a:pPr marL="0" indent="0" algn="just">
              <a:lnSpc>
                <a:spcPct val="114000"/>
              </a:lnSpc>
              <a:spcBef>
                <a:spcPts val="0"/>
              </a:spcBef>
              <a:spcAft>
                <a:spcPts val="600"/>
              </a:spcAft>
              <a:buNone/>
            </a:pPr>
            <a:r>
              <a:rPr lang="el-GR" sz="1800" dirty="0">
                <a:latin typeface="Verdana" panose="020B0604030504040204" pitchFamily="34" charset="0"/>
                <a:ea typeface="굴림" charset="-127"/>
              </a:rPr>
              <a:t>Η επιστολή αυτή ενημερώνει τους μαθητές για την πρόθεση της Επιτροπής Υγείας της Βουλής ενός κράτους να τροποποιήσει τη νομοθεσία σχετικά με τη δωρεά και μεταμόσχευση οργάνων, καθώς και για τη διαμάχη που ξέσπασε ανάμεσα στις επιστημονικές, πολιτικές και άλλες ομάδες πολιτών για το κατά πόσον θα έπρεπε να τροποποιηθεί η νομοθεσία αυτή.</a:t>
            </a:r>
          </a:p>
        </p:txBody>
      </p:sp>
      <p:pic>
        <p:nvPicPr>
          <p:cNvPr id="6" name="Picture 5">
            <a:extLst>
              <a:ext uri="{FF2B5EF4-FFF2-40B4-BE49-F238E27FC236}">
                <a16:creationId xmlns:a16="http://schemas.microsoft.com/office/drawing/2014/main" id="{72392DC2-CBFE-830B-65C1-4794D038E880}"/>
              </a:ext>
            </a:extLst>
          </p:cNvPr>
          <p:cNvPicPr>
            <a:picLocks noChangeAspect="1"/>
          </p:cNvPicPr>
          <p:nvPr/>
        </p:nvPicPr>
        <p:blipFill rotWithShape="1">
          <a:blip r:embed="rId3"/>
          <a:srcRect l="11413" t="21987" r="29525" b="7980"/>
          <a:stretch/>
        </p:blipFill>
        <p:spPr>
          <a:xfrm>
            <a:off x="4719434" y="3140967"/>
            <a:ext cx="4176464" cy="3291751"/>
          </a:xfrm>
          <a:prstGeom prst="rect">
            <a:avLst/>
          </a:prstGeom>
          <a:ln>
            <a:solidFill>
              <a:srgbClr val="79A400"/>
            </a:solidFill>
          </a:ln>
        </p:spPr>
      </p:pic>
      <p:sp>
        <p:nvSpPr>
          <p:cNvPr id="7" name="Content Placeholder 2">
            <a:extLst>
              <a:ext uri="{FF2B5EF4-FFF2-40B4-BE49-F238E27FC236}">
                <a16:creationId xmlns:a16="http://schemas.microsoft.com/office/drawing/2014/main" id="{6F2DDF3B-55C1-2E26-4FB5-97B71A2F97E0}"/>
              </a:ext>
            </a:extLst>
          </p:cNvPr>
          <p:cNvSpPr txBox="1">
            <a:spLocks/>
          </p:cNvSpPr>
          <p:nvPr/>
        </p:nvSpPr>
        <p:spPr bwMode="auto">
          <a:xfrm>
            <a:off x="1980996" y="3068960"/>
            <a:ext cx="2738438"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28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b="1"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4000"/>
              </a:lnSpc>
              <a:spcBef>
                <a:spcPts val="0"/>
              </a:spcBef>
              <a:spcAft>
                <a:spcPts val="600"/>
              </a:spcAft>
              <a:buFontTx/>
              <a:buNone/>
            </a:pPr>
            <a:r>
              <a:rPr lang="el-GR" sz="1800" dirty="0">
                <a:latin typeface="Verdana" panose="020B0604030504040204" pitchFamily="34" charset="0"/>
                <a:ea typeface="굴림" charset="-127"/>
              </a:rPr>
              <a:t>Ακολούθως, μέσω της επιστολής αυτής, οι μαθητές θα κληθούν να πάρουν θέση σχετικά με το εξής ερώτημα:</a:t>
            </a:r>
          </a:p>
          <a:p>
            <a:pPr marL="0" indent="0" algn="ctr">
              <a:lnSpc>
                <a:spcPct val="114000"/>
              </a:lnSpc>
              <a:spcBef>
                <a:spcPts val="0"/>
              </a:spcBef>
              <a:spcAft>
                <a:spcPts val="0"/>
              </a:spcAft>
              <a:buFontTx/>
              <a:buNone/>
            </a:pPr>
            <a:r>
              <a:rPr lang="el-GR" sz="2000" b="1" dirty="0">
                <a:solidFill>
                  <a:srgbClr val="C00000"/>
                </a:solidFill>
                <a:latin typeface="Verdana" panose="020B0604030504040204" pitchFamily="34" charset="0"/>
                <a:ea typeface="굴림" charset="-127"/>
              </a:rPr>
              <a:t>«Συμφωνούμε στο να γίνουμε εθελοντές δότες οργάνων</a:t>
            </a:r>
          </a:p>
          <a:p>
            <a:pPr marL="0" indent="0" algn="ctr">
              <a:lnSpc>
                <a:spcPct val="114000"/>
              </a:lnSpc>
              <a:spcBef>
                <a:spcPts val="0"/>
              </a:spcBef>
              <a:spcAft>
                <a:spcPts val="0"/>
              </a:spcAft>
              <a:buFontTx/>
              <a:buNone/>
            </a:pPr>
            <a:r>
              <a:rPr lang="el-GR" sz="2000" b="1" dirty="0">
                <a:solidFill>
                  <a:srgbClr val="C00000"/>
                </a:solidFill>
                <a:latin typeface="Verdana" panose="020B0604030504040204" pitchFamily="34" charset="0"/>
                <a:ea typeface="굴림" charset="-127"/>
              </a:rPr>
              <a:t>ή όχι;»</a:t>
            </a:r>
          </a:p>
        </p:txBody>
      </p:sp>
    </p:spTree>
    <p:extLst>
      <p:ext uri="{BB962C8B-B14F-4D97-AF65-F5344CB8AC3E}">
        <p14:creationId xmlns:p14="http://schemas.microsoft.com/office/powerpoint/2010/main" val="4025534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115417"/>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pic>
        <p:nvPicPr>
          <p:cNvPr id="9" name="Picture 8">
            <a:extLst>
              <a:ext uri="{FF2B5EF4-FFF2-40B4-BE49-F238E27FC236}">
                <a16:creationId xmlns:a16="http://schemas.microsoft.com/office/drawing/2014/main" id="{83FF08A5-588F-116F-5474-D5A0BEA5BF59}"/>
              </a:ext>
            </a:extLst>
          </p:cNvPr>
          <p:cNvPicPr>
            <a:picLocks noChangeAspect="1"/>
          </p:cNvPicPr>
          <p:nvPr/>
        </p:nvPicPr>
        <p:blipFill rotWithShape="1">
          <a:blip r:embed="rId3"/>
          <a:srcRect l="11413" t="21987" r="29525" b="7980"/>
          <a:stretch/>
        </p:blipFill>
        <p:spPr>
          <a:xfrm>
            <a:off x="-1" y="0"/>
            <a:ext cx="9031929" cy="6858000"/>
          </a:xfrm>
          <a:prstGeom prst="rect">
            <a:avLst/>
          </a:prstGeom>
        </p:spPr>
      </p:pic>
    </p:spTree>
    <p:extLst>
      <p:ext uri="{BB962C8B-B14F-4D97-AF65-F5344CB8AC3E}">
        <p14:creationId xmlns:p14="http://schemas.microsoft.com/office/powerpoint/2010/main" val="11047555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549C8FC-75DC-19FB-E5BE-DF5BF472C2DE}"/>
              </a:ext>
            </a:extLst>
          </p:cNvPr>
          <p:cNvPicPr>
            <a:picLocks noChangeAspect="1"/>
          </p:cNvPicPr>
          <p:nvPr/>
        </p:nvPicPr>
        <p:blipFill rotWithShape="1">
          <a:blip r:embed="rId3"/>
          <a:srcRect l="46063" t="17844" r="25587" b="10781"/>
          <a:stretch/>
        </p:blipFill>
        <p:spPr>
          <a:xfrm>
            <a:off x="6012160" y="2780928"/>
            <a:ext cx="2592288" cy="3669346"/>
          </a:xfrm>
          <a:prstGeom prst="rect">
            <a:avLst/>
          </a:prstGeom>
          <a:ln>
            <a:solidFill>
              <a:srgbClr val="79A400"/>
            </a:solid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115417"/>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298" y="744956"/>
            <a:ext cx="7380312" cy="64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Δραστηριότητες για </a:t>
            </a:r>
            <a:r>
              <a:rPr lang="el-GR" altLang="en-US" sz="2200" i="1" dirty="0">
                <a:solidFill>
                  <a:srgbClr val="C00000"/>
                </a:solidFill>
                <a:latin typeface="Tahoma" panose="020B0604030504040204" pitchFamily="34" charset="0"/>
              </a:rPr>
              <a:t>εννοιολογική κατανόηση</a:t>
            </a:r>
            <a:endParaRPr lang="uk-UA" altLang="en-US" sz="2200" i="1" dirty="0">
              <a:solidFill>
                <a:srgbClr val="C00000"/>
              </a:solidFill>
              <a:latin typeface="Tahoma" panose="020B0604030504040204" pitchFamily="34" charset="0"/>
            </a:endParaRPr>
          </a:p>
        </p:txBody>
      </p:sp>
      <p:pic>
        <p:nvPicPr>
          <p:cNvPr id="9" name="Picture 8">
            <a:extLst>
              <a:ext uri="{FF2B5EF4-FFF2-40B4-BE49-F238E27FC236}">
                <a16:creationId xmlns:a16="http://schemas.microsoft.com/office/drawing/2014/main" id="{7A08295B-253D-6653-EB8D-98B05E0D24CB}"/>
              </a:ext>
            </a:extLst>
          </p:cNvPr>
          <p:cNvPicPr>
            <a:picLocks noChangeAspect="1"/>
          </p:cNvPicPr>
          <p:nvPr/>
        </p:nvPicPr>
        <p:blipFill rotWithShape="1">
          <a:blip r:embed="rId4"/>
          <a:srcRect l="45275" t="16384" r="24800" b="9381"/>
          <a:stretch/>
        </p:blipFill>
        <p:spPr>
          <a:xfrm>
            <a:off x="251520" y="1772816"/>
            <a:ext cx="3280059" cy="4574819"/>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33C4F58A-3F40-491C-960F-31FE48FF4EEF}"/>
              </a:ext>
            </a:extLst>
          </p:cNvPr>
          <p:cNvPicPr>
            <a:picLocks noChangeAspect="1"/>
          </p:cNvPicPr>
          <p:nvPr/>
        </p:nvPicPr>
        <p:blipFill rotWithShape="1">
          <a:blip r:embed="rId5"/>
          <a:srcRect l="46849" t="18005" r="26376" b="11128"/>
          <a:stretch/>
        </p:blipFill>
        <p:spPr>
          <a:xfrm>
            <a:off x="3707904" y="1394243"/>
            <a:ext cx="2564616" cy="3816424"/>
          </a:xfrm>
          <a:prstGeom prst="rect">
            <a:avLst/>
          </a:prstGeom>
          <a:ln>
            <a:solidFill>
              <a:srgbClr val="79A4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90749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115417"/>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298" y="744956"/>
            <a:ext cx="7380312" cy="64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Δραστηριότητες για </a:t>
            </a:r>
            <a:r>
              <a:rPr lang="el-GR" altLang="en-US" sz="2200" i="1" dirty="0">
                <a:solidFill>
                  <a:srgbClr val="C00000"/>
                </a:solidFill>
                <a:latin typeface="Tahoma" panose="020B0604030504040204" pitchFamily="34" charset="0"/>
              </a:rPr>
              <a:t>εννοιολογική κατανόηση</a:t>
            </a:r>
            <a:endParaRPr lang="uk-UA" altLang="en-US" sz="2200" i="1" dirty="0">
              <a:solidFill>
                <a:srgbClr val="C00000"/>
              </a:solidFill>
              <a:latin typeface="Tahoma" panose="020B0604030504040204" pitchFamily="34" charset="0"/>
            </a:endParaRPr>
          </a:p>
        </p:txBody>
      </p:sp>
      <p:pic>
        <p:nvPicPr>
          <p:cNvPr id="2" name="Picture 1">
            <a:extLst>
              <a:ext uri="{FF2B5EF4-FFF2-40B4-BE49-F238E27FC236}">
                <a16:creationId xmlns:a16="http://schemas.microsoft.com/office/drawing/2014/main" id="{9B8766A9-4CB0-54CF-74A8-C8A5C92BC2A8}"/>
              </a:ext>
            </a:extLst>
          </p:cNvPr>
          <p:cNvPicPr>
            <a:picLocks noChangeAspect="1"/>
          </p:cNvPicPr>
          <p:nvPr/>
        </p:nvPicPr>
        <p:blipFill rotWithShape="1">
          <a:blip r:embed="rId3"/>
          <a:srcRect l="31888" t="25489" r="11413" b="5179"/>
          <a:stretch/>
        </p:blipFill>
        <p:spPr>
          <a:xfrm>
            <a:off x="4085598" y="2027655"/>
            <a:ext cx="4824536" cy="3316869"/>
          </a:xfrm>
          <a:prstGeom prst="rect">
            <a:avLst/>
          </a:prstGeom>
          <a:ln>
            <a:solidFill>
              <a:srgbClr val="79A400"/>
            </a:solid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1384A69C-1B88-7F0C-F40B-259645914937}"/>
              </a:ext>
            </a:extLst>
          </p:cNvPr>
          <p:cNvPicPr>
            <a:picLocks noChangeAspect="1"/>
          </p:cNvPicPr>
          <p:nvPr/>
        </p:nvPicPr>
        <p:blipFill rotWithShape="1">
          <a:blip r:embed="rId4"/>
          <a:srcRect l="38895" t="19185" r="16219" b="6580"/>
          <a:stretch/>
        </p:blipFill>
        <p:spPr>
          <a:xfrm>
            <a:off x="251520" y="1772816"/>
            <a:ext cx="4104456" cy="3816425"/>
          </a:xfrm>
          <a:prstGeom prst="rect">
            <a:avLst/>
          </a:prstGeom>
          <a:ln>
            <a:solidFill>
              <a:srgbClr val="79A400"/>
            </a:solidFill>
          </a:ln>
          <a:effectLst>
            <a:outerShdw blurRad="292100" dist="139700" dir="2700000" algn="tl" rotWithShape="0">
              <a:srgbClr val="333333">
                <a:alpha val="65000"/>
              </a:srgbClr>
            </a:outerShdw>
          </a:effectLst>
        </p:spPr>
      </p:pic>
      <p:sp>
        <p:nvSpPr>
          <p:cNvPr id="6" name="Oval 5">
            <a:extLst>
              <a:ext uri="{FF2B5EF4-FFF2-40B4-BE49-F238E27FC236}">
                <a16:creationId xmlns:a16="http://schemas.microsoft.com/office/drawing/2014/main" id="{8AC20B8B-4494-3CE9-D96B-DAAC657FB503}"/>
              </a:ext>
            </a:extLst>
          </p:cNvPr>
          <p:cNvSpPr/>
          <p:nvPr/>
        </p:nvSpPr>
        <p:spPr>
          <a:xfrm>
            <a:off x="4644008" y="4365104"/>
            <a:ext cx="4104456" cy="90741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CD5128EE-A8CE-E5B3-0688-C43D2457F6E9}"/>
              </a:ext>
            </a:extLst>
          </p:cNvPr>
          <p:cNvPicPr>
            <a:picLocks noChangeAspect="1"/>
          </p:cNvPicPr>
          <p:nvPr/>
        </p:nvPicPr>
        <p:blipFill rotWithShape="1">
          <a:blip r:embed="rId5"/>
          <a:srcRect l="31100" t="22666" r="9838" b="5179"/>
          <a:stretch/>
        </p:blipFill>
        <p:spPr>
          <a:xfrm>
            <a:off x="2789454" y="3116472"/>
            <a:ext cx="5400600" cy="3709475"/>
          </a:xfrm>
          <a:prstGeom prst="rect">
            <a:avLst/>
          </a:prstGeom>
          <a:ln>
            <a:solidFill>
              <a:srgbClr val="79A400"/>
            </a:solidFill>
          </a:ln>
          <a:effectLst>
            <a:outerShdw blurRad="292100" dist="139700" dir="2700000" algn="tl" rotWithShape="0">
              <a:srgbClr val="333333">
                <a:alpha val="65000"/>
              </a:srgbClr>
            </a:outerShdw>
          </a:effectLst>
        </p:spPr>
      </p:pic>
      <p:sp>
        <p:nvSpPr>
          <p:cNvPr id="8" name="Oval 7">
            <a:extLst>
              <a:ext uri="{FF2B5EF4-FFF2-40B4-BE49-F238E27FC236}">
                <a16:creationId xmlns:a16="http://schemas.microsoft.com/office/drawing/2014/main" id="{75E989EE-27F3-EF19-D5DC-18E9545100C2}"/>
              </a:ext>
            </a:extLst>
          </p:cNvPr>
          <p:cNvSpPr/>
          <p:nvPr/>
        </p:nvSpPr>
        <p:spPr>
          <a:xfrm>
            <a:off x="3599892" y="3101205"/>
            <a:ext cx="4104456" cy="90741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4601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298" y="260648"/>
            <a:ext cx="7380312" cy="64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Δραστηριότητες για </a:t>
            </a:r>
            <a:r>
              <a:rPr lang="el-GR" altLang="en-US" sz="2200" i="1" dirty="0">
                <a:solidFill>
                  <a:srgbClr val="C00000"/>
                </a:solidFill>
                <a:latin typeface="Tahoma" panose="020B0604030504040204" pitchFamily="34" charset="0"/>
              </a:rPr>
              <a:t>εννοιολογική κατανόηση</a:t>
            </a:r>
            <a:endParaRPr lang="uk-UA" altLang="en-US" sz="2200" i="1" dirty="0">
              <a:solidFill>
                <a:srgbClr val="C00000"/>
              </a:solidFill>
              <a:latin typeface="Tahoma" panose="020B0604030504040204" pitchFamily="34" charset="0"/>
            </a:endParaRPr>
          </a:p>
        </p:txBody>
      </p:sp>
      <p:pic>
        <p:nvPicPr>
          <p:cNvPr id="9" name="Εικόνα 1">
            <a:extLst>
              <a:ext uri="{FF2B5EF4-FFF2-40B4-BE49-F238E27FC236}">
                <a16:creationId xmlns:a16="http://schemas.microsoft.com/office/drawing/2014/main" id="{17014602-AD51-54C3-E819-B89F87AC96EA}"/>
              </a:ext>
            </a:extLst>
          </p:cNvPr>
          <p:cNvPicPr>
            <a:picLocks noChangeAspect="1"/>
          </p:cNvPicPr>
          <p:nvPr/>
        </p:nvPicPr>
        <p:blipFill>
          <a:blip r:embed="rId3"/>
          <a:stretch>
            <a:fillRect/>
          </a:stretch>
        </p:blipFill>
        <p:spPr>
          <a:xfrm>
            <a:off x="226131" y="1196752"/>
            <a:ext cx="3985829" cy="5146734"/>
          </a:xfrm>
          <a:prstGeom prst="rect">
            <a:avLst/>
          </a:prstGeom>
          <a:ln>
            <a:solidFill>
              <a:srgbClr val="79A400"/>
            </a:solidFill>
          </a:ln>
        </p:spPr>
      </p:pic>
      <p:pic>
        <p:nvPicPr>
          <p:cNvPr id="10" name="Εικόνα 2">
            <a:extLst>
              <a:ext uri="{FF2B5EF4-FFF2-40B4-BE49-F238E27FC236}">
                <a16:creationId xmlns:a16="http://schemas.microsoft.com/office/drawing/2014/main" id="{2B735A12-42E4-C0F4-7254-06452E126D2C}"/>
              </a:ext>
            </a:extLst>
          </p:cNvPr>
          <p:cNvPicPr>
            <a:picLocks noChangeAspect="1"/>
          </p:cNvPicPr>
          <p:nvPr/>
        </p:nvPicPr>
        <p:blipFill rotWithShape="1">
          <a:blip r:embed="rId4"/>
          <a:srcRect b="37143"/>
          <a:stretch/>
        </p:blipFill>
        <p:spPr>
          <a:xfrm>
            <a:off x="5057661" y="3356992"/>
            <a:ext cx="3760285" cy="3168352"/>
          </a:xfrm>
          <a:prstGeom prst="rect">
            <a:avLst/>
          </a:prstGeom>
          <a:ln>
            <a:solidFill>
              <a:srgbClr val="79A400"/>
            </a:solidFill>
          </a:ln>
        </p:spPr>
      </p:pic>
      <p:sp>
        <p:nvSpPr>
          <p:cNvPr id="12" name="Φυσαλίδα ομιλίας: Ορθογώνιο με στρογγυλεμένες γωνίες 4">
            <a:extLst>
              <a:ext uri="{FF2B5EF4-FFF2-40B4-BE49-F238E27FC236}">
                <a16:creationId xmlns:a16="http://schemas.microsoft.com/office/drawing/2014/main" id="{87841FC2-7CA6-D219-2459-69FA635B5C5B}"/>
              </a:ext>
            </a:extLst>
          </p:cNvPr>
          <p:cNvSpPr/>
          <p:nvPr/>
        </p:nvSpPr>
        <p:spPr>
          <a:xfrm>
            <a:off x="5901608" y="2348880"/>
            <a:ext cx="2916338" cy="756086"/>
          </a:xfrm>
          <a:prstGeom prst="wedgeRoundRectCallout">
            <a:avLst>
              <a:gd name="adj1" fmla="val 8135"/>
              <a:gd name="adj2" fmla="val 96522"/>
              <a:gd name="adj3" fmla="val 16667"/>
            </a:avLst>
          </a:prstGeom>
          <a:solidFill>
            <a:srgbClr val="EAFFAF"/>
          </a:solidFill>
          <a:ln w="1905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l-GR" sz="1600" b="1" i="0" u="none" strike="noStrike" kern="1200" cap="none" spc="0" normalizeH="0" baseline="0" noProof="0" dirty="0">
              <a:ln>
                <a:noFill/>
              </a:ln>
              <a:solidFill>
                <a:srgbClr val="000000"/>
              </a:solidFill>
              <a:effectLst/>
              <a:uLnTx/>
              <a:uFillTx/>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l-GR" sz="1600" b="1" i="0" u="none" strike="noStrike" kern="1200" cap="none" spc="0" normalizeH="0" baseline="0" noProof="0" dirty="0">
                <a:ln>
                  <a:noFill/>
                </a:ln>
                <a:solidFill>
                  <a:srgbClr val="000000"/>
                </a:solidFill>
                <a:effectLst/>
                <a:uLnTx/>
                <a:uFillTx/>
                <a:ea typeface="+mn-ea"/>
                <a:cs typeface="+mn-cs"/>
              </a:rPr>
              <a:t>Α6.3α. </a:t>
            </a:r>
            <a:r>
              <a:rPr kumimoji="0" lang="el-GR" sz="1600" b="0" i="0" u="none" strike="noStrike" kern="1200" cap="none" spc="0" normalizeH="0" baseline="0" noProof="0" dirty="0">
                <a:ln>
                  <a:noFill/>
                </a:ln>
                <a:solidFill>
                  <a:srgbClr val="000000"/>
                </a:solidFill>
                <a:effectLst/>
                <a:uLnTx/>
                <a:uFillTx/>
                <a:ea typeface="+mn-ea"/>
                <a:cs typeface="+mn-cs"/>
              </a:rPr>
              <a:t>Τα όργανα του κυκλοφορικού συστήματος. </a:t>
            </a:r>
            <a:endParaRPr kumimoji="0" lang="el-CY" sz="16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l-CY"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
        <p:nvSpPr>
          <p:cNvPr id="11" name="Φυσαλίδα ομιλίας: Ορθογώνιο με στρογγυλεμένες γωνίες 3">
            <a:extLst>
              <a:ext uri="{FF2B5EF4-FFF2-40B4-BE49-F238E27FC236}">
                <a16:creationId xmlns:a16="http://schemas.microsoft.com/office/drawing/2014/main" id="{132B57A6-2615-51CC-DF8D-5D2686A5C233}"/>
              </a:ext>
            </a:extLst>
          </p:cNvPr>
          <p:cNvSpPr/>
          <p:nvPr/>
        </p:nvSpPr>
        <p:spPr>
          <a:xfrm>
            <a:off x="4067944" y="980728"/>
            <a:ext cx="4104456" cy="936104"/>
          </a:xfrm>
          <a:prstGeom prst="wedgeRoundRectCallout">
            <a:avLst>
              <a:gd name="adj1" fmla="val -40940"/>
              <a:gd name="adj2" fmla="val 106133"/>
              <a:gd name="adj3" fmla="val 16667"/>
            </a:avLst>
          </a:prstGeom>
          <a:solidFill>
            <a:srgbClr val="EAFFAF"/>
          </a:solidFill>
          <a:ln w="19050"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l-GR" sz="16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l-GR" sz="1600" b="1" i="0" u="none" strike="noStrike" kern="0" cap="none" spc="0" normalizeH="0" baseline="0" noProof="0" dirty="0">
                <a:ln>
                  <a:noFill/>
                </a:ln>
                <a:solidFill>
                  <a:prstClr val="black"/>
                </a:solidFill>
                <a:effectLst/>
                <a:uLnTx/>
                <a:uFillTx/>
                <a:latin typeface="Calibri" panose="020F0502020204030204"/>
                <a:ea typeface="+mn-ea"/>
                <a:cs typeface="+mn-cs"/>
              </a:rPr>
              <a:t>A6.3. </a:t>
            </a:r>
            <a:r>
              <a:rPr kumimoji="0" lang="el-GR" sz="1600" b="0" i="0" u="none" strike="noStrike" kern="0" cap="none" spc="0" normalizeH="0" baseline="0" noProof="0" dirty="0">
                <a:ln>
                  <a:noFill/>
                </a:ln>
                <a:solidFill>
                  <a:prstClr val="black"/>
                </a:solidFill>
                <a:effectLst/>
                <a:uLnTx/>
                <a:uFillTx/>
                <a:latin typeface="Calibri" panose="020F0502020204030204"/>
                <a:ea typeface="+mn-ea"/>
                <a:cs typeface="+mn-cs"/>
              </a:rPr>
              <a:t>Οι μαθητές να μπορούν να επεξηγούν τις βασικές αρχές δομής και λειτουργίας του κυκλοφορικού συστήματος</a:t>
            </a:r>
            <a:endParaRPr kumimoji="0" lang="el-CY" sz="1600" b="0" i="0" u="none" strike="noStrike" kern="0" cap="none" spc="0" normalizeH="0" baseline="0" noProof="0" dirty="0">
              <a:ln>
                <a:noFill/>
              </a:ln>
              <a:solidFill>
                <a:prstClr val="black"/>
              </a:solidFill>
              <a:effectLst/>
              <a:uLnTx/>
              <a:uFillTx/>
              <a:latin typeface="Calibri" panose="020F0502020204030204"/>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l-CY" sz="16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0399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298" y="260648"/>
            <a:ext cx="7380312" cy="64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Δραστηριότητες για </a:t>
            </a:r>
            <a:r>
              <a:rPr lang="el-GR" altLang="en-US" sz="2200" i="1" dirty="0">
                <a:solidFill>
                  <a:srgbClr val="C00000"/>
                </a:solidFill>
                <a:latin typeface="Tahoma" panose="020B0604030504040204" pitchFamily="34" charset="0"/>
              </a:rPr>
              <a:t>εννοιολογική κατανόηση</a:t>
            </a:r>
            <a:endParaRPr lang="uk-UA" altLang="en-US" sz="2200" i="1" dirty="0">
              <a:solidFill>
                <a:srgbClr val="C00000"/>
              </a:solidFill>
              <a:latin typeface="Tahoma" panose="020B0604030504040204" pitchFamily="34" charset="0"/>
            </a:endParaRPr>
          </a:p>
        </p:txBody>
      </p:sp>
      <p:pic>
        <p:nvPicPr>
          <p:cNvPr id="13" name="Picture 12">
            <a:extLst>
              <a:ext uri="{FF2B5EF4-FFF2-40B4-BE49-F238E27FC236}">
                <a16:creationId xmlns:a16="http://schemas.microsoft.com/office/drawing/2014/main" id="{E51DE24D-5115-65CE-5271-CBDDE67D74F1}"/>
              </a:ext>
            </a:extLst>
          </p:cNvPr>
          <p:cNvPicPr>
            <a:picLocks noChangeAspect="1"/>
          </p:cNvPicPr>
          <p:nvPr/>
        </p:nvPicPr>
        <p:blipFill rotWithShape="1">
          <a:blip r:embed="rId3"/>
          <a:srcRect l="24013" t="31768" r="21651" b="13890"/>
          <a:stretch/>
        </p:blipFill>
        <p:spPr>
          <a:xfrm>
            <a:off x="107504" y="3729283"/>
            <a:ext cx="4320480" cy="2429356"/>
          </a:xfrm>
          <a:prstGeom prst="rect">
            <a:avLst/>
          </a:prstGeom>
          <a:ln>
            <a:solidFill>
              <a:srgbClr val="79A400"/>
            </a:solidFill>
          </a:ln>
          <a:effectLst>
            <a:outerShdw blurRad="292100" dist="139700" dir="2700000" algn="tl" rotWithShape="0">
              <a:srgbClr val="333333">
                <a:alpha val="65000"/>
              </a:srgbClr>
            </a:outerShdw>
          </a:effectLst>
        </p:spPr>
      </p:pic>
      <p:sp>
        <p:nvSpPr>
          <p:cNvPr id="6" name="Φυσαλίδα ομιλίας: Ορθογώνιο με στρογγυλεμένες γωνίες 11">
            <a:extLst>
              <a:ext uri="{FF2B5EF4-FFF2-40B4-BE49-F238E27FC236}">
                <a16:creationId xmlns:a16="http://schemas.microsoft.com/office/drawing/2014/main" id="{103930B5-5AA6-0499-6B63-1D701A747AD8}"/>
              </a:ext>
            </a:extLst>
          </p:cNvPr>
          <p:cNvSpPr/>
          <p:nvPr/>
        </p:nvSpPr>
        <p:spPr>
          <a:xfrm>
            <a:off x="2915816" y="1124744"/>
            <a:ext cx="4918756" cy="1800200"/>
          </a:xfrm>
          <a:prstGeom prst="wedgeRoundRectCallout">
            <a:avLst>
              <a:gd name="adj1" fmla="val -44801"/>
              <a:gd name="adj2" fmla="val 101975"/>
              <a:gd name="adj3" fmla="val 16667"/>
            </a:avLst>
          </a:prstGeom>
          <a:solidFill>
            <a:srgbClr val="EAFFAF"/>
          </a:solidFill>
          <a:ln w="19050" cap="flat" cmpd="sng" algn="ctr">
            <a:solidFill>
              <a:srgbClr val="FF0000"/>
            </a:solidFill>
            <a:prstDash val="solid"/>
            <a:miter lim="800000"/>
          </a:ln>
          <a:effectLst/>
        </p:spPr>
        <p:txBody>
          <a:bodyPr rtlCol="0" anchor="ctr"/>
          <a:lstStyle/>
          <a:p>
            <a:endParaRPr lang="el-GR" sz="1600" b="1" dirty="0">
              <a:solidFill>
                <a:srgbClr val="000000"/>
              </a:solidFill>
            </a:endParaRPr>
          </a:p>
          <a:p>
            <a:endParaRPr lang="el-GR" sz="1600" b="1" dirty="0">
              <a:solidFill>
                <a:srgbClr val="000000"/>
              </a:solidFill>
            </a:endParaRPr>
          </a:p>
          <a:p>
            <a:r>
              <a:rPr lang="el-GR" sz="1600" b="1" dirty="0">
                <a:solidFill>
                  <a:srgbClr val="000000"/>
                </a:solidFill>
              </a:rPr>
              <a:t> A6.4. </a:t>
            </a:r>
            <a:r>
              <a:rPr lang="el-GR" sz="1600" dirty="0">
                <a:solidFill>
                  <a:srgbClr val="000000"/>
                </a:solidFill>
              </a:rPr>
              <a:t>Οι μαθητές να μπορούν να επεξηγούν τη δομή και τη λειτουργία της καρδίας.</a:t>
            </a:r>
          </a:p>
          <a:p>
            <a:r>
              <a:rPr lang="el-GR" sz="1600" b="1" dirty="0">
                <a:solidFill>
                  <a:srgbClr val="000000"/>
                </a:solidFill>
              </a:rPr>
              <a:t> Α6.4α. </a:t>
            </a:r>
            <a:r>
              <a:rPr lang="el-GR" sz="1600" dirty="0">
                <a:solidFill>
                  <a:srgbClr val="000000"/>
                </a:solidFill>
              </a:rPr>
              <a:t>Τι είναι η καρδία και πού βρίσκεται</a:t>
            </a:r>
          </a:p>
          <a:p>
            <a:r>
              <a:rPr lang="el-GR" sz="1600" b="1" dirty="0">
                <a:solidFill>
                  <a:srgbClr val="000000"/>
                </a:solidFill>
              </a:rPr>
              <a:t>Α6.4β. </a:t>
            </a:r>
            <a:r>
              <a:rPr lang="el-GR" sz="1600" dirty="0">
                <a:solidFill>
                  <a:srgbClr val="000000"/>
                </a:solidFill>
              </a:rPr>
              <a:t>Χιτώνες που συγκροτούν το τοίχωμα της καρδίας και η λειτουργία του καθενός.</a:t>
            </a:r>
          </a:p>
          <a:p>
            <a:r>
              <a:rPr lang="el-GR" sz="1600" dirty="0">
                <a:solidFill>
                  <a:srgbClr val="000000"/>
                </a:solidFill>
              </a:rPr>
              <a:t> </a:t>
            </a:r>
            <a:r>
              <a:rPr lang="el-GR" sz="1600" b="1" dirty="0"/>
              <a:t>Α6.4γ. </a:t>
            </a:r>
            <a:r>
              <a:rPr lang="el-GR" sz="1600" dirty="0"/>
              <a:t>Κοιλότητες της καρδίας. </a:t>
            </a:r>
            <a:endParaRPr lang="el-GR" sz="1600" dirty="0">
              <a:solidFill>
                <a:srgbClr val="000000"/>
              </a:solidFill>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l-GR" sz="1600" b="0" i="0" u="none" strike="noStrike" kern="1200" cap="none" spc="0" normalizeH="0" baseline="0" noProof="0" dirty="0">
                <a:ln>
                  <a:noFill/>
                </a:ln>
                <a:solidFill>
                  <a:srgbClr val="000000"/>
                </a:solidFill>
                <a:effectLst/>
                <a:uLnTx/>
                <a:uFillTx/>
              </a:rPr>
              <a:t> </a:t>
            </a:r>
            <a:endParaRPr kumimoji="0" lang="el-CY" sz="1600" b="0" i="0" u="none" strike="noStrike" kern="0" cap="none" spc="0" normalizeH="0" baseline="0" noProof="0" dirty="0">
              <a:ln>
                <a:noFill/>
              </a:ln>
              <a:solidFill>
                <a:prstClr val="black"/>
              </a:solidFill>
              <a:effectLst/>
              <a:uLnTx/>
              <a:uFillTx/>
              <a:latin typeface="Calibri" panose="020F0502020204030204"/>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l-CY" sz="1600" b="0" i="0" u="none" strike="noStrike" kern="0" cap="none" spc="0" normalizeH="0" baseline="0" noProof="0" dirty="0">
              <a:ln>
                <a:noFill/>
              </a:ln>
              <a:solidFill>
                <a:prstClr val="black"/>
              </a:solidFill>
              <a:effectLst/>
              <a:uLnTx/>
              <a:uFillTx/>
              <a:latin typeface="Calibri" panose="020F0502020204030204"/>
            </a:endParaRPr>
          </a:p>
        </p:txBody>
      </p:sp>
      <p:pic>
        <p:nvPicPr>
          <p:cNvPr id="15" name="Picture 14">
            <a:extLst>
              <a:ext uri="{FF2B5EF4-FFF2-40B4-BE49-F238E27FC236}">
                <a16:creationId xmlns:a16="http://schemas.microsoft.com/office/drawing/2014/main" id="{6458FBB5-1F3D-2163-2B64-082347F3BE5B}"/>
              </a:ext>
            </a:extLst>
          </p:cNvPr>
          <p:cNvPicPr>
            <a:picLocks noChangeAspect="1"/>
          </p:cNvPicPr>
          <p:nvPr/>
        </p:nvPicPr>
        <p:blipFill rotWithShape="1">
          <a:blip r:embed="rId4"/>
          <a:srcRect l="37368" t="24896" r="36613" b="10782"/>
          <a:stretch/>
        </p:blipFill>
        <p:spPr>
          <a:xfrm>
            <a:off x="3923928" y="3290571"/>
            <a:ext cx="2379115" cy="3306779"/>
          </a:xfrm>
          <a:prstGeom prst="rect">
            <a:avLst/>
          </a:prstGeom>
          <a:ln>
            <a:solidFill>
              <a:srgbClr val="79A400"/>
            </a:solidFill>
          </a:ln>
          <a:effectLst>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3E3CD0A6-6C94-441B-CFBB-809FBFAC267F}"/>
              </a:ext>
            </a:extLst>
          </p:cNvPr>
          <p:cNvPicPr>
            <a:picLocks noChangeAspect="1"/>
          </p:cNvPicPr>
          <p:nvPr/>
        </p:nvPicPr>
        <p:blipFill rotWithShape="1">
          <a:blip r:embed="rId5"/>
          <a:srcRect l="37368" t="24788" r="36613" b="10890"/>
          <a:stretch/>
        </p:blipFill>
        <p:spPr>
          <a:xfrm>
            <a:off x="6444208" y="3290572"/>
            <a:ext cx="2379116" cy="3306779"/>
          </a:xfrm>
          <a:prstGeom prst="rect">
            <a:avLst/>
          </a:prstGeom>
          <a:ln>
            <a:solidFill>
              <a:srgbClr val="79A4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69219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298" y="260648"/>
            <a:ext cx="7380312" cy="7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Δραστηριότητες για </a:t>
            </a:r>
            <a:r>
              <a:rPr lang="el-GR" altLang="en-US" sz="2200" i="1" dirty="0">
                <a:solidFill>
                  <a:srgbClr val="C00000"/>
                </a:solidFill>
                <a:latin typeface="Tahoma" panose="020B0604030504040204" pitchFamily="34" charset="0"/>
              </a:rPr>
              <a:t>εννοιολογική κατανόηση</a:t>
            </a:r>
            <a:endParaRPr lang="uk-UA" altLang="en-US" sz="2200" i="1" dirty="0">
              <a:solidFill>
                <a:srgbClr val="C00000"/>
              </a:solidFill>
              <a:latin typeface="Tahoma" panose="020B0604030504040204" pitchFamily="34" charset="0"/>
            </a:endParaRPr>
          </a:p>
        </p:txBody>
      </p:sp>
      <p:pic>
        <p:nvPicPr>
          <p:cNvPr id="10" name="Picture 9">
            <a:extLst>
              <a:ext uri="{FF2B5EF4-FFF2-40B4-BE49-F238E27FC236}">
                <a16:creationId xmlns:a16="http://schemas.microsoft.com/office/drawing/2014/main" id="{DEDDD73C-5AED-3F28-33DB-08AA8F9DCD6F}"/>
              </a:ext>
            </a:extLst>
          </p:cNvPr>
          <p:cNvPicPr>
            <a:picLocks noChangeAspect="1"/>
          </p:cNvPicPr>
          <p:nvPr/>
        </p:nvPicPr>
        <p:blipFill rotWithShape="1">
          <a:blip r:embed="rId3"/>
          <a:srcRect l="37400" t="24788" r="36613" b="9656"/>
          <a:stretch/>
        </p:blipFill>
        <p:spPr>
          <a:xfrm>
            <a:off x="395536" y="1556792"/>
            <a:ext cx="3416624" cy="4845700"/>
          </a:xfrm>
          <a:prstGeom prst="rect">
            <a:avLst/>
          </a:prstGeom>
          <a:ln>
            <a:solidFill>
              <a:srgbClr val="79A400"/>
            </a:solid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98E30753-D27D-FC1E-5482-168A4C3A70E7}"/>
              </a:ext>
            </a:extLst>
          </p:cNvPr>
          <p:cNvPicPr>
            <a:picLocks noChangeAspect="1"/>
          </p:cNvPicPr>
          <p:nvPr/>
        </p:nvPicPr>
        <p:blipFill rotWithShape="1">
          <a:blip r:embed="rId4"/>
          <a:srcRect l="37400" t="28990" r="36613" b="6579"/>
          <a:stretch/>
        </p:blipFill>
        <p:spPr>
          <a:xfrm>
            <a:off x="4905574" y="1433379"/>
            <a:ext cx="3653332" cy="5092525"/>
          </a:xfrm>
          <a:prstGeom prst="rect">
            <a:avLst/>
          </a:prstGeom>
          <a:ln>
            <a:solidFill>
              <a:srgbClr val="79A400"/>
            </a:solidFill>
          </a:ln>
          <a:effectLst>
            <a:outerShdw blurRad="292100" dist="139700" dir="2700000" algn="tl" rotWithShape="0">
              <a:srgbClr val="333333">
                <a:alpha val="65000"/>
              </a:srgbClr>
            </a:outerShdw>
          </a:effectLst>
        </p:spPr>
      </p:pic>
      <p:sp>
        <p:nvSpPr>
          <p:cNvPr id="8" name="Φυσαλίδα ομιλίας: Ορθογώνιο με στρογγυλεμένες γωνίες 7">
            <a:extLst>
              <a:ext uri="{FF2B5EF4-FFF2-40B4-BE49-F238E27FC236}">
                <a16:creationId xmlns:a16="http://schemas.microsoft.com/office/drawing/2014/main" id="{C08AA092-1A95-38BF-5D28-304C8F998105}"/>
              </a:ext>
            </a:extLst>
          </p:cNvPr>
          <p:cNvSpPr/>
          <p:nvPr/>
        </p:nvSpPr>
        <p:spPr>
          <a:xfrm>
            <a:off x="4373724" y="5863303"/>
            <a:ext cx="2160240" cy="753584"/>
          </a:xfrm>
          <a:prstGeom prst="wedgeRoundRectCallout">
            <a:avLst>
              <a:gd name="adj1" fmla="val 35047"/>
              <a:gd name="adj2" fmla="val -95200"/>
              <a:gd name="adj3" fmla="val 16667"/>
            </a:avLst>
          </a:prstGeom>
          <a:solidFill>
            <a:srgbClr val="EAFFAF"/>
          </a:solidFill>
          <a:ln w="19050" cap="flat" cmpd="sng" algn="ctr">
            <a:solidFill>
              <a:srgbClr val="FF0000"/>
            </a:solidFill>
            <a:prstDash val="solid"/>
            <a:miter lim="800000"/>
          </a:ln>
          <a:effectLst/>
        </p:spPr>
        <p:txBody>
          <a:bodyPr rtlCol="0" anchor="ctr"/>
          <a:lstStyle/>
          <a:p>
            <a:r>
              <a:rPr lang="el-GR" sz="1600" b="1" dirty="0">
                <a:solidFill>
                  <a:srgbClr val="000000"/>
                </a:solidFill>
              </a:rPr>
              <a:t>Α6.4ζ. </a:t>
            </a:r>
            <a:r>
              <a:rPr lang="el-GR" sz="1600" dirty="0">
                <a:solidFill>
                  <a:srgbClr val="000000"/>
                </a:solidFill>
              </a:rPr>
              <a:t>Μηχανισμός Διέγερσης της Καρδιάς. </a:t>
            </a:r>
            <a:endParaRPr kumimoji="0" lang="el-CY" sz="1600" b="0" i="0" u="none" strike="noStrike" kern="0" cap="none" spc="0" normalizeH="0" baseline="0" noProof="0" dirty="0">
              <a:ln>
                <a:noFill/>
              </a:ln>
              <a:solidFill>
                <a:prstClr val="black"/>
              </a:solidFill>
              <a:effectLst/>
              <a:uLnTx/>
              <a:uFillTx/>
              <a:latin typeface="Calibri" panose="020F0502020204030204"/>
            </a:endParaRPr>
          </a:p>
        </p:txBody>
      </p:sp>
      <p:sp>
        <p:nvSpPr>
          <p:cNvPr id="7" name="Φυσαλίδα ομιλίας: Ορθογώνιο με στρογγυλεμένες γωνίες 6">
            <a:extLst>
              <a:ext uri="{FF2B5EF4-FFF2-40B4-BE49-F238E27FC236}">
                <a16:creationId xmlns:a16="http://schemas.microsoft.com/office/drawing/2014/main" id="{587960D3-2316-C7DE-3FBA-5864250A2929}"/>
              </a:ext>
            </a:extLst>
          </p:cNvPr>
          <p:cNvSpPr/>
          <p:nvPr/>
        </p:nvSpPr>
        <p:spPr>
          <a:xfrm>
            <a:off x="2321496" y="875216"/>
            <a:ext cx="6264696" cy="753584"/>
          </a:xfrm>
          <a:prstGeom prst="wedgeRoundRectCallout">
            <a:avLst>
              <a:gd name="adj1" fmla="val -30364"/>
              <a:gd name="adj2" fmla="val 114262"/>
              <a:gd name="adj3" fmla="val 16667"/>
            </a:avLst>
          </a:prstGeom>
          <a:solidFill>
            <a:srgbClr val="EAFFAF"/>
          </a:solidFill>
          <a:ln w="19050" cap="flat" cmpd="sng" algn="ctr">
            <a:solidFill>
              <a:srgbClr val="FF0000"/>
            </a:solidFill>
            <a:prstDash val="solid"/>
            <a:miter lim="800000"/>
          </a:ln>
          <a:effectLst/>
        </p:spPr>
        <p:txBody>
          <a:bodyPr rtlCol="0" anchor="ctr"/>
          <a:lstStyle/>
          <a:p>
            <a:r>
              <a:rPr lang="el-GR" b="1" dirty="0"/>
              <a:t>Α6.4ε. </a:t>
            </a:r>
            <a:r>
              <a:rPr lang="el-GR" dirty="0"/>
              <a:t>Η καρδία ως διπλή αντλία. 	</a:t>
            </a:r>
          </a:p>
          <a:p>
            <a:r>
              <a:rPr lang="el-GR" sz="1600" b="1" dirty="0">
                <a:solidFill>
                  <a:srgbClr val="000000"/>
                </a:solidFill>
              </a:rPr>
              <a:t>Α6.4στ. </a:t>
            </a:r>
            <a:r>
              <a:rPr lang="el-GR" sz="1600" dirty="0">
                <a:solidFill>
                  <a:srgbClr val="000000"/>
                </a:solidFill>
              </a:rPr>
              <a:t>Οι κολποκοιλιακές βαλβίδες της καρδίας και ο ρόλος τους</a:t>
            </a:r>
          </a:p>
        </p:txBody>
      </p:sp>
    </p:spTree>
    <p:extLst>
      <p:ext uri="{BB962C8B-B14F-4D97-AF65-F5344CB8AC3E}">
        <p14:creationId xmlns:p14="http://schemas.microsoft.com/office/powerpoint/2010/main" val="2971648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081" y="549895"/>
            <a:ext cx="7380312" cy="7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Δραστηριότητες για </a:t>
            </a:r>
            <a:r>
              <a:rPr lang="el-GR" altLang="en-US" sz="2200" i="1" dirty="0">
                <a:solidFill>
                  <a:srgbClr val="C00000"/>
                </a:solidFill>
                <a:latin typeface="Tahoma" panose="020B0604030504040204" pitchFamily="34" charset="0"/>
              </a:rPr>
              <a:t>κατανόηση της έννοιας του επιχειρήματος και επιχειρηματολογίας</a:t>
            </a:r>
            <a:endParaRPr lang="uk-UA" altLang="en-US" sz="2200" i="1" dirty="0">
              <a:solidFill>
                <a:srgbClr val="C00000"/>
              </a:solidFill>
              <a:latin typeface="Tahoma" panose="020B0604030504040204" pitchFamily="34" charset="0"/>
            </a:endParaRPr>
          </a:p>
        </p:txBody>
      </p:sp>
      <p:sp>
        <p:nvSpPr>
          <p:cNvPr id="4" name="Content Placeholder 3">
            <a:extLst>
              <a:ext uri="{FF2B5EF4-FFF2-40B4-BE49-F238E27FC236}">
                <a16:creationId xmlns:a16="http://schemas.microsoft.com/office/drawing/2014/main" id="{8CC68E0E-95E5-E5C5-8CC1-08A2C72DBBC1}"/>
              </a:ext>
            </a:extLst>
          </p:cNvPr>
          <p:cNvSpPr>
            <a:spLocks noGrp="1"/>
          </p:cNvSpPr>
          <p:nvPr>
            <p:ph idx="1"/>
          </p:nvPr>
        </p:nvSpPr>
        <p:spPr>
          <a:xfrm>
            <a:off x="4788024" y="1412777"/>
            <a:ext cx="4032126" cy="3168352"/>
          </a:xfrm>
        </p:spPr>
        <p:txBody>
          <a:bodyPr/>
          <a:lstStyle/>
          <a:p>
            <a:pPr algn="just">
              <a:lnSpc>
                <a:spcPct val="114000"/>
              </a:lnSpc>
              <a:spcBef>
                <a:spcPts val="0"/>
              </a:spcBef>
              <a:spcAft>
                <a:spcPts val="1200"/>
              </a:spcAft>
            </a:pPr>
            <a:r>
              <a:rPr lang="el-GR" altLang="el-GR" sz="1800" dirty="0">
                <a:latin typeface="Verdana" panose="020B0604030504040204" pitchFamily="34" charset="0"/>
                <a:ea typeface="굴림" charset="-127"/>
              </a:rPr>
              <a:t>Πριν αρχίσει η συλλογή δεδομένων και η καταγραφή επιχειρημάτων, οι μαθητές καλούνται να εκφράσουν τις αρχικές τους ιδέες για το τι είναι δεδομένα, τι είναι ένας ισχυρισμός, τι είναι ένα επιχείρημα, πότε ένα επιχείρημα είναι έγκυρο, ποια η σχέση των ισχυρισμών, δεδομένων κ.λπ.</a:t>
            </a:r>
          </a:p>
          <a:p>
            <a:pPr algn="just">
              <a:lnSpc>
                <a:spcPct val="114000"/>
              </a:lnSpc>
              <a:spcBef>
                <a:spcPts val="0"/>
              </a:spcBef>
              <a:spcAft>
                <a:spcPts val="1200"/>
              </a:spcAft>
            </a:pPr>
            <a:r>
              <a:rPr lang="el-GR" altLang="el-GR" sz="1800" dirty="0">
                <a:latin typeface="Verdana" panose="020B0604030504040204" pitchFamily="34" charset="0"/>
                <a:ea typeface="굴림" charset="-127"/>
                <a:sym typeface="Wingdings" pitchFamily="2" charset="2"/>
              </a:rPr>
              <a:t>Δίδονται στους μαθητές διάφορες πληροφορίες για να τις αξιολογήσουν για την εγκυρότητα και αξιοπιστία τους.</a:t>
            </a:r>
          </a:p>
          <a:p>
            <a:pPr marL="0" indent="0" algn="just">
              <a:buNone/>
            </a:pPr>
            <a:endParaRPr lang="el-GR" altLang="el-GR" sz="1800" dirty="0">
              <a:latin typeface="Verdana" panose="020B0604030504040204" pitchFamily="34" charset="0"/>
              <a:ea typeface="굴림" charset="-127"/>
            </a:endParaRPr>
          </a:p>
          <a:p>
            <a:endParaRPr lang="en-US" dirty="0"/>
          </a:p>
        </p:txBody>
      </p:sp>
      <p:pic>
        <p:nvPicPr>
          <p:cNvPr id="2" name="Picture 2">
            <a:extLst>
              <a:ext uri="{FF2B5EF4-FFF2-40B4-BE49-F238E27FC236}">
                <a16:creationId xmlns:a16="http://schemas.microsoft.com/office/drawing/2014/main" id="{21649AB6-F0EA-A67F-6232-4C645C5B4F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32" t="17664" r="52943" b="5199"/>
          <a:stretch/>
        </p:blipFill>
        <p:spPr bwMode="auto">
          <a:xfrm>
            <a:off x="252536" y="1340768"/>
            <a:ext cx="4319464" cy="5360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156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081" y="549895"/>
            <a:ext cx="7380312" cy="7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Δραστηριότητες για </a:t>
            </a:r>
            <a:r>
              <a:rPr lang="el-GR" altLang="en-US" sz="2200" i="1" dirty="0">
                <a:solidFill>
                  <a:srgbClr val="C00000"/>
                </a:solidFill>
                <a:latin typeface="Tahoma" panose="020B0604030504040204" pitchFamily="34" charset="0"/>
              </a:rPr>
              <a:t>κατανόηση της έννοιας του επιχειρήματος και επιχειρηματολογίας</a:t>
            </a:r>
            <a:endParaRPr lang="uk-UA" altLang="en-US" sz="2200" i="1" dirty="0">
              <a:solidFill>
                <a:srgbClr val="C00000"/>
              </a:solidFill>
              <a:latin typeface="Tahoma" panose="020B0604030504040204" pitchFamily="34" charset="0"/>
            </a:endParaRPr>
          </a:p>
        </p:txBody>
      </p:sp>
      <p:sp>
        <p:nvSpPr>
          <p:cNvPr id="4" name="Content Placeholder 3">
            <a:extLst>
              <a:ext uri="{FF2B5EF4-FFF2-40B4-BE49-F238E27FC236}">
                <a16:creationId xmlns:a16="http://schemas.microsoft.com/office/drawing/2014/main" id="{8CC68E0E-95E5-E5C5-8CC1-08A2C72DBBC1}"/>
              </a:ext>
            </a:extLst>
          </p:cNvPr>
          <p:cNvSpPr>
            <a:spLocks noGrp="1"/>
          </p:cNvSpPr>
          <p:nvPr>
            <p:ph idx="1"/>
          </p:nvPr>
        </p:nvSpPr>
        <p:spPr>
          <a:xfrm>
            <a:off x="5796136" y="1952766"/>
            <a:ext cx="3024014" cy="3888431"/>
          </a:xfrm>
        </p:spPr>
        <p:txBody>
          <a:bodyPr/>
          <a:lstStyle/>
          <a:p>
            <a:pPr algn="just">
              <a:lnSpc>
                <a:spcPct val="114000"/>
              </a:lnSpc>
              <a:spcBef>
                <a:spcPts val="0"/>
              </a:spcBef>
              <a:spcAft>
                <a:spcPts val="1200"/>
              </a:spcAft>
            </a:pPr>
            <a:r>
              <a:rPr lang="el-GR" altLang="el-GR" sz="1800" dirty="0">
                <a:latin typeface="Verdana" panose="020B0604030504040204" pitchFamily="34" charset="0"/>
                <a:ea typeface="굴림" charset="-127"/>
                <a:sym typeface="Wingdings" pitchFamily="2" charset="2"/>
              </a:rPr>
              <a:t>Δίδονται στους μαθητές διάφορα επιχειρήματα για να τα αξιολογήσουν για την εγκυρότητα και ορθότητά τους.</a:t>
            </a:r>
          </a:p>
          <a:p>
            <a:pPr algn="just">
              <a:lnSpc>
                <a:spcPct val="114000"/>
              </a:lnSpc>
              <a:spcBef>
                <a:spcPts val="0"/>
              </a:spcBef>
              <a:spcAft>
                <a:spcPts val="1200"/>
              </a:spcAft>
            </a:pPr>
            <a:r>
              <a:rPr lang="el-GR" altLang="el-GR" sz="1800" dirty="0">
                <a:latin typeface="Verdana" panose="020B0604030504040204" pitchFamily="34" charset="0"/>
                <a:ea typeface="굴림" charset="-127"/>
                <a:sym typeface="Wingdings" pitchFamily="2" charset="2"/>
              </a:rPr>
              <a:t>Αναφορά σε κριτήρια αξιολόγησης επιχειρημάτων.</a:t>
            </a:r>
          </a:p>
          <a:p>
            <a:pPr algn="just"/>
            <a:endParaRPr lang="el-GR" altLang="el-GR" sz="1800" dirty="0">
              <a:latin typeface="Verdana" panose="020B0604030504040204" pitchFamily="34" charset="0"/>
              <a:ea typeface="굴림" charset="-127"/>
            </a:endParaRPr>
          </a:p>
          <a:p>
            <a:endParaRPr lang="en-US" dirty="0"/>
          </a:p>
        </p:txBody>
      </p:sp>
      <p:pic>
        <p:nvPicPr>
          <p:cNvPr id="2" name="Picture 2">
            <a:extLst>
              <a:ext uri="{FF2B5EF4-FFF2-40B4-BE49-F238E27FC236}">
                <a16:creationId xmlns:a16="http://schemas.microsoft.com/office/drawing/2014/main" id="{AEE993D1-72CC-B1F1-C534-AC05AB41BC3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7806" t="24917" r="2766" b="10862"/>
          <a:stretch/>
        </p:blipFill>
        <p:spPr bwMode="auto">
          <a:xfrm>
            <a:off x="323850" y="1628800"/>
            <a:ext cx="5328270" cy="50039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1895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FFCA0C91-FD65-14CD-3591-29228B29F5DF}"/>
              </a:ext>
            </a:extLst>
          </p:cNvPr>
          <p:cNvSpPr>
            <a:spLocks noGrp="1" noChangeArrowheads="1"/>
          </p:cNvSpPr>
          <p:nvPr>
            <p:ph type="title"/>
          </p:nvPr>
        </p:nvSpPr>
        <p:spPr>
          <a:xfrm>
            <a:off x="899592" y="4149080"/>
            <a:ext cx="7344816" cy="649287"/>
          </a:xfrm>
        </p:spPr>
        <p:txBody>
          <a:bodyPr/>
          <a:lstStyle/>
          <a:p>
            <a:pPr algn="ctr"/>
            <a:r>
              <a:rPr lang="el-GR" altLang="en-US" sz="4400" dirty="0">
                <a:solidFill>
                  <a:schemeClr val="accent2"/>
                </a:solidFill>
                <a:latin typeface="Tahoma" panose="020B0604030504040204" pitchFamily="34" charset="0"/>
              </a:rPr>
              <a:t>Σκοπός της Εισήγησης</a:t>
            </a:r>
            <a:endParaRPr lang="uk-UA" altLang="en-US" sz="4400" dirty="0">
              <a:solidFill>
                <a:schemeClr val="accent2"/>
              </a:solidFill>
              <a:latin typeface="Tahoma" panose="020B0604030504040204" pitchFamily="34" charset="0"/>
            </a:endParaRPr>
          </a:p>
        </p:txBody>
      </p:sp>
    </p:spTree>
    <p:extLst>
      <p:ext uri="{BB962C8B-B14F-4D97-AF65-F5344CB8AC3E}">
        <p14:creationId xmlns:p14="http://schemas.microsoft.com/office/powerpoint/2010/main" val="16971445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081" y="549895"/>
            <a:ext cx="7380312" cy="7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Επιστροφή στο σενάριο με το </a:t>
            </a:r>
            <a:r>
              <a:rPr lang="el-GR" altLang="en-US" sz="2200" dirty="0" err="1">
                <a:solidFill>
                  <a:srgbClr val="C00000"/>
                </a:solidFill>
                <a:latin typeface="Tahoma" panose="020B0604030504040204" pitchFamily="34" charset="0"/>
              </a:rPr>
              <a:t>κοινωνικο</a:t>
            </a:r>
            <a:r>
              <a:rPr lang="el-GR" altLang="en-US" sz="2200" dirty="0">
                <a:solidFill>
                  <a:srgbClr val="C00000"/>
                </a:solidFill>
                <a:latin typeface="Tahoma" panose="020B0604030504040204" pitchFamily="34" charset="0"/>
              </a:rPr>
              <a:t>-επιστημονικό ζήτημα της μεταμόσχευσης καρδίας</a:t>
            </a:r>
            <a:endParaRPr lang="uk-UA" altLang="en-US" sz="2200" dirty="0">
              <a:solidFill>
                <a:srgbClr val="C00000"/>
              </a:solidFill>
              <a:latin typeface="Tahoma" panose="020B0604030504040204" pitchFamily="34" charset="0"/>
            </a:endParaRPr>
          </a:p>
        </p:txBody>
      </p:sp>
      <p:pic>
        <p:nvPicPr>
          <p:cNvPr id="2" name="Picture 1">
            <a:extLst>
              <a:ext uri="{FF2B5EF4-FFF2-40B4-BE49-F238E27FC236}">
                <a16:creationId xmlns:a16="http://schemas.microsoft.com/office/drawing/2014/main" id="{A2CF8D28-B638-48A3-F238-5E20E872B344}"/>
              </a:ext>
            </a:extLst>
          </p:cNvPr>
          <p:cNvPicPr>
            <a:picLocks noChangeAspect="1"/>
          </p:cNvPicPr>
          <p:nvPr/>
        </p:nvPicPr>
        <p:blipFill rotWithShape="1">
          <a:blip r:embed="rId3"/>
          <a:srcRect l="11413" t="21987" r="29525" b="7980"/>
          <a:stretch/>
        </p:blipFill>
        <p:spPr>
          <a:xfrm>
            <a:off x="2483768" y="1655739"/>
            <a:ext cx="5900088" cy="4479974"/>
          </a:xfrm>
          <a:prstGeom prst="rect">
            <a:avLst/>
          </a:prstGeom>
        </p:spPr>
      </p:pic>
    </p:spTree>
    <p:extLst>
      <p:ext uri="{BB962C8B-B14F-4D97-AF65-F5344CB8AC3E}">
        <p14:creationId xmlns:p14="http://schemas.microsoft.com/office/powerpoint/2010/main" val="19007638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081" y="549895"/>
            <a:ext cx="7380312" cy="7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Επιστροφή στο σενάριο με το </a:t>
            </a:r>
            <a:r>
              <a:rPr lang="el-GR" altLang="en-US" sz="2200" dirty="0" err="1">
                <a:solidFill>
                  <a:srgbClr val="C00000"/>
                </a:solidFill>
                <a:latin typeface="Tahoma" panose="020B0604030504040204" pitchFamily="34" charset="0"/>
              </a:rPr>
              <a:t>κοινωνικο</a:t>
            </a:r>
            <a:r>
              <a:rPr lang="el-GR" altLang="en-US" sz="2200" dirty="0">
                <a:solidFill>
                  <a:srgbClr val="C00000"/>
                </a:solidFill>
                <a:latin typeface="Tahoma" panose="020B0604030504040204" pitchFamily="34" charset="0"/>
              </a:rPr>
              <a:t>-επιστημονικό ζήτημα της μεταμόσχευσης καρδίας</a:t>
            </a:r>
            <a:endParaRPr lang="uk-UA" altLang="en-US" sz="2200" dirty="0">
              <a:solidFill>
                <a:srgbClr val="C00000"/>
              </a:solidFill>
              <a:latin typeface="Tahoma" panose="020B0604030504040204" pitchFamily="34" charset="0"/>
            </a:endParaRPr>
          </a:p>
        </p:txBody>
      </p:sp>
      <p:pic>
        <p:nvPicPr>
          <p:cNvPr id="2" name="Picture 1">
            <a:extLst>
              <a:ext uri="{FF2B5EF4-FFF2-40B4-BE49-F238E27FC236}">
                <a16:creationId xmlns:a16="http://schemas.microsoft.com/office/drawing/2014/main" id="{A2CF8D28-B638-48A3-F238-5E20E872B344}"/>
              </a:ext>
            </a:extLst>
          </p:cNvPr>
          <p:cNvPicPr>
            <a:picLocks noChangeAspect="1"/>
          </p:cNvPicPr>
          <p:nvPr/>
        </p:nvPicPr>
        <p:blipFill rotWithShape="1">
          <a:blip r:embed="rId3"/>
          <a:srcRect l="11413" t="21987" r="29525" b="7980"/>
          <a:stretch/>
        </p:blipFill>
        <p:spPr>
          <a:xfrm>
            <a:off x="3563888" y="3601392"/>
            <a:ext cx="3564718" cy="2706713"/>
          </a:xfrm>
          <a:prstGeom prst="rect">
            <a:avLst/>
          </a:prstGeom>
        </p:spPr>
      </p:pic>
      <p:sp>
        <p:nvSpPr>
          <p:cNvPr id="4" name="Content Placeholder 3">
            <a:extLst>
              <a:ext uri="{FF2B5EF4-FFF2-40B4-BE49-F238E27FC236}">
                <a16:creationId xmlns:a16="http://schemas.microsoft.com/office/drawing/2014/main" id="{D3DD6777-67A1-6DB9-5405-78774DDA692F}"/>
              </a:ext>
            </a:extLst>
          </p:cNvPr>
          <p:cNvSpPr>
            <a:spLocks noGrp="1"/>
          </p:cNvSpPr>
          <p:nvPr>
            <p:ph idx="1"/>
          </p:nvPr>
        </p:nvSpPr>
        <p:spPr>
          <a:xfrm>
            <a:off x="1979712" y="1412776"/>
            <a:ext cx="6840438" cy="2952328"/>
          </a:xfrm>
        </p:spPr>
        <p:txBody>
          <a:bodyPr/>
          <a:lstStyle/>
          <a:p>
            <a:pPr marL="0" indent="0" algn="just">
              <a:lnSpc>
                <a:spcPct val="114000"/>
              </a:lnSpc>
              <a:spcBef>
                <a:spcPts val="0"/>
              </a:spcBef>
              <a:spcAft>
                <a:spcPts val="1200"/>
              </a:spcAft>
              <a:buNone/>
            </a:pPr>
            <a:r>
              <a:rPr lang="el-GR" altLang="el-GR" sz="1800" dirty="0">
                <a:latin typeface="Verdana" panose="020B0604030504040204" pitchFamily="34" charset="0"/>
                <a:ea typeface="굴림" charset="-127"/>
              </a:rPr>
              <a:t>Στο σημείο αυτό οι μαθητές του τμήματος θα χωριστούν σε </a:t>
            </a:r>
            <a:r>
              <a:rPr lang="el-GR" altLang="el-GR" sz="1800" b="1" dirty="0">
                <a:solidFill>
                  <a:srgbClr val="C00000"/>
                </a:solidFill>
                <a:latin typeface="Verdana" panose="020B0604030504040204" pitchFamily="34" charset="0"/>
                <a:ea typeface="굴림" charset="-127"/>
              </a:rPr>
              <a:t>δύο ομάδες</a:t>
            </a:r>
            <a:r>
              <a:rPr lang="el-GR" altLang="el-GR" sz="1800" dirty="0">
                <a:latin typeface="Verdana" panose="020B0604030504040204" pitchFamily="34" charset="0"/>
                <a:ea typeface="굴림" charset="-127"/>
              </a:rPr>
              <a:t>.</a:t>
            </a:r>
          </a:p>
          <a:p>
            <a:pPr marL="0" indent="0" algn="just">
              <a:lnSpc>
                <a:spcPct val="114000"/>
              </a:lnSpc>
              <a:spcBef>
                <a:spcPts val="0"/>
              </a:spcBef>
              <a:spcAft>
                <a:spcPts val="1200"/>
              </a:spcAft>
              <a:buNone/>
            </a:pPr>
            <a:r>
              <a:rPr lang="el-GR" altLang="el-GR" sz="1800" dirty="0">
                <a:latin typeface="Verdana" panose="020B0604030504040204" pitchFamily="34" charset="0"/>
                <a:ea typeface="굴림" charset="-127"/>
              </a:rPr>
              <a:t>Η μία ομάδα </a:t>
            </a:r>
            <a:r>
              <a:rPr lang="el-GR" altLang="el-GR" sz="1800" b="1" dirty="0">
                <a:solidFill>
                  <a:srgbClr val="C00000"/>
                </a:solidFill>
                <a:latin typeface="Verdana" panose="020B0604030504040204" pitchFamily="34" charset="0"/>
                <a:ea typeface="굴림" charset="-127"/>
              </a:rPr>
              <a:t>θα ταχθεί υπέρ των μεταμοσχεύσεων</a:t>
            </a:r>
            <a:r>
              <a:rPr lang="el-GR" altLang="el-GR" sz="1800" dirty="0">
                <a:latin typeface="Verdana" panose="020B0604030504040204" pitchFamily="34" charset="0"/>
                <a:ea typeface="굴림" charset="-127"/>
              </a:rPr>
              <a:t> και η άλλη ομάδα </a:t>
            </a:r>
            <a:r>
              <a:rPr lang="el-GR" altLang="el-GR" sz="1800" b="1" dirty="0">
                <a:solidFill>
                  <a:srgbClr val="C00000"/>
                </a:solidFill>
                <a:latin typeface="Verdana" panose="020B0604030504040204" pitchFamily="34" charset="0"/>
                <a:ea typeface="굴림" charset="-127"/>
              </a:rPr>
              <a:t>θα ταχθεί κατά των μεταμοσχεύσεων </a:t>
            </a:r>
            <a:r>
              <a:rPr lang="el-GR" altLang="el-GR" sz="1800" i="1" dirty="0">
                <a:latin typeface="Verdana" panose="020B0604030504040204" pitchFamily="34" charset="0"/>
                <a:ea typeface="굴림" charset="-127"/>
              </a:rPr>
              <a:t>(ανεξάρτητα από τις προσωπικές πεποιθήσεις των μαθητών)</a:t>
            </a:r>
            <a:r>
              <a:rPr lang="el-GR" altLang="el-GR" sz="1800" dirty="0">
                <a:latin typeface="Verdana" panose="020B0604030504040204" pitchFamily="34" charset="0"/>
                <a:ea typeface="굴림" charset="-127"/>
              </a:rPr>
              <a:t>.</a:t>
            </a:r>
          </a:p>
          <a:p>
            <a:pPr marL="0" indent="0" algn="just">
              <a:lnSpc>
                <a:spcPct val="114000"/>
              </a:lnSpc>
              <a:spcBef>
                <a:spcPts val="0"/>
              </a:spcBef>
              <a:spcAft>
                <a:spcPts val="1200"/>
              </a:spcAft>
              <a:buNone/>
            </a:pPr>
            <a:endParaRPr lang="el-GR" altLang="el-GR" sz="1800" dirty="0">
              <a:latin typeface="Verdana" panose="020B0604030504040204" pitchFamily="34" charset="0"/>
              <a:ea typeface="굴림" charset="-127"/>
            </a:endParaRPr>
          </a:p>
        </p:txBody>
      </p:sp>
    </p:spTree>
    <p:extLst>
      <p:ext uri="{BB962C8B-B14F-4D97-AF65-F5344CB8AC3E}">
        <p14:creationId xmlns:p14="http://schemas.microsoft.com/office/powerpoint/2010/main" val="33352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081" y="476672"/>
            <a:ext cx="7380312" cy="7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Επιστροφή στο σενάριο με το </a:t>
            </a:r>
            <a:r>
              <a:rPr lang="el-GR" altLang="en-US" sz="2200" dirty="0" err="1">
                <a:solidFill>
                  <a:srgbClr val="C00000"/>
                </a:solidFill>
                <a:latin typeface="Tahoma" panose="020B0604030504040204" pitchFamily="34" charset="0"/>
              </a:rPr>
              <a:t>κοινωνικο</a:t>
            </a:r>
            <a:r>
              <a:rPr lang="el-GR" altLang="en-US" sz="2200" dirty="0">
                <a:solidFill>
                  <a:srgbClr val="C00000"/>
                </a:solidFill>
                <a:latin typeface="Tahoma" panose="020B0604030504040204" pitchFamily="34" charset="0"/>
              </a:rPr>
              <a:t>-επιστημονικό ζήτημα της μεταμόσχευσης καρδίας</a:t>
            </a:r>
            <a:endParaRPr lang="uk-UA" altLang="en-US" sz="2200" dirty="0">
              <a:solidFill>
                <a:srgbClr val="C00000"/>
              </a:solidFill>
              <a:latin typeface="Tahoma" panose="020B0604030504040204" pitchFamily="34" charset="0"/>
            </a:endParaRPr>
          </a:p>
        </p:txBody>
      </p:sp>
      <p:sp>
        <p:nvSpPr>
          <p:cNvPr id="6" name="TextBox 1">
            <a:extLst>
              <a:ext uri="{FF2B5EF4-FFF2-40B4-BE49-F238E27FC236}">
                <a16:creationId xmlns:a16="http://schemas.microsoft.com/office/drawing/2014/main" id="{160A2E40-E094-10EB-B356-D9556BAF1DFA}"/>
              </a:ext>
            </a:extLst>
          </p:cNvPr>
          <p:cNvSpPr txBox="1">
            <a:spLocks noGrp="1" noChangeArrowheads="1"/>
          </p:cNvSpPr>
          <p:nvPr>
            <p:ph idx="1"/>
          </p:nvPr>
        </p:nvSpPr>
        <p:spPr bwMode="auto">
          <a:xfrm>
            <a:off x="1979613" y="1268760"/>
            <a:ext cx="6840537" cy="146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indent="0" algn="just">
              <a:lnSpc>
                <a:spcPct val="114000"/>
              </a:lnSpc>
              <a:spcAft>
                <a:spcPts val="600"/>
              </a:spcAft>
              <a:buNone/>
            </a:pPr>
            <a:r>
              <a:rPr lang="el-GR" altLang="el-GR" sz="1600" dirty="0">
                <a:latin typeface="Verdana" panose="020B0604030504040204" pitchFamily="34" charset="0"/>
                <a:ea typeface="굴림" charset="-127"/>
                <a:cs typeface="+mn-cs"/>
              </a:rPr>
              <a:t>Προκειμένου οι μαθητές να ενημερωθούν και να διαμορφώσουν προσωπική άποψη για το συγκεκριμένο κοινωνικο-επιστημονικό ζήτημα των μεταμοσχεύσεων, θα κληθούν να μελετήσουν πληροφορίες από πολλαπλές πηγές πληροφόρησης, που θα τους δοθούν από την εκπαιδευτικό.</a:t>
            </a:r>
          </a:p>
        </p:txBody>
      </p:sp>
      <p:pic>
        <p:nvPicPr>
          <p:cNvPr id="8" name="Picture 7">
            <a:extLst>
              <a:ext uri="{FF2B5EF4-FFF2-40B4-BE49-F238E27FC236}">
                <a16:creationId xmlns:a16="http://schemas.microsoft.com/office/drawing/2014/main" id="{CE53EF6B-FD42-88E7-9D62-6D20FA8EA3D6}"/>
              </a:ext>
            </a:extLst>
          </p:cNvPr>
          <p:cNvPicPr>
            <a:picLocks noChangeAspect="1"/>
          </p:cNvPicPr>
          <p:nvPr/>
        </p:nvPicPr>
        <p:blipFill rotWithShape="1">
          <a:blip r:embed="rId3"/>
          <a:srcRect l="9838" t="16384" r="28738" b="7980"/>
          <a:stretch/>
        </p:blipFill>
        <p:spPr>
          <a:xfrm>
            <a:off x="107504" y="2990622"/>
            <a:ext cx="5209720" cy="3606730"/>
          </a:xfrm>
          <a:prstGeom prst="rect">
            <a:avLst/>
          </a:prstGeom>
          <a:ln>
            <a:solidFill>
              <a:srgbClr val="79A400"/>
            </a:solid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2B946711-1316-EEC1-5A9B-6C09559D1E42}"/>
              </a:ext>
            </a:extLst>
          </p:cNvPr>
          <p:cNvPicPr>
            <a:picLocks noChangeAspect="1"/>
          </p:cNvPicPr>
          <p:nvPr/>
        </p:nvPicPr>
        <p:blipFill rotWithShape="1">
          <a:blip r:embed="rId4"/>
          <a:srcRect l="9838" t="16384" r="28738" b="7980"/>
          <a:stretch/>
        </p:blipFill>
        <p:spPr>
          <a:xfrm>
            <a:off x="1691680" y="2849770"/>
            <a:ext cx="5616624" cy="3888433"/>
          </a:xfrm>
          <a:prstGeom prst="rect">
            <a:avLst/>
          </a:prstGeom>
          <a:ln>
            <a:solidFill>
              <a:srgbClr val="79A400"/>
            </a:solid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9299F6F9-542B-A507-2CF9-0BB0B7E3180D}"/>
              </a:ext>
            </a:extLst>
          </p:cNvPr>
          <p:cNvPicPr>
            <a:picLocks noChangeAspect="1"/>
          </p:cNvPicPr>
          <p:nvPr/>
        </p:nvPicPr>
        <p:blipFill rotWithShape="1">
          <a:blip r:embed="rId5"/>
          <a:srcRect l="9838" t="16384" r="28738" b="7980"/>
          <a:stretch/>
        </p:blipFill>
        <p:spPr>
          <a:xfrm>
            <a:off x="3939468" y="3095210"/>
            <a:ext cx="4953012" cy="3429009"/>
          </a:xfrm>
          <a:prstGeom prst="rect">
            <a:avLst/>
          </a:prstGeom>
          <a:ln>
            <a:solidFill>
              <a:srgbClr val="79A4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45743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081" y="476672"/>
            <a:ext cx="7380312" cy="7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Επιστροφή στο σενάριο με το </a:t>
            </a:r>
            <a:r>
              <a:rPr lang="el-GR" altLang="en-US" sz="2200" dirty="0" err="1">
                <a:solidFill>
                  <a:srgbClr val="C00000"/>
                </a:solidFill>
                <a:latin typeface="Tahoma" panose="020B0604030504040204" pitchFamily="34" charset="0"/>
              </a:rPr>
              <a:t>κοινωνικο</a:t>
            </a:r>
            <a:r>
              <a:rPr lang="el-GR" altLang="en-US" sz="2200" dirty="0">
                <a:solidFill>
                  <a:srgbClr val="C00000"/>
                </a:solidFill>
                <a:latin typeface="Tahoma" panose="020B0604030504040204" pitchFamily="34" charset="0"/>
              </a:rPr>
              <a:t>-επιστημονικό ζήτημα της μεταμόσχευσης καρδίας</a:t>
            </a:r>
            <a:endParaRPr lang="uk-UA" altLang="en-US" sz="2200" dirty="0">
              <a:solidFill>
                <a:srgbClr val="C00000"/>
              </a:solidFill>
              <a:latin typeface="Tahoma" panose="020B0604030504040204" pitchFamily="34" charset="0"/>
            </a:endParaRPr>
          </a:p>
        </p:txBody>
      </p:sp>
      <p:pic>
        <p:nvPicPr>
          <p:cNvPr id="7" name="Picture 6">
            <a:extLst>
              <a:ext uri="{FF2B5EF4-FFF2-40B4-BE49-F238E27FC236}">
                <a16:creationId xmlns:a16="http://schemas.microsoft.com/office/drawing/2014/main" id="{38606D4F-D9EC-E898-F2E7-6F212B23EB8F}"/>
              </a:ext>
            </a:extLst>
          </p:cNvPr>
          <p:cNvPicPr>
            <a:picLocks noChangeAspect="1"/>
          </p:cNvPicPr>
          <p:nvPr/>
        </p:nvPicPr>
        <p:blipFill rotWithShape="1">
          <a:blip r:embed="rId3"/>
          <a:srcRect l="25588" t="18437" r="43700" b="6579"/>
          <a:stretch/>
        </p:blipFill>
        <p:spPr>
          <a:xfrm>
            <a:off x="251520" y="1268760"/>
            <a:ext cx="3600400" cy="4942217"/>
          </a:xfrm>
          <a:prstGeom prst="rect">
            <a:avLst/>
          </a:prstGeom>
          <a:ln>
            <a:solidFill>
              <a:srgbClr val="79A400"/>
            </a:solid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0C12D4C3-4346-0FE8-52FF-9C20F91C0626}"/>
              </a:ext>
            </a:extLst>
          </p:cNvPr>
          <p:cNvPicPr>
            <a:picLocks noChangeAspect="1"/>
          </p:cNvPicPr>
          <p:nvPr/>
        </p:nvPicPr>
        <p:blipFill rotWithShape="1">
          <a:blip r:embed="rId4"/>
          <a:srcRect l="25588" t="16383" r="43700" b="6580"/>
          <a:stretch/>
        </p:blipFill>
        <p:spPr>
          <a:xfrm>
            <a:off x="2627784" y="1844824"/>
            <a:ext cx="3456384" cy="4874389"/>
          </a:xfrm>
          <a:prstGeom prst="rect">
            <a:avLst/>
          </a:prstGeom>
          <a:ln>
            <a:solidFill>
              <a:srgbClr val="79A400"/>
            </a:solid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F160AF6E-2456-30D6-C6B9-ED32FAE8A471}"/>
              </a:ext>
            </a:extLst>
          </p:cNvPr>
          <p:cNvPicPr>
            <a:picLocks noChangeAspect="1"/>
          </p:cNvPicPr>
          <p:nvPr/>
        </p:nvPicPr>
        <p:blipFill rotWithShape="1">
          <a:blip r:embed="rId5"/>
          <a:srcRect l="25588" t="18436" r="43700" b="5179"/>
          <a:stretch/>
        </p:blipFill>
        <p:spPr>
          <a:xfrm>
            <a:off x="5292082" y="1465531"/>
            <a:ext cx="3456384" cy="4833153"/>
          </a:xfrm>
          <a:prstGeom prst="rect">
            <a:avLst/>
          </a:prstGeom>
          <a:ln>
            <a:solidFill>
              <a:srgbClr val="79A4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60241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081" y="476672"/>
            <a:ext cx="7380312" cy="7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Επιστροφή στο σενάριο με το </a:t>
            </a:r>
            <a:r>
              <a:rPr lang="el-GR" altLang="en-US" sz="2200" dirty="0" err="1">
                <a:solidFill>
                  <a:srgbClr val="C00000"/>
                </a:solidFill>
                <a:latin typeface="Tahoma" panose="020B0604030504040204" pitchFamily="34" charset="0"/>
              </a:rPr>
              <a:t>κοινωνικο</a:t>
            </a:r>
            <a:r>
              <a:rPr lang="el-GR" altLang="en-US" sz="2200" dirty="0">
                <a:solidFill>
                  <a:srgbClr val="C00000"/>
                </a:solidFill>
                <a:latin typeface="Tahoma" panose="020B0604030504040204" pitchFamily="34" charset="0"/>
              </a:rPr>
              <a:t>-επιστημονικό ζήτημα της μεταμόσχευσης καρδίας</a:t>
            </a:r>
            <a:endParaRPr lang="uk-UA" altLang="en-US" sz="2200" dirty="0">
              <a:solidFill>
                <a:srgbClr val="C00000"/>
              </a:solidFill>
              <a:latin typeface="Tahoma" panose="020B0604030504040204" pitchFamily="34" charset="0"/>
            </a:endParaRPr>
          </a:p>
        </p:txBody>
      </p:sp>
      <p:pic>
        <p:nvPicPr>
          <p:cNvPr id="7" name="Picture 6">
            <a:extLst>
              <a:ext uri="{FF2B5EF4-FFF2-40B4-BE49-F238E27FC236}">
                <a16:creationId xmlns:a16="http://schemas.microsoft.com/office/drawing/2014/main" id="{38606D4F-D9EC-E898-F2E7-6F212B23EB8F}"/>
              </a:ext>
            </a:extLst>
          </p:cNvPr>
          <p:cNvPicPr>
            <a:picLocks noChangeAspect="1"/>
          </p:cNvPicPr>
          <p:nvPr/>
        </p:nvPicPr>
        <p:blipFill rotWithShape="1">
          <a:blip r:embed="rId3"/>
          <a:srcRect l="25588" t="18437" r="43700" b="6579"/>
          <a:stretch/>
        </p:blipFill>
        <p:spPr>
          <a:xfrm>
            <a:off x="7607" y="1230256"/>
            <a:ext cx="2026667" cy="2781977"/>
          </a:xfrm>
          <a:prstGeom prst="rect">
            <a:avLst/>
          </a:prstGeom>
          <a:ln>
            <a:solidFill>
              <a:srgbClr val="79A400"/>
            </a:solid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0C12D4C3-4346-0FE8-52FF-9C20F91C0626}"/>
              </a:ext>
            </a:extLst>
          </p:cNvPr>
          <p:cNvPicPr>
            <a:picLocks noChangeAspect="1"/>
          </p:cNvPicPr>
          <p:nvPr/>
        </p:nvPicPr>
        <p:blipFill rotWithShape="1">
          <a:blip r:embed="rId4"/>
          <a:srcRect l="25588" t="16383" r="43700" b="6580"/>
          <a:stretch/>
        </p:blipFill>
        <p:spPr>
          <a:xfrm>
            <a:off x="899591" y="2787099"/>
            <a:ext cx="2026667" cy="2858121"/>
          </a:xfrm>
          <a:prstGeom prst="rect">
            <a:avLst/>
          </a:prstGeom>
          <a:ln>
            <a:solidFill>
              <a:srgbClr val="79A400"/>
            </a:solid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F160AF6E-2456-30D6-C6B9-ED32FAE8A471}"/>
              </a:ext>
            </a:extLst>
          </p:cNvPr>
          <p:cNvPicPr>
            <a:picLocks noChangeAspect="1"/>
          </p:cNvPicPr>
          <p:nvPr/>
        </p:nvPicPr>
        <p:blipFill rotWithShape="1">
          <a:blip r:embed="rId5"/>
          <a:srcRect l="25588" t="18436" r="43700" b="5179"/>
          <a:stretch/>
        </p:blipFill>
        <p:spPr>
          <a:xfrm>
            <a:off x="2516020" y="3763408"/>
            <a:ext cx="2026668" cy="2833944"/>
          </a:xfrm>
          <a:prstGeom prst="rect">
            <a:avLst/>
          </a:prstGeom>
          <a:ln>
            <a:solidFill>
              <a:srgbClr val="79A400"/>
            </a:solidFill>
          </a:ln>
          <a:effectLst>
            <a:outerShdw blurRad="292100" dist="139700" dir="2700000" algn="tl" rotWithShape="0">
              <a:srgbClr val="333333">
                <a:alpha val="65000"/>
              </a:srgbClr>
            </a:outerShdw>
          </a:effectLst>
        </p:spPr>
      </p:pic>
      <p:pic>
        <p:nvPicPr>
          <p:cNvPr id="1026" name="Picture 2" descr="Debate / Overview">
            <a:extLst>
              <a:ext uri="{FF2B5EF4-FFF2-40B4-BE49-F238E27FC236}">
                <a16:creationId xmlns:a16="http://schemas.microsoft.com/office/drawing/2014/main" id="{BB55D98B-E3BA-3B6B-B49D-4ED5DCA51E5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99298" y="2444103"/>
            <a:ext cx="3749166" cy="21370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Rectangle 2">
            <a:extLst>
              <a:ext uri="{FF2B5EF4-FFF2-40B4-BE49-F238E27FC236}">
                <a16:creationId xmlns:a16="http://schemas.microsoft.com/office/drawing/2014/main" id="{C9944720-22A7-18E1-E719-5DDF6218FB06}"/>
              </a:ext>
            </a:extLst>
          </p:cNvPr>
          <p:cNvSpPr txBox="1">
            <a:spLocks noChangeArrowheads="1"/>
          </p:cNvSpPr>
          <p:nvPr/>
        </p:nvSpPr>
        <p:spPr bwMode="auto">
          <a:xfrm>
            <a:off x="5220072" y="4691640"/>
            <a:ext cx="3749166" cy="7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b="0" dirty="0">
                <a:solidFill>
                  <a:srgbClr val="C00000"/>
                </a:solidFill>
                <a:latin typeface="Tahoma" panose="020B0604030504040204" pitchFamily="34" charset="0"/>
              </a:rPr>
              <a:t>Ακολουθεί</a:t>
            </a:r>
          </a:p>
          <a:p>
            <a:pPr algn="ctr"/>
            <a:r>
              <a:rPr lang="el-GR" altLang="en-US" sz="2200" b="0" dirty="0">
                <a:solidFill>
                  <a:srgbClr val="C00000"/>
                </a:solidFill>
                <a:latin typeface="Tahoma" panose="020B0604030504040204" pitchFamily="34" charset="0"/>
              </a:rPr>
              <a:t>διαλογική αντιπαράθεση</a:t>
            </a:r>
            <a:endParaRPr lang="uk-UA" altLang="en-US" sz="2200" b="0" dirty="0">
              <a:solidFill>
                <a:srgbClr val="C00000"/>
              </a:solidFill>
              <a:latin typeface="Tahoma" panose="020B0604030504040204" pitchFamily="34" charset="0"/>
            </a:endParaRPr>
          </a:p>
        </p:txBody>
      </p:sp>
    </p:spTree>
    <p:extLst>
      <p:ext uri="{BB962C8B-B14F-4D97-AF65-F5344CB8AC3E}">
        <p14:creationId xmlns:p14="http://schemas.microsoft.com/office/powerpoint/2010/main" val="2602396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081" y="476672"/>
            <a:ext cx="7380312" cy="7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Επιστροφή στο σενάριο με το </a:t>
            </a:r>
            <a:r>
              <a:rPr lang="el-GR" altLang="en-US" sz="2200" dirty="0" err="1">
                <a:solidFill>
                  <a:srgbClr val="C00000"/>
                </a:solidFill>
                <a:latin typeface="Tahoma" panose="020B0604030504040204" pitchFamily="34" charset="0"/>
              </a:rPr>
              <a:t>κοινωνικο</a:t>
            </a:r>
            <a:r>
              <a:rPr lang="el-GR" altLang="en-US" sz="2200" dirty="0">
                <a:solidFill>
                  <a:srgbClr val="C00000"/>
                </a:solidFill>
                <a:latin typeface="Tahoma" panose="020B0604030504040204" pitchFamily="34" charset="0"/>
              </a:rPr>
              <a:t>-επιστημονικό ζήτημα της μεταμόσχευσης καρδίας</a:t>
            </a:r>
            <a:endParaRPr lang="uk-UA" altLang="en-US" sz="2200" dirty="0">
              <a:solidFill>
                <a:srgbClr val="C00000"/>
              </a:solidFill>
              <a:latin typeface="Tahoma" panose="020B0604030504040204" pitchFamily="34" charset="0"/>
            </a:endParaRPr>
          </a:p>
        </p:txBody>
      </p:sp>
      <p:grpSp>
        <p:nvGrpSpPr>
          <p:cNvPr id="6" name="Group 5">
            <a:extLst>
              <a:ext uri="{FF2B5EF4-FFF2-40B4-BE49-F238E27FC236}">
                <a16:creationId xmlns:a16="http://schemas.microsoft.com/office/drawing/2014/main" id="{E095E4F3-90BD-3C9E-F4A0-3AC65529554D}"/>
              </a:ext>
            </a:extLst>
          </p:cNvPr>
          <p:cNvGrpSpPr/>
          <p:nvPr/>
        </p:nvGrpSpPr>
        <p:grpSpPr>
          <a:xfrm>
            <a:off x="184944" y="1321643"/>
            <a:ext cx="8774112" cy="5419725"/>
            <a:chOff x="184944" y="1321643"/>
            <a:chExt cx="8774112" cy="5419725"/>
          </a:xfrm>
        </p:grpSpPr>
        <p:pic>
          <p:nvPicPr>
            <p:cNvPr id="2" name="Picture 2">
              <a:extLst>
                <a:ext uri="{FF2B5EF4-FFF2-40B4-BE49-F238E27FC236}">
                  <a16:creationId xmlns:a16="http://schemas.microsoft.com/office/drawing/2014/main" id="{DA59725F-C6CF-A40C-6BAF-D96C57CD751D}"/>
                </a:ext>
              </a:extLst>
            </p:cNvPr>
            <p:cNvPicPr>
              <a:picLocks noChangeAspect="1" noChangeArrowheads="1"/>
            </p:cNvPicPr>
            <p:nvPr/>
          </p:nvPicPr>
          <p:blipFill rotWithShape="1">
            <a:blip r:embed="rId3"/>
            <a:srcRect t="16963" r="1594"/>
            <a:stretch/>
          </p:blipFill>
          <p:spPr bwMode="auto">
            <a:xfrm>
              <a:off x="184944" y="1321643"/>
              <a:ext cx="8774112" cy="5419725"/>
            </a:xfrm>
            <a:prstGeom prst="rect">
              <a:avLst/>
            </a:prstGeom>
            <a:ln w="28575">
              <a:solidFill>
                <a:srgbClr val="C00000"/>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4" name="TextBox 3">
              <a:extLst>
                <a:ext uri="{FF2B5EF4-FFF2-40B4-BE49-F238E27FC236}">
                  <a16:creationId xmlns:a16="http://schemas.microsoft.com/office/drawing/2014/main" id="{D45EFD4A-7D6A-3331-D42C-3EF67B6ADB16}"/>
                </a:ext>
              </a:extLst>
            </p:cNvPr>
            <p:cNvSpPr txBox="1"/>
            <p:nvPr/>
          </p:nvSpPr>
          <p:spPr>
            <a:xfrm rot="20064540">
              <a:off x="5148064" y="3000111"/>
              <a:ext cx="3600400" cy="1107996"/>
            </a:xfrm>
            <a:prstGeom prst="rect">
              <a:avLst/>
            </a:prstGeom>
            <a:solidFill>
              <a:schemeClr val="accent5"/>
            </a:solidFill>
            <a:ln>
              <a:solidFill>
                <a:schemeClr val="bg2"/>
              </a:solidFill>
            </a:ln>
          </p:spPr>
          <p:txBody>
            <a:bodyPr wrap="square" rtlCol="0">
              <a:spAutoFit/>
            </a:bodyPr>
            <a:lstStyle/>
            <a:p>
              <a:pPr algn="ctr"/>
              <a:r>
                <a:rPr lang="el-GR" sz="2200" b="1" dirty="0">
                  <a:solidFill>
                    <a:srgbClr val="8E0000"/>
                  </a:solidFill>
                </a:rPr>
                <a:t>Αυτοαξιολόγηση</a:t>
              </a:r>
            </a:p>
            <a:p>
              <a:pPr algn="ctr"/>
              <a:r>
                <a:rPr lang="el-GR" sz="2200" b="1" dirty="0">
                  <a:solidFill>
                    <a:srgbClr val="8E0000"/>
                  </a:solidFill>
                </a:rPr>
                <a:t>και </a:t>
              </a:r>
            </a:p>
            <a:p>
              <a:pPr algn="ctr"/>
              <a:r>
                <a:rPr lang="el-GR" sz="2200" b="1" dirty="0">
                  <a:solidFill>
                    <a:srgbClr val="8E0000"/>
                  </a:solidFill>
                </a:rPr>
                <a:t>Ετεροαξιολόγηση</a:t>
              </a:r>
            </a:p>
          </p:txBody>
        </p:sp>
      </p:grpSp>
    </p:spTree>
    <p:extLst>
      <p:ext uri="{BB962C8B-B14F-4D97-AF65-F5344CB8AC3E}">
        <p14:creationId xmlns:p14="http://schemas.microsoft.com/office/powerpoint/2010/main" val="4358942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763688" y="-99392"/>
            <a:ext cx="7380312" cy="649287"/>
          </a:xfrm>
        </p:spPr>
        <p:txBody>
          <a:bodyPr/>
          <a:lstStyle/>
          <a:p>
            <a:r>
              <a:rPr lang="el-GR" altLang="en-US" sz="2400" dirty="0">
                <a:solidFill>
                  <a:schemeClr val="accent2"/>
                </a:solidFill>
                <a:latin typeface="Tahoma" panose="020B0604030504040204" pitchFamily="34" charset="0"/>
              </a:rPr>
              <a:t>Σχεδιασμός και ανάπτυξη διδακτικής πρότασης</a:t>
            </a:r>
            <a:endParaRPr lang="uk-UA" altLang="en-US" sz="2400" dirty="0">
              <a:solidFill>
                <a:schemeClr val="accent2"/>
              </a:solidFill>
              <a:latin typeface="Tahoma" panose="020B0604030504040204" pitchFamily="34" charset="0"/>
            </a:endParaRPr>
          </a:p>
        </p:txBody>
      </p:sp>
      <p:sp>
        <p:nvSpPr>
          <p:cNvPr id="5" name="Rectangle 2">
            <a:extLst>
              <a:ext uri="{FF2B5EF4-FFF2-40B4-BE49-F238E27FC236}">
                <a16:creationId xmlns:a16="http://schemas.microsoft.com/office/drawing/2014/main" id="{80F4F160-3F51-F836-F556-F23FDAE3F550}"/>
              </a:ext>
            </a:extLst>
          </p:cNvPr>
          <p:cNvSpPr txBox="1">
            <a:spLocks noChangeArrowheads="1"/>
          </p:cNvSpPr>
          <p:nvPr/>
        </p:nvSpPr>
        <p:spPr bwMode="auto">
          <a:xfrm>
            <a:off x="1756081" y="476672"/>
            <a:ext cx="7380312" cy="75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kern="1200">
                <a:solidFill>
                  <a:schemeClr val="bg2"/>
                </a:solidFill>
                <a:latin typeface="+mj-lt"/>
                <a:ea typeface="+mj-ea"/>
                <a:cs typeface="+mj-cs"/>
              </a:defRPr>
            </a:lvl1pPr>
            <a:lvl2pPr algn="l" rtl="0" eaLnBrk="1" fontAlgn="base" hangingPunct="1">
              <a:spcBef>
                <a:spcPct val="0"/>
              </a:spcBef>
              <a:spcAft>
                <a:spcPct val="0"/>
              </a:spcAft>
              <a:defRPr sz="3600" b="1">
                <a:solidFill>
                  <a:schemeClr val="bg2"/>
                </a:solidFill>
                <a:latin typeface="Arial" panose="020B0604020202020204" pitchFamily="34" charset="0"/>
              </a:defRPr>
            </a:lvl2pPr>
            <a:lvl3pPr algn="l" rtl="0" eaLnBrk="1" fontAlgn="base" hangingPunct="1">
              <a:spcBef>
                <a:spcPct val="0"/>
              </a:spcBef>
              <a:spcAft>
                <a:spcPct val="0"/>
              </a:spcAft>
              <a:defRPr sz="3600" b="1">
                <a:solidFill>
                  <a:schemeClr val="bg2"/>
                </a:solidFill>
                <a:latin typeface="Arial" panose="020B0604020202020204" pitchFamily="34" charset="0"/>
              </a:defRPr>
            </a:lvl3pPr>
            <a:lvl4pPr algn="l" rtl="0" eaLnBrk="1" fontAlgn="base" hangingPunct="1">
              <a:spcBef>
                <a:spcPct val="0"/>
              </a:spcBef>
              <a:spcAft>
                <a:spcPct val="0"/>
              </a:spcAft>
              <a:defRPr sz="3600" b="1">
                <a:solidFill>
                  <a:schemeClr val="bg2"/>
                </a:solidFill>
                <a:latin typeface="Arial" panose="020B0604020202020204" pitchFamily="34" charset="0"/>
              </a:defRPr>
            </a:lvl4pPr>
            <a:lvl5pPr algn="l" rtl="0" eaLnBrk="1" fontAlgn="base" hangingPunct="1">
              <a:spcBef>
                <a:spcPct val="0"/>
              </a:spcBef>
              <a:spcAft>
                <a:spcPct val="0"/>
              </a:spcAft>
              <a:defRPr sz="3600" b="1">
                <a:solidFill>
                  <a:schemeClr val="bg2"/>
                </a:solidFill>
                <a:latin typeface="Arial" panose="020B0604020202020204" pitchFamily="34" charset="0"/>
              </a:defRPr>
            </a:lvl5pPr>
            <a:lvl6pPr marL="457200" algn="l" rtl="0" eaLnBrk="1" fontAlgn="base" hangingPunct="1">
              <a:spcBef>
                <a:spcPct val="0"/>
              </a:spcBef>
              <a:spcAft>
                <a:spcPct val="0"/>
              </a:spcAft>
              <a:defRPr sz="3600" b="1">
                <a:solidFill>
                  <a:schemeClr val="bg2"/>
                </a:solidFill>
                <a:latin typeface="Arial" panose="020B0604020202020204" pitchFamily="34" charset="0"/>
              </a:defRPr>
            </a:lvl6pPr>
            <a:lvl7pPr marL="914400" algn="l" rtl="0" eaLnBrk="1" fontAlgn="base" hangingPunct="1">
              <a:spcBef>
                <a:spcPct val="0"/>
              </a:spcBef>
              <a:spcAft>
                <a:spcPct val="0"/>
              </a:spcAft>
              <a:defRPr sz="3600" b="1">
                <a:solidFill>
                  <a:schemeClr val="bg2"/>
                </a:solidFill>
                <a:latin typeface="Arial" panose="020B0604020202020204" pitchFamily="34" charset="0"/>
              </a:defRPr>
            </a:lvl7pPr>
            <a:lvl8pPr marL="1371600" algn="l" rtl="0" eaLnBrk="1" fontAlgn="base" hangingPunct="1">
              <a:spcBef>
                <a:spcPct val="0"/>
              </a:spcBef>
              <a:spcAft>
                <a:spcPct val="0"/>
              </a:spcAft>
              <a:defRPr sz="3600" b="1">
                <a:solidFill>
                  <a:schemeClr val="bg2"/>
                </a:solidFill>
                <a:latin typeface="Arial" panose="020B0604020202020204" pitchFamily="34" charset="0"/>
              </a:defRPr>
            </a:lvl8pPr>
            <a:lvl9pPr marL="1828800" algn="l" rtl="0" eaLnBrk="1" fontAlgn="base" hangingPunct="1">
              <a:spcBef>
                <a:spcPct val="0"/>
              </a:spcBef>
              <a:spcAft>
                <a:spcPct val="0"/>
              </a:spcAft>
              <a:defRPr sz="3600" b="1">
                <a:solidFill>
                  <a:schemeClr val="bg2"/>
                </a:solidFill>
                <a:latin typeface="Arial" panose="020B0604020202020204" pitchFamily="34" charset="0"/>
              </a:defRPr>
            </a:lvl9pPr>
          </a:lstStyle>
          <a:p>
            <a:pPr algn="ctr"/>
            <a:r>
              <a:rPr lang="el-GR" altLang="en-US" sz="2200" dirty="0">
                <a:solidFill>
                  <a:srgbClr val="C00000"/>
                </a:solidFill>
                <a:latin typeface="Tahoma" panose="020B0604030504040204" pitchFamily="34" charset="0"/>
              </a:rPr>
              <a:t>Επιστροφή στο σενάριο με το </a:t>
            </a:r>
            <a:r>
              <a:rPr lang="el-GR" altLang="en-US" sz="2200" dirty="0" err="1">
                <a:solidFill>
                  <a:srgbClr val="C00000"/>
                </a:solidFill>
                <a:latin typeface="Tahoma" panose="020B0604030504040204" pitchFamily="34" charset="0"/>
              </a:rPr>
              <a:t>κοινωνικο</a:t>
            </a:r>
            <a:r>
              <a:rPr lang="el-GR" altLang="en-US" sz="2200" dirty="0">
                <a:solidFill>
                  <a:srgbClr val="C00000"/>
                </a:solidFill>
                <a:latin typeface="Tahoma" panose="020B0604030504040204" pitchFamily="34" charset="0"/>
              </a:rPr>
              <a:t>-επιστημονικό ζήτημα της μεταμόσχευσης καρδίας</a:t>
            </a:r>
            <a:endParaRPr lang="uk-UA" altLang="en-US" sz="2200" dirty="0">
              <a:solidFill>
                <a:srgbClr val="C00000"/>
              </a:solidFill>
              <a:latin typeface="Tahoma" panose="020B0604030504040204" pitchFamily="34" charset="0"/>
            </a:endParaRPr>
          </a:p>
        </p:txBody>
      </p:sp>
      <p:sp>
        <p:nvSpPr>
          <p:cNvPr id="4" name="TextBox 3">
            <a:extLst>
              <a:ext uri="{FF2B5EF4-FFF2-40B4-BE49-F238E27FC236}">
                <a16:creationId xmlns:a16="http://schemas.microsoft.com/office/drawing/2014/main" id="{F971C20D-B5C1-7F57-A9AE-F3C111D1E7EF}"/>
              </a:ext>
            </a:extLst>
          </p:cNvPr>
          <p:cNvSpPr txBox="1"/>
          <p:nvPr/>
        </p:nvSpPr>
        <p:spPr>
          <a:xfrm>
            <a:off x="5155405" y="1301775"/>
            <a:ext cx="3877065" cy="1634490"/>
          </a:xfrm>
          <a:prstGeom prst="round2DiagRect">
            <a:avLst/>
          </a:prstGeom>
          <a:solidFill>
            <a:schemeClr val="accent5">
              <a:lumMod val="20000"/>
              <a:lumOff val="80000"/>
            </a:schemeClr>
          </a:solidFill>
        </p:spPr>
        <p:txBody>
          <a:bodyPr wrap="square">
            <a:spAutoFit/>
          </a:bodyPr>
          <a:lstStyle/>
          <a:p>
            <a:pPr algn="ctr">
              <a:defRPr/>
            </a:pPr>
            <a:r>
              <a:rPr lang="el-GR" dirty="0">
                <a:latin typeface="Arial" charset="0"/>
                <a:cs typeface="Arial" charset="0"/>
              </a:rPr>
              <a:t>Κατά τη δημοσιοποίηση των απόψεων των μαθητών σχετικά με ένα άλλο κοινωνικο-επιστημονικό ζήτημα, αυτό του εμβολιασμού / Διαλογική αντιπαράθεση</a:t>
            </a:r>
          </a:p>
        </p:txBody>
      </p:sp>
      <p:pic>
        <p:nvPicPr>
          <p:cNvPr id="6" name="Picture 5">
            <a:extLst>
              <a:ext uri="{FF2B5EF4-FFF2-40B4-BE49-F238E27FC236}">
                <a16:creationId xmlns:a16="http://schemas.microsoft.com/office/drawing/2014/main" id="{4AD62115-B10E-DACA-E7E5-4DB29A9C8AE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559" b="7940"/>
          <a:stretch/>
        </p:blipFill>
        <p:spPr>
          <a:xfrm>
            <a:off x="107503" y="1340768"/>
            <a:ext cx="4836029" cy="2593299"/>
          </a:xfrm>
          <a:prstGeom prst="rect">
            <a:avLst/>
          </a:prstGeom>
          <a:ln>
            <a:noFill/>
          </a:ln>
          <a:effectLst>
            <a:glow rad="63500">
              <a:schemeClr val="accent2">
                <a:satMod val="175000"/>
                <a:alpha val="40000"/>
              </a:schemeClr>
            </a:glow>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32B1073A-EE2E-19FC-3297-4C0E1CD6017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8101" b="14331"/>
          <a:stretch/>
        </p:blipFill>
        <p:spPr>
          <a:xfrm>
            <a:off x="4392489" y="4568478"/>
            <a:ext cx="4571999" cy="2289522"/>
          </a:xfrm>
          <a:prstGeom prst="rect">
            <a:avLst/>
          </a:prstGeom>
          <a:ln>
            <a:noFill/>
          </a:ln>
          <a:effectLst>
            <a:glow rad="63500">
              <a:schemeClr val="accent5">
                <a:satMod val="175000"/>
                <a:alpha val="40000"/>
              </a:schemeClr>
            </a:glow>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3D7B8C1F-FF61-1E7E-8A9E-55CC2D19E63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9638" t="6120" r="16099" b="35082"/>
          <a:stretch/>
        </p:blipFill>
        <p:spPr>
          <a:xfrm>
            <a:off x="3419872" y="3128634"/>
            <a:ext cx="2326513" cy="1596510"/>
          </a:xfrm>
          <a:prstGeom prst="rect">
            <a:avLst/>
          </a:prstGeom>
          <a:ln>
            <a:noFill/>
          </a:ln>
          <a:effectLst>
            <a:glow rad="63500">
              <a:schemeClr val="accent3">
                <a:satMod val="175000"/>
                <a:alpha val="40000"/>
              </a:schemeClr>
            </a:glow>
            <a:outerShdw blurRad="292100" dist="139700" dir="2700000" algn="tl" rotWithShape="0">
              <a:srgbClr val="333333">
                <a:alpha val="65000"/>
              </a:srgbClr>
            </a:outerShdw>
          </a:effectLst>
        </p:spPr>
      </p:pic>
    </p:spTree>
    <p:extLst>
      <p:ext uri="{BB962C8B-B14F-4D97-AF65-F5344CB8AC3E}">
        <p14:creationId xmlns:p14="http://schemas.microsoft.com/office/powerpoint/2010/main" val="31576468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FFCA0C91-FD65-14CD-3591-29228B29F5DF}"/>
              </a:ext>
            </a:extLst>
          </p:cNvPr>
          <p:cNvSpPr>
            <a:spLocks noGrp="1" noChangeArrowheads="1"/>
          </p:cNvSpPr>
          <p:nvPr>
            <p:ph type="title"/>
          </p:nvPr>
        </p:nvSpPr>
        <p:spPr>
          <a:xfrm>
            <a:off x="899592" y="4149080"/>
            <a:ext cx="7344816" cy="649287"/>
          </a:xfrm>
        </p:spPr>
        <p:txBody>
          <a:bodyPr/>
          <a:lstStyle/>
          <a:p>
            <a:pPr algn="ctr"/>
            <a:r>
              <a:rPr lang="el-GR" altLang="en-US" sz="4400" dirty="0">
                <a:solidFill>
                  <a:schemeClr val="accent2"/>
                </a:solidFill>
                <a:latin typeface="Tahoma" panose="020B0604030504040204" pitchFamily="34" charset="0"/>
              </a:rPr>
              <a:t>Ευχαριστούμε!</a:t>
            </a:r>
            <a:endParaRPr lang="uk-UA" altLang="en-US" sz="4400" dirty="0">
              <a:solidFill>
                <a:schemeClr val="accent2"/>
              </a:solidFill>
              <a:latin typeface="Tahoma" panose="020B0604030504040204" pitchFamily="34" charset="0"/>
            </a:endParaRPr>
          </a:p>
        </p:txBody>
      </p:sp>
    </p:spTree>
    <p:extLst>
      <p:ext uri="{BB962C8B-B14F-4D97-AF65-F5344CB8AC3E}">
        <p14:creationId xmlns:p14="http://schemas.microsoft.com/office/powerpoint/2010/main" val="1989914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BC1708AF-47A9-9A9B-D548-27FC4F79E407}"/>
              </a:ext>
            </a:extLst>
          </p:cNvPr>
          <p:cNvSpPr>
            <a:spLocks noGrp="1" noChangeArrowheads="1"/>
          </p:cNvSpPr>
          <p:nvPr>
            <p:ph type="title"/>
          </p:nvPr>
        </p:nvSpPr>
        <p:spPr>
          <a:xfrm>
            <a:off x="1908175" y="188913"/>
            <a:ext cx="6553200" cy="723900"/>
          </a:xfrm>
        </p:spPr>
        <p:txBody>
          <a:bodyPr/>
          <a:lstStyle/>
          <a:p>
            <a:r>
              <a:rPr lang="el-GR" altLang="en-US" dirty="0">
                <a:solidFill>
                  <a:schemeClr val="accent2"/>
                </a:solidFill>
                <a:latin typeface="Tahoma" panose="020B0604030504040204" pitchFamily="34" charset="0"/>
              </a:rPr>
              <a:t>Σκοπός της εισήγησης</a:t>
            </a:r>
            <a:endParaRPr lang="en-US" altLang="en-US" dirty="0">
              <a:solidFill>
                <a:schemeClr val="accent2"/>
              </a:solidFill>
              <a:latin typeface="Tahoma" panose="020B0604030504040204" pitchFamily="34" charset="0"/>
            </a:endParaRPr>
          </a:p>
        </p:txBody>
      </p:sp>
      <p:sp>
        <p:nvSpPr>
          <p:cNvPr id="2" name="Content Placeholder 2">
            <a:extLst>
              <a:ext uri="{FF2B5EF4-FFF2-40B4-BE49-F238E27FC236}">
                <a16:creationId xmlns:a16="http://schemas.microsoft.com/office/drawing/2014/main" id="{ED1D5AF5-8259-D2AC-1A66-57E11491ACE7}"/>
              </a:ext>
            </a:extLst>
          </p:cNvPr>
          <p:cNvSpPr>
            <a:spLocks noGrp="1"/>
          </p:cNvSpPr>
          <p:nvPr>
            <p:ph idx="1"/>
          </p:nvPr>
        </p:nvSpPr>
        <p:spPr>
          <a:xfrm>
            <a:off x="1835696" y="1052736"/>
            <a:ext cx="7162888" cy="5438423"/>
          </a:xfrm>
        </p:spPr>
        <p:txBody>
          <a:bodyPr/>
          <a:lstStyle/>
          <a:p>
            <a:pPr algn="just">
              <a:lnSpc>
                <a:spcPct val="110000"/>
              </a:lnSpc>
            </a:pPr>
            <a:r>
              <a:rPr lang="el-GR" sz="2000" dirty="0">
                <a:latin typeface="Verdana" panose="020B0604030504040204" pitchFamily="34" charset="0"/>
                <a:ea typeface="굴림" charset="-127"/>
              </a:rPr>
              <a:t>Σκοπός της εισήγησης αυτής είναι η παρουσίαση μιας διδακτικής πρότασης, η οποία στοχεύει στην προώθηση του επιστημονικού εγγραμματισμού, μέσω της ανάπτυξης δεξιοτήτων επιχειρηματολογίας με την αξιοποίηση της κοινωνικο-επιστημονικής διερώτησης</a:t>
            </a:r>
            <a:endParaRPr lang="en-US" sz="2000" dirty="0">
              <a:latin typeface="Verdana" panose="020B0604030504040204" pitchFamily="34" charset="0"/>
              <a:ea typeface="굴림" charset="-127"/>
            </a:endParaRPr>
          </a:p>
          <a:p>
            <a:pPr marL="365125" indent="0" algn="just">
              <a:lnSpc>
                <a:spcPct val="110000"/>
              </a:lnSpc>
              <a:buNone/>
            </a:pPr>
            <a:r>
              <a:rPr lang="en-US" sz="2000" dirty="0">
                <a:latin typeface="Verdana" panose="020B0604030504040204" pitchFamily="34" charset="0"/>
                <a:ea typeface="굴림" charset="-127"/>
              </a:rPr>
              <a:t>(Socio-Scientific Inquiry Based Learning – </a:t>
            </a:r>
            <a:r>
              <a:rPr lang="en-US" sz="2000" dirty="0" err="1">
                <a:latin typeface="Verdana" panose="020B0604030504040204" pitchFamily="34" charset="0"/>
                <a:ea typeface="굴림" charset="-127"/>
              </a:rPr>
              <a:t>SSIBL</a:t>
            </a:r>
            <a:r>
              <a:rPr lang="en-US" sz="2000" dirty="0">
                <a:latin typeface="Verdana" panose="020B0604030504040204" pitchFamily="34" charset="0"/>
                <a:ea typeface="굴림" charset="-127"/>
              </a:rPr>
              <a:t>).</a:t>
            </a:r>
            <a:endParaRPr lang="el-GR" sz="2000" dirty="0">
              <a:latin typeface="Verdana" panose="020B0604030504040204" pitchFamily="34" charset="0"/>
              <a:ea typeface="굴림" charset="-127"/>
            </a:endParaRPr>
          </a:p>
          <a:p>
            <a:pPr marL="365125" indent="0" algn="just">
              <a:lnSpc>
                <a:spcPct val="114000"/>
              </a:lnSpc>
              <a:buNone/>
            </a:pPr>
            <a:endParaRPr lang="en-US" sz="1800" dirty="0">
              <a:latin typeface="Verdana" panose="020B0604030504040204" pitchFamily="34" charset="0"/>
              <a:ea typeface="굴림" charset="-127"/>
            </a:endParaRPr>
          </a:p>
          <a:p>
            <a:pPr algn="just">
              <a:lnSpc>
                <a:spcPct val="110000"/>
              </a:lnSpc>
            </a:pPr>
            <a:r>
              <a:rPr lang="el-GR" sz="2000" dirty="0">
                <a:latin typeface="Verdana" panose="020B0604030504040204" pitchFamily="34" charset="0"/>
                <a:ea typeface="굴림" charset="-127"/>
              </a:rPr>
              <a:t>Η πρόταση αυτή αφορά στο κοινωνικο-επιστημονικό ζήτημα της μεταμόσχευσης της καρδίας και αποτελεί επέκταση των Δεικτών Επιτυχίας και Επάρκειας για τη δομή και τη λειτουργία της καρδίας, στο μάθημα της Βιολογίας Β΄ Λυκείου</a:t>
            </a:r>
            <a:r>
              <a:rPr lang="en-US" sz="2000" dirty="0">
                <a:latin typeface="Verdana" panose="020B0604030504040204" pitchFamily="34" charset="0"/>
                <a:ea typeface="굴림" charset="-127"/>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FFCA0C91-FD65-14CD-3591-29228B29F5DF}"/>
              </a:ext>
            </a:extLst>
          </p:cNvPr>
          <p:cNvSpPr>
            <a:spLocks noGrp="1" noChangeArrowheads="1"/>
          </p:cNvSpPr>
          <p:nvPr>
            <p:ph type="title"/>
          </p:nvPr>
        </p:nvSpPr>
        <p:spPr>
          <a:xfrm>
            <a:off x="899592" y="4149080"/>
            <a:ext cx="7344816" cy="649287"/>
          </a:xfrm>
        </p:spPr>
        <p:txBody>
          <a:bodyPr/>
          <a:lstStyle/>
          <a:p>
            <a:pPr algn="ctr"/>
            <a:r>
              <a:rPr lang="el-GR" altLang="en-US" sz="4400" dirty="0">
                <a:solidFill>
                  <a:schemeClr val="accent2"/>
                </a:solidFill>
                <a:latin typeface="Tahoma" panose="020B0604030504040204" pitchFamily="34" charset="0"/>
              </a:rPr>
              <a:t>Θεωρητικό πλαίσιο</a:t>
            </a:r>
            <a:endParaRPr lang="uk-UA" altLang="en-US" sz="4400" dirty="0">
              <a:solidFill>
                <a:schemeClr val="accent2"/>
              </a:solidFill>
              <a:latin typeface="Tahoma" panose="020B0604030504040204" pitchFamily="34" charset="0"/>
            </a:endParaRPr>
          </a:p>
        </p:txBody>
      </p:sp>
    </p:spTree>
    <p:extLst>
      <p:ext uri="{BB962C8B-B14F-4D97-AF65-F5344CB8AC3E}">
        <p14:creationId xmlns:p14="http://schemas.microsoft.com/office/powerpoint/2010/main" val="2445875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6D168BBD-5D16-2923-97EB-57728B4CF9B9}"/>
              </a:ext>
            </a:extLst>
          </p:cNvPr>
          <p:cNvSpPr>
            <a:spLocks noGrp="1" noChangeArrowheads="1"/>
          </p:cNvSpPr>
          <p:nvPr>
            <p:ph type="title"/>
          </p:nvPr>
        </p:nvSpPr>
        <p:spPr>
          <a:xfrm>
            <a:off x="1483232" y="42197"/>
            <a:ext cx="7633097" cy="649287"/>
          </a:xfrm>
        </p:spPr>
        <p:txBody>
          <a:bodyPr/>
          <a:lstStyle/>
          <a:p>
            <a:pPr algn="r"/>
            <a:r>
              <a:rPr lang="el-GR" altLang="en-US" sz="3200" dirty="0">
                <a:solidFill>
                  <a:schemeClr val="accent2"/>
                </a:solidFill>
                <a:latin typeface="Tahoma" panose="020B0604030504040204" pitchFamily="34" charset="0"/>
              </a:rPr>
              <a:t>Επιστημονικά εγγράμματος πολίτης</a:t>
            </a:r>
            <a:endParaRPr lang="uk-UA" altLang="en-US" sz="3200" dirty="0">
              <a:solidFill>
                <a:schemeClr val="accent2"/>
              </a:solidFill>
              <a:latin typeface="Tahoma" panose="020B0604030504040204" pitchFamily="34" charset="0"/>
            </a:endParaRPr>
          </a:p>
        </p:txBody>
      </p:sp>
      <p:sp>
        <p:nvSpPr>
          <p:cNvPr id="6" name="Content Placeholder 2">
            <a:extLst>
              <a:ext uri="{FF2B5EF4-FFF2-40B4-BE49-F238E27FC236}">
                <a16:creationId xmlns:a16="http://schemas.microsoft.com/office/drawing/2014/main" id="{768EB860-CC61-3A01-F8D6-D9EF49AD340E}"/>
              </a:ext>
            </a:extLst>
          </p:cNvPr>
          <p:cNvSpPr>
            <a:spLocks noGrp="1"/>
          </p:cNvSpPr>
          <p:nvPr>
            <p:ph idx="1"/>
          </p:nvPr>
        </p:nvSpPr>
        <p:spPr>
          <a:xfrm>
            <a:off x="1907704" y="727295"/>
            <a:ext cx="7056462" cy="6088507"/>
          </a:xfrm>
        </p:spPr>
        <p:txBody>
          <a:bodyPr/>
          <a:lstStyle/>
          <a:p>
            <a:pPr marL="0" indent="0" algn="just">
              <a:lnSpc>
                <a:spcPct val="110000"/>
              </a:lnSpc>
              <a:buNone/>
            </a:pPr>
            <a:r>
              <a:rPr lang="el-GR" sz="2000" dirty="0">
                <a:latin typeface="Verdana" panose="020B0604030504040204" pitchFamily="34" charset="0"/>
                <a:ea typeface="굴림" charset="-127"/>
              </a:rPr>
              <a:t>Επιστημονικά εγγράμματος πολίτης είναι εκείνος που εκτός από </a:t>
            </a:r>
            <a:r>
              <a:rPr lang="el-GR" sz="2000" b="1" dirty="0">
                <a:solidFill>
                  <a:srgbClr val="C00000"/>
                </a:solidFill>
                <a:latin typeface="Verdana" panose="020B0604030504040204" pitchFamily="34" charset="0"/>
                <a:ea typeface="굴림" charset="-127"/>
              </a:rPr>
              <a:t>βασικές επιστημονικές γνώσεις</a:t>
            </a:r>
            <a:r>
              <a:rPr lang="el-GR" sz="2000" dirty="0">
                <a:latin typeface="Verdana" panose="020B0604030504040204" pitchFamily="34" charset="0"/>
                <a:ea typeface="굴림" charset="-127"/>
              </a:rPr>
              <a:t>, που είναι απαραίτητες για την κατανόηση θεμελιωδών εννοιών και θεμάτων των Φυσικών Επιστημών, διαθέτει επίσης βασικές δεξιότητες όπως κριτική σκέψη, αναστοχαστική διαχείριση της επιστημονικής γνώσης, ενσυναίσθηση, ικανότητα επίλυσης σύνθετων προβλημάτων της καθημερινής ζωής, </a:t>
            </a:r>
            <a:r>
              <a:rPr lang="el-GR" sz="2000" b="1" u="sng" dirty="0">
                <a:solidFill>
                  <a:srgbClr val="C00000"/>
                </a:solidFill>
                <a:latin typeface="Verdana" panose="020B0604030504040204" pitchFamily="34" charset="0"/>
                <a:ea typeface="굴림" charset="-127"/>
              </a:rPr>
              <a:t>δεξιότητες επιχειρηματολογίας</a:t>
            </a:r>
            <a:r>
              <a:rPr lang="el-GR" sz="2000" b="1" dirty="0">
                <a:solidFill>
                  <a:srgbClr val="C00000"/>
                </a:solidFill>
                <a:latin typeface="Verdana" panose="020B0604030504040204" pitchFamily="34" charset="0"/>
                <a:ea typeface="굴림" charset="-127"/>
              </a:rPr>
              <a:t> </a:t>
            </a:r>
            <a:r>
              <a:rPr lang="el-GR" sz="2000" dirty="0">
                <a:latin typeface="Verdana" panose="020B0604030504040204" pitchFamily="34" charset="0"/>
                <a:ea typeface="굴림" charset="-127"/>
              </a:rPr>
              <a:t>κ.λπ.</a:t>
            </a:r>
            <a:r>
              <a:rPr lang="en-US" sz="2000" dirty="0">
                <a:latin typeface="Verdana" panose="020B0604030504040204" pitchFamily="34" charset="0"/>
                <a:ea typeface="굴림" charset="-127"/>
              </a:rPr>
              <a:t>.</a:t>
            </a:r>
            <a:endParaRPr lang="el-GR" sz="2000" dirty="0">
              <a:latin typeface="Verdana" panose="020B0604030504040204" pitchFamily="34" charset="0"/>
              <a:ea typeface="굴림" charset="-127"/>
            </a:endParaRPr>
          </a:p>
          <a:p>
            <a:pPr marL="0" indent="0" algn="just">
              <a:lnSpc>
                <a:spcPct val="114000"/>
              </a:lnSpc>
              <a:buNone/>
            </a:pPr>
            <a:endParaRPr lang="el-GR" sz="700" dirty="0">
              <a:latin typeface="Verdana" panose="020B0604030504040204" pitchFamily="34" charset="0"/>
              <a:ea typeface="굴림" charset="-127"/>
            </a:endParaRPr>
          </a:p>
          <a:p>
            <a:pPr marL="0" indent="0" algn="just">
              <a:lnSpc>
                <a:spcPct val="110000"/>
              </a:lnSpc>
              <a:buNone/>
            </a:pPr>
            <a:r>
              <a:rPr lang="el-GR" sz="2000" dirty="0">
                <a:latin typeface="Verdana" panose="020B0604030504040204" pitchFamily="34" charset="0"/>
                <a:ea typeface="굴림" charset="-127"/>
              </a:rPr>
              <a:t>Η διδασκαλία των Βιολογικών Επιστημών, όπως και των άλλων Φυσικών Επιστημών, στοχεύει στην ανάπτυξη επιστημονικά εγγράμματων πολιτών. </a:t>
            </a:r>
          </a:p>
          <a:p>
            <a:pPr marL="0" indent="0" algn="just">
              <a:lnSpc>
                <a:spcPct val="114000"/>
              </a:lnSpc>
              <a:buNone/>
            </a:pPr>
            <a:endParaRPr lang="el-GR" sz="700" dirty="0">
              <a:latin typeface="Verdana" panose="020B0604030504040204" pitchFamily="34" charset="0"/>
              <a:ea typeface="굴림" charset="-127"/>
            </a:endParaRPr>
          </a:p>
          <a:p>
            <a:pPr marL="0" indent="0" algn="just">
              <a:lnSpc>
                <a:spcPct val="110000"/>
              </a:lnSpc>
              <a:buNone/>
            </a:pPr>
            <a:r>
              <a:rPr lang="el-GR" sz="2000" dirty="0">
                <a:latin typeface="Verdana" panose="020B0604030504040204" pitchFamily="34" charset="0"/>
                <a:ea typeface="굴림" charset="-127"/>
              </a:rPr>
              <a:t>Ο επιστημονικός γραμματισμός αποτελεί μια διαχρονική προτεραιότητα για τη γενική εκπαίδευση των πολιτών πολλών κρατών και οργανισμών.</a:t>
            </a:r>
            <a:endParaRPr lang="en-US" sz="2000" dirty="0">
              <a:latin typeface="Verdana" panose="020B0604030504040204" pitchFamily="34" charset="0"/>
              <a:ea typeface="굴림" charset="-127"/>
            </a:endParaRPr>
          </a:p>
          <a:p>
            <a:pPr marL="0" indent="0" algn="just">
              <a:lnSpc>
                <a:spcPct val="114000"/>
              </a:lnSpc>
              <a:buNone/>
            </a:pPr>
            <a:endParaRPr lang="el-GR" sz="600" dirty="0">
              <a:latin typeface="Verdana" panose="020B0604030504040204" pitchFamily="34" charset="0"/>
              <a:ea typeface="굴림" charset="-127"/>
            </a:endParaRPr>
          </a:p>
          <a:p>
            <a:pPr marL="0" indent="0" algn="just">
              <a:lnSpc>
                <a:spcPct val="114000"/>
              </a:lnSpc>
              <a:buNone/>
            </a:pPr>
            <a:r>
              <a:rPr lang="el-GR" sz="1400" dirty="0">
                <a:solidFill>
                  <a:srgbClr val="004C00"/>
                </a:solidFill>
                <a:latin typeface="Verdana" panose="020B0604030504040204" pitchFamily="34" charset="0"/>
                <a:ea typeface="굴림" charset="-127"/>
              </a:rPr>
              <a:t>(</a:t>
            </a:r>
            <a:r>
              <a:rPr lang="el-GR" sz="1400" dirty="0" err="1">
                <a:solidFill>
                  <a:srgbClr val="004C00"/>
                </a:solidFill>
                <a:latin typeface="Verdana" panose="020B0604030504040204" pitchFamily="34" charset="0"/>
                <a:ea typeface="굴림" charset="-127"/>
              </a:rPr>
              <a:t>Μπάιτελμαν</a:t>
            </a:r>
            <a:r>
              <a:rPr lang="el-GR" sz="1400" dirty="0">
                <a:solidFill>
                  <a:srgbClr val="004C00"/>
                </a:solidFill>
                <a:latin typeface="Verdana" panose="020B0604030504040204" pitchFamily="34" charset="0"/>
                <a:ea typeface="굴림" charset="-127"/>
              </a:rPr>
              <a:t>, 2022· </a:t>
            </a:r>
            <a:r>
              <a:rPr lang="en-US" sz="1400" dirty="0">
                <a:solidFill>
                  <a:srgbClr val="004C00"/>
                </a:solidFill>
                <a:latin typeface="Verdana" panose="020B0604030504040204" pitchFamily="34" charset="0"/>
                <a:ea typeface="굴림" charset="-127"/>
              </a:rPr>
              <a:t>Robert &amp; Gott, 2010· </a:t>
            </a:r>
            <a:r>
              <a:rPr lang="en-US" sz="1400" dirty="0" err="1">
                <a:solidFill>
                  <a:srgbClr val="004C00"/>
                </a:solidFill>
                <a:latin typeface="Verdana" panose="020B0604030504040204" pitchFamily="34" charset="0"/>
                <a:ea typeface="굴림" charset="-127"/>
              </a:rPr>
              <a:t>Siavora</a:t>
            </a:r>
            <a:r>
              <a:rPr lang="en-US" sz="1400" dirty="0">
                <a:solidFill>
                  <a:srgbClr val="004C00"/>
                </a:solidFill>
                <a:latin typeface="Verdana" panose="020B0604030504040204" pitchFamily="34" charset="0"/>
                <a:ea typeface="굴림" charset="-127"/>
              </a:rPr>
              <a:t> et al., 2019)</a:t>
            </a:r>
          </a:p>
        </p:txBody>
      </p:sp>
    </p:spTree>
    <p:extLst>
      <p:ext uri="{BB962C8B-B14F-4D97-AF65-F5344CB8AC3E}">
        <p14:creationId xmlns:p14="http://schemas.microsoft.com/office/powerpoint/2010/main" val="1001960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875025" y="82345"/>
            <a:ext cx="7056462" cy="649287"/>
          </a:xfrm>
        </p:spPr>
        <p:txBody>
          <a:bodyPr/>
          <a:lstStyle/>
          <a:p>
            <a:r>
              <a:rPr lang="el-GR" altLang="en-US" sz="3200" dirty="0">
                <a:solidFill>
                  <a:schemeClr val="accent2"/>
                </a:solidFill>
                <a:latin typeface="Tahoma" panose="020B0604030504040204" pitchFamily="34" charset="0"/>
              </a:rPr>
              <a:t>Επιχειρηματολογία</a:t>
            </a:r>
            <a:endParaRPr lang="uk-UA" altLang="en-US" sz="3200" dirty="0">
              <a:solidFill>
                <a:schemeClr val="accent2"/>
              </a:solidFill>
              <a:latin typeface="Tahoma" panose="020B0604030504040204" pitchFamily="34" charset="0"/>
            </a:endParaRPr>
          </a:p>
        </p:txBody>
      </p:sp>
      <p:sp>
        <p:nvSpPr>
          <p:cNvPr id="7" name="Content Placeholder 2">
            <a:extLst>
              <a:ext uri="{FF2B5EF4-FFF2-40B4-BE49-F238E27FC236}">
                <a16:creationId xmlns:a16="http://schemas.microsoft.com/office/drawing/2014/main" id="{C7A8EFCE-DC08-0F5C-8C29-BCED7BC0B2D4}"/>
              </a:ext>
            </a:extLst>
          </p:cNvPr>
          <p:cNvSpPr>
            <a:spLocks noGrp="1"/>
          </p:cNvSpPr>
          <p:nvPr>
            <p:ph idx="1"/>
          </p:nvPr>
        </p:nvSpPr>
        <p:spPr>
          <a:xfrm>
            <a:off x="1835696" y="1007974"/>
            <a:ext cx="7095791" cy="2448272"/>
          </a:xfrm>
        </p:spPr>
        <p:txBody>
          <a:bodyPr/>
          <a:lstStyle/>
          <a:p>
            <a:pPr marL="0" indent="0" algn="just">
              <a:lnSpc>
                <a:spcPct val="114000"/>
              </a:lnSpc>
              <a:buNone/>
            </a:pPr>
            <a:r>
              <a:rPr lang="el-GR" sz="2000" dirty="0">
                <a:latin typeface="Verdana" panose="020B0604030504040204" pitchFamily="34" charset="0"/>
                <a:ea typeface="굴림" charset="-127"/>
              </a:rPr>
              <a:t>Η επιχειρηματολογία αφορά μια σημαντική </a:t>
            </a:r>
            <a:r>
              <a:rPr lang="el-GR" sz="2000" b="1" dirty="0">
                <a:solidFill>
                  <a:srgbClr val="C00000"/>
                </a:solidFill>
                <a:latin typeface="Verdana" panose="020B0604030504040204" pitchFamily="34" charset="0"/>
                <a:ea typeface="굴림" charset="-127"/>
              </a:rPr>
              <a:t>δεξιότητα σκέψης </a:t>
            </a:r>
            <a:r>
              <a:rPr lang="el-GR" sz="2000" dirty="0">
                <a:latin typeface="Verdana" panose="020B0604030504040204" pitchFamily="34" charset="0"/>
                <a:ea typeface="굴림" charset="-127"/>
              </a:rPr>
              <a:t>και είναι μια </a:t>
            </a:r>
            <a:r>
              <a:rPr lang="el-GR" sz="2000" b="1" dirty="0">
                <a:solidFill>
                  <a:srgbClr val="C00000"/>
                </a:solidFill>
                <a:latin typeface="Verdana" panose="020B0604030504040204" pitchFamily="34" charset="0"/>
                <a:ea typeface="굴림" charset="-127"/>
              </a:rPr>
              <a:t>βασική συνιστώσα του επιστημονικού γραμματισμού </a:t>
            </a:r>
            <a:r>
              <a:rPr lang="el-GR" sz="2000" dirty="0">
                <a:latin typeface="Verdana" panose="020B0604030504040204" pitchFamily="34" charset="0"/>
                <a:ea typeface="굴림" charset="-127"/>
              </a:rPr>
              <a:t>για την κοινωνία του 21ου αιώνα.</a:t>
            </a:r>
            <a:endParaRPr lang="en-US" sz="800" dirty="0">
              <a:latin typeface="Verdana" panose="020B0604030504040204" pitchFamily="34" charset="0"/>
              <a:ea typeface="굴림" charset="-127"/>
            </a:endParaRPr>
          </a:p>
          <a:p>
            <a:pPr marL="0" indent="0" algn="just">
              <a:lnSpc>
                <a:spcPct val="114000"/>
              </a:lnSpc>
              <a:buNone/>
            </a:pPr>
            <a:endParaRPr lang="el-GR" sz="800" dirty="0">
              <a:latin typeface="Verdana" panose="020B0604030504040204" pitchFamily="34" charset="0"/>
              <a:ea typeface="굴림" charset="-127"/>
            </a:endParaRPr>
          </a:p>
          <a:p>
            <a:pPr marL="0" indent="0" algn="just">
              <a:lnSpc>
                <a:spcPct val="114000"/>
              </a:lnSpc>
              <a:buNone/>
            </a:pPr>
            <a:endParaRPr lang="el-GR" sz="800" dirty="0">
              <a:latin typeface="Verdana" panose="020B0604030504040204" pitchFamily="34" charset="0"/>
              <a:ea typeface="굴림" charset="-127"/>
            </a:endParaRPr>
          </a:p>
          <a:p>
            <a:pPr marL="0" indent="0" algn="just">
              <a:lnSpc>
                <a:spcPct val="114000"/>
              </a:lnSpc>
              <a:buNone/>
            </a:pPr>
            <a:endParaRPr lang="el-GR" sz="800" dirty="0">
              <a:latin typeface="Verdana" panose="020B0604030504040204" pitchFamily="34" charset="0"/>
              <a:ea typeface="굴림" charset="-127"/>
            </a:endParaRPr>
          </a:p>
          <a:p>
            <a:pPr marL="0" indent="0" algn="just">
              <a:lnSpc>
                <a:spcPct val="114000"/>
              </a:lnSpc>
              <a:buNone/>
            </a:pPr>
            <a:r>
              <a:rPr lang="el-GR" sz="1400" dirty="0">
                <a:solidFill>
                  <a:srgbClr val="004C00"/>
                </a:solidFill>
                <a:latin typeface="Verdana" panose="020B0604030504040204" pitchFamily="34" charset="0"/>
                <a:ea typeface="굴림" charset="-127"/>
              </a:rPr>
              <a:t>(</a:t>
            </a:r>
            <a:r>
              <a:rPr lang="en-US" sz="1400" dirty="0" err="1">
                <a:solidFill>
                  <a:srgbClr val="004C00"/>
                </a:solidFill>
                <a:latin typeface="Verdana" panose="020B0604030504040204" pitchFamily="34" charset="0"/>
                <a:ea typeface="굴림" charset="-127"/>
              </a:rPr>
              <a:t>Iordanou</a:t>
            </a:r>
            <a:r>
              <a:rPr lang="en-US" sz="1400" dirty="0">
                <a:solidFill>
                  <a:srgbClr val="004C00"/>
                </a:solidFill>
                <a:latin typeface="Verdana" panose="020B0604030504040204" pitchFamily="34" charset="0"/>
                <a:ea typeface="굴림" charset="-127"/>
              </a:rPr>
              <a:t> &amp; Constantinou, 2015)</a:t>
            </a:r>
          </a:p>
        </p:txBody>
      </p:sp>
      <p:pic>
        <p:nvPicPr>
          <p:cNvPr id="8" name="Picture 2" descr="How to speak the language of thought - BBC Future">
            <a:extLst>
              <a:ext uri="{FF2B5EF4-FFF2-40B4-BE49-F238E27FC236}">
                <a16:creationId xmlns:a16="http://schemas.microsoft.com/office/drawing/2014/main" id="{C3571AE7-5478-D9F9-D8B7-58D99CA1AA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3263" y="3284984"/>
            <a:ext cx="2240656" cy="126036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Debating - The American School Foundation">
            <a:extLst>
              <a:ext uri="{FF2B5EF4-FFF2-40B4-BE49-F238E27FC236}">
                <a16:creationId xmlns:a16="http://schemas.microsoft.com/office/drawing/2014/main" id="{3EB74540-62C8-87EC-2665-4B625EFE6EB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2500" b="19001"/>
          <a:stretch/>
        </p:blipFill>
        <p:spPr bwMode="auto">
          <a:xfrm>
            <a:off x="2342916" y="4716615"/>
            <a:ext cx="6120680" cy="2005107"/>
          </a:xfrm>
          <a:prstGeom prst="rect">
            <a:avLst/>
          </a:prstGeom>
          <a:noFill/>
          <a:ln w="6350">
            <a:solidFill>
              <a:srgbClr val="004C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7692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875025" y="82345"/>
            <a:ext cx="7056462" cy="649287"/>
          </a:xfrm>
        </p:spPr>
        <p:txBody>
          <a:bodyPr/>
          <a:lstStyle/>
          <a:p>
            <a:r>
              <a:rPr lang="el-GR" altLang="en-US" sz="3200" dirty="0">
                <a:solidFill>
                  <a:schemeClr val="accent2"/>
                </a:solidFill>
                <a:latin typeface="Tahoma" panose="020B0604030504040204" pitchFamily="34" charset="0"/>
              </a:rPr>
              <a:t>Επιχειρηματολογία</a:t>
            </a:r>
            <a:endParaRPr lang="uk-UA" altLang="en-US" sz="3200" dirty="0">
              <a:solidFill>
                <a:schemeClr val="accent2"/>
              </a:solidFill>
              <a:latin typeface="Tahoma" panose="020B0604030504040204" pitchFamily="34" charset="0"/>
            </a:endParaRPr>
          </a:p>
        </p:txBody>
      </p:sp>
      <p:sp>
        <p:nvSpPr>
          <p:cNvPr id="4" name="Content Placeholder 2">
            <a:extLst>
              <a:ext uri="{FF2B5EF4-FFF2-40B4-BE49-F238E27FC236}">
                <a16:creationId xmlns:a16="http://schemas.microsoft.com/office/drawing/2014/main" id="{8E67F33D-7B10-E68E-0A3A-86E9A8CBA5EA}"/>
              </a:ext>
            </a:extLst>
          </p:cNvPr>
          <p:cNvSpPr>
            <a:spLocks noGrp="1"/>
          </p:cNvSpPr>
          <p:nvPr>
            <p:ph idx="1"/>
          </p:nvPr>
        </p:nvSpPr>
        <p:spPr>
          <a:xfrm>
            <a:off x="1875025" y="836712"/>
            <a:ext cx="6945696" cy="5804693"/>
          </a:xfrm>
        </p:spPr>
        <p:txBody>
          <a:bodyPr/>
          <a:lstStyle/>
          <a:p>
            <a:pPr marL="0" indent="0" algn="just">
              <a:spcBef>
                <a:spcPts val="0"/>
              </a:spcBef>
              <a:spcAft>
                <a:spcPts val="600"/>
              </a:spcAft>
              <a:buNone/>
            </a:pPr>
            <a:r>
              <a:rPr lang="el-GR" sz="1800" dirty="0">
                <a:latin typeface="Verdana" panose="020B0604030504040204" pitchFamily="34" charset="0"/>
                <a:ea typeface="굴림" charset="-127"/>
              </a:rPr>
              <a:t>Οι λόγοι για τους οποίους η επιχειρηματολογία μπορεί να ενισχύσει και να συνεισφέρει στη μάθηση των Φυσικών Επιστημών είναι οι εξής:</a:t>
            </a:r>
            <a:endParaRPr lang="en-US" sz="1800" dirty="0">
              <a:latin typeface="Verdana" panose="020B0604030504040204" pitchFamily="34" charset="0"/>
              <a:ea typeface="굴림" charset="-127"/>
            </a:endParaRPr>
          </a:p>
          <a:p>
            <a:pPr algn="just">
              <a:spcBef>
                <a:spcPts val="0"/>
              </a:spcBef>
              <a:spcAft>
                <a:spcPts val="600"/>
              </a:spcAft>
            </a:pPr>
            <a:r>
              <a:rPr lang="el-GR" sz="1800" dirty="0">
                <a:latin typeface="Verdana" panose="020B0604030504040204" pitchFamily="34" charset="0"/>
                <a:ea typeface="굴림" charset="-127"/>
              </a:rPr>
              <a:t>προωθεί την </a:t>
            </a:r>
            <a:r>
              <a:rPr lang="el-GR" sz="1800" b="1" dirty="0">
                <a:solidFill>
                  <a:srgbClr val="C00000"/>
                </a:solidFill>
                <a:latin typeface="Verdana" panose="020B0604030504040204" pitchFamily="34" charset="0"/>
                <a:ea typeface="굴림" charset="-127"/>
              </a:rPr>
              <a:t>εννοιολογική κατανόηση </a:t>
            </a:r>
            <a:r>
              <a:rPr lang="el-GR" sz="1800" dirty="0">
                <a:latin typeface="Verdana" panose="020B0604030504040204" pitchFamily="34" charset="0"/>
                <a:ea typeface="굴림" charset="-127"/>
              </a:rPr>
              <a:t>για τα διάφορα φαινόμενα των Φυσικών Επιστημών</a:t>
            </a:r>
            <a:endParaRPr lang="en-US" sz="1800" dirty="0">
              <a:latin typeface="Verdana" panose="020B0604030504040204" pitchFamily="34" charset="0"/>
              <a:ea typeface="굴림" charset="-127"/>
            </a:endParaRPr>
          </a:p>
          <a:p>
            <a:pPr algn="just">
              <a:spcBef>
                <a:spcPts val="0"/>
              </a:spcBef>
              <a:spcAft>
                <a:spcPts val="600"/>
              </a:spcAft>
            </a:pPr>
            <a:r>
              <a:rPr lang="el-GR" sz="1800" dirty="0">
                <a:latin typeface="Verdana" panose="020B0604030504040204" pitchFamily="34" charset="0"/>
                <a:ea typeface="굴림" charset="-127"/>
              </a:rPr>
              <a:t>προωθεί την </a:t>
            </a:r>
            <a:r>
              <a:rPr lang="el-GR" sz="1800" b="1" dirty="0">
                <a:solidFill>
                  <a:srgbClr val="C00000"/>
                </a:solidFill>
                <a:latin typeface="Verdana" panose="020B0604030504040204" pitchFamily="34" charset="0"/>
                <a:ea typeface="굴림" charset="-127"/>
              </a:rPr>
              <a:t>επιστημολογική κατανόηση </a:t>
            </a:r>
            <a:r>
              <a:rPr lang="el-GR" sz="1800" dirty="0">
                <a:latin typeface="Verdana" panose="020B0604030504040204" pitchFamily="34" charset="0"/>
                <a:ea typeface="굴림" charset="-127"/>
              </a:rPr>
              <a:t>των μαθητών</a:t>
            </a:r>
          </a:p>
          <a:p>
            <a:pPr algn="just">
              <a:spcBef>
                <a:spcPts val="0"/>
              </a:spcBef>
              <a:spcAft>
                <a:spcPts val="600"/>
              </a:spcAft>
            </a:pPr>
            <a:r>
              <a:rPr lang="el-GR" sz="1800" dirty="0">
                <a:latin typeface="Verdana" panose="020B0604030504040204" pitchFamily="34" charset="0"/>
                <a:ea typeface="굴림" charset="-127"/>
              </a:rPr>
              <a:t>ενισχύει τη </a:t>
            </a:r>
            <a:r>
              <a:rPr lang="el-GR" sz="1800" b="1" dirty="0">
                <a:solidFill>
                  <a:srgbClr val="C00000"/>
                </a:solidFill>
                <a:latin typeface="Verdana" panose="020B0604030504040204" pitchFamily="34" charset="0"/>
                <a:ea typeface="굴림" charset="-127"/>
              </a:rPr>
              <a:t>γνωστική ανάπτυξη </a:t>
            </a:r>
            <a:r>
              <a:rPr lang="el-GR" sz="1800" dirty="0">
                <a:latin typeface="Verdana" panose="020B0604030504040204" pitchFamily="34" charset="0"/>
                <a:ea typeface="굴림" charset="-127"/>
              </a:rPr>
              <a:t>των μαθητών</a:t>
            </a:r>
            <a:endParaRPr lang="en-US" sz="1800" dirty="0">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l-GR" sz="800" dirty="0">
              <a:solidFill>
                <a:srgbClr val="004C00"/>
              </a:solidFill>
              <a:latin typeface="Verdana" panose="020B0604030504040204" pitchFamily="34" charset="0"/>
              <a:ea typeface="굴림" charset="-127"/>
            </a:endParaRPr>
          </a:p>
          <a:p>
            <a:pPr marL="0" indent="0" algn="just">
              <a:spcBef>
                <a:spcPts val="0"/>
              </a:spcBef>
              <a:spcAft>
                <a:spcPts val="600"/>
              </a:spcAft>
              <a:buNone/>
            </a:pPr>
            <a:endParaRPr lang="en-US" sz="800" dirty="0">
              <a:solidFill>
                <a:srgbClr val="004C00"/>
              </a:solidFill>
              <a:latin typeface="Verdana" panose="020B0604030504040204" pitchFamily="34" charset="0"/>
              <a:ea typeface="굴림" charset="-127"/>
            </a:endParaRPr>
          </a:p>
          <a:p>
            <a:pPr marL="0" indent="0" algn="just">
              <a:spcBef>
                <a:spcPts val="0"/>
              </a:spcBef>
              <a:spcAft>
                <a:spcPts val="600"/>
              </a:spcAft>
              <a:buNone/>
            </a:pPr>
            <a:r>
              <a:rPr lang="el-GR" sz="1400" dirty="0">
                <a:solidFill>
                  <a:srgbClr val="004C00"/>
                </a:solidFill>
                <a:latin typeface="Verdana" panose="020B0604030504040204" pitchFamily="34" charset="0"/>
                <a:ea typeface="굴림" charset="-127"/>
              </a:rPr>
              <a:t>(</a:t>
            </a:r>
            <a:r>
              <a:rPr lang="en-US" sz="1400" dirty="0" err="1">
                <a:solidFill>
                  <a:srgbClr val="004C00"/>
                </a:solidFill>
                <a:latin typeface="Verdana" panose="020B0604030504040204" pitchFamily="34" charset="0"/>
                <a:ea typeface="굴림" charset="-127"/>
              </a:rPr>
              <a:t>Albe</a:t>
            </a:r>
            <a:r>
              <a:rPr lang="en-US" sz="1400" dirty="0">
                <a:solidFill>
                  <a:srgbClr val="004C00"/>
                </a:solidFill>
                <a:latin typeface="Verdana" panose="020B0604030504040204" pitchFamily="34" charset="0"/>
                <a:ea typeface="굴림" charset="-127"/>
              </a:rPr>
              <a:t>, 2008· </a:t>
            </a:r>
            <a:r>
              <a:rPr lang="en-US" sz="1400" dirty="0" err="1">
                <a:solidFill>
                  <a:srgbClr val="004C00"/>
                </a:solidFill>
                <a:latin typeface="Verdana" panose="020B0604030504040204" pitchFamily="34" charset="0"/>
                <a:ea typeface="굴림" charset="-127"/>
              </a:rPr>
              <a:t>Baytelman</a:t>
            </a:r>
            <a:r>
              <a:rPr lang="en-US" sz="1400" dirty="0">
                <a:solidFill>
                  <a:srgbClr val="004C00"/>
                </a:solidFill>
                <a:latin typeface="Verdana" panose="020B0604030504040204" pitchFamily="34" charset="0"/>
                <a:ea typeface="굴림" charset="-127"/>
              </a:rPr>
              <a:t>, 2015· Sandoval &amp; Millwood, 2008)</a:t>
            </a:r>
          </a:p>
          <a:p>
            <a:pPr marL="0" indent="0" algn="just">
              <a:spcBef>
                <a:spcPts val="0"/>
              </a:spcBef>
              <a:spcAft>
                <a:spcPts val="600"/>
              </a:spcAft>
              <a:buNone/>
            </a:pPr>
            <a:endParaRPr lang="en-US" sz="1800" dirty="0">
              <a:latin typeface="Verdana" panose="020B0604030504040204" pitchFamily="34" charset="0"/>
              <a:ea typeface="굴림" charset="-127"/>
            </a:endParaRPr>
          </a:p>
        </p:txBody>
      </p:sp>
      <p:pic>
        <p:nvPicPr>
          <p:cNvPr id="5" name="Picture 2" descr="How Can Socio-scientific Issues Help Develop Critical Thinking in Chemistry  Education? A Reflection on the Problem of Plastics | Journal of Chemical  Education">
            <a:extLst>
              <a:ext uri="{FF2B5EF4-FFF2-40B4-BE49-F238E27FC236}">
                <a16:creationId xmlns:a16="http://schemas.microsoft.com/office/drawing/2014/main" id="{4D1C4762-3ABA-E359-B3D3-2A386F8480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4707177"/>
            <a:ext cx="4627270" cy="1962183"/>
          </a:xfrm>
          <a:prstGeom prst="rect">
            <a:avLst/>
          </a:prstGeom>
          <a:noFill/>
          <a:ln>
            <a:solidFill>
              <a:srgbClr val="004C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668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BA7D49D-1FDC-2703-5A68-B03153248DDA}"/>
              </a:ext>
            </a:extLst>
          </p:cNvPr>
          <p:cNvSpPr>
            <a:spLocks noGrp="1" noChangeArrowheads="1"/>
          </p:cNvSpPr>
          <p:nvPr>
            <p:ph type="title"/>
          </p:nvPr>
        </p:nvSpPr>
        <p:spPr>
          <a:xfrm>
            <a:off x="1875025" y="44624"/>
            <a:ext cx="7056462" cy="649287"/>
          </a:xfrm>
        </p:spPr>
        <p:txBody>
          <a:bodyPr/>
          <a:lstStyle/>
          <a:p>
            <a:r>
              <a:rPr lang="el-GR" altLang="en-US" sz="3200" dirty="0">
                <a:solidFill>
                  <a:schemeClr val="accent2"/>
                </a:solidFill>
                <a:latin typeface="Tahoma" panose="020B0604030504040204" pitchFamily="34" charset="0"/>
              </a:rPr>
              <a:t>Επιχειρηματολογία</a:t>
            </a:r>
            <a:endParaRPr lang="uk-UA" altLang="en-US" sz="3200" dirty="0">
              <a:solidFill>
                <a:schemeClr val="accent2"/>
              </a:solidFill>
              <a:latin typeface="Tahoma" panose="020B0604030504040204" pitchFamily="34" charset="0"/>
            </a:endParaRPr>
          </a:p>
        </p:txBody>
      </p:sp>
      <p:sp>
        <p:nvSpPr>
          <p:cNvPr id="6" name="Content Placeholder 2">
            <a:extLst>
              <a:ext uri="{FF2B5EF4-FFF2-40B4-BE49-F238E27FC236}">
                <a16:creationId xmlns:a16="http://schemas.microsoft.com/office/drawing/2014/main" id="{46F86485-BD16-9A69-8240-A3AD5FB050A0}"/>
              </a:ext>
            </a:extLst>
          </p:cNvPr>
          <p:cNvSpPr>
            <a:spLocks noGrp="1"/>
          </p:cNvSpPr>
          <p:nvPr>
            <p:ph idx="1"/>
          </p:nvPr>
        </p:nvSpPr>
        <p:spPr>
          <a:xfrm>
            <a:off x="1875025" y="692696"/>
            <a:ext cx="7056462" cy="5960970"/>
          </a:xfrm>
        </p:spPr>
        <p:txBody>
          <a:bodyPr/>
          <a:lstStyle/>
          <a:p>
            <a:pPr marL="0" indent="0" algn="just">
              <a:spcBef>
                <a:spcPts val="0"/>
              </a:spcBef>
              <a:spcAft>
                <a:spcPts val="600"/>
              </a:spcAft>
              <a:buNone/>
            </a:pPr>
            <a:r>
              <a:rPr lang="el-GR" sz="1800" dirty="0">
                <a:latin typeface="Verdana" panose="020B0604030504040204" pitchFamily="34" charset="0"/>
                <a:ea typeface="굴림" charset="-127"/>
              </a:rPr>
              <a:t>Οι λόγοι για τους οποίους η επιχειρηματολογία μπορεί να ενισχύσει και να συνεισφέρει στη μάθηση των Φυσικών Επιστημών είναι οι εξής:</a:t>
            </a:r>
            <a:endParaRPr lang="en-US" sz="1800" dirty="0">
              <a:latin typeface="Verdana" panose="020B0604030504040204" pitchFamily="34" charset="0"/>
              <a:ea typeface="굴림" charset="-127"/>
            </a:endParaRPr>
          </a:p>
          <a:p>
            <a:pPr algn="just">
              <a:spcBef>
                <a:spcPts val="0"/>
              </a:spcBef>
              <a:spcAft>
                <a:spcPts val="1200"/>
              </a:spcAft>
            </a:pPr>
            <a:r>
              <a:rPr lang="el-GR" sz="1800" dirty="0">
                <a:latin typeface="Verdana" panose="020B0604030504040204" pitchFamily="34" charset="0"/>
                <a:ea typeface="굴림" charset="-127"/>
              </a:rPr>
              <a:t>προωθεί την </a:t>
            </a:r>
            <a:r>
              <a:rPr lang="el-GR" sz="1800" b="1" dirty="0">
                <a:solidFill>
                  <a:srgbClr val="C00000"/>
                </a:solidFill>
                <a:latin typeface="Verdana" panose="020B0604030504040204" pitchFamily="34" charset="0"/>
                <a:ea typeface="굴림" charset="-127"/>
              </a:rPr>
              <a:t>κατανόηση της σημασίας της υπεύθυνης έρευνας και καινοτομίας  </a:t>
            </a:r>
            <a:r>
              <a:rPr lang="el-GR" sz="1800" dirty="0">
                <a:latin typeface="Verdana" panose="020B0604030504040204" pitchFamily="34" charset="0"/>
                <a:ea typeface="굴림" charset="-127"/>
              </a:rPr>
              <a:t>και την ανάπτυξη δεξιοτήτων διαχείρισης κοινωνικο-επιστημονικών ζητημάτων</a:t>
            </a:r>
          </a:p>
          <a:p>
            <a:pPr algn="just">
              <a:spcBef>
                <a:spcPts val="0"/>
              </a:spcBef>
              <a:spcAft>
                <a:spcPts val="1200"/>
              </a:spcAft>
            </a:pPr>
            <a:r>
              <a:rPr lang="el-GR" sz="1800" dirty="0">
                <a:latin typeface="Verdana" panose="020B0604030504040204" pitchFamily="34" charset="0"/>
                <a:ea typeface="굴림" charset="-127"/>
              </a:rPr>
              <a:t>προωθεί την </a:t>
            </a:r>
            <a:r>
              <a:rPr lang="el-GR" sz="1800" b="1" dirty="0">
                <a:solidFill>
                  <a:srgbClr val="C00000"/>
                </a:solidFill>
                <a:latin typeface="Verdana" panose="020B0604030504040204" pitchFamily="34" charset="0"/>
                <a:ea typeface="굴림" charset="-127"/>
              </a:rPr>
              <a:t>ενεργό δημοκρατική πολιτότητα</a:t>
            </a:r>
            <a:r>
              <a:rPr lang="el-GR" sz="1800" dirty="0">
                <a:latin typeface="Verdana" panose="020B0604030504040204" pitchFamily="34" charset="0"/>
                <a:ea typeface="굴림" charset="-127"/>
              </a:rPr>
              <a:t>, αφού προετοιμάζει τους μαθητές να διαχειρίζονται τις πληροφορίες και να λαμβάνουν υπεύθυνες και τεκμηριωμένες αποφάσεις, τόσο για τους ίδιους, όσο και για την ευρύτερη κοινωνία</a:t>
            </a:r>
          </a:p>
          <a:p>
            <a:pPr algn="just">
              <a:spcBef>
                <a:spcPts val="0"/>
              </a:spcBef>
              <a:spcAft>
                <a:spcPts val="1200"/>
              </a:spcAft>
            </a:pPr>
            <a:endParaRPr lang="el-GR" sz="600" dirty="0">
              <a:latin typeface="Verdana" panose="020B0604030504040204" pitchFamily="34" charset="0"/>
              <a:ea typeface="굴림" charset="-127"/>
            </a:endParaRPr>
          </a:p>
          <a:p>
            <a:pPr algn="just">
              <a:spcBef>
                <a:spcPts val="0"/>
              </a:spcBef>
              <a:spcAft>
                <a:spcPts val="1200"/>
              </a:spcAft>
            </a:pPr>
            <a:endParaRPr lang="el-GR" sz="600" dirty="0">
              <a:latin typeface="Verdana" panose="020B0604030504040204" pitchFamily="34" charset="0"/>
              <a:ea typeface="굴림" charset="-127"/>
            </a:endParaRPr>
          </a:p>
          <a:p>
            <a:pPr marL="0" indent="0" algn="just">
              <a:spcBef>
                <a:spcPts val="0"/>
              </a:spcBef>
              <a:spcAft>
                <a:spcPts val="600"/>
              </a:spcAft>
              <a:buNone/>
            </a:pPr>
            <a:r>
              <a:rPr lang="el-GR" sz="1400" dirty="0">
                <a:solidFill>
                  <a:srgbClr val="004C00"/>
                </a:solidFill>
                <a:latin typeface="Verdana" panose="020B0604030504040204" pitchFamily="34" charset="0"/>
                <a:ea typeface="굴림" charset="-127"/>
              </a:rPr>
              <a:t>(</a:t>
            </a:r>
            <a:r>
              <a:rPr lang="en-US" sz="1400" dirty="0" err="1">
                <a:solidFill>
                  <a:srgbClr val="004C00"/>
                </a:solidFill>
                <a:latin typeface="Verdana" panose="020B0604030504040204" pitchFamily="34" charset="0"/>
                <a:ea typeface="굴림" charset="-127"/>
              </a:rPr>
              <a:t>Albe</a:t>
            </a:r>
            <a:r>
              <a:rPr lang="en-US" sz="1400" dirty="0">
                <a:solidFill>
                  <a:srgbClr val="004C00"/>
                </a:solidFill>
                <a:latin typeface="Verdana" panose="020B0604030504040204" pitchFamily="34" charset="0"/>
                <a:ea typeface="굴림" charset="-127"/>
              </a:rPr>
              <a:t>, 2008· </a:t>
            </a:r>
            <a:r>
              <a:rPr lang="en-US" sz="1400" dirty="0" err="1">
                <a:solidFill>
                  <a:srgbClr val="004C00"/>
                </a:solidFill>
                <a:latin typeface="Verdana" panose="020B0604030504040204" pitchFamily="34" charset="0"/>
                <a:ea typeface="굴림" charset="-127"/>
              </a:rPr>
              <a:t>Baytelman</a:t>
            </a:r>
            <a:r>
              <a:rPr lang="en-US" sz="1400" dirty="0">
                <a:solidFill>
                  <a:srgbClr val="004C00"/>
                </a:solidFill>
                <a:latin typeface="Verdana" panose="020B0604030504040204" pitchFamily="34" charset="0"/>
                <a:ea typeface="굴림" charset="-127"/>
              </a:rPr>
              <a:t>, 2015· Sandoval &amp; Millwood, 2008)</a:t>
            </a:r>
          </a:p>
          <a:p>
            <a:pPr marL="0" indent="0" algn="just">
              <a:spcBef>
                <a:spcPts val="0"/>
              </a:spcBef>
              <a:spcAft>
                <a:spcPts val="600"/>
              </a:spcAft>
              <a:buNone/>
            </a:pPr>
            <a:endParaRPr lang="en-US" sz="1800" dirty="0">
              <a:latin typeface="Verdana" panose="020B0604030504040204" pitchFamily="34" charset="0"/>
              <a:ea typeface="굴림" charset="-127"/>
            </a:endParaRPr>
          </a:p>
        </p:txBody>
      </p:sp>
      <p:pic>
        <p:nvPicPr>
          <p:cNvPr id="7" name="Picture 2" descr="How Can Socio-scientific Issues Help Develop Critical Thinking in Chemistry  Education? A Reflection on the Problem of Plastics | Journal of Chemical  Education">
            <a:extLst>
              <a:ext uri="{FF2B5EF4-FFF2-40B4-BE49-F238E27FC236}">
                <a16:creationId xmlns:a16="http://schemas.microsoft.com/office/drawing/2014/main" id="{CBA4444D-30B7-DDA5-7A03-63F42F0023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8173" y="5227447"/>
            <a:ext cx="3570166" cy="1513921"/>
          </a:xfrm>
          <a:prstGeom prst="rect">
            <a:avLst/>
          </a:prstGeom>
          <a:noFill/>
          <a:ln>
            <a:solidFill>
              <a:srgbClr val="004C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8955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plate">
  <a:themeElements>
    <a:clrScheme name="template 6">
      <a:dk1>
        <a:srgbClr val="111111"/>
      </a:dk1>
      <a:lt1>
        <a:srgbClr val="FFFFFF"/>
      </a:lt1>
      <a:dk2>
        <a:srgbClr val="000000"/>
      </a:dk2>
      <a:lt2>
        <a:srgbClr val="CC3300"/>
      </a:lt2>
      <a:accent1>
        <a:srgbClr val="FF9966"/>
      </a:accent1>
      <a:accent2>
        <a:srgbClr val="808000"/>
      </a:accent2>
      <a:accent3>
        <a:srgbClr val="FFFFFF"/>
      </a:accent3>
      <a:accent4>
        <a:srgbClr val="0D0D0D"/>
      </a:accent4>
      <a:accent5>
        <a:srgbClr val="FFCAB8"/>
      </a:accent5>
      <a:accent6>
        <a:srgbClr val="737300"/>
      </a:accent6>
      <a:hlink>
        <a:srgbClr val="FFCC66"/>
      </a:hlink>
      <a:folHlink>
        <a:srgbClr val="EAEAEA"/>
      </a:folHlink>
    </a:clrScheme>
    <a:fontScheme name="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template 1">
        <a:dk1>
          <a:srgbClr val="111111"/>
        </a:dk1>
        <a:lt1>
          <a:srgbClr val="FFFFFF"/>
        </a:lt1>
        <a:dk2>
          <a:srgbClr val="000000"/>
        </a:dk2>
        <a:lt2>
          <a:srgbClr val="800000"/>
        </a:lt2>
        <a:accent1>
          <a:srgbClr val="CC0000"/>
        </a:accent1>
        <a:accent2>
          <a:srgbClr val="FFFF99"/>
        </a:accent2>
        <a:accent3>
          <a:srgbClr val="FFFFFF"/>
        </a:accent3>
        <a:accent4>
          <a:srgbClr val="0D0D0D"/>
        </a:accent4>
        <a:accent5>
          <a:srgbClr val="E2AAAA"/>
        </a:accent5>
        <a:accent6>
          <a:srgbClr val="E7E78A"/>
        </a:accent6>
        <a:hlink>
          <a:srgbClr val="B2B2B2"/>
        </a:hlink>
        <a:folHlink>
          <a:srgbClr val="EAEAEA"/>
        </a:folHlink>
      </a:clrScheme>
      <a:clrMap bg1="lt1" tx1="dk1" bg2="lt2" tx2="dk2" accent1="accent1" accent2="accent2" accent3="accent3" accent4="accent4" accent5="accent5" accent6="accent6" hlink="hlink" folHlink="folHlink"/>
    </a:extraClrScheme>
    <a:extraClrScheme>
      <a:clrScheme name="template 2">
        <a:dk1>
          <a:srgbClr val="111111"/>
        </a:dk1>
        <a:lt1>
          <a:srgbClr val="FFFFFF"/>
        </a:lt1>
        <a:dk2>
          <a:srgbClr val="000000"/>
        </a:dk2>
        <a:lt2>
          <a:srgbClr val="993300"/>
        </a:lt2>
        <a:accent1>
          <a:srgbClr val="FFCC66"/>
        </a:accent1>
        <a:accent2>
          <a:srgbClr val="FF6600"/>
        </a:accent2>
        <a:accent3>
          <a:srgbClr val="FFFFFF"/>
        </a:accent3>
        <a:accent4>
          <a:srgbClr val="0D0D0D"/>
        </a:accent4>
        <a:accent5>
          <a:srgbClr val="FFE2B8"/>
        </a:accent5>
        <a:accent6>
          <a:srgbClr val="E75C00"/>
        </a:accent6>
        <a:hlink>
          <a:srgbClr val="FF9933"/>
        </a:hlink>
        <a:folHlink>
          <a:srgbClr val="EAEAEA"/>
        </a:folHlink>
      </a:clrScheme>
      <a:clrMap bg1="lt1" tx1="dk1" bg2="lt2" tx2="dk2" accent1="accent1" accent2="accent2" accent3="accent3" accent4="accent4" accent5="accent5" accent6="accent6" hlink="hlink" folHlink="folHlink"/>
    </a:extraClrScheme>
    <a:extraClrScheme>
      <a:clrScheme name="template 3">
        <a:dk1>
          <a:srgbClr val="111111"/>
        </a:dk1>
        <a:lt1>
          <a:srgbClr val="FFFFFF"/>
        </a:lt1>
        <a:dk2>
          <a:srgbClr val="000000"/>
        </a:dk2>
        <a:lt2>
          <a:srgbClr val="996633"/>
        </a:lt2>
        <a:accent1>
          <a:srgbClr val="FFCC66"/>
        </a:accent1>
        <a:accent2>
          <a:srgbClr val="800000"/>
        </a:accent2>
        <a:accent3>
          <a:srgbClr val="FFFFFF"/>
        </a:accent3>
        <a:accent4>
          <a:srgbClr val="0D0D0D"/>
        </a:accent4>
        <a:accent5>
          <a:srgbClr val="FFE2B8"/>
        </a:accent5>
        <a:accent6>
          <a:srgbClr val="730000"/>
        </a:accent6>
        <a:hlink>
          <a:srgbClr val="FF9933"/>
        </a:hlink>
        <a:folHlink>
          <a:srgbClr val="EAEAEA"/>
        </a:folHlink>
      </a:clrScheme>
      <a:clrMap bg1="lt1" tx1="dk1" bg2="lt2" tx2="dk2" accent1="accent1" accent2="accent2" accent3="accent3" accent4="accent4" accent5="accent5" accent6="accent6" hlink="hlink" folHlink="folHlink"/>
    </a:extraClrScheme>
    <a:extraClrScheme>
      <a:clrScheme name="template 4">
        <a:dk1>
          <a:srgbClr val="111111"/>
        </a:dk1>
        <a:lt1>
          <a:srgbClr val="FFFFFF"/>
        </a:lt1>
        <a:dk2>
          <a:srgbClr val="000000"/>
        </a:dk2>
        <a:lt2>
          <a:srgbClr val="663300"/>
        </a:lt2>
        <a:accent1>
          <a:srgbClr val="FF9966"/>
        </a:accent1>
        <a:accent2>
          <a:srgbClr val="800000"/>
        </a:accent2>
        <a:accent3>
          <a:srgbClr val="FFFFFF"/>
        </a:accent3>
        <a:accent4>
          <a:srgbClr val="0D0D0D"/>
        </a:accent4>
        <a:accent5>
          <a:srgbClr val="FFCAB8"/>
        </a:accent5>
        <a:accent6>
          <a:srgbClr val="730000"/>
        </a:accent6>
        <a:hlink>
          <a:srgbClr val="FFCC66"/>
        </a:hlink>
        <a:folHlink>
          <a:srgbClr val="EAEAEA"/>
        </a:folHlink>
      </a:clrScheme>
      <a:clrMap bg1="lt1" tx1="dk1" bg2="lt2" tx2="dk2" accent1="accent1" accent2="accent2" accent3="accent3" accent4="accent4" accent5="accent5" accent6="accent6" hlink="hlink" folHlink="folHlink"/>
    </a:extraClrScheme>
    <a:extraClrScheme>
      <a:clrScheme name="template 5">
        <a:dk1>
          <a:srgbClr val="111111"/>
        </a:dk1>
        <a:lt1>
          <a:srgbClr val="FFFFFF"/>
        </a:lt1>
        <a:dk2>
          <a:srgbClr val="000000"/>
        </a:dk2>
        <a:lt2>
          <a:srgbClr val="FF3300"/>
        </a:lt2>
        <a:accent1>
          <a:srgbClr val="FF9966"/>
        </a:accent1>
        <a:accent2>
          <a:srgbClr val="808000"/>
        </a:accent2>
        <a:accent3>
          <a:srgbClr val="FFFFFF"/>
        </a:accent3>
        <a:accent4>
          <a:srgbClr val="0D0D0D"/>
        </a:accent4>
        <a:accent5>
          <a:srgbClr val="FFCAB8"/>
        </a:accent5>
        <a:accent6>
          <a:srgbClr val="737300"/>
        </a:accent6>
        <a:hlink>
          <a:srgbClr val="FFCC66"/>
        </a:hlink>
        <a:folHlink>
          <a:srgbClr val="EAEAEA"/>
        </a:folHlink>
      </a:clrScheme>
      <a:clrMap bg1="lt1" tx1="dk1" bg2="lt2" tx2="dk2" accent1="accent1" accent2="accent2" accent3="accent3" accent4="accent4" accent5="accent5" accent6="accent6" hlink="hlink" folHlink="folHlink"/>
    </a:extraClrScheme>
    <a:extraClrScheme>
      <a:clrScheme name="template 6">
        <a:dk1>
          <a:srgbClr val="111111"/>
        </a:dk1>
        <a:lt1>
          <a:srgbClr val="FFFFFF"/>
        </a:lt1>
        <a:dk2>
          <a:srgbClr val="000000"/>
        </a:dk2>
        <a:lt2>
          <a:srgbClr val="CC3300"/>
        </a:lt2>
        <a:accent1>
          <a:srgbClr val="FF9966"/>
        </a:accent1>
        <a:accent2>
          <a:srgbClr val="808000"/>
        </a:accent2>
        <a:accent3>
          <a:srgbClr val="FFFFFF"/>
        </a:accent3>
        <a:accent4>
          <a:srgbClr val="0D0D0D"/>
        </a:accent4>
        <a:accent5>
          <a:srgbClr val="FFCAB8"/>
        </a:accent5>
        <a:accent6>
          <a:srgbClr val="737300"/>
        </a:accent6>
        <a:hlink>
          <a:srgbClr val="FFCC66"/>
        </a:hlink>
        <a:folHlink>
          <a:srgbClr val="EAEAE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Template>
  <TotalTime>1358</TotalTime>
  <Words>1719</Words>
  <Application>Microsoft Office PowerPoint</Application>
  <PresentationFormat>On-screen Show (4:3)</PresentationFormat>
  <Paragraphs>224</Paragraphs>
  <Slides>37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Tahoma</vt:lpstr>
      <vt:lpstr>Verdana</vt:lpstr>
      <vt:lpstr>template</vt:lpstr>
      <vt:lpstr>Καρδία, δώρο ζωής· η μετάβαση από τη γνώση για τη δομή και λειτουργία της, στην αντιμετώπιση του κοινωνικο-επιστημονικού ζητήματος της μεταμόσχευσής της.</vt:lpstr>
      <vt:lpstr>Περιεχόμενο της Εισήγησης</vt:lpstr>
      <vt:lpstr>Σκοπός της Εισήγησης</vt:lpstr>
      <vt:lpstr>Σκοπός της εισήγησης</vt:lpstr>
      <vt:lpstr>Θεωρητικό πλαίσιο</vt:lpstr>
      <vt:lpstr>Επιστημονικά εγγράμματος πολίτης</vt:lpstr>
      <vt:lpstr>Επιχειρηματολογία</vt:lpstr>
      <vt:lpstr>Επιχειρηματολογία</vt:lpstr>
      <vt:lpstr>Επιχειρηματολογία</vt:lpstr>
      <vt:lpstr>Επιχειρηματολογία</vt:lpstr>
      <vt:lpstr>Επιχειρηματολογία</vt:lpstr>
      <vt:lpstr>Επιχειρηματολογία</vt:lpstr>
      <vt:lpstr>Κοινωνικο-επιστημονικά ζητήματα</vt:lpstr>
      <vt:lpstr>Κοινωνικο-επιστημονικά ζητήματα</vt:lpstr>
      <vt:lpstr>Κοινωνικο-επιστημονική διερώτηση</vt:lpstr>
      <vt:lpstr>Διδακτική πρόταση</vt:lpstr>
      <vt:lpstr>Θεωρητικό πλαίσιο διδακτικής πρότασης</vt:lpstr>
      <vt:lpstr>Θεωρητικό πλαίσιο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Σχεδιασμός και ανάπτυξη διδακτικής πρότασης</vt:lpstr>
      <vt:lpstr>Ευχαριστούμε!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Καρδιά, δώρο ζωής· η μετάβαση από τη γνώση για τη δομή και λειτουργία της, στην αντιμετώπιση του κοινωνικο-επιστημονικού ζητήματος της μεταμόσχευσής της.</dc:title>
  <dc:creator>Θεονίτσα Λοΐζου Γεωργίου</dc:creator>
  <cp:lastModifiedBy>Θεονίτσα Λοΐζου Γεωργίου</cp:lastModifiedBy>
  <cp:revision>33</cp:revision>
  <cp:lastPrinted>2023-02-23T12:49:04Z</cp:lastPrinted>
  <dcterms:created xsi:type="dcterms:W3CDTF">2023-02-20T16:08:28Z</dcterms:created>
  <dcterms:modified xsi:type="dcterms:W3CDTF">2023-02-23T16:05:19Z</dcterms:modified>
</cp:coreProperties>
</file>