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7" r:id="rId3"/>
    <p:sldId id="258" r:id="rId4"/>
    <p:sldId id="259" r:id="rId5"/>
    <p:sldId id="263" r:id="rId6"/>
    <p:sldId id="264" r:id="rId7"/>
    <p:sldId id="265" r:id="rId8"/>
    <p:sldId id="260" r:id="rId9"/>
    <p:sldId id="266" r:id="rId10"/>
    <p:sldId id="261" r:id="rId11"/>
    <p:sldId id="268" r:id="rId12"/>
    <p:sldId id="269" r:id="rId13"/>
    <p:sldId id="271" r:id="rId14"/>
    <p:sldId id="272" r:id="rId15"/>
    <p:sldId id="273" r:id="rId16"/>
  </p:sldIdLst>
  <p:sldSz cx="9144000" cy="6858000" type="screen4x3"/>
  <p:notesSz cx="6735763" cy="9869488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6CA565-227F-48E8-A24C-02690459ACFE}" type="datetimeFigureOut">
              <a:rPr lang="el-GR" smtClean="0"/>
              <a:t>30/09/2015</a:t>
            </a:fld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4188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14763" y="9374188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196388-262A-4E4C-BF54-22698A3EDA51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5723323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8C8AAC-E9D1-4266-B0E7-94C977C44F01}" type="datetimeFigureOut">
              <a:rPr lang="el-GR" smtClean="0"/>
              <a:t>30/09/2015</a:t>
            </a:fld>
            <a:endParaRPr lang="el-G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0113" y="739775"/>
            <a:ext cx="4935537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577" y="4688007"/>
            <a:ext cx="5388610" cy="44412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4301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5373" y="9374301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02B42F-98BA-4A38-B2D8-A44819A78E51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9169157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02B42F-98BA-4A38-B2D8-A44819A78E51}" type="slidenum">
              <a:rPr lang="el-GR" smtClean="0"/>
              <a:t>1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899584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02B42F-98BA-4A38-B2D8-A44819A78E51}" type="slidenum">
              <a:rPr lang="el-GR" smtClean="0"/>
              <a:t>15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5823355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4693D-1511-4ABC-AF4E-DAD13963354E}" type="datetimeFigureOut">
              <a:rPr lang="el-GR" smtClean="0"/>
              <a:t>30/09/2015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3D54B-95ED-4D08-9F54-2B33B4D00F6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698786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4693D-1511-4ABC-AF4E-DAD13963354E}" type="datetimeFigureOut">
              <a:rPr lang="el-GR" smtClean="0"/>
              <a:t>30/09/2015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3D54B-95ED-4D08-9F54-2B33B4D00F6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236422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4693D-1511-4ABC-AF4E-DAD13963354E}" type="datetimeFigureOut">
              <a:rPr lang="el-GR" smtClean="0"/>
              <a:t>30/09/2015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3D54B-95ED-4D08-9F54-2B33B4D00F6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733590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4693D-1511-4ABC-AF4E-DAD13963354E}" type="datetimeFigureOut">
              <a:rPr lang="el-GR" smtClean="0"/>
              <a:t>30/09/2015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3D54B-95ED-4D08-9F54-2B33B4D00F6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62423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4693D-1511-4ABC-AF4E-DAD13963354E}" type="datetimeFigureOut">
              <a:rPr lang="el-GR" smtClean="0"/>
              <a:t>30/09/2015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3D54B-95ED-4D08-9F54-2B33B4D00F6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9082535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4693D-1511-4ABC-AF4E-DAD13963354E}" type="datetimeFigureOut">
              <a:rPr lang="el-GR" smtClean="0"/>
              <a:t>30/09/2015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3D54B-95ED-4D08-9F54-2B33B4D00F6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8594472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4693D-1511-4ABC-AF4E-DAD13963354E}" type="datetimeFigureOut">
              <a:rPr lang="el-GR" smtClean="0"/>
              <a:t>30/09/2015</a:t>
            </a:fld>
            <a:endParaRPr lang="el-G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3D54B-95ED-4D08-9F54-2B33B4D00F6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730369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4693D-1511-4ABC-AF4E-DAD13963354E}" type="datetimeFigureOut">
              <a:rPr lang="el-GR" smtClean="0"/>
              <a:t>30/09/2015</a:t>
            </a:fld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3D54B-95ED-4D08-9F54-2B33B4D00F6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99060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4693D-1511-4ABC-AF4E-DAD13963354E}" type="datetimeFigureOut">
              <a:rPr lang="el-GR" smtClean="0"/>
              <a:t>30/09/2015</a:t>
            </a:fld>
            <a:endParaRPr lang="el-G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3D54B-95ED-4D08-9F54-2B33B4D00F6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411717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4693D-1511-4ABC-AF4E-DAD13963354E}" type="datetimeFigureOut">
              <a:rPr lang="el-GR" smtClean="0"/>
              <a:t>30/09/2015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3D54B-95ED-4D08-9F54-2B33B4D00F6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1077326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4693D-1511-4ABC-AF4E-DAD13963354E}" type="datetimeFigureOut">
              <a:rPr lang="el-GR" smtClean="0"/>
              <a:t>30/09/2015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3D54B-95ED-4D08-9F54-2B33B4D00F6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735104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40000"/>
                <a:satMod val="350000"/>
              </a:schemeClr>
            </a:gs>
            <a:gs pos="40000">
              <a:schemeClr val="bg2">
                <a:tint val="45000"/>
                <a:shade val="99000"/>
                <a:satMod val="350000"/>
              </a:schemeClr>
            </a:gs>
            <a:gs pos="100000">
              <a:srgbClr val="92D050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34693D-1511-4ABC-AF4E-DAD13963354E}" type="datetimeFigureOut">
              <a:rPr lang="el-GR" smtClean="0"/>
              <a:t>30/09/2015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73D54B-95ED-4D08-9F54-2B33B4D00F6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094573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png"/><Relationship Id="rId9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18.jpeg"/><Relationship Id="rId4" Type="http://schemas.openxmlformats.org/officeDocument/2006/relationships/image" Target="../media/image5.png"/><Relationship Id="rId9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94185" y="692696"/>
            <a:ext cx="8155631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l-GR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Πειραματικές Προσεγγίσεις </a:t>
            </a:r>
            <a:br>
              <a:rPr lang="el-GR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l-GR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με τη χρήση της διασύνδεσης </a:t>
            </a:r>
          </a:p>
          <a:p>
            <a:pPr algn="ctr"/>
            <a:r>
              <a:rPr lang="en-US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Data Studio</a:t>
            </a:r>
            <a:endParaRPr lang="el-GR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123728" y="3164775"/>
            <a:ext cx="515974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l-G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Αισθητήρας Περιστροφής</a:t>
            </a:r>
          </a:p>
          <a:p>
            <a:pPr algn="ctr"/>
            <a:r>
              <a:rPr lang="en-US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Rotary Motion Sensor</a:t>
            </a:r>
            <a:endParaRPr lang="el-GR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 descr="http://www.phys.vt.edu/~demo/images/2305setup/RM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789" y="4149080"/>
            <a:ext cx="2175840" cy="270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139952" y="5229200"/>
            <a:ext cx="48965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000" b="1" dirty="0" smtClean="0"/>
              <a:t>Γιάννης Γεωργίου Λύκειο </a:t>
            </a:r>
            <a:r>
              <a:rPr lang="el-GR" sz="2000" b="1" dirty="0" err="1" smtClean="0"/>
              <a:t>Παλουριώτισσας</a:t>
            </a:r>
            <a:endParaRPr lang="el-GR" sz="2000" b="1" dirty="0" smtClean="0"/>
          </a:p>
          <a:p>
            <a:r>
              <a:rPr lang="el-GR" sz="2000" b="1" dirty="0" smtClean="0"/>
              <a:t>Σάββας Σάββα Λύκειο Σολέας</a:t>
            </a:r>
          </a:p>
          <a:p>
            <a:r>
              <a:rPr lang="el-GR" sz="2000" b="1" dirty="0" smtClean="0"/>
              <a:t>Ευθύμιος </a:t>
            </a:r>
            <a:r>
              <a:rPr lang="el-GR" sz="2000" b="1" dirty="0" err="1" smtClean="0"/>
              <a:t>Σβούκης</a:t>
            </a:r>
            <a:r>
              <a:rPr lang="el-GR" sz="2000" b="1" dirty="0" smtClean="0"/>
              <a:t> Λύκειο Σολέας</a:t>
            </a:r>
            <a:endParaRPr lang="el-GR" sz="2000" b="1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6084168" y="6381328"/>
            <a:ext cx="3059832" cy="365125"/>
          </a:xfrm>
        </p:spPr>
        <p:txBody>
          <a:bodyPr/>
          <a:lstStyle/>
          <a:p>
            <a:fld id="{D36D8E84-79AD-479D-B679-8AA566F297A0}" type="datetime2">
              <a:rPr lang="el-GR" sz="1600" b="1" smtClean="0">
                <a:solidFill>
                  <a:schemeClr val="tx1"/>
                </a:solidFill>
              </a:rPr>
              <a:t>Τετάρτη, 30 Σεπτεμβρίου 2015</a:t>
            </a:fld>
            <a:endParaRPr lang="el-G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3071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 fontScale="90000"/>
          </a:bodyPr>
          <a:lstStyle/>
          <a:p>
            <a:r>
              <a:rPr lang="el-GR" sz="3200" dirty="0" smtClean="0"/>
              <a:t>2.γ. </a:t>
            </a:r>
            <a:r>
              <a:rPr lang="el-GR" sz="3200" dirty="0"/>
              <a:t>Πειραματική Προσέγγιση </a:t>
            </a:r>
            <a:r>
              <a:rPr lang="el-GR" sz="3200" dirty="0"/>
              <a:t>του Θεωρήματος </a:t>
            </a:r>
            <a:r>
              <a:rPr lang="el-GR" sz="3200" dirty="0"/>
              <a:t>Διατήρησης της Μηχανικής Ενέργειας </a:t>
            </a:r>
            <a:br>
              <a:rPr lang="el-GR" sz="3200" dirty="0"/>
            </a:br>
            <a:r>
              <a:rPr lang="el-GR" sz="3200" dirty="0"/>
              <a:t>Ρύθμιση Αισθητήρα</a:t>
            </a:r>
            <a:endParaRPr lang="el-GR" sz="3200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628800"/>
            <a:ext cx="6480720" cy="4091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Oval 6"/>
          <p:cNvSpPr/>
          <p:nvPr/>
        </p:nvSpPr>
        <p:spPr>
          <a:xfrm>
            <a:off x="1115616" y="5229200"/>
            <a:ext cx="1728192" cy="41726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8" name="Oval 7"/>
          <p:cNvSpPr/>
          <p:nvPr/>
        </p:nvSpPr>
        <p:spPr>
          <a:xfrm>
            <a:off x="3275856" y="5229200"/>
            <a:ext cx="1728192" cy="41726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9" name="Oval 8"/>
          <p:cNvSpPr/>
          <p:nvPr/>
        </p:nvSpPr>
        <p:spPr>
          <a:xfrm>
            <a:off x="4716016" y="4293096"/>
            <a:ext cx="1728192" cy="41726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2" name="Oval 11"/>
          <p:cNvSpPr/>
          <p:nvPr/>
        </p:nvSpPr>
        <p:spPr>
          <a:xfrm>
            <a:off x="971600" y="1556792"/>
            <a:ext cx="1728192" cy="41726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3" name="Content Placeholder 4"/>
          <p:cNvSpPr txBox="1">
            <a:spLocks/>
          </p:cNvSpPr>
          <p:nvPr/>
        </p:nvSpPr>
        <p:spPr>
          <a:xfrm>
            <a:off x="323528" y="5589240"/>
            <a:ext cx="8424936" cy="12687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 smtClean="0"/>
              <a:t>Setup</a:t>
            </a:r>
          </a:p>
          <a:p>
            <a:r>
              <a:rPr lang="en-US" sz="1600" b="1" dirty="0" smtClean="0">
                <a:latin typeface="Arial"/>
                <a:cs typeface="Arial"/>
              </a:rPr>
              <a:t>√ </a:t>
            </a:r>
            <a:r>
              <a:rPr lang="en-US" sz="1600" b="1" dirty="0" smtClean="0"/>
              <a:t>Angular Velocity</a:t>
            </a:r>
          </a:p>
          <a:p>
            <a:r>
              <a:rPr lang="en-US" sz="1600" b="1" dirty="0" smtClean="0"/>
              <a:t> rad/s</a:t>
            </a:r>
          </a:p>
          <a:p>
            <a:r>
              <a:rPr lang="en-US" sz="1600" b="1" dirty="0" smtClean="0"/>
              <a:t>Sample Rate </a:t>
            </a:r>
            <a:r>
              <a:rPr lang="el-GR" sz="1600" b="1" dirty="0" smtClean="0"/>
              <a:t>25</a:t>
            </a:r>
            <a:r>
              <a:rPr lang="en-US" sz="1600" b="1" dirty="0" smtClean="0"/>
              <a:t> </a:t>
            </a:r>
            <a:r>
              <a:rPr lang="el-GR" sz="1600" b="1" dirty="0" smtClean="0"/>
              <a:t>ή 40</a:t>
            </a:r>
            <a:r>
              <a:rPr lang="en-US" sz="1600" b="1" dirty="0" smtClean="0"/>
              <a:t> Hz</a:t>
            </a:r>
            <a:endParaRPr lang="el-GR" sz="1600" b="1" dirty="0"/>
          </a:p>
        </p:txBody>
      </p:sp>
    </p:spTree>
    <p:extLst>
      <p:ext uri="{BB962C8B-B14F-4D97-AF65-F5344CB8AC3E}">
        <p14:creationId xmlns:p14="http://schemas.microsoft.com/office/powerpoint/2010/main" val="2562988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 fontScale="90000"/>
          </a:bodyPr>
          <a:lstStyle/>
          <a:p>
            <a:r>
              <a:rPr lang="el-GR" sz="3200" dirty="0" smtClean="0"/>
              <a:t>2.γ. Πειραματική Προσέγγιση </a:t>
            </a:r>
            <a:r>
              <a:rPr lang="el-GR" sz="3200" dirty="0" smtClean="0"/>
              <a:t>του Θεωρήματος </a:t>
            </a:r>
            <a:r>
              <a:rPr lang="el-GR" sz="3200" dirty="0" smtClean="0"/>
              <a:t/>
            </a:r>
            <a:br>
              <a:rPr lang="el-GR" sz="3200" dirty="0" smtClean="0"/>
            </a:br>
            <a:r>
              <a:rPr lang="el-GR" sz="3200" dirty="0" smtClean="0"/>
              <a:t>Διατήρησης </a:t>
            </a:r>
            <a:r>
              <a:rPr lang="el-GR" sz="3200" dirty="0" smtClean="0"/>
              <a:t>της Μηχανικής Ενέργειας </a:t>
            </a:r>
            <a:br>
              <a:rPr lang="el-GR" sz="3200" dirty="0" smtClean="0"/>
            </a:br>
            <a:r>
              <a:rPr lang="el-GR" sz="3200" dirty="0" smtClean="0"/>
              <a:t>Υλικά</a:t>
            </a:r>
            <a:endParaRPr lang="el-GR" sz="3200" dirty="0"/>
          </a:p>
        </p:txBody>
      </p:sp>
      <p:pic>
        <p:nvPicPr>
          <p:cNvPr id="10" name="Picture 7" descr="C:\Users\Teacher\Desktop\Στροφορμή\IMAG296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10397"/>
            <a:ext cx="2872047" cy="1620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5529" y="2936896"/>
            <a:ext cx="6003573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422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 fontScale="90000"/>
          </a:bodyPr>
          <a:lstStyle/>
          <a:p>
            <a:r>
              <a:rPr lang="el-GR" sz="3200" dirty="0" smtClean="0"/>
              <a:t>2.γ. Πειραματική Προσέγγιση </a:t>
            </a:r>
            <a:r>
              <a:rPr lang="el-GR" sz="3200" dirty="0" smtClean="0"/>
              <a:t>του Θεωρήματος </a:t>
            </a:r>
            <a:r>
              <a:rPr lang="el-GR" sz="3200" dirty="0" smtClean="0"/>
              <a:t>Διατήρησης της Μηχανικής Ενέργειας </a:t>
            </a:r>
            <a:br>
              <a:rPr lang="el-GR" sz="3200" dirty="0" smtClean="0"/>
            </a:br>
            <a:r>
              <a:rPr lang="el-GR" sz="3200" dirty="0" smtClean="0"/>
              <a:t>Πειραματική Διάταξη</a:t>
            </a:r>
            <a:endParaRPr lang="el-GR" sz="3200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864" y="1742093"/>
            <a:ext cx="8229600" cy="4639235"/>
          </a:xfrm>
        </p:spPr>
      </p:pic>
    </p:spTree>
    <p:extLst>
      <p:ext uri="{BB962C8B-B14F-4D97-AF65-F5344CB8AC3E}">
        <p14:creationId xmlns:p14="http://schemas.microsoft.com/office/powerpoint/2010/main" val="333273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 fontScale="90000"/>
          </a:bodyPr>
          <a:lstStyle/>
          <a:p>
            <a:r>
              <a:rPr lang="el-GR" sz="3200" dirty="0" smtClean="0"/>
              <a:t>2.γ. Πειραματική Προσέγγιση </a:t>
            </a:r>
            <a:r>
              <a:rPr lang="el-GR" sz="3200" dirty="0" smtClean="0"/>
              <a:t>του Θεωρήματος </a:t>
            </a:r>
            <a:r>
              <a:rPr lang="el-GR" sz="3200" dirty="0" smtClean="0"/>
              <a:t/>
            </a:r>
            <a:br>
              <a:rPr lang="el-GR" sz="3200" dirty="0" smtClean="0"/>
            </a:br>
            <a:r>
              <a:rPr lang="el-GR" sz="3200" dirty="0" smtClean="0"/>
              <a:t>Διατήρησης </a:t>
            </a:r>
            <a:r>
              <a:rPr lang="el-GR" sz="3200" dirty="0" smtClean="0"/>
              <a:t>της Μηχανικής Ενέργειας </a:t>
            </a:r>
            <a:br>
              <a:rPr lang="el-GR" sz="3200" dirty="0" smtClean="0"/>
            </a:br>
            <a:r>
              <a:rPr lang="el-GR" sz="3200" dirty="0" smtClean="0"/>
              <a:t>Πειραματική Διάταξη (</a:t>
            </a:r>
            <a:r>
              <a:rPr lang="en-US" sz="3200" dirty="0" smtClean="0"/>
              <a:t>Video)</a:t>
            </a:r>
            <a:endParaRPr lang="el-GR" sz="3200" dirty="0"/>
          </a:p>
        </p:txBody>
      </p:sp>
      <p:pic>
        <p:nvPicPr>
          <p:cNvPr id="3" name="VIDEO0115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47664" y="1700808"/>
            <a:ext cx="6034088" cy="4525963"/>
          </a:xfrm>
        </p:spPr>
      </p:pic>
    </p:spTree>
    <p:extLst>
      <p:ext uri="{BB962C8B-B14F-4D97-AF65-F5344CB8AC3E}">
        <p14:creationId xmlns:p14="http://schemas.microsoft.com/office/powerpoint/2010/main" val="168391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 fontScale="90000"/>
          </a:bodyPr>
          <a:lstStyle/>
          <a:p>
            <a:r>
              <a:rPr lang="el-GR" sz="3200" dirty="0" smtClean="0"/>
              <a:t>2.γ. Πειραματική Προσέγγιση </a:t>
            </a:r>
            <a:r>
              <a:rPr lang="el-GR" sz="3200" dirty="0" smtClean="0"/>
              <a:t>του </a:t>
            </a:r>
            <a:r>
              <a:rPr lang="el-GR" sz="3200" dirty="0" smtClean="0"/>
              <a:t/>
            </a:r>
            <a:br>
              <a:rPr lang="el-GR" sz="3200" dirty="0" smtClean="0"/>
            </a:br>
            <a:r>
              <a:rPr lang="el-GR" sz="3200" dirty="0" smtClean="0"/>
              <a:t>Θεωρήματος</a:t>
            </a:r>
            <a:r>
              <a:rPr lang="el-GR" sz="3200" dirty="0" smtClean="0"/>
              <a:t> </a:t>
            </a:r>
            <a:r>
              <a:rPr lang="el-GR" sz="3200" dirty="0" smtClean="0"/>
              <a:t>Διατήρησης της Μηχανικής Ενέργειας </a:t>
            </a:r>
            <a:br>
              <a:rPr lang="el-GR" sz="3200" dirty="0" smtClean="0"/>
            </a:br>
            <a:r>
              <a:rPr lang="el-GR" sz="3200" dirty="0" smtClean="0"/>
              <a:t>Γραφική Παράσταση</a:t>
            </a:r>
            <a:endParaRPr lang="el-GR" sz="3200" dirty="0"/>
          </a:p>
        </p:txBody>
      </p:sp>
      <p:pic>
        <p:nvPicPr>
          <p:cNvPr id="5" name="Content Placeholder 4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5536" y="1772816"/>
            <a:ext cx="8424936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91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473042" y="2551837"/>
            <a:ext cx="619791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l-GR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Σας ευχαριστούμε </a:t>
            </a:r>
          </a:p>
          <a:p>
            <a:pPr algn="ctr"/>
            <a:r>
              <a:rPr lang="el-GR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για την προσοχή σας</a:t>
            </a:r>
            <a:endParaRPr lang="el-GR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79336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Δομή της Παρουσίασης</a:t>
            </a:r>
            <a:endParaRPr lang="el-G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lnSpc>
                <a:spcPct val="160000"/>
              </a:lnSpc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n-US" dirty="0" smtClean="0"/>
              <a:t> </a:t>
            </a:r>
            <a:r>
              <a:rPr lang="el-GR" sz="3300" dirty="0" smtClean="0"/>
              <a:t>Ρύθμιση του αισθητήρα Περιστροφής.</a:t>
            </a:r>
          </a:p>
          <a:p>
            <a:pPr>
              <a:lnSpc>
                <a:spcPct val="160000"/>
              </a:lnSpc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n-US" sz="3300" dirty="0" smtClean="0"/>
              <a:t> </a:t>
            </a:r>
            <a:r>
              <a:rPr lang="el-GR" sz="3300" dirty="0" smtClean="0"/>
              <a:t>Παρουσίαση Πειραματικών Προσεγγίσεων:</a:t>
            </a:r>
            <a:endParaRPr lang="el-GR" sz="3300" dirty="0" smtClean="0"/>
          </a:p>
          <a:p>
            <a:pPr marL="0" indent="0">
              <a:lnSpc>
                <a:spcPct val="160000"/>
              </a:lnSpc>
              <a:buClr>
                <a:srgbClr val="FF0000"/>
              </a:buClr>
              <a:buNone/>
            </a:pPr>
            <a:r>
              <a:rPr lang="el-GR" sz="3300" dirty="0"/>
              <a:t>	</a:t>
            </a:r>
            <a:r>
              <a:rPr lang="el-GR" sz="3300" dirty="0" smtClean="0"/>
              <a:t>α. </a:t>
            </a:r>
            <a:r>
              <a:rPr lang="el-GR" sz="3300" dirty="0" smtClean="0"/>
              <a:t>της </a:t>
            </a:r>
            <a:r>
              <a:rPr lang="el-GR" sz="3300" dirty="0" smtClean="0"/>
              <a:t>Ροπής Αδράνειας.</a:t>
            </a:r>
          </a:p>
          <a:p>
            <a:pPr marL="0" indent="0">
              <a:lnSpc>
                <a:spcPct val="160000"/>
              </a:lnSpc>
              <a:buClr>
                <a:srgbClr val="FF0000"/>
              </a:buClr>
              <a:buNone/>
            </a:pPr>
            <a:r>
              <a:rPr lang="el-GR" sz="3300" dirty="0" smtClean="0"/>
              <a:t>	β. </a:t>
            </a:r>
            <a:r>
              <a:rPr lang="el-GR" sz="3300" dirty="0" smtClean="0"/>
              <a:t>του Θεωρήματος </a:t>
            </a:r>
            <a:r>
              <a:rPr lang="el-GR" sz="3300" dirty="0" smtClean="0"/>
              <a:t>Διατήρησης </a:t>
            </a:r>
            <a:r>
              <a:rPr lang="el-GR" sz="3300" dirty="0" smtClean="0"/>
              <a:t>της Στροφορμής</a:t>
            </a:r>
          </a:p>
          <a:p>
            <a:pPr marL="0" indent="0">
              <a:lnSpc>
                <a:spcPct val="160000"/>
              </a:lnSpc>
              <a:buClr>
                <a:srgbClr val="FF0000"/>
              </a:buClr>
              <a:buNone/>
            </a:pPr>
            <a:r>
              <a:rPr lang="el-GR" sz="3300" dirty="0"/>
              <a:t>	</a:t>
            </a:r>
            <a:r>
              <a:rPr lang="el-GR" sz="3300" dirty="0" smtClean="0"/>
              <a:t>γ. </a:t>
            </a:r>
            <a:r>
              <a:rPr lang="el-GR" sz="3300" dirty="0" smtClean="0"/>
              <a:t>του Θεωρήματος </a:t>
            </a:r>
            <a:r>
              <a:rPr lang="el-GR" sz="3300" dirty="0" smtClean="0"/>
              <a:t>Διατήρησης της Μηχανικής            </a:t>
            </a:r>
          </a:p>
          <a:p>
            <a:pPr marL="0" indent="0">
              <a:lnSpc>
                <a:spcPct val="160000"/>
              </a:lnSpc>
              <a:buClr>
                <a:srgbClr val="FF0000"/>
              </a:buClr>
              <a:buNone/>
            </a:pPr>
            <a:r>
              <a:rPr lang="el-GR" sz="3300" dirty="0"/>
              <a:t> </a:t>
            </a:r>
            <a:r>
              <a:rPr lang="el-GR" sz="3300" dirty="0" smtClean="0"/>
              <a:t>              Ενέργειας.</a:t>
            </a:r>
          </a:p>
          <a:p>
            <a:pPr marL="0" indent="0">
              <a:buClr>
                <a:srgbClr val="FF0000"/>
              </a:buClr>
              <a:buNone/>
            </a:pPr>
            <a:r>
              <a:rPr lang="el-GR" dirty="0" smtClean="0"/>
              <a:t> 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1062739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l-GR" dirty="0" smtClean="0"/>
              <a:t>1. Ρύθμιση του Αισθητήρα Περιστροφής για τα πειράματα 1 και 2</a:t>
            </a:r>
            <a:endParaRPr lang="el-GR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23528" y="5589240"/>
            <a:ext cx="3528392" cy="1268760"/>
          </a:xfrm>
        </p:spPr>
        <p:txBody>
          <a:bodyPr>
            <a:noAutofit/>
          </a:bodyPr>
          <a:lstStyle/>
          <a:p>
            <a:r>
              <a:rPr lang="en-US" sz="1600" b="1" dirty="0" smtClean="0"/>
              <a:t>Setup</a:t>
            </a:r>
          </a:p>
          <a:p>
            <a:r>
              <a:rPr lang="en-US" sz="1600" b="1" dirty="0" smtClean="0">
                <a:latin typeface="Arial"/>
                <a:cs typeface="Arial"/>
              </a:rPr>
              <a:t>√ </a:t>
            </a:r>
            <a:r>
              <a:rPr lang="en-US" sz="1600" b="1" dirty="0" smtClean="0"/>
              <a:t>Angular Velocity</a:t>
            </a:r>
          </a:p>
          <a:p>
            <a:r>
              <a:rPr lang="en-US" sz="1600" b="1" dirty="0"/>
              <a:t> </a:t>
            </a:r>
            <a:r>
              <a:rPr lang="en-US" sz="1600" b="1" dirty="0" smtClean="0"/>
              <a:t>rad/s</a:t>
            </a:r>
          </a:p>
          <a:p>
            <a:r>
              <a:rPr lang="en-US" sz="1600" b="1" dirty="0" smtClean="0"/>
              <a:t>Sample Rate 2 </a:t>
            </a:r>
            <a:r>
              <a:rPr lang="el-GR" sz="1600" b="1" dirty="0" smtClean="0"/>
              <a:t>ή 5</a:t>
            </a:r>
            <a:r>
              <a:rPr lang="en-US" sz="1600" b="1" dirty="0" smtClean="0"/>
              <a:t> Hz</a:t>
            </a:r>
            <a:endParaRPr lang="el-GR" sz="1600" b="1" dirty="0"/>
          </a:p>
        </p:txBody>
      </p:sp>
      <p:grpSp>
        <p:nvGrpSpPr>
          <p:cNvPr id="7" name="Group 6"/>
          <p:cNvGrpSpPr/>
          <p:nvPr/>
        </p:nvGrpSpPr>
        <p:grpSpPr>
          <a:xfrm>
            <a:off x="539552" y="1412776"/>
            <a:ext cx="8040482" cy="4191248"/>
            <a:chOff x="539552" y="1412776"/>
            <a:chExt cx="8040482" cy="4191248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552" y="1412776"/>
              <a:ext cx="8040482" cy="41912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Oval 5"/>
            <p:cNvSpPr/>
            <p:nvPr/>
          </p:nvSpPr>
          <p:spPr>
            <a:xfrm>
              <a:off x="683568" y="5027960"/>
              <a:ext cx="1728192" cy="417264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l-GR"/>
            </a:p>
          </p:txBody>
        </p:sp>
        <p:sp>
          <p:nvSpPr>
            <p:cNvPr id="8" name="Oval 7"/>
            <p:cNvSpPr/>
            <p:nvPr/>
          </p:nvSpPr>
          <p:spPr>
            <a:xfrm>
              <a:off x="3275856" y="5085184"/>
              <a:ext cx="1728192" cy="371701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l-GR"/>
            </a:p>
          </p:txBody>
        </p:sp>
        <p:sp>
          <p:nvSpPr>
            <p:cNvPr id="9" name="Oval 8"/>
            <p:cNvSpPr/>
            <p:nvPr/>
          </p:nvSpPr>
          <p:spPr>
            <a:xfrm>
              <a:off x="5004048" y="4163864"/>
              <a:ext cx="1728192" cy="417264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l-GR"/>
            </a:p>
          </p:txBody>
        </p:sp>
      </p:grpSp>
    </p:spTree>
    <p:extLst>
      <p:ext uri="{BB962C8B-B14F-4D97-AF65-F5344CB8AC3E}">
        <p14:creationId xmlns:p14="http://schemas.microsoft.com/office/powerpoint/2010/main" val="1134276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l-GR" dirty="0" smtClean="0"/>
              <a:t>2.α. Πειραματική Προσέγγιση της Ροπής Αδράνειας - Υλικά</a:t>
            </a:r>
            <a:endParaRPr lang="el-GR" dirty="0"/>
          </a:p>
        </p:txBody>
      </p:sp>
      <p:pic>
        <p:nvPicPr>
          <p:cNvPr id="2050" name="Picture 2" descr="C:\Users\Teacher\Desktop\Στροφορμή\IMAG296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972799" y="-5334000"/>
            <a:ext cx="3193043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Teacher\Desktop\Στροφορμή\IMAG296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972799" y="-5334000"/>
            <a:ext cx="3193043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Teacher\Desktop\Στροφορμή\IMAG296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972797" y="-5334000"/>
            <a:ext cx="2554435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9988"/>
            <a:ext cx="8964488" cy="5688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 descr="C:\Users\Teacher\Desktop\Στροφορμή\IMAG2964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246" y="1592976"/>
            <a:ext cx="2873739" cy="1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1592976"/>
            <a:ext cx="2873739" cy="1620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078" y="3432175"/>
            <a:ext cx="2873726" cy="1620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1592976"/>
            <a:ext cx="2873738" cy="1620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3429000"/>
            <a:ext cx="2873739" cy="1620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949" y="3465184"/>
            <a:ext cx="2873739" cy="1620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5119103"/>
            <a:ext cx="2873726" cy="16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999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2α Πειραματική Διάταξη</a:t>
            </a:r>
            <a:endParaRPr lang="el-G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58" y="1340768"/>
            <a:ext cx="8939038" cy="5256584"/>
          </a:xfrm>
        </p:spPr>
      </p:pic>
    </p:spTree>
    <p:extLst>
      <p:ext uri="{BB962C8B-B14F-4D97-AF65-F5344CB8AC3E}">
        <p14:creationId xmlns:p14="http://schemas.microsoft.com/office/powerpoint/2010/main" val="2547689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l-GR" dirty="0" smtClean="0"/>
              <a:t>Γραφικές Παραστάσεις ω=</a:t>
            </a:r>
            <a:r>
              <a:rPr lang="en-US" dirty="0" smtClean="0"/>
              <a:t>f</a:t>
            </a:r>
            <a:r>
              <a:rPr lang="el-GR" dirty="0" smtClean="0"/>
              <a:t>(</a:t>
            </a:r>
            <a:r>
              <a:rPr lang="en-US" dirty="0" smtClean="0"/>
              <a:t>t)</a:t>
            </a:r>
            <a:endParaRPr lang="el-GR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0728"/>
            <a:ext cx="4482214" cy="25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8" y="980728"/>
            <a:ext cx="4482304" cy="25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656855"/>
            <a:ext cx="5486400" cy="308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701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Teacher\Desktop\Στροφορμή\IMAG296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972799" y="-5334000"/>
            <a:ext cx="3193043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Teacher\Desktop\Στροφορμή\IMAG296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972799" y="-5334000"/>
            <a:ext cx="3193043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Teacher\Desktop\Στροφορμή\IMAG296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972797" y="-5334000"/>
            <a:ext cx="2554435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9988"/>
            <a:ext cx="8964488" cy="5688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 descr="C:\Users\Teacher\Desktop\Στροφορμή\IMAG2964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246" y="2097032"/>
            <a:ext cx="2873739" cy="1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2097032"/>
            <a:ext cx="2873739" cy="1620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078" y="4113256"/>
            <a:ext cx="2873726" cy="1620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2025024"/>
            <a:ext cx="2873738" cy="1620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 fontScale="90000"/>
          </a:bodyPr>
          <a:lstStyle/>
          <a:p>
            <a:r>
              <a:rPr lang="el-GR" dirty="0" smtClean="0"/>
              <a:t>2.β. Πειραματική Προσέγγιση </a:t>
            </a:r>
            <a:r>
              <a:rPr lang="el-GR" dirty="0" smtClean="0"/>
              <a:t>του Θεωρήματος</a:t>
            </a:r>
            <a:r>
              <a:rPr lang="el-GR" dirty="0" smtClean="0"/>
              <a:t> </a:t>
            </a:r>
            <a:r>
              <a:rPr lang="el-GR" dirty="0" smtClean="0"/>
              <a:t>Διατήρησης της Στροφορμής - Υλικά</a:t>
            </a:r>
            <a:endParaRPr lang="el-GR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4113135"/>
            <a:ext cx="2873723" cy="1620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758517" y="3453241"/>
            <a:ext cx="1620000" cy="2873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624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l-GR" dirty="0" smtClean="0"/>
              <a:t>2.β. Πειραματική Προσέγγιση </a:t>
            </a:r>
            <a:r>
              <a:rPr lang="el-GR" dirty="0"/>
              <a:t>του Θεωρήματος Διατήρησης </a:t>
            </a:r>
            <a:r>
              <a:rPr lang="el-GR" dirty="0" smtClean="0"/>
              <a:t>της Στροφορμής</a:t>
            </a:r>
            <a:r>
              <a:rPr lang="en-US" dirty="0" smtClean="0"/>
              <a:t> </a:t>
            </a:r>
            <a:r>
              <a:rPr lang="el-GR" dirty="0" smtClean="0"/>
              <a:t>Πειραματική Διάταξη</a:t>
            </a:r>
            <a:endParaRPr lang="el-G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781" y="1844675"/>
            <a:ext cx="8028664" cy="4525963"/>
          </a:xfrm>
        </p:spPr>
      </p:pic>
    </p:spTree>
    <p:extLst>
      <p:ext uri="{BB962C8B-B14F-4D97-AF65-F5344CB8AC3E}">
        <p14:creationId xmlns:p14="http://schemas.microsoft.com/office/powerpoint/2010/main" val="2780285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l-GR" dirty="0" smtClean="0"/>
              <a:t>2.β. </a:t>
            </a:r>
            <a:r>
              <a:rPr lang="el-GR" sz="4000" dirty="0" smtClean="0"/>
              <a:t>Πειραματική Προσέγγιση </a:t>
            </a:r>
            <a:r>
              <a:rPr lang="el-GR" sz="4000" dirty="0"/>
              <a:t>του Θεωρήματος Διατήρησης </a:t>
            </a:r>
            <a:r>
              <a:rPr lang="el-GR" sz="4000" dirty="0" smtClean="0"/>
              <a:t>της Στροφορμής</a:t>
            </a:r>
            <a:endParaRPr lang="el-GR" sz="4000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45613"/>
            <a:ext cx="8363272" cy="4507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838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</TotalTime>
  <Words>165</Words>
  <Application>Microsoft Office PowerPoint</Application>
  <PresentationFormat>On-screen Show (4:3)</PresentationFormat>
  <Paragraphs>40</Paragraphs>
  <Slides>15</Slides>
  <Notes>2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PowerPoint Presentation</vt:lpstr>
      <vt:lpstr>Δομή της Παρουσίασης</vt:lpstr>
      <vt:lpstr>1. Ρύθμιση του Αισθητήρα Περιστροφής για τα πειράματα 1 και 2</vt:lpstr>
      <vt:lpstr>2.α. Πειραματική Προσέγγιση της Ροπής Αδράνειας - Υλικά</vt:lpstr>
      <vt:lpstr>2α Πειραματική Διάταξη</vt:lpstr>
      <vt:lpstr>Γραφικές Παραστάσεις ω=f(t)</vt:lpstr>
      <vt:lpstr>2.β. Πειραματική Προσέγγιση του Θεωρήματος Διατήρησης της Στροφορμής - Υλικά</vt:lpstr>
      <vt:lpstr>2.β. Πειραματική Προσέγγιση του Θεωρήματος Διατήρησης της Στροφορμής Πειραματική Διάταξη</vt:lpstr>
      <vt:lpstr>2.β. Πειραματική Προσέγγιση του Θεωρήματος Διατήρησης της Στροφορμής</vt:lpstr>
      <vt:lpstr>2.γ. Πειραματική Προσέγγιση του Θεωρήματος Διατήρησης της Μηχανικής Ενέργειας  Ρύθμιση Αισθητήρα</vt:lpstr>
      <vt:lpstr>2.γ. Πειραματική Προσέγγιση του Θεωρήματος  Διατήρησης της Μηχανικής Ενέργειας  Υλικά</vt:lpstr>
      <vt:lpstr>2.γ. Πειραματική Προσέγγιση του Θεωρήματος Διατήρησης της Μηχανικής Ενέργειας  Πειραματική Διάταξη</vt:lpstr>
      <vt:lpstr>2.γ. Πειραματική Προσέγγιση του Θεωρήματος  Διατήρησης της Μηχανικής Ενέργειας  Πειραματική Διάταξη (Video)</vt:lpstr>
      <vt:lpstr>2.γ. Πειραματική Προσέγγιση του  Θεωρήματος Διατήρησης της Μηχανικής Ενέργειας  Γραφική Παράσταση</vt:lpstr>
      <vt:lpstr>PowerPoint Presentation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Teacher</dc:creator>
  <cp:lastModifiedBy>Teacher</cp:lastModifiedBy>
  <cp:revision>22</cp:revision>
  <cp:lastPrinted>2015-09-28T11:27:09Z</cp:lastPrinted>
  <dcterms:created xsi:type="dcterms:W3CDTF">2015-09-10T11:01:53Z</dcterms:created>
  <dcterms:modified xsi:type="dcterms:W3CDTF">2015-09-30T04:46:26Z</dcterms:modified>
</cp:coreProperties>
</file>