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autoCompressPictures="0">
  <p:sldMasterIdLst>
    <p:sldMasterId id="2147483696" r:id="rId1"/>
  </p:sldMasterIdLst>
  <p:notesMasterIdLst>
    <p:notesMasterId r:id="rId47"/>
  </p:notesMasterIdLst>
  <p:sldIdLst>
    <p:sldId id="318" r:id="rId2"/>
    <p:sldId id="258" r:id="rId3"/>
    <p:sldId id="321" r:id="rId4"/>
    <p:sldId id="322" r:id="rId5"/>
    <p:sldId id="323" r:id="rId6"/>
    <p:sldId id="324" r:id="rId7"/>
    <p:sldId id="260" r:id="rId8"/>
    <p:sldId id="307" r:id="rId9"/>
    <p:sldId id="308" r:id="rId10"/>
    <p:sldId id="262" r:id="rId11"/>
    <p:sldId id="261" r:id="rId12"/>
    <p:sldId id="267" r:id="rId13"/>
    <p:sldId id="265" r:id="rId14"/>
    <p:sldId id="268" r:id="rId15"/>
    <p:sldId id="292" r:id="rId16"/>
    <p:sldId id="263" r:id="rId17"/>
    <p:sldId id="269" r:id="rId18"/>
    <p:sldId id="270" r:id="rId19"/>
    <p:sldId id="326" r:id="rId20"/>
    <p:sldId id="291" r:id="rId21"/>
    <p:sldId id="309" r:id="rId22"/>
    <p:sldId id="274" r:id="rId23"/>
    <p:sldId id="283" r:id="rId24"/>
    <p:sldId id="319" r:id="rId25"/>
    <p:sldId id="285" r:id="rId26"/>
    <p:sldId id="330" r:id="rId27"/>
    <p:sldId id="282" r:id="rId28"/>
    <p:sldId id="293" r:id="rId29"/>
    <p:sldId id="294" r:id="rId30"/>
    <p:sldId id="295" r:id="rId31"/>
    <p:sldId id="298" r:id="rId32"/>
    <p:sldId id="299" r:id="rId33"/>
    <p:sldId id="296" r:id="rId34"/>
    <p:sldId id="297" r:id="rId35"/>
    <p:sldId id="300" r:id="rId36"/>
    <p:sldId id="312" r:id="rId37"/>
    <p:sldId id="339" r:id="rId38"/>
    <p:sldId id="301" r:id="rId39"/>
    <p:sldId id="314" r:id="rId40"/>
    <p:sldId id="302" r:id="rId41"/>
    <p:sldId id="303" r:id="rId42"/>
    <p:sldId id="304" r:id="rId43"/>
    <p:sldId id="315" r:id="rId44"/>
    <p:sldId id="305" r:id="rId45"/>
    <p:sldId id="306" r:id="rId4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Teacher" initials="T" lastIdx="20" clrIdx="0">
    <p:extLst>
      <p:ext uri="{19B8F6BF-5375-455C-9EA6-DF929625EA0E}">
        <p15:presenceInfo xmlns:p15="http://schemas.microsoft.com/office/powerpoint/2012/main" userId="Teach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A80000"/>
    <a:srgbClr val="B7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02" autoAdjust="0"/>
    <p:restoredTop sz="94694"/>
  </p:normalViewPr>
  <p:slideViewPr>
    <p:cSldViewPr snapToGrid="0" snapToObjects="1">
      <p:cViewPr varScale="1">
        <p:scale>
          <a:sx n="73" d="100"/>
          <a:sy n="73"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21-08-21T16:27:43.857" idx="19">
    <p:pos x="10" y="10"/>
    <p:text>Στις διαφάνειες 24-30 θα παρουσιάσω τον τρόπο που διερευνήθηκε η συσχέτιση μεταξύ των χαρακτηριστικών της διδασκαλίας και των παραγόντων  των στάσεων καθώς και τα αποτελέσματα αυτής της διερεύνησης.</p:text>
    <p:extLst>
      <p:ext uri="{C676402C-5697-4E1C-873F-D02D1690AC5C}">
        <p15:threadingInfo xmlns:p15="http://schemas.microsoft.com/office/powerpoint/2012/main" timeZoneBias="-1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E4AFAF-8E43-4DF1-988E-EA2908CD400A}" type="datetimeFigureOut">
              <a:rPr lang="en-GB" smtClean="0"/>
              <a:t>13/10/2021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0971CC-69FE-429B-85C3-D53CFB79BF1F}" type="slidenum">
              <a:rPr lang="en-GB" smtClean="0"/>
              <a:t>‹#›</a:t>
            </a:fld>
            <a:endParaRPr lang="en-GB"/>
          </a:p>
        </p:txBody>
      </p:sp>
    </p:spTree>
    <p:extLst>
      <p:ext uri="{BB962C8B-B14F-4D97-AF65-F5344CB8AC3E}">
        <p14:creationId xmlns:p14="http://schemas.microsoft.com/office/powerpoint/2010/main" val="17539476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l-GR" altLang="el-GR"/>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BB59C659-1848-4015-98C0-0E6D9EB4A5A4}" type="slidenum">
              <a:rPr lang="el-GR" altLang="el-GR" smtClean="0"/>
              <a:pPr/>
              <a:t>24</a:t>
            </a:fld>
            <a:endParaRPr lang="el-GR" altLang="el-GR"/>
          </a:p>
        </p:txBody>
      </p:sp>
    </p:spTree>
    <p:extLst>
      <p:ext uri="{BB962C8B-B14F-4D97-AF65-F5344CB8AC3E}">
        <p14:creationId xmlns:p14="http://schemas.microsoft.com/office/powerpoint/2010/main" val="1241414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GB"/>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10/13/2021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10/13/2021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10/13/2021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10/13/2021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GB"/>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10/13/2021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10/13/2021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10/13/2021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GB"/>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10/13/2021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10/13/2021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GB"/>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10/13/2021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GB"/>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10/13/2021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10/13/2021</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13.emf"/><Relationship Id="rId2" Type="http://schemas.openxmlformats.org/officeDocument/2006/relationships/image" Target="../media/image8.emf"/><Relationship Id="rId1" Type="http://schemas.openxmlformats.org/officeDocument/2006/relationships/slideLayout" Target="../slideLayouts/slideLayout2.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25CFCBC-857A-1D4F-BEB0-4BB51399BDA0}"/>
              </a:ext>
            </a:extLst>
          </p:cNvPr>
          <p:cNvSpPr txBox="1"/>
          <p:nvPr/>
        </p:nvSpPr>
        <p:spPr>
          <a:xfrm>
            <a:off x="464654" y="2632531"/>
            <a:ext cx="11523945" cy="1006942"/>
          </a:xfrm>
          <a:prstGeom prst="rect">
            <a:avLst/>
          </a:prstGeom>
          <a:solidFill>
            <a:schemeClr val="tx1"/>
          </a:solidFill>
          <a:ln w="19050">
            <a:solidFill>
              <a:schemeClr val="bg1"/>
            </a:solidFill>
          </a:ln>
        </p:spPr>
        <p:txBody>
          <a:bodyPr wrap="square" rtlCol="0">
            <a:spAutoFit/>
          </a:bodyPr>
          <a:lstStyle/>
          <a:p>
            <a:pPr algn="ctr">
              <a:lnSpc>
                <a:spcPct val="125000"/>
              </a:lnSpc>
            </a:pPr>
            <a:r>
              <a:rPr lang="el-GR" sz="2500" dirty="0">
                <a:solidFill>
                  <a:schemeClr val="bg1"/>
                </a:solidFill>
                <a:latin typeface="Arial" panose="020B0604020202020204" pitchFamily="34" charset="0"/>
                <a:cs typeface="Arial" panose="020B0604020202020204" pitchFamily="34" charset="0"/>
              </a:rPr>
              <a:t>«Οι στάσεις και οι πεποιθήσεις των μαθητών της Α’ Λυκείου των Δημόσιων Σχολείων της Κύπρου, απέναντι στο μάθημα και την επιστήμη της Φυσικής.»</a:t>
            </a:r>
            <a:endParaRPr lang="en-CY" sz="25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85674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1DD59C5A-2D13-954C-BE7C-D031E7EE75E0}"/>
              </a:ext>
            </a:extLst>
          </p:cNvPr>
          <p:cNvSpPr/>
          <p:nvPr/>
        </p:nvSpPr>
        <p:spPr>
          <a:xfrm>
            <a:off x="423863" y="519113"/>
            <a:ext cx="11352212" cy="487362"/>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267" name="Rectangle 3"/>
          <p:cNvSpPr>
            <a:spLocks noChangeArrowheads="1"/>
          </p:cNvSpPr>
          <p:nvPr/>
        </p:nvSpPr>
        <p:spPr bwMode="auto">
          <a:xfrm>
            <a:off x="423863" y="519113"/>
            <a:ext cx="11047412" cy="1354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pPr algn="ctr" eaLnBrk="1" hangingPunct="1"/>
            <a:r>
              <a:rPr lang="el-GR" altLang="en-US" sz="2400" b="1" dirty="0">
                <a:latin typeface="Arial" panose="020B0604020202020204" pitchFamily="34" charset="0"/>
                <a:ea typeface="Times New Roman" panose="02020603050405020304" pitchFamily="18" charset="0"/>
                <a:cs typeface="Arial" panose="020B0604020202020204" pitchFamily="34" charset="0"/>
              </a:rPr>
              <a:t>Δείγμα</a:t>
            </a:r>
          </a:p>
          <a:p>
            <a:pPr eaLnBrk="1" hangingPunct="1"/>
            <a:endParaRPr lang="en-US" altLang="en-US" sz="1000" b="1" dirty="0">
              <a:latin typeface="Arial" panose="020B0604020202020204" pitchFamily="34" charset="0"/>
              <a:ea typeface="Times New Roman" panose="02020603050405020304" pitchFamily="18" charset="0"/>
              <a:cs typeface="Arial" panose="020B0604020202020204" pitchFamily="34" charset="0"/>
            </a:endParaRPr>
          </a:p>
          <a:p>
            <a:pPr algn="ctr" eaLnBrk="1" hangingPunct="1"/>
            <a:r>
              <a:rPr lang="el-GR" altLang="en-US" sz="2400" dirty="0">
                <a:latin typeface="Arial" panose="020B0604020202020204" pitchFamily="34" charset="0"/>
                <a:ea typeface="Times New Roman" panose="02020603050405020304" pitchFamily="18" charset="0"/>
                <a:cs typeface="Arial" panose="020B0604020202020204" pitchFamily="34" charset="0"/>
              </a:rPr>
              <a:t>686 μαθητές και μαθήτριες από 8 Λύκεια της Κύπρου.</a:t>
            </a:r>
          </a:p>
          <a:p>
            <a:pPr algn="ctr" eaLnBrk="1" hangingPunct="1"/>
            <a:r>
              <a:rPr lang="el-GR" altLang="en-US" sz="2400" dirty="0">
                <a:latin typeface="Arial" panose="020B0604020202020204" pitchFamily="34" charset="0"/>
                <a:ea typeface="Times New Roman" panose="02020603050405020304" pitchFamily="18" charset="0"/>
                <a:cs typeface="Arial" panose="020B0604020202020204" pitchFamily="34" charset="0"/>
              </a:rPr>
              <a:t>2015: Ν = 245, 2016: Ν = 155, 2017: Ν = 143, 2018: Ν = 143</a:t>
            </a:r>
          </a:p>
        </p:txBody>
      </p:sp>
      <p:graphicFrame>
        <p:nvGraphicFramePr>
          <p:cNvPr id="2" name="Table 1">
            <a:extLst>
              <a:ext uri="{FF2B5EF4-FFF2-40B4-BE49-F238E27FC236}">
                <a16:creationId xmlns:a16="http://schemas.microsoft.com/office/drawing/2014/main" id="{75FC3A25-7168-0344-85D3-8B56E0A6385D}"/>
              </a:ext>
            </a:extLst>
          </p:cNvPr>
          <p:cNvGraphicFramePr>
            <a:graphicFrameLocks noGrp="1"/>
          </p:cNvGraphicFramePr>
          <p:nvPr>
            <p:extLst>
              <p:ext uri="{D42A27DB-BD31-4B8C-83A1-F6EECF244321}">
                <p14:modId xmlns:p14="http://schemas.microsoft.com/office/powerpoint/2010/main" val="3603286293"/>
              </p:ext>
            </p:extLst>
          </p:nvPr>
        </p:nvGraphicFramePr>
        <p:xfrm>
          <a:off x="6189663" y="2476500"/>
          <a:ext cx="5586412" cy="1417638"/>
        </p:xfrm>
        <a:graphic>
          <a:graphicData uri="http://schemas.openxmlformats.org/drawingml/2006/table">
            <a:tbl>
              <a:tblPr firstRow="1" bandRow="1">
                <a:tableStyleId>{21E4AEA4-8DFA-4A89-87EB-49C32662AFE0}</a:tableStyleId>
              </a:tblPr>
              <a:tblGrid>
                <a:gridCol w="2793206">
                  <a:extLst>
                    <a:ext uri="{9D8B030D-6E8A-4147-A177-3AD203B41FA5}">
                      <a16:colId xmlns:a16="http://schemas.microsoft.com/office/drawing/2014/main" val="1444338919"/>
                    </a:ext>
                  </a:extLst>
                </a:gridCol>
                <a:gridCol w="2793206">
                  <a:extLst>
                    <a:ext uri="{9D8B030D-6E8A-4147-A177-3AD203B41FA5}">
                      <a16:colId xmlns:a16="http://schemas.microsoft.com/office/drawing/2014/main" val="1362175549"/>
                    </a:ext>
                  </a:extLst>
                </a:gridCol>
              </a:tblGrid>
              <a:tr h="472546">
                <a:tc gridSpan="2">
                  <a:txBody>
                    <a:bodyPr/>
                    <a:lstStyle/>
                    <a:p>
                      <a:pPr algn="ctr"/>
                      <a:r>
                        <a:rPr lang="el-GR" sz="2500" dirty="0">
                          <a:solidFill>
                            <a:schemeClr val="tx1"/>
                          </a:solidFill>
                          <a:latin typeface="Arial" panose="020B0604020202020204" pitchFamily="34" charset="0"/>
                          <a:cs typeface="Arial" panose="020B0604020202020204" pitchFamily="34" charset="0"/>
                        </a:rPr>
                        <a:t>Τόπος διαμονής</a:t>
                      </a:r>
                      <a:endParaRPr lang="en-US" sz="2500" dirty="0">
                        <a:solidFill>
                          <a:schemeClr val="tx1"/>
                        </a:solidFill>
                        <a:latin typeface="Arial" panose="020B0604020202020204" pitchFamily="34" charset="0"/>
                        <a:cs typeface="Arial" panose="020B0604020202020204" pitchFamily="34" charset="0"/>
                      </a:endParaRPr>
                    </a:p>
                  </a:txBody>
                  <a:tcPr marL="91437" marR="91437" marT="45730" marB="45730"/>
                </a:tc>
                <a:tc hMerge="1">
                  <a:txBody>
                    <a:bodyPr/>
                    <a:lstStyle/>
                    <a:p>
                      <a:endParaRPr lang="el-GR" dirty="0"/>
                    </a:p>
                  </a:txBody>
                  <a:tcPr/>
                </a:tc>
                <a:extLst>
                  <a:ext uri="{0D108BD9-81ED-4DB2-BD59-A6C34878D82A}">
                    <a16:rowId xmlns:a16="http://schemas.microsoft.com/office/drawing/2014/main" val="3824217081"/>
                  </a:ext>
                </a:extLst>
              </a:tr>
              <a:tr h="472546">
                <a:tc>
                  <a:txBody>
                    <a:bodyPr/>
                    <a:lstStyle/>
                    <a:p>
                      <a:pPr algn="ctr"/>
                      <a:r>
                        <a:rPr lang="el-GR" sz="2500" dirty="0" err="1">
                          <a:solidFill>
                            <a:schemeClr val="tx1"/>
                          </a:solidFill>
                          <a:latin typeface="Arial" panose="020B0604020202020204" pitchFamily="34" charset="0"/>
                          <a:cs typeface="Arial" panose="020B0604020202020204" pitchFamily="34" charset="0"/>
                        </a:rPr>
                        <a:t>Αστικ</a:t>
                      </a:r>
                      <a:r>
                        <a:rPr lang="en-US" sz="2500" dirty="0" err="1">
                          <a:solidFill>
                            <a:schemeClr val="tx1"/>
                          </a:solidFill>
                          <a:latin typeface="Arial" panose="020B0604020202020204" pitchFamily="34" charset="0"/>
                          <a:cs typeface="Arial" panose="020B0604020202020204" pitchFamily="34" charset="0"/>
                        </a:rPr>
                        <a:t>έ</a:t>
                      </a:r>
                      <a:r>
                        <a:rPr lang="el-GR" sz="2500" dirty="0">
                          <a:solidFill>
                            <a:schemeClr val="tx1"/>
                          </a:solidFill>
                          <a:latin typeface="Arial" panose="020B0604020202020204" pitchFamily="34" charset="0"/>
                          <a:cs typeface="Arial" panose="020B0604020202020204" pitchFamily="34" charset="0"/>
                        </a:rPr>
                        <a:t>ς περιοχές</a:t>
                      </a:r>
                    </a:p>
                  </a:txBody>
                  <a:tcPr marL="91437" marR="91437" marT="45730" marB="45730"/>
                </a:tc>
                <a:tc>
                  <a:txBody>
                    <a:bodyPr/>
                    <a:lstStyle/>
                    <a:p>
                      <a:pPr algn="ctr"/>
                      <a:r>
                        <a:rPr lang="el-GR" sz="2500" dirty="0">
                          <a:solidFill>
                            <a:schemeClr val="tx1"/>
                          </a:solidFill>
                          <a:latin typeface="Arial" panose="020B0604020202020204" pitchFamily="34" charset="0"/>
                          <a:cs typeface="Arial" panose="020B0604020202020204" pitchFamily="34" charset="0"/>
                        </a:rPr>
                        <a:t>Επαρχία</a:t>
                      </a:r>
                      <a:endParaRPr lang="en-US" sz="2500" dirty="0">
                        <a:solidFill>
                          <a:schemeClr val="tx1"/>
                        </a:solidFill>
                        <a:latin typeface="Arial" panose="020B0604020202020204" pitchFamily="34" charset="0"/>
                        <a:cs typeface="Arial" panose="020B0604020202020204" pitchFamily="34" charset="0"/>
                      </a:endParaRPr>
                    </a:p>
                  </a:txBody>
                  <a:tcPr marL="91437" marR="91437" marT="45730" marB="45730"/>
                </a:tc>
                <a:extLst>
                  <a:ext uri="{0D108BD9-81ED-4DB2-BD59-A6C34878D82A}">
                    <a16:rowId xmlns:a16="http://schemas.microsoft.com/office/drawing/2014/main" val="1379606986"/>
                  </a:ext>
                </a:extLst>
              </a:tr>
              <a:tr h="472546">
                <a:tc>
                  <a:txBody>
                    <a:bodyPr/>
                    <a:lstStyle/>
                    <a:p>
                      <a:pPr algn="ctr"/>
                      <a:r>
                        <a:rPr lang="el-GR" sz="2500" dirty="0">
                          <a:solidFill>
                            <a:schemeClr val="tx1"/>
                          </a:solidFill>
                          <a:latin typeface="Arial" panose="020B0604020202020204" pitchFamily="34" charset="0"/>
                          <a:cs typeface="Arial" panose="020B0604020202020204" pitchFamily="34" charset="0"/>
                        </a:rPr>
                        <a:t>466 (68 %)</a:t>
                      </a:r>
                    </a:p>
                  </a:txBody>
                  <a:tcPr marL="91437" marR="91437" marT="45730" marB="45730"/>
                </a:tc>
                <a:tc>
                  <a:txBody>
                    <a:bodyPr/>
                    <a:lstStyle/>
                    <a:p>
                      <a:pPr algn="ctr"/>
                      <a:r>
                        <a:rPr lang="el-GR" sz="2500" dirty="0">
                          <a:solidFill>
                            <a:schemeClr val="tx1"/>
                          </a:solidFill>
                          <a:latin typeface="Arial" panose="020B0604020202020204" pitchFamily="34" charset="0"/>
                          <a:cs typeface="Arial" panose="020B0604020202020204" pitchFamily="34" charset="0"/>
                        </a:rPr>
                        <a:t>220 (32 %)</a:t>
                      </a:r>
                      <a:endParaRPr lang="en-US" sz="2500" dirty="0">
                        <a:solidFill>
                          <a:schemeClr val="tx1"/>
                        </a:solidFill>
                        <a:latin typeface="Arial" panose="020B0604020202020204" pitchFamily="34" charset="0"/>
                        <a:cs typeface="Arial" panose="020B0604020202020204" pitchFamily="34" charset="0"/>
                      </a:endParaRPr>
                    </a:p>
                  </a:txBody>
                  <a:tcPr marL="91437" marR="91437" marT="45730" marB="45730"/>
                </a:tc>
                <a:extLst>
                  <a:ext uri="{0D108BD9-81ED-4DB2-BD59-A6C34878D82A}">
                    <a16:rowId xmlns:a16="http://schemas.microsoft.com/office/drawing/2014/main" val="293990991"/>
                  </a:ext>
                </a:extLst>
              </a:tr>
            </a:tbl>
          </a:graphicData>
        </a:graphic>
      </p:graphicFrame>
      <p:graphicFrame>
        <p:nvGraphicFramePr>
          <p:cNvPr id="6" name="Table 5">
            <a:extLst>
              <a:ext uri="{FF2B5EF4-FFF2-40B4-BE49-F238E27FC236}">
                <a16:creationId xmlns:a16="http://schemas.microsoft.com/office/drawing/2014/main" id="{2D7C9F78-C179-2D4C-95E5-7940F01B76A1}"/>
              </a:ext>
            </a:extLst>
          </p:cNvPr>
          <p:cNvGraphicFramePr>
            <a:graphicFrameLocks noGrp="1"/>
          </p:cNvGraphicFramePr>
          <p:nvPr>
            <p:extLst>
              <p:ext uri="{D42A27DB-BD31-4B8C-83A1-F6EECF244321}">
                <p14:modId xmlns:p14="http://schemas.microsoft.com/office/powerpoint/2010/main" val="2803532109"/>
              </p:ext>
            </p:extLst>
          </p:nvPr>
        </p:nvGraphicFramePr>
        <p:xfrm>
          <a:off x="463550" y="4308475"/>
          <a:ext cx="5586413" cy="1889464"/>
        </p:xfrm>
        <a:graphic>
          <a:graphicData uri="http://schemas.openxmlformats.org/drawingml/2006/table">
            <a:tbl>
              <a:tblPr firstRow="1" bandRow="1">
                <a:tableStyleId>{21E4AEA4-8DFA-4A89-87EB-49C32662AFE0}</a:tableStyleId>
              </a:tblPr>
              <a:tblGrid>
                <a:gridCol w="3079206">
                  <a:extLst>
                    <a:ext uri="{9D8B030D-6E8A-4147-A177-3AD203B41FA5}">
                      <a16:colId xmlns:a16="http://schemas.microsoft.com/office/drawing/2014/main" val="1444338919"/>
                    </a:ext>
                  </a:extLst>
                </a:gridCol>
                <a:gridCol w="2507207">
                  <a:extLst>
                    <a:ext uri="{9D8B030D-6E8A-4147-A177-3AD203B41FA5}">
                      <a16:colId xmlns:a16="http://schemas.microsoft.com/office/drawing/2014/main" val="1362175549"/>
                    </a:ext>
                  </a:extLst>
                </a:gridCol>
              </a:tblGrid>
              <a:tr h="472281">
                <a:tc gridSpan="2">
                  <a:txBody>
                    <a:bodyPr/>
                    <a:lstStyle/>
                    <a:p>
                      <a:pPr algn="ctr"/>
                      <a:r>
                        <a:rPr lang="el-GR" sz="2500" dirty="0">
                          <a:solidFill>
                            <a:schemeClr val="tx1"/>
                          </a:solidFill>
                          <a:latin typeface="Arial" panose="020B0604020202020204" pitchFamily="34" charset="0"/>
                          <a:cs typeface="Arial" panose="020B0604020202020204" pitchFamily="34" charset="0"/>
                        </a:rPr>
                        <a:t>Εκπαίδευση μητέρας</a:t>
                      </a:r>
                      <a:endParaRPr lang="en-US" sz="2500" dirty="0">
                        <a:solidFill>
                          <a:schemeClr val="tx1"/>
                        </a:solidFill>
                        <a:latin typeface="Arial" panose="020B0604020202020204" pitchFamily="34" charset="0"/>
                        <a:cs typeface="Arial" panose="020B0604020202020204" pitchFamily="34" charset="0"/>
                      </a:endParaRPr>
                    </a:p>
                  </a:txBody>
                  <a:tcPr marL="91437" marR="91437" marT="45683" marB="45683"/>
                </a:tc>
                <a:tc hMerge="1">
                  <a:txBody>
                    <a:bodyPr/>
                    <a:lstStyle/>
                    <a:p>
                      <a:endParaRPr lang="el-GR" dirty="0"/>
                    </a:p>
                  </a:txBody>
                  <a:tcPr/>
                </a:tc>
                <a:extLst>
                  <a:ext uri="{0D108BD9-81ED-4DB2-BD59-A6C34878D82A}">
                    <a16:rowId xmlns:a16="http://schemas.microsoft.com/office/drawing/2014/main" val="3824217081"/>
                  </a:ext>
                </a:extLst>
              </a:tr>
              <a:tr h="472281">
                <a:tc>
                  <a:txBody>
                    <a:bodyPr/>
                    <a:lstStyle/>
                    <a:p>
                      <a:pPr algn="ctr"/>
                      <a:r>
                        <a:rPr lang="el-GR" sz="2500" dirty="0">
                          <a:solidFill>
                            <a:schemeClr val="tx1"/>
                          </a:solidFill>
                          <a:latin typeface="Arial" panose="020B0604020202020204" pitchFamily="34" charset="0"/>
                          <a:cs typeface="Arial" panose="020B0604020202020204" pitchFamily="34" charset="0"/>
                        </a:rPr>
                        <a:t>Δημοτικό/Γυμνάσιο</a:t>
                      </a:r>
                    </a:p>
                  </a:txBody>
                  <a:tcPr marL="91437" marR="91437" marT="45683" marB="45683"/>
                </a:tc>
                <a:tc>
                  <a:txBody>
                    <a:bodyPr/>
                    <a:lstStyle/>
                    <a:p>
                      <a:pPr algn="ctr"/>
                      <a:r>
                        <a:rPr lang="el-GR" sz="2500" dirty="0">
                          <a:solidFill>
                            <a:schemeClr val="tx1"/>
                          </a:solidFill>
                          <a:latin typeface="Arial" panose="020B0604020202020204" pitchFamily="34" charset="0"/>
                          <a:cs typeface="Arial" panose="020B0604020202020204" pitchFamily="34" charset="0"/>
                        </a:rPr>
                        <a:t>7,5 %</a:t>
                      </a:r>
                      <a:endParaRPr lang="en-US" sz="2500" dirty="0">
                        <a:solidFill>
                          <a:schemeClr val="tx1"/>
                        </a:solidFill>
                        <a:latin typeface="Arial" panose="020B0604020202020204" pitchFamily="34" charset="0"/>
                        <a:cs typeface="Arial" panose="020B0604020202020204" pitchFamily="34" charset="0"/>
                      </a:endParaRPr>
                    </a:p>
                  </a:txBody>
                  <a:tcPr marL="91437" marR="91437" marT="45683" marB="45683"/>
                </a:tc>
                <a:extLst>
                  <a:ext uri="{0D108BD9-81ED-4DB2-BD59-A6C34878D82A}">
                    <a16:rowId xmlns:a16="http://schemas.microsoft.com/office/drawing/2014/main" val="1379606986"/>
                  </a:ext>
                </a:extLst>
              </a:tr>
              <a:tr h="472281">
                <a:tc>
                  <a:txBody>
                    <a:bodyPr/>
                    <a:lstStyle/>
                    <a:p>
                      <a:pPr algn="ctr"/>
                      <a:r>
                        <a:rPr lang="el-GR" sz="2500" dirty="0">
                          <a:solidFill>
                            <a:schemeClr val="tx1"/>
                          </a:solidFill>
                          <a:latin typeface="Arial" panose="020B0604020202020204" pitchFamily="34" charset="0"/>
                          <a:cs typeface="Arial" panose="020B0604020202020204" pitchFamily="34" charset="0"/>
                        </a:rPr>
                        <a:t>Λύκειο/Τεχν. Σχολή </a:t>
                      </a:r>
                    </a:p>
                  </a:txBody>
                  <a:tcPr marL="91437" marR="91437" marT="45683" marB="45683"/>
                </a:tc>
                <a:tc>
                  <a:txBody>
                    <a:bodyPr/>
                    <a:lstStyle/>
                    <a:p>
                      <a:pPr algn="ctr"/>
                      <a:r>
                        <a:rPr lang="el-GR" sz="2500" dirty="0">
                          <a:solidFill>
                            <a:schemeClr val="tx1"/>
                          </a:solidFill>
                          <a:latin typeface="Arial" panose="020B0604020202020204" pitchFamily="34" charset="0"/>
                          <a:cs typeface="Arial" panose="020B0604020202020204" pitchFamily="34" charset="0"/>
                        </a:rPr>
                        <a:t>33,6 %</a:t>
                      </a:r>
                      <a:endParaRPr lang="en-US" sz="2500" dirty="0">
                        <a:solidFill>
                          <a:schemeClr val="tx1"/>
                        </a:solidFill>
                        <a:latin typeface="Arial" panose="020B0604020202020204" pitchFamily="34" charset="0"/>
                        <a:cs typeface="Arial" panose="020B0604020202020204" pitchFamily="34" charset="0"/>
                      </a:endParaRPr>
                    </a:p>
                  </a:txBody>
                  <a:tcPr marL="91437" marR="91437" marT="45683" marB="45683"/>
                </a:tc>
                <a:extLst>
                  <a:ext uri="{0D108BD9-81ED-4DB2-BD59-A6C34878D82A}">
                    <a16:rowId xmlns:a16="http://schemas.microsoft.com/office/drawing/2014/main" val="293990991"/>
                  </a:ext>
                </a:extLst>
              </a:tr>
              <a:tr h="472281">
                <a:tc>
                  <a:txBody>
                    <a:bodyPr/>
                    <a:lstStyle/>
                    <a:p>
                      <a:pPr algn="l"/>
                      <a:r>
                        <a:rPr lang="en-US" sz="2500" dirty="0">
                          <a:solidFill>
                            <a:schemeClr val="tx1"/>
                          </a:solidFill>
                          <a:latin typeface="Arial" panose="020B0604020202020204" pitchFamily="34" charset="0"/>
                          <a:cs typeface="Arial" panose="020B0604020202020204" pitchFamily="34" charset="0"/>
                        </a:rPr>
                        <a:t> </a:t>
                      </a:r>
                      <a:r>
                        <a:rPr lang="el-GR" sz="2500" dirty="0">
                          <a:solidFill>
                            <a:schemeClr val="tx1"/>
                          </a:solidFill>
                          <a:latin typeface="Arial" panose="020B0604020202020204" pitchFamily="34" charset="0"/>
                          <a:cs typeface="Arial" panose="020B0604020202020204" pitchFamily="34" charset="0"/>
                        </a:rPr>
                        <a:t>Πανεπιστήμιο</a:t>
                      </a:r>
                    </a:p>
                  </a:txBody>
                  <a:tcPr marL="91437" marR="91437" marT="45683" marB="45683"/>
                </a:tc>
                <a:tc>
                  <a:txBody>
                    <a:bodyPr/>
                    <a:lstStyle/>
                    <a:p>
                      <a:pPr algn="ctr"/>
                      <a:r>
                        <a:rPr lang="el-GR" sz="2500" dirty="0">
                          <a:solidFill>
                            <a:schemeClr val="tx1"/>
                          </a:solidFill>
                          <a:latin typeface="Arial" panose="020B0604020202020204" pitchFamily="34" charset="0"/>
                          <a:cs typeface="Arial" panose="020B0604020202020204" pitchFamily="34" charset="0"/>
                        </a:rPr>
                        <a:t>58,9 %</a:t>
                      </a:r>
                      <a:endParaRPr lang="en-US" sz="2500" dirty="0">
                        <a:solidFill>
                          <a:schemeClr val="tx1"/>
                        </a:solidFill>
                        <a:latin typeface="Arial" panose="020B0604020202020204" pitchFamily="34" charset="0"/>
                        <a:cs typeface="Arial" panose="020B0604020202020204" pitchFamily="34" charset="0"/>
                      </a:endParaRPr>
                    </a:p>
                  </a:txBody>
                  <a:tcPr marL="91437" marR="91437" marT="45683" marB="45683"/>
                </a:tc>
                <a:extLst>
                  <a:ext uri="{0D108BD9-81ED-4DB2-BD59-A6C34878D82A}">
                    <a16:rowId xmlns:a16="http://schemas.microsoft.com/office/drawing/2014/main" val="4075336917"/>
                  </a:ext>
                </a:extLst>
              </a:tr>
            </a:tbl>
          </a:graphicData>
        </a:graphic>
      </p:graphicFrame>
      <p:graphicFrame>
        <p:nvGraphicFramePr>
          <p:cNvPr id="9" name="Table 8">
            <a:extLst>
              <a:ext uri="{FF2B5EF4-FFF2-40B4-BE49-F238E27FC236}">
                <a16:creationId xmlns:a16="http://schemas.microsoft.com/office/drawing/2014/main" id="{9BC7D619-12B3-4547-AB84-39D6F53AA968}"/>
              </a:ext>
            </a:extLst>
          </p:cNvPr>
          <p:cNvGraphicFramePr>
            <a:graphicFrameLocks noGrp="1"/>
          </p:cNvGraphicFramePr>
          <p:nvPr>
            <p:extLst>
              <p:ext uri="{D42A27DB-BD31-4B8C-83A1-F6EECF244321}">
                <p14:modId xmlns:p14="http://schemas.microsoft.com/office/powerpoint/2010/main" val="748997285"/>
              </p:ext>
            </p:extLst>
          </p:nvPr>
        </p:nvGraphicFramePr>
        <p:xfrm>
          <a:off x="6189663" y="4312603"/>
          <a:ext cx="5586412" cy="1889464"/>
        </p:xfrm>
        <a:graphic>
          <a:graphicData uri="http://schemas.openxmlformats.org/drawingml/2006/table">
            <a:tbl>
              <a:tblPr firstRow="1" bandRow="1">
                <a:tableStyleId>{21E4AEA4-8DFA-4A89-87EB-49C32662AFE0}</a:tableStyleId>
              </a:tblPr>
              <a:tblGrid>
                <a:gridCol w="3079206">
                  <a:extLst>
                    <a:ext uri="{9D8B030D-6E8A-4147-A177-3AD203B41FA5}">
                      <a16:colId xmlns:a16="http://schemas.microsoft.com/office/drawing/2014/main" val="1444338919"/>
                    </a:ext>
                  </a:extLst>
                </a:gridCol>
                <a:gridCol w="2507206">
                  <a:extLst>
                    <a:ext uri="{9D8B030D-6E8A-4147-A177-3AD203B41FA5}">
                      <a16:colId xmlns:a16="http://schemas.microsoft.com/office/drawing/2014/main" val="1362175549"/>
                    </a:ext>
                  </a:extLst>
                </a:gridCol>
              </a:tblGrid>
              <a:tr h="472281">
                <a:tc gridSpan="2">
                  <a:txBody>
                    <a:bodyPr/>
                    <a:lstStyle/>
                    <a:p>
                      <a:pPr algn="ctr"/>
                      <a:r>
                        <a:rPr lang="el-GR" sz="2500" dirty="0">
                          <a:solidFill>
                            <a:schemeClr val="tx1"/>
                          </a:solidFill>
                          <a:latin typeface="Arial" panose="020B0604020202020204" pitchFamily="34" charset="0"/>
                          <a:cs typeface="Arial" panose="020B0604020202020204" pitchFamily="34" charset="0"/>
                        </a:rPr>
                        <a:t>Εκπαίδευση πατέρα</a:t>
                      </a:r>
                      <a:endParaRPr lang="en-US" sz="2500" dirty="0">
                        <a:solidFill>
                          <a:schemeClr val="tx1"/>
                        </a:solidFill>
                        <a:latin typeface="Arial" panose="020B0604020202020204" pitchFamily="34" charset="0"/>
                        <a:cs typeface="Arial" panose="020B0604020202020204" pitchFamily="34" charset="0"/>
                      </a:endParaRPr>
                    </a:p>
                  </a:txBody>
                  <a:tcPr marL="91437" marR="91437" marT="45683" marB="45683"/>
                </a:tc>
                <a:tc hMerge="1">
                  <a:txBody>
                    <a:bodyPr/>
                    <a:lstStyle/>
                    <a:p>
                      <a:endParaRPr lang="el-GR" dirty="0"/>
                    </a:p>
                  </a:txBody>
                  <a:tcPr/>
                </a:tc>
                <a:extLst>
                  <a:ext uri="{0D108BD9-81ED-4DB2-BD59-A6C34878D82A}">
                    <a16:rowId xmlns:a16="http://schemas.microsoft.com/office/drawing/2014/main" val="3824217081"/>
                  </a:ext>
                </a:extLst>
              </a:tr>
              <a:tr h="472281">
                <a:tc>
                  <a:txBody>
                    <a:bodyPr/>
                    <a:lstStyle/>
                    <a:p>
                      <a:pPr algn="ctr"/>
                      <a:r>
                        <a:rPr lang="el-GR" sz="2500" dirty="0">
                          <a:solidFill>
                            <a:schemeClr val="tx1"/>
                          </a:solidFill>
                          <a:latin typeface="Arial" panose="020B0604020202020204" pitchFamily="34" charset="0"/>
                          <a:cs typeface="Arial" panose="020B0604020202020204" pitchFamily="34" charset="0"/>
                        </a:rPr>
                        <a:t>Δημοτικό/Γυμνάσιο</a:t>
                      </a:r>
                    </a:p>
                  </a:txBody>
                  <a:tcPr marL="91437" marR="91437" marT="45683" marB="45683"/>
                </a:tc>
                <a:tc>
                  <a:txBody>
                    <a:bodyPr/>
                    <a:lstStyle/>
                    <a:p>
                      <a:pPr algn="ctr"/>
                      <a:r>
                        <a:rPr lang="el-GR" sz="2500" dirty="0">
                          <a:solidFill>
                            <a:schemeClr val="tx1"/>
                          </a:solidFill>
                          <a:latin typeface="Arial" panose="020B0604020202020204" pitchFamily="34" charset="0"/>
                          <a:cs typeface="Arial" panose="020B0604020202020204" pitchFamily="34" charset="0"/>
                        </a:rPr>
                        <a:t>8,1 %</a:t>
                      </a:r>
                      <a:endParaRPr lang="en-US" sz="2500" dirty="0">
                        <a:solidFill>
                          <a:schemeClr val="tx1"/>
                        </a:solidFill>
                        <a:latin typeface="Arial" panose="020B0604020202020204" pitchFamily="34" charset="0"/>
                        <a:cs typeface="Arial" panose="020B0604020202020204" pitchFamily="34" charset="0"/>
                      </a:endParaRPr>
                    </a:p>
                  </a:txBody>
                  <a:tcPr marL="91437" marR="91437" marT="45683" marB="45683"/>
                </a:tc>
                <a:extLst>
                  <a:ext uri="{0D108BD9-81ED-4DB2-BD59-A6C34878D82A}">
                    <a16:rowId xmlns:a16="http://schemas.microsoft.com/office/drawing/2014/main" val="1379606986"/>
                  </a:ext>
                </a:extLst>
              </a:tr>
              <a:tr h="472281">
                <a:tc>
                  <a:txBody>
                    <a:bodyPr/>
                    <a:lstStyle/>
                    <a:p>
                      <a:pPr algn="ctr"/>
                      <a:r>
                        <a:rPr lang="el-GR" sz="2500" dirty="0">
                          <a:solidFill>
                            <a:schemeClr val="tx1"/>
                          </a:solidFill>
                          <a:latin typeface="Arial" panose="020B0604020202020204" pitchFamily="34" charset="0"/>
                          <a:cs typeface="Arial" panose="020B0604020202020204" pitchFamily="34" charset="0"/>
                        </a:rPr>
                        <a:t>Λύκειο/Τεχν. Σχολή </a:t>
                      </a:r>
                    </a:p>
                  </a:txBody>
                  <a:tcPr marL="91437" marR="91437" marT="45683" marB="45683"/>
                </a:tc>
                <a:tc>
                  <a:txBody>
                    <a:bodyPr/>
                    <a:lstStyle/>
                    <a:p>
                      <a:pPr algn="ctr"/>
                      <a:r>
                        <a:rPr lang="el-GR" sz="2500" dirty="0">
                          <a:solidFill>
                            <a:schemeClr val="tx1"/>
                          </a:solidFill>
                          <a:latin typeface="Arial" panose="020B0604020202020204" pitchFamily="34" charset="0"/>
                          <a:cs typeface="Arial" panose="020B0604020202020204" pitchFamily="34" charset="0"/>
                        </a:rPr>
                        <a:t>42,6 %</a:t>
                      </a:r>
                      <a:endParaRPr lang="en-US" sz="2500" dirty="0">
                        <a:solidFill>
                          <a:schemeClr val="tx1"/>
                        </a:solidFill>
                        <a:latin typeface="Arial" panose="020B0604020202020204" pitchFamily="34" charset="0"/>
                        <a:cs typeface="Arial" panose="020B0604020202020204" pitchFamily="34" charset="0"/>
                      </a:endParaRPr>
                    </a:p>
                  </a:txBody>
                  <a:tcPr marL="91437" marR="91437" marT="45683" marB="45683"/>
                </a:tc>
                <a:extLst>
                  <a:ext uri="{0D108BD9-81ED-4DB2-BD59-A6C34878D82A}">
                    <a16:rowId xmlns:a16="http://schemas.microsoft.com/office/drawing/2014/main" val="293990991"/>
                  </a:ext>
                </a:extLst>
              </a:tr>
              <a:tr h="472281">
                <a:tc>
                  <a:txBody>
                    <a:bodyPr/>
                    <a:lstStyle/>
                    <a:p>
                      <a:pPr algn="l"/>
                      <a:r>
                        <a:rPr lang="en-US" sz="2500" dirty="0">
                          <a:solidFill>
                            <a:schemeClr val="tx1"/>
                          </a:solidFill>
                          <a:latin typeface="Arial" panose="020B0604020202020204" pitchFamily="34" charset="0"/>
                          <a:cs typeface="Arial" panose="020B0604020202020204" pitchFamily="34" charset="0"/>
                        </a:rPr>
                        <a:t> </a:t>
                      </a:r>
                      <a:r>
                        <a:rPr lang="el-GR" sz="2500" dirty="0">
                          <a:solidFill>
                            <a:schemeClr val="tx1"/>
                          </a:solidFill>
                          <a:latin typeface="Arial" panose="020B0604020202020204" pitchFamily="34" charset="0"/>
                          <a:cs typeface="Arial" panose="020B0604020202020204" pitchFamily="34" charset="0"/>
                        </a:rPr>
                        <a:t>Πανεπιστήμιο</a:t>
                      </a:r>
                    </a:p>
                  </a:txBody>
                  <a:tcPr marL="91437" marR="91437" marT="45683" marB="45683"/>
                </a:tc>
                <a:tc>
                  <a:txBody>
                    <a:bodyPr/>
                    <a:lstStyle/>
                    <a:p>
                      <a:pPr algn="ctr"/>
                      <a:r>
                        <a:rPr lang="el-GR" sz="2500" dirty="0">
                          <a:solidFill>
                            <a:schemeClr val="tx1"/>
                          </a:solidFill>
                          <a:latin typeface="Arial" panose="020B0604020202020204" pitchFamily="34" charset="0"/>
                          <a:cs typeface="Arial" panose="020B0604020202020204" pitchFamily="34" charset="0"/>
                        </a:rPr>
                        <a:t>48,3 %</a:t>
                      </a:r>
                      <a:endParaRPr lang="en-US" sz="2500" dirty="0">
                        <a:solidFill>
                          <a:schemeClr val="tx1"/>
                        </a:solidFill>
                        <a:latin typeface="Arial" panose="020B0604020202020204" pitchFamily="34" charset="0"/>
                        <a:cs typeface="Arial" panose="020B0604020202020204" pitchFamily="34" charset="0"/>
                      </a:endParaRPr>
                    </a:p>
                  </a:txBody>
                  <a:tcPr marL="91437" marR="91437" marT="45683" marB="45683"/>
                </a:tc>
                <a:extLst>
                  <a:ext uri="{0D108BD9-81ED-4DB2-BD59-A6C34878D82A}">
                    <a16:rowId xmlns:a16="http://schemas.microsoft.com/office/drawing/2014/main" val="4075336917"/>
                  </a:ext>
                </a:extLst>
              </a:tr>
            </a:tbl>
          </a:graphicData>
        </a:graphic>
      </p:graphicFrame>
      <p:graphicFrame>
        <p:nvGraphicFramePr>
          <p:cNvPr id="10" name="Table 9">
            <a:extLst>
              <a:ext uri="{FF2B5EF4-FFF2-40B4-BE49-F238E27FC236}">
                <a16:creationId xmlns:a16="http://schemas.microsoft.com/office/drawing/2014/main" id="{35BB3126-131F-174F-9DC1-B189CF034DC1}"/>
              </a:ext>
            </a:extLst>
          </p:cNvPr>
          <p:cNvGraphicFramePr>
            <a:graphicFrameLocks noGrp="1"/>
          </p:cNvGraphicFramePr>
          <p:nvPr>
            <p:extLst>
              <p:ext uri="{D42A27DB-BD31-4B8C-83A1-F6EECF244321}">
                <p14:modId xmlns:p14="http://schemas.microsoft.com/office/powerpoint/2010/main" val="1190894005"/>
              </p:ext>
            </p:extLst>
          </p:nvPr>
        </p:nvGraphicFramePr>
        <p:xfrm>
          <a:off x="463550" y="2476500"/>
          <a:ext cx="5586414" cy="1417638"/>
        </p:xfrm>
        <a:graphic>
          <a:graphicData uri="http://schemas.openxmlformats.org/drawingml/2006/table">
            <a:tbl>
              <a:tblPr firstRow="1" bandRow="1">
                <a:tableStyleId>{21E4AEA4-8DFA-4A89-87EB-49C32662AFE0}</a:tableStyleId>
              </a:tblPr>
              <a:tblGrid>
                <a:gridCol w="2793207">
                  <a:extLst>
                    <a:ext uri="{9D8B030D-6E8A-4147-A177-3AD203B41FA5}">
                      <a16:colId xmlns:a16="http://schemas.microsoft.com/office/drawing/2014/main" val="1444338919"/>
                    </a:ext>
                  </a:extLst>
                </a:gridCol>
                <a:gridCol w="2793207">
                  <a:extLst>
                    <a:ext uri="{9D8B030D-6E8A-4147-A177-3AD203B41FA5}">
                      <a16:colId xmlns:a16="http://schemas.microsoft.com/office/drawing/2014/main" val="1362175549"/>
                    </a:ext>
                  </a:extLst>
                </a:gridCol>
              </a:tblGrid>
              <a:tr h="472546">
                <a:tc gridSpan="2">
                  <a:txBody>
                    <a:bodyPr/>
                    <a:lstStyle/>
                    <a:p>
                      <a:pPr algn="ctr"/>
                      <a:r>
                        <a:rPr lang="el-GR" sz="2500" dirty="0">
                          <a:solidFill>
                            <a:schemeClr val="tx1"/>
                          </a:solidFill>
                          <a:latin typeface="Arial" panose="020B0604020202020204" pitchFamily="34" charset="0"/>
                          <a:cs typeface="Arial" panose="020B0604020202020204" pitchFamily="34" charset="0"/>
                        </a:rPr>
                        <a:t>Φύλο</a:t>
                      </a:r>
                      <a:endParaRPr lang="en-US" sz="2500" dirty="0">
                        <a:solidFill>
                          <a:schemeClr val="tx1"/>
                        </a:solidFill>
                        <a:latin typeface="Arial" panose="020B0604020202020204" pitchFamily="34" charset="0"/>
                        <a:cs typeface="Arial" panose="020B0604020202020204" pitchFamily="34" charset="0"/>
                      </a:endParaRPr>
                    </a:p>
                  </a:txBody>
                  <a:tcPr marL="91437" marR="91437" marT="45730" marB="45730"/>
                </a:tc>
                <a:tc hMerge="1">
                  <a:txBody>
                    <a:bodyPr/>
                    <a:lstStyle/>
                    <a:p>
                      <a:endParaRPr lang="el-GR" dirty="0"/>
                    </a:p>
                  </a:txBody>
                  <a:tcPr/>
                </a:tc>
                <a:extLst>
                  <a:ext uri="{0D108BD9-81ED-4DB2-BD59-A6C34878D82A}">
                    <a16:rowId xmlns:a16="http://schemas.microsoft.com/office/drawing/2014/main" val="3824217081"/>
                  </a:ext>
                </a:extLst>
              </a:tr>
              <a:tr h="472546">
                <a:tc>
                  <a:txBody>
                    <a:bodyPr/>
                    <a:lstStyle/>
                    <a:p>
                      <a:pPr algn="ctr"/>
                      <a:r>
                        <a:rPr lang="el-GR" sz="2500" dirty="0">
                          <a:solidFill>
                            <a:schemeClr val="tx1"/>
                          </a:solidFill>
                          <a:latin typeface="Arial" panose="020B0604020202020204" pitchFamily="34" charset="0"/>
                          <a:cs typeface="Arial" panose="020B0604020202020204" pitchFamily="34" charset="0"/>
                        </a:rPr>
                        <a:t>Αγόρια</a:t>
                      </a:r>
                    </a:p>
                  </a:txBody>
                  <a:tcPr marL="91437" marR="91437" marT="45730" marB="45730"/>
                </a:tc>
                <a:tc>
                  <a:txBody>
                    <a:bodyPr/>
                    <a:lstStyle/>
                    <a:p>
                      <a:pPr algn="ctr"/>
                      <a:r>
                        <a:rPr lang="el-GR" sz="2500" dirty="0">
                          <a:solidFill>
                            <a:schemeClr val="tx1"/>
                          </a:solidFill>
                          <a:latin typeface="Arial" panose="020B0604020202020204" pitchFamily="34" charset="0"/>
                          <a:cs typeface="Arial" panose="020B0604020202020204" pitchFamily="34" charset="0"/>
                        </a:rPr>
                        <a:t>Κορίτσια</a:t>
                      </a:r>
                      <a:endParaRPr lang="en-US" sz="2500" dirty="0">
                        <a:solidFill>
                          <a:schemeClr val="tx1"/>
                        </a:solidFill>
                        <a:latin typeface="Arial" panose="020B0604020202020204" pitchFamily="34" charset="0"/>
                        <a:cs typeface="Arial" panose="020B0604020202020204" pitchFamily="34" charset="0"/>
                      </a:endParaRPr>
                    </a:p>
                  </a:txBody>
                  <a:tcPr marL="91437" marR="91437" marT="45730" marB="45730"/>
                </a:tc>
                <a:extLst>
                  <a:ext uri="{0D108BD9-81ED-4DB2-BD59-A6C34878D82A}">
                    <a16:rowId xmlns:a16="http://schemas.microsoft.com/office/drawing/2014/main" val="1379606986"/>
                  </a:ext>
                </a:extLst>
              </a:tr>
              <a:tr h="472546">
                <a:tc>
                  <a:txBody>
                    <a:bodyPr/>
                    <a:lstStyle/>
                    <a:p>
                      <a:pPr algn="ctr"/>
                      <a:r>
                        <a:rPr lang="el-GR" sz="2500" dirty="0">
                          <a:solidFill>
                            <a:schemeClr val="tx1"/>
                          </a:solidFill>
                          <a:latin typeface="Arial" panose="020B0604020202020204" pitchFamily="34" charset="0"/>
                          <a:cs typeface="Arial" panose="020B0604020202020204" pitchFamily="34" charset="0"/>
                        </a:rPr>
                        <a:t>321 (47 %)</a:t>
                      </a:r>
                    </a:p>
                  </a:txBody>
                  <a:tcPr marL="91437" marR="91437" marT="45730" marB="45730"/>
                </a:tc>
                <a:tc>
                  <a:txBody>
                    <a:bodyPr/>
                    <a:lstStyle/>
                    <a:p>
                      <a:pPr algn="ctr"/>
                      <a:r>
                        <a:rPr lang="el-GR" sz="2500" dirty="0">
                          <a:solidFill>
                            <a:schemeClr val="tx1"/>
                          </a:solidFill>
                          <a:latin typeface="Arial" panose="020B0604020202020204" pitchFamily="34" charset="0"/>
                          <a:cs typeface="Arial" panose="020B0604020202020204" pitchFamily="34" charset="0"/>
                        </a:rPr>
                        <a:t>365 (53 %)</a:t>
                      </a:r>
                      <a:endParaRPr lang="en-US" sz="2500" dirty="0">
                        <a:solidFill>
                          <a:schemeClr val="tx1"/>
                        </a:solidFill>
                        <a:latin typeface="Arial" panose="020B0604020202020204" pitchFamily="34" charset="0"/>
                        <a:cs typeface="Arial" panose="020B0604020202020204" pitchFamily="34" charset="0"/>
                      </a:endParaRPr>
                    </a:p>
                  </a:txBody>
                  <a:tcPr marL="91437" marR="91437" marT="45730" marB="45730"/>
                </a:tc>
                <a:extLst>
                  <a:ext uri="{0D108BD9-81ED-4DB2-BD59-A6C34878D82A}">
                    <a16:rowId xmlns:a16="http://schemas.microsoft.com/office/drawing/2014/main" val="293990991"/>
                  </a:ext>
                </a:extLst>
              </a:tr>
            </a:tbl>
          </a:graphicData>
        </a:graphic>
      </p:graphicFrame>
      <p:sp>
        <p:nvSpPr>
          <p:cNvPr id="8" name="Slide Number Placeholder 1">
            <a:extLst>
              <a:ext uri="{FF2B5EF4-FFF2-40B4-BE49-F238E27FC236}">
                <a16:creationId xmlns:a16="http://schemas.microsoft.com/office/drawing/2014/main" id="{24F0E01F-61D9-9D4C-9973-E8FB0C4FA4AA}"/>
              </a:ext>
            </a:extLst>
          </p:cNvPr>
          <p:cNvSpPr>
            <a:spLocks noGrp="1"/>
          </p:cNvSpPr>
          <p:nvPr>
            <p:ph type="sldNum" sz="quarter" idx="12"/>
          </p:nvPr>
        </p:nvSpPr>
        <p:spPr bwMode="auto">
          <a:xfrm>
            <a:off x="10758922" y="6217920"/>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CD718F1D-A038-4FE6-9178-61C416326964}" type="slidenum">
              <a:rPr lang="en-US" altLang="el-GR" smtClean="0">
                <a:solidFill>
                  <a:srgbClr val="FFFFFF"/>
                </a:solidFill>
              </a:rPr>
              <a:pPr/>
              <a:t>9</a:t>
            </a:fld>
            <a:endParaRPr lang="en-US" altLang="el-GR">
              <a:solidFill>
                <a:srgbClr val="FFFFFF"/>
              </a:solidFill>
            </a:endParaRPr>
          </a:p>
        </p:txBody>
      </p:sp>
    </p:spTree>
    <p:extLst>
      <p:ext uri="{BB962C8B-B14F-4D97-AF65-F5344CB8AC3E}">
        <p14:creationId xmlns:p14="http://schemas.microsoft.com/office/powerpoint/2010/main" val="5939997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7368" y="883267"/>
            <a:ext cx="9097264" cy="1273193"/>
          </a:xfrm>
        </p:spPr>
        <p:txBody>
          <a:bodyPr>
            <a:normAutofit/>
          </a:bodyPr>
          <a:lstStyle/>
          <a:p>
            <a:pPr>
              <a:buClr>
                <a:schemeClr val="accent2">
                  <a:lumMod val="50000"/>
                </a:schemeClr>
              </a:buClr>
            </a:pPr>
            <a:r>
              <a:rPr lang="el-GR" sz="2200" dirty="0" err="1">
                <a:latin typeface="Arial" panose="020B0604020202020204" pitchFamily="34" charset="0"/>
                <a:cs typeface="Arial" panose="020B0604020202020204" pitchFamily="34" charset="0"/>
              </a:rPr>
              <a:t>Ερωτηματολογίο</a:t>
            </a:r>
            <a:r>
              <a:rPr lang="el-GR" sz="2200" dirty="0">
                <a:latin typeface="Arial" panose="020B0604020202020204" pitchFamily="34" charset="0"/>
                <a:cs typeface="Arial" panose="020B0604020202020204" pitchFamily="34" charset="0"/>
              </a:rPr>
              <a:t> για τις στάσεις (μικτή έρευνα)</a:t>
            </a:r>
            <a:r>
              <a:rPr lang="en-US" sz="2200" dirty="0">
                <a:latin typeface="Arial" panose="020B0604020202020204" pitchFamily="34" charset="0"/>
                <a:cs typeface="Arial" panose="020B0604020202020204" pitchFamily="34" charset="0"/>
              </a:rPr>
              <a:t> – </a:t>
            </a:r>
            <a:r>
              <a:rPr lang="el-GR" sz="2200" dirty="0" err="1">
                <a:latin typeface="Arial" panose="020B0604020202020204" pitchFamily="34" charset="0"/>
                <a:cs typeface="Arial" panose="020B0604020202020204" pitchFamily="34" charset="0"/>
              </a:rPr>
              <a:t>Εγκυροποίηση</a:t>
            </a:r>
            <a:r>
              <a:rPr lang="en-US" sz="2200" dirty="0">
                <a:latin typeface="Arial" panose="020B0604020202020204" pitchFamily="34" charset="0"/>
                <a:cs typeface="Arial" panose="020B0604020202020204" pitchFamily="34" charset="0"/>
              </a:rPr>
              <a:t>.</a:t>
            </a:r>
            <a:endParaRPr lang="el-GR" sz="2200" dirty="0">
              <a:latin typeface="Arial" panose="020B0604020202020204" pitchFamily="34" charset="0"/>
              <a:cs typeface="Arial" panose="020B0604020202020204" pitchFamily="34" charset="0"/>
            </a:endParaRPr>
          </a:p>
          <a:p>
            <a:pPr>
              <a:buClr>
                <a:schemeClr val="accent2">
                  <a:lumMod val="50000"/>
                </a:schemeClr>
              </a:buClr>
            </a:pPr>
            <a:r>
              <a:rPr lang="el-GR" sz="2200" dirty="0">
                <a:latin typeface="Arial" panose="020B0604020202020204" pitchFamily="34" charset="0"/>
                <a:cs typeface="Arial" panose="020B0604020202020204" pitchFamily="34" charset="0"/>
              </a:rPr>
              <a:t>Διαγνωστικό δοκίμιο για την επίδοση</a:t>
            </a:r>
            <a:r>
              <a:rPr lang="en-US" sz="2200" dirty="0">
                <a:latin typeface="Arial" panose="020B0604020202020204" pitchFamily="34" charset="0"/>
                <a:cs typeface="Arial" panose="020B0604020202020204" pitchFamily="34" charset="0"/>
              </a:rPr>
              <a:t>.</a:t>
            </a:r>
            <a:endParaRPr lang="el-GR" sz="22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DB438E4C-423B-2445-AC1E-C60D4C96D0F2}"/>
              </a:ext>
            </a:extLst>
          </p:cNvPr>
          <p:cNvSpPr txBox="1"/>
          <p:nvPr/>
        </p:nvSpPr>
        <p:spPr>
          <a:xfrm>
            <a:off x="2789238" y="252413"/>
            <a:ext cx="6862762" cy="461665"/>
          </a:xfrm>
          <a:prstGeom prst="rect">
            <a:avLst/>
          </a:prstGeom>
          <a:ln w="28575"/>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a:spAutoFit/>
          </a:bodyPr>
          <a:lstStyle/>
          <a:p>
            <a:pPr algn="ctr" eaLnBrk="1" fontAlgn="auto" hangingPunct="1">
              <a:spcBef>
                <a:spcPts val="0"/>
              </a:spcBef>
              <a:spcAft>
                <a:spcPts val="0"/>
              </a:spcAft>
              <a:defRPr/>
            </a:pPr>
            <a:r>
              <a:rPr lang="el-GR" sz="2400" b="1" dirty="0"/>
              <a:t>ΕΡΕΥΝΗΤΙΚΑ ΕΡΓΑΛΕΙΑ</a:t>
            </a:r>
            <a:endParaRPr lang="en-US" sz="2400" b="1" dirty="0"/>
          </a:p>
        </p:txBody>
      </p:sp>
      <p:sp>
        <p:nvSpPr>
          <p:cNvPr id="5" name="TextBox 4">
            <a:extLst>
              <a:ext uri="{FF2B5EF4-FFF2-40B4-BE49-F238E27FC236}">
                <a16:creationId xmlns:a16="http://schemas.microsoft.com/office/drawing/2014/main" id="{BC17EDF3-C6F2-734E-8DC4-BD9F2FF7CBDF}"/>
              </a:ext>
            </a:extLst>
          </p:cNvPr>
          <p:cNvSpPr txBox="1"/>
          <p:nvPr/>
        </p:nvSpPr>
        <p:spPr>
          <a:xfrm>
            <a:off x="2789236" y="2684096"/>
            <a:ext cx="6862762" cy="461665"/>
          </a:xfrm>
          <a:prstGeom prst="rect">
            <a:avLst/>
          </a:prstGeom>
          <a:ln w="28575"/>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a:spAutoFit/>
          </a:bodyPr>
          <a:lstStyle/>
          <a:p>
            <a:pPr algn="ctr">
              <a:defRPr/>
            </a:pPr>
            <a:r>
              <a:rPr lang="el-GR" sz="2400" b="1" dirty="0"/>
              <a:t>ΣΤΑΤΙΣΤΙΚΗ ΕΠΕΞΕΡΓΑΣΙΑ</a:t>
            </a:r>
            <a:endParaRPr lang="en-US" sz="2400" b="1" dirty="0"/>
          </a:p>
        </p:txBody>
      </p:sp>
      <p:sp>
        <p:nvSpPr>
          <p:cNvPr id="6" name="Content Placeholder 2">
            <a:extLst>
              <a:ext uri="{FF2B5EF4-FFF2-40B4-BE49-F238E27FC236}">
                <a16:creationId xmlns:a16="http://schemas.microsoft.com/office/drawing/2014/main" id="{7C45559E-3E83-1F48-9AA3-CE7E4EFF9FAD}"/>
              </a:ext>
            </a:extLst>
          </p:cNvPr>
          <p:cNvSpPr txBox="1">
            <a:spLocks/>
          </p:cNvSpPr>
          <p:nvPr/>
        </p:nvSpPr>
        <p:spPr>
          <a:xfrm>
            <a:off x="1547368" y="3239151"/>
            <a:ext cx="9097264" cy="3006060"/>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342900" indent="-342900">
              <a:buClr>
                <a:schemeClr val="accent2">
                  <a:lumMod val="50000"/>
                </a:schemeClr>
              </a:buClr>
            </a:pPr>
            <a:r>
              <a:rPr lang="en-US" sz="2200" dirty="0">
                <a:latin typeface="Arial" panose="020B0604020202020204" pitchFamily="34" charset="0"/>
                <a:cs typeface="Arial" panose="020B0604020202020204" pitchFamily="34" charset="0"/>
              </a:rPr>
              <a:t>SPSS.</a:t>
            </a:r>
          </a:p>
          <a:p>
            <a:pPr marL="342900" indent="-342900">
              <a:buClr>
                <a:schemeClr val="accent2">
                  <a:lumMod val="50000"/>
                </a:schemeClr>
              </a:buClr>
            </a:pPr>
            <a:r>
              <a:rPr lang="el-GR" sz="2200" dirty="0">
                <a:latin typeface="Arial" panose="020B0604020202020204" pitchFamily="34" charset="0"/>
                <a:cs typeface="Arial" panose="020B0604020202020204" pitchFamily="34" charset="0"/>
              </a:rPr>
              <a:t>Γραμμική συσχέτιση κατά </a:t>
            </a:r>
            <a:r>
              <a:rPr lang="en-US" sz="2200" dirty="0">
                <a:latin typeface="Arial" panose="020B0604020202020204" pitchFamily="34" charset="0"/>
                <a:cs typeface="Arial" panose="020B0604020202020204" pitchFamily="34" charset="0"/>
              </a:rPr>
              <a:t>Pearson.</a:t>
            </a:r>
          </a:p>
          <a:p>
            <a:pPr marL="342900" indent="-342900">
              <a:buClr>
                <a:schemeClr val="accent2">
                  <a:lumMod val="50000"/>
                </a:schemeClr>
              </a:buClr>
            </a:pPr>
            <a:r>
              <a:rPr lang="el-GR" sz="2200" dirty="0">
                <a:latin typeface="Arial" panose="020B0604020202020204" pitchFamily="34" charset="0"/>
                <a:cs typeface="Arial" panose="020B0604020202020204" pitchFamily="34" charset="0"/>
              </a:rPr>
              <a:t>Διερευνητική Ανάλυση Παραγόντων</a:t>
            </a:r>
            <a:r>
              <a:rPr lang="en-US" sz="2200" dirty="0">
                <a:latin typeface="Arial" panose="020B0604020202020204" pitchFamily="34" charset="0"/>
                <a:cs typeface="Arial" panose="020B0604020202020204" pitchFamily="34" charset="0"/>
              </a:rPr>
              <a:t>.</a:t>
            </a:r>
          </a:p>
          <a:p>
            <a:pPr marL="342900" indent="-342900">
              <a:buClr>
                <a:schemeClr val="accent2">
                  <a:lumMod val="50000"/>
                </a:schemeClr>
              </a:buClr>
            </a:pPr>
            <a:r>
              <a:rPr lang="en-US" sz="2200" dirty="0" err="1">
                <a:latin typeface="Arial" panose="020B0604020202020204" pitchFamily="34" charset="0"/>
                <a:cs typeface="Arial" panose="020B0604020202020204" pitchFamily="34" charset="0"/>
              </a:rPr>
              <a:t>Anova</a:t>
            </a:r>
            <a:r>
              <a:rPr lang="en-US" sz="2200" dirty="0">
                <a:latin typeface="Arial" panose="020B0604020202020204" pitchFamily="34" charset="0"/>
                <a:cs typeface="Arial" panose="020B0604020202020204" pitchFamily="34" charset="0"/>
              </a:rPr>
              <a:t> test.</a:t>
            </a:r>
          </a:p>
          <a:p>
            <a:pPr marL="342900" indent="-342900">
              <a:buClr>
                <a:schemeClr val="accent2">
                  <a:lumMod val="50000"/>
                </a:schemeClr>
              </a:buClr>
            </a:pPr>
            <a:r>
              <a:rPr lang="en-US" sz="2200" dirty="0">
                <a:latin typeface="Arial" panose="020B0604020202020204" pitchFamily="34" charset="0"/>
                <a:cs typeface="Arial" panose="020B0604020202020204" pitchFamily="34" charset="0"/>
              </a:rPr>
              <a:t>T-test.</a:t>
            </a:r>
          </a:p>
          <a:p>
            <a:pPr marL="342900" indent="-342900">
              <a:buClr>
                <a:schemeClr val="accent2">
                  <a:lumMod val="50000"/>
                </a:schemeClr>
              </a:buClr>
            </a:pPr>
            <a:r>
              <a:rPr lang="el-GR" sz="2200" dirty="0" err="1">
                <a:latin typeface="Arial" panose="020B0604020202020204" pitchFamily="34" charset="0"/>
                <a:cs typeface="Arial" panose="020B0604020202020204" pitchFamily="34" charset="0"/>
              </a:rPr>
              <a:t>Πολυμεταβλητή</a:t>
            </a:r>
            <a:r>
              <a:rPr lang="el-GR" sz="2200" dirty="0">
                <a:latin typeface="Arial" panose="020B0604020202020204" pitchFamily="34" charset="0"/>
                <a:cs typeface="Arial" panose="020B0604020202020204" pitchFamily="34" charset="0"/>
              </a:rPr>
              <a:t> ανάλυση γραμμικής παλινδρόμησης.     </a:t>
            </a:r>
            <a:endParaRPr lang="en-GB" sz="2200" dirty="0">
              <a:latin typeface="Arial" panose="020B0604020202020204" pitchFamily="34" charset="0"/>
              <a:cs typeface="Arial" panose="020B0604020202020204" pitchFamily="34" charset="0"/>
            </a:endParaRPr>
          </a:p>
        </p:txBody>
      </p:sp>
      <p:sp>
        <p:nvSpPr>
          <p:cNvPr id="7" name="Slide Number Placeholder 1">
            <a:extLst>
              <a:ext uri="{FF2B5EF4-FFF2-40B4-BE49-F238E27FC236}">
                <a16:creationId xmlns:a16="http://schemas.microsoft.com/office/drawing/2014/main" id="{99428E4E-5A9F-D04A-BBE5-F0C5E92D753C}"/>
              </a:ext>
            </a:extLst>
          </p:cNvPr>
          <p:cNvSpPr>
            <a:spLocks noGrp="1"/>
          </p:cNvSpPr>
          <p:nvPr>
            <p:ph type="sldNum" sz="quarter" idx="12"/>
          </p:nvPr>
        </p:nvSpPr>
        <p:spPr bwMode="auto">
          <a:xfrm>
            <a:off x="10758922" y="6217920"/>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CD718F1D-A038-4FE6-9178-61C416326964}" type="slidenum">
              <a:rPr lang="en-US" altLang="el-GR" smtClean="0">
                <a:solidFill>
                  <a:srgbClr val="FFFFFF"/>
                </a:solidFill>
              </a:rPr>
              <a:pPr/>
              <a:t>10</a:t>
            </a:fld>
            <a:endParaRPr lang="en-US" altLang="el-GR">
              <a:solidFill>
                <a:srgbClr val="FFFFFF"/>
              </a:solidFill>
            </a:endParaRPr>
          </a:p>
        </p:txBody>
      </p:sp>
    </p:spTree>
    <p:extLst>
      <p:ext uri="{BB962C8B-B14F-4D97-AF65-F5344CB8AC3E}">
        <p14:creationId xmlns:p14="http://schemas.microsoft.com/office/powerpoint/2010/main" val="19762190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1DD59C5A-2D13-954C-BE7C-D031E7EE75E0}"/>
              </a:ext>
            </a:extLst>
          </p:cNvPr>
          <p:cNvSpPr/>
          <p:nvPr/>
        </p:nvSpPr>
        <p:spPr>
          <a:xfrm>
            <a:off x="358775" y="519113"/>
            <a:ext cx="11607800" cy="487362"/>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2291" name="Rectangle 3"/>
          <p:cNvSpPr>
            <a:spLocks noChangeArrowheads="1"/>
          </p:cNvSpPr>
          <p:nvPr/>
        </p:nvSpPr>
        <p:spPr bwMode="auto">
          <a:xfrm>
            <a:off x="614363" y="519113"/>
            <a:ext cx="11047412"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pPr algn="ctr" eaLnBrk="1" hangingPunct="1"/>
            <a:r>
              <a:rPr lang="el-GR" altLang="en-US" sz="2400" b="1">
                <a:latin typeface="Arial" panose="020B0604020202020204" pitchFamily="34" charset="0"/>
                <a:ea typeface="Times New Roman" panose="02020603050405020304" pitchFamily="18" charset="0"/>
                <a:cs typeface="Arial" panose="020B0604020202020204" pitchFamily="34" charset="0"/>
              </a:rPr>
              <a:t>Ερωτηματολόγιο</a:t>
            </a:r>
          </a:p>
          <a:p>
            <a:pPr eaLnBrk="1" hangingPunct="1"/>
            <a:endParaRPr lang="en-US" altLang="en-US" sz="1000" b="1">
              <a:latin typeface="Arial" panose="020B0604020202020204" pitchFamily="34" charset="0"/>
              <a:ea typeface="Times New Roman" panose="02020603050405020304" pitchFamily="18" charset="0"/>
              <a:cs typeface="Arial" panose="020B0604020202020204" pitchFamily="34" charset="0"/>
            </a:endParaRPr>
          </a:p>
        </p:txBody>
      </p:sp>
      <p:pic>
        <p:nvPicPr>
          <p:cNvPr id="5" name="Picture 4">
            <a:extLst>
              <a:ext uri="{FF2B5EF4-FFF2-40B4-BE49-F238E27FC236}">
                <a16:creationId xmlns:a16="http://schemas.microsoft.com/office/drawing/2014/main" id="{7BDDA507-25F8-9942-954E-C01D9E05D407}"/>
              </a:ext>
            </a:extLst>
          </p:cNvPr>
          <p:cNvPicPr>
            <a:picLocks noChangeAspect="1"/>
          </p:cNvPicPr>
          <p:nvPr/>
        </p:nvPicPr>
        <p:blipFill>
          <a:blip r:embed="rId2"/>
          <a:stretch>
            <a:fillRect/>
          </a:stretch>
        </p:blipFill>
        <p:spPr>
          <a:xfrm>
            <a:off x="136525" y="1268413"/>
            <a:ext cx="2311400" cy="3271837"/>
          </a:xfrm>
          <a:prstGeom prst="rect">
            <a:avLst/>
          </a:prstGeom>
          <a:solidFill>
            <a:schemeClr val="bg1"/>
          </a:solidFill>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623DDAC0-651C-B648-99A6-ECC8126979DC}"/>
              </a:ext>
            </a:extLst>
          </p:cNvPr>
          <p:cNvPicPr>
            <a:picLocks noChangeAspect="1"/>
          </p:cNvPicPr>
          <p:nvPr/>
        </p:nvPicPr>
        <p:blipFill>
          <a:blip r:embed="rId3"/>
          <a:stretch>
            <a:fillRect/>
          </a:stretch>
        </p:blipFill>
        <p:spPr>
          <a:xfrm>
            <a:off x="2549525" y="1533525"/>
            <a:ext cx="2309813" cy="3270250"/>
          </a:xfrm>
          <a:prstGeom prst="rect">
            <a:avLst/>
          </a:prstGeom>
          <a:solidFill>
            <a:schemeClr val="bg1"/>
          </a:solidFill>
          <a:effectLst>
            <a:outerShdw blurRad="50800" dist="38100" dir="2700000" algn="tl" rotWithShape="0">
              <a:prstClr val="black">
                <a:alpha val="40000"/>
              </a:prstClr>
            </a:outerShdw>
          </a:effectLst>
        </p:spPr>
      </p:pic>
      <p:pic>
        <p:nvPicPr>
          <p:cNvPr id="14" name="Picture 13">
            <a:extLst>
              <a:ext uri="{FF2B5EF4-FFF2-40B4-BE49-F238E27FC236}">
                <a16:creationId xmlns:a16="http://schemas.microsoft.com/office/drawing/2014/main" id="{A57A40D1-B343-3B4C-A181-3E06DB26D9A8}"/>
              </a:ext>
            </a:extLst>
          </p:cNvPr>
          <p:cNvPicPr>
            <a:picLocks noChangeAspect="1"/>
          </p:cNvPicPr>
          <p:nvPr/>
        </p:nvPicPr>
        <p:blipFill>
          <a:blip r:embed="rId4"/>
          <a:stretch>
            <a:fillRect/>
          </a:stretch>
        </p:blipFill>
        <p:spPr>
          <a:xfrm>
            <a:off x="4951413" y="1797050"/>
            <a:ext cx="2311400" cy="3271838"/>
          </a:xfrm>
          <a:prstGeom prst="rect">
            <a:avLst/>
          </a:prstGeom>
          <a:solidFill>
            <a:schemeClr val="bg1"/>
          </a:solidFill>
          <a:effectLst>
            <a:outerShdw blurRad="50800" dist="38100" dir="2700000" algn="tl" rotWithShape="0">
              <a:prstClr val="black">
                <a:alpha val="40000"/>
              </a:prstClr>
            </a:outerShdw>
          </a:effectLst>
        </p:spPr>
      </p:pic>
      <p:pic>
        <p:nvPicPr>
          <p:cNvPr id="16" name="Picture 15">
            <a:extLst>
              <a:ext uri="{FF2B5EF4-FFF2-40B4-BE49-F238E27FC236}">
                <a16:creationId xmlns:a16="http://schemas.microsoft.com/office/drawing/2014/main" id="{F89029B6-ECC6-D148-968F-1D777F6FA26F}"/>
              </a:ext>
            </a:extLst>
          </p:cNvPr>
          <p:cNvPicPr>
            <a:picLocks noChangeAspect="1"/>
          </p:cNvPicPr>
          <p:nvPr/>
        </p:nvPicPr>
        <p:blipFill>
          <a:blip r:embed="rId5"/>
          <a:stretch>
            <a:fillRect/>
          </a:stretch>
        </p:blipFill>
        <p:spPr>
          <a:xfrm>
            <a:off x="7366000" y="2044700"/>
            <a:ext cx="2311400" cy="3271838"/>
          </a:xfrm>
          <a:prstGeom prst="rect">
            <a:avLst/>
          </a:prstGeom>
          <a:solidFill>
            <a:schemeClr val="bg1"/>
          </a:solidFill>
          <a:effectLst>
            <a:outerShdw blurRad="50800" dist="38100" dir="2700000" algn="tl" rotWithShape="0">
              <a:prstClr val="black">
                <a:alpha val="40000"/>
              </a:prstClr>
            </a:outerShdw>
          </a:effectLst>
        </p:spPr>
      </p:pic>
      <p:pic>
        <p:nvPicPr>
          <p:cNvPr id="18" name="Picture 17">
            <a:extLst>
              <a:ext uri="{FF2B5EF4-FFF2-40B4-BE49-F238E27FC236}">
                <a16:creationId xmlns:a16="http://schemas.microsoft.com/office/drawing/2014/main" id="{7BC7A8F6-9A08-3541-BE6C-3E4C898A3CCA}"/>
              </a:ext>
            </a:extLst>
          </p:cNvPr>
          <p:cNvPicPr>
            <a:picLocks noChangeAspect="1"/>
          </p:cNvPicPr>
          <p:nvPr/>
        </p:nvPicPr>
        <p:blipFill>
          <a:blip r:embed="rId6"/>
          <a:stretch>
            <a:fillRect/>
          </a:stretch>
        </p:blipFill>
        <p:spPr>
          <a:xfrm>
            <a:off x="9804400" y="2449513"/>
            <a:ext cx="2311400" cy="3270250"/>
          </a:xfrm>
          <a:prstGeom prst="rect">
            <a:avLst/>
          </a:prstGeom>
          <a:solidFill>
            <a:schemeClr val="bg1"/>
          </a:solidFill>
          <a:effectLst>
            <a:outerShdw blurRad="50800" dist="38100" dir="2700000" algn="tl" rotWithShape="0">
              <a:prstClr val="black">
                <a:alpha val="40000"/>
              </a:prstClr>
            </a:outerShdw>
          </a:effectLst>
        </p:spPr>
      </p:pic>
      <p:sp>
        <p:nvSpPr>
          <p:cNvPr id="12" name="TextBox 11"/>
          <p:cNvSpPr txBox="1"/>
          <p:nvPr/>
        </p:nvSpPr>
        <p:spPr>
          <a:xfrm>
            <a:off x="358775" y="5815652"/>
            <a:ext cx="10027171" cy="646331"/>
          </a:xfrm>
          <a:prstGeom prst="rect">
            <a:avLst/>
          </a:prstGeom>
          <a:solidFill>
            <a:schemeClr val="accent1">
              <a:lumMod val="40000"/>
              <a:lumOff val="60000"/>
            </a:schemeClr>
          </a:solidFill>
          <a:effectLst>
            <a:outerShdw blurRad="50800" dist="38100" dir="2700000" algn="tl" rotWithShape="0">
              <a:prstClr val="black">
                <a:alpha val="40000"/>
              </a:prstClr>
            </a:outerShdw>
          </a:effectLst>
        </p:spPr>
        <p:txBody>
          <a:bodyPr wrap="square" rtlCol="0">
            <a:spAutoFit/>
          </a:bodyPr>
          <a:lstStyle/>
          <a:p>
            <a:r>
              <a:rPr lang="el-GR" dirty="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a:t>
            </a:r>
            <a:r>
              <a:rPr lang="el-GR" dirty="0">
                <a:latin typeface="Arial" panose="020B0604020202020204" pitchFamily="34" charset="0"/>
                <a:cs typeface="Arial" panose="020B0604020202020204" pitchFamily="34" charset="0"/>
              </a:rPr>
              <a:t>Καταγραφή δημογραφικών στοιχείων, ανίχνευση στάσεων και πεποιθήσεων (Μικτή Έρευνα), αντιστοίχιση με επίδοση.</a:t>
            </a:r>
            <a:endParaRPr lang="en-GB" dirty="0">
              <a:latin typeface="Arial" panose="020B0604020202020204" pitchFamily="34" charset="0"/>
              <a:cs typeface="Arial" panose="020B0604020202020204" pitchFamily="34" charset="0"/>
            </a:endParaRPr>
          </a:p>
        </p:txBody>
      </p:sp>
      <p:sp>
        <p:nvSpPr>
          <p:cNvPr id="10" name="Slide Number Placeholder 1">
            <a:extLst>
              <a:ext uri="{FF2B5EF4-FFF2-40B4-BE49-F238E27FC236}">
                <a16:creationId xmlns:a16="http://schemas.microsoft.com/office/drawing/2014/main" id="{C00B40C4-2FD7-D74B-B021-E1AC2D507FBC}"/>
              </a:ext>
            </a:extLst>
          </p:cNvPr>
          <p:cNvSpPr>
            <a:spLocks noGrp="1"/>
          </p:cNvSpPr>
          <p:nvPr>
            <p:ph type="sldNum" sz="quarter" idx="12"/>
          </p:nvPr>
        </p:nvSpPr>
        <p:spPr bwMode="auto">
          <a:xfrm>
            <a:off x="10758922" y="6217920"/>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CD718F1D-A038-4FE6-9178-61C416326964}" type="slidenum">
              <a:rPr lang="en-US" altLang="el-GR" smtClean="0">
                <a:solidFill>
                  <a:srgbClr val="FFFFFF"/>
                </a:solidFill>
              </a:rPr>
              <a:pPr/>
              <a:t>11</a:t>
            </a:fld>
            <a:endParaRPr lang="en-US" altLang="el-GR" dirty="0">
              <a:solidFill>
                <a:srgbClr val="FFFFFF"/>
              </a:solidFill>
            </a:endParaRPr>
          </a:p>
        </p:txBody>
      </p:sp>
    </p:spTree>
    <p:extLst>
      <p:ext uri="{BB962C8B-B14F-4D97-AF65-F5344CB8AC3E}">
        <p14:creationId xmlns:p14="http://schemas.microsoft.com/office/powerpoint/2010/main" val="13511734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8540" y="1571244"/>
            <a:ext cx="9974919" cy="3101983"/>
          </a:xfrm>
        </p:spPr>
        <p:txBody>
          <a:bodyPr>
            <a:normAutofit/>
          </a:bodyPr>
          <a:lstStyle/>
          <a:p>
            <a:pPr>
              <a:buClr>
                <a:schemeClr val="accent2">
                  <a:lumMod val="50000"/>
                </a:schemeClr>
              </a:buClr>
            </a:pPr>
            <a:r>
              <a:rPr lang="el-GR" sz="2200" dirty="0">
                <a:latin typeface="Arial" panose="020B0604020202020204" pitchFamily="34" charset="0"/>
                <a:cs typeface="Arial" panose="020B0604020202020204" pitchFamily="34" charset="0"/>
              </a:rPr>
              <a:t>Δείγμα για </a:t>
            </a:r>
            <a:r>
              <a:rPr lang="el-GR" sz="2200" dirty="0" err="1">
                <a:latin typeface="Arial" panose="020B0604020202020204" pitchFamily="34" charset="0"/>
                <a:cs typeface="Arial" panose="020B0604020202020204" pitchFamily="34" charset="0"/>
              </a:rPr>
              <a:t>εγκυροποίηση</a:t>
            </a:r>
            <a:r>
              <a:rPr lang="en-US" sz="2200" dirty="0">
                <a:latin typeface="Arial" panose="020B0604020202020204" pitchFamily="34" charset="0"/>
                <a:cs typeface="Arial" panose="020B0604020202020204" pitchFamily="34" charset="0"/>
              </a:rPr>
              <a:t>.</a:t>
            </a:r>
            <a:endParaRPr lang="el-GR" sz="2200" dirty="0">
              <a:latin typeface="Arial" panose="020B0604020202020204" pitchFamily="34" charset="0"/>
              <a:cs typeface="Arial" panose="020B0604020202020204" pitchFamily="34" charset="0"/>
            </a:endParaRPr>
          </a:p>
          <a:p>
            <a:pPr>
              <a:buClr>
                <a:schemeClr val="accent2">
                  <a:lumMod val="50000"/>
                </a:schemeClr>
              </a:buClr>
            </a:pPr>
            <a:r>
              <a:rPr lang="el-GR" sz="2200" dirty="0">
                <a:latin typeface="Arial" panose="020B0604020202020204" pitchFamily="34" charset="0"/>
                <a:cs typeface="Arial" panose="020B0604020202020204" pitchFamily="34" charset="0"/>
              </a:rPr>
              <a:t>Εσωτερική συνέπεια δηλώσεων – δείκτης </a:t>
            </a:r>
            <a:r>
              <a:rPr lang="el-GR" sz="2200" dirty="0" err="1">
                <a:latin typeface="Arial" panose="020B0604020202020204" pitchFamily="34" charset="0"/>
                <a:cs typeface="Arial" panose="020B0604020202020204" pitchFamily="34" charset="0"/>
              </a:rPr>
              <a:t>Cronbach</a:t>
            </a:r>
            <a:r>
              <a:rPr lang="el-GR" sz="2200" dirty="0">
                <a:latin typeface="Arial" panose="020B0604020202020204" pitchFamily="34" charset="0"/>
                <a:cs typeface="Arial" panose="020B0604020202020204" pitchFamily="34" charset="0"/>
              </a:rPr>
              <a:t>’</a:t>
            </a:r>
            <a:r>
              <a:rPr lang="en-US" sz="2200" dirty="0">
                <a:latin typeface="Arial" panose="020B0604020202020204" pitchFamily="34" charset="0"/>
                <a:cs typeface="Arial" panose="020B0604020202020204" pitchFamily="34" charset="0"/>
              </a:rPr>
              <a:t>s</a:t>
            </a:r>
            <a:r>
              <a:rPr lang="el-GR" sz="2200" dirty="0">
                <a:latin typeface="Arial" panose="020B0604020202020204" pitchFamily="34" charset="0"/>
                <a:cs typeface="Arial" panose="020B0604020202020204" pitchFamily="34" charset="0"/>
              </a:rPr>
              <a:t>-a</a:t>
            </a:r>
            <a:r>
              <a:rPr lang="en-US" sz="2200" dirty="0">
                <a:latin typeface="Arial" panose="020B0604020202020204" pitchFamily="34" charset="0"/>
                <a:cs typeface="Arial" panose="020B0604020202020204" pitchFamily="34" charset="0"/>
              </a:rPr>
              <a:t>.</a:t>
            </a:r>
            <a:r>
              <a:rPr lang="el-GR" sz="2200" dirty="0">
                <a:latin typeface="Arial" panose="020B0604020202020204" pitchFamily="34" charset="0"/>
                <a:cs typeface="Arial" panose="020B0604020202020204" pitchFamily="34" charset="0"/>
              </a:rPr>
              <a:t> </a:t>
            </a:r>
          </a:p>
          <a:p>
            <a:pPr>
              <a:buClr>
                <a:schemeClr val="accent2">
                  <a:lumMod val="50000"/>
                </a:schemeClr>
              </a:buClr>
            </a:pPr>
            <a:r>
              <a:rPr lang="el-GR" sz="2200" dirty="0">
                <a:latin typeface="Arial" panose="020B0604020202020204" pitchFamily="34" charset="0"/>
                <a:cs typeface="Arial" panose="020B0604020202020204" pitchFamily="34" charset="0"/>
              </a:rPr>
              <a:t>Σταθερότητα εργαλείου- ανάλυση ελέγχου – επανελέγχου</a:t>
            </a:r>
            <a:r>
              <a:rPr lang="en-US" sz="2200" dirty="0">
                <a:latin typeface="Arial" panose="020B0604020202020204" pitchFamily="34" charset="0"/>
                <a:cs typeface="Arial" panose="020B0604020202020204" pitchFamily="34" charset="0"/>
              </a:rPr>
              <a:t>.</a:t>
            </a:r>
            <a:endParaRPr lang="el-GR" sz="2200" dirty="0">
              <a:latin typeface="Arial" panose="020B0604020202020204" pitchFamily="34" charset="0"/>
              <a:cs typeface="Arial" panose="020B0604020202020204" pitchFamily="34" charset="0"/>
            </a:endParaRPr>
          </a:p>
          <a:p>
            <a:pPr>
              <a:buClr>
                <a:schemeClr val="accent2">
                  <a:lumMod val="50000"/>
                </a:schemeClr>
              </a:buClr>
            </a:pPr>
            <a:r>
              <a:rPr lang="el-GR" sz="2200" dirty="0">
                <a:latin typeface="Arial" panose="020B0604020202020204" pitchFamily="34" charset="0"/>
                <a:cs typeface="Arial" panose="020B0604020202020204" pitchFamily="34" charset="0"/>
              </a:rPr>
              <a:t>Εγκυρότητα περιεχομένου.</a:t>
            </a:r>
          </a:p>
          <a:p>
            <a:pPr>
              <a:buClr>
                <a:schemeClr val="accent2">
                  <a:lumMod val="50000"/>
                </a:schemeClr>
              </a:buClr>
            </a:pPr>
            <a:r>
              <a:rPr lang="el-GR" sz="2200" dirty="0">
                <a:latin typeface="Arial" panose="020B0604020202020204" pitchFamily="34" charset="0"/>
                <a:cs typeface="Arial" panose="020B0604020202020204" pitchFamily="34" charset="0"/>
              </a:rPr>
              <a:t>Εγκυρότητα εννοιολογικής κατασκευής</a:t>
            </a:r>
            <a:r>
              <a:rPr lang="en-US" sz="2200" dirty="0">
                <a:latin typeface="Arial" panose="020B0604020202020204" pitchFamily="34" charset="0"/>
                <a:cs typeface="Arial" panose="020B0604020202020204" pitchFamily="34" charset="0"/>
              </a:rPr>
              <a:t> </a:t>
            </a:r>
            <a:r>
              <a:rPr lang="el-GR" sz="2200" dirty="0">
                <a:latin typeface="Arial" panose="020B0604020202020204" pitchFamily="34" charset="0"/>
                <a:cs typeface="Arial" panose="020B0604020202020204" pitchFamily="34" charset="0"/>
              </a:rPr>
              <a:t>(Διερευνητική Ανάλυση Παραγόντων)</a:t>
            </a:r>
            <a:r>
              <a:rPr lang="en-US" sz="2200" dirty="0">
                <a:latin typeface="Arial" panose="020B0604020202020204" pitchFamily="34" charset="0"/>
                <a:cs typeface="Arial" panose="020B0604020202020204" pitchFamily="34" charset="0"/>
              </a:rPr>
              <a:t>.</a:t>
            </a:r>
            <a:endParaRPr lang="el-GR" sz="2200" dirty="0">
              <a:latin typeface="Arial" panose="020B0604020202020204" pitchFamily="34" charset="0"/>
              <a:cs typeface="Arial" panose="020B0604020202020204" pitchFamily="34" charset="0"/>
            </a:endParaRPr>
          </a:p>
          <a:p>
            <a:endParaRPr lang="el-GR" dirty="0"/>
          </a:p>
          <a:p>
            <a:endParaRPr lang="en-GB" dirty="0"/>
          </a:p>
        </p:txBody>
      </p:sp>
      <p:sp>
        <p:nvSpPr>
          <p:cNvPr id="4" name="TextBox 3">
            <a:extLst>
              <a:ext uri="{FF2B5EF4-FFF2-40B4-BE49-F238E27FC236}">
                <a16:creationId xmlns:a16="http://schemas.microsoft.com/office/drawing/2014/main" id="{1592BC86-B66C-8E43-A7C5-DFDFFC8C676B}"/>
              </a:ext>
            </a:extLst>
          </p:cNvPr>
          <p:cNvSpPr txBox="1"/>
          <p:nvPr/>
        </p:nvSpPr>
        <p:spPr>
          <a:xfrm>
            <a:off x="2789238" y="252413"/>
            <a:ext cx="6862762" cy="830997"/>
          </a:xfrm>
          <a:prstGeom prst="rect">
            <a:avLst/>
          </a:prstGeom>
          <a:ln w="28575"/>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a:spAutoFit/>
          </a:bodyPr>
          <a:lstStyle/>
          <a:p>
            <a:pPr algn="ctr" eaLnBrk="1" fontAlgn="auto" hangingPunct="1">
              <a:spcBef>
                <a:spcPts val="0"/>
              </a:spcBef>
              <a:spcAft>
                <a:spcPts val="0"/>
              </a:spcAft>
              <a:defRPr/>
            </a:pPr>
            <a:r>
              <a:rPr lang="el-GR" sz="2400" b="1" dirty="0"/>
              <a:t>ΕΛΕΓΧΟΣ ΕΓΚΥΡΟΤΗΤΑΣ ΚΑΙ ΑΞΙΟΠΙΣΤΙΑΣ ΕΡΩΤΗΜΑΤΟΛΟΓΙΟΥ </a:t>
            </a:r>
            <a:endParaRPr lang="en-US" sz="2400" b="1" dirty="0"/>
          </a:p>
        </p:txBody>
      </p:sp>
      <p:sp>
        <p:nvSpPr>
          <p:cNvPr id="5" name="Slide Number Placeholder 1">
            <a:extLst>
              <a:ext uri="{FF2B5EF4-FFF2-40B4-BE49-F238E27FC236}">
                <a16:creationId xmlns:a16="http://schemas.microsoft.com/office/drawing/2014/main" id="{CFB8EF49-F67B-2A48-ACAF-EF54917DFE42}"/>
              </a:ext>
            </a:extLst>
          </p:cNvPr>
          <p:cNvSpPr>
            <a:spLocks noGrp="1"/>
          </p:cNvSpPr>
          <p:nvPr>
            <p:ph type="sldNum" sz="quarter" idx="12"/>
          </p:nvPr>
        </p:nvSpPr>
        <p:spPr bwMode="auto">
          <a:xfrm>
            <a:off x="10758922" y="6217920"/>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CD718F1D-A038-4FE6-9178-61C416326964}" type="slidenum">
              <a:rPr lang="en-US" altLang="el-GR" smtClean="0">
                <a:solidFill>
                  <a:srgbClr val="FFFFFF"/>
                </a:solidFill>
              </a:rPr>
              <a:pPr/>
              <a:t>12</a:t>
            </a:fld>
            <a:endParaRPr lang="en-US" altLang="el-GR">
              <a:solidFill>
                <a:srgbClr val="FFFFFF"/>
              </a:solidFill>
            </a:endParaRPr>
          </a:p>
        </p:txBody>
      </p:sp>
    </p:spTree>
    <p:extLst>
      <p:ext uri="{BB962C8B-B14F-4D97-AF65-F5344CB8AC3E}">
        <p14:creationId xmlns:p14="http://schemas.microsoft.com/office/powerpoint/2010/main" val="30505896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1DD59C5A-2D13-954C-BE7C-D031E7EE75E0}"/>
              </a:ext>
            </a:extLst>
          </p:cNvPr>
          <p:cNvSpPr/>
          <p:nvPr/>
        </p:nvSpPr>
        <p:spPr>
          <a:xfrm>
            <a:off x="425450" y="519113"/>
            <a:ext cx="11353800" cy="487362"/>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F84FFBF8-85A4-A24D-8834-42573A52AD51}"/>
                  </a:ext>
                </a:extLst>
              </p:cNvPr>
              <p:cNvSpPr/>
              <p:nvPr/>
            </p:nvSpPr>
            <p:spPr>
              <a:xfrm>
                <a:off x="425450" y="519112"/>
                <a:ext cx="11353800" cy="5724644"/>
              </a:xfrm>
              <a:prstGeom prst="rect">
                <a:avLst/>
              </a:prstGeom>
            </p:spPr>
            <p:txBody>
              <a:bodyPr wrap="square">
                <a:spAutoFit/>
              </a:bodyPr>
              <a:lstStyle/>
              <a:p>
                <a:pPr algn="ctr">
                  <a:defRPr/>
                </a:pPr>
                <a:r>
                  <a:rPr lang="el-GR" sz="2400" dirty="0">
                    <a:latin typeface="Arial" panose="020B0604020202020204" pitchFamily="34" charset="0"/>
                    <a:ea typeface="Times New Roman" panose="02020603050405020304" pitchFamily="18" charset="0"/>
                    <a:cs typeface="Arial" panose="020B0604020202020204" pitchFamily="34" charset="0"/>
                  </a:rPr>
                  <a:t>Αποτελέσματα Διερευνητικής Ανάλυσης Παραγόντων κατά την </a:t>
                </a:r>
                <a:r>
                  <a:rPr lang="el-GR" sz="2400" dirty="0" err="1">
                    <a:latin typeface="Arial" panose="020B0604020202020204" pitchFamily="34" charset="0"/>
                    <a:ea typeface="Times New Roman" panose="02020603050405020304" pitchFamily="18" charset="0"/>
                    <a:cs typeface="Arial" panose="020B0604020202020204" pitchFamily="34" charset="0"/>
                  </a:rPr>
                  <a:t>Εγκυροποίηση</a:t>
                </a:r>
                <a:endParaRPr lang="el-GR" sz="2400" dirty="0">
                  <a:latin typeface="Arial" panose="020B0604020202020204" pitchFamily="34" charset="0"/>
                  <a:ea typeface="Times New Roman" panose="02020603050405020304" pitchFamily="18" charset="0"/>
                  <a:cs typeface="Arial" panose="020B0604020202020204" pitchFamily="34" charset="0"/>
                </a:endParaRPr>
              </a:p>
              <a:p>
                <a:pPr marL="342900" indent="-342900" eaLnBrk="1" fontAlgn="auto" hangingPunct="1">
                  <a:spcBef>
                    <a:spcPts val="0"/>
                  </a:spcBef>
                  <a:spcAft>
                    <a:spcPts val="0"/>
                  </a:spcAft>
                  <a:buFontTx/>
                  <a:buChar char="-"/>
                  <a:defRPr/>
                </a:pPr>
                <a:endParaRPr lang="el-GR" sz="2400" dirty="0">
                  <a:latin typeface="Arial" panose="020B0604020202020204" pitchFamily="34" charset="0"/>
                  <a:ea typeface="Times New Roman" panose="02020603050405020304" pitchFamily="18" charset="0"/>
                  <a:cs typeface="Arial" panose="020B0604020202020204" pitchFamily="34" charset="0"/>
                </a:endParaRPr>
              </a:p>
              <a:p>
                <a:pPr marL="342900" indent="-342900" eaLnBrk="1" fontAlgn="auto" hangingPunct="1">
                  <a:spcBef>
                    <a:spcPts val="0"/>
                  </a:spcBef>
                  <a:spcAft>
                    <a:spcPts val="0"/>
                  </a:spcAft>
                  <a:buFontTx/>
                  <a:buChar char="-"/>
                  <a:defRPr/>
                </a:pPr>
                <a:endParaRPr lang="el-GR" sz="2400" dirty="0">
                  <a:latin typeface="Arial" panose="020B0604020202020204" pitchFamily="34" charset="0"/>
                  <a:ea typeface="Times New Roman" panose="02020603050405020304" pitchFamily="18" charset="0"/>
                  <a:cs typeface="Arial" panose="020B0604020202020204" pitchFamily="34" charset="0"/>
                </a:endParaRPr>
              </a:p>
              <a:p>
                <a:pPr marL="342900" indent="-342900" eaLnBrk="1" fontAlgn="auto" hangingPunct="1">
                  <a:spcBef>
                    <a:spcPts val="0"/>
                  </a:spcBef>
                  <a:spcAft>
                    <a:spcPts val="0"/>
                  </a:spcAft>
                  <a:buFontTx/>
                  <a:buChar char="-"/>
                  <a:defRPr/>
                </a:pPr>
                <a:endParaRPr lang="en-US" sz="2400" dirty="0">
                  <a:latin typeface="Arial" panose="020B0604020202020204" pitchFamily="34" charset="0"/>
                  <a:ea typeface="Times New Roman" panose="02020603050405020304" pitchFamily="18" charset="0"/>
                  <a:cs typeface="Arial" panose="020B0604020202020204" pitchFamily="34" charset="0"/>
                </a:endParaRPr>
              </a:p>
              <a:p>
                <a:pPr marL="342900" indent="-342900" eaLnBrk="1" fontAlgn="auto" hangingPunct="1">
                  <a:spcBef>
                    <a:spcPts val="0"/>
                  </a:spcBef>
                  <a:spcAft>
                    <a:spcPts val="0"/>
                  </a:spcAft>
                  <a:buFontTx/>
                  <a:buChar char="-"/>
                  <a:defRPr/>
                </a:pPr>
                <a:endParaRPr lang="en-US" sz="2400" dirty="0">
                  <a:latin typeface="Arial" panose="020B0604020202020204" pitchFamily="34" charset="0"/>
                  <a:ea typeface="Times New Roman" panose="02020603050405020304" pitchFamily="18" charset="0"/>
                  <a:cs typeface="Arial" panose="020B0604020202020204" pitchFamily="34" charset="0"/>
                </a:endParaRPr>
              </a:p>
              <a:p>
                <a:pPr marL="342900" indent="-342900" eaLnBrk="1" fontAlgn="auto" hangingPunct="1">
                  <a:spcBef>
                    <a:spcPts val="0"/>
                  </a:spcBef>
                  <a:spcAft>
                    <a:spcPts val="0"/>
                  </a:spcAft>
                  <a:buFontTx/>
                  <a:buChar char="-"/>
                  <a:defRPr/>
                </a:pPr>
                <a:endParaRPr lang="el-GR" sz="2400" dirty="0">
                  <a:latin typeface="Arial" panose="020B0604020202020204" pitchFamily="34" charset="0"/>
                  <a:ea typeface="Times New Roman" panose="02020603050405020304" pitchFamily="18" charset="0"/>
                  <a:cs typeface="Arial" panose="020B0604020202020204" pitchFamily="34" charset="0"/>
                </a:endParaRPr>
              </a:p>
              <a:p>
                <a:pPr marL="342900" indent="-342900" eaLnBrk="1" fontAlgn="auto" hangingPunct="1">
                  <a:spcBef>
                    <a:spcPts val="0"/>
                  </a:spcBef>
                  <a:spcAft>
                    <a:spcPts val="0"/>
                  </a:spcAft>
                  <a:buFontTx/>
                  <a:buChar char="-"/>
                  <a:defRPr/>
                </a:pPr>
                <a:endParaRPr lang="el-GR" sz="2400" dirty="0">
                  <a:latin typeface="Arial" panose="020B0604020202020204" pitchFamily="34" charset="0"/>
                  <a:ea typeface="Times New Roman" panose="02020603050405020304" pitchFamily="18" charset="0"/>
                  <a:cs typeface="Arial" panose="020B0604020202020204" pitchFamily="34" charset="0"/>
                </a:endParaRPr>
              </a:p>
              <a:p>
                <a:pPr marL="342900" indent="-342900" eaLnBrk="1" fontAlgn="auto" hangingPunct="1">
                  <a:spcBef>
                    <a:spcPts val="0"/>
                  </a:spcBef>
                  <a:spcAft>
                    <a:spcPts val="0"/>
                  </a:spcAft>
                  <a:buFontTx/>
                  <a:buChar char="-"/>
                  <a:defRPr/>
                </a:pPr>
                <a:endParaRPr lang="el-GR" sz="2400" dirty="0">
                  <a:latin typeface="Arial" panose="020B0604020202020204" pitchFamily="34" charset="0"/>
                  <a:ea typeface="Times New Roman" panose="02020603050405020304" pitchFamily="18" charset="0"/>
                  <a:cs typeface="Arial" panose="020B0604020202020204" pitchFamily="34" charset="0"/>
                </a:endParaRPr>
              </a:p>
              <a:p>
                <a:pPr marL="342900" indent="-342900" eaLnBrk="1" fontAlgn="auto" hangingPunct="1">
                  <a:spcBef>
                    <a:spcPts val="0"/>
                  </a:spcBef>
                  <a:spcAft>
                    <a:spcPts val="0"/>
                  </a:spcAft>
                  <a:buFontTx/>
                  <a:buChar char="-"/>
                  <a:defRPr/>
                </a:pPr>
                <a:endParaRPr lang="en-US" sz="2400" dirty="0">
                  <a:latin typeface="Arial" panose="020B0604020202020204" pitchFamily="34" charset="0"/>
                  <a:ea typeface="Times New Roman" panose="02020603050405020304" pitchFamily="18" charset="0"/>
                  <a:cs typeface="Arial" panose="020B0604020202020204" pitchFamily="34" charset="0"/>
                </a:endParaRPr>
              </a:p>
              <a:p>
                <a:pPr marL="342900" indent="-342900" eaLnBrk="1" fontAlgn="auto" hangingPunct="1">
                  <a:spcBef>
                    <a:spcPts val="0"/>
                  </a:spcBef>
                  <a:spcAft>
                    <a:spcPts val="0"/>
                  </a:spcAft>
                  <a:buFontTx/>
                  <a:buChar char="-"/>
                  <a:defRPr/>
                </a:pPr>
                <a:endParaRPr lang="el-GR" sz="2400" dirty="0">
                  <a:latin typeface="Arial" panose="020B0604020202020204" pitchFamily="34" charset="0"/>
                  <a:ea typeface="Times New Roman" panose="02020603050405020304" pitchFamily="18" charset="0"/>
                  <a:cs typeface="Arial" panose="020B0604020202020204" pitchFamily="34" charset="0"/>
                </a:endParaRPr>
              </a:p>
              <a:p>
                <a:pPr eaLnBrk="1" fontAlgn="auto" hangingPunct="1">
                  <a:spcBef>
                    <a:spcPts val="0"/>
                  </a:spcBef>
                  <a:spcAft>
                    <a:spcPts val="0"/>
                  </a:spcAft>
                  <a:defRPr/>
                </a:pPr>
                <a:endParaRPr lang="el-GR" sz="2400" dirty="0">
                  <a:latin typeface="Arial" panose="020B0604020202020204" pitchFamily="34" charset="0"/>
                  <a:ea typeface="Times New Roman" panose="02020603050405020304" pitchFamily="18" charset="0"/>
                  <a:cs typeface="Arial" panose="020B0604020202020204" pitchFamily="34" charset="0"/>
                </a:endParaRPr>
              </a:p>
              <a:p>
                <a:pPr eaLnBrk="1" fontAlgn="auto" hangingPunct="1">
                  <a:spcBef>
                    <a:spcPts val="0"/>
                  </a:spcBef>
                  <a:spcAft>
                    <a:spcPts val="0"/>
                  </a:spcAft>
                  <a:defRPr/>
                </a:pPr>
                <a:endParaRPr lang="el-GR" sz="2400" dirty="0">
                  <a:latin typeface="Arial" panose="020B0604020202020204" pitchFamily="34" charset="0"/>
                  <a:ea typeface="Times New Roman" panose="02020603050405020304" pitchFamily="18" charset="0"/>
                  <a:cs typeface="Arial" panose="020B0604020202020204" pitchFamily="34" charset="0"/>
                </a:endParaRPr>
              </a:p>
              <a:p>
                <a:pPr eaLnBrk="1" fontAlgn="auto" hangingPunct="1">
                  <a:spcBef>
                    <a:spcPts val="0"/>
                  </a:spcBef>
                  <a:spcAft>
                    <a:spcPts val="0"/>
                  </a:spcAft>
                  <a:defRPr/>
                </a:pPr>
                <a:endParaRPr lang="el-GR" sz="2400" dirty="0">
                  <a:latin typeface="Arial" panose="020B0604020202020204" pitchFamily="34" charset="0"/>
                  <a:ea typeface="Times New Roman" panose="02020603050405020304" pitchFamily="18" charset="0"/>
                  <a:cs typeface="Arial" panose="020B0604020202020204" pitchFamily="34" charset="0"/>
                </a:endParaRPr>
              </a:p>
              <a:p>
                <a:pPr>
                  <a:buClr>
                    <a:schemeClr val="accent2">
                      <a:lumMod val="50000"/>
                    </a:schemeClr>
                  </a:buClr>
                  <a:defRPr/>
                </a:pPr>
                <a14:m>
                  <m:oMath xmlns:m="http://schemas.openxmlformats.org/officeDocument/2006/math">
                    <m:r>
                      <a:rPr lang="el-GR" sz="2200" b="1" i="1">
                        <a:solidFill>
                          <a:schemeClr val="accent2">
                            <a:lumMod val="50000"/>
                          </a:schemeClr>
                        </a:solidFill>
                        <a:latin typeface="Cambria Math" panose="02040503050406030204" pitchFamily="18" charset="0"/>
                        <a:ea typeface="Cambria Math" panose="02040503050406030204" pitchFamily="18" charset="0"/>
                        <a:cs typeface="Arial" panose="020B0604020202020204" pitchFamily="34" charset="0"/>
                      </a:rPr>
                      <m:t>⇒ </m:t>
                    </m:r>
                  </m:oMath>
                </a14:m>
                <a:r>
                  <a:rPr lang="el-GR" sz="2200" dirty="0">
                    <a:latin typeface="Arial" panose="020B0604020202020204" pitchFamily="34" charset="0"/>
                    <a:ea typeface="Times New Roman" panose="02020603050405020304" pitchFamily="18" charset="0"/>
                    <a:cs typeface="Arial" panose="020B0604020202020204" pitchFamily="34" charset="0"/>
                  </a:rPr>
                  <a:t>Επαρκής αιτιολόγηση της μη ικανοποιητικής φόρτισης κάποιων ερωτήσεων.</a:t>
                </a:r>
              </a:p>
              <a:p>
                <a:pPr eaLnBrk="1" fontAlgn="auto" hangingPunct="1">
                  <a:spcBef>
                    <a:spcPts val="0"/>
                  </a:spcBef>
                  <a:spcAft>
                    <a:spcPts val="0"/>
                  </a:spcAft>
                  <a:defRPr/>
                </a:pPr>
                <a:r>
                  <a:rPr lang="el-GR" sz="2200" dirty="0">
                    <a:latin typeface="Arial" panose="020B0604020202020204" pitchFamily="34" charset="0"/>
                    <a:ea typeface="Times New Roman" panose="02020603050405020304" pitchFamily="18" charset="0"/>
                    <a:cs typeface="Arial" panose="020B0604020202020204" pitchFamily="34" charset="0"/>
                  </a:rPr>
                  <a:t>   (Παράγοντας φίλοι.)</a:t>
                </a:r>
              </a:p>
              <a:p>
                <a:pPr eaLnBrk="1" fontAlgn="auto" hangingPunct="1">
                  <a:spcBef>
                    <a:spcPts val="0"/>
                  </a:spcBef>
                  <a:spcAft>
                    <a:spcPts val="0"/>
                  </a:spcAft>
                  <a:defRPr/>
                </a:pPr>
                <a:endParaRPr lang="en-US" sz="1000" b="1" dirty="0">
                  <a:latin typeface="Arial" panose="020B0604020202020204" pitchFamily="34" charset="0"/>
                  <a:ea typeface="Times New Roman" panose="02020603050405020304" pitchFamily="18" charset="0"/>
                  <a:cs typeface="Arial" panose="020B0604020202020204" pitchFamily="34" charset="0"/>
                </a:endParaRPr>
              </a:p>
            </p:txBody>
          </p:sp>
        </mc:Choice>
        <mc:Fallback xmlns="">
          <p:sp>
            <p:nvSpPr>
              <p:cNvPr id="4" name="Rectangle 3">
                <a:extLst>
                  <a:ext uri="{FF2B5EF4-FFF2-40B4-BE49-F238E27FC236}">
                    <a16:creationId xmlns:a16="http://schemas.microsoft.com/office/drawing/2014/main" id="{F84FFBF8-85A4-A24D-8834-42573A52AD51}"/>
                  </a:ext>
                </a:extLst>
              </p:cNvPr>
              <p:cNvSpPr>
                <a:spLocks noRot="1" noChangeAspect="1" noMove="1" noResize="1" noEditPoints="1" noAdjustHandles="1" noChangeArrowheads="1" noChangeShapeType="1" noTextEdit="1"/>
              </p:cNvSpPr>
              <p:nvPr/>
            </p:nvSpPr>
            <p:spPr>
              <a:xfrm>
                <a:off x="425450" y="519112"/>
                <a:ext cx="11353800" cy="5724644"/>
              </a:xfrm>
              <a:prstGeom prst="rect">
                <a:avLst/>
              </a:prstGeom>
              <a:blipFill>
                <a:blip r:embed="rId2"/>
                <a:stretch>
                  <a:fillRect t="-885"/>
                </a:stretch>
              </a:blipFill>
            </p:spPr>
            <p:txBody>
              <a:bodyPr/>
              <a:lstStyle/>
              <a:p>
                <a:r>
                  <a:rPr lang="en-CY">
                    <a:noFill/>
                  </a:rPr>
                  <a:t> </a:t>
                </a:r>
              </a:p>
            </p:txBody>
          </p:sp>
        </mc:Fallback>
      </mc:AlternateContent>
      <p:graphicFrame>
        <p:nvGraphicFramePr>
          <p:cNvPr id="2" name="Table 1">
            <a:extLst>
              <a:ext uri="{FF2B5EF4-FFF2-40B4-BE49-F238E27FC236}">
                <a16:creationId xmlns:a16="http://schemas.microsoft.com/office/drawing/2014/main" id="{F167025A-6207-F44E-B562-190AE4860AEA}"/>
              </a:ext>
            </a:extLst>
          </p:cNvPr>
          <p:cNvGraphicFramePr>
            <a:graphicFrameLocks noGrp="1"/>
          </p:cNvGraphicFramePr>
          <p:nvPr>
            <p:extLst>
              <p:ext uri="{D42A27DB-BD31-4B8C-83A1-F6EECF244321}">
                <p14:modId xmlns:p14="http://schemas.microsoft.com/office/powerpoint/2010/main" val="2176448100"/>
              </p:ext>
            </p:extLst>
          </p:nvPr>
        </p:nvGraphicFramePr>
        <p:xfrm>
          <a:off x="1346200" y="1331878"/>
          <a:ext cx="9499600" cy="3170702"/>
        </p:xfrm>
        <a:graphic>
          <a:graphicData uri="http://schemas.openxmlformats.org/drawingml/2006/table">
            <a:tbl>
              <a:tblPr firstRow="1" firstCol="1" bandRow="1">
                <a:tableStyleId>{9DCAF9ED-07DC-4A11-8D7F-57B35C25682E}</a:tableStyleId>
              </a:tblPr>
              <a:tblGrid>
                <a:gridCol w="6382120">
                  <a:extLst>
                    <a:ext uri="{9D8B030D-6E8A-4147-A177-3AD203B41FA5}">
                      <a16:colId xmlns:a16="http://schemas.microsoft.com/office/drawing/2014/main" val="1730133694"/>
                    </a:ext>
                  </a:extLst>
                </a:gridCol>
                <a:gridCol w="2091539">
                  <a:extLst>
                    <a:ext uri="{9D8B030D-6E8A-4147-A177-3AD203B41FA5}">
                      <a16:colId xmlns:a16="http://schemas.microsoft.com/office/drawing/2014/main" val="2538393051"/>
                    </a:ext>
                  </a:extLst>
                </a:gridCol>
                <a:gridCol w="1025941">
                  <a:extLst>
                    <a:ext uri="{9D8B030D-6E8A-4147-A177-3AD203B41FA5}">
                      <a16:colId xmlns:a16="http://schemas.microsoft.com/office/drawing/2014/main" val="3440540706"/>
                    </a:ext>
                  </a:extLst>
                </a:gridCol>
              </a:tblGrid>
              <a:tr h="324638">
                <a:tc>
                  <a:txBody>
                    <a:bodyPr/>
                    <a:lstStyle/>
                    <a:p>
                      <a:pPr algn="ctr"/>
                      <a:r>
                        <a:rPr lang="el-GR" sz="2000" b="1" dirty="0">
                          <a:solidFill>
                            <a:schemeClr val="tx1"/>
                          </a:solidFill>
                          <a:effectLst/>
                          <a:uFill>
                            <a:solidFill>
                              <a:srgbClr val="000000"/>
                            </a:solidFill>
                          </a:uFill>
                          <a:latin typeface="Arial" panose="020B0604020202020204" pitchFamily="34" charset="0"/>
                          <a:cs typeface="Arial" panose="020B0604020202020204" pitchFamily="34" charset="0"/>
                        </a:rPr>
                        <a:t>Παράγοντας Στάσης</a:t>
                      </a:r>
                      <a:endParaRPr lang="en-CY" sz="2000" b="1"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tc>
                  <a:txBody>
                    <a:bodyPr/>
                    <a:lstStyle/>
                    <a:p>
                      <a:pPr algn="ctr"/>
                      <a:r>
                        <a:rPr lang="el-GR" sz="2000" b="1" dirty="0">
                          <a:solidFill>
                            <a:schemeClr val="tx1"/>
                          </a:solidFill>
                          <a:effectLst/>
                          <a:uFill>
                            <a:solidFill>
                              <a:srgbClr val="000000"/>
                            </a:solidFill>
                          </a:uFill>
                          <a:latin typeface="Arial" panose="020B0604020202020204" pitchFamily="34" charset="0"/>
                          <a:cs typeface="Arial" panose="020B0604020202020204" pitchFamily="34" charset="0"/>
                        </a:rPr>
                        <a:t>Δηλώσεις</a:t>
                      </a:r>
                      <a:endParaRPr lang="en-CY" sz="2000" b="1">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tc>
                  <a:txBody>
                    <a:bodyPr/>
                    <a:lstStyle/>
                    <a:p>
                      <a:pPr algn="ctr"/>
                      <a:r>
                        <a:rPr lang="el-GR" sz="2000" b="1" dirty="0">
                          <a:solidFill>
                            <a:schemeClr val="tx1"/>
                          </a:solidFill>
                          <a:effectLst/>
                          <a:uFill>
                            <a:solidFill>
                              <a:srgbClr val="000000"/>
                            </a:solidFill>
                          </a:uFill>
                          <a:latin typeface="Arial" panose="020B0604020202020204" pitchFamily="34" charset="0"/>
                          <a:cs typeface="Arial" panose="020B0604020202020204" pitchFamily="34" charset="0"/>
                        </a:rPr>
                        <a:t>N</a:t>
                      </a:r>
                      <a:endParaRPr lang="en-CY" sz="2000" b="1">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extLst>
                  <a:ext uri="{0D108BD9-81ED-4DB2-BD59-A6C34878D82A}">
                    <a16:rowId xmlns:a16="http://schemas.microsoft.com/office/drawing/2014/main" val="3470320011"/>
                  </a:ext>
                </a:extLst>
              </a:tr>
              <a:tr h="328278">
                <a:tc>
                  <a:txBody>
                    <a:bodyPr/>
                    <a:lstStyle/>
                    <a:p>
                      <a:pPr algn="l"/>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Επιτυχία στο μάθημα της Φυσικής.</a:t>
                      </a:r>
                      <a:endParaRPr lang="en-CY" sz="2000" b="0"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35,36,37</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3</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extLst>
                  <a:ext uri="{0D108BD9-81ED-4DB2-BD59-A6C34878D82A}">
                    <a16:rowId xmlns:a16="http://schemas.microsoft.com/office/drawing/2014/main" val="2933838701"/>
                  </a:ext>
                </a:extLst>
              </a:tr>
              <a:tr h="609617">
                <a:tc>
                  <a:txBody>
                    <a:bodyPr/>
                    <a:lstStyle/>
                    <a:p>
                      <a:pPr algn="l"/>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Προτίμηση στη Φυσική ως μάθημα/επάγγελμα που θα επιλέξουν.</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tc>
                  <a:txBody>
                    <a:bodyPr/>
                    <a:lstStyle/>
                    <a:p>
                      <a:pPr algn="ctr"/>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12,14,20,23,33</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5</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extLst>
                  <a:ext uri="{0D108BD9-81ED-4DB2-BD59-A6C34878D82A}">
                    <a16:rowId xmlns:a16="http://schemas.microsoft.com/office/drawing/2014/main" val="3105139872"/>
                  </a:ext>
                </a:extLst>
              </a:tr>
              <a:tr h="609617">
                <a:tc>
                  <a:txBody>
                    <a:bodyPr/>
                    <a:lstStyle/>
                    <a:p>
                      <a:pPr algn="l"/>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Ικανοποίηση από εκπαιδευτικούς, περιεχόμενο μαθήματος, κλίμα τάξης.</a:t>
                      </a:r>
                      <a:endParaRPr lang="en-CY" sz="2000" b="0"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27,28,29,3034</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5</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extLst>
                  <a:ext uri="{0D108BD9-81ED-4DB2-BD59-A6C34878D82A}">
                    <a16:rowId xmlns:a16="http://schemas.microsoft.com/office/drawing/2014/main" val="3506153159"/>
                  </a:ext>
                </a:extLst>
              </a:tr>
              <a:tr h="324638">
                <a:tc>
                  <a:txBody>
                    <a:bodyPr/>
                    <a:lstStyle/>
                    <a:p>
                      <a:pPr algn="l"/>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Ενδιαφέρον για την επιστήμη της Φυσικής.</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1,3,4,7,15</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5</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extLst>
                  <a:ext uri="{0D108BD9-81ED-4DB2-BD59-A6C34878D82A}">
                    <a16:rowId xmlns:a16="http://schemas.microsoft.com/office/drawing/2014/main" val="2238301326"/>
                  </a:ext>
                </a:extLst>
              </a:tr>
              <a:tr h="324638">
                <a:tc>
                  <a:txBody>
                    <a:bodyPr/>
                    <a:lstStyle/>
                    <a:p>
                      <a:pPr algn="l"/>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Ενδιαφέρον για το μάθημα της Φυσικής.</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10,16,17,22</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4</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extLst>
                  <a:ext uri="{0D108BD9-81ED-4DB2-BD59-A6C34878D82A}">
                    <a16:rowId xmlns:a16="http://schemas.microsoft.com/office/drawing/2014/main" val="3338440071"/>
                  </a:ext>
                </a:extLst>
              </a:tr>
              <a:tr h="324638">
                <a:tc>
                  <a:txBody>
                    <a:bodyPr/>
                    <a:lstStyle/>
                    <a:p>
                      <a:pPr algn="l"/>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Η άξια της επιστήμης της Φυσικής.</a:t>
                      </a:r>
                      <a:endParaRPr lang="en-CY" sz="2000" b="0"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 5,6,8,9</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4</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extLst>
                  <a:ext uri="{0D108BD9-81ED-4DB2-BD59-A6C34878D82A}">
                    <a16:rowId xmlns:a16="http://schemas.microsoft.com/office/drawing/2014/main" val="2766482221"/>
                  </a:ext>
                </a:extLst>
              </a:tr>
              <a:tr h="324638">
                <a:tc>
                  <a:txBody>
                    <a:bodyPr/>
                    <a:lstStyle/>
                    <a:p>
                      <a:pPr algn="l"/>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Συμμέτοχη στο μάθημα της Φυσικής.</a:t>
                      </a:r>
                      <a:endParaRPr lang="en-CY" sz="2000" b="0"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11,18,24,25,32</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tc>
                  <a:txBody>
                    <a:bodyPr/>
                    <a:lstStyle/>
                    <a:p>
                      <a:pPr algn="ctr"/>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5</a:t>
                      </a:r>
                      <a:endParaRPr lang="en-CY" sz="2000" b="0"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70" marR="68570" marT="0" marB="0"/>
                </a:tc>
                <a:extLst>
                  <a:ext uri="{0D108BD9-81ED-4DB2-BD59-A6C34878D82A}">
                    <a16:rowId xmlns:a16="http://schemas.microsoft.com/office/drawing/2014/main" val="62080670"/>
                  </a:ext>
                </a:extLst>
              </a:tr>
            </a:tbl>
          </a:graphicData>
        </a:graphic>
      </p:graphicFrame>
      <p:sp>
        <p:nvSpPr>
          <p:cNvPr id="5" name="Slide Number Placeholder 1">
            <a:extLst>
              <a:ext uri="{FF2B5EF4-FFF2-40B4-BE49-F238E27FC236}">
                <a16:creationId xmlns:a16="http://schemas.microsoft.com/office/drawing/2014/main" id="{58369F7C-D671-A84A-9747-5450A58D4E79}"/>
              </a:ext>
            </a:extLst>
          </p:cNvPr>
          <p:cNvSpPr>
            <a:spLocks noGrp="1"/>
          </p:cNvSpPr>
          <p:nvPr>
            <p:ph type="sldNum" sz="quarter" idx="12"/>
          </p:nvPr>
        </p:nvSpPr>
        <p:spPr bwMode="auto">
          <a:xfrm>
            <a:off x="10758922" y="6217920"/>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CD718F1D-A038-4FE6-9178-61C416326964}" type="slidenum">
              <a:rPr lang="en-US" altLang="el-GR" smtClean="0">
                <a:solidFill>
                  <a:srgbClr val="FFFFFF"/>
                </a:solidFill>
              </a:rPr>
              <a:pPr/>
              <a:t>13</a:t>
            </a:fld>
            <a:endParaRPr lang="en-US" altLang="el-GR">
              <a:solidFill>
                <a:srgbClr val="FFFFFF"/>
              </a:solidFill>
            </a:endParaRPr>
          </a:p>
        </p:txBody>
      </p:sp>
    </p:spTree>
    <p:extLst>
      <p:ext uri="{BB962C8B-B14F-4D97-AF65-F5344CB8AC3E}">
        <p14:creationId xmlns:p14="http://schemas.microsoft.com/office/powerpoint/2010/main" val="6227535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6BF80CE-222B-0A47-B3C6-5EBFDA71B26A}"/>
              </a:ext>
            </a:extLst>
          </p:cNvPr>
          <p:cNvSpPr txBox="1"/>
          <p:nvPr/>
        </p:nvSpPr>
        <p:spPr>
          <a:xfrm>
            <a:off x="2789238" y="252413"/>
            <a:ext cx="6862762" cy="461665"/>
          </a:xfrm>
          <a:prstGeom prst="rect">
            <a:avLst/>
          </a:prstGeom>
          <a:ln w="28575"/>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a:spAutoFit/>
          </a:bodyPr>
          <a:lstStyle/>
          <a:p>
            <a:pPr algn="ctr" eaLnBrk="1" fontAlgn="auto" hangingPunct="1">
              <a:spcBef>
                <a:spcPts val="0"/>
              </a:spcBef>
              <a:spcAft>
                <a:spcPts val="0"/>
              </a:spcAft>
              <a:defRPr/>
            </a:pPr>
            <a:r>
              <a:rPr lang="el-GR" sz="2400" b="1" dirty="0"/>
              <a:t>ΣΥΣΧΕΤΙΣΕΙΣ ΠΑΡΑΓΟΝΤΩΝ ΣΤΑΣΕΩΝ</a:t>
            </a:r>
            <a:endParaRPr lang="en-US" sz="2400" b="1" dirty="0"/>
          </a:p>
        </p:txBody>
      </p:sp>
      <p:graphicFrame>
        <p:nvGraphicFramePr>
          <p:cNvPr id="7" name="Table 6">
            <a:extLst>
              <a:ext uri="{FF2B5EF4-FFF2-40B4-BE49-F238E27FC236}">
                <a16:creationId xmlns:a16="http://schemas.microsoft.com/office/drawing/2014/main" id="{2F6DF4CC-2A7E-7041-936D-B3E847F32108}"/>
              </a:ext>
            </a:extLst>
          </p:cNvPr>
          <p:cNvGraphicFramePr>
            <a:graphicFrameLocks noGrp="1"/>
          </p:cNvGraphicFramePr>
          <p:nvPr>
            <p:extLst>
              <p:ext uri="{D42A27DB-BD31-4B8C-83A1-F6EECF244321}">
                <p14:modId xmlns:p14="http://schemas.microsoft.com/office/powerpoint/2010/main" val="751997889"/>
              </p:ext>
            </p:extLst>
          </p:nvPr>
        </p:nvGraphicFramePr>
        <p:xfrm>
          <a:off x="1318418" y="939478"/>
          <a:ext cx="9555164" cy="2316480"/>
        </p:xfrm>
        <a:graphic>
          <a:graphicData uri="http://schemas.openxmlformats.org/drawingml/2006/table">
            <a:tbl>
              <a:tblPr firstRow="1" firstCol="1" bandRow="1">
                <a:tableStyleId>{21E4AEA4-8DFA-4A89-87EB-49C32662AFE0}</a:tableStyleId>
              </a:tblPr>
              <a:tblGrid>
                <a:gridCol w="1408912">
                  <a:extLst>
                    <a:ext uri="{9D8B030D-6E8A-4147-A177-3AD203B41FA5}">
                      <a16:colId xmlns:a16="http://schemas.microsoft.com/office/drawing/2014/main" val="2985053157"/>
                    </a:ext>
                  </a:extLst>
                </a:gridCol>
                <a:gridCol w="829096">
                  <a:extLst>
                    <a:ext uri="{9D8B030D-6E8A-4147-A177-3AD203B41FA5}">
                      <a16:colId xmlns:a16="http://schemas.microsoft.com/office/drawing/2014/main" val="1794078201"/>
                    </a:ext>
                  </a:extLst>
                </a:gridCol>
                <a:gridCol w="1045308">
                  <a:extLst>
                    <a:ext uri="{9D8B030D-6E8A-4147-A177-3AD203B41FA5}">
                      <a16:colId xmlns:a16="http://schemas.microsoft.com/office/drawing/2014/main" val="1133127741"/>
                    </a:ext>
                  </a:extLst>
                </a:gridCol>
                <a:gridCol w="1045308">
                  <a:extLst>
                    <a:ext uri="{9D8B030D-6E8A-4147-A177-3AD203B41FA5}">
                      <a16:colId xmlns:a16="http://schemas.microsoft.com/office/drawing/2014/main" val="851132385"/>
                    </a:ext>
                  </a:extLst>
                </a:gridCol>
                <a:gridCol w="1045308">
                  <a:extLst>
                    <a:ext uri="{9D8B030D-6E8A-4147-A177-3AD203B41FA5}">
                      <a16:colId xmlns:a16="http://schemas.microsoft.com/office/drawing/2014/main" val="4096513041"/>
                    </a:ext>
                  </a:extLst>
                </a:gridCol>
                <a:gridCol w="1045308">
                  <a:extLst>
                    <a:ext uri="{9D8B030D-6E8A-4147-A177-3AD203B41FA5}">
                      <a16:colId xmlns:a16="http://schemas.microsoft.com/office/drawing/2014/main" val="3624777381"/>
                    </a:ext>
                  </a:extLst>
                </a:gridCol>
                <a:gridCol w="1045308">
                  <a:extLst>
                    <a:ext uri="{9D8B030D-6E8A-4147-A177-3AD203B41FA5}">
                      <a16:colId xmlns:a16="http://schemas.microsoft.com/office/drawing/2014/main" val="733631518"/>
                    </a:ext>
                  </a:extLst>
                </a:gridCol>
                <a:gridCol w="1045308">
                  <a:extLst>
                    <a:ext uri="{9D8B030D-6E8A-4147-A177-3AD203B41FA5}">
                      <a16:colId xmlns:a16="http://schemas.microsoft.com/office/drawing/2014/main" val="1690481465"/>
                    </a:ext>
                  </a:extLst>
                </a:gridCol>
                <a:gridCol w="1045308">
                  <a:extLst>
                    <a:ext uri="{9D8B030D-6E8A-4147-A177-3AD203B41FA5}">
                      <a16:colId xmlns:a16="http://schemas.microsoft.com/office/drawing/2014/main" val="3569809534"/>
                    </a:ext>
                  </a:extLst>
                </a:gridCol>
              </a:tblGrid>
              <a:tr h="0">
                <a:tc>
                  <a:txBody>
                    <a:bodyPr/>
                    <a:lstStyle/>
                    <a:p>
                      <a:pPr algn="ctr"/>
                      <a:r>
                        <a:rPr lang="en-GB" sz="1900" dirty="0" err="1">
                          <a:solidFill>
                            <a:schemeClr val="tx1"/>
                          </a:solidFill>
                          <a:effectLst/>
                          <a:latin typeface="Arial" panose="020B0604020202020204" pitchFamily="34" charset="0"/>
                          <a:cs typeface="Arial" panose="020B0604020202020204" pitchFamily="34" charset="0"/>
                        </a:rPr>
                        <a:t>Π</a:t>
                      </a:r>
                      <a:r>
                        <a:rPr lang="en-GB" sz="1900" dirty="0">
                          <a:solidFill>
                            <a:schemeClr val="tx1"/>
                          </a:solidFill>
                          <a:effectLst/>
                          <a:latin typeface="Arial" panose="020B0604020202020204" pitchFamily="34" charset="0"/>
                          <a:cs typeface="Arial" panose="020B0604020202020204" pitchFamily="34" charset="0"/>
                        </a:rPr>
                        <a:t>α</a:t>
                      </a:r>
                      <a:r>
                        <a:rPr lang="en-GB" sz="1900" dirty="0" err="1">
                          <a:solidFill>
                            <a:schemeClr val="tx1"/>
                          </a:solidFill>
                          <a:effectLst/>
                          <a:latin typeface="Arial" panose="020B0604020202020204" pitchFamily="34" charset="0"/>
                          <a:cs typeface="Arial" panose="020B0604020202020204" pitchFamily="34" charset="0"/>
                        </a:rPr>
                        <a:t>ράγων</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[1]</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[2]</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[3]</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[4]</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[5]</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[6]</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[7]</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[8]</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795630745"/>
                  </a:ext>
                </a:extLst>
              </a:tr>
              <a:tr h="0">
                <a:tc>
                  <a:txBody>
                    <a:bodyPr/>
                    <a:lstStyle/>
                    <a:p>
                      <a:pPr algn="ctr"/>
                      <a:r>
                        <a:rPr lang="en-GB" sz="1900" dirty="0">
                          <a:solidFill>
                            <a:schemeClr val="tx1"/>
                          </a:solidFill>
                          <a:effectLst/>
                          <a:latin typeface="Arial" panose="020B0604020202020204" pitchFamily="34" charset="0"/>
                          <a:cs typeface="Arial" panose="020B0604020202020204" pitchFamily="34" charset="0"/>
                        </a:rPr>
                        <a:t>[1]</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dirty="0">
                          <a:solidFill>
                            <a:schemeClr val="tx1"/>
                          </a:solidFill>
                          <a:effectLst/>
                          <a:latin typeface="Arial" panose="020B0604020202020204" pitchFamily="34" charset="0"/>
                          <a:cs typeface="Arial" panose="020B0604020202020204" pitchFamily="34" charset="0"/>
                        </a:rPr>
                        <a:t>1</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 </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 </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 </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 </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dirty="0">
                          <a:solidFill>
                            <a:schemeClr val="tx1"/>
                          </a:solidFill>
                          <a:effectLst/>
                          <a:latin typeface="Arial" panose="020B0604020202020204" pitchFamily="34" charset="0"/>
                          <a:cs typeface="Arial" panose="020B0604020202020204" pitchFamily="34" charset="0"/>
                        </a:rPr>
                        <a:t> </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 </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 </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718092175"/>
                  </a:ext>
                </a:extLst>
              </a:tr>
              <a:tr h="0">
                <a:tc>
                  <a:txBody>
                    <a:bodyPr/>
                    <a:lstStyle/>
                    <a:p>
                      <a:pPr algn="ctr"/>
                      <a:r>
                        <a:rPr lang="en-GB" sz="1900">
                          <a:solidFill>
                            <a:schemeClr val="tx1"/>
                          </a:solidFill>
                          <a:effectLst/>
                          <a:latin typeface="Arial" panose="020B0604020202020204" pitchFamily="34" charset="0"/>
                          <a:cs typeface="Arial" panose="020B0604020202020204" pitchFamily="34" charset="0"/>
                        </a:rPr>
                        <a:t>[2]</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dirty="0">
                          <a:solidFill>
                            <a:schemeClr val="tx1"/>
                          </a:solidFill>
                          <a:effectLst/>
                          <a:latin typeface="Arial" panose="020B0604020202020204" pitchFamily="34" charset="0"/>
                          <a:cs typeface="Arial" panose="020B0604020202020204" pitchFamily="34" charset="0"/>
                        </a:rPr>
                        <a:t>0.59</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dirty="0">
                          <a:solidFill>
                            <a:schemeClr val="tx1"/>
                          </a:solidFill>
                          <a:effectLst/>
                          <a:latin typeface="Arial" panose="020B0604020202020204" pitchFamily="34" charset="0"/>
                          <a:cs typeface="Arial" panose="020B0604020202020204" pitchFamily="34" charset="0"/>
                        </a:rPr>
                        <a:t>1</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 </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dirty="0">
                          <a:solidFill>
                            <a:schemeClr val="tx1"/>
                          </a:solidFill>
                          <a:effectLst/>
                          <a:latin typeface="Arial" panose="020B0604020202020204" pitchFamily="34" charset="0"/>
                          <a:cs typeface="Arial" panose="020B0604020202020204" pitchFamily="34" charset="0"/>
                        </a:rPr>
                        <a:t> </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 </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dirty="0">
                          <a:solidFill>
                            <a:schemeClr val="tx1"/>
                          </a:solidFill>
                          <a:effectLst/>
                          <a:latin typeface="Arial" panose="020B0604020202020204" pitchFamily="34" charset="0"/>
                          <a:cs typeface="Arial" panose="020B0604020202020204" pitchFamily="34" charset="0"/>
                        </a:rPr>
                        <a:t> </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 </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 </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4922240"/>
                  </a:ext>
                </a:extLst>
              </a:tr>
              <a:tr h="0">
                <a:tc>
                  <a:txBody>
                    <a:bodyPr/>
                    <a:lstStyle/>
                    <a:p>
                      <a:pPr algn="ctr"/>
                      <a:r>
                        <a:rPr lang="en-GB" sz="1900">
                          <a:solidFill>
                            <a:schemeClr val="tx1"/>
                          </a:solidFill>
                          <a:effectLst/>
                          <a:latin typeface="Arial" panose="020B0604020202020204" pitchFamily="34" charset="0"/>
                          <a:cs typeface="Arial" panose="020B0604020202020204" pitchFamily="34" charset="0"/>
                        </a:rPr>
                        <a:t>[3]</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dirty="0">
                          <a:solidFill>
                            <a:schemeClr val="tx1"/>
                          </a:solidFill>
                          <a:effectLst/>
                          <a:latin typeface="Arial" panose="020B0604020202020204" pitchFamily="34" charset="0"/>
                          <a:cs typeface="Arial" panose="020B0604020202020204" pitchFamily="34" charset="0"/>
                        </a:rPr>
                        <a:t>0.43</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0.45</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1</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dirty="0">
                          <a:solidFill>
                            <a:schemeClr val="tx1"/>
                          </a:solidFill>
                          <a:effectLst/>
                          <a:latin typeface="Arial" panose="020B0604020202020204" pitchFamily="34" charset="0"/>
                          <a:cs typeface="Arial" panose="020B0604020202020204" pitchFamily="34" charset="0"/>
                        </a:rPr>
                        <a:t> </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 </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 </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 </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 </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87737481"/>
                  </a:ext>
                </a:extLst>
              </a:tr>
              <a:tr h="0">
                <a:tc>
                  <a:txBody>
                    <a:bodyPr/>
                    <a:lstStyle/>
                    <a:p>
                      <a:pPr algn="ctr"/>
                      <a:r>
                        <a:rPr lang="en-GB" sz="1900">
                          <a:solidFill>
                            <a:schemeClr val="tx1"/>
                          </a:solidFill>
                          <a:effectLst/>
                          <a:latin typeface="Arial" panose="020B0604020202020204" pitchFamily="34" charset="0"/>
                          <a:cs typeface="Arial" panose="020B0604020202020204" pitchFamily="34" charset="0"/>
                        </a:rPr>
                        <a:t>[4]</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0.33</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0.46</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0.25</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dirty="0">
                          <a:solidFill>
                            <a:schemeClr val="tx1"/>
                          </a:solidFill>
                          <a:effectLst/>
                          <a:latin typeface="Arial" panose="020B0604020202020204" pitchFamily="34" charset="0"/>
                          <a:cs typeface="Arial" panose="020B0604020202020204" pitchFamily="34" charset="0"/>
                        </a:rPr>
                        <a:t>1</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dirty="0">
                          <a:solidFill>
                            <a:schemeClr val="tx1"/>
                          </a:solidFill>
                          <a:effectLst/>
                          <a:latin typeface="Arial" panose="020B0604020202020204" pitchFamily="34" charset="0"/>
                          <a:cs typeface="Arial" panose="020B0604020202020204" pitchFamily="34" charset="0"/>
                        </a:rPr>
                        <a:t> </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 </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 </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 </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70443574"/>
                  </a:ext>
                </a:extLst>
              </a:tr>
              <a:tr h="0">
                <a:tc>
                  <a:txBody>
                    <a:bodyPr/>
                    <a:lstStyle/>
                    <a:p>
                      <a:pPr algn="ctr"/>
                      <a:r>
                        <a:rPr lang="en-GB" sz="1900">
                          <a:solidFill>
                            <a:schemeClr val="tx1"/>
                          </a:solidFill>
                          <a:effectLst/>
                          <a:latin typeface="Arial" panose="020B0604020202020204" pitchFamily="34" charset="0"/>
                          <a:cs typeface="Arial" panose="020B0604020202020204" pitchFamily="34" charset="0"/>
                        </a:rPr>
                        <a:t>[5]</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0.47</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0.70</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0.49</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0.45</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dirty="0">
                          <a:solidFill>
                            <a:schemeClr val="tx1"/>
                          </a:solidFill>
                          <a:effectLst/>
                          <a:latin typeface="Arial" panose="020B0604020202020204" pitchFamily="34" charset="0"/>
                          <a:cs typeface="Arial" panose="020B0604020202020204" pitchFamily="34" charset="0"/>
                        </a:rPr>
                        <a:t>1</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 </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 </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 </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135624400"/>
                  </a:ext>
                </a:extLst>
              </a:tr>
              <a:tr h="0">
                <a:tc>
                  <a:txBody>
                    <a:bodyPr/>
                    <a:lstStyle/>
                    <a:p>
                      <a:pPr algn="ctr"/>
                      <a:r>
                        <a:rPr lang="en-GB" sz="1900">
                          <a:solidFill>
                            <a:schemeClr val="tx1"/>
                          </a:solidFill>
                          <a:effectLst/>
                          <a:latin typeface="Arial" panose="020B0604020202020204" pitchFamily="34" charset="0"/>
                          <a:cs typeface="Arial" panose="020B0604020202020204" pitchFamily="34" charset="0"/>
                        </a:rPr>
                        <a:t>[6]</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0.36</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0.45</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0.25</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0.46</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0.51</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dirty="0">
                          <a:solidFill>
                            <a:schemeClr val="tx1"/>
                          </a:solidFill>
                          <a:effectLst/>
                          <a:latin typeface="Arial" panose="020B0604020202020204" pitchFamily="34" charset="0"/>
                          <a:cs typeface="Arial" panose="020B0604020202020204" pitchFamily="34" charset="0"/>
                        </a:rPr>
                        <a:t>1</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dirty="0">
                          <a:solidFill>
                            <a:schemeClr val="tx1"/>
                          </a:solidFill>
                          <a:effectLst/>
                          <a:latin typeface="Arial" panose="020B0604020202020204" pitchFamily="34" charset="0"/>
                          <a:cs typeface="Arial" panose="020B0604020202020204" pitchFamily="34" charset="0"/>
                        </a:rPr>
                        <a:t> </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dirty="0">
                          <a:solidFill>
                            <a:schemeClr val="tx1"/>
                          </a:solidFill>
                          <a:effectLst/>
                          <a:latin typeface="Arial" panose="020B0604020202020204" pitchFamily="34" charset="0"/>
                          <a:cs typeface="Arial" panose="020B0604020202020204" pitchFamily="34" charset="0"/>
                        </a:rPr>
                        <a:t> </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699538022"/>
                  </a:ext>
                </a:extLst>
              </a:tr>
              <a:tr h="0">
                <a:tc>
                  <a:txBody>
                    <a:bodyPr/>
                    <a:lstStyle/>
                    <a:p>
                      <a:pPr algn="ctr"/>
                      <a:r>
                        <a:rPr lang="en-GB" sz="1900">
                          <a:solidFill>
                            <a:schemeClr val="tx1"/>
                          </a:solidFill>
                          <a:effectLst/>
                          <a:latin typeface="Arial" panose="020B0604020202020204" pitchFamily="34" charset="0"/>
                          <a:cs typeface="Arial" panose="020B0604020202020204" pitchFamily="34" charset="0"/>
                        </a:rPr>
                        <a:t>[7]</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0.59</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0.56</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0.38</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0.45</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0.58</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0.45</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1</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dirty="0">
                          <a:solidFill>
                            <a:schemeClr val="tx1"/>
                          </a:solidFill>
                          <a:effectLst/>
                          <a:latin typeface="Arial" panose="020B0604020202020204" pitchFamily="34" charset="0"/>
                          <a:cs typeface="Arial" panose="020B0604020202020204" pitchFamily="34" charset="0"/>
                        </a:rPr>
                        <a:t> </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007814060"/>
                  </a:ext>
                </a:extLst>
              </a:tr>
            </a:tbl>
          </a:graphicData>
        </a:graphic>
      </p:graphicFrame>
      <p:sp>
        <p:nvSpPr>
          <p:cNvPr id="8" name="Rectangle 1">
            <a:extLst>
              <a:ext uri="{FF2B5EF4-FFF2-40B4-BE49-F238E27FC236}">
                <a16:creationId xmlns:a16="http://schemas.microsoft.com/office/drawing/2014/main" id="{90E89958-7823-CF45-8576-0138FE450E0E}"/>
              </a:ext>
            </a:extLst>
          </p:cNvPr>
          <p:cNvSpPr>
            <a:spLocks noChangeArrowheads="1"/>
          </p:cNvSpPr>
          <p:nvPr/>
        </p:nvSpPr>
        <p:spPr bwMode="auto">
          <a:xfrm>
            <a:off x="943651" y="3641305"/>
            <a:ext cx="10637202" cy="2446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ts val="200"/>
              </a:spcBef>
              <a:spcAft>
                <a:spcPts val="200"/>
              </a:spcAft>
              <a:buClrTx/>
              <a:buSzTx/>
              <a:buFontTx/>
              <a:buNone/>
              <a:tabLst/>
            </a:pPr>
            <a:r>
              <a:rPr kumimoji="0" lang="el-GR"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[1] ⟹ Παράγοντας: Επιτυχία στο μάθημα της Φυσικής.</a:t>
            </a:r>
            <a:endParaRPr kumimoji="0" lang="el-GR" altLang="en-CY"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ts val="200"/>
              </a:spcBef>
              <a:spcAft>
                <a:spcPts val="200"/>
              </a:spcAft>
              <a:buClrTx/>
              <a:buSzTx/>
              <a:buFontTx/>
              <a:buNone/>
              <a:tabLst/>
            </a:pPr>
            <a:r>
              <a:rPr kumimoji="0" lang="el-GR"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[2] ⟹ Παράγοντας: Προτίμηση στη Φυσική ως μάθημα/ επάγγελμα που θα επιλέξουν.</a:t>
            </a:r>
            <a:endParaRPr kumimoji="0" lang="el-GR" altLang="en-CY"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ts val="200"/>
              </a:spcBef>
              <a:spcAft>
                <a:spcPts val="200"/>
              </a:spcAft>
              <a:buClrTx/>
              <a:buSzTx/>
              <a:buFontTx/>
              <a:buNone/>
              <a:tabLst/>
            </a:pPr>
            <a:r>
              <a:rPr kumimoji="0" lang="el-GR"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[3] ⟹ Παράγοντας: Ικανοποίησή από Εκπαιδευτικούς, Περιεχόμενο μαθήματος, Κλίμα τάξης.</a:t>
            </a:r>
            <a:endParaRPr kumimoji="0" lang="el-GR" altLang="en-CY"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ts val="200"/>
              </a:spcBef>
              <a:spcAft>
                <a:spcPts val="200"/>
              </a:spcAft>
              <a:buClrTx/>
              <a:buSzTx/>
              <a:buFontTx/>
              <a:buNone/>
              <a:tabLst/>
            </a:pPr>
            <a:r>
              <a:rPr kumimoji="0" lang="el-GR"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[4] ⟹ Παράγοντας: Ενδιαφέρον για την επιστήμη της Φυσικής.</a:t>
            </a:r>
            <a:endParaRPr kumimoji="0" lang="el-GR" altLang="en-CY"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ts val="200"/>
              </a:spcBef>
              <a:spcAft>
                <a:spcPts val="200"/>
              </a:spcAft>
              <a:buClrTx/>
              <a:buSzTx/>
              <a:buFontTx/>
              <a:buNone/>
              <a:tabLst/>
            </a:pPr>
            <a:r>
              <a:rPr kumimoji="0" lang="el-GR"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[5] ⟹ Παράγοντας: Ενδιαφέρον για το μάθημα της Φυσικής.</a:t>
            </a:r>
            <a:endParaRPr kumimoji="0" lang="el-GR" altLang="en-CY"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ts val="200"/>
              </a:spcBef>
              <a:spcAft>
                <a:spcPts val="200"/>
              </a:spcAft>
              <a:buClrTx/>
              <a:buSzTx/>
              <a:buFontTx/>
              <a:buNone/>
              <a:tabLst/>
            </a:pPr>
            <a:r>
              <a:rPr kumimoji="0" lang="el-GR"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[6] ⟹ Παράγοντας: Η άξια της επιστήμης της Φυσικής.</a:t>
            </a:r>
            <a:endParaRPr kumimoji="0" lang="el-GR" altLang="en-CY"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ts val="200"/>
              </a:spcBef>
              <a:spcAft>
                <a:spcPts val="200"/>
              </a:spcAft>
              <a:buClrTx/>
              <a:buSzTx/>
              <a:buFontTx/>
              <a:buNone/>
              <a:tabLst/>
            </a:pPr>
            <a:r>
              <a:rPr kumimoji="0" lang="el-GR"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[7] ⟹ Παράγοντας: Συμμέτοχη στο μάθημα της Φυσικής. </a:t>
            </a:r>
            <a:endParaRPr kumimoji="0" lang="el-GR" altLang="en-CY"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5" name="Slide Number Placeholder 1">
            <a:extLst>
              <a:ext uri="{FF2B5EF4-FFF2-40B4-BE49-F238E27FC236}">
                <a16:creationId xmlns:a16="http://schemas.microsoft.com/office/drawing/2014/main" id="{FBFA025E-40AC-3E4F-A992-75C1F8E2DB07}"/>
              </a:ext>
            </a:extLst>
          </p:cNvPr>
          <p:cNvSpPr>
            <a:spLocks noGrp="1"/>
          </p:cNvSpPr>
          <p:nvPr>
            <p:ph type="sldNum" sz="quarter" idx="12"/>
          </p:nvPr>
        </p:nvSpPr>
        <p:spPr bwMode="auto">
          <a:xfrm>
            <a:off x="10758922" y="6217920"/>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CD718F1D-A038-4FE6-9178-61C416326964}" type="slidenum">
              <a:rPr lang="en-US" altLang="el-GR" smtClean="0">
                <a:solidFill>
                  <a:srgbClr val="FFFFFF"/>
                </a:solidFill>
              </a:rPr>
              <a:pPr/>
              <a:t>14</a:t>
            </a:fld>
            <a:endParaRPr lang="en-US" altLang="el-GR">
              <a:solidFill>
                <a:srgbClr val="FFFFFF"/>
              </a:solidFill>
            </a:endParaRPr>
          </a:p>
        </p:txBody>
      </p:sp>
      <p:sp>
        <p:nvSpPr>
          <p:cNvPr id="3" name="TextBox 2"/>
          <p:cNvSpPr txBox="1"/>
          <p:nvPr/>
        </p:nvSpPr>
        <p:spPr>
          <a:xfrm>
            <a:off x="943652" y="6344139"/>
            <a:ext cx="9715250" cy="369332"/>
          </a:xfrm>
          <a:prstGeom prst="rect">
            <a:avLst/>
          </a:prstGeom>
          <a:solidFill>
            <a:schemeClr val="accent1">
              <a:lumMod val="40000"/>
              <a:lumOff val="60000"/>
            </a:schemeClr>
          </a:solidFill>
          <a:effectLst>
            <a:outerShdw blurRad="50800" dist="38100" dir="2700000" algn="tl" rotWithShape="0">
              <a:prstClr val="black">
                <a:alpha val="40000"/>
              </a:prstClr>
            </a:outerShdw>
          </a:effectLst>
        </p:spPr>
        <p:txBody>
          <a:bodyPr wrap="square" rtlCol="0">
            <a:spAutoFit/>
          </a:bodyPr>
          <a:lstStyle/>
          <a:p>
            <a:r>
              <a:rPr lang="el-GR" dirty="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a:t>
            </a:r>
            <a:r>
              <a:rPr lang="el-GR" dirty="0">
                <a:latin typeface="Arial" panose="020B0604020202020204" pitchFamily="34" charset="0"/>
                <a:cs typeface="Arial" panose="020B0604020202020204" pitchFamily="34" charset="0"/>
              </a:rPr>
              <a:t>Καταγράφονται στατιστικά σημαντικές συσχετίσεις μεταξύ όλων των παραγόντων.</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741580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30A00AB-454F-8544-A489-33F436CDE2D3}"/>
              </a:ext>
            </a:extLst>
          </p:cNvPr>
          <p:cNvSpPr txBox="1"/>
          <p:nvPr/>
        </p:nvSpPr>
        <p:spPr>
          <a:xfrm>
            <a:off x="2789238" y="252413"/>
            <a:ext cx="6862762" cy="461665"/>
          </a:xfrm>
          <a:prstGeom prst="rect">
            <a:avLst/>
          </a:prstGeom>
          <a:ln w="28575"/>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a:spAutoFit/>
          </a:bodyPr>
          <a:lstStyle/>
          <a:p>
            <a:pPr algn="ctr" eaLnBrk="1" fontAlgn="auto" hangingPunct="1">
              <a:spcBef>
                <a:spcPts val="0"/>
              </a:spcBef>
              <a:spcAft>
                <a:spcPts val="0"/>
              </a:spcAft>
              <a:defRPr/>
            </a:pPr>
            <a:r>
              <a:rPr lang="el-GR" sz="2400" b="1" dirty="0"/>
              <a:t>ΑΠΟΤΕΛΕΣΜΑΤΑ</a:t>
            </a:r>
            <a:endParaRPr lang="en-US" sz="2400" b="1" dirty="0"/>
          </a:p>
        </p:txBody>
      </p:sp>
      <p:graphicFrame>
        <p:nvGraphicFramePr>
          <p:cNvPr id="7" name="Table 6">
            <a:extLst>
              <a:ext uri="{FF2B5EF4-FFF2-40B4-BE49-F238E27FC236}">
                <a16:creationId xmlns:a16="http://schemas.microsoft.com/office/drawing/2014/main" id="{DA713EA8-1B9D-2B41-89BA-F9E16DD9D78B}"/>
              </a:ext>
            </a:extLst>
          </p:cNvPr>
          <p:cNvGraphicFramePr>
            <a:graphicFrameLocks noGrp="1"/>
          </p:cNvGraphicFramePr>
          <p:nvPr>
            <p:extLst>
              <p:ext uri="{D42A27DB-BD31-4B8C-83A1-F6EECF244321}">
                <p14:modId xmlns:p14="http://schemas.microsoft.com/office/powerpoint/2010/main" val="1186148882"/>
              </p:ext>
            </p:extLst>
          </p:nvPr>
        </p:nvGraphicFramePr>
        <p:xfrm>
          <a:off x="665956" y="1530946"/>
          <a:ext cx="10876044" cy="4269992"/>
        </p:xfrm>
        <a:graphic>
          <a:graphicData uri="http://schemas.openxmlformats.org/drawingml/2006/table">
            <a:tbl>
              <a:tblPr firstRow="1" firstCol="1" bandRow="1">
                <a:tableStyleId>{9DCAF9ED-07DC-4A11-8D7F-57B35C25682E}</a:tableStyleId>
              </a:tblPr>
              <a:tblGrid>
                <a:gridCol w="4972844">
                  <a:extLst>
                    <a:ext uri="{9D8B030D-6E8A-4147-A177-3AD203B41FA5}">
                      <a16:colId xmlns:a16="http://schemas.microsoft.com/office/drawing/2014/main" val="3317481551"/>
                    </a:ext>
                  </a:extLst>
                </a:gridCol>
                <a:gridCol w="1363254">
                  <a:extLst>
                    <a:ext uri="{9D8B030D-6E8A-4147-A177-3AD203B41FA5}">
                      <a16:colId xmlns:a16="http://schemas.microsoft.com/office/drawing/2014/main" val="2065652189"/>
                    </a:ext>
                  </a:extLst>
                </a:gridCol>
                <a:gridCol w="1678127">
                  <a:extLst>
                    <a:ext uri="{9D8B030D-6E8A-4147-A177-3AD203B41FA5}">
                      <a16:colId xmlns:a16="http://schemas.microsoft.com/office/drawing/2014/main" val="1256191139"/>
                    </a:ext>
                  </a:extLst>
                </a:gridCol>
                <a:gridCol w="208280">
                  <a:extLst>
                    <a:ext uri="{9D8B030D-6E8A-4147-A177-3AD203B41FA5}">
                      <a16:colId xmlns:a16="http://schemas.microsoft.com/office/drawing/2014/main" val="1298751249"/>
                    </a:ext>
                  </a:extLst>
                </a:gridCol>
                <a:gridCol w="1369305">
                  <a:extLst>
                    <a:ext uri="{9D8B030D-6E8A-4147-A177-3AD203B41FA5}">
                      <a16:colId xmlns:a16="http://schemas.microsoft.com/office/drawing/2014/main" val="696968958"/>
                    </a:ext>
                  </a:extLst>
                </a:gridCol>
                <a:gridCol w="1284234">
                  <a:extLst>
                    <a:ext uri="{9D8B030D-6E8A-4147-A177-3AD203B41FA5}">
                      <a16:colId xmlns:a16="http://schemas.microsoft.com/office/drawing/2014/main" val="915128547"/>
                    </a:ext>
                  </a:extLst>
                </a:gridCol>
              </a:tblGrid>
              <a:tr h="703534">
                <a:tc>
                  <a:txBody>
                    <a:bodyPr/>
                    <a:lstStyle/>
                    <a:p>
                      <a:pPr algn="ctr"/>
                      <a:endParaRPr lang="en-GB" sz="2000" dirty="0">
                        <a:solidFill>
                          <a:schemeClr val="tx1"/>
                        </a:solidFill>
                        <a:effectLst/>
                        <a:latin typeface="Arial" panose="020B0604020202020204" pitchFamily="34" charset="0"/>
                        <a:cs typeface="Arial" panose="020B0604020202020204" pitchFamily="34" charset="0"/>
                      </a:endParaRPr>
                    </a:p>
                    <a:p>
                      <a:pPr algn="ctr"/>
                      <a:r>
                        <a:rPr lang="en-GB" sz="2000" dirty="0" err="1">
                          <a:solidFill>
                            <a:schemeClr val="tx1"/>
                          </a:solidFill>
                          <a:effectLst/>
                          <a:latin typeface="Arial" panose="020B0604020202020204" pitchFamily="34" charset="0"/>
                          <a:cs typeface="Arial" panose="020B0604020202020204" pitchFamily="34" charset="0"/>
                        </a:rPr>
                        <a:t>Π</a:t>
                      </a:r>
                      <a:r>
                        <a:rPr lang="en-GB" sz="2000" dirty="0">
                          <a:solidFill>
                            <a:schemeClr val="tx1"/>
                          </a:solidFill>
                          <a:effectLst/>
                          <a:latin typeface="Arial" panose="020B0604020202020204" pitchFamily="34" charset="0"/>
                          <a:cs typeface="Arial" panose="020B0604020202020204" pitchFamily="34" charset="0"/>
                        </a:rPr>
                        <a:t>α</a:t>
                      </a:r>
                      <a:r>
                        <a:rPr lang="en-GB" sz="2000" dirty="0" err="1">
                          <a:solidFill>
                            <a:schemeClr val="tx1"/>
                          </a:solidFill>
                          <a:effectLst/>
                          <a:latin typeface="Arial" panose="020B0604020202020204" pitchFamily="34" charset="0"/>
                          <a:cs typeface="Arial" panose="020B0604020202020204" pitchFamily="34" charset="0"/>
                        </a:rPr>
                        <a:t>ράγοντ</a:t>
                      </a:r>
                      <a:r>
                        <a:rPr lang="en-GB" sz="2000" dirty="0">
                          <a:solidFill>
                            <a:schemeClr val="tx1"/>
                          </a:solidFill>
                          <a:effectLst/>
                          <a:latin typeface="Arial" panose="020B0604020202020204" pitchFamily="34" charset="0"/>
                          <a:cs typeface="Arial" panose="020B0604020202020204" pitchFamily="34" charset="0"/>
                        </a:rPr>
                        <a:t>α</a:t>
                      </a:r>
                      <a:r>
                        <a:rPr lang="en-GB" sz="2000" dirty="0" err="1">
                          <a:solidFill>
                            <a:schemeClr val="tx1"/>
                          </a:solidFill>
                          <a:effectLst/>
                          <a:latin typeface="Arial" panose="020B0604020202020204" pitchFamily="34" charset="0"/>
                          <a:cs typeface="Arial" panose="020B0604020202020204" pitchFamily="34" charset="0"/>
                        </a:rPr>
                        <a:t>ς</a:t>
                      </a:r>
                      <a:r>
                        <a:rPr lang="el-GR" sz="2000" dirty="0">
                          <a:solidFill>
                            <a:schemeClr val="tx1"/>
                          </a:solidFill>
                          <a:effectLst/>
                          <a:latin typeface="Arial" panose="020B0604020202020204" pitchFamily="34" charset="0"/>
                          <a:cs typeface="Arial" panose="020B0604020202020204" pitchFamily="34" charset="0"/>
                        </a:rPr>
                        <a:t> Στάσης</a:t>
                      </a:r>
                      <a:endParaRPr lang="en-CY"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2000">
                          <a:solidFill>
                            <a:schemeClr val="tx1"/>
                          </a:solidFill>
                          <a:effectLst/>
                          <a:latin typeface="Arial" panose="020B0604020202020204" pitchFamily="34" charset="0"/>
                          <a:cs typeface="Arial" panose="020B0604020202020204" pitchFamily="34" charset="0"/>
                        </a:rPr>
                        <a:t>Μέσος Όρος</a:t>
                      </a:r>
                      <a:endParaRPr lang="en-CY" sz="20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algn="ctr"/>
                      <a:r>
                        <a:rPr lang="en-GB" sz="2000" dirty="0" err="1">
                          <a:solidFill>
                            <a:schemeClr val="tx1"/>
                          </a:solidFill>
                          <a:effectLst/>
                          <a:latin typeface="Arial" panose="020B0604020202020204" pitchFamily="34" charset="0"/>
                          <a:cs typeface="Arial" panose="020B0604020202020204" pitchFamily="34" charset="0"/>
                        </a:rPr>
                        <a:t>Τυ</a:t>
                      </a:r>
                      <a:r>
                        <a:rPr lang="en-GB" sz="2000" dirty="0">
                          <a:solidFill>
                            <a:schemeClr val="tx1"/>
                          </a:solidFill>
                          <a:effectLst/>
                          <a:latin typeface="Arial" panose="020B0604020202020204" pitchFamily="34" charset="0"/>
                          <a:cs typeface="Arial" panose="020B0604020202020204" pitchFamily="34" charset="0"/>
                        </a:rPr>
                        <a:t>π</a:t>
                      </a:r>
                      <a:r>
                        <a:rPr lang="en-GB" sz="2000" dirty="0" err="1">
                          <a:solidFill>
                            <a:schemeClr val="tx1"/>
                          </a:solidFill>
                          <a:effectLst/>
                          <a:latin typeface="Arial" panose="020B0604020202020204" pitchFamily="34" charset="0"/>
                          <a:cs typeface="Arial" panose="020B0604020202020204" pitchFamily="34" charset="0"/>
                        </a:rPr>
                        <a:t>ική</a:t>
                      </a:r>
                      <a:r>
                        <a:rPr lang="en-GB" sz="2000" dirty="0">
                          <a:solidFill>
                            <a:schemeClr val="tx1"/>
                          </a:solidFill>
                          <a:effectLst/>
                          <a:latin typeface="Arial" panose="020B0604020202020204" pitchFamily="34" charset="0"/>
                          <a:cs typeface="Arial" panose="020B0604020202020204" pitchFamily="34" charset="0"/>
                        </a:rPr>
                        <a:t> </a:t>
                      </a:r>
                      <a:r>
                        <a:rPr lang="en-GB" sz="2000" dirty="0" err="1">
                          <a:solidFill>
                            <a:schemeClr val="tx1"/>
                          </a:solidFill>
                          <a:effectLst/>
                          <a:latin typeface="Arial" panose="020B0604020202020204" pitchFamily="34" charset="0"/>
                          <a:cs typeface="Arial" panose="020B0604020202020204" pitchFamily="34" charset="0"/>
                        </a:rPr>
                        <a:t>Α</a:t>
                      </a:r>
                      <a:r>
                        <a:rPr lang="en-GB" sz="2000" dirty="0">
                          <a:solidFill>
                            <a:schemeClr val="tx1"/>
                          </a:solidFill>
                          <a:effectLst/>
                          <a:latin typeface="Arial" panose="020B0604020202020204" pitchFamily="34" charset="0"/>
                          <a:cs typeface="Arial" panose="020B0604020202020204" pitchFamily="34" charset="0"/>
                        </a:rPr>
                        <a:t>π</a:t>
                      </a:r>
                      <a:r>
                        <a:rPr lang="en-GB" sz="2000" dirty="0" err="1">
                          <a:solidFill>
                            <a:schemeClr val="tx1"/>
                          </a:solidFill>
                          <a:effectLst/>
                          <a:latin typeface="Arial" panose="020B0604020202020204" pitchFamily="34" charset="0"/>
                          <a:cs typeface="Arial" panose="020B0604020202020204" pitchFamily="34" charset="0"/>
                        </a:rPr>
                        <a:t>όκλιση</a:t>
                      </a:r>
                      <a:endParaRPr lang="en-CY"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CY"/>
                    </a:p>
                  </a:txBody>
                  <a:tcPr/>
                </a:tc>
                <a:tc>
                  <a:txBody>
                    <a:bodyPr/>
                    <a:lstStyle/>
                    <a:p>
                      <a:pPr algn="ctr"/>
                      <a:r>
                        <a:rPr lang="en-GB" sz="2000">
                          <a:solidFill>
                            <a:schemeClr val="tx1"/>
                          </a:solidFill>
                          <a:effectLst/>
                          <a:latin typeface="Arial" panose="020B0604020202020204" pitchFamily="34" charset="0"/>
                          <a:cs typeface="Arial" panose="020B0604020202020204" pitchFamily="34" charset="0"/>
                        </a:rPr>
                        <a:t>Ελάχιστο</a:t>
                      </a:r>
                      <a:endParaRPr lang="en-CY" sz="20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2000" dirty="0" err="1">
                          <a:solidFill>
                            <a:schemeClr val="tx1"/>
                          </a:solidFill>
                          <a:effectLst/>
                          <a:latin typeface="Arial" panose="020B0604020202020204" pitchFamily="34" charset="0"/>
                          <a:cs typeface="Arial" panose="020B0604020202020204" pitchFamily="34" charset="0"/>
                        </a:rPr>
                        <a:t>Μέγιστο</a:t>
                      </a:r>
                      <a:endParaRPr lang="en-CY"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97970218"/>
                  </a:ext>
                </a:extLst>
              </a:tr>
              <a:tr h="351767">
                <a:tc>
                  <a:txBody>
                    <a:bodyPr/>
                    <a:lstStyle/>
                    <a:p>
                      <a:r>
                        <a:rPr lang="el-GR" sz="2000" b="0" dirty="0">
                          <a:solidFill>
                            <a:schemeClr val="tx1"/>
                          </a:solidFill>
                          <a:effectLst/>
                          <a:latin typeface="Arial" panose="020B0604020202020204" pitchFamily="34" charset="0"/>
                          <a:cs typeface="Arial" panose="020B0604020202020204" pitchFamily="34" charset="0"/>
                        </a:rPr>
                        <a:t>Επιτυχία στο μάθημα της Φυσικής.</a:t>
                      </a:r>
                      <a:endParaRPr lang="en-CY" sz="20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2000">
                          <a:solidFill>
                            <a:schemeClr val="tx1"/>
                          </a:solidFill>
                          <a:effectLst/>
                          <a:latin typeface="Arial" panose="020B0604020202020204" pitchFamily="34" charset="0"/>
                          <a:cs typeface="Arial" panose="020B0604020202020204" pitchFamily="34" charset="0"/>
                        </a:rPr>
                        <a:t>4</a:t>
                      </a:r>
                      <a:endParaRPr lang="en-CY" sz="20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2000">
                          <a:solidFill>
                            <a:schemeClr val="tx1"/>
                          </a:solidFill>
                          <a:effectLst/>
                          <a:latin typeface="Arial" panose="020B0604020202020204" pitchFamily="34" charset="0"/>
                          <a:cs typeface="Arial" panose="020B0604020202020204" pitchFamily="34" charset="0"/>
                        </a:rPr>
                        <a:t>0.6</a:t>
                      </a:r>
                      <a:endParaRPr lang="en-CY" sz="20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algn="ctr"/>
                      <a:r>
                        <a:rPr lang="en-GB" sz="2000">
                          <a:solidFill>
                            <a:schemeClr val="tx1"/>
                          </a:solidFill>
                          <a:effectLst/>
                          <a:latin typeface="Arial" panose="020B0604020202020204" pitchFamily="34" charset="0"/>
                          <a:cs typeface="Arial" panose="020B0604020202020204" pitchFamily="34" charset="0"/>
                        </a:rPr>
                        <a:t>1.7</a:t>
                      </a:r>
                      <a:endParaRPr lang="en-CY" sz="20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CY"/>
                    </a:p>
                  </a:txBody>
                  <a:tcPr/>
                </a:tc>
                <a:tc>
                  <a:txBody>
                    <a:bodyPr/>
                    <a:lstStyle/>
                    <a:p>
                      <a:pPr algn="ctr"/>
                      <a:r>
                        <a:rPr lang="en-GB" sz="2000">
                          <a:solidFill>
                            <a:schemeClr val="tx1"/>
                          </a:solidFill>
                          <a:effectLst/>
                          <a:latin typeface="Arial" panose="020B0604020202020204" pitchFamily="34" charset="0"/>
                          <a:cs typeface="Arial" panose="020B0604020202020204" pitchFamily="34" charset="0"/>
                        </a:rPr>
                        <a:t>5</a:t>
                      </a:r>
                      <a:endParaRPr lang="en-CY" sz="20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661773838"/>
                  </a:ext>
                </a:extLst>
              </a:tr>
              <a:tr h="703534">
                <a:tc>
                  <a:txBody>
                    <a:bodyPr/>
                    <a:lstStyle/>
                    <a:p>
                      <a:r>
                        <a:rPr lang="el-GR" sz="2000" b="0" dirty="0">
                          <a:solidFill>
                            <a:schemeClr val="tx1"/>
                          </a:solidFill>
                          <a:effectLst/>
                          <a:latin typeface="Arial" panose="020B0604020202020204" pitchFamily="34" charset="0"/>
                          <a:cs typeface="Arial" panose="020B0604020202020204" pitchFamily="34" charset="0"/>
                        </a:rPr>
                        <a:t>Προτίμηση στη Φυσική ως μάθημα/επάγγελμα που θα επιλέξουν.</a:t>
                      </a:r>
                      <a:endParaRPr lang="en-CY" sz="20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2000">
                          <a:solidFill>
                            <a:schemeClr val="tx1"/>
                          </a:solidFill>
                          <a:effectLst/>
                          <a:latin typeface="Arial" panose="020B0604020202020204" pitchFamily="34" charset="0"/>
                          <a:cs typeface="Arial" panose="020B0604020202020204" pitchFamily="34" charset="0"/>
                        </a:rPr>
                        <a:t>3.9</a:t>
                      </a:r>
                      <a:endParaRPr lang="en-CY" sz="20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2000">
                          <a:solidFill>
                            <a:schemeClr val="tx1"/>
                          </a:solidFill>
                          <a:effectLst/>
                          <a:latin typeface="Arial" panose="020B0604020202020204" pitchFamily="34" charset="0"/>
                          <a:cs typeface="Arial" panose="020B0604020202020204" pitchFamily="34" charset="0"/>
                        </a:rPr>
                        <a:t>0.8</a:t>
                      </a:r>
                      <a:endParaRPr lang="en-CY" sz="20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algn="ctr"/>
                      <a:r>
                        <a:rPr lang="en-GB" sz="2000">
                          <a:solidFill>
                            <a:schemeClr val="tx1"/>
                          </a:solidFill>
                          <a:effectLst/>
                          <a:latin typeface="Arial" panose="020B0604020202020204" pitchFamily="34" charset="0"/>
                          <a:cs typeface="Arial" panose="020B0604020202020204" pitchFamily="34" charset="0"/>
                        </a:rPr>
                        <a:t>1</a:t>
                      </a:r>
                      <a:endParaRPr lang="en-CY" sz="20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CY"/>
                    </a:p>
                  </a:txBody>
                  <a:tcPr/>
                </a:tc>
                <a:tc>
                  <a:txBody>
                    <a:bodyPr/>
                    <a:lstStyle/>
                    <a:p>
                      <a:pPr algn="ctr"/>
                      <a:r>
                        <a:rPr lang="en-GB" sz="2000">
                          <a:solidFill>
                            <a:schemeClr val="tx1"/>
                          </a:solidFill>
                          <a:effectLst/>
                          <a:latin typeface="Arial" panose="020B0604020202020204" pitchFamily="34" charset="0"/>
                          <a:cs typeface="Arial" panose="020B0604020202020204" pitchFamily="34" charset="0"/>
                        </a:rPr>
                        <a:t>5</a:t>
                      </a:r>
                      <a:endParaRPr lang="en-CY" sz="20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140980815"/>
                  </a:ext>
                </a:extLst>
              </a:tr>
              <a:tr h="703534">
                <a:tc>
                  <a:txBody>
                    <a:bodyPr/>
                    <a:lstStyle/>
                    <a:p>
                      <a:r>
                        <a:rPr lang="el-GR" sz="2000" b="0" dirty="0">
                          <a:solidFill>
                            <a:schemeClr val="tx1"/>
                          </a:solidFill>
                          <a:effectLst/>
                          <a:latin typeface="Arial" panose="020B0604020202020204" pitchFamily="34" charset="0"/>
                          <a:cs typeface="Arial" panose="020B0604020202020204" pitchFamily="34" charset="0"/>
                        </a:rPr>
                        <a:t>Ικανοποίησή από Εκπαιδευτικούς/</a:t>
                      </a:r>
                      <a:r>
                        <a:rPr lang="en-US" sz="2000" b="0" dirty="0">
                          <a:solidFill>
                            <a:schemeClr val="tx1"/>
                          </a:solidFill>
                          <a:effectLst/>
                          <a:latin typeface="Arial" panose="020B0604020202020204" pitchFamily="34" charset="0"/>
                          <a:cs typeface="Arial" panose="020B0604020202020204" pitchFamily="34" charset="0"/>
                        </a:rPr>
                        <a:t> </a:t>
                      </a:r>
                      <a:r>
                        <a:rPr lang="el-GR" sz="2000" b="0" dirty="0">
                          <a:solidFill>
                            <a:schemeClr val="tx1"/>
                          </a:solidFill>
                          <a:effectLst/>
                          <a:latin typeface="Arial" panose="020B0604020202020204" pitchFamily="34" charset="0"/>
                          <a:cs typeface="Arial" panose="020B0604020202020204" pitchFamily="34" charset="0"/>
                        </a:rPr>
                        <a:t>Περιεχόμενο μαθήματος/Κλίμα τάξης.</a:t>
                      </a:r>
                      <a:endParaRPr lang="en-CY" sz="20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2000" dirty="0">
                          <a:solidFill>
                            <a:schemeClr val="tx1"/>
                          </a:solidFill>
                          <a:effectLst/>
                          <a:latin typeface="Arial" panose="020B0604020202020204" pitchFamily="34" charset="0"/>
                          <a:cs typeface="Arial" panose="020B0604020202020204" pitchFamily="34" charset="0"/>
                        </a:rPr>
                        <a:t>3.4</a:t>
                      </a:r>
                      <a:endParaRPr lang="en-CY"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2000">
                          <a:solidFill>
                            <a:schemeClr val="tx1"/>
                          </a:solidFill>
                          <a:effectLst/>
                          <a:latin typeface="Arial" panose="020B0604020202020204" pitchFamily="34" charset="0"/>
                          <a:cs typeface="Arial" panose="020B0604020202020204" pitchFamily="34" charset="0"/>
                        </a:rPr>
                        <a:t>0.8</a:t>
                      </a:r>
                      <a:endParaRPr lang="en-CY" sz="20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algn="ctr"/>
                      <a:r>
                        <a:rPr lang="en-GB" sz="2000">
                          <a:solidFill>
                            <a:schemeClr val="tx1"/>
                          </a:solidFill>
                          <a:effectLst/>
                          <a:latin typeface="Arial" panose="020B0604020202020204" pitchFamily="34" charset="0"/>
                          <a:cs typeface="Arial" panose="020B0604020202020204" pitchFamily="34" charset="0"/>
                        </a:rPr>
                        <a:t>1</a:t>
                      </a:r>
                      <a:endParaRPr lang="en-CY" sz="20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CY"/>
                    </a:p>
                  </a:txBody>
                  <a:tcPr/>
                </a:tc>
                <a:tc>
                  <a:txBody>
                    <a:bodyPr/>
                    <a:lstStyle/>
                    <a:p>
                      <a:pPr algn="ctr"/>
                      <a:r>
                        <a:rPr lang="en-GB" sz="2000">
                          <a:solidFill>
                            <a:schemeClr val="tx1"/>
                          </a:solidFill>
                          <a:effectLst/>
                          <a:latin typeface="Arial" panose="020B0604020202020204" pitchFamily="34" charset="0"/>
                          <a:cs typeface="Arial" panose="020B0604020202020204" pitchFamily="34" charset="0"/>
                        </a:rPr>
                        <a:t>5</a:t>
                      </a:r>
                      <a:endParaRPr lang="en-CY" sz="20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262627404"/>
                  </a:ext>
                </a:extLst>
              </a:tr>
              <a:tr h="400555">
                <a:tc>
                  <a:txBody>
                    <a:bodyPr/>
                    <a:lstStyle/>
                    <a:p>
                      <a:r>
                        <a:rPr lang="el-GR" sz="2000" b="0" dirty="0">
                          <a:solidFill>
                            <a:schemeClr val="tx1"/>
                          </a:solidFill>
                          <a:effectLst/>
                          <a:latin typeface="Arial" panose="020B0604020202020204" pitchFamily="34" charset="0"/>
                          <a:cs typeface="Arial" panose="020B0604020202020204" pitchFamily="34" charset="0"/>
                        </a:rPr>
                        <a:t>Ενδιαφέρον για την επιστήμη της Φυσικής.</a:t>
                      </a:r>
                      <a:endParaRPr lang="en-CY" sz="20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2000" dirty="0">
                          <a:solidFill>
                            <a:schemeClr val="tx1"/>
                          </a:solidFill>
                          <a:effectLst/>
                          <a:latin typeface="Arial" panose="020B0604020202020204" pitchFamily="34" charset="0"/>
                          <a:cs typeface="Arial" panose="020B0604020202020204" pitchFamily="34" charset="0"/>
                        </a:rPr>
                        <a:t>3.5</a:t>
                      </a:r>
                      <a:endParaRPr lang="en-CY"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2000" dirty="0">
                          <a:solidFill>
                            <a:schemeClr val="tx1"/>
                          </a:solidFill>
                          <a:effectLst/>
                          <a:latin typeface="Arial" panose="020B0604020202020204" pitchFamily="34" charset="0"/>
                          <a:cs typeface="Arial" panose="020B0604020202020204" pitchFamily="34" charset="0"/>
                        </a:rPr>
                        <a:t>0.7</a:t>
                      </a:r>
                      <a:endParaRPr lang="en-CY"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algn="ctr"/>
                      <a:r>
                        <a:rPr lang="en-GB" sz="2000">
                          <a:solidFill>
                            <a:schemeClr val="tx1"/>
                          </a:solidFill>
                          <a:effectLst/>
                          <a:latin typeface="Arial" panose="020B0604020202020204" pitchFamily="34" charset="0"/>
                          <a:cs typeface="Arial" panose="020B0604020202020204" pitchFamily="34" charset="0"/>
                        </a:rPr>
                        <a:t>1.4</a:t>
                      </a:r>
                      <a:endParaRPr lang="en-CY" sz="20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CY"/>
                    </a:p>
                  </a:txBody>
                  <a:tcPr/>
                </a:tc>
                <a:tc>
                  <a:txBody>
                    <a:bodyPr/>
                    <a:lstStyle/>
                    <a:p>
                      <a:pPr algn="ctr"/>
                      <a:r>
                        <a:rPr lang="en-GB" sz="2000">
                          <a:solidFill>
                            <a:schemeClr val="tx1"/>
                          </a:solidFill>
                          <a:effectLst/>
                          <a:latin typeface="Arial" panose="020B0604020202020204" pitchFamily="34" charset="0"/>
                          <a:cs typeface="Arial" panose="020B0604020202020204" pitchFamily="34" charset="0"/>
                        </a:rPr>
                        <a:t>5</a:t>
                      </a:r>
                      <a:endParaRPr lang="en-CY" sz="20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35432028"/>
                  </a:ext>
                </a:extLst>
              </a:tr>
              <a:tr h="351767">
                <a:tc>
                  <a:txBody>
                    <a:bodyPr/>
                    <a:lstStyle/>
                    <a:p>
                      <a:r>
                        <a:rPr lang="el-GR" sz="2000" b="0" dirty="0">
                          <a:solidFill>
                            <a:schemeClr val="tx1"/>
                          </a:solidFill>
                          <a:effectLst/>
                          <a:latin typeface="Arial" panose="020B0604020202020204" pitchFamily="34" charset="0"/>
                          <a:cs typeface="Arial" panose="020B0604020202020204" pitchFamily="34" charset="0"/>
                        </a:rPr>
                        <a:t>Ενδιαφέρον για το μάθημα της Φυσικής.</a:t>
                      </a:r>
                      <a:endParaRPr lang="en-CY" sz="20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2000">
                          <a:solidFill>
                            <a:schemeClr val="tx1"/>
                          </a:solidFill>
                          <a:effectLst/>
                          <a:latin typeface="Arial" panose="020B0604020202020204" pitchFamily="34" charset="0"/>
                          <a:cs typeface="Arial" panose="020B0604020202020204" pitchFamily="34" charset="0"/>
                        </a:rPr>
                        <a:t>4.2</a:t>
                      </a:r>
                      <a:endParaRPr lang="en-CY" sz="20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2000" dirty="0">
                          <a:solidFill>
                            <a:schemeClr val="tx1"/>
                          </a:solidFill>
                          <a:effectLst/>
                          <a:latin typeface="Arial" panose="020B0604020202020204" pitchFamily="34" charset="0"/>
                          <a:cs typeface="Arial" panose="020B0604020202020204" pitchFamily="34" charset="0"/>
                        </a:rPr>
                        <a:t>0.6</a:t>
                      </a:r>
                      <a:endParaRPr lang="en-CY"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algn="ctr"/>
                      <a:r>
                        <a:rPr lang="en-GB" sz="2000" dirty="0">
                          <a:solidFill>
                            <a:schemeClr val="tx1"/>
                          </a:solidFill>
                          <a:effectLst/>
                          <a:latin typeface="Arial" panose="020B0604020202020204" pitchFamily="34" charset="0"/>
                          <a:cs typeface="Arial" panose="020B0604020202020204" pitchFamily="34" charset="0"/>
                        </a:rPr>
                        <a:t>2.2</a:t>
                      </a:r>
                      <a:endParaRPr lang="en-CY"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CY"/>
                    </a:p>
                  </a:txBody>
                  <a:tcPr/>
                </a:tc>
                <a:tc>
                  <a:txBody>
                    <a:bodyPr/>
                    <a:lstStyle/>
                    <a:p>
                      <a:pPr algn="ctr"/>
                      <a:r>
                        <a:rPr lang="en-GB" sz="2000">
                          <a:solidFill>
                            <a:schemeClr val="tx1"/>
                          </a:solidFill>
                          <a:effectLst/>
                          <a:latin typeface="Arial" panose="020B0604020202020204" pitchFamily="34" charset="0"/>
                          <a:cs typeface="Arial" panose="020B0604020202020204" pitchFamily="34" charset="0"/>
                        </a:rPr>
                        <a:t>5</a:t>
                      </a:r>
                      <a:endParaRPr lang="en-CY" sz="20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02934450"/>
                  </a:ext>
                </a:extLst>
              </a:tr>
              <a:tr h="351767">
                <a:tc>
                  <a:txBody>
                    <a:bodyPr/>
                    <a:lstStyle/>
                    <a:p>
                      <a:r>
                        <a:rPr lang="el-GR" sz="2000" b="0">
                          <a:solidFill>
                            <a:schemeClr val="tx1"/>
                          </a:solidFill>
                          <a:effectLst/>
                          <a:latin typeface="Arial" panose="020B0604020202020204" pitchFamily="34" charset="0"/>
                          <a:cs typeface="Arial" panose="020B0604020202020204" pitchFamily="34" charset="0"/>
                        </a:rPr>
                        <a:t>Η άξια της επιστήμης της Φυσικής.</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2000" dirty="0">
                          <a:solidFill>
                            <a:schemeClr val="tx1"/>
                          </a:solidFill>
                          <a:effectLst/>
                          <a:latin typeface="Arial" panose="020B0604020202020204" pitchFamily="34" charset="0"/>
                          <a:cs typeface="Arial" panose="020B0604020202020204" pitchFamily="34" charset="0"/>
                        </a:rPr>
                        <a:t>4.1</a:t>
                      </a:r>
                      <a:endParaRPr lang="en-CY"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2000" dirty="0">
                          <a:solidFill>
                            <a:schemeClr val="tx1"/>
                          </a:solidFill>
                          <a:effectLst/>
                          <a:latin typeface="Arial" panose="020B0604020202020204" pitchFamily="34" charset="0"/>
                          <a:cs typeface="Arial" panose="020B0604020202020204" pitchFamily="34" charset="0"/>
                        </a:rPr>
                        <a:t>0.6</a:t>
                      </a:r>
                      <a:endParaRPr lang="en-CY"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algn="ctr"/>
                      <a:r>
                        <a:rPr lang="en-GB" sz="2000" dirty="0">
                          <a:solidFill>
                            <a:schemeClr val="tx1"/>
                          </a:solidFill>
                          <a:effectLst/>
                          <a:latin typeface="Arial" panose="020B0604020202020204" pitchFamily="34" charset="0"/>
                          <a:cs typeface="Arial" panose="020B0604020202020204" pitchFamily="34" charset="0"/>
                        </a:rPr>
                        <a:t>1.8</a:t>
                      </a:r>
                      <a:endParaRPr lang="en-CY"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CY"/>
                    </a:p>
                  </a:txBody>
                  <a:tcPr/>
                </a:tc>
                <a:tc>
                  <a:txBody>
                    <a:bodyPr/>
                    <a:lstStyle/>
                    <a:p>
                      <a:pPr algn="ctr"/>
                      <a:r>
                        <a:rPr lang="en-GB" sz="2000" dirty="0">
                          <a:solidFill>
                            <a:schemeClr val="tx1"/>
                          </a:solidFill>
                          <a:effectLst/>
                          <a:latin typeface="Arial" panose="020B0604020202020204" pitchFamily="34" charset="0"/>
                          <a:cs typeface="Arial" panose="020B0604020202020204" pitchFamily="34" charset="0"/>
                        </a:rPr>
                        <a:t>5</a:t>
                      </a:r>
                      <a:endParaRPr lang="en-CY"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423724708"/>
                  </a:ext>
                </a:extLst>
              </a:tr>
              <a:tr h="351767">
                <a:tc>
                  <a:txBody>
                    <a:bodyPr/>
                    <a:lstStyle/>
                    <a:p>
                      <a:r>
                        <a:rPr lang="el-GR" sz="2000" b="0" dirty="0">
                          <a:solidFill>
                            <a:schemeClr val="tx1"/>
                          </a:solidFill>
                          <a:effectLst/>
                          <a:latin typeface="Arial" panose="020B0604020202020204" pitchFamily="34" charset="0"/>
                          <a:cs typeface="Arial" panose="020B0604020202020204" pitchFamily="34" charset="0"/>
                        </a:rPr>
                        <a:t>Συμμέτοχη στο μάθημα της Φυσικής.</a:t>
                      </a:r>
                      <a:endParaRPr lang="en-CY" sz="20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2000">
                          <a:solidFill>
                            <a:schemeClr val="tx1"/>
                          </a:solidFill>
                          <a:effectLst/>
                          <a:latin typeface="Arial" panose="020B0604020202020204" pitchFamily="34" charset="0"/>
                          <a:cs typeface="Arial" panose="020B0604020202020204" pitchFamily="34" charset="0"/>
                        </a:rPr>
                        <a:t>4</a:t>
                      </a:r>
                      <a:endParaRPr lang="en-CY" sz="20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2000" dirty="0">
                          <a:solidFill>
                            <a:schemeClr val="tx1"/>
                          </a:solidFill>
                          <a:effectLst/>
                          <a:latin typeface="Arial" panose="020B0604020202020204" pitchFamily="34" charset="0"/>
                          <a:cs typeface="Arial" panose="020B0604020202020204" pitchFamily="34" charset="0"/>
                        </a:rPr>
                        <a:t>0.6</a:t>
                      </a:r>
                      <a:endParaRPr lang="en-CY"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algn="ctr"/>
                      <a:r>
                        <a:rPr lang="en-GB" sz="2000" dirty="0">
                          <a:solidFill>
                            <a:schemeClr val="tx1"/>
                          </a:solidFill>
                          <a:effectLst/>
                          <a:latin typeface="Arial" panose="020B0604020202020204" pitchFamily="34" charset="0"/>
                          <a:cs typeface="Arial" panose="020B0604020202020204" pitchFamily="34" charset="0"/>
                        </a:rPr>
                        <a:t>2.4</a:t>
                      </a:r>
                      <a:endParaRPr lang="en-CY"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CY"/>
                    </a:p>
                  </a:txBody>
                  <a:tcPr/>
                </a:tc>
                <a:tc>
                  <a:txBody>
                    <a:bodyPr/>
                    <a:lstStyle/>
                    <a:p>
                      <a:pPr algn="ctr"/>
                      <a:r>
                        <a:rPr lang="en-GB" sz="2000" dirty="0">
                          <a:solidFill>
                            <a:schemeClr val="tx1"/>
                          </a:solidFill>
                          <a:effectLst/>
                          <a:latin typeface="Arial" panose="020B0604020202020204" pitchFamily="34" charset="0"/>
                          <a:cs typeface="Arial" panose="020B0604020202020204" pitchFamily="34" charset="0"/>
                        </a:rPr>
                        <a:t>5</a:t>
                      </a:r>
                      <a:endParaRPr lang="en-CY"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782164131"/>
                  </a:ext>
                </a:extLst>
              </a:tr>
              <a:tr h="351767">
                <a:tc>
                  <a:txBody>
                    <a:bodyPr/>
                    <a:lstStyle/>
                    <a:p>
                      <a:r>
                        <a:rPr lang="en-GB" sz="2000" b="0" dirty="0" err="1">
                          <a:solidFill>
                            <a:schemeClr val="tx1"/>
                          </a:solidFill>
                          <a:effectLst/>
                          <a:latin typeface="Arial" panose="020B0604020202020204" pitchFamily="34" charset="0"/>
                          <a:cs typeface="Arial" panose="020B0604020202020204" pitchFamily="34" charset="0"/>
                        </a:rPr>
                        <a:t>Φίλοι</a:t>
                      </a:r>
                      <a:r>
                        <a:rPr lang="en-GB" sz="2000" b="0" dirty="0">
                          <a:solidFill>
                            <a:schemeClr val="tx1"/>
                          </a:solidFill>
                          <a:effectLst/>
                          <a:latin typeface="Arial" panose="020B0604020202020204" pitchFamily="34" charset="0"/>
                          <a:cs typeface="Arial" panose="020B0604020202020204" pitchFamily="34" charset="0"/>
                        </a:rPr>
                        <a:t>.</a:t>
                      </a:r>
                      <a:endParaRPr lang="en-CY" sz="20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2000">
                          <a:solidFill>
                            <a:schemeClr val="tx1"/>
                          </a:solidFill>
                          <a:effectLst/>
                          <a:latin typeface="Arial" panose="020B0604020202020204" pitchFamily="34" charset="0"/>
                          <a:cs typeface="Arial" panose="020B0604020202020204" pitchFamily="34" charset="0"/>
                        </a:rPr>
                        <a:t>2.9</a:t>
                      </a:r>
                      <a:endParaRPr lang="en-CY" sz="20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2000" dirty="0">
                          <a:solidFill>
                            <a:schemeClr val="tx1"/>
                          </a:solidFill>
                          <a:effectLst/>
                          <a:latin typeface="Arial" panose="020B0604020202020204" pitchFamily="34" charset="0"/>
                          <a:cs typeface="Arial" panose="020B0604020202020204" pitchFamily="34" charset="0"/>
                        </a:rPr>
                        <a:t>0.9</a:t>
                      </a:r>
                      <a:endParaRPr lang="en-CY"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gridSpan="2">
                  <a:txBody>
                    <a:bodyPr/>
                    <a:lstStyle/>
                    <a:p>
                      <a:pPr algn="ctr"/>
                      <a:r>
                        <a:rPr lang="en-GB" sz="2000" dirty="0">
                          <a:solidFill>
                            <a:schemeClr val="tx1"/>
                          </a:solidFill>
                          <a:effectLst/>
                          <a:latin typeface="Arial" panose="020B0604020202020204" pitchFamily="34" charset="0"/>
                          <a:cs typeface="Arial" panose="020B0604020202020204" pitchFamily="34" charset="0"/>
                        </a:rPr>
                        <a:t>1</a:t>
                      </a:r>
                      <a:endParaRPr lang="en-CY"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hMerge="1">
                  <a:txBody>
                    <a:bodyPr/>
                    <a:lstStyle/>
                    <a:p>
                      <a:endParaRPr lang="en-CY"/>
                    </a:p>
                  </a:txBody>
                  <a:tcPr/>
                </a:tc>
                <a:tc>
                  <a:txBody>
                    <a:bodyPr/>
                    <a:lstStyle/>
                    <a:p>
                      <a:pPr algn="ctr"/>
                      <a:r>
                        <a:rPr lang="en-GB" sz="2000" dirty="0">
                          <a:solidFill>
                            <a:schemeClr val="tx1"/>
                          </a:solidFill>
                          <a:effectLst/>
                          <a:latin typeface="Arial" panose="020B0604020202020204" pitchFamily="34" charset="0"/>
                          <a:cs typeface="Arial" panose="020B0604020202020204" pitchFamily="34" charset="0"/>
                        </a:rPr>
                        <a:t>5</a:t>
                      </a:r>
                      <a:endParaRPr lang="en-CY"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024642396"/>
                  </a:ext>
                </a:extLst>
              </a:tr>
            </a:tbl>
          </a:graphicData>
        </a:graphic>
      </p:graphicFrame>
      <p:sp>
        <p:nvSpPr>
          <p:cNvPr id="9" name="Rectangle 8">
            <a:extLst>
              <a:ext uri="{FF2B5EF4-FFF2-40B4-BE49-F238E27FC236}">
                <a16:creationId xmlns:a16="http://schemas.microsoft.com/office/drawing/2014/main" id="{A0E70B64-6DF5-6749-BCFA-7FB4C9C64AD6}"/>
              </a:ext>
            </a:extLst>
          </p:cNvPr>
          <p:cNvSpPr/>
          <p:nvPr/>
        </p:nvSpPr>
        <p:spPr>
          <a:xfrm>
            <a:off x="665956" y="925513"/>
            <a:ext cx="10876044" cy="487362"/>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0" name="Rectangle 3">
            <a:extLst>
              <a:ext uri="{FF2B5EF4-FFF2-40B4-BE49-F238E27FC236}">
                <a16:creationId xmlns:a16="http://schemas.microsoft.com/office/drawing/2014/main" id="{88A7849F-781A-B64F-B2CC-AE086A0044FE}"/>
              </a:ext>
            </a:extLst>
          </p:cNvPr>
          <p:cNvSpPr>
            <a:spLocks noChangeArrowheads="1"/>
          </p:cNvSpPr>
          <p:nvPr/>
        </p:nvSpPr>
        <p:spPr bwMode="auto">
          <a:xfrm>
            <a:off x="425450" y="925513"/>
            <a:ext cx="1146175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pPr lvl="0" algn="ctr" defTabSz="914400" eaLnBrk="0" fontAlgn="base" hangingPunct="0">
              <a:spcBef>
                <a:spcPct val="0"/>
              </a:spcBef>
              <a:spcAft>
                <a:spcPct val="0"/>
              </a:spcAft>
            </a:pPr>
            <a:r>
              <a:rPr lang="el-GR" altLang="en-CY" sz="2400" dirty="0">
                <a:latin typeface="Arial" panose="020B0604020202020204" pitchFamily="34" charset="0"/>
                <a:ea typeface="Calibri" panose="020F0502020204030204" pitchFamily="34" charset="0"/>
                <a:cs typeface="Arial" panose="020B0604020202020204" pitchFamily="34" charset="0"/>
              </a:rPr>
              <a:t>Επίπεδο παραγόντων (Ν= 686)</a:t>
            </a:r>
            <a:endParaRPr lang="el-GR" altLang="en-CY" sz="2400" dirty="0">
              <a:latin typeface="Arial" panose="020B0604020202020204" pitchFamily="34" charset="0"/>
              <a:cs typeface="Arial" panose="020B0604020202020204" pitchFamily="34" charset="0"/>
            </a:endParaRPr>
          </a:p>
          <a:p>
            <a:pPr algn="ctr" eaLnBrk="1" hangingPunct="1"/>
            <a:endParaRPr lang="en-US" altLang="en-US" sz="1000" b="1" dirty="0">
              <a:latin typeface="Arial" panose="020B0604020202020204" pitchFamily="34" charset="0"/>
              <a:ea typeface="Times New Roman" panose="02020603050405020304" pitchFamily="18" charset="0"/>
              <a:cs typeface="Arial" panose="020B0604020202020204" pitchFamily="34" charset="0"/>
            </a:endParaRPr>
          </a:p>
        </p:txBody>
      </p:sp>
      <p:sp>
        <p:nvSpPr>
          <p:cNvPr id="6" name="TextBox 5"/>
          <p:cNvSpPr txBox="1"/>
          <p:nvPr/>
        </p:nvSpPr>
        <p:spPr>
          <a:xfrm>
            <a:off x="665956" y="6118239"/>
            <a:ext cx="10306844" cy="646331"/>
          </a:xfrm>
          <a:prstGeom prst="rect">
            <a:avLst/>
          </a:prstGeom>
          <a:solidFill>
            <a:schemeClr val="accent1">
              <a:lumMod val="40000"/>
              <a:lumOff val="60000"/>
            </a:schemeClr>
          </a:solidFill>
          <a:effectLst>
            <a:outerShdw blurRad="50800" dist="38100" dir="2700000" algn="tl" rotWithShape="0">
              <a:prstClr val="black">
                <a:alpha val="40000"/>
              </a:prstClr>
            </a:outerShdw>
          </a:effectLst>
        </p:spPr>
        <p:txBody>
          <a:bodyPr wrap="square" rtlCol="0">
            <a:spAutoFit/>
          </a:bodyPr>
          <a:lstStyle/>
          <a:p>
            <a:r>
              <a:rPr lang="el-GR" dirty="0">
                <a:latin typeface="Arial" panose="020B0604020202020204" pitchFamily="34" charset="0"/>
                <a:cs typeface="Arial" panose="020B0604020202020204" pitchFamily="34" charset="0"/>
              </a:rPr>
              <a:t>* Τα παιδία που αποτελούν το συγκεκριμένο πληθυσμό έχουν αρκετά θετική στάση, η οποία είναι πολύ πιο θετική από αυτή που καταγράφεται στο γενικό πληθυσμό.</a:t>
            </a:r>
            <a:endParaRPr lang="en-GB" dirty="0">
              <a:latin typeface="Arial" panose="020B0604020202020204" pitchFamily="34" charset="0"/>
              <a:cs typeface="Arial" panose="020B0604020202020204" pitchFamily="34" charset="0"/>
            </a:endParaRPr>
          </a:p>
        </p:txBody>
      </p:sp>
      <p:sp>
        <p:nvSpPr>
          <p:cNvPr id="8" name="Slide Number Placeholder 1">
            <a:extLst>
              <a:ext uri="{FF2B5EF4-FFF2-40B4-BE49-F238E27FC236}">
                <a16:creationId xmlns:a16="http://schemas.microsoft.com/office/drawing/2014/main" id="{FBFA025E-40AC-3E4F-A992-75C1F8E2DB07}"/>
              </a:ext>
            </a:extLst>
          </p:cNvPr>
          <p:cNvSpPr>
            <a:spLocks noGrp="1"/>
          </p:cNvSpPr>
          <p:nvPr>
            <p:ph type="sldNum" sz="quarter" idx="12"/>
          </p:nvPr>
        </p:nvSpPr>
        <p:spPr bwMode="auto">
          <a:xfrm>
            <a:off x="11124682" y="6217920"/>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r>
              <a:rPr lang="el-GR" altLang="el-GR" dirty="0">
                <a:solidFill>
                  <a:srgbClr val="FFFFFF"/>
                </a:solidFill>
              </a:rPr>
              <a:t>15</a:t>
            </a:r>
            <a:endParaRPr lang="en-US" altLang="el-GR" dirty="0">
              <a:solidFill>
                <a:srgbClr val="FFFFFF"/>
              </a:solidFill>
            </a:endParaRPr>
          </a:p>
        </p:txBody>
      </p:sp>
    </p:spTree>
    <p:extLst>
      <p:ext uri="{BB962C8B-B14F-4D97-AF65-F5344CB8AC3E}">
        <p14:creationId xmlns:p14="http://schemas.microsoft.com/office/powerpoint/2010/main" val="29160211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1DD59C5A-2D13-954C-BE7C-D031E7EE75E0}"/>
              </a:ext>
            </a:extLst>
          </p:cNvPr>
          <p:cNvSpPr/>
          <p:nvPr/>
        </p:nvSpPr>
        <p:spPr>
          <a:xfrm>
            <a:off x="425450" y="519113"/>
            <a:ext cx="11353800" cy="487362"/>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4339" name="Rectangle 3"/>
          <p:cNvSpPr>
            <a:spLocks noChangeArrowheads="1"/>
          </p:cNvSpPr>
          <p:nvPr/>
        </p:nvSpPr>
        <p:spPr bwMode="auto">
          <a:xfrm>
            <a:off x="425450" y="519113"/>
            <a:ext cx="1146175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pPr algn="ctr" eaLnBrk="1" hangingPunct="1"/>
            <a:r>
              <a:rPr lang="el-GR" altLang="en-US" sz="2400" dirty="0">
                <a:latin typeface="Arial" panose="020B0604020202020204" pitchFamily="34" charset="0"/>
                <a:ea typeface="Times New Roman" panose="02020603050405020304" pitchFamily="18" charset="0"/>
                <a:cs typeface="Arial" panose="020B0604020202020204" pitchFamily="34" charset="0"/>
              </a:rPr>
              <a:t>Προσδιορισμός του επιπέδου του κάθε παράγοντα για το σύνολο του δείγματος</a:t>
            </a:r>
          </a:p>
          <a:p>
            <a:pPr eaLnBrk="1" hangingPunct="1"/>
            <a:endParaRPr lang="en-US" altLang="en-US" sz="1000" b="1" dirty="0">
              <a:latin typeface="Arial" panose="020B0604020202020204" pitchFamily="34" charset="0"/>
              <a:ea typeface="Times New Roman" panose="02020603050405020304" pitchFamily="18" charset="0"/>
              <a:cs typeface="Arial" panose="020B0604020202020204" pitchFamily="34" charset="0"/>
            </a:endParaRPr>
          </a:p>
        </p:txBody>
      </p:sp>
      <p:pic>
        <p:nvPicPr>
          <p:cNvPr id="14340" name="Picture 5" descr="Application, table, Excel&#10;&#10;Description automatically generated with medium confiden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0375" y="1135064"/>
            <a:ext cx="8561973" cy="520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1">
            <a:extLst>
              <a:ext uri="{FF2B5EF4-FFF2-40B4-BE49-F238E27FC236}">
                <a16:creationId xmlns:a16="http://schemas.microsoft.com/office/drawing/2014/main" id="{6D1B6112-11A0-4D47-8E0C-41779DBACEA5}"/>
              </a:ext>
            </a:extLst>
          </p:cNvPr>
          <p:cNvSpPr>
            <a:spLocks noGrp="1"/>
          </p:cNvSpPr>
          <p:nvPr>
            <p:ph type="sldNum" sz="quarter" idx="12"/>
          </p:nvPr>
        </p:nvSpPr>
        <p:spPr bwMode="auto">
          <a:xfrm>
            <a:off x="10758922" y="6217920"/>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r>
              <a:rPr lang="el-GR" altLang="el-GR" dirty="0">
                <a:solidFill>
                  <a:srgbClr val="FFFFFF"/>
                </a:solidFill>
              </a:rPr>
              <a:t>16</a:t>
            </a:r>
            <a:endParaRPr lang="en-US" altLang="el-GR" dirty="0">
              <a:solidFill>
                <a:srgbClr val="FFFFFF"/>
              </a:solidFill>
            </a:endParaRPr>
          </a:p>
        </p:txBody>
      </p:sp>
      <p:sp>
        <p:nvSpPr>
          <p:cNvPr id="6" name="TextBox 5"/>
          <p:cNvSpPr txBox="1"/>
          <p:nvPr/>
        </p:nvSpPr>
        <p:spPr>
          <a:xfrm>
            <a:off x="1830653" y="6399014"/>
            <a:ext cx="8361415" cy="369332"/>
          </a:xfrm>
          <a:prstGeom prst="rect">
            <a:avLst/>
          </a:prstGeom>
          <a:solidFill>
            <a:schemeClr val="accent1">
              <a:lumMod val="40000"/>
              <a:lumOff val="60000"/>
            </a:schemeClr>
          </a:solidFill>
          <a:effectLst>
            <a:outerShdw blurRad="50800" dist="38100" dir="2700000" algn="tl" rotWithShape="0">
              <a:prstClr val="black">
                <a:alpha val="40000"/>
              </a:prstClr>
            </a:outerShdw>
          </a:effectLst>
        </p:spPr>
        <p:txBody>
          <a:bodyPr wrap="square" rtlCol="0">
            <a:spAutoFit/>
          </a:bodyPr>
          <a:lstStyle/>
          <a:p>
            <a:r>
              <a:rPr lang="el-GR" dirty="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a:t>
            </a:r>
            <a:r>
              <a:rPr lang="el-GR" dirty="0">
                <a:latin typeface="Arial" panose="020B0604020202020204" pitchFamily="34" charset="0"/>
                <a:cs typeface="Arial" panose="020B0604020202020204" pitchFamily="34" charset="0"/>
              </a:rPr>
              <a:t>Η κατανομή των απαντήσεων καταδεικνύει την ομοιογένεια στον πληθυσμό.</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64273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1DD59C5A-2D13-954C-BE7C-D031E7EE75E0}"/>
              </a:ext>
            </a:extLst>
          </p:cNvPr>
          <p:cNvSpPr/>
          <p:nvPr/>
        </p:nvSpPr>
        <p:spPr>
          <a:xfrm>
            <a:off x="425450" y="519113"/>
            <a:ext cx="11353800" cy="846137"/>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363" name="Rectangle 3"/>
          <p:cNvSpPr>
            <a:spLocks noChangeArrowheads="1"/>
          </p:cNvSpPr>
          <p:nvPr/>
        </p:nvSpPr>
        <p:spPr bwMode="auto">
          <a:xfrm>
            <a:off x="425450" y="519113"/>
            <a:ext cx="11461750" cy="98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pPr eaLnBrk="1" hangingPunct="1"/>
            <a:r>
              <a:rPr lang="el-GR" altLang="en-US" sz="2400" dirty="0">
                <a:latin typeface="Arial" panose="020B0604020202020204" pitchFamily="34" charset="0"/>
                <a:ea typeface="Times New Roman" panose="02020603050405020304" pitchFamily="18" charset="0"/>
                <a:cs typeface="Arial" panose="020B0604020202020204" pitchFamily="34" charset="0"/>
              </a:rPr>
              <a:t>Η συσχέτιση των παραγόντων των στάσεων με το φύλο διερευνήθηκε με το στατιστικό εργαλείο </a:t>
            </a:r>
            <a:r>
              <a:rPr lang="en-US" altLang="en-US" sz="2400" dirty="0">
                <a:latin typeface="Arial" panose="020B0604020202020204" pitchFamily="34" charset="0"/>
                <a:ea typeface="Times New Roman" panose="02020603050405020304" pitchFamily="18" charset="0"/>
                <a:cs typeface="Arial" panose="020B0604020202020204" pitchFamily="34" charset="0"/>
              </a:rPr>
              <a:t>t-test </a:t>
            </a:r>
            <a:endParaRPr lang="el-GR" altLang="en-US" sz="2400" dirty="0">
              <a:latin typeface="Arial" panose="020B0604020202020204" pitchFamily="34" charset="0"/>
              <a:ea typeface="Times New Roman" panose="02020603050405020304" pitchFamily="18" charset="0"/>
              <a:cs typeface="Arial" panose="020B0604020202020204" pitchFamily="34" charset="0"/>
            </a:endParaRPr>
          </a:p>
          <a:p>
            <a:pPr eaLnBrk="1" hangingPunct="1"/>
            <a:endParaRPr lang="en-US" altLang="en-US" sz="1000" b="1" dirty="0">
              <a:latin typeface="Arial" panose="020B0604020202020204" pitchFamily="34" charset="0"/>
              <a:ea typeface="Times New Roman" panose="02020603050405020304" pitchFamily="18" charset="0"/>
              <a:cs typeface="Arial" panose="020B0604020202020204" pitchFamily="34" charset="0"/>
            </a:endParaRPr>
          </a:p>
        </p:txBody>
      </p:sp>
      <p:graphicFrame>
        <p:nvGraphicFramePr>
          <p:cNvPr id="2" name="Table 1">
            <a:extLst>
              <a:ext uri="{FF2B5EF4-FFF2-40B4-BE49-F238E27FC236}">
                <a16:creationId xmlns:a16="http://schemas.microsoft.com/office/drawing/2014/main" id="{FFC1A6C1-0A69-3040-A632-EB2FD19ABCB7}"/>
              </a:ext>
            </a:extLst>
          </p:cNvPr>
          <p:cNvGraphicFramePr>
            <a:graphicFrameLocks noGrp="1"/>
          </p:cNvGraphicFramePr>
          <p:nvPr>
            <p:extLst>
              <p:ext uri="{D42A27DB-BD31-4B8C-83A1-F6EECF244321}">
                <p14:modId xmlns:p14="http://schemas.microsoft.com/office/powerpoint/2010/main" val="262734610"/>
              </p:ext>
            </p:extLst>
          </p:nvPr>
        </p:nvGraphicFramePr>
        <p:xfrm>
          <a:off x="425450" y="1616074"/>
          <a:ext cx="11341100" cy="4330713"/>
        </p:xfrm>
        <a:graphic>
          <a:graphicData uri="http://schemas.openxmlformats.org/drawingml/2006/table">
            <a:tbl>
              <a:tblPr firstRow="1" firstCol="1" bandRow="1">
                <a:tableStyleId>{9DCAF9ED-07DC-4A11-8D7F-57B35C25682E}</a:tableStyleId>
              </a:tblPr>
              <a:tblGrid>
                <a:gridCol w="6593499">
                  <a:extLst>
                    <a:ext uri="{9D8B030D-6E8A-4147-A177-3AD203B41FA5}">
                      <a16:colId xmlns:a16="http://schemas.microsoft.com/office/drawing/2014/main" val="1316895436"/>
                    </a:ext>
                  </a:extLst>
                </a:gridCol>
                <a:gridCol w="1663032">
                  <a:extLst>
                    <a:ext uri="{9D8B030D-6E8A-4147-A177-3AD203B41FA5}">
                      <a16:colId xmlns:a16="http://schemas.microsoft.com/office/drawing/2014/main" val="901032071"/>
                    </a:ext>
                  </a:extLst>
                </a:gridCol>
                <a:gridCol w="1580703">
                  <a:extLst>
                    <a:ext uri="{9D8B030D-6E8A-4147-A177-3AD203B41FA5}">
                      <a16:colId xmlns:a16="http://schemas.microsoft.com/office/drawing/2014/main" val="2330256048"/>
                    </a:ext>
                  </a:extLst>
                </a:gridCol>
                <a:gridCol w="1503866">
                  <a:extLst>
                    <a:ext uri="{9D8B030D-6E8A-4147-A177-3AD203B41FA5}">
                      <a16:colId xmlns:a16="http://schemas.microsoft.com/office/drawing/2014/main" val="68463616"/>
                    </a:ext>
                  </a:extLst>
                </a:gridCol>
              </a:tblGrid>
              <a:tr h="685936">
                <a:tc>
                  <a:txBody>
                    <a:bodyPr/>
                    <a:lstStyle/>
                    <a:p>
                      <a:pPr marL="136525" indent="0" algn="just">
                        <a:lnSpc>
                          <a:spcPct val="107000"/>
                        </a:lnSpc>
                        <a:spcAft>
                          <a:spcPts val="800"/>
                        </a:spcAft>
                        <a:tabLst/>
                      </a:pPr>
                      <a:r>
                        <a:rPr lang="el-GR" sz="2000" b="1" dirty="0">
                          <a:solidFill>
                            <a:schemeClr val="tx1"/>
                          </a:solidFill>
                          <a:effectLst/>
                          <a:latin typeface="Arial" panose="020B0604020202020204" pitchFamily="34" charset="0"/>
                          <a:cs typeface="Arial" panose="020B0604020202020204" pitchFamily="34" charset="0"/>
                        </a:rPr>
                        <a:t>Παράγοντας Στάσης</a:t>
                      </a:r>
                      <a:endParaRPr lang="en-CY" sz="2000" b="1">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1" dirty="0">
                          <a:solidFill>
                            <a:schemeClr val="tx1"/>
                          </a:solidFill>
                          <a:effectLst/>
                          <a:latin typeface="Arial" panose="020B0604020202020204" pitchFamily="34" charset="0"/>
                          <a:cs typeface="Arial" panose="020B0604020202020204" pitchFamily="34" charset="0"/>
                        </a:rPr>
                        <a:t>Άρρεν </a:t>
                      </a:r>
                    </a:p>
                    <a:p>
                      <a:pPr algn="ctr">
                        <a:lnSpc>
                          <a:spcPct val="107000"/>
                        </a:lnSpc>
                        <a:spcAft>
                          <a:spcPts val="800"/>
                        </a:spcAft>
                      </a:pPr>
                      <a:r>
                        <a:rPr lang="el-GR" sz="2000" b="1" dirty="0">
                          <a:solidFill>
                            <a:schemeClr val="tx1"/>
                          </a:solidFill>
                          <a:effectLst/>
                          <a:latin typeface="Arial" panose="020B0604020202020204" pitchFamily="34" charset="0"/>
                          <a:cs typeface="Arial" panose="020B0604020202020204" pitchFamily="34" charset="0"/>
                        </a:rPr>
                        <a:t>Ν=321</a:t>
                      </a:r>
                      <a:endParaRPr lang="en-CY" sz="2000" b="1">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1" dirty="0">
                          <a:solidFill>
                            <a:schemeClr val="tx1"/>
                          </a:solidFill>
                          <a:effectLst/>
                          <a:latin typeface="Arial" panose="020B0604020202020204" pitchFamily="34" charset="0"/>
                          <a:cs typeface="Arial" panose="020B0604020202020204" pitchFamily="34" charset="0"/>
                        </a:rPr>
                        <a:t>Θήλυ </a:t>
                      </a:r>
                    </a:p>
                    <a:p>
                      <a:pPr algn="ctr">
                        <a:lnSpc>
                          <a:spcPct val="107000"/>
                        </a:lnSpc>
                        <a:spcAft>
                          <a:spcPts val="800"/>
                        </a:spcAft>
                      </a:pPr>
                      <a:r>
                        <a:rPr lang="el-GR" sz="2000" b="1" dirty="0">
                          <a:solidFill>
                            <a:schemeClr val="tx1"/>
                          </a:solidFill>
                          <a:effectLst/>
                          <a:latin typeface="Arial" panose="020B0604020202020204" pitchFamily="34" charset="0"/>
                          <a:cs typeface="Arial" panose="020B0604020202020204" pitchFamily="34" charset="0"/>
                        </a:rPr>
                        <a:t>Ν=365</a:t>
                      </a:r>
                      <a:endParaRPr lang="en-CY" sz="2000" b="1">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1" dirty="0">
                          <a:solidFill>
                            <a:schemeClr val="tx1"/>
                          </a:solidFill>
                          <a:effectLst/>
                          <a:latin typeface="Arial" panose="020B0604020202020204" pitchFamily="34" charset="0"/>
                          <a:cs typeface="Arial" panose="020B0604020202020204" pitchFamily="34" charset="0"/>
                        </a:rPr>
                        <a:t>p-</a:t>
                      </a:r>
                      <a:r>
                        <a:rPr lang="el-GR" sz="2000" b="1" dirty="0" err="1">
                          <a:solidFill>
                            <a:schemeClr val="tx1"/>
                          </a:solidFill>
                          <a:effectLst/>
                          <a:latin typeface="Arial" panose="020B0604020202020204" pitchFamily="34" charset="0"/>
                          <a:cs typeface="Arial" panose="020B0604020202020204" pitchFamily="34" charset="0"/>
                        </a:rPr>
                        <a:t>value</a:t>
                      </a:r>
                      <a:endParaRPr lang="en-CY" sz="2000" b="1">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extLst>
                  <a:ext uri="{0D108BD9-81ED-4DB2-BD59-A6C34878D82A}">
                    <a16:rowId xmlns:a16="http://schemas.microsoft.com/office/drawing/2014/main" val="1541759268"/>
                  </a:ext>
                </a:extLst>
              </a:tr>
              <a:tr h="356333">
                <a:tc>
                  <a:txBody>
                    <a:bodyPr/>
                    <a:lstStyle/>
                    <a:p>
                      <a:pPr marL="185738" indent="0">
                        <a:lnSpc>
                          <a:spcPct val="107000"/>
                        </a:lnSpc>
                        <a:spcAft>
                          <a:spcPts val="800"/>
                        </a:spcAft>
                        <a:tabLst/>
                      </a:pPr>
                      <a:r>
                        <a:rPr lang="el-GR" sz="2000" b="0" dirty="0">
                          <a:solidFill>
                            <a:schemeClr val="tx1"/>
                          </a:solidFill>
                          <a:effectLst/>
                          <a:latin typeface="Arial" panose="020B0604020202020204" pitchFamily="34" charset="0"/>
                          <a:cs typeface="Arial" panose="020B0604020202020204" pitchFamily="34" charset="0"/>
                        </a:rPr>
                        <a:t>Επιτυχία στο μάθημα της Φυσικής.</a:t>
                      </a:r>
                      <a:endParaRPr lang="en-CY" sz="20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0">
                          <a:solidFill>
                            <a:schemeClr val="tx1"/>
                          </a:solidFill>
                          <a:effectLst/>
                          <a:latin typeface="Arial" panose="020B0604020202020204" pitchFamily="34" charset="0"/>
                          <a:cs typeface="Arial" panose="020B0604020202020204" pitchFamily="34" charset="0"/>
                        </a:rPr>
                        <a:t>4.0 (0.7)</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0">
                          <a:solidFill>
                            <a:schemeClr val="tx1"/>
                          </a:solidFill>
                          <a:effectLst/>
                          <a:latin typeface="Arial" panose="020B0604020202020204" pitchFamily="34" charset="0"/>
                          <a:cs typeface="Arial" panose="020B0604020202020204" pitchFamily="34" charset="0"/>
                        </a:rPr>
                        <a:t>4.0 (0.7)</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0">
                          <a:solidFill>
                            <a:schemeClr val="tx1"/>
                          </a:solidFill>
                          <a:effectLst/>
                          <a:latin typeface="Arial" panose="020B0604020202020204" pitchFamily="34" charset="0"/>
                          <a:cs typeface="Arial" panose="020B0604020202020204" pitchFamily="34" charset="0"/>
                        </a:rPr>
                        <a:t>0.8</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extLst>
                  <a:ext uri="{0D108BD9-81ED-4DB2-BD59-A6C34878D82A}">
                    <a16:rowId xmlns:a16="http://schemas.microsoft.com/office/drawing/2014/main" val="480420758"/>
                  </a:ext>
                </a:extLst>
              </a:tr>
              <a:tr h="615804">
                <a:tc>
                  <a:txBody>
                    <a:bodyPr/>
                    <a:lstStyle/>
                    <a:p>
                      <a:pPr marL="185738" indent="0">
                        <a:lnSpc>
                          <a:spcPct val="107000"/>
                        </a:lnSpc>
                        <a:spcAft>
                          <a:spcPts val="800"/>
                        </a:spcAft>
                        <a:tabLst/>
                      </a:pPr>
                      <a:r>
                        <a:rPr lang="el-GR" sz="2000" b="0" dirty="0">
                          <a:solidFill>
                            <a:schemeClr val="tx1"/>
                          </a:solidFill>
                          <a:effectLst/>
                          <a:latin typeface="Arial" panose="020B0604020202020204" pitchFamily="34" charset="0"/>
                          <a:cs typeface="Arial" panose="020B0604020202020204" pitchFamily="34" charset="0"/>
                        </a:rPr>
                        <a:t>Προτίμηση στη Φυσική ως μάθημα/επάγγελμα που θα επιλέξουν.</a:t>
                      </a:r>
                      <a:endParaRPr lang="en-CY" sz="20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0" dirty="0">
                          <a:solidFill>
                            <a:schemeClr val="tx1"/>
                          </a:solidFill>
                          <a:effectLst/>
                          <a:latin typeface="Arial" panose="020B0604020202020204" pitchFamily="34" charset="0"/>
                          <a:cs typeface="Arial" panose="020B0604020202020204" pitchFamily="34" charset="0"/>
                        </a:rPr>
                        <a:t>3.9 (0.8)</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0">
                          <a:solidFill>
                            <a:schemeClr val="tx1"/>
                          </a:solidFill>
                          <a:effectLst/>
                          <a:latin typeface="Arial" panose="020B0604020202020204" pitchFamily="34" charset="0"/>
                          <a:cs typeface="Arial" panose="020B0604020202020204" pitchFamily="34" charset="0"/>
                        </a:rPr>
                        <a:t>3.9 (0.8)</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0">
                          <a:solidFill>
                            <a:schemeClr val="tx1"/>
                          </a:solidFill>
                          <a:effectLst/>
                          <a:latin typeface="Arial" panose="020B0604020202020204" pitchFamily="34" charset="0"/>
                          <a:cs typeface="Arial" panose="020B0604020202020204" pitchFamily="34" charset="0"/>
                        </a:rPr>
                        <a:t>0.9</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extLst>
                  <a:ext uri="{0D108BD9-81ED-4DB2-BD59-A6C34878D82A}">
                    <a16:rowId xmlns:a16="http://schemas.microsoft.com/office/drawing/2014/main" val="468840337"/>
                  </a:ext>
                </a:extLst>
              </a:tr>
              <a:tr h="603615">
                <a:tc>
                  <a:txBody>
                    <a:bodyPr/>
                    <a:lstStyle/>
                    <a:p>
                      <a:pPr marL="223838" indent="0">
                        <a:lnSpc>
                          <a:spcPct val="107000"/>
                        </a:lnSpc>
                        <a:spcAft>
                          <a:spcPts val="800"/>
                        </a:spcAft>
                        <a:tabLst/>
                      </a:pPr>
                      <a:r>
                        <a:rPr lang="el-GR" sz="2000" b="0" dirty="0">
                          <a:solidFill>
                            <a:schemeClr val="tx1"/>
                          </a:solidFill>
                          <a:effectLst/>
                          <a:latin typeface="Arial" panose="020B0604020202020204" pitchFamily="34" charset="0"/>
                          <a:cs typeface="Arial" panose="020B0604020202020204" pitchFamily="34" charset="0"/>
                        </a:rPr>
                        <a:t>Ικανοποίηση από Εκπαιδευτικούς/</a:t>
                      </a:r>
                      <a:r>
                        <a:rPr lang="en-US" sz="2000" b="0" dirty="0">
                          <a:solidFill>
                            <a:schemeClr val="tx1"/>
                          </a:solidFill>
                          <a:effectLst/>
                          <a:latin typeface="Arial" panose="020B0604020202020204" pitchFamily="34" charset="0"/>
                          <a:cs typeface="Arial" panose="020B0604020202020204" pitchFamily="34" charset="0"/>
                        </a:rPr>
                        <a:t> </a:t>
                      </a:r>
                      <a:r>
                        <a:rPr lang="el-GR" sz="2000" b="0" dirty="0">
                          <a:solidFill>
                            <a:schemeClr val="tx1"/>
                          </a:solidFill>
                          <a:effectLst/>
                          <a:latin typeface="Arial" panose="020B0604020202020204" pitchFamily="34" charset="0"/>
                          <a:cs typeface="Arial" panose="020B0604020202020204" pitchFamily="34" charset="0"/>
                        </a:rPr>
                        <a:t>Περιεχόμενο μαθήματος/ Κλίμα τάξης.</a:t>
                      </a:r>
                      <a:endParaRPr lang="en-CY" sz="20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0" dirty="0">
                          <a:solidFill>
                            <a:schemeClr val="tx1"/>
                          </a:solidFill>
                          <a:effectLst/>
                          <a:latin typeface="Arial" panose="020B0604020202020204" pitchFamily="34" charset="0"/>
                          <a:cs typeface="Arial" panose="020B0604020202020204" pitchFamily="34" charset="0"/>
                        </a:rPr>
                        <a:t>3.3 (0.8)</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0">
                          <a:solidFill>
                            <a:schemeClr val="tx1"/>
                          </a:solidFill>
                          <a:effectLst/>
                          <a:latin typeface="Arial" panose="020B0604020202020204" pitchFamily="34" charset="0"/>
                          <a:cs typeface="Arial" panose="020B0604020202020204" pitchFamily="34" charset="0"/>
                        </a:rPr>
                        <a:t>3.4 (0.8)</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0">
                          <a:solidFill>
                            <a:schemeClr val="tx1"/>
                          </a:solidFill>
                          <a:effectLst/>
                          <a:latin typeface="Arial" panose="020B0604020202020204" pitchFamily="34" charset="0"/>
                          <a:cs typeface="Arial" panose="020B0604020202020204" pitchFamily="34" charset="0"/>
                        </a:rPr>
                        <a:t>0.2</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extLst>
                  <a:ext uri="{0D108BD9-81ED-4DB2-BD59-A6C34878D82A}">
                    <a16:rowId xmlns:a16="http://schemas.microsoft.com/office/drawing/2014/main" val="619255140"/>
                  </a:ext>
                </a:extLst>
              </a:tr>
              <a:tr h="411534">
                <a:tc>
                  <a:txBody>
                    <a:bodyPr/>
                    <a:lstStyle/>
                    <a:p>
                      <a:pPr marL="185738" indent="0">
                        <a:lnSpc>
                          <a:spcPct val="107000"/>
                        </a:lnSpc>
                        <a:spcAft>
                          <a:spcPts val="800"/>
                        </a:spcAft>
                        <a:tabLst/>
                      </a:pPr>
                      <a:r>
                        <a:rPr lang="el-GR" sz="2000" b="0" dirty="0">
                          <a:solidFill>
                            <a:schemeClr val="tx1"/>
                          </a:solidFill>
                          <a:effectLst/>
                          <a:latin typeface="Arial" panose="020B0604020202020204" pitchFamily="34" charset="0"/>
                          <a:cs typeface="Arial" panose="020B0604020202020204" pitchFamily="34" charset="0"/>
                        </a:rPr>
                        <a:t>Ενδιαφέρον για την επιστήμη της Φυσικής.</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0" dirty="0">
                          <a:solidFill>
                            <a:schemeClr val="tx1"/>
                          </a:solidFill>
                          <a:effectLst/>
                          <a:latin typeface="Arial" panose="020B0604020202020204" pitchFamily="34" charset="0"/>
                          <a:cs typeface="Arial" panose="020B0604020202020204" pitchFamily="34" charset="0"/>
                        </a:rPr>
                        <a:t>3.5 (0.7)</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0">
                          <a:solidFill>
                            <a:schemeClr val="tx1"/>
                          </a:solidFill>
                          <a:effectLst/>
                          <a:latin typeface="Arial" panose="020B0604020202020204" pitchFamily="34" charset="0"/>
                          <a:cs typeface="Arial" panose="020B0604020202020204" pitchFamily="34" charset="0"/>
                        </a:rPr>
                        <a:t>3.6 (0.6)</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0">
                          <a:solidFill>
                            <a:schemeClr val="tx1"/>
                          </a:solidFill>
                          <a:effectLst/>
                          <a:latin typeface="Arial" panose="020B0604020202020204" pitchFamily="34" charset="0"/>
                          <a:cs typeface="Arial" panose="020B0604020202020204" pitchFamily="34" charset="0"/>
                        </a:rPr>
                        <a:t>0.2</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extLst>
                  <a:ext uri="{0D108BD9-81ED-4DB2-BD59-A6C34878D82A}">
                    <a16:rowId xmlns:a16="http://schemas.microsoft.com/office/drawing/2014/main" val="1363738180"/>
                  </a:ext>
                </a:extLst>
              </a:tr>
              <a:tr h="373478">
                <a:tc>
                  <a:txBody>
                    <a:bodyPr/>
                    <a:lstStyle/>
                    <a:p>
                      <a:pPr marL="223838" indent="0">
                        <a:lnSpc>
                          <a:spcPct val="107000"/>
                        </a:lnSpc>
                        <a:spcAft>
                          <a:spcPts val="800"/>
                        </a:spcAft>
                        <a:tabLst/>
                      </a:pPr>
                      <a:r>
                        <a:rPr lang="el-GR" sz="2000" b="0" dirty="0">
                          <a:solidFill>
                            <a:schemeClr val="tx1"/>
                          </a:solidFill>
                          <a:effectLst/>
                          <a:latin typeface="Arial" panose="020B0604020202020204" pitchFamily="34" charset="0"/>
                          <a:cs typeface="Arial" panose="020B0604020202020204" pitchFamily="34" charset="0"/>
                        </a:rPr>
                        <a:t>Ενδιαφέρον για το μάθημα της Φυσικής.</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0" dirty="0">
                          <a:solidFill>
                            <a:schemeClr val="tx1"/>
                          </a:solidFill>
                          <a:effectLst/>
                          <a:latin typeface="Arial" panose="020B0604020202020204" pitchFamily="34" charset="0"/>
                          <a:cs typeface="Arial" panose="020B0604020202020204" pitchFamily="34" charset="0"/>
                        </a:rPr>
                        <a:t>4.1 (0.6)</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0" dirty="0">
                          <a:solidFill>
                            <a:schemeClr val="tx1"/>
                          </a:solidFill>
                          <a:effectLst/>
                          <a:latin typeface="Arial" panose="020B0604020202020204" pitchFamily="34" charset="0"/>
                          <a:cs typeface="Arial" panose="020B0604020202020204" pitchFamily="34" charset="0"/>
                        </a:rPr>
                        <a:t>4.2 (0.6)</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0">
                          <a:solidFill>
                            <a:schemeClr val="tx1"/>
                          </a:solidFill>
                          <a:effectLst/>
                          <a:latin typeface="Arial" panose="020B0604020202020204" pitchFamily="34" charset="0"/>
                          <a:cs typeface="Arial" panose="020B0604020202020204" pitchFamily="34" charset="0"/>
                        </a:rPr>
                        <a:t>0.2</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extLst>
                  <a:ext uri="{0D108BD9-81ED-4DB2-BD59-A6C34878D82A}">
                    <a16:rowId xmlns:a16="http://schemas.microsoft.com/office/drawing/2014/main" val="510723595"/>
                  </a:ext>
                </a:extLst>
              </a:tr>
              <a:tr h="405378">
                <a:tc>
                  <a:txBody>
                    <a:bodyPr/>
                    <a:lstStyle/>
                    <a:p>
                      <a:pPr marL="185738" indent="0">
                        <a:lnSpc>
                          <a:spcPct val="107000"/>
                        </a:lnSpc>
                        <a:spcAft>
                          <a:spcPts val="800"/>
                        </a:spcAft>
                        <a:tabLst/>
                      </a:pPr>
                      <a:r>
                        <a:rPr lang="el-GR" sz="2000" b="0" dirty="0">
                          <a:solidFill>
                            <a:schemeClr val="tx1"/>
                          </a:solidFill>
                          <a:effectLst/>
                          <a:latin typeface="Arial" panose="020B0604020202020204" pitchFamily="34" charset="0"/>
                          <a:cs typeface="Arial" panose="020B0604020202020204" pitchFamily="34" charset="0"/>
                        </a:rPr>
                        <a:t>Η άξια της επιστήμης της Φυσικής.</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0" dirty="0">
                          <a:solidFill>
                            <a:schemeClr val="tx1"/>
                          </a:solidFill>
                          <a:effectLst/>
                          <a:latin typeface="Arial" panose="020B0604020202020204" pitchFamily="34" charset="0"/>
                          <a:cs typeface="Arial" panose="020B0604020202020204" pitchFamily="34" charset="0"/>
                        </a:rPr>
                        <a:t>4.1 (0.6)</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0" dirty="0">
                          <a:solidFill>
                            <a:schemeClr val="tx1"/>
                          </a:solidFill>
                          <a:effectLst/>
                          <a:latin typeface="Arial" panose="020B0604020202020204" pitchFamily="34" charset="0"/>
                          <a:cs typeface="Arial" panose="020B0604020202020204" pitchFamily="34" charset="0"/>
                        </a:rPr>
                        <a:t>4.2 (0.5)</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1" dirty="0">
                          <a:solidFill>
                            <a:schemeClr val="tx1"/>
                          </a:solidFill>
                          <a:effectLst/>
                          <a:latin typeface="Arial" panose="020B0604020202020204" pitchFamily="34" charset="0"/>
                          <a:cs typeface="Arial" panose="020B0604020202020204" pitchFamily="34" charset="0"/>
                        </a:rPr>
                        <a:t>0.006</a:t>
                      </a:r>
                      <a:endParaRPr lang="en-CY" sz="20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extLst>
                  <a:ext uri="{0D108BD9-81ED-4DB2-BD59-A6C34878D82A}">
                    <a16:rowId xmlns:a16="http://schemas.microsoft.com/office/drawing/2014/main" val="3814346348"/>
                  </a:ext>
                </a:extLst>
              </a:tr>
              <a:tr h="367322">
                <a:tc>
                  <a:txBody>
                    <a:bodyPr/>
                    <a:lstStyle/>
                    <a:p>
                      <a:pPr marL="185738" indent="0">
                        <a:lnSpc>
                          <a:spcPct val="107000"/>
                        </a:lnSpc>
                        <a:spcAft>
                          <a:spcPts val="800"/>
                        </a:spcAft>
                        <a:tabLst/>
                      </a:pPr>
                      <a:r>
                        <a:rPr lang="el-GR" sz="2000" b="0" dirty="0">
                          <a:solidFill>
                            <a:schemeClr val="tx1"/>
                          </a:solidFill>
                          <a:effectLst/>
                          <a:latin typeface="Arial" panose="020B0604020202020204" pitchFamily="34" charset="0"/>
                          <a:cs typeface="Arial" panose="020B0604020202020204" pitchFamily="34" charset="0"/>
                        </a:rPr>
                        <a:t>Συμμέτοχη στο μάθημα της Φυσικής.</a:t>
                      </a:r>
                      <a:endParaRPr lang="en-CY" sz="20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0" dirty="0">
                          <a:solidFill>
                            <a:schemeClr val="tx1"/>
                          </a:solidFill>
                          <a:effectLst/>
                          <a:latin typeface="Arial" panose="020B0604020202020204" pitchFamily="34" charset="0"/>
                          <a:cs typeface="Arial" panose="020B0604020202020204" pitchFamily="34" charset="0"/>
                        </a:rPr>
                        <a:t>4.0 (0.5)</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0" dirty="0">
                          <a:solidFill>
                            <a:schemeClr val="tx1"/>
                          </a:solidFill>
                          <a:effectLst/>
                          <a:latin typeface="Arial" panose="020B0604020202020204" pitchFamily="34" charset="0"/>
                          <a:cs typeface="Arial" panose="020B0604020202020204" pitchFamily="34" charset="0"/>
                        </a:rPr>
                        <a:t>4.1 (0.5)</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1" dirty="0">
                          <a:solidFill>
                            <a:schemeClr val="tx1"/>
                          </a:solidFill>
                          <a:effectLst/>
                          <a:latin typeface="Arial" panose="020B0604020202020204" pitchFamily="34" charset="0"/>
                          <a:cs typeface="Arial" panose="020B0604020202020204" pitchFamily="34" charset="0"/>
                        </a:rPr>
                        <a:t>0.003</a:t>
                      </a:r>
                      <a:endParaRPr lang="en-CY" sz="20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extLst>
                  <a:ext uri="{0D108BD9-81ED-4DB2-BD59-A6C34878D82A}">
                    <a16:rowId xmlns:a16="http://schemas.microsoft.com/office/drawing/2014/main" val="4293001093"/>
                  </a:ext>
                </a:extLst>
              </a:tr>
              <a:tr h="288432">
                <a:tc>
                  <a:txBody>
                    <a:bodyPr/>
                    <a:lstStyle/>
                    <a:p>
                      <a:pPr marL="185738" indent="0">
                        <a:lnSpc>
                          <a:spcPct val="107000"/>
                        </a:lnSpc>
                        <a:spcAft>
                          <a:spcPts val="800"/>
                        </a:spcAft>
                        <a:tabLst/>
                      </a:pPr>
                      <a:r>
                        <a:rPr lang="el-GR" sz="2000" b="0" dirty="0">
                          <a:solidFill>
                            <a:schemeClr val="tx1"/>
                          </a:solidFill>
                          <a:effectLst/>
                          <a:latin typeface="Arial" panose="020B0604020202020204" pitchFamily="34" charset="0"/>
                          <a:cs typeface="Arial" panose="020B0604020202020204" pitchFamily="34" charset="0"/>
                        </a:rPr>
                        <a:t>Φίλοι</a:t>
                      </a:r>
                      <a:r>
                        <a:rPr lang="en-US" sz="2000" b="0" dirty="0">
                          <a:solidFill>
                            <a:schemeClr val="tx1"/>
                          </a:solidFill>
                          <a:effectLst/>
                          <a:latin typeface="Arial" panose="020B0604020202020204" pitchFamily="34" charset="0"/>
                          <a:cs typeface="Arial" panose="020B0604020202020204" pitchFamily="34" charset="0"/>
                        </a:rPr>
                        <a:t>.</a:t>
                      </a:r>
                      <a:endParaRPr lang="en-CY" sz="20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0">
                          <a:solidFill>
                            <a:schemeClr val="tx1"/>
                          </a:solidFill>
                          <a:effectLst/>
                          <a:latin typeface="Arial" panose="020B0604020202020204" pitchFamily="34" charset="0"/>
                          <a:cs typeface="Arial" panose="020B0604020202020204" pitchFamily="34" charset="0"/>
                        </a:rPr>
                        <a:t>2.9 (0.9)</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0" dirty="0">
                          <a:solidFill>
                            <a:schemeClr val="tx1"/>
                          </a:solidFill>
                          <a:effectLst/>
                          <a:latin typeface="Arial" panose="020B0604020202020204" pitchFamily="34" charset="0"/>
                          <a:cs typeface="Arial" panose="020B0604020202020204" pitchFamily="34" charset="0"/>
                        </a:rPr>
                        <a:t>2.8 (1.0)</a:t>
                      </a:r>
                      <a:endParaRPr lang="en-CY" sz="20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tc>
                  <a:txBody>
                    <a:bodyPr/>
                    <a:lstStyle/>
                    <a:p>
                      <a:pPr algn="ctr">
                        <a:lnSpc>
                          <a:spcPct val="107000"/>
                        </a:lnSpc>
                        <a:spcAft>
                          <a:spcPts val="800"/>
                        </a:spcAft>
                      </a:pPr>
                      <a:r>
                        <a:rPr lang="el-GR" sz="2000" b="0" dirty="0">
                          <a:solidFill>
                            <a:schemeClr val="tx1"/>
                          </a:solidFill>
                          <a:effectLst/>
                          <a:latin typeface="Arial" panose="020B0604020202020204" pitchFamily="34" charset="0"/>
                          <a:cs typeface="Arial" panose="020B0604020202020204" pitchFamily="34" charset="0"/>
                        </a:rPr>
                        <a:t>0.2</a:t>
                      </a:r>
                      <a:endParaRPr lang="en-CY" sz="20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8029" marR="8029" marT="8029" marB="0" anchor="ctr"/>
                </a:tc>
                <a:extLst>
                  <a:ext uri="{0D108BD9-81ED-4DB2-BD59-A6C34878D82A}">
                    <a16:rowId xmlns:a16="http://schemas.microsoft.com/office/drawing/2014/main" val="2877284118"/>
                  </a:ext>
                </a:extLst>
              </a:tr>
            </a:tbl>
          </a:graphicData>
        </a:graphic>
      </p:graphicFrame>
      <p:sp>
        <p:nvSpPr>
          <p:cNvPr id="5" name="TextBox 4"/>
          <p:cNvSpPr txBox="1"/>
          <p:nvPr/>
        </p:nvSpPr>
        <p:spPr>
          <a:xfrm>
            <a:off x="425450" y="6000129"/>
            <a:ext cx="10806657" cy="646331"/>
          </a:xfrm>
          <a:prstGeom prst="rect">
            <a:avLst/>
          </a:prstGeom>
          <a:solidFill>
            <a:schemeClr val="accent1">
              <a:lumMod val="40000"/>
              <a:lumOff val="60000"/>
            </a:schemeClr>
          </a:solidFill>
          <a:effectLst>
            <a:outerShdw blurRad="50800" dist="38100" dir="2700000" algn="tl" rotWithShape="0">
              <a:prstClr val="black">
                <a:alpha val="40000"/>
              </a:prstClr>
            </a:outerShdw>
          </a:effectLst>
        </p:spPr>
        <p:txBody>
          <a:bodyPr wrap="square" rtlCol="0">
            <a:spAutoFit/>
          </a:bodyPr>
          <a:lstStyle/>
          <a:p>
            <a:r>
              <a:rPr lang="el-GR" dirty="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a:t>
            </a:r>
            <a:r>
              <a:rPr lang="el-GR" dirty="0">
                <a:latin typeface="Arial" panose="020B0604020202020204" pitchFamily="34" charset="0"/>
                <a:cs typeface="Arial" panose="020B0604020202020204" pitchFamily="34" charset="0"/>
              </a:rPr>
              <a:t>Καταγράφεται εξίσου θετική στάση στα αγόρια και τα κορίτσια, με τα κορίτσια να έχουν ελαφρώς ψηλότερη στάση στους παράγοντες της αξίας και της συμμετοχής.</a:t>
            </a:r>
            <a:endParaRPr lang="en-GB" dirty="0">
              <a:latin typeface="Arial" panose="020B0604020202020204" pitchFamily="34" charset="0"/>
              <a:cs typeface="Arial" panose="020B0604020202020204" pitchFamily="34" charset="0"/>
            </a:endParaRPr>
          </a:p>
        </p:txBody>
      </p:sp>
      <p:sp>
        <p:nvSpPr>
          <p:cNvPr id="6" name="Slide Number Placeholder 1">
            <a:extLst>
              <a:ext uri="{FF2B5EF4-FFF2-40B4-BE49-F238E27FC236}">
                <a16:creationId xmlns:a16="http://schemas.microsoft.com/office/drawing/2014/main" id="{FBFA025E-40AC-3E4F-A992-75C1F8E2DB07}"/>
              </a:ext>
            </a:extLst>
          </p:cNvPr>
          <p:cNvSpPr>
            <a:spLocks noGrp="1"/>
          </p:cNvSpPr>
          <p:nvPr>
            <p:ph type="sldNum" sz="quarter" idx="12"/>
          </p:nvPr>
        </p:nvSpPr>
        <p:spPr bwMode="auto">
          <a:xfrm>
            <a:off x="11400790" y="6144222"/>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r>
              <a:rPr lang="el-GR" altLang="el-GR" dirty="0">
                <a:solidFill>
                  <a:srgbClr val="FFFFFF"/>
                </a:solidFill>
              </a:rPr>
              <a:t>17</a:t>
            </a:r>
            <a:endParaRPr lang="en-US" altLang="el-GR" dirty="0">
              <a:solidFill>
                <a:srgbClr val="FFFFFF"/>
              </a:solidFill>
            </a:endParaRPr>
          </a:p>
        </p:txBody>
      </p:sp>
    </p:spTree>
    <p:extLst>
      <p:ext uri="{BB962C8B-B14F-4D97-AF65-F5344CB8AC3E}">
        <p14:creationId xmlns:p14="http://schemas.microsoft.com/office/powerpoint/2010/main" val="12218752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0396" y="274320"/>
            <a:ext cx="10849297" cy="6400800"/>
          </a:xfrm>
          <a:solidFill>
            <a:schemeClr val="accent1">
              <a:lumMod val="40000"/>
              <a:lumOff val="60000"/>
            </a:schemeClr>
          </a:solidFill>
          <a:effectLst>
            <a:outerShdw blurRad="50800" dist="38100" dir="2700000" algn="tl" rotWithShape="0">
              <a:prstClr val="black">
                <a:alpha val="40000"/>
              </a:prstClr>
            </a:outerShdw>
          </a:effectLst>
        </p:spPr>
        <p:txBody>
          <a:bodyPr>
            <a:normAutofit/>
          </a:bodyPr>
          <a:lstStyle/>
          <a:p>
            <a:pPr marL="0" indent="0">
              <a:buNone/>
            </a:pPr>
            <a:r>
              <a:rPr lang="el-GR" sz="2200" dirty="0">
                <a:latin typeface="Arial" panose="020B0604020202020204" pitchFamily="34" charset="0"/>
                <a:cs typeface="Arial" panose="020B0604020202020204" pitchFamily="34" charset="0"/>
              </a:rPr>
              <a:t>Η αντίστοιχη διερεύνηση της συσχέτισης  του επιπέδου των παραγόντων των στάσεων με:</a:t>
            </a:r>
          </a:p>
          <a:p>
            <a:pPr marL="0" indent="0">
              <a:buNone/>
            </a:pPr>
            <a:endParaRPr lang="en-US" sz="2200" dirty="0">
              <a:latin typeface="Arial" panose="020B0604020202020204" pitchFamily="34" charset="0"/>
              <a:cs typeface="Arial" panose="020B0604020202020204" pitchFamily="34" charset="0"/>
            </a:endParaRPr>
          </a:p>
          <a:p>
            <a:pPr marL="0" indent="0">
              <a:buNone/>
            </a:pPr>
            <a:endParaRPr lang="en-US" sz="2200" dirty="0">
              <a:latin typeface="Arial" panose="020B0604020202020204" pitchFamily="34" charset="0"/>
              <a:cs typeface="Arial" panose="020B0604020202020204" pitchFamily="34" charset="0"/>
            </a:endParaRPr>
          </a:p>
          <a:p>
            <a:pPr>
              <a:buClr>
                <a:schemeClr val="accent2">
                  <a:lumMod val="50000"/>
                </a:schemeClr>
              </a:buClr>
            </a:pPr>
            <a:r>
              <a:rPr lang="el-GR" sz="2200" dirty="0">
                <a:latin typeface="Arial" panose="020B0604020202020204" pitchFamily="34" charset="0"/>
                <a:cs typeface="Arial" panose="020B0604020202020204" pitchFamily="34" charset="0"/>
              </a:rPr>
              <a:t>Το επίπεδο σπουδών των γονιών (</a:t>
            </a:r>
            <a:r>
              <a:rPr lang="en-US" sz="2200" dirty="0">
                <a:latin typeface="Arial" panose="020B0604020202020204" pitchFamily="34" charset="0"/>
                <a:cs typeface="Arial" panose="020B0604020202020204" pitchFamily="34" charset="0"/>
              </a:rPr>
              <a:t>ANOVA TEST)</a:t>
            </a:r>
            <a:r>
              <a:rPr lang="el-GR" sz="2200" dirty="0">
                <a:latin typeface="Arial" panose="020B0604020202020204" pitchFamily="34" charset="0"/>
                <a:cs typeface="Arial" panose="020B0604020202020204" pitchFamily="34" charset="0"/>
              </a:rPr>
              <a:t>, ανέδειξε ότι ψηλότερο επίπεδο των σπουδών των γονιών συσχετίζεται με ψηλότερο επίπεδο στάσης στον παράγοντα «επιτυχία στο μάθημα της Φυσικής»</a:t>
            </a:r>
          </a:p>
          <a:p>
            <a:pPr>
              <a:buClr>
                <a:schemeClr val="accent2">
                  <a:lumMod val="50000"/>
                </a:schemeClr>
              </a:buClr>
            </a:pPr>
            <a:r>
              <a:rPr lang="el-GR" sz="2200" dirty="0">
                <a:latin typeface="Arial" panose="020B0604020202020204" pitchFamily="34" charset="0"/>
                <a:cs typeface="Arial" panose="020B0604020202020204" pitchFamily="34" charset="0"/>
              </a:rPr>
              <a:t>Την περιοχή διαμονής, δεν ανέδειξε κάποια ουσιαστική διαφορά ανάμεσα στα  παιδιά που διαμένουν στις αστικές περιοχές με αυτά που διαμένουν στην επαρχία.</a:t>
            </a:r>
          </a:p>
        </p:txBody>
      </p:sp>
      <p:cxnSp>
        <p:nvCxnSpPr>
          <p:cNvPr id="4" name="Straight Connector 3">
            <a:extLst>
              <a:ext uri="{FF2B5EF4-FFF2-40B4-BE49-F238E27FC236}">
                <a16:creationId xmlns:a16="http://schemas.microsoft.com/office/drawing/2014/main" id="{3C5B103C-27CD-D046-A57F-5FF256FE477C}"/>
              </a:ext>
            </a:extLst>
          </p:cNvPr>
          <p:cNvCxnSpPr>
            <a:cxnSpLocks/>
          </p:cNvCxnSpPr>
          <p:nvPr/>
        </p:nvCxnSpPr>
        <p:spPr>
          <a:xfrm>
            <a:off x="3558000" y="1460665"/>
            <a:ext cx="5076000"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5" name="Slide Number Placeholder 1">
            <a:extLst>
              <a:ext uri="{FF2B5EF4-FFF2-40B4-BE49-F238E27FC236}">
                <a16:creationId xmlns:a16="http://schemas.microsoft.com/office/drawing/2014/main" id="{FBFA025E-40AC-3E4F-A992-75C1F8E2DB07}"/>
              </a:ext>
            </a:extLst>
          </p:cNvPr>
          <p:cNvSpPr>
            <a:spLocks noGrp="1"/>
          </p:cNvSpPr>
          <p:nvPr>
            <p:ph type="sldNum" sz="quarter" idx="12"/>
          </p:nvPr>
        </p:nvSpPr>
        <p:spPr bwMode="auto">
          <a:xfrm>
            <a:off x="10758922" y="6217920"/>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r>
              <a:rPr lang="el-GR" altLang="el-GR" dirty="0">
                <a:solidFill>
                  <a:srgbClr val="FFFFFF"/>
                </a:solidFill>
              </a:rPr>
              <a:t>18</a:t>
            </a:r>
            <a:endParaRPr lang="en-US" altLang="el-GR" dirty="0">
              <a:solidFill>
                <a:srgbClr val="FFFFFF"/>
              </a:solidFill>
            </a:endParaRPr>
          </a:p>
        </p:txBody>
      </p:sp>
    </p:spTree>
    <p:extLst>
      <p:ext uri="{BB962C8B-B14F-4D97-AF65-F5344CB8AC3E}">
        <p14:creationId xmlns:p14="http://schemas.microsoft.com/office/powerpoint/2010/main" val="42760230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B1A37F-D75A-E142-B320-43760F74E760}"/>
              </a:ext>
            </a:extLst>
          </p:cNvPr>
          <p:cNvSpPr txBox="1"/>
          <p:nvPr/>
        </p:nvSpPr>
        <p:spPr>
          <a:xfrm>
            <a:off x="2789238" y="252413"/>
            <a:ext cx="6613525" cy="461962"/>
          </a:xfrm>
          <a:prstGeom prst="rect">
            <a:avLst/>
          </a:prstGeom>
          <a:ln w="28575"/>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a:spAutoFit/>
          </a:bodyPr>
          <a:lstStyle/>
          <a:p>
            <a:pPr algn="ctr" eaLnBrk="1" fontAlgn="auto" hangingPunct="1">
              <a:spcBef>
                <a:spcPts val="0"/>
              </a:spcBef>
              <a:spcAft>
                <a:spcPts val="0"/>
              </a:spcAft>
              <a:defRPr/>
            </a:pPr>
            <a:r>
              <a:rPr lang="el-GR" sz="2400" b="1" dirty="0"/>
              <a:t>ΠΕΡΙΕΧΟΜΕΝΑ – ΕΠΙΣΚΟΠΗΣΗ ΕΡΕΥΝΑΣ</a:t>
            </a:r>
            <a:endParaRPr lang="en-US" sz="2400" b="1" dirty="0"/>
          </a:p>
        </p:txBody>
      </p:sp>
      <p:sp>
        <p:nvSpPr>
          <p:cNvPr id="3" name="TextBox 2"/>
          <p:cNvSpPr txBox="1"/>
          <p:nvPr/>
        </p:nvSpPr>
        <p:spPr>
          <a:xfrm>
            <a:off x="1189038" y="1154932"/>
            <a:ext cx="9993312" cy="4324261"/>
          </a:xfrm>
          <a:prstGeom prst="rect">
            <a:avLst/>
          </a:prstGeom>
          <a:noFill/>
        </p:spPr>
        <p:txBody>
          <a:bodyPr>
            <a:spAutoFit/>
          </a:bodyPr>
          <a:lstStyle/>
          <a:p>
            <a:pPr marL="285750" indent="-285750" eaLnBrk="1" fontAlgn="auto" hangingPunct="1">
              <a:lnSpc>
                <a:spcPct val="150000"/>
              </a:lnSpc>
              <a:spcBef>
                <a:spcPts val="0"/>
              </a:spcBef>
              <a:spcAft>
                <a:spcPts val="0"/>
              </a:spcAft>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Σκεπτικό </a:t>
            </a:r>
            <a:r>
              <a:rPr lang="el-GR" sz="2200" dirty="0" smtClean="0">
                <a:latin typeface="Arial" panose="020B0604020202020204" pitchFamily="34" charset="0"/>
                <a:cs typeface="Arial" panose="020B0604020202020204" pitchFamily="34" charset="0"/>
              </a:rPr>
              <a:t>έρευνας</a:t>
            </a:r>
            <a:r>
              <a:rPr lang="en-US" sz="2200" dirty="0">
                <a:latin typeface="Arial" panose="020B0604020202020204" pitchFamily="34" charset="0"/>
                <a:cs typeface="Arial" panose="020B0604020202020204" pitchFamily="34" charset="0"/>
              </a:rPr>
              <a:t>.</a:t>
            </a:r>
          </a:p>
          <a:p>
            <a:pPr marL="285750" indent="-285750">
              <a:lnSpc>
                <a:spcPct val="150000"/>
              </a:lnSpc>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Πληθυσμός</a:t>
            </a:r>
            <a:r>
              <a:rPr lang="en-US" sz="2200" dirty="0">
                <a:latin typeface="Arial" panose="020B0604020202020204" pitchFamily="34" charset="0"/>
                <a:cs typeface="Arial" panose="020B0604020202020204" pitchFamily="34" charset="0"/>
              </a:rPr>
              <a:t> </a:t>
            </a:r>
            <a:r>
              <a:rPr lang="el-GR" sz="2200" dirty="0">
                <a:latin typeface="Arial" panose="020B0604020202020204" pitchFamily="34" charset="0"/>
                <a:cs typeface="Arial" panose="020B0604020202020204" pitchFamily="34" charset="0"/>
              </a:rPr>
              <a:t>μαθητών της Α’ Λυκείου Ο.Π 2</a:t>
            </a:r>
            <a:r>
              <a:rPr lang="en-US" sz="2200" dirty="0">
                <a:latin typeface="Arial" panose="020B0604020202020204" pitchFamily="34" charset="0"/>
                <a:cs typeface="Arial" panose="020B0604020202020204" pitchFamily="34" charset="0"/>
              </a:rPr>
              <a:t>.</a:t>
            </a:r>
            <a:endParaRPr lang="el-GR" sz="2200" dirty="0">
              <a:latin typeface="Arial" panose="020B0604020202020204" pitchFamily="34" charset="0"/>
              <a:cs typeface="Arial" panose="020B0604020202020204" pitchFamily="34" charset="0"/>
            </a:endParaRPr>
          </a:p>
          <a:p>
            <a:pPr marL="285750" indent="-285750">
              <a:lnSpc>
                <a:spcPct val="150000"/>
              </a:lnSpc>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Ιδιαίτερα χαρακτηριστικά (στάσεις, πεποιθήσεις)</a:t>
            </a:r>
            <a:r>
              <a:rPr lang="en-US" sz="2200" dirty="0">
                <a:latin typeface="Arial" panose="020B0604020202020204" pitchFamily="34" charset="0"/>
                <a:cs typeface="Arial" panose="020B0604020202020204" pitchFamily="34" charset="0"/>
              </a:rPr>
              <a:t>.</a:t>
            </a:r>
            <a:r>
              <a:rPr lang="el-GR" sz="2200" dirty="0">
                <a:latin typeface="Arial" panose="020B0604020202020204" pitchFamily="34" charset="0"/>
                <a:cs typeface="Arial" panose="020B0604020202020204" pitchFamily="34" charset="0"/>
              </a:rPr>
              <a:t> </a:t>
            </a:r>
          </a:p>
          <a:p>
            <a:pPr marL="285750" indent="-285750">
              <a:lnSpc>
                <a:spcPct val="150000"/>
              </a:lnSpc>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Εκπαιδευτικές ανάγκες (επίδοση)</a:t>
            </a:r>
            <a:r>
              <a:rPr lang="en-US" sz="2200" dirty="0">
                <a:latin typeface="Arial" panose="020B0604020202020204" pitchFamily="34" charset="0"/>
                <a:cs typeface="Arial" panose="020B0604020202020204" pitchFamily="34" charset="0"/>
              </a:rPr>
              <a:t>.</a:t>
            </a:r>
            <a:endParaRPr lang="el-GR" sz="2200" dirty="0">
              <a:latin typeface="Arial" panose="020B0604020202020204" pitchFamily="34" charset="0"/>
              <a:cs typeface="Arial" panose="020B0604020202020204" pitchFamily="34" charset="0"/>
            </a:endParaRPr>
          </a:p>
          <a:p>
            <a:pPr marL="285750" indent="-285750">
              <a:lnSpc>
                <a:spcPct val="150000"/>
              </a:lnSpc>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Συσχέτιση Στάσης - Επίδοσης</a:t>
            </a:r>
            <a:r>
              <a:rPr lang="en-US" sz="2200" dirty="0">
                <a:latin typeface="Arial" panose="020B0604020202020204" pitchFamily="34" charset="0"/>
                <a:cs typeface="Arial" panose="020B0604020202020204" pitchFamily="34" charset="0"/>
              </a:rPr>
              <a:t>.</a:t>
            </a:r>
            <a:endParaRPr lang="el-GR" sz="2200" dirty="0">
              <a:latin typeface="Arial" panose="020B0604020202020204" pitchFamily="34" charset="0"/>
              <a:cs typeface="Arial" panose="020B0604020202020204" pitchFamily="34" charset="0"/>
            </a:endParaRPr>
          </a:p>
          <a:p>
            <a:pPr marL="285750" indent="-285750">
              <a:lnSpc>
                <a:spcPct val="150000"/>
              </a:lnSpc>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Προτεινόμενη Διδακτική Προσέγγιση </a:t>
            </a:r>
          </a:p>
          <a:p>
            <a:pPr marL="285750" indent="-285750">
              <a:lnSpc>
                <a:spcPct val="150000"/>
              </a:lnSpc>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Συμπεράσματα – Προτάσεις - Προεκτάσεις</a:t>
            </a:r>
            <a:endParaRPr lang="en-US" sz="2200" dirty="0">
              <a:latin typeface="Arial" panose="020B0604020202020204" pitchFamily="34" charset="0"/>
              <a:cs typeface="Arial" panose="020B0604020202020204" pitchFamily="34" charset="0"/>
            </a:endParaRPr>
          </a:p>
          <a:p>
            <a:pPr>
              <a:defRPr/>
            </a:pPr>
            <a:endParaRPr lang="el-GR" sz="2200" dirty="0">
              <a:latin typeface="Arial" panose="020B0604020202020204" pitchFamily="34" charset="0"/>
              <a:cs typeface="Arial" panose="020B0604020202020204" pitchFamily="34" charset="0"/>
            </a:endParaRPr>
          </a:p>
          <a:p>
            <a:pPr>
              <a:defRPr/>
            </a:pPr>
            <a:endParaRPr lang="el-GR" sz="2200" dirty="0">
              <a:latin typeface="Arial" panose="020B0604020202020204" pitchFamily="34" charset="0"/>
              <a:cs typeface="Arial" panose="020B0604020202020204" pitchFamily="34" charset="0"/>
            </a:endParaRPr>
          </a:p>
        </p:txBody>
      </p:sp>
      <p:sp>
        <p:nvSpPr>
          <p:cNvPr id="4" name="Slide Number Placeholder 1">
            <a:extLst>
              <a:ext uri="{FF2B5EF4-FFF2-40B4-BE49-F238E27FC236}">
                <a16:creationId xmlns:a16="http://schemas.microsoft.com/office/drawing/2014/main" id="{32D18262-0279-D341-B28B-E252775AE564}"/>
              </a:ext>
            </a:extLst>
          </p:cNvPr>
          <p:cNvSpPr>
            <a:spLocks noGrp="1"/>
          </p:cNvSpPr>
          <p:nvPr>
            <p:ph type="sldNum" sz="quarter" idx="12"/>
          </p:nvPr>
        </p:nvSpPr>
        <p:spPr bwMode="auto">
          <a:xfrm>
            <a:off x="10758922" y="6217920"/>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CD718F1D-A038-4FE6-9178-61C416326964}" type="slidenum">
              <a:rPr lang="en-US" altLang="el-GR" smtClean="0">
                <a:solidFill>
                  <a:srgbClr val="FFFFFF"/>
                </a:solidFill>
              </a:rPr>
              <a:pPr/>
              <a:t>1</a:t>
            </a:fld>
            <a:endParaRPr lang="en-US" altLang="el-GR">
              <a:solidFill>
                <a:srgbClr val="FFFFFF"/>
              </a:solidFill>
            </a:endParaRPr>
          </a:p>
        </p:txBody>
      </p:sp>
    </p:spTree>
    <p:extLst>
      <p:ext uri="{BB962C8B-B14F-4D97-AF65-F5344CB8AC3E}">
        <p14:creationId xmlns:p14="http://schemas.microsoft.com/office/powerpoint/2010/main" val="39368727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9FF04C6-C940-9843-9569-0059BEF8FDFA}"/>
              </a:ext>
            </a:extLst>
          </p:cNvPr>
          <p:cNvSpPr/>
          <p:nvPr/>
        </p:nvSpPr>
        <p:spPr>
          <a:xfrm>
            <a:off x="419100" y="419101"/>
            <a:ext cx="11353800" cy="461666"/>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a:extLst>
              <a:ext uri="{FF2B5EF4-FFF2-40B4-BE49-F238E27FC236}">
                <a16:creationId xmlns:a16="http://schemas.microsoft.com/office/drawing/2014/main" id="{9D3EE9CB-751C-B040-96C2-8D56E4AE85FF}"/>
              </a:ext>
            </a:extLst>
          </p:cNvPr>
          <p:cNvSpPr/>
          <p:nvPr/>
        </p:nvSpPr>
        <p:spPr>
          <a:xfrm>
            <a:off x="419100" y="382588"/>
            <a:ext cx="11461750" cy="461665"/>
          </a:xfrm>
          <a:prstGeom prst="rect">
            <a:avLst/>
          </a:prstGeom>
        </p:spPr>
        <p:txBody>
          <a:bodyPr>
            <a:spAutoFit/>
          </a:bodyPr>
          <a:lstStyle/>
          <a:p>
            <a:pPr algn="ctr" eaLnBrk="1" fontAlgn="auto" hangingPunct="1">
              <a:spcBef>
                <a:spcPts val="0"/>
              </a:spcBef>
              <a:spcAft>
                <a:spcPts val="0"/>
              </a:spcAft>
              <a:defRPr/>
            </a:pPr>
            <a:r>
              <a:rPr lang="el-GR" sz="2400" b="1" dirty="0">
                <a:latin typeface="Arial" panose="020B0604020202020204" pitchFamily="34" charset="0"/>
                <a:ea typeface="Times New Roman" panose="02020603050405020304" pitchFamily="18" charset="0"/>
                <a:cs typeface="Arial" panose="020B0604020202020204" pitchFamily="34" charset="0"/>
              </a:rPr>
              <a:t>Διαχρονική εξέλιξη</a:t>
            </a:r>
            <a:r>
              <a:rPr lang="en-US" sz="2400" b="1" dirty="0">
                <a:latin typeface="Arial" panose="020B0604020202020204" pitchFamily="34" charset="0"/>
                <a:ea typeface="Times New Roman" panose="02020603050405020304" pitchFamily="18" charset="0"/>
                <a:cs typeface="Arial" panose="020B0604020202020204" pitchFamily="34" charset="0"/>
              </a:rPr>
              <a:t> – </a:t>
            </a:r>
            <a:r>
              <a:rPr lang="el-GR" sz="2400" b="1" dirty="0">
                <a:latin typeface="Arial" panose="020B0604020202020204" pitchFamily="34" charset="0"/>
                <a:ea typeface="Times New Roman" panose="02020603050405020304" pitchFamily="18" charset="0"/>
                <a:cs typeface="Arial" panose="020B0604020202020204" pitchFamily="34" charset="0"/>
              </a:rPr>
              <a:t>Μέσο επίπεδο στάσεων ανά έτος</a:t>
            </a:r>
            <a:endParaRPr lang="en-US" sz="1000" b="1" dirty="0">
              <a:latin typeface="Arial" panose="020B0604020202020204" pitchFamily="34" charset="0"/>
              <a:ea typeface="Times New Roman" panose="02020603050405020304" pitchFamily="18" charset="0"/>
              <a:cs typeface="Arial" panose="020B0604020202020204" pitchFamily="34" charset="0"/>
            </a:endParaRPr>
          </a:p>
        </p:txBody>
      </p:sp>
      <p:graphicFrame>
        <p:nvGraphicFramePr>
          <p:cNvPr id="10" name="Table 9">
            <a:extLst>
              <a:ext uri="{FF2B5EF4-FFF2-40B4-BE49-F238E27FC236}">
                <a16:creationId xmlns:a16="http://schemas.microsoft.com/office/drawing/2014/main" id="{005A6034-BDFB-A049-82CF-0ECBA14E65F1}"/>
              </a:ext>
            </a:extLst>
          </p:cNvPr>
          <p:cNvGraphicFramePr>
            <a:graphicFrameLocks noGrp="1"/>
          </p:cNvGraphicFramePr>
          <p:nvPr>
            <p:extLst>
              <p:ext uri="{D42A27DB-BD31-4B8C-83A1-F6EECF244321}">
                <p14:modId xmlns:p14="http://schemas.microsoft.com/office/powerpoint/2010/main" val="3037304773"/>
              </p:ext>
            </p:extLst>
          </p:nvPr>
        </p:nvGraphicFramePr>
        <p:xfrm>
          <a:off x="285750" y="1331912"/>
          <a:ext cx="11620500" cy="5322887"/>
        </p:xfrm>
        <a:graphic>
          <a:graphicData uri="http://schemas.openxmlformats.org/drawingml/2006/table">
            <a:tbl>
              <a:tblPr firstRow="1" firstCol="1" bandRow="1">
                <a:tableStyleId>{9DCAF9ED-07DC-4A11-8D7F-57B35C25682E}</a:tableStyleId>
              </a:tblPr>
              <a:tblGrid>
                <a:gridCol w="4575410">
                  <a:extLst>
                    <a:ext uri="{9D8B030D-6E8A-4147-A177-3AD203B41FA5}">
                      <a16:colId xmlns:a16="http://schemas.microsoft.com/office/drawing/2014/main" val="3204690508"/>
                    </a:ext>
                  </a:extLst>
                </a:gridCol>
                <a:gridCol w="1702780">
                  <a:extLst>
                    <a:ext uri="{9D8B030D-6E8A-4147-A177-3AD203B41FA5}">
                      <a16:colId xmlns:a16="http://schemas.microsoft.com/office/drawing/2014/main" val="4165716812"/>
                    </a:ext>
                  </a:extLst>
                </a:gridCol>
                <a:gridCol w="1468811">
                  <a:extLst>
                    <a:ext uri="{9D8B030D-6E8A-4147-A177-3AD203B41FA5}">
                      <a16:colId xmlns:a16="http://schemas.microsoft.com/office/drawing/2014/main" val="2447911096"/>
                    </a:ext>
                  </a:extLst>
                </a:gridCol>
                <a:gridCol w="1481809">
                  <a:extLst>
                    <a:ext uri="{9D8B030D-6E8A-4147-A177-3AD203B41FA5}">
                      <a16:colId xmlns:a16="http://schemas.microsoft.com/office/drawing/2014/main" val="490203507"/>
                    </a:ext>
                  </a:extLst>
                </a:gridCol>
                <a:gridCol w="1350290">
                  <a:extLst>
                    <a:ext uri="{9D8B030D-6E8A-4147-A177-3AD203B41FA5}">
                      <a16:colId xmlns:a16="http://schemas.microsoft.com/office/drawing/2014/main" val="2574643660"/>
                    </a:ext>
                  </a:extLst>
                </a:gridCol>
                <a:gridCol w="1041400">
                  <a:extLst>
                    <a:ext uri="{9D8B030D-6E8A-4147-A177-3AD203B41FA5}">
                      <a16:colId xmlns:a16="http://schemas.microsoft.com/office/drawing/2014/main" val="607423932"/>
                    </a:ext>
                  </a:extLst>
                </a:gridCol>
              </a:tblGrid>
              <a:tr h="719009">
                <a:tc>
                  <a:txBody>
                    <a:bodyPr/>
                    <a:lstStyle/>
                    <a:p>
                      <a:pPr algn="ctr"/>
                      <a:r>
                        <a:rPr lang="en-GB" sz="2000" b="1" dirty="0" err="1">
                          <a:solidFill>
                            <a:schemeClr val="tx1"/>
                          </a:solidFill>
                          <a:effectLst/>
                          <a:latin typeface="Arial" panose="020B0604020202020204" pitchFamily="34" charset="0"/>
                          <a:cs typeface="Arial" panose="020B0604020202020204" pitchFamily="34" charset="0"/>
                        </a:rPr>
                        <a:t>Π</a:t>
                      </a:r>
                      <a:r>
                        <a:rPr lang="en-GB" sz="2000" b="1" dirty="0">
                          <a:solidFill>
                            <a:schemeClr val="tx1"/>
                          </a:solidFill>
                          <a:effectLst/>
                          <a:latin typeface="Arial" panose="020B0604020202020204" pitchFamily="34" charset="0"/>
                          <a:cs typeface="Arial" panose="020B0604020202020204" pitchFamily="34" charset="0"/>
                        </a:rPr>
                        <a:t>α</a:t>
                      </a:r>
                      <a:r>
                        <a:rPr lang="en-GB" sz="2000" b="1" dirty="0" err="1">
                          <a:solidFill>
                            <a:schemeClr val="tx1"/>
                          </a:solidFill>
                          <a:effectLst/>
                          <a:latin typeface="Arial" panose="020B0604020202020204" pitchFamily="34" charset="0"/>
                          <a:cs typeface="Arial" panose="020B0604020202020204" pitchFamily="34" charset="0"/>
                        </a:rPr>
                        <a:t>ράγοντ</a:t>
                      </a:r>
                      <a:r>
                        <a:rPr lang="en-GB" sz="2000" b="1" dirty="0">
                          <a:solidFill>
                            <a:schemeClr val="tx1"/>
                          </a:solidFill>
                          <a:effectLst/>
                          <a:latin typeface="Arial" panose="020B0604020202020204" pitchFamily="34" charset="0"/>
                          <a:cs typeface="Arial" panose="020B0604020202020204" pitchFamily="34" charset="0"/>
                        </a:rPr>
                        <a:t>α</a:t>
                      </a:r>
                      <a:r>
                        <a:rPr lang="en-GB" sz="2000" b="1" dirty="0" err="1">
                          <a:solidFill>
                            <a:schemeClr val="tx1"/>
                          </a:solidFill>
                          <a:effectLst/>
                          <a:latin typeface="Arial" panose="020B0604020202020204" pitchFamily="34" charset="0"/>
                          <a:cs typeface="Arial" panose="020B0604020202020204" pitchFamily="34" charset="0"/>
                        </a:rPr>
                        <a:t>ς</a:t>
                      </a:r>
                      <a:r>
                        <a:rPr lang="en-GB" sz="2000" b="1" dirty="0">
                          <a:solidFill>
                            <a:schemeClr val="tx1"/>
                          </a:solidFill>
                          <a:effectLst/>
                          <a:latin typeface="Arial" panose="020B0604020202020204" pitchFamily="34" charset="0"/>
                          <a:cs typeface="Arial" panose="020B0604020202020204" pitchFamily="34" charset="0"/>
                        </a:rPr>
                        <a:t> </a:t>
                      </a:r>
                      <a:r>
                        <a:rPr lang="en-GB" sz="2000" b="1" dirty="0" err="1">
                          <a:solidFill>
                            <a:schemeClr val="tx1"/>
                          </a:solidFill>
                          <a:effectLst/>
                          <a:latin typeface="Arial" panose="020B0604020202020204" pitchFamily="34" charset="0"/>
                          <a:cs typeface="Arial" panose="020B0604020202020204" pitchFamily="34" charset="0"/>
                        </a:rPr>
                        <a:t>Στάσης</a:t>
                      </a:r>
                      <a:endParaRPr lang="en-CY" sz="20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tc>
                <a:tc>
                  <a:txBody>
                    <a:bodyPr/>
                    <a:lstStyle/>
                    <a:p>
                      <a:pPr algn="ctr"/>
                      <a:r>
                        <a:rPr lang="en-GB" sz="2000" b="1" dirty="0">
                          <a:solidFill>
                            <a:schemeClr val="tx1"/>
                          </a:solidFill>
                          <a:effectLst/>
                          <a:latin typeface="Arial" panose="020B0604020202020204" pitchFamily="34" charset="0"/>
                          <a:cs typeface="Arial" panose="020B0604020202020204" pitchFamily="34" charset="0"/>
                        </a:rPr>
                        <a:t>2015,</a:t>
                      </a:r>
                      <a:endParaRPr lang="en-CY" sz="2000" b="1" dirty="0">
                        <a:solidFill>
                          <a:schemeClr val="tx1"/>
                        </a:solidFill>
                        <a:effectLst/>
                        <a:latin typeface="Arial" panose="020B0604020202020204" pitchFamily="34" charset="0"/>
                        <a:cs typeface="Arial" panose="020B0604020202020204" pitchFamily="34" charset="0"/>
                      </a:endParaRPr>
                    </a:p>
                    <a:p>
                      <a:pPr algn="ctr"/>
                      <a:r>
                        <a:rPr lang="en-GB" sz="2000" b="1" dirty="0">
                          <a:solidFill>
                            <a:schemeClr val="tx1"/>
                          </a:solidFill>
                          <a:effectLst/>
                          <a:latin typeface="Arial" panose="020B0604020202020204" pitchFamily="34" charset="0"/>
                          <a:cs typeface="Arial" panose="020B0604020202020204" pitchFamily="34" charset="0"/>
                        </a:rPr>
                        <a:t>N = 245</a:t>
                      </a:r>
                      <a:endParaRPr lang="en-CY" sz="20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1" dirty="0">
                          <a:solidFill>
                            <a:schemeClr val="tx1"/>
                          </a:solidFill>
                          <a:effectLst/>
                          <a:latin typeface="Arial" panose="020B0604020202020204" pitchFamily="34" charset="0"/>
                          <a:cs typeface="Arial" panose="020B0604020202020204" pitchFamily="34" charset="0"/>
                        </a:rPr>
                        <a:t>2016,</a:t>
                      </a:r>
                      <a:endParaRPr lang="en-CY" sz="2000" b="1" dirty="0">
                        <a:solidFill>
                          <a:schemeClr val="tx1"/>
                        </a:solidFill>
                        <a:effectLst/>
                        <a:latin typeface="Arial" panose="020B0604020202020204" pitchFamily="34" charset="0"/>
                        <a:cs typeface="Arial" panose="020B0604020202020204" pitchFamily="34" charset="0"/>
                      </a:endParaRPr>
                    </a:p>
                    <a:p>
                      <a:pPr algn="ctr"/>
                      <a:r>
                        <a:rPr lang="en-GB" sz="2000" b="1" dirty="0">
                          <a:solidFill>
                            <a:schemeClr val="tx1"/>
                          </a:solidFill>
                          <a:effectLst/>
                          <a:latin typeface="Arial" panose="020B0604020202020204" pitchFamily="34" charset="0"/>
                          <a:cs typeface="Arial" panose="020B0604020202020204" pitchFamily="34" charset="0"/>
                        </a:rPr>
                        <a:t>N = 155</a:t>
                      </a:r>
                      <a:endParaRPr lang="en-CY" sz="20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1" dirty="0">
                          <a:solidFill>
                            <a:schemeClr val="tx1"/>
                          </a:solidFill>
                          <a:effectLst/>
                          <a:latin typeface="Arial" panose="020B0604020202020204" pitchFamily="34" charset="0"/>
                          <a:cs typeface="Arial" panose="020B0604020202020204" pitchFamily="34" charset="0"/>
                        </a:rPr>
                        <a:t>2017,</a:t>
                      </a:r>
                      <a:endParaRPr lang="en-CY" sz="2000" b="1" dirty="0">
                        <a:solidFill>
                          <a:schemeClr val="tx1"/>
                        </a:solidFill>
                        <a:effectLst/>
                        <a:latin typeface="Arial" panose="020B0604020202020204" pitchFamily="34" charset="0"/>
                        <a:cs typeface="Arial" panose="020B0604020202020204" pitchFamily="34" charset="0"/>
                      </a:endParaRPr>
                    </a:p>
                    <a:p>
                      <a:pPr algn="ctr"/>
                      <a:r>
                        <a:rPr lang="en-GB" sz="2000" b="1" dirty="0">
                          <a:solidFill>
                            <a:schemeClr val="tx1"/>
                          </a:solidFill>
                          <a:effectLst/>
                          <a:latin typeface="Arial" panose="020B0604020202020204" pitchFamily="34" charset="0"/>
                          <a:cs typeface="Arial" panose="020B0604020202020204" pitchFamily="34" charset="0"/>
                        </a:rPr>
                        <a:t>N = 143</a:t>
                      </a:r>
                      <a:endParaRPr lang="en-CY" sz="20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1" dirty="0">
                          <a:solidFill>
                            <a:schemeClr val="tx1"/>
                          </a:solidFill>
                          <a:effectLst/>
                          <a:latin typeface="Arial" panose="020B0604020202020204" pitchFamily="34" charset="0"/>
                          <a:cs typeface="Arial" panose="020B0604020202020204" pitchFamily="34" charset="0"/>
                        </a:rPr>
                        <a:t>2018,</a:t>
                      </a:r>
                      <a:endParaRPr lang="en-CY" sz="2000" b="1" dirty="0">
                        <a:solidFill>
                          <a:schemeClr val="tx1"/>
                        </a:solidFill>
                        <a:effectLst/>
                        <a:latin typeface="Arial" panose="020B0604020202020204" pitchFamily="34" charset="0"/>
                        <a:cs typeface="Arial" panose="020B0604020202020204" pitchFamily="34" charset="0"/>
                      </a:endParaRPr>
                    </a:p>
                    <a:p>
                      <a:pPr algn="ctr"/>
                      <a:r>
                        <a:rPr lang="en-GB" sz="2000" b="1" dirty="0">
                          <a:solidFill>
                            <a:schemeClr val="tx1"/>
                          </a:solidFill>
                          <a:effectLst/>
                          <a:latin typeface="Arial" panose="020B0604020202020204" pitchFamily="34" charset="0"/>
                          <a:cs typeface="Arial" panose="020B0604020202020204" pitchFamily="34" charset="0"/>
                        </a:rPr>
                        <a:t>N = 143</a:t>
                      </a:r>
                      <a:endParaRPr lang="en-CY" sz="20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1" dirty="0">
                          <a:solidFill>
                            <a:schemeClr val="tx1"/>
                          </a:solidFill>
                          <a:effectLst/>
                          <a:latin typeface="Arial" panose="020B0604020202020204" pitchFamily="34" charset="0"/>
                          <a:cs typeface="Arial" panose="020B0604020202020204" pitchFamily="34" charset="0"/>
                        </a:rPr>
                        <a:t>ANOVA</a:t>
                      </a:r>
                      <a:endParaRPr lang="en-CY" sz="2000" b="1" dirty="0">
                        <a:solidFill>
                          <a:schemeClr val="tx1"/>
                        </a:solidFill>
                        <a:effectLst/>
                        <a:latin typeface="Arial" panose="020B0604020202020204" pitchFamily="34" charset="0"/>
                        <a:cs typeface="Arial" panose="020B0604020202020204" pitchFamily="34" charset="0"/>
                      </a:endParaRPr>
                    </a:p>
                    <a:p>
                      <a:pPr algn="ctr"/>
                      <a:r>
                        <a:rPr lang="en-GB" sz="2000" b="1" dirty="0">
                          <a:solidFill>
                            <a:schemeClr val="tx1"/>
                          </a:solidFill>
                          <a:effectLst/>
                          <a:latin typeface="Arial" panose="020B0604020202020204" pitchFamily="34" charset="0"/>
                          <a:cs typeface="Arial" panose="020B0604020202020204" pitchFamily="34" charset="0"/>
                        </a:rPr>
                        <a:t>p-value</a:t>
                      </a:r>
                      <a:endParaRPr lang="en-CY" sz="2000" b="1"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extLst>
                  <a:ext uri="{0D108BD9-81ED-4DB2-BD59-A6C34878D82A}">
                    <a16:rowId xmlns:a16="http://schemas.microsoft.com/office/drawing/2014/main" val="1614034020"/>
                  </a:ext>
                </a:extLst>
              </a:tr>
              <a:tr h="442006">
                <a:tc>
                  <a:txBody>
                    <a:bodyPr/>
                    <a:lstStyle/>
                    <a:p>
                      <a:r>
                        <a:rPr lang="el-GR" sz="2000" b="0" dirty="0">
                          <a:effectLst/>
                          <a:latin typeface="Arial" panose="020B0604020202020204" pitchFamily="34" charset="0"/>
                          <a:cs typeface="Arial" panose="020B0604020202020204" pitchFamily="34" charset="0"/>
                        </a:rPr>
                        <a:t>Επιτυχία στο μάθημα της Φυσικής.</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tc>
                <a:tc>
                  <a:txBody>
                    <a:bodyPr/>
                    <a:lstStyle/>
                    <a:p>
                      <a:pPr algn="ctr"/>
                      <a:r>
                        <a:rPr lang="en-GB" sz="2000" b="0" dirty="0">
                          <a:effectLst/>
                          <a:latin typeface="Arial" panose="020B0604020202020204" pitchFamily="34" charset="0"/>
                          <a:cs typeface="Arial" panose="020B0604020202020204" pitchFamily="34" charset="0"/>
                        </a:rPr>
                        <a:t>4.00 (0.65)</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3.98 (0.64)</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dirty="0">
                          <a:effectLst/>
                          <a:latin typeface="Arial" panose="020B0604020202020204" pitchFamily="34" charset="0"/>
                          <a:cs typeface="Arial" panose="020B0604020202020204" pitchFamily="34" charset="0"/>
                        </a:rPr>
                        <a:t>3.97 (0.65)</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3.93 (0.70)</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0.7</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extLst>
                  <a:ext uri="{0D108BD9-81ED-4DB2-BD59-A6C34878D82A}">
                    <a16:rowId xmlns:a16="http://schemas.microsoft.com/office/drawing/2014/main" val="2648675612"/>
                  </a:ext>
                </a:extLst>
              </a:tr>
              <a:tr h="719009">
                <a:tc>
                  <a:txBody>
                    <a:bodyPr/>
                    <a:lstStyle/>
                    <a:p>
                      <a:r>
                        <a:rPr lang="el-GR" sz="2000" b="0" dirty="0">
                          <a:effectLst/>
                          <a:latin typeface="Arial" panose="020B0604020202020204" pitchFamily="34" charset="0"/>
                          <a:cs typeface="Arial" panose="020B0604020202020204" pitchFamily="34" charset="0"/>
                        </a:rPr>
                        <a:t>Προτίμηση στη Φυσική ως μάθημα/επάγγελμα που θα επιλέξουν.</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tc>
                <a:tc>
                  <a:txBody>
                    <a:bodyPr/>
                    <a:lstStyle/>
                    <a:p>
                      <a:pPr algn="ctr"/>
                      <a:r>
                        <a:rPr lang="en-GB" sz="2000" b="0" dirty="0">
                          <a:effectLst/>
                          <a:latin typeface="Arial" panose="020B0604020202020204" pitchFamily="34" charset="0"/>
                          <a:cs typeface="Arial" panose="020B0604020202020204" pitchFamily="34" charset="0"/>
                        </a:rPr>
                        <a:t>3.93 (0.81)</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dirty="0">
                          <a:effectLst/>
                          <a:latin typeface="Arial" panose="020B0604020202020204" pitchFamily="34" charset="0"/>
                          <a:cs typeface="Arial" panose="020B0604020202020204" pitchFamily="34" charset="0"/>
                        </a:rPr>
                        <a:t>3.94 (0.71)</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dirty="0">
                          <a:effectLst/>
                          <a:latin typeface="Arial" panose="020B0604020202020204" pitchFamily="34" charset="0"/>
                          <a:cs typeface="Arial" panose="020B0604020202020204" pitchFamily="34" charset="0"/>
                        </a:rPr>
                        <a:t>3.81 (0.87)</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3.85 (0.74)</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0.4</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extLst>
                  <a:ext uri="{0D108BD9-81ED-4DB2-BD59-A6C34878D82A}">
                    <a16:rowId xmlns:a16="http://schemas.microsoft.com/office/drawing/2014/main" val="3600362819"/>
                  </a:ext>
                </a:extLst>
              </a:tr>
              <a:tr h="719009">
                <a:tc>
                  <a:txBody>
                    <a:bodyPr/>
                    <a:lstStyle/>
                    <a:p>
                      <a:r>
                        <a:rPr lang="el-GR" sz="2000" b="0" dirty="0">
                          <a:effectLst/>
                          <a:latin typeface="Arial" panose="020B0604020202020204" pitchFamily="34" charset="0"/>
                          <a:cs typeface="Arial" panose="020B0604020202020204" pitchFamily="34" charset="0"/>
                        </a:rPr>
                        <a:t>Ικανοποίηση από Εκπαιδευτικούς/</a:t>
                      </a:r>
                      <a:r>
                        <a:rPr lang="en-US" sz="2000" b="0" dirty="0">
                          <a:effectLst/>
                          <a:latin typeface="Arial" panose="020B0604020202020204" pitchFamily="34" charset="0"/>
                          <a:cs typeface="Arial" panose="020B0604020202020204" pitchFamily="34" charset="0"/>
                        </a:rPr>
                        <a:t> </a:t>
                      </a:r>
                      <a:r>
                        <a:rPr lang="el-GR" sz="2000" b="0" dirty="0">
                          <a:effectLst/>
                          <a:latin typeface="Arial" panose="020B0604020202020204" pitchFamily="34" charset="0"/>
                          <a:cs typeface="Arial" panose="020B0604020202020204" pitchFamily="34" charset="0"/>
                        </a:rPr>
                        <a:t>Περιεχόμενο μαθήματος/ Κλίμα τάξης.</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tc>
                <a:tc>
                  <a:txBody>
                    <a:bodyPr/>
                    <a:lstStyle/>
                    <a:p>
                      <a:pPr algn="ctr"/>
                      <a:r>
                        <a:rPr lang="en-GB" sz="2000" b="0" dirty="0">
                          <a:effectLst/>
                          <a:latin typeface="Arial" panose="020B0604020202020204" pitchFamily="34" charset="0"/>
                          <a:cs typeface="Arial" panose="020B0604020202020204" pitchFamily="34" charset="0"/>
                        </a:rPr>
                        <a:t>3.40 (0.83)</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3.27 (0.77)</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3.35 (0.83)</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3.27 (0.79)</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0.3</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extLst>
                  <a:ext uri="{0D108BD9-81ED-4DB2-BD59-A6C34878D82A}">
                    <a16:rowId xmlns:a16="http://schemas.microsoft.com/office/drawing/2014/main" val="4256636572"/>
                  </a:ext>
                </a:extLst>
              </a:tr>
              <a:tr h="719009">
                <a:tc>
                  <a:txBody>
                    <a:bodyPr/>
                    <a:lstStyle/>
                    <a:p>
                      <a:r>
                        <a:rPr lang="el-GR" sz="2000" b="0" dirty="0">
                          <a:effectLst/>
                          <a:latin typeface="Arial" panose="020B0604020202020204" pitchFamily="34" charset="0"/>
                          <a:cs typeface="Arial" panose="020B0604020202020204" pitchFamily="34" charset="0"/>
                        </a:rPr>
                        <a:t>Ενδιαφέρον για την επιστήμη της Φυσικής.</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tc>
                <a:tc>
                  <a:txBody>
                    <a:bodyPr/>
                    <a:lstStyle/>
                    <a:p>
                      <a:pPr algn="ctr"/>
                      <a:r>
                        <a:rPr lang="en-GB" sz="2000" b="0" dirty="0">
                          <a:effectLst/>
                          <a:latin typeface="Arial" panose="020B0604020202020204" pitchFamily="34" charset="0"/>
                          <a:cs typeface="Arial" panose="020B0604020202020204" pitchFamily="34" charset="0"/>
                        </a:rPr>
                        <a:t>3.51 (0.68)</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3.56 (0.71)</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3.63 (0.68)</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3.46 (0.64)</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0.2</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extLst>
                  <a:ext uri="{0D108BD9-81ED-4DB2-BD59-A6C34878D82A}">
                    <a16:rowId xmlns:a16="http://schemas.microsoft.com/office/drawing/2014/main" val="354203959"/>
                  </a:ext>
                </a:extLst>
              </a:tr>
              <a:tr h="719009">
                <a:tc>
                  <a:txBody>
                    <a:bodyPr/>
                    <a:lstStyle/>
                    <a:p>
                      <a:r>
                        <a:rPr lang="el-GR" sz="2000" b="0" dirty="0">
                          <a:effectLst/>
                          <a:latin typeface="Arial" panose="020B0604020202020204" pitchFamily="34" charset="0"/>
                          <a:cs typeface="Arial" panose="020B0604020202020204" pitchFamily="34" charset="0"/>
                        </a:rPr>
                        <a:t>Ενδιαφέρον για το μάθημα της Φυσικής.</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tc>
                <a:tc>
                  <a:txBody>
                    <a:bodyPr/>
                    <a:lstStyle/>
                    <a:p>
                      <a:pPr algn="ctr"/>
                      <a:r>
                        <a:rPr lang="en-GB" sz="2000" b="0" dirty="0">
                          <a:effectLst/>
                          <a:latin typeface="Arial" panose="020B0604020202020204" pitchFamily="34" charset="0"/>
                          <a:cs typeface="Arial" panose="020B0604020202020204" pitchFamily="34" charset="0"/>
                        </a:rPr>
                        <a:t>4.19 (0.62)</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dirty="0">
                          <a:effectLst/>
                          <a:latin typeface="Arial" panose="020B0604020202020204" pitchFamily="34" charset="0"/>
                          <a:cs typeface="Arial" panose="020B0604020202020204" pitchFamily="34" charset="0"/>
                        </a:rPr>
                        <a:t>4.19 (0.57)</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dirty="0">
                          <a:effectLst/>
                          <a:latin typeface="Arial" panose="020B0604020202020204" pitchFamily="34" charset="0"/>
                          <a:cs typeface="Arial" panose="020B0604020202020204" pitchFamily="34" charset="0"/>
                        </a:rPr>
                        <a:t>4.13 (0.54)</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4.14 (0.53)</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0.6</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extLst>
                  <a:ext uri="{0D108BD9-81ED-4DB2-BD59-A6C34878D82A}">
                    <a16:rowId xmlns:a16="http://schemas.microsoft.com/office/drawing/2014/main" val="2219976629"/>
                  </a:ext>
                </a:extLst>
              </a:tr>
              <a:tr h="442006">
                <a:tc>
                  <a:txBody>
                    <a:bodyPr/>
                    <a:lstStyle/>
                    <a:p>
                      <a:r>
                        <a:rPr lang="el-GR" sz="2000" b="0" dirty="0">
                          <a:effectLst/>
                          <a:latin typeface="Arial" panose="020B0604020202020204" pitchFamily="34" charset="0"/>
                          <a:cs typeface="Arial" panose="020B0604020202020204" pitchFamily="34" charset="0"/>
                        </a:rPr>
                        <a:t>Η άξια της επιστήμης της Φυσικής.</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tc>
                <a:tc>
                  <a:txBody>
                    <a:bodyPr/>
                    <a:lstStyle/>
                    <a:p>
                      <a:pPr algn="ctr"/>
                      <a:r>
                        <a:rPr lang="en-GB" sz="2000" b="0" dirty="0">
                          <a:effectLst/>
                          <a:latin typeface="Arial" panose="020B0604020202020204" pitchFamily="34" charset="0"/>
                          <a:cs typeface="Arial" panose="020B0604020202020204" pitchFamily="34" charset="0"/>
                        </a:rPr>
                        <a:t>4.13 (0.58)</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4.21 (0.53)</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4.12 (0.51)</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4.23 (0.52)</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0.2</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extLst>
                  <a:ext uri="{0D108BD9-81ED-4DB2-BD59-A6C34878D82A}">
                    <a16:rowId xmlns:a16="http://schemas.microsoft.com/office/drawing/2014/main" val="1329464934"/>
                  </a:ext>
                </a:extLst>
              </a:tr>
              <a:tr h="442006">
                <a:tc>
                  <a:txBody>
                    <a:bodyPr/>
                    <a:lstStyle/>
                    <a:p>
                      <a:r>
                        <a:rPr lang="el-GR" sz="2000" b="0" dirty="0">
                          <a:effectLst/>
                          <a:latin typeface="Arial" panose="020B0604020202020204" pitchFamily="34" charset="0"/>
                          <a:cs typeface="Arial" panose="020B0604020202020204" pitchFamily="34" charset="0"/>
                        </a:rPr>
                        <a:t>Συμμέτοχη στο μάθημα της Φυσικής.</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tc>
                <a:tc>
                  <a:txBody>
                    <a:bodyPr/>
                    <a:lstStyle/>
                    <a:p>
                      <a:pPr algn="ctr"/>
                      <a:r>
                        <a:rPr lang="en-GB" sz="2000" b="0" dirty="0">
                          <a:effectLst/>
                          <a:latin typeface="Arial" panose="020B0604020202020204" pitchFamily="34" charset="0"/>
                          <a:cs typeface="Arial" panose="020B0604020202020204" pitchFamily="34" charset="0"/>
                        </a:rPr>
                        <a:t>4.02 (0.57)</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4.03 (0.54)</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dirty="0">
                          <a:effectLst/>
                          <a:latin typeface="Arial" panose="020B0604020202020204" pitchFamily="34" charset="0"/>
                          <a:cs typeface="Arial" panose="020B0604020202020204" pitchFamily="34" charset="0"/>
                        </a:rPr>
                        <a:t>4.03 (0.53)</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dirty="0">
                          <a:effectLst/>
                          <a:latin typeface="Arial" panose="020B0604020202020204" pitchFamily="34" charset="0"/>
                          <a:cs typeface="Arial" panose="020B0604020202020204" pitchFamily="34" charset="0"/>
                        </a:rPr>
                        <a:t>4.02 (0.55)</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&gt;0.9</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extLst>
                  <a:ext uri="{0D108BD9-81ED-4DB2-BD59-A6C34878D82A}">
                    <a16:rowId xmlns:a16="http://schemas.microsoft.com/office/drawing/2014/main" val="2158537963"/>
                  </a:ext>
                </a:extLst>
              </a:tr>
              <a:tr h="401824">
                <a:tc>
                  <a:txBody>
                    <a:bodyPr/>
                    <a:lstStyle/>
                    <a:p>
                      <a:r>
                        <a:rPr lang="en-GB" sz="2000" b="0" dirty="0" err="1">
                          <a:effectLst/>
                          <a:latin typeface="Arial" panose="020B0604020202020204" pitchFamily="34" charset="0"/>
                          <a:cs typeface="Arial" panose="020B0604020202020204" pitchFamily="34" charset="0"/>
                        </a:rPr>
                        <a:t>Φίλοι</a:t>
                      </a:r>
                      <a:r>
                        <a:rPr lang="en-GB" sz="2000" b="0" dirty="0">
                          <a:effectLst/>
                          <a:latin typeface="Arial" panose="020B0604020202020204" pitchFamily="34" charset="0"/>
                          <a:cs typeface="Arial" panose="020B0604020202020204" pitchFamily="34" charset="0"/>
                        </a:rPr>
                        <a:t>.</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tc>
                <a:tc>
                  <a:txBody>
                    <a:bodyPr/>
                    <a:lstStyle/>
                    <a:p>
                      <a:pPr algn="ctr"/>
                      <a:r>
                        <a:rPr lang="en-GB" sz="2000" b="0" dirty="0">
                          <a:effectLst/>
                          <a:latin typeface="Arial" panose="020B0604020202020204" pitchFamily="34" charset="0"/>
                          <a:cs typeface="Arial" panose="020B0604020202020204" pitchFamily="34" charset="0"/>
                        </a:rPr>
                        <a:t>2.93 (0.90)</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2.95 (0.92)</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a:effectLst/>
                          <a:latin typeface="Arial" panose="020B0604020202020204" pitchFamily="34" charset="0"/>
                          <a:cs typeface="Arial" panose="020B0604020202020204" pitchFamily="34" charset="0"/>
                        </a:rPr>
                        <a:t>2.73 (0.87)</a:t>
                      </a:r>
                      <a:endParaRPr lang="en-CY" sz="2000" b="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dirty="0">
                          <a:effectLst/>
                          <a:latin typeface="Arial" panose="020B0604020202020204" pitchFamily="34" charset="0"/>
                          <a:cs typeface="Arial" panose="020B0604020202020204" pitchFamily="34" charset="0"/>
                        </a:rPr>
                        <a:t>2.50 (0.92)</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tc>
                  <a:txBody>
                    <a:bodyPr/>
                    <a:lstStyle/>
                    <a:p>
                      <a:pPr algn="ctr"/>
                      <a:r>
                        <a:rPr lang="en-GB" sz="2000" b="0" dirty="0">
                          <a:effectLst/>
                          <a:latin typeface="Arial" panose="020B0604020202020204" pitchFamily="34" charset="0"/>
                          <a:cs typeface="Arial" panose="020B0604020202020204" pitchFamily="34" charset="0"/>
                        </a:rPr>
                        <a:t>&lt;0.001</a:t>
                      </a:r>
                      <a:endParaRPr lang="en-CY" sz="2000" b="0" dirty="0">
                        <a:effectLst/>
                        <a:latin typeface="Arial" panose="020B0604020202020204" pitchFamily="34" charset="0"/>
                        <a:ea typeface="Calibri" panose="020F0502020204030204" pitchFamily="34" charset="0"/>
                        <a:cs typeface="Arial" panose="020B0604020202020204" pitchFamily="34" charset="0"/>
                      </a:endParaRPr>
                    </a:p>
                  </a:txBody>
                  <a:tcPr marL="60956" marR="60956" marT="0" marB="0" anchor="ctr"/>
                </a:tc>
                <a:extLst>
                  <a:ext uri="{0D108BD9-81ED-4DB2-BD59-A6C34878D82A}">
                    <a16:rowId xmlns:a16="http://schemas.microsoft.com/office/drawing/2014/main" val="4158408324"/>
                  </a:ext>
                </a:extLst>
              </a:tr>
            </a:tbl>
          </a:graphicData>
        </a:graphic>
      </p:graphicFrame>
      <p:sp>
        <p:nvSpPr>
          <p:cNvPr id="5" name="Slide Number Placeholder 1">
            <a:extLst>
              <a:ext uri="{FF2B5EF4-FFF2-40B4-BE49-F238E27FC236}">
                <a16:creationId xmlns:a16="http://schemas.microsoft.com/office/drawing/2014/main" id="{FBFA025E-40AC-3E4F-A992-75C1F8E2DB07}"/>
              </a:ext>
            </a:extLst>
          </p:cNvPr>
          <p:cNvSpPr>
            <a:spLocks noGrp="1"/>
          </p:cNvSpPr>
          <p:nvPr>
            <p:ph type="sldNum" sz="quarter" idx="12"/>
          </p:nvPr>
        </p:nvSpPr>
        <p:spPr bwMode="auto">
          <a:xfrm>
            <a:off x="11803450" y="6492240"/>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r>
              <a:rPr lang="el-GR" altLang="el-GR" dirty="0">
                <a:solidFill>
                  <a:srgbClr val="FFFFFF"/>
                </a:solidFill>
              </a:rPr>
              <a:t>19</a:t>
            </a:r>
            <a:endParaRPr lang="en-US" altLang="el-GR" dirty="0">
              <a:solidFill>
                <a:srgbClr val="FFFFFF"/>
              </a:solidFill>
            </a:endParaRPr>
          </a:p>
        </p:txBody>
      </p:sp>
    </p:spTree>
    <p:extLst>
      <p:ext uri="{BB962C8B-B14F-4D97-AF65-F5344CB8AC3E}">
        <p14:creationId xmlns:p14="http://schemas.microsoft.com/office/powerpoint/2010/main" val="18073132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9FF04C6-C940-9843-9569-0059BEF8FDFA}"/>
              </a:ext>
            </a:extLst>
          </p:cNvPr>
          <p:cNvSpPr/>
          <p:nvPr/>
        </p:nvSpPr>
        <p:spPr>
          <a:xfrm>
            <a:off x="419100" y="419101"/>
            <a:ext cx="11353800" cy="461666"/>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6">
            <a:extLst>
              <a:ext uri="{FF2B5EF4-FFF2-40B4-BE49-F238E27FC236}">
                <a16:creationId xmlns:a16="http://schemas.microsoft.com/office/drawing/2014/main" id="{9D3EE9CB-751C-B040-96C2-8D56E4AE85FF}"/>
              </a:ext>
            </a:extLst>
          </p:cNvPr>
          <p:cNvSpPr/>
          <p:nvPr/>
        </p:nvSpPr>
        <p:spPr>
          <a:xfrm>
            <a:off x="419100" y="382588"/>
            <a:ext cx="11461750" cy="461665"/>
          </a:xfrm>
          <a:prstGeom prst="rect">
            <a:avLst/>
          </a:prstGeom>
        </p:spPr>
        <p:txBody>
          <a:bodyPr>
            <a:spAutoFit/>
          </a:bodyPr>
          <a:lstStyle/>
          <a:p>
            <a:pPr algn="ctr" eaLnBrk="1" fontAlgn="auto" hangingPunct="1">
              <a:spcBef>
                <a:spcPts val="0"/>
              </a:spcBef>
              <a:spcAft>
                <a:spcPts val="0"/>
              </a:spcAft>
              <a:defRPr/>
            </a:pPr>
            <a:r>
              <a:rPr lang="el-GR" sz="2400" b="1" dirty="0">
                <a:latin typeface="Arial" panose="020B0604020202020204" pitchFamily="34" charset="0"/>
                <a:ea typeface="Times New Roman" panose="02020603050405020304" pitchFamily="18" charset="0"/>
                <a:cs typeface="Arial" panose="020B0604020202020204" pitchFamily="34" charset="0"/>
              </a:rPr>
              <a:t>Διαχρονική εξέλιξη</a:t>
            </a:r>
            <a:r>
              <a:rPr lang="en-US" sz="2400" b="1" dirty="0">
                <a:latin typeface="Arial" panose="020B0604020202020204" pitchFamily="34" charset="0"/>
                <a:ea typeface="Times New Roman" panose="02020603050405020304" pitchFamily="18" charset="0"/>
                <a:cs typeface="Arial" panose="020B0604020202020204" pitchFamily="34" charset="0"/>
              </a:rPr>
              <a:t> – </a:t>
            </a:r>
            <a:r>
              <a:rPr lang="el-GR" sz="2400" b="1" dirty="0">
                <a:latin typeface="Arial" panose="020B0604020202020204" pitchFamily="34" charset="0"/>
                <a:ea typeface="Times New Roman" panose="02020603050405020304" pitchFamily="18" charset="0"/>
                <a:cs typeface="Arial" panose="020B0604020202020204" pitchFamily="34" charset="0"/>
              </a:rPr>
              <a:t>Μέσο επίπεδο στάσεων ανά έτος.</a:t>
            </a:r>
            <a:endParaRPr lang="en-US" sz="1000" b="1" dirty="0">
              <a:latin typeface="Arial" panose="020B0604020202020204" pitchFamily="34" charset="0"/>
              <a:ea typeface="Times New Roman" panose="02020603050405020304" pitchFamily="18" charset="0"/>
              <a:cs typeface="Arial" panose="020B0604020202020204" pitchFamily="34" charset="0"/>
            </a:endParaRPr>
          </a:p>
        </p:txBody>
      </p:sp>
      <p:pic>
        <p:nvPicPr>
          <p:cNvPr id="5" name="Picture 4" descr="Chart, line chart&#10;&#10;Description automatically generated">
            <a:extLst>
              <a:ext uri="{FF2B5EF4-FFF2-40B4-BE49-F238E27FC236}">
                <a16:creationId xmlns:a16="http://schemas.microsoft.com/office/drawing/2014/main" id="{644802C6-D4EE-A743-83FE-1E2D52C709AC}"/>
              </a:ext>
            </a:extLst>
          </p:cNvPr>
          <p:cNvPicPr/>
          <p:nvPr/>
        </p:nvPicPr>
        <p:blipFill>
          <a:blip r:embed="rId2"/>
          <a:stretch>
            <a:fillRect/>
          </a:stretch>
        </p:blipFill>
        <p:spPr>
          <a:xfrm>
            <a:off x="1930770" y="1004647"/>
            <a:ext cx="8330460" cy="4848706"/>
          </a:xfrm>
          <a:prstGeom prst="rect">
            <a:avLst/>
          </a:prstGeom>
          <a:ln w="3175">
            <a:solidFill>
              <a:schemeClr val="tx1"/>
            </a:solidFill>
          </a:ln>
        </p:spPr>
      </p:pic>
      <p:sp>
        <p:nvSpPr>
          <p:cNvPr id="8" name="Slide Number Placeholder 1">
            <a:extLst>
              <a:ext uri="{FF2B5EF4-FFF2-40B4-BE49-F238E27FC236}">
                <a16:creationId xmlns:a16="http://schemas.microsoft.com/office/drawing/2014/main" id="{3CA4DAB4-EE84-AF44-B483-CE560DA98EB1}"/>
              </a:ext>
            </a:extLst>
          </p:cNvPr>
          <p:cNvSpPr>
            <a:spLocks noGrp="1"/>
          </p:cNvSpPr>
          <p:nvPr>
            <p:ph type="sldNum" sz="quarter" idx="12"/>
          </p:nvPr>
        </p:nvSpPr>
        <p:spPr bwMode="auto">
          <a:xfrm>
            <a:off x="10758922" y="6217920"/>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CD718F1D-A038-4FE6-9178-61C416326964}" type="slidenum">
              <a:rPr lang="en-US" altLang="el-GR" smtClean="0">
                <a:solidFill>
                  <a:srgbClr val="FFFFFF"/>
                </a:solidFill>
              </a:rPr>
              <a:pPr/>
              <a:t>20</a:t>
            </a:fld>
            <a:endParaRPr lang="en-US" altLang="el-GR">
              <a:solidFill>
                <a:srgbClr val="FFFFFF"/>
              </a:solidFill>
            </a:endParaRPr>
          </a:p>
        </p:txBody>
      </p:sp>
      <p:sp>
        <p:nvSpPr>
          <p:cNvPr id="9" name="TextBox 8"/>
          <p:cNvSpPr txBox="1"/>
          <p:nvPr/>
        </p:nvSpPr>
        <p:spPr>
          <a:xfrm>
            <a:off x="1067319" y="6015726"/>
            <a:ext cx="9536992" cy="646331"/>
          </a:xfrm>
          <a:prstGeom prst="rect">
            <a:avLst/>
          </a:prstGeom>
          <a:solidFill>
            <a:schemeClr val="accent1">
              <a:lumMod val="40000"/>
              <a:lumOff val="60000"/>
            </a:schemeClr>
          </a:solidFill>
          <a:effectLst>
            <a:outerShdw blurRad="50800" dist="38100" dir="2700000" algn="tl" rotWithShape="0">
              <a:prstClr val="black">
                <a:alpha val="40000"/>
              </a:prstClr>
            </a:outerShdw>
          </a:effectLst>
        </p:spPr>
        <p:txBody>
          <a:bodyPr wrap="square" rtlCol="0">
            <a:spAutoFit/>
          </a:bodyPr>
          <a:lstStyle/>
          <a:p>
            <a:r>
              <a:rPr lang="el-GR" dirty="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a:t>
            </a:r>
            <a:r>
              <a:rPr lang="el-GR" dirty="0">
                <a:latin typeface="Arial" panose="020B0604020202020204" pitchFamily="34" charset="0"/>
                <a:cs typeface="Arial" panose="020B0604020202020204" pitchFamily="34" charset="0"/>
              </a:rPr>
              <a:t>Η διερεύνηση οδηγεί στο συμπέρασμα ότι  το  μέσο επίπεδο των στάσεων που καταγράφεται από χρονιά σε χρονιά είναι σταθερό.</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448043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25450" y="4604385"/>
            <a:ext cx="11353800" cy="487363"/>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 name="Rectangle 10"/>
          <p:cNvSpPr/>
          <p:nvPr/>
        </p:nvSpPr>
        <p:spPr>
          <a:xfrm>
            <a:off x="425450" y="420688"/>
            <a:ext cx="11353800" cy="487362"/>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8436" name="Rectangle 3"/>
          <p:cNvSpPr>
            <a:spLocks noChangeArrowheads="1"/>
          </p:cNvSpPr>
          <p:nvPr/>
        </p:nvSpPr>
        <p:spPr bwMode="auto">
          <a:xfrm>
            <a:off x="425450" y="461963"/>
            <a:ext cx="1146175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pPr algn="ctr" eaLnBrk="1" hangingPunct="1"/>
            <a:r>
              <a:rPr lang="el-GR" altLang="el-CY" sz="2400" b="1" dirty="0">
                <a:latin typeface="Arial" panose="020B0604020202020204" pitchFamily="34" charset="0"/>
                <a:ea typeface="Times New Roman" panose="02020603050405020304" pitchFamily="18" charset="0"/>
                <a:cs typeface="Arial" panose="020B0604020202020204" pitchFamily="34" charset="0"/>
              </a:rPr>
              <a:t>Μέρος Β</a:t>
            </a:r>
            <a:r>
              <a:rPr lang="en-US" altLang="el-CY" sz="2400" b="1" dirty="0">
                <a:latin typeface="Arial" panose="020B0604020202020204" pitchFamily="34" charset="0"/>
                <a:ea typeface="Times New Roman" panose="02020603050405020304" pitchFamily="18" charset="0"/>
                <a:cs typeface="Arial" panose="020B0604020202020204" pitchFamily="34" charset="0"/>
              </a:rPr>
              <a:t> – </a:t>
            </a:r>
            <a:r>
              <a:rPr lang="el-GR" altLang="el-CY" sz="2400" b="1" dirty="0" err="1">
                <a:latin typeface="Arial" panose="020B0604020202020204" pitchFamily="34" charset="0"/>
                <a:ea typeface="Times New Roman" panose="02020603050405020304" pitchFamily="18" charset="0"/>
                <a:cs typeface="Arial" panose="020B0604020202020204" pitchFamily="34" charset="0"/>
              </a:rPr>
              <a:t>Ερ</a:t>
            </a:r>
            <a:r>
              <a:rPr lang="en-US" altLang="el-CY" sz="2400" b="1" dirty="0" err="1">
                <a:latin typeface="Arial" panose="020B0604020202020204" pitchFamily="34" charset="0"/>
                <a:ea typeface="Times New Roman" panose="02020603050405020304" pitchFamily="18" charset="0"/>
                <a:cs typeface="Arial" panose="020B0604020202020204" pitchFamily="34" charset="0"/>
              </a:rPr>
              <a:t>ώ</a:t>
            </a:r>
            <a:r>
              <a:rPr lang="el-GR" altLang="el-CY" sz="2400" b="1" dirty="0" err="1">
                <a:latin typeface="Arial" panose="020B0604020202020204" pitchFamily="34" charset="0"/>
                <a:ea typeface="Times New Roman" panose="02020603050405020304" pitchFamily="18" charset="0"/>
                <a:cs typeface="Arial" panose="020B0604020202020204" pitchFamily="34" charset="0"/>
              </a:rPr>
              <a:t>τηση</a:t>
            </a:r>
            <a:r>
              <a:rPr lang="en-US" altLang="el-CY" sz="2400" b="1" dirty="0">
                <a:latin typeface="Arial" panose="020B0604020202020204" pitchFamily="34" charset="0"/>
                <a:ea typeface="Times New Roman" panose="02020603050405020304" pitchFamily="18" charset="0"/>
                <a:cs typeface="Arial" panose="020B0604020202020204" pitchFamily="34" charset="0"/>
              </a:rPr>
              <a:t> 38</a:t>
            </a:r>
            <a:endParaRPr lang="el-GR" altLang="el-CY" sz="2400" b="1" dirty="0">
              <a:latin typeface="Arial" panose="020B0604020202020204" pitchFamily="34" charset="0"/>
              <a:ea typeface="Times New Roman" panose="02020603050405020304" pitchFamily="18" charset="0"/>
              <a:cs typeface="Arial" panose="020B0604020202020204" pitchFamily="34" charset="0"/>
            </a:endParaRPr>
          </a:p>
          <a:p>
            <a:pPr eaLnBrk="1" hangingPunct="1"/>
            <a:endParaRPr lang="en-US" altLang="el-CY" sz="1000" b="1" dirty="0">
              <a:latin typeface="Arial" panose="020B0604020202020204" pitchFamily="34" charset="0"/>
              <a:ea typeface="Times New Roman" panose="02020603050405020304" pitchFamily="18" charset="0"/>
              <a:cs typeface="Arial" panose="020B0604020202020204" pitchFamily="34" charset="0"/>
            </a:endParaRPr>
          </a:p>
        </p:txBody>
      </p:sp>
      <p:sp>
        <p:nvSpPr>
          <p:cNvPr id="2" name="Rectangle 1"/>
          <p:cNvSpPr/>
          <p:nvPr/>
        </p:nvSpPr>
        <p:spPr>
          <a:xfrm>
            <a:off x="419100" y="1119188"/>
            <a:ext cx="11353800" cy="5293757"/>
          </a:xfrm>
          <a:prstGeom prst="rect">
            <a:avLst/>
          </a:prstGeom>
        </p:spPr>
        <p:txBody>
          <a:bodyPr>
            <a:spAutoFit/>
          </a:bodyPr>
          <a:lstStyle/>
          <a:p>
            <a:pPr>
              <a:spcAft>
                <a:spcPts val="600"/>
              </a:spcAft>
              <a:defRPr/>
            </a:pPr>
            <a:r>
              <a:rPr lang="el-GR" sz="2200" dirty="0">
                <a:latin typeface="Arial" panose="020B0604020202020204" pitchFamily="34" charset="0"/>
                <a:cs typeface="Arial" panose="020B0604020202020204" pitchFamily="34" charset="0"/>
              </a:rPr>
              <a:t>Διερευνήθηκε η συχνότητα με την οποία κάθε μια από τις ακόλουθες προσεγγίσεις και πρακτικές ήταν ενταγμένη στο μάθημα της Φυσικής στο Γυμνάσιο:</a:t>
            </a:r>
          </a:p>
          <a:p>
            <a:pPr marL="342900" indent="-342900">
              <a:spcAft>
                <a:spcPts val="600"/>
              </a:spcAft>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Χρήση σχολικού εγχειριδίου</a:t>
            </a:r>
            <a:r>
              <a:rPr lang="en-GB" sz="2200" dirty="0">
                <a:latin typeface="Arial" panose="020B0604020202020204" pitchFamily="34" charset="0"/>
                <a:cs typeface="Arial" panose="020B0604020202020204" pitchFamily="34" charset="0"/>
              </a:rPr>
              <a:t>.</a:t>
            </a:r>
          </a:p>
          <a:p>
            <a:pPr marL="342900" indent="-342900">
              <a:spcAft>
                <a:spcPts val="600"/>
              </a:spcAft>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Πειραματική επίδειξη</a:t>
            </a:r>
            <a:r>
              <a:rPr lang="en-GB" sz="2200" dirty="0">
                <a:latin typeface="Arial" panose="020B0604020202020204" pitchFamily="34" charset="0"/>
                <a:cs typeface="Arial" panose="020B0604020202020204" pitchFamily="34" charset="0"/>
              </a:rPr>
              <a:t>.</a:t>
            </a:r>
          </a:p>
          <a:p>
            <a:pPr marL="342900" indent="-342900">
              <a:spcAft>
                <a:spcPts val="600"/>
              </a:spcAft>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Εργασία σε ομάδες</a:t>
            </a:r>
            <a:r>
              <a:rPr lang="en-GB" sz="2200" dirty="0">
                <a:latin typeface="Arial" panose="020B0604020202020204" pitchFamily="34" charset="0"/>
                <a:cs typeface="Arial" panose="020B0604020202020204" pitchFamily="34" charset="0"/>
              </a:rPr>
              <a:t>.</a:t>
            </a:r>
          </a:p>
          <a:p>
            <a:pPr marL="342900" indent="-342900">
              <a:spcAft>
                <a:spcPts val="600"/>
              </a:spcAft>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Επίλυση ασκήσεων</a:t>
            </a:r>
            <a:r>
              <a:rPr lang="en-GB" sz="2200" dirty="0">
                <a:latin typeface="Arial" panose="020B0604020202020204" pitchFamily="34" charset="0"/>
                <a:cs typeface="Arial" panose="020B0604020202020204" pitchFamily="34" charset="0"/>
              </a:rPr>
              <a:t>. </a:t>
            </a:r>
          </a:p>
          <a:p>
            <a:pPr marL="342900" indent="-342900">
              <a:spcAft>
                <a:spcPts val="600"/>
              </a:spcAft>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Συμπλήρωση φύλλων εργασίας</a:t>
            </a:r>
            <a:r>
              <a:rPr lang="en-US" sz="2200" dirty="0">
                <a:latin typeface="Arial" panose="020B0604020202020204" pitchFamily="34" charset="0"/>
                <a:cs typeface="Arial" panose="020B0604020202020204" pitchFamily="34" charset="0"/>
              </a:rPr>
              <a:t>.</a:t>
            </a:r>
            <a:endParaRPr lang="el-GR" sz="2200" dirty="0">
              <a:latin typeface="Arial" panose="020B0604020202020204" pitchFamily="34" charset="0"/>
              <a:cs typeface="Arial" panose="020B0604020202020204" pitchFamily="34" charset="0"/>
            </a:endParaRPr>
          </a:p>
          <a:p>
            <a:pPr marL="342900" indent="-342900">
              <a:spcAft>
                <a:spcPts val="600"/>
              </a:spcAft>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Σημειώσεις στο τετράδιο</a:t>
            </a:r>
            <a:r>
              <a:rPr lang="en-US" sz="2200" dirty="0">
                <a:latin typeface="Arial" panose="020B0604020202020204" pitchFamily="34" charset="0"/>
                <a:cs typeface="Arial" panose="020B0604020202020204" pitchFamily="34" charset="0"/>
              </a:rPr>
              <a:t>.</a:t>
            </a:r>
          </a:p>
          <a:p>
            <a:pPr>
              <a:spcAft>
                <a:spcPts val="600"/>
              </a:spcAft>
              <a:defRPr/>
            </a:pPr>
            <a:endParaRPr lang="en-GB" sz="2200" dirty="0">
              <a:latin typeface="Arial" panose="020B0604020202020204" pitchFamily="34" charset="0"/>
              <a:cs typeface="Arial" panose="020B0604020202020204" pitchFamily="34" charset="0"/>
            </a:endParaRPr>
          </a:p>
          <a:p>
            <a:pPr>
              <a:spcAft>
                <a:spcPts val="600"/>
              </a:spcAft>
              <a:defRPr/>
            </a:pPr>
            <a:endParaRPr lang="en-GB" sz="2400" dirty="0">
              <a:latin typeface="Arial" panose="020B0604020202020204" pitchFamily="34" charset="0"/>
              <a:cs typeface="Arial" panose="020B0604020202020204" pitchFamily="34" charset="0"/>
            </a:endParaRPr>
          </a:p>
          <a:p>
            <a:pPr>
              <a:spcAft>
                <a:spcPts val="600"/>
              </a:spcAft>
              <a:defRPr/>
            </a:pPr>
            <a:r>
              <a:rPr lang="el-GR" sz="2200" dirty="0">
                <a:latin typeface="Arial" panose="020B0604020202020204" pitchFamily="34" charset="0"/>
                <a:cs typeface="Arial" panose="020B0604020202020204" pitchFamily="34" charset="0"/>
              </a:rPr>
              <a:t>Ερώτηση ανοικτού τύπου:</a:t>
            </a:r>
          </a:p>
          <a:p>
            <a:pPr>
              <a:spcAft>
                <a:spcPts val="600"/>
              </a:spcAft>
              <a:defRPr/>
            </a:pPr>
            <a:r>
              <a:rPr lang="el-GR" sz="2200" dirty="0">
                <a:solidFill>
                  <a:srgbClr val="FF0000"/>
                </a:solidFill>
                <a:latin typeface="Arial" panose="020B0604020202020204" pitchFamily="34" charset="0"/>
                <a:cs typeface="Arial" panose="020B0604020202020204" pitchFamily="34" charset="0"/>
              </a:rPr>
              <a:t>«Να γράψετε τις απόψεις σας για το μάθημα της Φυσικής καθώς και τις εισηγήσεις σας, για να γίνει το μάθημα καλύτερο».</a:t>
            </a:r>
            <a:endParaRPr lang="x-none" sz="2200" dirty="0">
              <a:solidFill>
                <a:srgbClr val="FF0000"/>
              </a:solidFill>
              <a:latin typeface="Arial" panose="020B0604020202020204" pitchFamily="34" charset="0"/>
              <a:cs typeface="Arial" panose="020B0604020202020204" pitchFamily="34" charset="0"/>
            </a:endParaRPr>
          </a:p>
        </p:txBody>
      </p:sp>
      <p:sp>
        <p:nvSpPr>
          <p:cNvPr id="18438" name="Rectangle 3"/>
          <p:cNvSpPr>
            <a:spLocks noChangeArrowheads="1"/>
          </p:cNvSpPr>
          <p:nvPr/>
        </p:nvSpPr>
        <p:spPr bwMode="auto">
          <a:xfrm>
            <a:off x="491807" y="4640898"/>
            <a:ext cx="11256963"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pPr algn="ctr" eaLnBrk="1" hangingPunct="1"/>
            <a:r>
              <a:rPr lang="el-GR" altLang="el-CY" sz="2400" b="1" dirty="0">
                <a:latin typeface="Arial" panose="020B0604020202020204" pitchFamily="34" charset="0"/>
                <a:ea typeface="Times New Roman" panose="02020603050405020304" pitchFamily="18" charset="0"/>
                <a:cs typeface="Arial" panose="020B0604020202020204" pitchFamily="34" charset="0"/>
              </a:rPr>
              <a:t>Μέρος Γ</a:t>
            </a:r>
          </a:p>
          <a:p>
            <a:pPr eaLnBrk="1" hangingPunct="1"/>
            <a:endParaRPr lang="en-US" altLang="el-CY" sz="1000" b="1" dirty="0">
              <a:latin typeface="Arial" panose="020B0604020202020204" pitchFamily="34" charset="0"/>
              <a:ea typeface="Times New Roman" panose="02020603050405020304" pitchFamily="18" charset="0"/>
              <a:cs typeface="Arial" panose="020B0604020202020204" pitchFamily="34" charset="0"/>
            </a:endParaRPr>
          </a:p>
        </p:txBody>
      </p:sp>
      <p:sp>
        <p:nvSpPr>
          <p:cNvPr id="8" name="Slide Number Placeholder 1">
            <a:extLst>
              <a:ext uri="{FF2B5EF4-FFF2-40B4-BE49-F238E27FC236}">
                <a16:creationId xmlns:a16="http://schemas.microsoft.com/office/drawing/2014/main" id="{31966517-F199-F74E-B9E1-8E8AF3827E24}"/>
              </a:ext>
            </a:extLst>
          </p:cNvPr>
          <p:cNvSpPr txBox="1">
            <a:spLocks/>
          </p:cNvSpPr>
          <p:nvPr/>
        </p:nvSpPr>
        <p:spPr bwMode="auto">
          <a:xfrm>
            <a:off x="10758922" y="6217920"/>
            <a:ext cx="365760" cy="365760"/>
          </a:xfrm>
          <a:prstGeom prst="ellipse">
            <a:avLst/>
          </a:prstGeo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vert="horz" lIns="18288" tIns="45720" rIns="18288" bIns="45720" rtlCol="0" anchor="ctr">
            <a:noAutofit/>
          </a:bodyPr>
          <a:lstStyle>
            <a:defPPr>
              <a:defRPr lang="en-US"/>
            </a:defPPr>
            <a:lvl1pPr marL="0" algn="ctr" defTabSz="457200" rtl="0" eaLnBrk="1" latinLnBrk="0" hangingPunct="1">
              <a:defRPr sz="1100" kern="1200" spc="0" baseline="0">
                <a:solidFill>
                  <a:schemeClr val="tx1"/>
                </a:solidFill>
                <a:latin typeface="Gill Sans MT" panose="020B0502020104020203" pitchFamily="34" charset="0"/>
                <a:ea typeface="+mn-ea"/>
                <a:cs typeface="+mn-cs"/>
              </a:defRPr>
            </a:lvl1pPr>
            <a:lvl2pPr marL="742950" indent="-285750" algn="l" defTabSz="457200" rtl="0" eaLnBrk="1" latinLnBrk="0" hangingPunct="1">
              <a:defRPr sz="1800" kern="1200">
                <a:solidFill>
                  <a:schemeClr val="tx1"/>
                </a:solidFill>
                <a:latin typeface="Gill Sans MT" panose="020B0502020104020203" pitchFamily="34" charset="0"/>
                <a:ea typeface="+mn-ea"/>
                <a:cs typeface="+mn-cs"/>
              </a:defRPr>
            </a:lvl2pPr>
            <a:lvl3pPr marL="1143000" indent="-228600" algn="l" defTabSz="457200" rtl="0" eaLnBrk="1" latinLnBrk="0" hangingPunct="1">
              <a:defRPr sz="1800" kern="1200">
                <a:solidFill>
                  <a:schemeClr val="tx1"/>
                </a:solidFill>
                <a:latin typeface="Gill Sans MT" panose="020B0502020104020203" pitchFamily="34" charset="0"/>
                <a:ea typeface="+mn-ea"/>
                <a:cs typeface="+mn-cs"/>
              </a:defRPr>
            </a:lvl3pPr>
            <a:lvl4pPr marL="1600200" indent="-228600" algn="l" defTabSz="457200" rtl="0" eaLnBrk="1" latinLnBrk="0" hangingPunct="1">
              <a:defRPr sz="1800" kern="1200">
                <a:solidFill>
                  <a:schemeClr val="tx1"/>
                </a:solidFill>
                <a:latin typeface="Gill Sans MT" panose="020B0502020104020203" pitchFamily="34" charset="0"/>
                <a:ea typeface="+mn-ea"/>
                <a:cs typeface="+mn-cs"/>
              </a:defRPr>
            </a:lvl4pPr>
            <a:lvl5pPr marL="2057400" indent="-228600" algn="l" defTabSz="457200" rtl="0" eaLnBrk="1" latinLnBrk="0" hangingPunct="1">
              <a:defRPr sz="1800" kern="1200">
                <a:solidFill>
                  <a:schemeClr val="tx1"/>
                </a:solidFill>
                <a:latin typeface="Gill Sans MT" panose="020B0502020104020203" pitchFamily="34" charset="0"/>
                <a:ea typeface="+mn-ea"/>
                <a:cs typeface="+mn-cs"/>
              </a:defRPr>
            </a:lvl5pPr>
            <a:lvl6pPr marL="2514600" indent="-228600" algn="l" defTabSz="457200" rtl="0" eaLnBrk="0" fontAlgn="base" latinLnBrk="0" hangingPunct="0">
              <a:spcBef>
                <a:spcPct val="0"/>
              </a:spcBef>
              <a:spcAft>
                <a:spcPct val="0"/>
              </a:spcAft>
              <a:defRPr sz="1800" kern="1200">
                <a:solidFill>
                  <a:schemeClr val="tx1"/>
                </a:solidFill>
                <a:latin typeface="Gill Sans MT" panose="020B0502020104020203" pitchFamily="34" charset="0"/>
                <a:ea typeface="+mn-ea"/>
                <a:cs typeface="+mn-cs"/>
              </a:defRPr>
            </a:lvl6pPr>
            <a:lvl7pPr marL="2971800" indent="-228600" algn="l" defTabSz="457200" rtl="0" eaLnBrk="0" fontAlgn="base" latinLnBrk="0" hangingPunct="0">
              <a:spcBef>
                <a:spcPct val="0"/>
              </a:spcBef>
              <a:spcAft>
                <a:spcPct val="0"/>
              </a:spcAft>
              <a:defRPr sz="1800" kern="1200">
                <a:solidFill>
                  <a:schemeClr val="tx1"/>
                </a:solidFill>
                <a:latin typeface="Gill Sans MT" panose="020B0502020104020203" pitchFamily="34" charset="0"/>
                <a:ea typeface="+mn-ea"/>
                <a:cs typeface="+mn-cs"/>
              </a:defRPr>
            </a:lvl7pPr>
            <a:lvl8pPr marL="3429000" indent="-228600" algn="l" defTabSz="457200" rtl="0" eaLnBrk="0" fontAlgn="base" latinLnBrk="0" hangingPunct="0">
              <a:spcBef>
                <a:spcPct val="0"/>
              </a:spcBef>
              <a:spcAft>
                <a:spcPct val="0"/>
              </a:spcAft>
              <a:defRPr sz="1800" kern="1200">
                <a:solidFill>
                  <a:schemeClr val="tx1"/>
                </a:solidFill>
                <a:latin typeface="Gill Sans MT" panose="020B0502020104020203" pitchFamily="34" charset="0"/>
                <a:ea typeface="+mn-ea"/>
                <a:cs typeface="+mn-cs"/>
              </a:defRPr>
            </a:lvl8pPr>
            <a:lvl9pPr marL="3886200" indent="-228600" algn="l" defTabSz="457200" rtl="0" eaLnBrk="0" fontAlgn="base" latinLnBrk="0" hangingPunct="0">
              <a:spcBef>
                <a:spcPct val="0"/>
              </a:spcBef>
              <a:spcAft>
                <a:spcPct val="0"/>
              </a:spcAft>
              <a:defRPr sz="1800" kern="1200">
                <a:solidFill>
                  <a:schemeClr val="tx1"/>
                </a:solidFill>
                <a:latin typeface="Gill Sans MT" panose="020B0502020104020203" pitchFamily="34" charset="0"/>
                <a:ea typeface="+mn-ea"/>
                <a:cs typeface="+mn-cs"/>
              </a:defRPr>
            </a:lvl9pPr>
          </a:lstStyle>
          <a:p>
            <a:fld id="{CD718F1D-A038-4FE6-9178-61C416326964}" type="slidenum">
              <a:rPr lang="en-US" altLang="el-GR" smtClean="0">
                <a:solidFill>
                  <a:srgbClr val="FFFFFF"/>
                </a:solidFill>
              </a:rPr>
              <a:pPr/>
              <a:t>21</a:t>
            </a:fld>
            <a:endParaRPr lang="en-US" altLang="el-GR">
              <a:solidFill>
                <a:srgbClr val="FFFFFF"/>
              </a:solidFill>
            </a:endParaRPr>
          </a:p>
        </p:txBody>
      </p:sp>
    </p:spTree>
    <p:extLst>
      <p:ext uri="{BB962C8B-B14F-4D97-AF65-F5344CB8AC3E}">
        <p14:creationId xmlns:p14="http://schemas.microsoft.com/office/powerpoint/2010/main" val="41456922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259944404"/>
              </p:ext>
            </p:extLst>
          </p:nvPr>
        </p:nvGraphicFramePr>
        <p:xfrm>
          <a:off x="600075" y="1052514"/>
          <a:ext cx="10995025" cy="3810377"/>
        </p:xfrm>
        <a:graphic>
          <a:graphicData uri="http://schemas.openxmlformats.org/drawingml/2006/table">
            <a:tbl>
              <a:tblPr/>
              <a:tblGrid>
                <a:gridCol w="4125913">
                  <a:extLst>
                    <a:ext uri="{9D8B030D-6E8A-4147-A177-3AD203B41FA5}">
                      <a16:colId xmlns:a16="http://schemas.microsoft.com/office/drawing/2014/main" val="20000"/>
                    </a:ext>
                  </a:extLst>
                </a:gridCol>
                <a:gridCol w="1506537">
                  <a:extLst>
                    <a:ext uri="{9D8B030D-6E8A-4147-A177-3AD203B41FA5}">
                      <a16:colId xmlns:a16="http://schemas.microsoft.com/office/drawing/2014/main" val="20001"/>
                    </a:ext>
                  </a:extLst>
                </a:gridCol>
                <a:gridCol w="1282700">
                  <a:extLst>
                    <a:ext uri="{9D8B030D-6E8A-4147-A177-3AD203B41FA5}">
                      <a16:colId xmlns:a16="http://schemas.microsoft.com/office/drawing/2014/main" val="20002"/>
                    </a:ext>
                  </a:extLst>
                </a:gridCol>
                <a:gridCol w="1471613">
                  <a:extLst>
                    <a:ext uri="{9D8B030D-6E8A-4147-A177-3AD203B41FA5}">
                      <a16:colId xmlns:a16="http://schemas.microsoft.com/office/drawing/2014/main" val="20003"/>
                    </a:ext>
                  </a:extLst>
                </a:gridCol>
                <a:gridCol w="1282700">
                  <a:extLst>
                    <a:ext uri="{9D8B030D-6E8A-4147-A177-3AD203B41FA5}">
                      <a16:colId xmlns:a16="http://schemas.microsoft.com/office/drawing/2014/main" val="20004"/>
                    </a:ext>
                  </a:extLst>
                </a:gridCol>
                <a:gridCol w="1325562">
                  <a:extLst>
                    <a:ext uri="{9D8B030D-6E8A-4147-A177-3AD203B41FA5}">
                      <a16:colId xmlns:a16="http://schemas.microsoft.com/office/drawing/2014/main" val="20005"/>
                    </a:ext>
                  </a:extLst>
                </a:gridCol>
              </a:tblGrid>
              <a:tr h="335657">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100000"/>
                        </a:lnSpc>
                        <a:spcBef>
                          <a:spcPts val="600"/>
                        </a:spcBef>
                        <a:spcAft>
                          <a:spcPct val="0"/>
                        </a:spcAft>
                        <a:buClrTx/>
                        <a:buSzTx/>
                        <a:buFontTx/>
                        <a:buNone/>
                        <a:tabLst/>
                      </a:pPr>
                      <a:r>
                        <a:rPr kumimoji="0" lang="el-GR" altLang="en-US" sz="1900" b="1"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Ερ</a:t>
                      </a:r>
                      <a:r>
                        <a:rPr kumimoji="0" lang="en-GB" altLang="en-US" sz="1900" b="1"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ώ</a:t>
                      </a:r>
                      <a:r>
                        <a:rPr kumimoji="0" lang="el-GR" altLang="en-US" sz="1900" b="1" i="0" u="none" strike="noStrike" cap="none" normalizeH="0" baseline="0" dirty="0" err="1">
                          <a:ln>
                            <a:noFill/>
                          </a:ln>
                          <a:solidFill>
                            <a:schemeClr val="tx1"/>
                          </a:solidFill>
                          <a:effectLst/>
                          <a:latin typeface="Arial" panose="020B0604020202020204" pitchFamily="34" charset="0"/>
                          <a:cs typeface="Arial" panose="020B0604020202020204" pitchFamily="34" charset="0"/>
                        </a:rPr>
                        <a:t>τηση</a:t>
                      </a:r>
                      <a:r>
                        <a:rPr kumimoji="0" lang="en-GB" altLang="en-US" sz="19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 B. 38</a:t>
                      </a:r>
                      <a:endParaRPr kumimoji="0" lang="x-none" altLang="en-US" sz="19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38100" marR="0" lvl="0" indent="0" algn="ctr" defTabSz="914400" rtl="0" eaLnBrk="1" fontAlgn="base" latinLnBrk="0" hangingPunct="1">
                        <a:lnSpc>
                          <a:spcPct val="107000"/>
                        </a:lnSpc>
                        <a:spcBef>
                          <a:spcPts val="200"/>
                        </a:spcBef>
                        <a:spcAft>
                          <a:spcPts val="200"/>
                        </a:spcAft>
                        <a:buClrTx/>
                        <a:buSzTx/>
                        <a:buFontTx/>
                        <a:buNone/>
                        <a:tabLst/>
                      </a:pPr>
                      <a:r>
                        <a:rPr kumimoji="0" lang="el-GR" altLang="en-US" sz="19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Ποτέ</a:t>
                      </a:r>
                      <a:endParaRPr kumimoji="0" lang="x-none" altLang="en-US" sz="1900" b="1"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38100" marR="0" lvl="0" indent="0" algn="ctr" defTabSz="914400" rtl="0" eaLnBrk="1" fontAlgn="base" latinLnBrk="0" hangingPunct="1">
                        <a:lnSpc>
                          <a:spcPct val="107000"/>
                        </a:lnSpc>
                        <a:spcBef>
                          <a:spcPts val="200"/>
                        </a:spcBef>
                        <a:spcAft>
                          <a:spcPts val="200"/>
                        </a:spcAft>
                        <a:buClrTx/>
                        <a:buSzTx/>
                        <a:buFontTx/>
                        <a:buNone/>
                        <a:tabLst/>
                      </a:pPr>
                      <a:r>
                        <a:rPr kumimoji="0" lang="el-GR" altLang="en-US" sz="1900" b="1"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Σπ</a:t>
                      </a:r>
                      <a:r>
                        <a:rPr kumimoji="0" lang="en-GB" altLang="en-US" sz="1900" b="1"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ά</a:t>
                      </a:r>
                      <a:r>
                        <a:rPr kumimoji="0" lang="el-GR" altLang="en-US" sz="19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νια</a:t>
                      </a:r>
                      <a:endParaRPr kumimoji="0" lang="x-none" altLang="en-US" sz="19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38100" marR="0" lvl="0" indent="0" algn="ctr" defTabSz="914400" rtl="0" eaLnBrk="1" fontAlgn="base" latinLnBrk="0" hangingPunct="1">
                        <a:lnSpc>
                          <a:spcPct val="107000"/>
                        </a:lnSpc>
                        <a:spcBef>
                          <a:spcPts val="200"/>
                        </a:spcBef>
                        <a:spcAft>
                          <a:spcPts val="200"/>
                        </a:spcAft>
                        <a:buClrTx/>
                        <a:buSzTx/>
                        <a:buFontTx/>
                        <a:buNone/>
                        <a:tabLst/>
                      </a:pPr>
                      <a:r>
                        <a:rPr kumimoji="0" lang="el-GR" altLang="en-US" sz="19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Κάποτε</a:t>
                      </a:r>
                      <a:endParaRPr kumimoji="0" lang="x-none" altLang="en-US" sz="1900" b="1"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el-GR" altLang="en-US" sz="1900" b="1"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Συχν</a:t>
                      </a:r>
                      <a:r>
                        <a:rPr kumimoji="0" lang="en-GB" altLang="en-US" sz="1900" b="1"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ά</a:t>
                      </a:r>
                      <a:endParaRPr kumimoji="0" lang="x-none" altLang="en-US" sz="1900" b="1"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107000"/>
                        </a:lnSpc>
                        <a:spcBef>
                          <a:spcPct val="0"/>
                        </a:spcBef>
                        <a:spcAft>
                          <a:spcPct val="0"/>
                        </a:spcAft>
                        <a:buClrTx/>
                        <a:buSzTx/>
                        <a:buFontTx/>
                        <a:buNone/>
                        <a:tabLst/>
                      </a:pPr>
                      <a:r>
                        <a:rPr kumimoji="0" lang="el-GR" altLang="en-US" sz="19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Πάντα</a:t>
                      </a:r>
                      <a:endParaRPr kumimoji="0" lang="x-none" altLang="en-US" sz="1900" b="1"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extLst>
                  <a:ext uri="{0D108BD9-81ED-4DB2-BD59-A6C34878D82A}">
                    <a16:rowId xmlns:a16="http://schemas.microsoft.com/office/drawing/2014/main" val="10000"/>
                  </a:ext>
                </a:extLst>
              </a:tr>
              <a:tr h="401970">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n-GB"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(Α) </a:t>
                      </a:r>
                      <a:r>
                        <a:rPr kumimoji="0" lang="el-GR"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Χρησιμοποιούσαμε το βιβλίο</a:t>
                      </a:r>
                      <a:r>
                        <a:rPr kumimoji="0" lang="en-GB"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endParaRPr kumimoji="0" lang="x-none"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100</a:t>
                      </a:r>
                      <a:r>
                        <a:rPr kumimoji="0" lang="x-none"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r>
                        <a:rPr kumimoji="0" lang="en-GB"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(15%)</a:t>
                      </a:r>
                      <a:endParaRPr kumimoji="0" lang="x-none"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3E5"/>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rPr>
                        <a:t>168 (24%)</a:t>
                      </a:r>
                      <a:endParaRPr kumimoji="0" lang="x-none"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3E5"/>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rPr>
                        <a:t>192 (28%)</a:t>
                      </a:r>
                      <a:endParaRPr kumimoji="0" lang="x-none"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3E5"/>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rPr>
                        <a:t>160 (23%)</a:t>
                      </a:r>
                      <a:endParaRPr kumimoji="0" lang="x-none"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3E5"/>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rPr>
                        <a:t>62</a:t>
                      </a:r>
                      <a:r>
                        <a:rPr kumimoji="0" lang="x-none"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rPr>
                        <a:t> </a:t>
                      </a:r>
                      <a:r>
                        <a:rPr kumimoji="0" lang="en-GB"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rPr>
                        <a:t>(9%)</a:t>
                      </a:r>
                      <a:endParaRPr kumimoji="0" lang="x-none"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3E5"/>
                    </a:solidFill>
                  </a:tcPr>
                </a:tc>
                <a:extLst>
                  <a:ext uri="{0D108BD9-81ED-4DB2-BD59-A6C34878D82A}">
                    <a16:rowId xmlns:a16="http://schemas.microsoft.com/office/drawing/2014/main" val="10001"/>
                  </a:ext>
                </a:extLst>
              </a:tr>
              <a:tr h="474460">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n-GB" altLang="en-US"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a:t>
                      </a:r>
                      <a:r>
                        <a:rPr kumimoji="0" lang="en-GB" altLang="en-US" sz="1900" b="0" i="0" u="none" strike="noStrike" kern="1200" cap="none" normalizeH="0" baseline="0" dirty="0" err="1">
                          <a:ln>
                            <a:noFill/>
                          </a:ln>
                          <a:solidFill>
                            <a:schemeClr val="tx1"/>
                          </a:solidFill>
                          <a:effectLst/>
                          <a:latin typeface="Arial" panose="020B0604020202020204" pitchFamily="34" charset="0"/>
                          <a:ea typeface="+mn-ea"/>
                          <a:cs typeface="Arial" panose="020B0604020202020204" pitchFamily="34" charset="0"/>
                        </a:rPr>
                        <a:t>Β</a:t>
                      </a:r>
                      <a:r>
                        <a:rPr kumimoji="0" lang="en-GB" altLang="en-US"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 </a:t>
                      </a:r>
                      <a:r>
                        <a:rPr kumimoji="0" lang="el-GR"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Έκανε πειράματα ο καθηγητής και παρακολουθούσαμε.</a:t>
                      </a:r>
                      <a:r>
                        <a:rPr kumimoji="0" lang="en-CY"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 </a:t>
                      </a:r>
                      <a:endParaRPr kumimoji="0" lang="x-none" altLang="en-US" sz="1900" b="0" i="0" u="none" strike="noStrike" kern="1200" cap="none" normalizeH="0" baseline="0">
                        <a:ln>
                          <a:noFill/>
                        </a:ln>
                        <a:solidFill>
                          <a:schemeClr val="tx1"/>
                        </a:solidFill>
                        <a:effectLst/>
                        <a:latin typeface="Arial" panose="020B0604020202020204" pitchFamily="34" charset="0"/>
                        <a:ea typeface="+mn-ea"/>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7</a:t>
                      </a:r>
                      <a:r>
                        <a:rPr kumimoji="0" lang="x-none"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r>
                        <a:rPr kumimoji="0" lang="en-GB"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a:t>
                      </a:r>
                      <a:endParaRPr kumimoji="0" lang="x-none"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2F3"/>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61 (9%)</a:t>
                      </a:r>
                      <a:endParaRPr kumimoji="0" lang="x-none"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2F3"/>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rPr>
                        <a:t>202 (29%)</a:t>
                      </a:r>
                      <a:endParaRPr kumimoji="0" lang="x-none"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2F3"/>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rPr>
                        <a:t>324 (47%)</a:t>
                      </a:r>
                      <a:endParaRPr kumimoji="0" lang="x-none"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2F3"/>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rPr>
                        <a:t>86 (13%)</a:t>
                      </a:r>
                      <a:endParaRPr kumimoji="0" lang="x-none"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2F3"/>
                    </a:solidFill>
                  </a:tcPr>
                </a:tc>
                <a:extLst>
                  <a:ext uri="{0D108BD9-81ED-4DB2-BD59-A6C34878D82A}">
                    <a16:rowId xmlns:a16="http://schemas.microsoft.com/office/drawing/2014/main" val="10002"/>
                  </a:ext>
                </a:extLst>
              </a:tr>
              <a:tr h="401970">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n-GB" altLang="en-US"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a:t>
                      </a:r>
                      <a:r>
                        <a:rPr kumimoji="0" lang="el-GR" altLang="en-US"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Γ</a:t>
                      </a:r>
                      <a:r>
                        <a:rPr kumimoji="0" lang="en-GB" altLang="en-US"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 </a:t>
                      </a:r>
                      <a:r>
                        <a:rPr kumimoji="0" lang="en-GB" sz="1900" b="0" i="0" u="none" strike="noStrike" kern="1200" cap="none" normalizeH="0" baseline="0" dirty="0" err="1">
                          <a:ln>
                            <a:noFill/>
                          </a:ln>
                          <a:solidFill>
                            <a:schemeClr val="tx1"/>
                          </a:solidFill>
                          <a:effectLst/>
                          <a:latin typeface="Arial" panose="020B0604020202020204" pitchFamily="34" charset="0"/>
                          <a:ea typeface="+mn-ea"/>
                          <a:cs typeface="Arial" panose="020B0604020202020204" pitchFamily="34" charset="0"/>
                        </a:rPr>
                        <a:t>Δουλεύ</a:t>
                      </a:r>
                      <a:r>
                        <a:rPr kumimoji="0" lang="en-GB"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α</a:t>
                      </a:r>
                      <a:r>
                        <a:rPr kumimoji="0" lang="en-GB" sz="1900" b="0" i="0" u="none" strike="noStrike" kern="1200" cap="none" normalizeH="0" baseline="0" dirty="0" err="1">
                          <a:ln>
                            <a:noFill/>
                          </a:ln>
                          <a:solidFill>
                            <a:schemeClr val="tx1"/>
                          </a:solidFill>
                          <a:effectLst/>
                          <a:latin typeface="Arial" panose="020B0604020202020204" pitchFamily="34" charset="0"/>
                          <a:ea typeface="+mn-ea"/>
                          <a:cs typeface="Arial" panose="020B0604020202020204" pitchFamily="34" charset="0"/>
                        </a:rPr>
                        <a:t>με</a:t>
                      </a:r>
                      <a:r>
                        <a:rPr kumimoji="0" lang="en-GB"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 </a:t>
                      </a:r>
                      <a:r>
                        <a:rPr kumimoji="0" lang="en-GB" sz="1900" b="0" i="0" u="none" strike="noStrike" kern="1200" cap="none" normalizeH="0" baseline="0" dirty="0" err="1">
                          <a:ln>
                            <a:noFill/>
                          </a:ln>
                          <a:solidFill>
                            <a:schemeClr val="tx1"/>
                          </a:solidFill>
                          <a:effectLst/>
                          <a:latin typeface="Arial" panose="020B0604020202020204" pitchFamily="34" charset="0"/>
                          <a:ea typeface="+mn-ea"/>
                          <a:cs typeface="Arial" panose="020B0604020202020204" pitchFamily="34" charset="0"/>
                        </a:rPr>
                        <a:t>σε</a:t>
                      </a:r>
                      <a:r>
                        <a:rPr kumimoji="0" lang="en-GB"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 </a:t>
                      </a:r>
                      <a:r>
                        <a:rPr kumimoji="0" lang="en-GB" sz="1900" b="0" i="0" u="none" strike="noStrike" kern="1200" cap="none" normalizeH="0" baseline="0" dirty="0" err="1">
                          <a:ln>
                            <a:noFill/>
                          </a:ln>
                          <a:solidFill>
                            <a:schemeClr val="tx1"/>
                          </a:solidFill>
                          <a:effectLst/>
                          <a:latin typeface="Arial" panose="020B0604020202020204" pitchFamily="34" charset="0"/>
                          <a:ea typeface="+mn-ea"/>
                          <a:cs typeface="Arial" panose="020B0604020202020204" pitchFamily="34" charset="0"/>
                        </a:rPr>
                        <a:t>ομάδες</a:t>
                      </a:r>
                      <a:r>
                        <a:rPr kumimoji="0" lang="en-GB"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a:t>
                      </a:r>
                      <a:r>
                        <a:rPr kumimoji="0" lang="en-CY"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 </a:t>
                      </a:r>
                      <a:endParaRPr kumimoji="0" lang="x-none" altLang="en-US" sz="1900" b="0" i="0" u="none" strike="noStrike" kern="1200" cap="none" normalizeH="0" baseline="0">
                        <a:ln>
                          <a:noFill/>
                        </a:ln>
                        <a:solidFill>
                          <a:schemeClr val="tx1"/>
                        </a:solidFill>
                        <a:effectLst/>
                        <a:latin typeface="Arial" panose="020B0604020202020204" pitchFamily="34" charset="0"/>
                        <a:ea typeface="+mn-ea"/>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38 (6%)</a:t>
                      </a:r>
                      <a:endParaRPr kumimoji="0" lang="x-none"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3E5"/>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94 (14%)</a:t>
                      </a:r>
                      <a:endParaRPr kumimoji="0" lang="x-none"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3E5"/>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166 (24%)</a:t>
                      </a:r>
                      <a:endParaRPr kumimoji="0" lang="x-none"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3E5"/>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232 (34%)</a:t>
                      </a:r>
                      <a:endParaRPr kumimoji="0" lang="x-none"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3E5"/>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rPr>
                        <a:t>152 (22%)</a:t>
                      </a:r>
                      <a:endParaRPr kumimoji="0" lang="x-none"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3E5"/>
                    </a:solidFill>
                  </a:tcPr>
                </a:tc>
                <a:extLst>
                  <a:ext uri="{0D108BD9-81ED-4DB2-BD59-A6C34878D82A}">
                    <a16:rowId xmlns:a16="http://schemas.microsoft.com/office/drawing/2014/main" val="10003"/>
                  </a:ext>
                </a:extLst>
              </a:tr>
              <a:tr h="401970">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n-GB" altLang="en-US"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a:t>
                      </a:r>
                      <a:r>
                        <a:rPr kumimoji="0" lang="el-GR" altLang="en-US"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Δ</a:t>
                      </a:r>
                      <a:r>
                        <a:rPr kumimoji="0" lang="en-GB" altLang="en-US"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 </a:t>
                      </a:r>
                      <a:r>
                        <a:rPr kumimoji="0" lang="el-GR"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Λύναμε ασκήσεις.</a:t>
                      </a:r>
                      <a:endParaRPr kumimoji="0" lang="x-none" altLang="en-US"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a:t>
                      </a:r>
                      <a:r>
                        <a:rPr kumimoji="0" lang="x-none"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rPr>
                        <a:t> </a:t>
                      </a:r>
                      <a:r>
                        <a:rPr kumimoji="0" lang="en-GB"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(0%)</a:t>
                      </a:r>
                      <a:endParaRPr kumimoji="0" lang="x-none"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2F3"/>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11 (2%)</a:t>
                      </a:r>
                      <a:endParaRPr kumimoji="0" lang="x-none"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2F3"/>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49 (7%)</a:t>
                      </a:r>
                      <a:endParaRPr kumimoji="0" lang="x-none"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2F3"/>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rPr>
                        <a:t>214 (31%)</a:t>
                      </a:r>
                      <a:endParaRPr kumimoji="0" lang="x-none"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2F3"/>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rPr>
                        <a:t>407 (59%)</a:t>
                      </a:r>
                      <a:endParaRPr kumimoji="0" lang="x-none"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2F3"/>
                    </a:solidFill>
                  </a:tcPr>
                </a:tc>
                <a:extLst>
                  <a:ext uri="{0D108BD9-81ED-4DB2-BD59-A6C34878D82A}">
                    <a16:rowId xmlns:a16="http://schemas.microsoft.com/office/drawing/2014/main" val="10004"/>
                  </a:ext>
                </a:extLst>
              </a:tr>
              <a:tr h="401970">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n-GB" altLang="en-US"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a:t>
                      </a:r>
                      <a:r>
                        <a:rPr kumimoji="0" lang="el-GR" altLang="en-US"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Ε</a:t>
                      </a:r>
                      <a:r>
                        <a:rPr kumimoji="0" lang="en-GB" altLang="en-US"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 </a:t>
                      </a:r>
                      <a:r>
                        <a:rPr kumimoji="0" lang="el-GR"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Συμπληρώναμε φύλλα εργασίας.</a:t>
                      </a:r>
                      <a:endParaRPr kumimoji="0" lang="x-none" altLang="en-US" sz="1900" b="0" i="0" u="none" strike="noStrike" kern="1200" cap="none" normalizeH="0" baseline="0">
                        <a:ln>
                          <a:noFill/>
                        </a:ln>
                        <a:solidFill>
                          <a:schemeClr val="tx1"/>
                        </a:solidFill>
                        <a:effectLst/>
                        <a:latin typeface="Arial" panose="020B0604020202020204" pitchFamily="34" charset="0"/>
                        <a:ea typeface="+mn-ea"/>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rPr>
                        <a:t>5</a:t>
                      </a:r>
                      <a:r>
                        <a:rPr kumimoji="0" lang="x-none"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rPr>
                        <a:t> </a:t>
                      </a:r>
                      <a:r>
                        <a:rPr kumimoji="0" lang="en-GB"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rPr>
                        <a:t>(1%)</a:t>
                      </a:r>
                      <a:endParaRPr kumimoji="0" lang="x-none"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3E5"/>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rPr>
                        <a:t>31 (5%)</a:t>
                      </a:r>
                      <a:endParaRPr kumimoji="0" lang="x-none"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3E5"/>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48 (7%)</a:t>
                      </a:r>
                      <a:endParaRPr kumimoji="0" lang="x-none"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3E5"/>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152 (22%)</a:t>
                      </a:r>
                      <a:endParaRPr kumimoji="0" lang="x-none"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3E5"/>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448 (65%)</a:t>
                      </a:r>
                      <a:endParaRPr kumimoji="0" lang="x-none"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3E5"/>
                    </a:solidFill>
                  </a:tcPr>
                </a:tc>
                <a:extLst>
                  <a:ext uri="{0D108BD9-81ED-4DB2-BD59-A6C34878D82A}">
                    <a16:rowId xmlns:a16="http://schemas.microsoft.com/office/drawing/2014/main" val="10005"/>
                  </a:ext>
                </a:extLst>
              </a:tr>
              <a:tr h="400846">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l" defTabSz="914400" rtl="0" eaLnBrk="1" fontAlgn="base" latinLnBrk="0" hangingPunct="1">
                        <a:lnSpc>
                          <a:spcPct val="100000"/>
                        </a:lnSpc>
                        <a:spcBef>
                          <a:spcPts val="600"/>
                        </a:spcBef>
                        <a:spcAft>
                          <a:spcPct val="0"/>
                        </a:spcAft>
                        <a:buClrTx/>
                        <a:buSzTx/>
                        <a:buFontTx/>
                        <a:buNone/>
                        <a:tabLst/>
                      </a:pPr>
                      <a:r>
                        <a:rPr kumimoji="0" lang="en-GB" altLang="en-US"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a:t>
                      </a:r>
                      <a:r>
                        <a:rPr kumimoji="0" lang="el-GR" altLang="en-US" sz="1900" b="0" i="0" u="none" strike="noStrike" kern="1200" cap="none" normalizeH="0" baseline="0" dirty="0" err="1">
                          <a:ln>
                            <a:noFill/>
                          </a:ln>
                          <a:solidFill>
                            <a:schemeClr val="tx1"/>
                          </a:solidFill>
                          <a:effectLst/>
                          <a:latin typeface="Arial" panose="020B0604020202020204" pitchFamily="34" charset="0"/>
                          <a:ea typeface="+mn-ea"/>
                          <a:cs typeface="Arial" panose="020B0604020202020204" pitchFamily="34" charset="0"/>
                        </a:rPr>
                        <a:t>Στ</a:t>
                      </a:r>
                      <a:r>
                        <a:rPr kumimoji="0" lang="en-GB" altLang="en-US"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 </a:t>
                      </a:r>
                      <a:r>
                        <a:rPr kumimoji="0" lang="en-GB" sz="1900" b="0" i="0" u="none" strike="noStrike" kern="1200" cap="none" normalizeH="0" baseline="0" dirty="0" err="1">
                          <a:ln>
                            <a:noFill/>
                          </a:ln>
                          <a:solidFill>
                            <a:schemeClr val="tx1"/>
                          </a:solidFill>
                          <a:effectLst/>
                          <a:latin typeface="Arial" panose="020B0604020202020204" pitchFamily="34" charset="0"/>
                          <a:ea typeface="+mn-ea"/>
                          <a:cs typeface="Arial" panose="020B0604020202020204" pitchFamily="34" charset="0"/>
                        </a:rPr>
                        <a:t>Γράφ</a:t>
                      </a:r>
                      <a:r>
                        <a:rPr kumimoji="0" lang="en-GB"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α</a:t>
                      </a:r>
                      <a:r>
                        <a:rPr kumimoji="0" lang="en-GB" sz="1900" b="0" i="0" u="none" strike="noStrike" kern="1200" cap="none" normalizeH="0" baseline="0" dirty="0" err="1">
                          <a:ln>
                            <a:noFill/>
                          </a:ln>
                          <a:solidFill>
                            <a:schemeClr val="tx1"/>
                          </a:solidFill>
                          <a:effectLst/>
                          <a:latin typeface="Arial" panose="020B0604020202020204" pitchFamily="34" charset="0"/>
                          <a:ea typeface="+mn-ea"/>
                          <a:cs typeface="Arial" panose="020B0604020202020204" pitchFamily="34" charset="0"/>
                        </a:rPr>
                        <a:t>με</a:t>
                      </a:r>
                      <a:r>
                        <a:rPr kumimoji="0" lang="en-GB"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 </a:t>
                      </a:r>
                      <a:r>
                        <a:rPr kumimoji="0" lang="en-GB" sz="1900" b="0" i="0" u="none" strike="noStrike" kern="1200" cap="none" normalizeH="0" baseline="0" dirty="0" err="1">
                          <a:ln>
                            <a:noFill/>
                          </a:ln>
                          <a:solidFill>
                            <a:schemeClr val="tx1"/>
                          </a:solidFill>
                          <a:effectLst/>
                          <a:latin typeface="Arial" panose="020B0604020202020204" pitchFamily="34" charset="0"/>
                          <a:ea typeface="+mn-ea"/>
                          <a:cs typeface="Arial" panose="020B0604020202020204" pitchFamily="34" charset="0"/>
                        </a:rPr>
                        <a:t>στο</a:t>
                      </a:r>
                      <a:r>
                        <a:rPr kumimoji="0" lang="en-GB"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 </a:t>
                      </a:r>
                      <a:r>
                        <a:rPr kumimoji="0" lang="en-GB" sz="1900" b="0" i="0" u="none" strike="noStrike" kern="1200" cap="none" normalizeH="0" baseline="0" dirty="0" err="1">
                          <a:ln>
                            <a:noFill/>
                          </a:ln>
                          <a:solidFill>
                            <a:schemeClr val="tx1"/>
                          </a:solidFill>
                          <a:effectLst/>
                          <a:latin typeface="Arial" panose="020B0604020202020204" pitchFamily="34" charset="0"/>
                          <a:ea typeface="+mn-ea"/>
                          <a:cs typeface="Arial" panose="020B0604020202020204" pitchFamily="34" charset="0"/>
                        </a:rPr>
                        <a:t>τετράδιο</a:t>
                      </a:r>
                      <a:r>
                        <a:rPr kumimoji="0" lang="en-GB"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rPr>
                        <a:t>.</a:t>
                      </a:r>
                      <a:endParaRPr kumimoji="0" lang="x-none" altLang="en-US" sz="1900" b="0" i="0" u="none" strike="noStrike" kern="1200" cap="none" normalizeH="0" baseline="0" dirty="0">
                        <a:ln>
                          <a:noFill/>
                        </a:ln>
                        <a:solidFill>
                          <a:schemeClr val="tx1"/>
                        </a:solidFill>
                        <a:effectLst/>
                        <a:latin typeface="Arial" panose="020B0604020202020204" pitchFamily="34" charset="0"/>
                        <a:ea typeface="+mn-ea"/>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rPr>
                        <a:t>28 (4%)</a:t>
                      </a:r>
                      <a:endParaRPr kumimoji="0" lang="x-none"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2F3"/>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rPr>
                        <a:t>58 (8%)</a:t>
                      </a:r>
                      <a:endParaRPr kumimoji="0" lang="x-none"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2F3"/>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rPr>
                        <a:t>138 (20%)</a:t>
                      </a:r>
                      <a:endParaRPr kumimoji="0" lang="x-none" altLang="en-US" sz="19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2F3"/>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221 (32%)</a:t>
                      </a:r>
                      <a:endParaRPr kumimoji="0" lang="x-none"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2F3"/>
                    </a:solidFill>
                  </a:tcPr>
                </a:tc>
                <a:tc>
                  <a:txBody>
                    <a:bodyPr/>
                    <a:lstStyle>
                      <a:lvl1pPr>
                        <a:spcBef>
                          <a:spcPts val="1000"/>
                        </a:spcBef>
                        <a:buClr>
                          <a:schemeClr val="accent2"/>
                        </a:buClr>
                        <a:buFont typeface="Arial" panose="020B0604020202020204" pitchFamily="34" charset="0"/>
                        <a:defRPr sz="1600">
                          <a:solidFill>
                            <a:srgbClr val="262626"/>
                          </a:solidFill>
                          <a:latin typeface="Gill Sans MT" panose="020B0502020104020203" pitchFamily="34" charset="0"/>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0"/>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0"/>
                        </a:defRPr>
                      </a:lvl9pPr>
                    </a:lstStyle>
                    <a:p>
                      <a:pPr marL="0" marR="0" lvl="0" indent="0" algn="ctr" defTabSz="914400" rtl="0" eaLnBrk="1" fontAlgn="base" latinLnBrk="0" hangingPunct="1">
                        <a:lnSpc>
                          <a:spcPct val="200000"/>
                        </a:lnSpc>
                        <a:spcBef>
                          <a:spcPts val="0"/>
                        </a:spcBef>
                        <a:spcAft>
                          <a:spcPct val="0"/>
                        </a:spcAft>
                        <a:buClrTx/>
                        <a:buSzTx/>
                        <a:buFontTx/>
                        <a:buNone/>
                        <a:tabLst/>
                      </a:pPr>
                      <a:r>
                        <a:rPr kumimoji="0" lang="en-GB"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237 (35%)</a:t>
                      </a:r>
                      <a:endParaRPr kumimoji="0" lang="x-none" altLang="en-US"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2F3"/>
                    </a:solidFill>
                  </a:tcPr>
                </a:tc>
                <a:extLst>
                  <a:ext uri="{0D108BD9-81ED-4DB2-BD59-A6C34878D82A}">
                    <a16:rowId xmlns:a16="http://schemas.microsoft.com/office/drawing/2014/main" val="10006"/>
                  </a:ext>
                </a:extLst>
              </a:tr>
            </a:tbl>
          </a:graphicData>
        </a:graphic>
      </p:graphicFrame>
      <p:sp>
        <p:nvSpPr>
          <p:cNvPr id="19516" name="Slide Number Placeholder 1"/>
          <p:cNvSpPr>
            <a:spLocks noGrp="1"/>
          </p:cNvSpPr>
          <p:nvPr>
            <p:ph type="sldNum" sz="quarter" idx="12"/>
          </p:nvPr>
        </p:nvSpPr>
        <p:spPr bwMode="auto">
          <a:xfrm>
            <a:off x="11436288" y="6218238"/>
            <a:ext cx="366712" cy="365125"/>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DF1E9C45-D6F8-4BAF-9169-F01A9990189A}" type="slidenum">
              <a:rPr lang="en-US" altLang="el-GR" smtClean="0">
                <a:solidFill>
                  <a:srgbClr val="FFFFFF"/>
                </a:solidFill>
              </a:rPr>
              <a:pPr/>
              <a:t>22</a:t>
            </a:fld>
            <a:endParaRPr lang="en-US" altLang="el-GR">
              <a:solidFill>
                <a:srgbClr val="FFFFFF"/>
              </a:solidFill>
            </a:endParaRPr>
          </a:p>
        </p:txBody>
      </p:sp>
      <p:sp>
        <p:nvSpPr>
          <p:cNvPr id="5" name="TextBox 4"/>
          <p:cNvSpPr txBox="1"/>
          <p:nvPr/>
        </p:nvSpPr>
        <p:spPr>
          <a:xfrm>
            <a:off x="2790825" y="258763"/>
            <a:ext cx="6613525" cy="461962"/>
          </a:xfrm>
          <a:prstGeom prst="rect">
            <a:avLst/>
          </a:prstGeom>
          <a:solidFill>
            <a:schemeClr val="accent2"/>
          </a:solidFill>
          <a:ln w="28575"/>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a:spAutoFit/>
          </a:bodyPr>
          <a:lstStyle/>
          <a:p>
            <a:pPr algn="ctr" eaLnBrk="1" fontAlgn="auto" hangingPunct="1">
              <a:spcBef>
                <a:spcPts val="0"/>
              </a:spcBef>
              <a:spcAft>
                <a:spcPts val="0"/>
              </a:spcAft>
              <a:defRPr/>
            </a:pPr>
            <a:r>
              <a:rPr lang="el-GR" sz="2400" b="1" dirty="0">
                <a:solidFill>
                  <a:schemeClr val="tx1"/>
                </a:solidFill>
                <a:latin typeface="Arial" panose="020B0604020202020204" pitchFamily="34" charset="0"/>
                <a:cs typeface="Arial" panose="020B0604020202020204" pitchFamily="34" charset="0"/>
              </a:rPr>
              <a:t>Απαντήσεις μαθητών</a:t>
            </a:r>
            <a:r>
              <a:rPr lang="en-GB" sz="2400" b="1" dirty="0">
                <a:solidFill>
                  <a:schemeClr val="tx1"/>
                </a:solidFill>
                <a:latin typeface="Arial" panose="020B0604020202020204" pitchFamily="34" charset="0"/>
                <a:cs typeface="Arial" panose="020B0604020202020204" pitchFamily="34" charset="0"/>
              </a:rPr>
              <a:t>: </a:t>
            </a:r>
            <a:r>
              <a:rPr lang="el-GR" sz="2400" b="1" dirty="0">
                <a:solidFill>
                  <a:schemeClr val="tx1"/>
                </a:solidFill>
                <a:latin typeface="Arial" panose="020B0604020202020204" pitchFamily="34" charset="0"/>
                <a:cs typeface="Arial" panose="020B0604020202020204" pitchFamily="34" charset="0"/>
              </a:rPr>
              <a:t>Ανάλυση</a:t>
            </a:r>
            <a:endParaRPr lang="en-GB" sz="2400" b="1" dirty="0">
              <a:solidFill>
                <a:schemeClr val="tx1"/>
              </a:solidFill>
              <a:latin typeface="Arial" panose="020B0604020202020204" pitchFamily="34" charset="0"/>
              <a:cs typeface="Arial" panose="020B0604020202020204" pitchFamily="34" charset="0"/>
            </a:endParaRPr>
          </a:p>
        </p:txBody>
      </p:sp>
      <p:sp>
        <p:nvSpPr>
          <p:cNvPr id="6" name="TextBox 5"/>
          <p:cNvSpPr txBox="1"/>
          <p:nvPr/>
        </p:nvSpPr>
        <p:spPr>
          <a:xfrm>
            <a:off x="600075" y="4961586"/>
            <a:ext cx="10812463" cy="1846659"/>
          </a:xfrm>
          <a:prstGeom prst="rect">
            <a:avLst/>
          </a:prstGeom>
          <a:solidFill>
            <a:schemeClr val="accent1">
              <a:lumMod val="40000"/>
              <a:lumOff val="60000"/>
            </a:schemeClr>
          </a:solidFill>
          <a:effectLst>
            <a:outerShdw blurRad="50800" dist="38100" dir="2700000" algn="tl" rotWithShape="0">
              <a:prstClr val="black">
                <a:alpha val="40000"/>
              </a:prstClr>
            </a:outerShdw>
          </a:effectLst>
        </p:spPr>
        <p:txBody>
          <a:bodyPr wrap="square" rtlCol="0">
            <a:spAutoFit/>
          </a:bodyPr>
          <a:lstStyle/>
          <a:p>
            <a:pPr marL="285750" indent="-285750">
              <a:buClr>
                <a:schemeClr val="accent2">
                  <a:lumMod val="50000"/>
                </a:schemeClr>
              </a:buClr>
              <a:buFont typeface="Arial" panose="020B0604020202020204" pitchFamily="34" charset="0"/>
              <a:buChar char="•"/>
            </a:pPr>
            <a:r>
              <a:rPr lang="el-GR" sz="1900" dirty="0">
                <a:latin typeface="Arial" panose="020B0604020202020204" pitchFamily="34" charset="0"/>
                <a:cs typeface="Arial" panose="020B0604020202020204" pitchFamily="34" charset="0"/>
              </a:rPr>
              <a:t>Περιορισμένη χρήση βιβλίου και τετραδίου λόγω της αξιοποίησης των φύλλων εργασίας.</a:t>
            </a:r>
            <a:endParaRPr lang="en-US" sz="1900" dirty="0">
              <a:latin typeface="Arial" panose="020B0604020202020204" pitchFamily="34" charset="0"/>
              <a:cs typeface="Arial" panose="020B0604020202020204" pitchFamily="34" charset="0"/>
            </a:endParaRPr>
          </a:p>
          <a:p>
            <a:pPr>
              <a:buClr>
                <a:schemeClr val="accent2">
                  <a:lumMod val="50000"/>
                </a:schemeClr>
              </a:buClr>
            </a:pPr>
            <a:endParaRPr lang="el-GR" sz="1000" dirty="0">
              <a:latin typeface="Arial" panose="020B0604020202020204" pitchFamily="34" charset="0"/>
              <a:cs typeface="Arial" panose="020B0604020202020204" pitchFamily="34" charset="0"/>
            </a:endParaRPr>
          </a:p>
          <a:p>
            <a:pPr marL="285750" indent="-285750">
              <a:buClr>
                <a:schemeClr val="accent2">
                  <a:lumMod val="50000"/>
                </a:schemeClr>
              </a:buClr>
              <a:buFont typeface="Arial" panose="020B0604020202020204" pitchFamily="34" charset="0"/>
              <a:buChar char="•"/>
            </a:pPr>
            <a:r>
              <a:rPr lang="el-GR" sz="1900" dirty="0">
                <a:latin typeface="Arial" panose="020B0604020202020204" pitchFamily="34" charset="0"/>
                <a:cs typeface="Arial" panose="020B0604020202020204" pitchFamily="34" charset="0"/>
              </a:rPr>
              <a:t>Η  επίδειξη πειραμάτων και η ομαδική εργασία  είναι ενταγμένη με αρκετά μεγάλη συχνότητα στο μάθημα.</a:t>
            </a:r>
            <a:endParaRPr lang="en-US" sz="1900" dirty="0">
              <a:latin typeface="Arial" panose="020B0604020202020204" pitchFamily="34" charset="0"/>
              <a:cs typeface="Arial" panose="020B0604020202020204" pitchFamily="34" charset="0"/>
            </a:endParaRPr>
          </a:p>
          <a:p>
            <a:pPr>
              <a:buClr>
                <a:schemeClr val="accent2">
                  <a:lumMod val="50000"/>
                </a:schemeClr>
              </a:buClr>
            </a:pPr>
            <a:endParaRPr lang="el-GR" sz="1000" dirty="0">
              <a:latin typeface="Arial" panose="020B0604020202020204" pitchFamily="34" charset="0"/>
              <a:cs typeface="Arial" panose="020B0604020202020204" pitchFamily="34" charset="0"/>
            </a:endParaRPr>
          </a:p>
          <a:p>
            <a:pPr marL="285750" indent="-285750">
              <a:buClr>
                <a:schemeClr val="accent2">
                  <a:lumMod val="50000"/>
                </a:schemeClr>
              </a:buClr>
              <a:buFont typeface="Arial" panose="020B0604020202020204" pitchFamily="34" charset="0"/>
              <a:buChar char="•"/>
            </a:pPr>
            <a:r>
              <a:rPr lang="el-GR" sz="1900" dirty="0">
                <a:latin typeface="Arial" panose="020B0604020202020204" pitchFamily="34" charset="0"/>
                <a:cs typeface="Arial" panose="020B0604020202020204" pitchFamily="34" charset="0"/>
              </a:rPr>
              <a:t>Σταθερή συνιστώσα του μαθήματος οι ασκήσεις.</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37589033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25450" y="420688"/>
            <a:ext cx="11353800" cy="487362"/>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0483" name="Rectangle 3"/>
          <p:cNvSpPr>
            <a:spLocks noChangeArrowheads="1"/>
          </p:cNvSpPr>
          <p:nvPr/>
        </p:nvSpPr>
        <p:spPr bwMode="auto">
          <a:xfrm>
            <a:off x="1577975" y="398463"/>
            <a:ext cx="90185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pPr algn="ctr" eaLnBrk="1" hangingPunct="1"/>
            <a:r>
              <a:rPr lang="el-GR" altLang="el-CY" sz="2400" b="1" dirty="0">
                <a:latin typeface="Arial" panose="020B0604020202020204" pitchFamily="34" charset="0"/>
                <a:ea typeface="Times New Roman" panose="02020603050405020304" pitchFamily="18" charset="0"/>
                <a:cs typeface="Arial" panose="020B0604020202020204" pitchFamily="34" charset="0"/>
              </a:rPr>
              <a:t>Στατιστική ανάλυση με το στατιστικό </a:t>
            </a:r>
            <a:r>
              <a:rPr lang="en-US" altLang="el-CY" sz="2400" b="1" dirty="0">
                <a:latin typeface="Arial" panose="020B0604020202020204" pitchFamily="34" charset="0"/>
                <a:ea typeface="Times New Roman" panose="02020603050405020304" pitchFamily="18" charset="0"/>
                <a:cs typeface="Arial" panose="020B0604020202020204" pitchFamily="34" charset="0"/>
              </a:rPr>
              <a:t>test ANOVA</a:t>
            </a:r>
            <a:endParaRPr lang="el-GR" altLang="el-CY" sz="2400" b="1" dirty="0">
              <a:latin typeface="Arial" panose="020B0604020202020204" pitchFamily="34" charset="0"/>
              <a:ea typeface="Times New Roman" panose="02020603050405020304" pitchFamily="18" charset="0"/>
              <a:cs typeface="Arial" panose="020B0604020202020204" pitchFamily="34" charset="0"/>
            </a:endParaRPr>
          </a:p>
        </p:txBody>
      </p:sp>
      <p:sp>
        <p:nvSpPr>
          <p:cNvPr id="20484" name="Rectangle 1"/>
          <p:cNvSpPr>
            <a:spLocks noChangeArrowheads="1"/>
          </p:cNvSpPr>
          <p:nvPr/>
        </p:nvSpPr>
        <p:spPr bwMode="auto">
          <a:xfrm>
            <a:off x="425450" y="1371049"/>
            <a:ext cx="10808607" cy="3647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pPr>
              <a:lnSpc>
                <a:spcPct val="150000"/>
              </a:lnSpc>
            </a:pPr>
            <a:r>
              <a:rPr lang="el-GR" sz="2200" dirty="0" err="1">
                <a:latin typeface="Arial" panose="020B0604020202020204" pitchFamily="34" charset="0"/>
                <a:cs typeface="Arial" panose="020B0604020202020204" pitchFamily="34" charset="0"/>
              </a:rPr>
              <a:t>Διερε</a:t>
            </a:r>
            <a:r>
              <a:rPr lang="en-US" sz="2200" dirty="0">
                <a:latin typeface="Arial" panose="020B0604020202020204" pitchFamily="34" charset="0"/>
                <a:cs typeface="Arial" panose="020B0604020202020204" pitchFamily="34" charset="0"/>
              </a:rPr>
              <a:t>ύ</a:t>
            </a:r>
            <a:r>
              <a:rPr lang="el-GR" sz="2200" dirty="0" err="1">
                <a:latin typeface="Arial" panose="020B0604020202020204" pitchFamily="34" charset="0"/>
                <a:cs typeface="Arial" panose="020B0604020202020204" pitchFamily="34" charset="0"/>
              </a:rPr>
              <a:t>νηση</a:t>
            </a:r>
            <a:r>
              <a:rPr lang="el-GR" sz="2200" dirty="0">
                <a:latin typeface="Arial" panose="020B0604020202020204" pitchFamily="34" charset="0"/>
                <a:cs typeface="Arial" panose="020B0604020202020204" pitchFamily="34" charset="0"/>
              </a:rPr>
              <a:t> κατά πόσο συγκεκριμένα χαρακτηριστικά και πρακτικές της διδασκαλίας του μαθήματος της Φυσικής στο Γυμνάσιο, όπως αποτυπώνονται από τις δηλώσεις των ίδιων των μαθητών και μαθητριών, συσχετίζονται με τη διαμόρφωση συγκεκριμένων στάσεων. </a:t>
            </a:r>
          </a:p>
          <a:p>
            <a:pPr>
              <a:lnSpc>
                <a:spcPct val="150000"/>
              </a:lnSpc>
            </a:pPr>
            <a:endParaRPr lang="el-GR" sz="2200" dirty="0">
              <a:latin typeface="Arial" panose="020B0604020202020204" pitchFamily="34" charset="0"/>
              <a:cs typeface="Arial" panose="020B0604020202020204" pitchFamily="34" charset="0"/>
            </a:endParaRPr>
          </a:p>
          <a:p>
            <a:pPr>
              <a:lnSpc>
                <a:spcPct val="150000"/>
              </a:lnSpc>
            </a:pPr>
            <a:r>
              <a:rPr lang="el-GR" sz="2200" dirty="0">
                <a:latin typeface="Arial" panose="020B0604020202020204" pitchFamily="34" charset="0"/>
                <a:cs typeface="Arial" panose="020B0604020202020204" pitchFamily="34" charset="0"/>
              </a:rPr>
              <a:t>Αναζητήθηκε η συσχέτιση μεταξύ των χαρακτηριστικών της διδασκαλίας και των παραγόντων των στάσεων. </a:t>
            </a:r>
            <a:endParaRPr lang="el-CY" altLang="en-US" sz="2200" dirty="0">
              <a:latin typeface="Arial" panose="020B0604020202020204" pitchFamily="34" charset="0"/>
              <a:cs typeface="Arial" panose="020B0604020202020204" pitchFamily="34" charset="0"/>
            </a:endParaRPr>
          </a:p>
        </p:txBody>
      </p:sp>
      <p:sp>
        <p:nvSpPr>
          <p:cNvPr id="20485" name="Slide Number Placeholder 1"/>
          <p:cNvSpPr>
            <a:spLocks noGrp="1"/>
          </p:cNvSpPr>
          <p:nvPr>
            <p:ph type="sldNum" sz="quarter" idx="12"/>
          </p:nvPr>
        </p:nvSpPr>
        <p:spPr bwMode="auto">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688A61A4-4A66-49BA-9C2A-A37DE26BE758}" type="slidenum">
              <a:rPr lang="en-US" altLang="el-GR" smtClean="0">
                <a:solidFill>
                  <a:srgbClr val="FFFFFF"/>
                </a:solidFill>
              </a:rPr>
              <a:pPr/>
              <a:t>23</a:t>
            </a:fld>
            <a:endParaRPr lang="en-US" altLang="el-GR">
              <a:solidFill>
                <a:srgbClr val="FFFFFF"/>
              </a:solidFill>
            </a:endParaRPr>
          </a:p>
        </p:txBody>
      </p:sp>
    </p:spTree>
    <p:extLst>
      <p:ext uri="{BB962C8B-B14F-4D97-AF65-F5344CB8AC3E}">
        <p14:creationId xmlns:p14="http://schemas.microsoft.com/office/powerpoint/2010/main" val="19019602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818691326"/>
              </p:ext>
            </p:extLst>
          </p:nvPr>
        </p:nvGraphicFramePr>
        <p:xfrm>
          <a:off x="419100" y="330202"/>
          <a:ext cx="11353800" cy="5716397"/>
        </p:xfrm>
        <a:graphic>
          <a:graphicData uri="http://schemas.openxmlformats.org/drawingml/2006/table">
            <a:tbl>
              <a:tblPr/>
              <a:tblGrid>
                <a:gridCol w="3479800">
                  <a:extLst>
                    <a:ext uri="{9D8B030D-6E8A-4147-A177-3AD203B41FA5}">
                      <a16:colId xmlns:a16="http://schemas.microsoft.com/office/drawing/2014/main" val="20000"/>
                    </a:ext>
                  </a:extLst>
                </a:gridCol>
                <a:gridCol w="1320800">
                  <a:extLst>
                    <a:ext uri="{9D8B030D-6E8A-4147-A177-3AD203B41FA5}">
                      <a16:colId xmlns:a16="http://schemas.microsoft.com/office/drawing/2014/main" val="20001"/>
                    </a:ext>
                  </a:extLst>
                </a:gridCol>
                <a:gridCol w="1190625">
                  <a:extLst>
                    <a:ext uri="{9D8B030D-6E8A-4147-A177-3AD203B41FA5}">
                      <a16:colId xmlns:a16="http://schemas.microsoft.com/office/drawing/2014/main" val="20002"/>
                    </a:ext>
                  </a:extLst>
                </a:gridCol>
                <a:gridCol w="1528763">
                  <a:extLst>
                    <a:ext uri="{9D8B030D-6E8A-4147-A177-3AD203B41FA5}">
                      <a16:colId xmlns:a16="http://schemas.microsoft.com/office/drawing/2014/main" val="20003"/>
                    </a:ext>
                  </a:extLst>
                </a:gridCol>
                <a:gridCol w="1347787">
                  <a:extLst>
                    <a:ext uri="{9D8B030D-6E8A-4147-A177-3AD203B41FA5}">
                      <a16:colId xmlns:a16="http://schemas.microsoft.com/office/drawing/2014/main" val="20004"/>
                    </a:ext>
                  </a:extLst>
                </a:gridCol>
                <a:gridCol w="1247775">
                  <a:extLst>
                    <a:ext uri="{9D8B030D-6E8A-4147-A177-3AD203B41FA5}">
                      <a16:colId xmlns:a16="http://schemas.microsoft.com/office/drawing/2014/main" val="20005"/>
                    </a:ext>
                  </a:extLst>
                </a:gridCol>
                <a:gridCol w="1238250">
                  <a:extLst>
                    <a:ext uri="{9D8B030D-6E8A-4147-A177-3AD203B41FA5}">
                      <a16:colId xmlns:a16="http://schemas.microsoft.com/office/drawing/2014/main" val="20006"/>
                    </a:ext>
                  </a:extLst>
                </a:gridCol>
              </a:tblGrid>
              <a:tr h="337056">
                <a:tc gridSpan="7">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l-GR" altLang="x-none" sz="19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Α</a:t>
                      </a:r>
                      <a:r>
                        <a:rPr kumimoji="0" lang="en-GB" altLang="x-none" sz="19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r>
                        <a:rPr kumimoji="0" lang="el-GR" altLang="x-none" sz="19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Συσχέτιση μεταξύ</a:t>
                      </a:r>
                      <a:r>
                        <a:rPr kumimoji="0" lang="en-GB" altLang="x-none" sz="19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r>
                        <a:rPr kumimoji="0" lang="el-GR" altLang="x-none" sz="19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Χρησιμοποιούσαμε το βιβλίο</a:t>
                      </a:r>
                      <a:r>
                        <a:rPr kumimoji="0" lang="en-GB" altLang="x-none" sz="19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 </a:t>
                      </a:r>
                      <a:r>
                        <a:rPr kumimoji="0" lang="el-GR" altLang="x-none" sz="19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και </a:t>
                      </a:r>
                      <a:r>
                        <a:rPr kumimoji="0" lang="en-GB" altLang="x-none" sz="19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r>
                        <a:rPr kumimoji="0" lang="el-GR" altLang="x-none" sz="19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παραγόντων των στάσεων</a:t>
                      </a:r>
                      <a:r>
                        <a:rPr kumimoji="0" lang="en-GB" altLang="x-none" sz="19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a:t>
                      </a:r>
                      <a:endParaRPr kumimoji="0" lang="en-US" altLang="x-none" sz="1900" b="1"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5315" marR="55315"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25400" cap="flat" cmpd="sng" algn="ctr">
                      <a:solidFill>
                        <a:schemeClr val="accent2"/>
                      </a:solidFill>
                      <a:prstDash val="solid"/>
                      <a:round/>
                      <a:headEnd type="none" w="med" len="med"/>
                      <a:tailEnd type="none" w="med" len="med"/>
                    </a:lnB>
                    <a:lnTlToBr>
                      <a:noFill/>
                    </a:lnTlToBr>
                    <a:lnBlToTr>
                      <a:noFill/>
                    </a:lnBlToTr>
                    <a:solidFill>
                      <a:schemeClr val="accent2"/>
                    </a:solidFill>
                  </a:tcPr>
                </a:tc>
                <a:tc hMerge="1">
                  <a:txBody>
                    <a:bodyPr/>
                    <a:lstStyle/>
                    <a:p>
                      <a:endParaRPr lang="x-none"/>
                    </a:p>
                  </a:txBody>
                  <a:tcPr/>
                </a:tc>
                <a:tc hMerge="1">
                  <a:txBody>
                    <a:bodyPr/>
                    <a:lstStyle/>
                    <a:p>
                      <a:endParaRPr lang="x-none"/>
                    </a:p>
                  </a:txBody>
                  <a:tcPr/>
                </a:tc>
                <a:tc hMerge="1">
                  <a:txBody>
                    <a:bodyPr/>
                    <a:lstStyle/>
                    <a:p>
                      <a:endParaRPr lang="x-none"/>
                    </a:p>
                  </a:txBody>
                  <a:tcPr/>
                </a:tc>
                <a:tc hMerge="1">
                  <a:txBody>
                    <a:bodyPr/>
                    <a:lstStyle/>
                    <a:p>
                      <a:endParaRPr lang="x-none"/>
                    </a:p>
                  </a:txBody>
                  <a:tcPr/>
                </a:tc>
                <a:tc hMerge="1">
                  <a:txBody>
                    <a:bodyPr/>
                    <a:lstStyle/>
                    <a:p>
                      <a:endParaRPr lang="x-none"/>
                    </a:p>
                  </a:txBody>
                  <a:tcPr/>
                </a:tc>
                <a:tc hMerge="1">
                  <a:txBody>
                    <a:bodyPr/>
                    <a:lstStyle/>
                    <a:p>
                      <a:endParaRPr lang="x-none"/>
                    </a:p>
                  </a:txBody>
                  <a:tcPr/>
                </a:tc>
                <a:extLst>
                  <a:ext uri="{0D108BD9-81ED-4DB2-BD59-A6C34878D82A}">
                    <a16:rowId xmlns:a16="http://schemas.microsoft.com/office/drawing/2014/main" val="10000"/>
                  </a:ext>
                </a:extLst>
              </a:tr>
              <a:tr h="557729">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200000"/>
                        </a:lnSpc>
                        <a:spcBef>
                          <a:spcPct val="0"/>
                        </a:spcBef>
                        <a:spcAft>
                          <a:spcPct val="0"/>
                        </a:spcAft>
                        <a:buClrTx/>
                        <a:buSzTx/>
                        <a:buFontTx/>
                        <a:buNone/>
                        <a:tabLst/>
                      </a:pPr>
                      <a:r>
                        <a:rPr kumimoji="0" lang="el-GR" altLang="x-none" sz="18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Παρ</a:t>
                      </a:r>
                      <a:r>
                        <a:rPr kumimoji="0" lang="en-GB" altLang="x-none" sz="1800" b="1"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ά</a:t>
                      </a:r>
                      <a:r>
                        <a:rPr kumimoji="0" lang="el-GR" altLang="x-none" sz="1800" b="1" i="0" u="none" strike="noStrike" cap="none" normalizeH="0" baseline="0" dirty="0" err="1">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γοντας</a:t>
                      </a:r>
                      <a:endParaRPr kumimoji="0" lang="x-none" altLang="x-none" sz="18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55315" marR="55315"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p>
                      <a:pPr marL="38100" marR="38100" algn="ctr">
                        <a:spcBef>
                          <a:spcPts val="200"/>
                        </a:spcBef>
                        <a:spcAft>
                          <a:spcPts val="200"/>
                        </a:spcAft>
                      </a:pPr>
                      <a:r>
                        <a:rPr lang="en-GB" sz="1800" b="1" dirty="0" err="1">
                          <a:solidFill>
                            <a:srgbClr val="000000"/>
                          </a:solidFill>
                          <a:effectLst/>
                          <a:latin typeface="Arial" panose="020B0604020202020204" pitchFamily="34" charset="0"/>
                          <a:ea typeface="Arial" panose="020B0604020202020204" pitchFamily="34" charset="0"/>
                          <a:cs typeface="Arial" panose="020B0604020202020204" pitchFamily="34" charset="0"/>
                        </a:rPr>
                        <a:t>Ποτέ</a:t>
                      </a:r>
                      <a:endParaRPr lang="en-CY" sz="1800" dirty="0">
                        <a:effectLst/>
                        <a:latin typeface="Arial" panose="020B0604020202020204" pitchFamily="34" charset="0"/>
                        <a:ea typeface="Calibri" panose="020F0502020204030204" pitchFamily="34" charset="0"/>
                        <a:cs typeface="Arial" panose="020B0604020202020204" pitchFamily="34" charset="0"/>
                      </a:endParaRPr>
                    </a:p>
                    <a:p>
                      <a:pPr marL="38100" marR="38100" algn="ctr">
                        <a:spcBef>
                          <a:spcPts val="200"/>
                        </a:spcBef>
                        <a:spcAft>
                          <a:spcPts val="200"/>
                        </a:spcAft>
                      </a:pPr>
                      <a:r>
                        <a:rPr lang="en-GB" sz="1800" b="1" dirty="0">
                          <a:solidFill>
                            <a:srgbClr val="000000"/>
                          </a:solidFill>
                          <a:effectLst/>
                          <a:latin typeface="Arial" panose="020B0604020202020204" pitchFamily="34" charset="0"/>
                          <a:ea typeface="Arial" panose="020B0604020202020204" pitchFamily="34" charset="0"/>
                          <a:cs typeface="Arial" panose="020B0604020202020204" pitchFamily="34" charset="0"/>
                        </a:rPr>
                        <a:t>N = 100</a:t>
                      </a:r>
                      <a:r>
                        <a:rPr lang="en-GB" sz="1800" b="1" baseline="30000" dirty="0">
                          <a:solidFill>
                            <a:srgbClr val="000000"/>
                          </a:solidFill>
                          <a:effectLst/>
                          <a:latin typeface="Arial" panose="020B0604020202020204" pitchFamily="34" charset="0"/>
                          <a:ea typeface="Arial" panose="020B0604020202020204" pitchFamily="34" charset="0"/>
                          <a:cs typeface="Arial" panose="020B0604020202020204" pitchFamily="34" charset="0"/>
                        </a:rPr>
                        <a:t>1</a:t>
                      </a:r>
                      <a:endParaRPr lang="en-CY"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p>
                      <a:pPr marL="38100" marR="38100" algn="ctr">
                        <a:spcBef>
                          <a:spcPts val="200"/>
                        </a:spcBef>
                        <a:spcAft>
                          <a:spcPts val="200"/>
                        </a:spcAft>
                      </a:pPr>
                      <a:r>
                        <a:rPr lang="en-GB" sz="1800" b="1">
                          <a:solidFill>
                            <a:srgbClr val="000000"/>
                          </a:solidFill>
                          <a:effectLst/>
                          <a:latin typeface="Arial" panose="020B0604020202020204" pitchFamily="34" charset="0"/>
                          <a:ea typeface="Arial" panose="020B0604020202020204" pitchFamily="34" charset="0"/>
                          <a:cs typeface="Arial" panose="020B0604020202020204" pitchFamily="34" charset="0"/>
                        </a:rPr>
                        <a:t>Σπάνι</a:t>
                      </a:r>
                      <a:r>
                        <a:rPr lang="el-GR" sz="1800" b="1">
                          <a:solidFill>
                            <a:srgbClr val="000000"/>
                          </a:solidFill>
                          <a:effectLst/>
                          <a:latin typeface="Arial" panose="020B0604020202020204" pitchFamily="34" charset="0"/>
                          <a:ea typeface="Arial" panose="020B0604020202020204" pitchFamily="34" charset="0"/>
                          <a:cs typeface="Arial" panose="020B0604020202020204" pitchFamily="34" charset="0"/>
                        </a:rPr>
                        <a:t>α</a:t>
                      </a:r>
                      <a:endParaRPr lang="en-CY" sz="1800">
                        <a:effectLst/>
                        <a:latin typeface="Arial" panose="020B0604020202020204" pitchFamily="34" charset="0"/>
                        <a:ea typeface="Calibri" panose="020F0502020204030204" pitchFamily="34" charset="0"/>
                        <a:cs typeface="Arial" panose="020B0604020202020204" pitchFamily="34" charset="0"/>
                      </a:endParaRPr>
                    </a:p>
                    <a:p>
                      <a:pPr marL="38100" marR="38100" algn="ctr">
                        <a:spcBef>
                          <a:spcPts val="200"/>
                        </a:spcBef>
                        <a:spcAft>
                          <a:spcPts val="200"/>
                        </a:spcAft>
                      </a:pPr>
                      <a:r>
                        <a:rPr lang="en-GB" sz="1800" b="1">
                          <a:solidFill>
                            <a:srgbClr val="000000"/>
                          </a:solidFill>
                          <a:effectLst/>
                          <a:latin typeface="Arial" panose="020B0604020202020204" pitchFamily="34" charset="0"/>
                          <a:ea typeface="Arial" panose="020B0604020202020204" pitchFamily="34" charset="0"/>
                          <a:cs typeface="Arial" panose="020B0604020202020204" pitchFamily="34" charset="0"/>
                        </a:rPr>
                        <a:t>N = 168</a:t>
                      </a:r>
                      <a:r>
                        <a:rPr lang="en-GB" sz="1800" b="1" baseline="30000">
                          <a:solidFill>
                            <a:srgbClr val="000000"/>
                          </a:solidFill>
                          <a:effectLst/>
                          <a:latin typeface="Arial" panose="020B0604020202020204" pitchFamily="34" charset="0"/>
                          <a:ea typeface="Arial" panose="020B0604020202020204" pitchFamily="34" charset="0"/>
                          <a:cs typeface="Arial" panose="020B0604020202020204" pitchFamily="34" charset="0"/>
                        </a:rPr>
                        <a:t>1</a:t>
                      </a:r>
                      <a:endParaRPr lang="en-CY"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p>
                      <a:pPr marL="38100" marR="38100" algn="ctr">
                        <a:spcBef>
                          <a:spcPts val="200"/>
                        </a:spcBef>
                        <a:spcAft>
                          <a:spcPts val="200"/>
                        </a:spcAft>
                      </a:pPr>
                      <a:r>
                        <a:rPr lang="en-GB" sz="1800" b="1">
                          <a:solidFill>
                            <a:srgbClr val="000000"/>
                          </a:solidFill>
                          <a:effectLst/>
                          <a:latin typeface="Arial" panose="020B0604020202020204" pitchFamily="34" charset="0"/>
                          <a:ea typeface="Arial" panose="020B0604020202020204" pitchFamily="34" charset="0"/>
                          <a:cs typeface="Arial" panose="020B0604020202020204" pitchFamily="34" charset="0"/>
                        </a:rPr>
                        <a:t>Κάποτ</a:t>
                      </a:r>
                      <a:r>
                        <a:rPr lang="el-GR" sz="1800" b="1">
                          <a:solidFill>
                            <a:srgbClr val="000000"/>
                          </a:solidFill>
                          <a:effectLst/>
                          <a:latin typeface="Arial" panose="020B0604020202020204" pitchFamily="34" charset="0"/>
                          <a:ea typeface="Arial" panose="020B0604020202020204" pitchFamily="34" charset="0"/>
                          <a:cs typeface="Arial" panose="020B0604020202020204" pitchFamily="34" charset="0"/>
                        </a:rPr>
                        <a:t>ε</a:t>
                      </a:r>
                      <a:endParaRPr lang="en-CY" sz="1800">
                        <a:effectLst/>
                        <a:latin typeface="Arial" panose="020B0604020202020204" pitchFamily="34" charset="0"/>
                        <a:ea typeface="Calibri" panose="020F0502020204030204" pitchFamily="34" charset="0"/>
                        <a:cs typeface="Arial" panose="020B0604020202020204" pitchFamily="34" charset="0"/>
                      </a:endParaRPr>
                    </a:p>
                    <a:p>
                      <a:pPr marL="38100" marR="38100" algn="ctr">
                        <a:spcBef>
                          <a:spcPts val="200"/>
                        </a:spcBef>
                        <a:spcAft>
                          <a:spcPts val="200"/>
                        </a:spcAft>
                      </a:pPr>
                      <a:r>
                        <a:rPr lang="en-GB" sz="1800" b="1">
                          <a:solidFill>
                            <a:srgbClr val="000000"/>
                          </a:solidFill>
                          <a:effectLst/>
                          <a:latin typeface="Arial" panose="020B0604020202020204" pitchFamily="34" charset="0"/>
                          <a:ea typeface="Arial" panose="020B0604020202020204" pitchFamily="34" charset="0"/>
                          <a:cs typeface="Arial" panose="020B0604020202020204" pitchFamily="34" charset="0"/>
                        </a:rPr>
                        <a:t>N = 192</a:t>
                      </a:r>
                      <a:r>
                        <a:rPr lang="en-GB" sz="1800" b="1" baseline="30000">
                          <a:solidFill>
                            <a:srgbClr val="000000"/>
                          </a:solidFill>
                          <a:effectLst/>
                          <a:latin typeface="Arial" panose="020B0604020202020204" pitchFamily="34" charset="0"/>
                          <a:ea typeface="Arial" panose="020B0604020202020204" pitchFamily="34" charset="0"/>
                          <a:cs typeface="Arial" panose="020B0604020202020204" pitchFamily="34" charset="0"/>
                        </a:rPr>
                        <a:t>1</a:t>
                      </a:r>
                      <a:endParaRPr lang="en-CY"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p>
                      <a:pPr marL="38100" marR="38100" algn="ctr">
                        <a:spcBef>
                          <a:spcPts val="200"/>
                        </a:spcBef>
                        <a:spcAft>
                          <a:spcPts val="200"/>
                        </a:spcAft>
                      </a:pPr>
                      <a:r>
                        <a:rPr lang="en-GB" sz="1800" b="1">
                          <a:solidFill>
                            <a:srgbClr val="000000"/>
                          </a:solidFill>
                          <a:effectLst/>
                          <a:latin typeface="Arial" panose="020B0604020202020204" pitchFamily="34" charset="0"/>
                          <a:ea typeface="Arial" panose="020B0604020202020204" pitchFamily="34" charset="0"/>
                          <a:cs typeface="Arial" panose="020B0604020202020204" pitchFamily="34" charset="0"/>
                        </a:rPr>
                        <a:t>Συχνά </a:t>
                      </a:r>
                      <a:endParaRPr lang="en-CY" sz="1800">
                        <a:effectLst/>
                        <a:latin typeface="Arial" panose="020B0604020202020204" pitchFamily="34" charset="0"/>
                        <a:ea typeface="Calibri" panose="020F0502020204030204" pitchFamily="34" charset="0"/>
                        <a:cs typeface="Arial" panose="020B0604020202020204" pitchFamily="34" charset="0"/>
                      </a:endParaRPr>
                    </a:p>
                    <a:p>
                      <a:pPr marL="38100" marR="38100" algn="ctr">
                        <a:spcBef>
                          <a:spcPts val="200"/>
                        </a:spcBef>
                        <a:spcAft>
                          <a:spcPts val="200"/>
                        </a:spcAft>
                      </a:pPr>
                      <a:r>
                        <a:rPr lang="en-GB" sz="1800" b="1">
                          <a:solidFill>
                            <a:srgbClr val="000000"/>
                          </a:solidFill>
                          <a:effectLst/>
                          <a:latin typeface="Arial" panose="020B0604020202020204" pitchFamily="34" charset="0"/>
                          <a:ea typeface="Arial" panose="020B0604020202020204" pitchFamily="34" charset="0"/>
                          <a:cs typeface="Arial" panose="020B0604020202020204" pitchFamily="34" charset="0"/>
                        </a:rPr>
                        <a:t>N = 160</a:t>
                      </a:r>
                      <a:r>
                        <a:rPr lang="en-GB" sz="1800" b="1" baseline="30000">
                          <a:solidFill>
                            <a:srgbClr val="000000"/>
                          </a:solidFill>
                          <a:effectLst/>
                          <a:latin typeface="Arial" panose="020B0604020202020204" pitchFamily="34" charset="0"/>
                          <a:ea typeface="Arial" panose="020B0604020202020204" pitchFamily="34" charset="0"/>
                          <a:cs typeface="Arial" panose="020B0604020202020204" pitchFamily="34" charset="0"/>
                        </a:rPr>
                        <a:t>1</a:t>
                      </a:r>
                      <a:endParaRPr lang="en-CY"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p>
                      <a:pPr marL="38100" marR="38100" algn="ctr">
                        <a:spcBef>
                          <a:spcPts val="200"/>
                        </a:spcBef>
                        <a:spcAft>
                          <a:spcPts val="200"/>
                        </a:spcAft>
                      </a:pPr>
                      <a:r>
                        <a:rPr lang="en-GB" sz="1800" b="1">
                          <a:solidFill>
                            <a:srgbClr val="000000"/>
                          </a:solidFill>
                          <a:effectLst/>
                          <a:latin typeface="Arial" panose="020B0604020202020204" pitchFamily="34" charset="0"/>
                          <a:ea typeface="Arial" panose="020B0604020202020204" pitchFamily="34" charset="0"/>
                          <a:cs typeface="Arial" panose="020B0604020202020204" pitchFamily="34" charset="0"/>
                        </a:rPr>
                        <a:t>Πάντα</a:t>
                      </a:r>
                      <a:endParaRPr lang="en-CY" sz="1800">
                        <a:effectLst/>
                        <a:latin typeface="Arial" panose="020B0604020202020204" pitchFamily="34" charset="0"/>
                        <a:ea typeface="Calibri" panose="020F0502020204030204" pitchFamily="34" charset="0"/>
                        <a:cs typeface="Arial" panose="020B0604020202020204" pitchFamily="34" charset="0"/>
                      </a:endParaRPr>
                    </a:p>
                    <a:p>
                      <a:pPr marL="38100" marR="38100" algn="ctr">
                        <a:spcBef>
                          <a:spcPts val="200"/>
                        </a:spcBef>
                        <a:spcAft>
                          <a:spcPts val="200"/>
                        </a:spcAft>
                      </a:pPr>
                      <a:r>
                        <a:rPr lang="en-GB" sz="1800" b="1">
                          <a:solidFill>
                            <a:srgbClr val="000000"/>
                          </a:solidFill>
                          <a:effectLst/>
                          <a:latin typeface="Arial" panose="020B0604020202020204" pitchFamily="34" charset="0"/>
                          <a:ea typeface="Arial" panose="020B0604020202020204" pitchFamily="34" charset="0"/>
                          <a:cs typeface="Arial" panose="020B0604020202020204" pitchFamily="34" charset="0"/>
                        </a:rPr>
                        <a:t>N = 62</a:t>
                      </a:r>
                      <a:r>
                        <a:rPr lang="en-GB" sz="1800" b="1" baseline="30000">
                          <a:solidFill>
                            <a:srgbClr val="000000"/>
                          </a:solidFill>
                          <a:effectLst/>
                          <a:latin typeface="Arial" panose="020B0604020202020204" pitchFamily="34" charset="0"/>
                          <a:ea typeface="Arial" panose="020B0604020202020204" pitchFamily="34" charset="0"/>
                          <a:cs typeface="Arial" panose="020B0604020202020204" pitchFamily="34" charset="0"/>
                        </a:rPr>
                        <a:t>1</a:t>
                      </a:r>
                      <a:endParaRPr lang="en-CY"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p>
                      <a:pPr marL="38100" marR="38100" algn="ctr">
                        <a:spcBef>
                          <a:spcPts val="200"/>
                        </a:spcBef>
                        <a:spcAft>
                          <a:spcPts val="200"/>
                        </a:spcAft>
                      </a:pPr>
                      <a:r>
                        <a:rPr lang="en-GB" sz="1800" b="1" dirty="0">
                          <a:solidFill>
                            <a:srgbClr val="000000"/>
                          </a:solidFill>
                          <a:effectLst/>
                          <a:latin typeface="Arial" panose="020B0604020202020204" pitchFamily="34" charset="0"/>
                          <a:ea typeface="Arial" panose="020B0604020202020204" pitchFamily="34" charset="0"/>
                          <a:cs typeface="Arial" panose="020B0604020202020204" pitchFamily="34" charset="0"/>
                        </a:rPr>
                        <a:t>p-value</a:t>
                      </a:r>
                      <a:r>
                        <a:rPr lang="en-GB" sz="1800" b="1" baseline="30000" dirty="0">
                          <a:solidFill>
                            <a:srgbClr val="000000"/>
                          </a:solidFill>
                          <a:effectLst/>
                          <a:latin typeface="Arial" panose="020B0604020202020204" pitchFamily="34" charset="0"/>
                          <a:ea typeface="Arial" panose="020B0604020202020204" pitchFamily="34" charset="0"/>
                          <a:cs typeface="Arial" panose="020B0604020202020204" pitchFamily="34" charset="0"/>
                        </a:rPr>
                        <a:t>2</a:t>
                      </a:r>
                      <a:endParaRPr lang="en-CY"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254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extLst>
                  <a:ext uri="{0D108BD9-81ED-4DB2-BD59-A6C34878D82A}">
                    <a16:rowId xmlns:a16="http://schemas.microsoft.com/office/drawing/2014/main" val="10001"/>
                  </a:ext>
                </a:extLst>
              </a:tr>
              <a:tr h="512751">
                <a:tc>
                  <a:txBody>
                    <a:bodyPr/>
                    <a:lstStyle/>
                    <a:p>
                      <a:pPr marL="38100" marR="38100">
                        <a:spcBef>
                          <a:spcPts val="300"/>
                        </a:spcBef>
                        <a:spcAft>
                          <a:spcPts val="300"/>
                        </a:spcAft>
                      </a:pPr>
                      <a:r>
                        <a:rPr lang="el-GR" sz="1800" b="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Επιτυχία στο μάθημα της Φυσικής.</a:t>
                      </a:r>
                      <a:endParaRPr lang="en-CY" sz="18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4.0 (0.6)</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3.9 (0.7)</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a:ln>
                            <a:noFill/>
                          </a:ln>
                          <a:solidFill>
                            <a:srgbClr val="000000"/>
                          </a:solidFill>
                          <a:effectLst/>
                          <a:latin typeface="Arial" panose="020B0604020202020204" pitchFamily="34" charset="0"/>
                          <a:cs typeface="Arial" panose="020B0604020202020204" pitchFamily="34" charset="0"/>
                        </a:rPr>
                        <a:t>4.0 (0.7)</a:t>
                      </a:r>
                      <a:endParaRPr kumimoji="0" lang="x-none" altLang="x-none" sz="18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a:ln>
                            <a:noFill/>
                          </a:ln>
                          <a:solidFill>
                            <a:srgbClr val="000000"/>
                          </a:solidFill>
                          <a:effectLst/>
                          <a:latin typeface="Arial" panose="020B0604020202020204" pitchFamily="34" charset="0"/>
                          <a:cs typeface="Arial" panose="020B0604020202020204" pitchFamily="34" charset="0"/>
                        </a:rPr>
                        <a:t>4.0 (0.6)</a:t>
                      </a:r>
                      <a:endParaRPr kumimoji="0" lang="x-none" altLang="x-none" sz="18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a:ln>
                            <a:noFill/>
                          </a:ln>
                          <a:solidFill>
                            <a:srgbClr val="000000"/>
                          </a:solidFill>
                          <a:effectLst/>
                          <a:latin typeface="Arial" panose="020B0604020202020204" pitchFamily="34" charset="0"/>
                          <a:cs typeface="Arial" panose="020B0604020202020204" pitchFamily="34" charset="0"/>
                        </a:rPr>
                        <a:t>3.8 (0.7)</a:t>
                      </a:r>
                      <a:endParaRPr kumimoji="0" lang="x-none" altLang="x-none" sz="18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a:ln>
                            <a:noFill/>
                          </a:ln>
                          <a:solidFill>
                            <a:srgbClr val="000000"/>
                          </a:solidFill>
                          <a:effectLst/>
                          <a:latin typeface="Arial" panose="020B0604020202020204" pitchFamily="34" charset="0"/>
                          <a:cs typeface="Arial" panose="020B0604020202020204" pitchFamily="34" charset="0"/>
                        </a:rPr>
                        <a:t>0.12</a:t>
                      </a:r>
                      <a:endParaRPr kumimoji="0" lang="x-none" altLang="x-none" sz="18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69127">
                <a:tc>
                  <a:txBody>
                    <a:bodyPr/>
                    <a:lstStyle/>
                    <a:p>
                      <a:pPr marL="38100" marR="38100">
                        <a:spcBef>
                          <a:spcPts val="300"/>
                        </a:spcBef>
                        <a:spcAft>
                          <a:spcPts val="300"/>
                        </a:spcAft>
                      </a:pPr>
                      <a:r>
                        <a:rPr lang="el-GR" sz="1800" b="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Προτίμηση στη Φυσική ως μάθημα/επάγγελμα που θα επιλέξουν.</a:t>
                      </a:r>
                      <a:endParaRPr lang="en-CY" sz="18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20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3.8 (0.9)</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20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3.9 (0.8)</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20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3.9 (0.8)</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20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3.9 (0.8)</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20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3.7 (0.9)</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20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0.5</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extLst>
                  <a:ext uri="{0D108BD9-81ED-4DB2-BD59-A6C34878D82A}">
                    <a16:rowId xmlns:a16="http://schemas.microsoft.com/office/drawing/2014/main" val="10003"/>
                  </a:ext>
                </a:extLst>
              </a:tr>
              <a:tr h="769127">
                <a:tc>
                  <a:txBody>
                    <a:bodyPr/>
                    <a:lstStyle/>
                    <a:p>
                      <a:pPr marL="38100" marR="38100">
                        <a:spcBef>
                          <a:spcPts val="300"/>
                        </a:spcBef>
                        <a:spcAft>
                          <a:spcPts val="300"/>
                        </a:spcAft>
                      </a:pPr>
                      <a:r>
                        <a:rPr lang="el-GR" sz="1800" b="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Ικανοποίηση από Εκπαιδευτικούς/</a:t>
                      </a:r>
                      <a:r>
                        <a:rPr lang="en-US" sz="1800" b="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l-GR" sz="1800" b="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Περιεχόμενο μαθήματος/ </a:t>
                      </a:r>
                      <a:r>
                        <a:rPr lang="en-GB" sz="1800" b="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Κλίμ</a:t>
                      </a:r>
                      <a:r>
                        <a:rPr lang="en-GB" sz="1800" b="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α </a:t>
                      </a:r>
                      <a:r>
                        <a:rPr lang="en-GB" sz="1800" b="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τάξης</a:t>
                      </a:r>
                      <a:r>
                        <a:rPr lang="en-GB" sz="1800" b="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en-CY" sz="18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20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3.2 (0.9)</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20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3.3 (0.8)</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20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3.4 (0.8)</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20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3.4 (0.8)</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200000"/>
                        </a:lnSpc>
                        <a:spcBef>
                          <a:spcPct val="0"/>
                        </a:spcBef>
                        <a:spcAft>
                          <a:spcPct val="0"/>
                        </a:spcAft>
                        <a:buClrTx/>
                        <a:buSzTx/>
                        <a:buFontTx/>
                        <a:buNone/>
                        <a:tabLst/>
                      </a:pPr>
                      <a:r>
                        <a:rPr kumimoji="0" lang="en-GB" altLang="x-none" sz="1800" b="0" i="0" u="none" strike="noStrike" cap="none" normalizeH="0" baseline="0">
                          <a:ln>
                            <a:noFill/>
                          </a:ln>
                          <a:solidFill>
                            <a:srgbClr val="000000"/>
                          </a:solidFill>
                          <a:effectLst/>
                          <a:latin typeface="Arial" panose="020B0604020202020204" pitchFamily="34" charset="0"/>
                          <a:cs typeface="Arial" panose="020B0604020202020204" pitchFamily="34" charset="0"/>
                        </a:rPr>
                        <a:t>3.3 (0.8)</a:t>
                      </a:r>
                      <a:endParaRPr kumimoji="0" lang="x-none" altLang="x-none" sz="18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200000"/>
                        </a:lnSpc>
                        <a:spcBef>
                          <a:spcPct val="0"/>
                        </a:spcBef>
                        <a:spcAft>
                          <a:spcPct val="0"/>
                        </a:spcAft>
                        <a:buClrTx/>
                        <a:buSzTx/>
                        <a:buFontTx/>
                        <a:buNone/>
                        <a:tabLst/>
                      </a:pPr>
                      <a:r>
                        <a:rPr kumimoji="0" lang="en-GB" altLang="x-none" sz="1800" b="0" i="0" u="none" strike="noStrike" cap="none" normalizeH="0" baseline="0">
                          <a:ln>
                            <a:noFill/>
                          </a:ln>
                          <a:solidFill>
                            <a:srgbClr val="000000"/>
                          </a:solidFill>
                          <a:effectLst/>
                          <a:latin typeface="Arial" panose="020B0604020202020204" pitchFamily="34" charset="0"/>
                          <a:cs typeface="Arial" panose="020B0604020202020204" pitchFamily="34" charset="0"/>
                        </a:rPr>
                        <a:t>0.2</a:t>
                      </a:r>
                      <a:endParaRPr kumimoji="0" lang="x-none" altLang="x-none" sz="18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12751">
                <a:tc>
                  <a:txBody>
                    <a:bodyPr/>
                    <a:lstStyle/>
                    <a:p>
                      <a:pPr marL="38100" marR="38100">
                        <a:spcBef>
                          <a:spcPts val="300"/>
                        </a:spcBef>
                        <a:spcAft>
                          <a:spcPts val="300"/>
                        </a:spcAft>
                      </a:pPr>
                      <a:r>
                        <a:rPr lang="el-GR" sz="1800" b="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Ενδιαφέρον για την επιστήμη της Φυσικής.</a:t>
                      </a:r>
                      <a:endParaRPr lang="en-CY" sz="18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3.6 (0.7)</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3.5 (0.7)</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3.5 (0.7)</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3.5 (0.7)</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3.6 (0.5)</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0.8</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extLst>
                  <a:ext uri="{0D108BD9-81ED-4DB2-BD59-A6C34878D82A}">
                    <a16:rowId xmlns:a16="http://schemas.microsoft.com/office/drawing/2014/main" val="10005"/>
                  </a:ext>
                </a:extLst>
              </a:tr>
              <a:tr h="512751">
                <a:tc>
                  <a:txBody>
                    <a:bodyPr/>
                    <a:lstStyle/>
                    <a:p>
                      <a:pPr marL="38100" marR="38100">
                        <a:spcBef>
                          <a:spcPts val="300"/>
                        </a:spcBef>
                        <a:spcAft>
                          <a:spcPts val="300"/>
                        </a:spcAft>
                      </a:pPr>
                      <a:r>
                        <a:rPr lang="el-GR" sz="1800" b="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Ενδιαφέρον για το μάθημα της Φυσικής.</a:t>
                      </a:r>
                      <a:endParaRPr lang="en-CY" sz="18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a:ln>
                            <a:noFill/>
                          </a:ln>
                          <a:solidFill>
                            <a:srgbClr val="000000"/>
                          </a:solidFill>
                          <a:effectLst/>
                          <a:latin typeface="Arial" panose="020B0604020202020204" pitchFamily="34" charset="0"/>
                          <a:cs typeface="Arial" panose="020B0604020202020204" pitchFamily="34" charset="0"/>
                        </a:rPr>
                        <a:t>4.1 (0.7)</a:t>
                      </a:r>
                      <a:endParaRPr kumimoji="0" lang="x-none" altLang="x-none" sz="18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a:ln>
                            <a:noFill/>
                          </a:ln>
                          <a:solidFill>
                            <a:srgbClr val="000000"/>
                          </a:solidFill>
                          <a:effectLst/>
                          <a:latin typeface="Arial" panose="020B0604020202020204" pitchFamily="34" charset="0"/>
                          <a:cs typeface="Arial" panose="020B0604020202020204" pitchFamily="34" charset="0"/>
                        </a:rPr>
                        <a:t>4.2 (0.5)</a:t>
                      </a:r>
                      <a:endParaRPr kumimoji="0" lang="x-none" altLang="x-none" sz="18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a:ln>
                            <a:noFill/>
                          </a:ln>
                          <a:solidFill>
                            <a:srgbClr val="000000"/>
                          </a:solidFill>
                          <a:effectLst/>
                          <a:latin typeface="Arial" panose="020B0604020202020204" pitchFamily="34" charset="0"/>
                          <a:cs typeface="Arial" panose="020B0604020202020204" pitchFamily="34" charset="0"/>
                        </a:rPr>
                        <a:t>4.1 (0.5)</a:t>
                      </a:r>
                      <a:endParaRPr kumimoji="0" lang="x-none" altLang="x-none" sz="18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4.2 (0.6)</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4.1 (0.6)</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a:ln>
                            <a:noFill/>
                          </a:ln>
                          <a:solidFill>
                            <a:srgbClr val="000000"/>
                          </a:solidFill>
                          <a:effectLst/>
                          <a:latin typeface="Arial" panose="020B0604020202020204" pitchFamily="34" charset="0"/>
                          <a:cs typeface="Arial" panose="020B0604020202020204" pitchFamily="34" charset="0"/>
                        </a:rPr>
                        <a:t>0.5</a:t>
                      </a:r>
                      <a:endParaRPr kumimoji="0" lang="x-none" altLang="x-none" sz="18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512751">
                <a:tc>
                  <a:txBody>
                    <a:bodyPr/>
                    <a:lstStyle/>
                    <a:p>
                      <a:pPr marL="38100" marR="38100">
                        <a:spcBef>
                          <a:spcPts val="300"/>
                        </a:spcBef>
                        <a:spcAft>
                          <a:spcPts val="300"/>
                        </a:spcAft>
                      </a:pPr>
                      <a:r>
                        <a:rPr lang="el-GR" sz="1800" b="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Η άξια της επιστήμης της Φυσικής.</a:t>
                      </a:r>
                      <a:endParaRPr lang="en-CY" sz="18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a:ln>
                            <a:noFill/>
                          </a:ln>
                          <a:solidFill>
                            <a:srgbClr val="000000"/>
                          </a:solidFill>
                          <a:effectLst/>
                          <a:latin typeface="Arial" panose="020B0604020202020204" pitchFamily="34" charset="0"/>
                          <a:cs typeface="Arial" panose="020B0604020202020204" pitchFamily="34" charset="0"/>
                        </a:rPr>
                        <a:t>4.1 (0.6)</a:t>
                      </a:r>
                      <a:endParaRPr kumimoji="0" lang="x-none" altLang="x-none" sz="18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a:ln>
                            <a:noFill/>
                          </a:ln>
                          <a:solidFill>
                            <a:srgbClr val="000000"/>
                          </a:solidFill>
                          <a:effectLst/>
                          <a:latin typeface="Arial" panose="020B0604020202020204" pitchFamily="34" charset="0"/>
                          <a:cs typeface="Arial" panose="020B0604020202020204" pitchFamily="34" charset="0"/>
                        </a:rPr>
                        <a:t>4.2 (0.5)</a:t>
                      </a:r>
                      <a:endParaRPr kumimoji="0" lang="x-none" altLang="x-none" sz="18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a:ln>
                            <a:noFill/>
                          </a:ln>
                          <a:solidFill>
                            <a:srgbClr val="000000"/>
                          </a:solidFill>
                          <a:effectLst/>
                          <a:latin typeface="Arial" panose="020B0604020202020204" pitchFamily="34" charset="0"/>
                          <a:cs typeface="Arial" panose="020B0604020202020204" pitchFamily="34" charset="0"/>
                        </a:rPr>
                        <a:t>4.1 (0.5)</a:t>
                      </a:r>
                      <a:endParaRPr kumimoji="0" lang="x-none" altLang="x-none" sz="18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a:ln>
                            <a:noFill/>
                          </a:ln>
                          <a:solidFill>
                            <a:srgbClr val="000000"/>
                          </a:solidFill>
                          <a:effectLst/>
                          <a:latin typeface="Arial" panose="020B0604020202020204" pitchFamily="34" charset="0"/>
                          <a:cs typeface="Arial" panose="020B0604020202020204" pitchFamily="34" charset="0"/>
                        </a:rPr>
                        <a:t>4.2 (0.5)</a:t>
                      </a:r>
                      <a:endParaRPr kumimoji="0" lang="x-none" altLang="x-none" sz="18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4.2 (0.6)</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0.5</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extLst>
                  <a:ext uri="{0D108BD9-81ED-4DB2-BD59-A6C34878D82A}">
                    <a16:rowId xmlns:a16="http://schemas.microsoft.com/office/drawing/2014/main" val="10007"/>
                  </a:ext>
                </a:extLst>
              </a:tr>
              <a:tr h="512751">
                <a:tc>
                  <a:txBody>
                    <a:bodyPr/>
                    <a:lstStyle/>
                    <a:p>
                      <a:pPr marL="38100" marR="38100">
                        <a:spcBef>
                          <a:spcPts val="300"/>
                        </a:spcBef>
                        <a:spcAft>
                          <a:spcPts val="300"/>
                        </a:spcAft>
                      </a:pPr>
                      <a:r>
                        <a:rPr lang="el-GR" sz="1800" b="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Συμμέτοχη στο μάθημα της Φυσικής.</a:t>
                      </a:r>
                      <a:endParaRPr lang="en-CY" sz="1800" b="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4.1 (0.5)</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4.0 (0.6)</a:t>
                      </a:r>
                      <a:endParaRPr kumimoji="0" lang="x-none" altLang="x-none" sz="18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a:ln>
                            <a:noFill/>
                          </a:ln>
                          <a:solidFill>
                            <a:srgbClr val="000000"/>
                          </a:solidFill>
                          <a:effectLst/>
                          <a:latin typeface="Arial" panose="020B0604020202020204" pitchFamily="34" charset="0"/>
                          <a:cs typeface="Arial" panose="020B0604020202020204" pitchFamily="34" charset="0"/>
                        </a:rPr>
                        <a:t>4.0 (0.5)</a:t>
                      </a:r>
                      <a:endParaRPr kumimoji="0" lang="x-none" altLang="x-none" sz="18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a:ln>
                            <a:noFill/>
                          </a:ln>
                          <a:solidFill>
                            <a:srgbClr val="000000"/>
                          </a:solidFill>
                          <a:effectLst/>
                          <a:latin typeface="Arial" panose="020B0604020202020204" pitchFamily="34" charset="0"/>
                          <a:cs typeface="Arial" panose="020B0604020202020204" pitchFamily="34" charset="0"/>
                        </a:rPr>
                        <a:t>4.0 (0.5)</a:t>
                      </a:r>
                      <a:endParaRPr kumimoji="0" lang="x-none" altLang="x-none" sz="18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a:ln>
                            <a:noFill/>
                          </a:ln>
                          <a:solidFill>
                            <a:srgbClr val="000000"/>
                          </a:solidFill>
                          <a:effectLst/>
                          <a:latin typeface="Arial" panose="020B0604020202020204" pitchFamily="34" charset="0"/>
                          <a:cs typeface="Arial" panose="020B0604020202020204" pitchFamily="34" charset="0"/>
                        </a:rPr>
                        <a:t>3.9 (0.6)</a:t>
                      </a:r>
                      <a:endParaRPr kumimoji="0" lang="x-none" altLang="x-none" sz="18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tc>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ctr" defTabSz="914400" rtl="0" eaLnBrk="1" fontAlgn="base" latinLnBrk="0" hangingPunct="1">
                        <a:lnSpc>
                          <a:spcPct val="150000"/>
                        </a:lnSpc>
                        <a:spcBef>
                          <a:spcPct val="0"/>
                        </a:spcBef>
                        <a:spcAft>
                          <a:spcPct val="0"/>
                        </a:spcAft>
                        <a:buClrTx/>
                        <a:buSzTx/>
                        <a:buFontTx/>
                        <a:buNone/>
                        <a:tabLst/>
                      </a:pPr>
                      <a:r>
                        <a:rPr kumimoji="0" lang="en-GB" altLang="x-none"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0.7</a:t>
                      </a:r>
                      <a:endParaRPr kumimoji="0" lang="x-none" altLang="x-none" sz="18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54408">
                <a:tc gridSpan="7">
                  <a:txBody>
                    <a:bodyPr/>
                    <a:lstStyle>
                      <a:lvl1pPr marL="38100">
                        <a:spcBef>
                          <a:spcPts val="1000"/>
                        </a:spcBef>
                        <a:buClr>
                          <a:schemeClr val="accent2"/>
                        </a:buClr>
                        <a:buFont typeface="Arial" panose="020B0604020202020204" pitchFamily="34" charset="0"/>
                        <a:defRPr sz="1600">
                          <a:solidFill>
                            <a:srgbClr val="262626"/>
                          </a:solidFill>
                          <a:latin typeface="Gill Sans MT" panose="020B0502020104020203" pitchFamily="34" charset="77"/>
                        </a:defRPr>
                      </a:lvl1pPr>
                      <a:lvl2pPr marL="742950" indent="-28575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2pPr>
                      <a:lvl3pPr marL="11430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3pPr>
                      <a:lvl4pPr marL="16002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4pPr>
                      <a:lvl5pPr marL="2057400" indent="-228600">
                        <a:spcBef>
                          <a:spcPts val="1000"/>
                        </a:spcBef>
                        <a:buClr>
                          <a:schemeClr val="accent2"/>
                        </a:buClr>
                        <a:buFont typeface="Arial" panose="020B0604020202020204" pitchFamily="34" charset="0"/>
                        <a:defRPr sz="1400">
                          <a:solidFill>
                            <a:srgbClr val="262626"/>
                          </a:solidFill>
                          <a:latin typeface="Gill Sans MT" panose="020B0502020104020203" pitchFamily="34" charset="77"/>
                        </a:defRPr>
                      </a:lvl5pPr>
                      <a:lvl6pPr marL="25146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6pPr>
                      <a:lvl7pPr marL="29718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7pPr>
                      <a:lvl8pPr marL="34290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8pPr>
                      <a:lvl9pPr marL="3886200" indent="-228600" eaLnBrk="0" fontAlgn="base" hangingPunct="0">
                        <a:spcBef>
                          <a:spcPts val="1000"/>
                        </a:spcBef>
                        <a:spcAft>
                          <a:spcPct val="0"/>
                        </a:spcAft>
                        <a:buClr>
                          <a:schemeClr val="accent2"/>
                        </a:buClr>
                        <a:buFont typeface="Arial" panose="020B0604020202020204" pitchFamily="34" charset="0"/>
                        <a:defRPr sz="1400">
                          <a:solidFill>
                            <a:srgbClr val="262626"/>
                          </a:solidFill>
                          <a:latin typeface="Gill Sans MT" panose="020B0502020104020203" pitchFamily="34" charset="77"/>
                        </a:defRPr>
                      </a:lvl9pPr>
                    </a:lstStyle>
                    <a:p>
                      <a:pPr marL="38100" marR="0" lvl="0" indent="0" algn="l" defTabSz="914400" rtl="0" eaLnBrk="1" fontAlgn="base" latinLnBrk="0" hangingPunct="1">
                        <a:lnSpc>
                          <a:spcPct val="107000"/>
                        </a:lnSpc>
                        <a:spcBef>
                          <a:spcPct val="0"/>
                        </a:spcBef>
                        <a:spcAft>
                          <a:spcPts val="800"/>
                        </a:spcAft>
                        <a:buClrTx/>
                        <a:buSzTx/>
                        <a:buFontTx/>
                        <a:buNone/>
                        <a:tabLst/>
                      </a:pPr>
                      <a:r>
                        <a:rPr kumimoji="0" lang="en-GB" altLang="x-none" sz="1800" b="0" i="0" u="none" strike="noStrike" cap="none" normalizeH="0" baseline="30000" dirty="0">
                          <a:ln>
                            <a:noFill/>
                          </a:ln>
                          <a:solidFill>
                            <a:schemeClr val="tx1"/>
                          </a:solidFill>
                          <a:effectLst/>
                          <a:latin typeface="Arial" panose="020B0604020202020204" pitchFamily="34" charset="0"/>
                          <a:cs typeface="Arial" panose="020B0604020202020204" pitchFamily="34" charset="0"/>
                        </a:rPr>
                        <a:t>1</a:t>
                      </a:r>
                      <a:r>
                        <a:rPr kumimoji="0" lang="en-GB" altLang="x-none"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Mean (SD), </a:t>
                      </a:r>
                      <a:r>
                        <a:rPr kumimoji="0" lang="en-GB" altLang="x-none" sz="1800" b="0" i="0" u="none" strike="noStrike" cap="none" normalizeH="0" baseline="30000" dirty="0">
                          <a:ln>
                            <a:noFill/>
                          </a:ln>
                          <a:solidFill>
                            <a:schemeClr val="tx1"/>
                          </a:solidFill>
                          <a:effectLst/>
                          <a:latin typeface="Arial" panose="020B0604020202020204" pitchFamily="34" charset="0"/>
                          <a:cs typeface="Arial" panose="020B0604020202020204" pitchFamily="34" charset="0"/>
                        </a:rPr>
                        <a:t>2</a:t>
                      </a:r>
                      <a:r>
                        <a:rPr kumimoji="0" lang="en-GB" altLang="x-none" sz="1800" b="0" i="0" u="none" strike="noStrike" cap="none" normalizeH="0" baseline="0" dirty="0">
                          <a:ln>
                            <a:noFill/>
                          </a:ln>
                          <a:solidFill>
                            <a:schemeClr val="tx1"/>
                          </a:solidFill>
                          <a:effectLst/>
                          <a:latin typeface="Arial" panose="020B0604020202020204" pitchFamily="34" charset="0"/>
                          <a:cs typeface="Arial" panose="020B0604020202020204" pitchFamily="34" charset="0"/>
                        </a:rPr>
                        <a:t>One-way ANOVA</a:t>
                      </a:r>
                      <a:endParaRPr kumimoji="0" lang="x-none" altLang="x-none" sz="18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55315" marR="55315" marT="0" marB="0" horzOverflow="overflow">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lnTlToBr>
                      <a:noFill/>
                    </a:lnTlToBr>
                    <a:lnBlToTr>
                      <a:noFill/>
                    </a:lnBlToTr>
                    <a:solidFill>
                      <a:schemeClr val="accent2">
                        <a:alpha val="20000"/>
                      </a:schemeClr>
                    </a:solidFill>
                  </a:tcPr>
                </a:tc>
                <a:tc hMerge="1">
                  <a:txBody>
                    <a:bodyPr/>
                    <a:lstStyle/>
                    <a:p>
                      <a:endParaRPr lang="x-none"/>
                    </a:p>
                  </a:txBody>
                  <a:tcPr/>
                </a:tc>
                <a:tc hMerge="1">
                  <a:txBody>
                    <a:bodyPr/>
                    <a:lstStyle/>
                    <a:p>
                      <a:endParaRPr lang="x-none"/>
                    </a:p>
                  </a:txBody>
                  <a:tcPr/>
                </a:tc>
                <a:tc hMerge="1">
                  <a:txBody>
                    <a:bodyPr/>
                    <a:lstStyle/>
                    <a:p>
                      <a:endParaRPr lang="x-none"/>
                    </a:p>
                  </a:txBody>
                  <a:tcPr/>
                </a:tc>
                <a:tc hMerge="1">
                  <a:txBody>
                    <a:bodyPr/>
                    <a:lstStyle/>
                    <a:p>
                      <a:endParaRPr lang="x-none"/>
                    </a:p>
                  </a:txBody>
                  <a:tcPr/>
                </a:tc>
                <a:tc hMerge="1">
                  <a:txBody>
                    <a:bodyPr/>
                    <a:lstStyle/>
                    <a:p>
                      <a:endParaRPr lang="x-none"/>
                    </a:p>
                  </a:txBody>
                  <a:tcPr/>
                </a:tc>
                <a:tc hMerge="1">
                  <a:txBody>
                    <a:bodyPr/>
                    <a:lstStyle/>
                    <a:p>
                      <a:endParaRPr lang="x-none"/>
                    </a:p>
                  </a:txBody>
                  <a:tcPr/>
                </a:tc>
                <a:extLst>
                  <a:ext uri="{0D108BD9-81ED-4DB2-BD59-A6C34878D82A}">
                    <a16:rowId xmlns:a16="http://schemas.microsoft.com/office/drawing/2014/main" val="10009"/>
                  </a:ext>
                </a:extLst>
              </a:tr>
            </a:tbl>
          </a:graphicData>
        </a:graphic>
      </p:graphicFrame>
      <p:sp>
        <p:nvSpPr>
          <p:cNvPr id="21584" name="Slide Number Placeholder 1"/>
          <p:cNvSpPr>
            <a:spLocks noGrp="1"/>
          </p:cNvSpPr>
          <p:nvPr>
            <p:ph type="sldNum" sz="quarter" idx="12"/>
          </p:nvPr>
        </p:nvSpPr>
        <p:spPr bwMode="auto">
          <a:xfrm>
            <a:off x="11406188" y="6218238"/>
            <a:ext cx="366712" cy="365125"/>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F9AA50FA-BEFF-42EC-B932-AA71B1A0A18B}" type="slidenum">
              <a:rPr lang="en-US" altLang="el-GR" smtClean="0">
                <a:solidFill>
                  <a:srgbClr val="FFFFFF"/>
                </a:solidFill>
              </a:rPr>
              <a:pPr/>
              <a:t>24</a:t>
            </a:fld>
            <a:endParaRPr lang="en-US" altLang="el-GR" dirty="0">
              <a:solidFill>
                <a:srgbClr val="FFFFFF"/>
              </a:solidFill>
            </a:endParaRPr>
          </a:p>
        </p:txBody>
      </p:sp>
      <p:sp>
        <p:nvSpPr>
          <p:cNvPr id="2" name="TextBox 1"/>
          <p:cNvSpPr txBox="1"/>
          <p:nvPr/>
        </p:nvSpPr>
        <p:spPr>
          <a:xfrm>
            <a:off x="419100" y="6077634"/>
            <a:ext cx="10867599" cy="646331"/>
          </a:xfrm>
          <a:prstGeom prst="rect">
            <a:avLst/>
          </a:prstGeom>
          <a:solidFill>
            <a:schemeClr val="accent1">
              <a:lumMod val="40000"/>
              <a:lumOff val="60000"/>
            </a:schemeClr>
          </a:solidFill>
          <a:effectLst>
            <a:outerShdw blurRad="50800" dist="38100" dir="2700000" algn="tl" rotWithShape="0">
              <a:prstClr val="black">
                <a:alpha val="40000"/>
              </a:prstClr>
            </a:outerShdw>
          </a:effectLst>
        </p:spPr>
        <p:txBody>
          <a:bodyPr wrap="square" rtlCol="0">
            <a:spAutoFit/>
          </a:bodyPr>
          <a:lstStyle/>
          <a:p>
            <a:r>
              <a:rPr lang="en-US" dirty="0">
                <a:latin typeface="Arial" panose="020B0604020202020204" pitchFamily="34" charset="0"/>
                <a:cs typeface="Arial" panose="020B0604020202020204" pitchFamily="34" charset="0"/>
              </a:rPr>
              <a:t>* </a:t>
            </a:r>
            <a:r>
              <a:rPr lang="el-GR" dirty="0">
                <a:latin typeface="Arial" panose="020B0604020202020204" pitchFamily="34" charset="0"/>
                <a:cs typeface="Arial" panose="020B0604020202020204" pitchFamily="34" charset="0"/>
              </a:rPr>
              <a:t>Με βάση των πίνακα δεν παρατηρείται κάποια  σημαντική συσχέτιση ανάμεσα στη συχνότητα χρήσης του βιβλίου κατά το μάθημα με κάποιον από τους παράγοντες.</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879165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0837" y="466739"/>
            <a:ext cx="10685418" cy="5225142"/>
          </a:xfrm>
          <a:solidFill>
            <a:schemeClr val="accent1">
              <a:lumMod val="40000"/>
              <a:lumOff val="60000"/>
            </a:schemeClr>
          </a:solidFill>
          <a:effectLst>
            <a:outerShdw blurRad="50800" dist="38100" dir="2700000" algn="tl" rotWithShape="0">
              <a:prstClr val="black">
                <a:alpha val="40000"/>
              </a:prstClr>
            </a:outerShdw>
          </a:effectLst>
        </p:spPr>
        <p:txBody>
          <a:bodyPr>
            <a:noAutofit/>
          </a:bodyPr>
          <a:lstStyle/>
          <a:p>
            <a:pPr marL="0" indent="0">
              <a:buNone/>
            </a:pPr>
            <a:r>
              <a:rPr lang="el-GR" sz="2200" dirty="0">
                <a:latin typeface="Arial" panose="020B0604020202020204" pitchFamily="34" charset="0"/>
                <a:cs typeface="Arial" panose="020B0604020202020204" pitchFamily="34" charset="0"/>
              </a:rPr>
              <a:t>Η αντίστοιχη διερεύνηση της συσχέτισης του κάθε ενός από τα χαρακτηριστικά της διδασκαλίας με κάθε έναν από τους παράγοντες των στάσεων ανέδειξε  τα ακόλουθα:</a:t>
            </a:r>
            <a:endParaRPr lang="en-US" sz="2200" dirty="0">
              <a:latin typeface="Arial" panose="020B0604020202020204" pitchFamily="34" charset="0"/>
              <a:cs typeface="Arial" panose="020B0604020202020204" pitchFamily="34" charset="0"/>
            </a:endParaRPr>
          </a:p>
          <a:p>
            <a:pPr marL="0" indent="0">
              <a:buNone/>
            </a:pPr>
            <a:r>
              <a:rPr lang="el-GR" sz="2200" dirty="0">
                <a:latin typeface="Arial" panose="020B0604020202020204" pitchFamily="34" charset="0"/>
                <a:cs typeface="Arial" panose="020B0604020202020204" pitchFamily="34" charset="0"/>
              </a:rPr>
              <a:t> </a:t>
            </a:r>
          </a:p>
          <a:p>
            <a:pPr>
              <a:buClr>
                <a:schemeClr val="accent2">
                  <a:lumMod val="50000"/>
                </a:schemeClr>
              </a:buClr>
            </a:pPr>
            <a:r>
              <a:rPr lang="el-GR" sz="2200" dirty="0">
                <a:latin typeface="Arial" panose="020B0604020202020204" pitchFamily="34" charset="0"/>
                <a:cs typeface="Arial" panose="020B0604020202020204" pitchFamily="34" charset="0"/>
              </a:rPr>
              <a:t>Η μεγαλύτερη συχνότητα ένταξης της πειραματικής επίδειξης, της </a:t>
            </a:r>
            <a:r>
              <a:rPr lang="el-GR" sz="2200" dirty="0" err="1">
                <a:latin typeface="Arial" panose="020B0604020202020204" pitchFamily="34" charset="0"/>
                <a:cs typeface="Arial" panose="020B0604020202020204" pitchFamily="34" charset="0"/>
              </a:rPr>
              <a:t>ομαδοσυνεργατικής</a:t>
            </a:r>
            <a:r>
              <a:rPr lang="el-GR" sz="2200" dirty="0">
                <a:latin typeface="Arial" panose="020B0604020202020204" pitchFamily="34" charset="0"/>
                <a:cs typeface="Arial" panose="020B0604020202020204" pitchFamily="34" charset="0"/>
              </a:rPr>
              <a:t> προσέγγισης, της επίλυσης ασκήσεων, της συμπλήρωσης φύλλων εργασίας και της τήρησης σημειώσεων στο τετράδιο στη μαθησιακή διαδικασία, συσχετίζεται με τον αυξημένο μέσο όρο στον παράγοντα «ικανοποίηση από τον εκπαιδευτικό, το περιεχόμενο του μαθήματος και το κλίμα της τάξης».</a:t>
            </a:r>
            <a:endParaRPr lang="en-US" sz="2200" dirty="0">
              <a:latin typeface="Arial" panose="020B0604020202020204" pitchFamily="34" charset="0"/>
              <a:cs typeface="Arial" panose="020B0604020202020204" pitchFamily="34" charset="0"/>
            </a:endParaRPr>
          </a:p>
          <a:p>
            <a:pPr marL="0" indent="0">
              <a:buClr>
                <a:schemeClr val="accent2">
                  <a:lumMod val="50000"/>
                </a:schemeClr>
              </a:buClr>
              <a:buNone/>
            </a:pPr>
            <a:endParaRPr lang="el-GR" sz="2200" dirty="0">
              <a:latin typeface="Arial" panose="020B0604020202020204" pitchFamily="34" charset="0"/>
              <a:cs typeface="Arial" panose="020B0604020202020204" pitchFamily="34" charset="0"/>
            </a:endParaRPr>
          </a:p>
          <a:p>
            <a:pPr>
              <a:buClr>
                <a:schemeClr val="accent2">
                  <a:lumMod val="50000"/>
                </a:schemeClr>
              </a:buClr>
            </a:pPr>
            <a:r>
              <a:rPr lang="el-GR" sz="2200" dirty="0">
                <a:latin typeface="Arial" panose="020B0604020202020204" pitchFamily="34" charset="0"/>
                <a:cs typeface="Arial" panose="020B0604020202020204" pitchFamily="34" charset="0"/>
              </a:rPr>
              <a:t>Η μεγαλύτερη συχνότητα ένταξης της πειραματικής επίδειξης και της επίλυσης ασκήσεων στη μαθησιακή διαδικασία, συσχετίζεται επιπρόσθετα με τον αυξημένο μέσο όρο στον παράγοντα «ενδιαφέρον για το μάθημα της Φυσικής».</a:t>
            </a:r>
            <a:endParaRPr lang="en-GB" sz="2200" dirty="0">
              <a:latin typeface="Arial" panose="020B0604020202020204" pitchFamily="34" charset="0"/>
              <a:cs typeface="Arial" panose="020B0604020202020204" pitchFamily="34" charset="0"/>
            </a:endParaRPr>
          </a:p>
        </p:txBody>
      </p:sp>
      <p:cxnSp>
        <p:nvCxnSpPr>
          <p:cNvPr id="5" name="Straight Connector 4">
            <a:extLst>
              <a:ext uri="{FF2B5EF4-FFF2-40B4-BE49-F238E27FC236}">
                <a16:creationId xmlns:a16="http://schemas.microsoft.com/office/drawing/2014/main" id="{172744D6-76EF-0F4B-819C-D6049AA78D3B}"/>
              </a:ext>
            </a:extLst>
          </p:cNvPr>
          <p:cNvCxnSpPr>
            <a:cxnSpLocks/>
          </p:cNvCxnSpPr>
          <p:nvPr/>
        </p:nvCxnSpPr>
        <p:spPr>
          <a:xfrm>
            <a:off x="3558000" y="1460665"/>
            <a:ext cx="5076000"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7" name="Slide Number Placeholder 1">
            <a:extLst>
              <a:ext uri="{FF2B5EF4-FFF2-40B4-BE49-F238E27FC236}">
                <a16:creationId xmlns:a16="http://schemas.microsoft.com/office/drawing/2014/main" id="{0E3B2E02-05BD-9C42-8A79-D0934482305E}"/>
              </a:ext>
            </a:extLst>
          </p:cNvPr>
          <p:cNvSpPr>
            <a:spLocks noGrp="1"/>
          </p:cNvSpPr>
          <p:nvPr>
            <p:ph type="sldNum" sz="quarter" idx="12"/>
          </p:nvPr>
        </p:nvSpPr>
        <p:spPr bwMode="auto">
          <a:xfrm>
            <a:off x="11406188" y="6218238"/>
            <a:ext cx="366712" cy="365125"/>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F9AA50FA-BEFF-42EC-B932-AA71B1A0A18B}" type="slidenum">
              <a:rPr lang="en-US" altLang="el-GR" smtClean="0">
                <a:solidFill>
                  <a:srgbClr val="FFFFFF"/>
                </a:solidFill>
              </a:rPr>
              <a:pPr/>
              <a:t>25</a:t>
            </a:fld>
            <a:endParaRPr lang="en-US" altLang="el-GR" dirty="0">
              <a:solidFill>
                <a:srgbClr val="FFFFFF"/>
              </a:solidFill>
            </a:endParaRPr>
          </a:p>
        </p:txBody>
      </p:sp>
    </p:spTree>
    <p:extLst>
      <p:ext uri="{BB962C8B-B14F-4D97-AF65-F5344CB8AC3E}">
        <p14:creationId xmlns:p14="http://schemas.microsoft.com/office/powerpoint/2010/main" val="20870664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3"/>
          <p:cNvSpPr>
            <a:spLocks noChangeArrowheads="1"/>
          </p:cNvSpPr>
          <p:nvPr/>
        </p:nvSpPr>
        <p:spPr bwMode="auto">
          <a:xfrm>
            <a:off x="510988" y="2397874"/>
            <a:ext cx="11161059"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pPr>
              <a:spcAft>
                <a:spcPts val="800"/>
              </a:spcAft>
              <a:buFont typeface="Arial" panose="020B0604020202020204" pitchFamily="34" charset="0"/>
              <a:buChar char="•"/>
            </a:pPr>
            <a:endParaRPr lang="en-US" altLang="el-GR" sz="2200" dirty="0">
              <a:latin typeface="Arial" panose="020B0604020202020204" pitchFamily="34" charset="0"/>
              <a:cs typeface="Arial" panose="020B0604020202020204" pitchFamily="34" charset="0"/>
            </a:endParaRPr>
          </a:p>
          <a:p>
            <a:pPr>
              <a:spcBef>
                <a:spcPts val="400"/>
              </a:spcBef>
              <a:spcAft>
                <a:spcPts val="400"/>
              </a:spcAft>
            </a:pPr>
            <a:r>
              <a:rPr lang="el-GR" sz="2200" dirty="0">
                <a:latin typeface="Arial" panose="020B0604020202020204" pitchFamily="34" charset="0"/>
                <a:cs typeface="Arial" panose="020B0604020202020204" pitchFamily="34" charset="0"/>
              </a:rPr>
              <a:t>Από τις υπόλοιπες δηλώσεις, σημαντικό αριθμό εμφανίσεων είχαν:</a:t>
            </a:r>
            <a:endParaRPr lang="en-US" sz="2200" dirty="0">
              <a:latin typeface="Arial" panose="020B0604020202020204" pitchFamily="34" charset="0"/>
              <a:cs typeface="Arial" panose="020B0604020202020204" pitchFamily="34" charset="0"/>
            </a:endParaRPr>
          </a:p>
          <a:p>
            <a:pPr marL="342900" lvl="0" indent="-342900">
              <a:spcBef>
                <a:spcPts val="400"/>
              </a:spcBef>
              <a:spcAft>
                <a:spcPts val="400"/>
              </a:spcAft>
              <a:buClr>
                <a:schemeClr val="accent2">
                  <a:lumMod val="50000"/>
                </a:schemeClr>
              </a:buClr>
              <a:buFont typeface="Arial" panose="020B0604020202020204" pitchFamily="34" charset="0"/>
              <a:buChar char="•"/>
            </a:pPr>
            <a:r>
              <a:rPr lang="el-GR" sz="2200" dirty="0">
                <a:latin typeface="Arial" panose="020B0604020202020204" pitchFamily="34" charset="0"/>
                <a:cs typeface="Arial" panose="020B0604020202020204" pitchFamily="34" charset="0"/>
              </a:rPr>
              <a:t>Δηλώσεις που χαρακτήριζαν το μάθημα ενδιαφέρον και χρήσιμο.</a:t>
            </a:r>
            <a:endParaRPr lang="en-GB" sz="2200" dirty="0">
              <a:latin typeface="Arial" panose="020B0604020202020204" pitchFamily="34" charset="0"/>
              <a:cs typeface="Arial" panose="020B0604020202020204" pitchFamily="34" charset="0"/>
            </a:endParaRPr>
          </a:p>
          <a:p>
            <a:pPr marL="342900" lvl="0" indent="-342900">
              <a:spcBef>
                <a:spcPts val="400"/>
              </a:spcBef>
              <a:spcAft>
                <a:spcPts val="400"/>
              </a:spcAft>
              <a:buClr>
                <a:schemeClr val="accent2">
                  <a:lumMod val="50000"/>
                </a:schemeClr>
              </a:buClr>
              <a:buFont typeface="Arial" panose="020B0604020202020204" pitchFamily="34" charset="0"/>
              <a:buChar char="•"/>
            </a:pPr>
            <a:r>
              <a:rPr lang="el-GR" sz="2200" dirty="0">
                <a:latin typeface="Arial" panose="020B0604020202020204" pitchFamily="34" charset="0"/>
                <a:cs typeface="Arial" panose="020B0604020202020204" pitchFamily="34" charset="0"/>
              </a:rPr>
              <a:t>Δηλώσεις που εισηγούνταν εμπλουτισμό της ύλης.</a:t>
            </a:r>
            <a:endParaRPr lang="en-GB" sz="2200" dirty="0">
              <a:latin typeface="Arial" panose="020B0604020202020204" pitchFamily="34" charset="0"/>
              <a:cs typeface="Arial" panose="020B0604020202020204" pitchFamily="34" charset="0"/>
            </a:endParaRPr>
          </a:p>
          <a:p>
            <a:pPr marL="342900" lvl="0" indent="-342900">
              <a:spcBef>
                <a:spcPts val="400"/>
              </a:spcBef>
              <a:spcAft>
                <a:spcPts val="400"/>
              </a:spcAft>
              <a:buClr>
                <a:schemeClr val="accent2">
                  <a:lumMod val="50000"/>
                </a:schemeClr>
              </a:buClr>
              <a:buFont typeface="Arial" panose="020B0604020202020204" pitchFamily="34" charset="0"/>
              <a:buChar char="•"/>
            </a:pPr>
            <a:r>
              <a:rPr lang="el-GR" sz="2200" dirty="0">
                <a:latin typeface="Arial" panose="020B0604020202020204" pitchFamily="34" charset="0"/>
                <a:cs typeface="Arial" panose="020B0604020202020204" pitchFamily="34" charset="0"/>
              </a:rPr>
              <a:t>Δηλώσεις που εισηγούνταν απλοποίηση και λιγότερη θεωρία.</a:t>
            </a:r>
            <a:endParaRPr lang="en-GB" sz="2200" dirty="0">
              <a:latin typeface="Arial" panose="020B0604020202020204" pitchFamily="34" charset="0"/>
              <a:cs typeface="Arial" panose="020B0604020202020204" pitchFamily="34" charset="0"/>
            </a:endParaRPr>
          </a:p>
          <a:p>
            <a:pPr marL="342900" lvl="0" indent="-342900">
              <a:spcBef>
                <a:spcPts val="400"/>
              </a:spcBef>
              <a:spcAft>
                <a:spcPts val="400"/>
              </a:spcAft>
              <a:buClr>
                <a:schemeClr val="accent2">
                  <a:lumMod val="50000"/>
                </a:schemeClr>
              </a:buClr>
              <a:buFont typeface="Arial" panose="020B0604020202020204" pitchFamily="34" charset="0"/>
              <a:buChar char="•"/>
            </a:pPr>
            <a:r>
              <a:rPr lang="el-GR" sz="2200" dirty="0">
                <a:latin typeface="Arial" panose="020B0604020202020204" pitchFamily="34" charset="0"/>
                <a:cs typeface="Arial" panose="020B0604020202020204" pitchFamily="34" charset="0"/>
              </a:rPr>
              <a:t>Δηλώσεις που εισηγούνταν περισσότερη εμπλοκή των μαθητών και των μαθητριών στη διεξαγωγή των πειραμάτων.</a:t>
            </a:r>
            <a:endParaRPr lang="en-GB" sz="2200" dirty="0">
              <a:latin typeface="Arial" panose="020B0604020202020204" pitchFamily="34" charset="0"/>
              <a:cs typeface="Arial" panose="020B0604020202020204" pitchFamily="34" charset="0"/>
            </a:endParaRPr>
          </a:p>
          <a:p>
            <a:pPr>
              <a:spcAft>
                <a:spcPts val="800"/>
              </a:spcAft>
              <a:buFont typeface="Arial" panose="020B0604020202020204" pitchFamily="34" charset="0"/>
              <a:buChar char="•"/>
            </a:pPr>
            <a:endParaRPr lang="el-GR" altLang="el-GR" sz="2200" dirty="0">
              <a:latin typeface="Arial" panose="020B0604020202020204" pitchFamily="34" charset="0"/>
              <a:cs typeface="Arial" panose="020B0604020202020204" pitchFamily="34" charset="0"/>
            </a:endParaRPr>
          </a:p>
        </p:txBody>
      </p:sp>
      <p:sp>
        <p:nvSpPr>
          <p:cNvPr id="30724" name="Slide Number Placeholder 1"/>
          <p:cNvSpPr>
            <a:spLocks noGrp="1"/>
          </p:cNvSpPr>
          <p:nvPr>
            <p:ph type="sldNum" sz="quarter" idx="12"/>
          </p:nvPr>
        </p:nvSpPr>
        <p:spPr bwMode="auto">
          <a:xfrm>
            <a:off x="11136313" y="6261100"/>
            <a:ext cx="366712" cy="365125"/>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206097DA-D096-4F68-828B-548357D5EB04}" type="slidenum">
              <a:rPr lang="en-US" altLang="el-GR" smtClean="0">
                <a:solidFill>
                  <a:srgbClr val="FFFFFF"/>
                </a:solidFill>
              </a:rPr>
              <a:pPr/>
              <a:t>26</a:t>
            </a:fld>
            <a:endParaRPr lang="en-US" altLang="el-GR">
              <a:solidFill>
                <a:srgbClr val="FFFFFF"/>
              </a:solidFill>
            </a:endParaRPr>
          </a:p>
        </p:txBody>
      </p:sp>
      <p:sp>
        <p:nvSpPr>
          <p:cNvPr id="30726" name="Rectangle 3"/>
          <p:cNvSpPr>
            <a:spLocks noChangeArrowheads="1"/>
          </p:cNvSpPr>
          <p:nvPr/>
        </p:nvSpPr>
        <p:spPr bwMode="auto">
          <a:xfrm>
            <a:off x="510988" y="1490663"/>
            <a:ext cx="11161059"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pPr algn="ctr"/>
            <a:r>
              <a:rPr lang="el-GR" sz="2200" dirty="0">
                <a:solidFill>
                  <a:srgbClr val="FF0000"/>
                </a:solidFill>
                <a:latin typeface="Arial" panose="020B0604020202020204" pitchFamily="34" charset="0"/>
                <a:cs typeface="Arial" panose="020B0604020202020204" pitchFamily="34" charset="0"/>
              </a:rPr>
              <a:t>Ποσοστό 55% εισηγούνται την ένταξη περισσότερων πειραμάτων στη διδασκαλία της Φυσικής.</a:t>
            </a:r>
            <a:endParaRPr lang="en-GB" altLang="el-GR" sz="2200" dirty="0">
              <a:solidFill>
                <a:srgbClr val="FF0000"/>
              </a:solidFill>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7BC7E03A-B5DC-6745-B042-677E83F5BF70}"/>
              </a:ext>
            </a:extLst>
          </p:cNvPr>
          <p:cNvSpPr txBox="1"/>
          <p:nvPr/>
        </p:nvSpPr>
        <p:spPr>
          <a:xfrm>
            <a:off x="510988" y="258763"/>
            <a:ext cx="11161059" cy="830997"/>
          </a:xfrm>
          <a:prstGeom prst="rect">
            <a:avLst/>
          </a:prstGeom>
          <a:solidFill>
            <a:schemeClr val="accent2"/>
          </a:solidFill>
          <a:ln w="28575"/>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a:spAutoFit/>
          </a:bodyPr>
          <a:lstStyle/>
          <a:p>
            <a:pPr>
              <a:defRPr/>
            </a:pPr>
            <a:r>
              <a:rPr lang="el-GR" sz="2400" dirty="0">
                <a:latin typeface="Arial" panose="020B0604020202020204" pitchFamily="34" charset="0"/>
                <a:cs typeface="Arial" panose="020B0604020202020204" pitchFamily="34" charset="0"/>
              </a:rPr>
              <a:t>Απόψεις των μαθητών και μαθητριών όπως καταγράφηκαν στην ερώτηση ανοικτού τύπου στο μέρος Γ</a:t>
            </a:r>
            <a:endParaRPr lang="x-none" sz="32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792290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06825" y="997502"/>
            <a:ext cx="10784540" cy="5806709"/>
          </a:xfrm>
        </p:spPr>
        <p:txBody>
          <a:bodyPr>
            <a:normAutofit/>
          </a:bodyPr>
          <a:lstStyle/>
          <a:p>
            <a:pPr>
              <a:spcBef>
                <a:spcPts val="600"/>
              </a:spcBef>
              <a:spcAft>
                <a:spcPts val="600"/>
              </a:spcAft>
              <a:buClr>
                <a:schemeClr val="accent2">
                  <a:lumMod val="50000"/>
                </a:schemeClr>
              </a:buClr>
            </a:pPr>
            <a:r>
              <a:rPr lang="en-US" sz="2200" dirty="0">
                <a:latin typeface="Arial" panose="020B0604020202020204" pitchFamily="34" charset="0"/>
                <a:cs typeface="Arial" panose="020B0604020202020204" pitchFamily="34" charset="0"/>
              </a:rPr>
              <a:t>O</a:t>
            </a:r>
            <a:r>
              <a:rPr lang="el-GR" sz="2200" dirty="0">
                <a:latin typeface="Arial" panose="020B0604020202020204" pitchFamily="34" charset="0"/>
                <a:cs typeface="Arial" panose="020B0604020202020204" pitchFamily="34" charset="0"/>
              </a:rPr>
              <a:t> βαθμός ανταπόκρισης των μαθητών και μαθητριών στους οποίους απευθύνθηκε σε διαβαθμισμένες ερωτήσεις βασισμένες στους γνωσιολογικούς στόχους των Αναλυτικών Προγραμμάτων του Γυμνασίου. </a:t>
            </a:r>
          </a:p>
          <a:p>
            <a:pPr>
              <a:spcBef>
                <a:spcPts val="600"/>
              </a:spcBef>
              <a:spcAft>
                <a:spcPts val="600"/>
              </a:spcAft>
              <a:buClr>
                <a:schemeClr val="accent2">
                  <a:lumMod val="50000"/>
                </a:schemeClr>
              </a:buClr>
            </a:pPr>
            <a:r>
              <a:rPr lang="en-US" sz="2200" dirty="0">
                <a:latin typeface="Arial" panose="020B0604020202020204" pitchFamily="34" charset="0"/>
                <a:cs typeface="Arial" panose="020B0604020202020204" pitchFamily="34" charset="0"/>
              </a:rPr>
              <a:t>O</a:t>
            </a:r>
            <a:r>
              <a:rPr lang="el-GR" sz="2200" dirty="0">
                <a:latin typeface="Arial" panose="020B0604020202020204" pitchFamily="34" charset="0"/>
                <a:cs typeface="Arial" panose="020B0604020202020204" pitchFamily="34" charset="0"/>
              </a:rPr>
              <a:t> βαθμός στον οποίο οι συγκεκριμένοι μαθητές και μαθήτριες έχουν καταφέρει να αναπτύξουν κάποιες ικανότητες – κλειδιά. </a:t>
            </a:r>
            <a:endParaRPr lang="en-GB" sz="2200" dirty="0">
              <a:latin typeface="Arial" panose="020B0604020202020204" pitchFamily="34" charset="0"/>
              <a:cs typeface="Arial" panose="020B0604020202020204" pitchFamily="34" charset="0"/>
            </a:endParaRPr>
          </a:p>
          <a:p>
            <a:pPr marL="0" indent="0">
              <a:spcBef>
                <a:spcPts val="600"/>
              </a:spcBef>
              <a:spcAft>
                <a:spcPts val="600"/>
              </a:spcAft>
              <a:buClr>
                <a:schemeClr val="accent2">
                  <a:lumMod val="50000"/>
                </a:schemeClr>
              </a:buClr>
              <a:buNone/>
            </a:pPr>
            <a:endParaRPr lang="en-US" sz="2200" dirty="0">
              <a:latin typeface="Arial" panose="020B0604020202020204" pitchFamily="34" charset="0"/>
              <a:cs typeface="Arial" panose="020B0604020202020204" pitchFamily="34" charset="0"/>
            </a:endParaRPr>
          </a:p>
          <a:p>
            <a:pPr marL="0" indent="0">
              <a:spcBef>
                <a:spcPts val="600"/>
              </a:spcBef>
              <a:spcAft>
                <a:spcPts val="600"/>
              </a:spcAft>
              <a:buClr>
                <a:schemeClr val="accent2">
                  <a:lumMod val="50000"/>
                </a:schemeClr>
              </a:buClr>
              <a:buNone/>
            </a:pPr>
            <a:r>
              <a:rPr lang="el-GR" sz="2200" dirty="0">
                <a:latin typeface="Arial" panose="020B0604020202020204" pitchFamily="34" charset="0"/>
                <a:cs typeface="Arial" panose="020B0604020202020204" pitchFamily="34" charset="0"/>
              </a:rPr>
              <a:t>Για τη σύνταξη του διαγνωστικού δοκιμίου έγιναν οι ακόλουθες ενέργειες:</a:t>
            </a:r>
          </a:p>
          <a:p>
            <a:pPr>
              <a:spcBef>
                <a:spcPts val="600"/>
              </a:spcBef>
              <a:spcAft>
                <a:spcPts val="600"/>
              </a:spcAft>
              <a:buClr>
                <a:schemeClr val="accent2">
                  <a:lumMod val="50000"/>
                </a:schemeClr>
              </a:buClr>
            </a:pPr>
            <a:r>
              <a:rPr lang="el-GR" sz="2200" dirty="0">
                <a:latin typeface="Arial" panose="020B0604020202020204" pitchFamily="34" charset="0"/>
                <a:cs typeface="Arial" panose="020B0604020202020204" pitchFamily="34" charset="0"/>
              </a:rPr>
              <a:t>Μελετήθηκαν τα Αναλυτικά Προγράμματα του Γυμνασίου</a:t>
            </a:r>
            <a:r>
              <a:rPr lang="en-US" sz="2200" dirty="0">
                <a:latin typeface="Arial" panose="020B0604020202020204" pitchFamily="34" charset="0"/>
                <a:cs typeface="Arial" panose="020B0604020202020204" pitchFamily="34" charset="0"/>
              </a:rPr>
              <a:t>.</a:t>
            </a:r>
            <a:r>
              <a:rPr lang="el-GR" sz="2200" dirty="0">
                <a:latin typeface="Arial" panose="020B0604020202020204" pitchFamily="34" charset="0"/>
                <a:cs typeface="Arial" panose="020B0604020202020204" pitchFamily="34" charset="0"/>
              </a:rPr>
              <a:t> </a:t>
            </a:r>
          </a:p>
          <a:p>
            <a:pPr>
              <a:spcBef>
                <a:spcPts val="600"/>
              </a:spcBef>
              <a:spcAft>
                <a:spcPts val="600"/>
              </a:spcAft>
              <a:buClr>
                <a:schemeClr val="accent2">
                  <a:lumMod val="50000"/>
                </a:schemeClr>
              </a:buClr>
            </a:pPr>
            <a:r>
              <a:rPr lang="el-GR" sz="2200" dirty="0">
                <a:latin typeface="Arial" panose="020B0604020202020204" pitchFamily="34" charset="0"/>
                <a:cs typeface="Arial" panose="020B0604020202020204" pitchFamily="34" charset="0"/>
              </a:rPr>
              <a:t>Μελετήθηκαν έγκυρα έργα αξιολόγησης, </a:t>
            </a:r>
            <a:r>
              <a:rPr lang="el-GR" sz="2200" dirty="0" err="1">
                <a:latin typeface="Arial" panose="020B0604020202020204" pitchFamily="34" charset="0"/>
                <a:cs typeface="Arial" panose="020B0604020202020204" pitchFamily="34" charset="0"/>
              </a:rPr>
              <a:t>π.χ</a:t>
            </a:r>
            <a:r>
              <a:rPr lang="en-US" sz="2200" dirty="0">
                <a:latin typeface="Arial" panose="020B0604020202020204" pitchFamily="34" charset="0"/>
                <a:cs typeface="Arial" panose="020B0604020202020204" pitchFamily="34" charset="0"/>
              </a:rPr>
              <a:t>.</a:t>
            </a:r>
            <a:r>
              <a:rPr lang="el-GR" sz="2200" dirty="0">
                <a:latin typeface="Arial" panose="020B0604020202020204" pitchFamily="34" charset="0"/>
                <a:cs typeface="Arial" panose="020B0604020202020204" pitchFamily="34" charset="0"/>
              </a:rPr>
              <a:t> FCI</a:t>
            </a:r>
            <a:r>
              <a:rPr lang="en-US" sz="2200" dirty="0">
                <a:latin typeface="Arial" panose="020B0604020202020204" pitchFamily="34" charset="0"/>
                <a:cs typeface="Arial" panose="020B0604020202020204" pitchFamily="34" charset="0"/>
              </a:rPr>
              <a:t>.</a:t>
            </a:r>
            <a:endParaRPr lang="el-GR" sz="2200" dirty="0">
              <a:latin typeface="Arial" panose="020B0604020202020204" pitchFamily="34" charset="0"/>
              <a:cs typeface="Arial" panose="020B0604020202020204" pitchFamily="34" charset="0"/>
            </a:endParaRPr>
          </a:p>
          <a:p>
            <a:pPr>
              <a:spcBef>
                <a:spcPts val="600"/>
              </a:spcBef>
              <a:spcAft>
                <a:spcPts val="600"/>
              </a:spcAft>
              <a:buClr>
                <a:schemeClr val="accent2">
                  <a:lumMod val="50000"/>
                </a:schemeClr>
              </a:buClr>
            </a:pPr>
            <a:r>
              <a:rPr lang="el-GR" sz="2200" dirty="0">
                <a:latin typeface="Arial" panose="020B0604020202020204" pitchFamily="34" charset="0"/>
                <a:cs typeface="Arial" panose="020B0604020202020204" pitchFamily="34" charset="0"/>
              </a:rPr>
              <a:t>Καταγράφηκαν οι ικανότητες τις οποίες αναμενόταν να είχαν αναπτύξει οι μαθητές και μαθήτριες σε ικανοποιητικό βαθμό μέχρι την αποφοίτησή τους από το Γυμνάσιο.</a:t>
            </a:r>
            <a:endParaRPr lang="en-GB" sz="2200" dirty="0">
              <a:latin typeface="Arial" panose="020B0604020202020204" pitchFamily="34" charset="0"/>
              <a:cs typeface="Arial" panose="020B0604020202020204" pitchFamily="34" charset="0"/>
            </a:endParaRPr>
          </a:p>
          <a:p>
            <a:pPr>
              <a:spcBef>
                <a:spcPts val="600"/>
              </a:spcBef>
              <a:spcAft>
                <a:spcPts val="600"/>
              </a:spcAft>
              <a:buClr>
                <a:schemeClr val="accent2">
                  <a:lumMod val="50000"/>
                </a:schemeClr>
              </a:buClr>
            </a:pPr>
            <a:r>
              <a:rPr lang="el-GR" sz="2200" dirty="0">
                <a:latin typeface="Arial" panose="020B0604020202020204" pitchFamily="34" charset="0"/>
                <a:cs typeface="Arial" panose="020B0604020202020204" pitchFamily="34" charset="0"/>
              </a:rPr>
              <a:t>Μελετήθηκαν δοκίμια αξιολόγησης των σχολείων, αλλά και ερωτήσεις των δοκιμίων PISA</a:t>
            </a:r>
            <a:r>
              <a:rPr lang="en-US" sz="2200" dirty="0">
                <a:latin typeface="Arial" panose="020B0604020202020204" pitchFamily="34" charset="0"/>
                <a:cs typeface="Arial" panose="020B0604020202020204" pitchFamily="34" charset="0"/>
              </a:rPr>
              <a:t>.</a:t>
            </a:r>
            <a:endParaRPr lang="en-GB" sz="22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CFB33AEA-5E9C-F142-A768-3C0323ED8C5B}"/>
              </a:ext>
            </a:extLst>
          </p:cNvPr>
          <p:cNvSpPr txBox="1"/>
          <p:nvPr/>
        </p:nvSpPr>
        <p:spPr>
          <a:xfrm>
            <a:off x="2789238" y="252413"/>
            <a:ext cx="6862762" cy="461665"/>
          </a:xfrm>
          <a:prstGeom prst="rect">
            <a:avLst/>
          </a:prstGeom>
          <a:ln w="28575"/>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a:spAutoFit/>
          </a:bodyPr>
          <a:lstStyle/>
          <a:p>
            <a:pPr algn="ctr" eaLnBrk="1" fontAlgn="auto" hangingPunct="1">
              <a:spcBef>
                <a:spcPts val="0"/>
              </a:spcBef>
              <a:spcAft>
                <a:spcPts val="0"/>
              </a:spcAft>
              <a:defRPr/>
            </a:pPr>
            <a:r>
              <a:rPr lang="el-GR" sz="2400" b="1" dirty="0"/>
              <a:t>ΕΠΙΔΟΣΗ</a:t>
            </a:r>
            <a:endParaRPr lang="en-US" sz="2400" b="1" dirty="0"/>
          </a:p>
        </p:txBody>
      </p:sp>
      <p:sp>
        <p:nvSpPr>
          <p:cNvPr id="5" name="Slide Number Placeholder 1">
            <a:extLst>
              <a:ext uri="{FF2B5EF4-FFF2-40B4-BE49-F238E27FC236}">
                <a16:creationId xmlns:a16="http://schemas.microsoft.com/office/drawing/2014/main" id="{AC727112-6CDE-B645-93C5-C1551F50C0CA}"/>
              </a:ext>
            </a:extLst>
          </p:cNvPr>
          <p:cNvSpPr>
            <a:spLocks noGrp="1"/>
          </p:cNvSpPr>
          <p:nvPr>
            <p:ph type="sldNum" sz="quarter" idx="12"/>
          </p:nvPr>
        </p:nvSpPr>
        <p:spPr bwMode="auto">
          <a:xfrm>
            <a:off x="11136313" y="6261100"/>
            <a:ext cx="366712" cy="365125"/>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206097DA-D096-4F68-828B-548357D5EB04}" type="slidenum">
              <a:rPr lang="en-US" altLang="el-GR" smtClean="0">
                <a:solidFill>
                  <a:srgbClr val="FFFFFF"/>
                </a:solidFill>
              </a:rPr>
              <a:pPr/>
              <a:t>27</a:t>
            </a:fld>
            <a:endParaRPr lang="en-US" altLang="el-GR">
              <a:solidFill>
                <a:srgbClr val="FFFFFF"/>
              </a:solidFill>
            </a:endParaRPr>
          </a:p>
        </p:txBody>
      </p:sp>
    </p:spTree>
    <p:extLst>
      <p:ext uri="{BB962C8B-B14F-4D97-AF65-F5344CB8AC3E}">
        <p14:creationId xmlns:p14="http://schemas.microsoft.com/office/powerpoint/2010/main" val="34659388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1DD59C5A-2D13-954C-BE7C-D031E7EE75E0}"/>
              </a:ext>
            </a:extLst>
          </p:cNvPr>
          <p:cNvSpPr/>
          <p:nvPr/>
        </p:nvSpPr>
        <p:spPr>
          <a:xfrm>
            <a:off x="614363" y="519113"/>
            <a:ext cx="11047412" cy="487362"/>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0483" name="Rectangle 3"/>
          <p:cNvSpPr>
            <a:spLocks noChangeArrowheads="1"/>
          </p:cNvSpPr>
          <p:nvPr/>
        </p:nvSpPr>
        <p:spPr bwMode="auto">
          <a:xfrm>
            <a:off x="614363" y="519113"/>
            <a:ext cx="11047412"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pPr algn="ctr" eaLnBrk="1" hangingPunct="1"/>
            <a:r>
              <a:rPr lang="el-GR" altLang="en-US" sz="2400" b="1">
                <a:latin typeface="Arial" panose="020B0604020202020204" pitchFamily="34" charset="0"/>
                <a:ea typeface="Times New Roman" panose="02020603050405020304" pitchFamily="18" charset="0"/>
                <a:cs typeface="Arial" panose="020B0604020202020204" pitchFamily="34" charset="0"/>
              </a:rPr>
              <a:t>Διαγνωστικό Δοκίμιο</a:t>
            </a:r>
          </a:p>
          <a:p>
            <a:pPr eaLnBrk="1" hangingPunct="1"/>
            <a:endParaRPr lang="en-US" altLang="en-US" sz="1000" b="1">
              <a:latin typeface="Arial" panose="020B0604020202020204" pitchFamily="34" charset="0"/>
              <a:ea typeface="Times New Roman" panose="02020603050405020304" pitchFamily="18" charset="0"/>
              <a:cs typeface="Arial" panose="020B0604020202020204" pitchFamily="34" charset="0"/>
            </a:endParaRPr>
          </a:p>
        </p:txBody>
      </p:sp>
      <p:pic>
        <p:nvPicPr>
          <p:cNvPr id="22" name="Picture 21">
            <a:extLst>
              <a:ext uri="{FF2B5EF4-FFF2-40B4-BE49-F238E27FC236}">
                <a16:creationId xmlns:a16="http://schemas.microsoft.com/office/drawing/2014/main" id="{C3FC86A6-08F0-3341-A093-DD6879AB8BA5}"/>
              </a:ext>
            </a:extLst>
          </p:cNvPr>
          <p:cNvPicPr>
            <a:picLocks noChangeAspect="1"/>
          </p:cNvPicPr>
          <p:nvPr/>
        </p:nvPicPr>
        <p:blipFill>
          <a:blip r:embed="rId2"/>
          <a:stretch>
            <a:fillRect/>
          </a:stretch>
        </p:blipFill>
        <p:spPr>
          <a:xfrm>
            <a:off x="263525" y="1201738"/>
            <a:ext cx="1879600" cy="2660650"/>
          </a:xfrm>
          <a:prstGeom prst="rect">
            <a:avLst/>
          </a:prstGeom>
          <a:solidFill>
            <a:schemeClr val="bg1"/>
          </a:solidFill>
          <a:effectLst>
            <a:outerShdw blurRad="50800" dist="38100" dir="2700000" algn="tl" rotWithShape="0">
              <a:prstClr val="black">
                <a:alpha val="40000"/>
              </a:prstClr>
            </a:outerShdw>
          </a:effectLst>
        </p:spPr>
      </p:pic>
      <p:pic>
        <p:nvPicPr>
          <p:cNvPr id="24" name="Picture 23">
            <a:extLst>
              <a:ext uri="{FF2B5EF4-FFF2-40B4-BE49-F238E27FC236}">
                <a16:creationId xmlns:a16="http://schemas.microsoft.com/office/drawing/2014/main" id="{D42E7447-2C9D-484E-A4C0-8C6E22AE1AA4}"/>
              </a:ext>
            </a:extLst>
          </p:cNvPr>
          <p:cNvPicPr>
            <a:picLocks noChangeAspect="1"/>
          </p:cNvPicPr>
          <p:nvPr/>
        </p:nvPicPr>
        <p:blipFill>
          <a:blip r:embed="rId3"/>
          <a:stretch>
            <a:fillRect/>
          </a:stretch>
        </p:blipFill>
        <p:spPr>
          <a:xfrm>
            <a:off x="2252663" y="1482725"/>
            <a:ext cx="1879600" cy="2660650"/>
          </a:xfrm>
          <a:prstGeom prst="rect">
            <a:avLst/>
          </a:prstGeom>
          <a:solidFill>
            <a:schemeClr val="bg1"/>
          </a:solidFill>
          <a:effectLst>
            <a:outerShdw blurRad="50800" dist="38100" dir="2700000" algn="tl" rotWithShape="0">
              <a:prstClr val="black">
                <a:alpha val="40000"/>
              </a:prstClr>
            </a:outerShdw>
          </a:effectLst>
        </p:spPr>
      </p:pic>
      <p:pic>
        <p:nvPicPr>
          <p:cNvPr id="26" name="Picture 25">
            <a:extLst>
              <a:ext uri="{FF2B5EF4-FFF2-40B4-BE49-F238E27FC236}">
                <a16:creationId xmlns:a16="http://schemas.microsoft.com/office/drawing/2014/main" id="{88022CE4-C048-1A44-B321-CF0218EEEC35}"/>
              </a:ext>
            </a:extLst>
          </p:cNvPr>
          <p:cNvPicPr>
            <a:picLocks noChangeAspect="1"/>
          </p:cNvPicPr>
          <p:nvPr/>
        </p:nvPicPr>
        <p:blipFill>
          <a:blip r:embed="rId4"/>
          <a:stretch>
            <a:fillRect/>
          </a:stretch>
        </p:blipFill>
        <p:spPr>
          <a:xfrm>
            <a:off x="4241800" y="1811338"/>
            <a:ext cx="1879600" cy="2660650"/>
          </a:xfrm>
          <a:prstGeom prst="rect">
            <a:avLst/>
          </a:prstGeom>
          <a:solidFill>
            <a:schemeClr val="bg1"/>
          </a:solidFill>
          <a:effectLst>
            <a:outerShdw blurRad="50800" dist="38100" dir="2700000" algn="tl" rotWithShape="0">
              <a:prstClr val="black">
                <a:alpha val="40000"/>
              </a:prstClr>
            </a:outerShdw>
          </a:effectLst>
        </p:spPr>
      </p:pic>
      <p:pic>
        <p:nvPicPr>
          <p:cNvPr id="28" name="Picture 27">
            <a:extLst>
              <a:ext uri="{FF2B5EF4-FFF2-40B4-BE49-F238E27FC236}">
                <a16:creationId xmlns:a16="http://schemas.microsoft.com/office/drawing/2014/main" id="{5E7CCBD5-CA2D-6841-8735-C4BD443A6726}"/>
              </a:ext>
            </a:extLst>
          </p:cNvPr>
          <p:cNvPicPr>
            <a:picLocks noChangeAspect="1"/>
          </p:cNvPicPr>
          <p:nvPr/>
        </p:nvPicPr>
        <p:blipFill>
          <a:blip r:embed="rId5"/>
          <a:stretch>
            <a:fillRect/>
          </a:stretch>
        </p:blipFill>
        <p:spPr>
          <a:xfrm>
            <a:off x="6230938" y="2036763"/>
            <a:ext cx="1879600" cy="2657475"/>
          </a:xfrm>
          <a:prstGeom prst="rect">
            <a:avLst/>
          </a:prstGeom>
          <a:solidFill>
            <a:schemeClr val="bg1"/>
          </a:solidFill>
          <a:effectLst>
            <a:outerShdw blurRad="50800" dist="38100" dir="2700000" algn="tl" rotWithShape="0">
              <a:prstClr val="black">
                <a:alpha val="40000"/>
              </a:prstClr>
            </a:outerShdw>
          </a:effectLst>
        </p:spPr>
      </p:pic>
      <p:pic>
        <p:nvPicPr>
          <p:cNvPr id="30" name="Picture 29">
            <a:extLst>
              <a:ext uri="{FF2B5EF4-FFF2-40B4-BE49-F238E27FC236}">
                <a16:creationId xmlns:a16="http://schemas.microsoft.com/office/drawing/2014/main" id="{B60EC0D7-24D2-3246-A104-4826BF23B723}"/>
              </a:ext>
            </a:extLst>
          </p:cNvPr>
          <p:cNvPicPr>
            <a:picLocks noChangeAspect="1"/>
          </p:cNvPicPr>
          <p:nvPr/>
        </p:nvPicPr>
        <p:blipFill>
          <a:blip r:embed="rId6"/>
          <a:stretch>
            <a:fillRect/>
          </a:stretch>
        </p:blipFill>
        <p:spPr>
          <a:xfrm>
            <a:off x="8220075" y="2246313"/>
            <a:ext cx="1879600" cy="2660650"/>
          </a:xfrm>
          <a:prstGeom prst="rect">
            <a:avLst/>
          </a:prstGeom>
          <a:solidFill>
            <a:schemeClr val="bg1"/>
          </a:solidFill>
          <a:effectLst>
            <a:outerShdw blurRad="50800" dist="38100" dir="2700000" algn="tl" rotWithShape="0">
              <a:prstClr val="black">
                <a:alpha val="40000"/>
              </a:prstClr>
            </a:outerShdw>
          </a:effectLst>
        </p:spPr>
      </p:pic>
      <p:pic>
        <p:nvPicPr>
          <p:cNvPr id="32" name="Picture 31">
            <a:extLst>
              <a:ext uri="{FF2B5EF4-FFF2-40B4-BE49-F238E27FC236}">
                <a16:creationId xmlns:a16="http://schemas.microsoft.com/office/drawing/2014/main" id="{2DEB109F-4949-DC4D-86CC-7E17A5A496AD}"/>
              </a:ext>
            </a:extLst>
          </p:cNvPr>
          <p:cNvPicPr>
            <a:picLocks noChangeAspect="1"/>
          </p:cNvPicPr>
          <p:nvPr/>
        </p:nvPicPr>
        <p:blipFill>
          <a:blip r:embed="rId7"/>
          <a:stretch>
            <a:fillRect/>
          </a:stretch>
        </p:blipFill>
        <p:spPr>
          <a:xfrm>
            <a:off x="10209213" y="2532063"/>
            <a:ext cx="1831975" cy="2590800"/>
          </a:xfrm>
          <a:prstGeom prst="rect">
            <a:avLst/>
          </a:prstGeom>
          <a:solidFill>
            <a:schemeClr val="bg1"/>
          </a:solidFill>
          <a:effectLst>
            <a:outerShdw blurRad="50800" dist="38100" dir="2700000" algn="tl" rotWithShape="0">
              <a:prstClr val="black">
                <a:alpha val="40000"/>
              </a:prstClr>
            </a:outerShdw>
          </a:effectLst>
        </p:spPr>
      </p:pic>
      <p:sp>
        <p:nvSpPr>
          <p:cNvPr id="10" name="Slide Number Placeholder 1">
            <a:extLst>
              <a:ext uri="{FF2B5EF4-FFF2-40B4-BE49-F238E27FC236}">
                <a16:creationId xmlns:a16="http://schemas.microsoft.com/office/drawing/2014/main" id="{7FF00ACE-D33E-DF44-9552-F6FC1146608E}"/>
              </a:ext>
            </a:extLst>
          </p:cNvPr>
          <p:cNvSpPr>
            <a:spLocks noGrp="1"/>
          </p:cNvSpPr>
          <p:nvPr>
            <p:ph type="sldNum" sz="quarter" idx="12"/>
          </p:nvPr>
        </p:nvSpPr>
        <p:spPr bwMode="auto">
          <a:xfrm>
            <a:off x="11136313" y="6261100"/>
            <a:ext cx="366712" cy="365125"/>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206097DA-D096-4F68-828B-548357D5EB04}" type="slidenum">
              <a:rPr lang="en-US" altLang="el-GR" smtClean="0">
                <a:solidFill>
                  <a:srgbClr val="FFFFFF"/>
                </a:solidFill>
              </a:rPr>
              <a:pPr/>
              <a:t>28</a:t>
            </a:fld>
            <a:endParaRPr lang="en-US" altLang="el-GR">
              <a:solidFill>
                <a:srgbClr val="FFFFFF"/>
              </a:solidFill>
            </a:endParaRPr>
          </a:p>
        </p:txBody>
      </p:sp>
      <p:sp>
        <p:nvSpPr>
          <p:cNvPr id="12" name="TextBox 11"/>
          <p:cNvSpPr txBox="1"/>
          <p:nvPr/>
        </p:nvSpPr>
        <p:spPr>
          <a:xfrm>
            <a:off x="431074" y="5805488"/>
            <a:ext cx="9883711" cy="923330"/>
          </a:xfrm>
          <a:prstGeom prst="rect">
            <a:avLst/>
          </a:prstGeom>
          <a:solidFill>
            <a:schemeClr val="accent1">
              <a:lumMod val="40000"/>
              <a:lumOff val="60000"/>
            </a:schemeClr>
          </a:solidFill>
          <a:effectLst>
            <a:outerShdw blurRad="50800" dist="38100" dir="2700000" algn="tl" rotWithShape="0">
              <a:prstClr val="black">
                <a:alpha val="40000"/>
              </a:prstClr>
            </a:outerShdw>
          </a:effectLst>
        </p:spPr>
        <p:txBody>
          <a:bodyPr wrap="square" rtlCol="0">
            <a:spAutoFit/>
          </a:bodyPr>
          <a:lstStyle/>
          <a:p>
            <a:r>
              <a:rPr lang="el-GR" dirty="0">
                <a:latin typeface="Arial" panose="020B0604020202020204" pitchFamily="34" charset="0"/>
                <a:cs typeface="Arial" panose="020B0604020202020204" pitchFamily="34" charset="0"/>
              </a:rPr>
              <a:t>* Με το διαγνωστικό δοκίμιο καταγράφηκε τόσο ο βαθμός ανταπόκρισης σε διαβαθμισμένες ερωτήσεις γνωσιολογικού περιεχομένου όσο και ο βαθμός ανάπτυξης συγκεκριμένων ικανοτήτων</a:t>
            </a:r>
            <a:r>
              <a:rPr lang="en-US" dirty="0"/>
              <a:t>.</a:t>
            </a:r>
            <a:endParaRPr lang="en-GB" dirty="0"/>
          </a:p>
        </p:txBody>
      </p:sp>
    </p:spTree>
    <p:extLst>
      <p:ext uri="{BB962C8B-B14F-4D97-AF65-F5344CB8AC3E}">
        <p14:creationId xmlns:p14="http://schemas.microsoft.com/office/powerpoint/2010/main" val="33537701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1"/>
          <p:cNvGrpSpPr>
            <a:grpSpLocks/>
          </p:cNvGrpSpPr>
          <p:nvPr/>
        </p:nvGrpSpPr>
        <p:grpSpPr bwMode="auto">
          <a:xfrm>
            <a:off x="827088" y="2118556"/>
            <a:ext cx="10834687" cy="1785104"/>
            <a:chOff x="826718" y="402738"/>
            <a:chExt cx="10835013" cy="1785503"/>
          </a:xfrm>
        </p:grpSpPr>
        <p:sp>
          <p:nvSpPr>
            <p:cNvPr id="7" name="Rectangle 6">
              <a:extLst>
                <a:ext uri="{FF2B5EF4-FFF2-40B4-BE49-F238E27FC236}">
                  <a16:creationId xmlns:a16="http://schemas.microsoft.com/office/drawing/2014/main" id="{545DDBE2-0A7F-4245-967C-13C24723CC0E}"/>
                </a:ext>
              </a:extLst>
            </p:cNvPr>
            <p:cNvSpPr/>
            <p:nvPr/>
          </p:nvSpPr>
          <p:spPr>
            <a:xfrm>
              <a:off x="826718" y="402738"/>
              <a:ext cx="10809612" cy="485884"/>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202" name="Rectangle 2"/>
            <p:cNvSpPr>
              <a:spLocks noChangeArrowheads="1"/>
            </p:cNvSpPr>
            <p:nvPr/>
          </p:nvSpPr>
          <p:spPr bwMode="auto">
            <a:xfrm>
              <a:off x="851770" y="402738"/>
              <a:ext cx="10809961" cy="1785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pPr eaLnBrk="1" hangingPunct="1"/>
              <a:r>
                <a:rPr lang="el-GR" altLang="en-US" sz="2400" b="1" dirty="0">
                  <a:latin typeface="Arial" panose="020B0604020202020204" pitchFamily="34" charset="0"/>
                  <a:cs typeface="Arial" panose="020B0604020202020204" pitchFamily="34" charset="0"/>
                </a:rPr>
                <a:t>Στάση</a:t>
              </a:r>
              <a:endParaRPr lang="en-US" altLang="en-US" sz="2400" b="1" dirty="0">
                <a:latin typeface="Arial" panose="020B0604020202020204" pitchFamily="34" charset="0"/>
                <a:cs typeface="Arial" panose="020B0604020202020204" pitchFamily="34" charset="0"/>
              </a:endParaRPr>
            </a:p>
            <a:p>
              <a:pPr eaLnBrk="1" hangingPunct="1"/>
              <a:endParaRPr lang="en-US" altLang="en-US" sz="500" b="1" dirty="0">
                <a:latin typeface="Arial" panose="020B0604020202020204" pitchFamily="34" charset="0"/>
                <a:cs typeface="Arial" panose="020B0604020202020204" pitchFamily="34" charset="0"/>
              </a:endParaRPr>
            </a:p>
            <a:p>
              <a:pPr eaLnBrk="1" hangingPunct="1"/>
              <a:endParaRPr lang="el-GR" altLang="en-US" sz="1500" dirty="0">
                <a:latin typeface="Arial" panose="020B0604020202020204" pitchFamily="34" charset="0"/>
                <a:ea typeface="Times New Roman" panose="02020603050405020304" pitchFamily="18" charset="0"/>
                <a:cs typeface="Arial" panose="020B0604020202020204" pitchFamily="34" charset="0"/>
              </a:endParaRPr>
            </a:p>
            <a:p>
              <a:pPr eaLnBrk="1" hangingPunct="1"/>
              <a:r>
                <a:rPr lang="en-US" altLang="en-US" sz="2200" dirty="0">
                  <a:latin typeface="Arial" panose="020B0604020202020204" pitchFamily="34" charset="0"/>
                  <a:ea typeface="Times New Roman" panose="02020603050405020304" pitchFamily="18" charset="0"/>
                  <a:cs typeface="Arial" panose="020B0604020202020204" pitchFamily="34" charset="0"/>
                </a:rPr>
                <a:t>H</a:t>
              </a:r>
              <a:r>
                <a:rPr lang="el-GR" altLang="en-US" sz="2200" dirty="0">
                  <a:latin typeface="Arial" panose="020B0604020202020204" pitchFamily="34" charset="0"/>
                  <a:ea typeface="Times New Roman" panose="02020603050405020304" pitchFamily="18" charset="0"/>
                  <a:cs typeface="Arial" panose="020B0604020202020204" pitchFamily="34" charset="0"/>
                </a:rPr>
                <a:t> συναισθηματική τάση του μαθητή / μαθήτριας να αντιδρά θετικά ή αρνητικά απέναντι στο μάθημα και την επιστήμη της Φυσικής  (</a:t>
              </a:r>
              <a:r>
                <a:rPr lang="el-GR" altLang="en-US" sz="2200" dirty="0" err="1">
                  <a:latin typeface="Arial" panose="020B0604020202020204" pitchFamily="34" charset="0"/>
                  <a:ea typeface="Times New Roman" panose="02020603050405020304" pitchFamily="18" charset="0"/>
                  <a:cs typeface="Arial" panose="020B0604020202020204" pitchFamily="34" charset="0"/>
                </a:rPr>
                <a:t>Freedman</a:t>
              </a:r>
              <a:r>
                <a:rPr lang="el-GR" altLang="en-US" sz="2200" dirty="0">
                  <a:latin typeface="Arial" panose="020B0604020202020204" pitchFamily="34" charset="0"/>
                  <a:ea typeface="Times New Roman" panose="02020603050405020304" pitchFamily="18" charset="0"/>
                  <a:cs typeface="Arial" panose="020B0604020202020204" pitchFamily="34" charset="0"/>
                </a:rPr>
                <a:t>, 1998</a:t>
              </a:r>
              <a:r>
                <a:rPr lang="en-US" altLang="en-US" sz="2200" dirty="0">
                  <a:latin typeface="Arial" panose="020B0604020202020204" pitchFamily="34" charset="0"/>
                  <a:ea typeface="Times New Roman" panose="02020603050405020304" pitchFamily="18" charset="0"/>
                  <a:cs typeface="Arial" panose="020B0604020202020204" pitchFamily="34" charset="0"/>
                </a:rPr>
                <a:t>; </a:t>
              </a:r>
              <a:r>
                <a:rPr lang="el-GR" altLang="en-US" sz="2200" dirty="0" err="1">
                  <a:latin typeface="Arial" panose="020B0604020202020204" pitchFamily="34" charset="0"/>
                  <a:ea typeface="Times New Roman" panose="02020603050405020304" pitchFamily="18" charset="0"/>
                  <a:cs typeface="Arial" panose="020B0604020202020204" pitchFamily="34" charset="0"/>
                </a:rPr>
                <a:t>Koballa</a:t>
              </a:r>
              <a:r>
                <a:rPr lang="el-GR" altLang="en-US" sz="2200" dirty="0">
                  <a:latin typeface="Arial" panose="020B0604020202020204" pitchFamily="34" charset="0"/>
                  <a:ea typeface="Times New Roman" panose="02020603050405020304" pitchFamily="18" charset="0"/>
                  <a:cs typeface="Arial" panose="020B0604020202020204" pitchFamily="34" charset="0"/>
                </a:rPr>
                <a:t>, 1988</a:t>
              </a:r>
              <a:r>
                <a:rPr lang="en-US" altLang="en-US" sz="2200" dirty="0">
                  <a:latin typeface="Arial" panose="020B0604020202020204" pitchFamily="34" charset="0"/>
                  <a:ea typeface="Times New Roman" panose="02020603050405020304" pitchFamily="18" charset="0"/>
                  <a:cs typeface="Arial" panose="020B0604020202020204" pitchFamily="34" charset="0"/>
                </a:rPr>
                <a:t>. </a:t>
              </a:r>
              <a:r>
                <a:rPr lang="el-GR" altLang="en-US" sz="2200" dirty="0">
                  <a:latin typeface="Arial" panose="020B0604020202020204" pitchFamily="34" charset="0"/>
                  <a:ea typeface="Times New Roman" panose="02020603050405020304" pitchFamily="18" charset="0"/>
                  <a:cs typeface="Arial" panose="020B0604020202020204" pitchFamily="34" charset="0"/>
                </a:rPr>
                <a:t>Παπαναστασίου, 2002). </a:t>
              </a:r>
              <a:endParaRPr lang="en-US" altLang="en-US" sz="2200" dirty="0">
                <a:latin typeface="Arial" panose="020B0604020202020204" pitchFamily="34" charset="0"/>
                <a:cs typeface="Arial" panose="020B0604020202020204" pitchFamily="34" charset="0"/>
              </a:endParaRPr>
            </a:p>
          </p:txBody>
        </p:sp>
      </p:grpSp>
      <p:grpSp>
        <p:nvGrpSpPr>
          <p:cNvPr id="8195" name="Group 3"/>
          <p:cNvGrpSpPr>
            <a:grpSpLocks/>
          </p:cNvGrpSpPr>
          <p:nvPr/>
        </p:nvGrpSpPr>
        <p:grpSpPr bwMode="auto">
          <a:xfrm>
            <a:off x="827088" y="4288183"/>
            <a:ext cx="10926548" cy="1536195"/>
            <a:chOff x="826718" y="2170992"/>
            <a:chExt cx="10926877" cy="1535920"/>
          </a:xfrm>
        </p:grpSpPr>
        <p:sp>
          <p:nvSpPr>
            <p:cNvPr id="12" name="Rectangle 11">
              <a:extLst>
                <a:ext uri="{FF2B5EF4-FFF2-40B4-BE49-F238E27FC236}">
                  <a16:creationId xmlns:a16="http://schemas.microsoft.com/office/drawing/2014/main" id="{540EC60B-DBB2-2D41-BACC-67EA1D28E8E1}"/>
                </a:ext>
              </a:extLst>
            </p:cNvPr>
            <p:cNvSpPr/>
            <p:nvPr/>
          </p:nvSpPr>
          <p:spPr>
            <a:xfrm>
              <a:off x="826718" y="2170992"/>
              <a:ext cx="10835013" cy="487276"/>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Rectangle 4">
              <a:extLst>
                <a:ext uri="{FF2B5EF4-FFF2-40B4-BE49-F238E27FC236}">
                  <a16:creationId xmlns:a16="http://schemas.microsoft.com/office/drawing/2014/main" id="{D6A8428F-8149-7849-8DD0-C04B8494782B}"/>
                </a:ext>
              </a:extLst>
            </p:cNvPr>
            <p:cNvSpPr/>
            <p:nvPr/>
          </p:nvSpPr>
          <p:spPr>
            <a:xfrm>
              <a:off x="826718" y="2183690"/>
              <a:ext cx="10926877" cy="1523222"/>
            </a:xfrm>
            <a:prstGeom prst="rect">
              <a:avLst/>
            </a:prstGeom>
          </p:spPr>
          <p:txBody>
            <a:bodyPr wrap="square">
              <a:spAutoFit/>
            </a:bodyPr>
            <a:lstStyle/>
            <a:p>
              <a:pPr eaLnBrk="1" fontAlgn="auto" hangingPunct="1">
                <a:spcBef>
                  <a:spcPts val="0"/>
                </a:spcBef>
                <a:spcAft>
                  <a:spcPts val="0"/>
                </a:spcAft>
                <a:defRPr/>
              </a:pPr>
              <a:r>
                <a:rPr lang="el-GR" sz="2400" b="1" dirty="0">
                  <a:latin typeface="Arial" panose="020B0604020202020204" pitchFamily="34" charset="0"/>
                  <a:cs typeface="Arial" panose="020B0604020202020204" pitchFamily="34" charset="0"/>
                </a:rPr>
                <a:t>Οι στάσεις συσχετίζονται με</a:t>
              </a:r>
              <a:r>
                <a:rPr lang="en-US" sz="2400" b="1" dirty="0">
                  <a:latin typeface="Arial" panose="020B0604020202020204" pitchFamily="34" charset="0"/>
                  <a:cs typeface="Arial" panose="020B0604020202020204" pitchFamily="34" charset="0"/>
                </a:rPr>
                <a:t>:</a:t>
              </a:r>
            </a:p>
            <a:p>
              <a:pPr eaLnBrk="1" fontAlgn="auto" hangingPunct="1">
                <a:spcBef>
                  <a:spcPts val="0"/>
                </a:spcBef>
                <a:spcAft>
                  <a:spcPts val="0"/>
                </a:spcAft>
                <a:defRPr/>
              </a:pPr>
              <a:endParaRPr lang="el-GR" sz="5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l-GR" sz="5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l-GR" sz="5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l-GR" sz="5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n-US" sz="500" b="1" dirty="0">
                <a:latin typeface="Arial" panose="020B0604020202020204" pitchFamily="34" charset="0"/>
                <a:cs typeface="Arial" panose="020B0604020202020204" pitchFamily="34" charset="0"/>
              </a:endParaRPr>
            </a:p>
            <a:p>
              <a:pPr marL="342900" indent="-342900" eaLnBrk="1" fontAlgn="auto" hangingPunct="1">
                <a:spcBef>
                  <a:spcPts val="0"/>
                </a:spcBef>
                <a:spcAft>
                  <a:spcPts val="0"/>
                </a:spcAft>
                <a:buFontTx/>
                <a:buChar char="-"/>
                <a:defRPr/>
              </a:pPr>
              <a:r>
                <a:rPr lang="el-GR" sz="2200" dirty="0">
                  <a:latin typeface="Arial" panose="020B0604020202020204" pitchFamily="34" charset="0"/>
                  <a:cs typeface="Arial" panose="020B0604020202020204" pitchFamily="34" charset="0"/>
                </a:rPr>
                <a:t>Τις ακαδημαϊκές και επαγγελματικές επιλογές των παιδιών (</a:t>
              </a:r>
              <a:r>
                <a:rPr lang="el-GR" sz="2200" dirty="0" err="1">
                  <a:latin typeface="Arial" panose="020B0604020202020204" pitchFamily="34" charset="0"/>
                  <a:cs typeface="Arial" panose="020B0604020202020204" pitchFamily="34" charset="0"/>
                </a:rPr>
                <a:t>Tytler</a:t>
              </a:r>
              <a:r>
                <a:rPr lang="el-GR" sz="2200" dirty="0">
                  <a:latin typeface="Arial" panose="020B0604020202020204" pitchFamily="34" charset="0"/>
                  <a:cs typeface="Arial" panose="020B0604020202020204" pitchFamily="34" charset="0"/>
                </a:rPr>
                <a:t> &amp; </a:t>
              </a:r>
              <a:r>
                <a:rPr lang="el-GR" sz="2200" dirty="0" err="1">
                  <a:latin typeface="Arial" panose="020B0604020202020204" pitchFamily="34" charset="0"/>
                  <a:cs typeface="Arial" panose="020B0604020202020204" pitchFamily="34" charset="0"/>
                </a:rPr>
                <a:t>Osborne</a:t>
              </a:r>
              <a:r>
                <a:rPr lang="el-GR" sz="2200" dirty="0">
                  <a:latin typeface="Arial" panose="020B0604020202020204" pitchFamily="34" charset="0"/>
                  <a:cs typeface="Arial" panose="020B0604020202020204" pitchFamily="34" charset="0"/>
                </a:rPr>
                <a:t>, 2012). </a:t>
              </a:r>
              <a:endParaRPr lang="en-US" sz="2200" dirty="0">
                <a:latin typeface="Arial" panose="020B0604020202020204" pitchFamily="34" charset="0"/>
                <a:cs typeface="Arial" panose="020B0604020202020204" pitchFamily="34" charset="0"/>
              </a:endParaRPr>
            </a:p>
            <a:p>
              <a:pPr marL="342900" indent="-342900" eaLnBrk="1" fontAlgn="auto" hangingPunct="1">
                <a:spcBef>
                  <a:spcPts val="0"/>
                </a:spcBef>
                <a:spcAft>
                  <a:spcPts val="0"/>
                </a:spcAft>
                <a:buFontTx/>
                <a:buChar char="-"/>
                <a:defRPr/>
              </a:pPr>
              <a:r>
                <a:rPr lang="el-GR" sz="2200" dirty="0">
                  <a:latin typeface="Arial" panose="020B0604020202020204" pitchFamily="34" charset="0"/>
                  <a:cs typeface="Arial" panose="020B0604020202020204" pitchFamily="34" charset="0"/>
                </a:rPr>
                <a:t>Την επίδοσή των παιδιών (</a:t>
              </a:r>
              <a:r>
                <a:rPr lang="el-GR" sz="2200" dirty="0" err="1">
                  <a:latin typeface="Arial" panose="020B0604020202020204" pitchFamily="34" charset="0"/>
                  <a:cs typeface="Arial" panose="020B0604020202020204" pitchFamily="34" charset="0"/>
                </a:rPr>
                <a:t>Steiner</a:t>
              </a:r>
              <a:r>
                <a:rPr lang="el-GR" sz="2200" dirty="0">
                  <a:latin typeface="Arial" panose="020B0604020202020204" pitchFamily="34" charset="0"/>
                  <a:cs typeface="Arial" panose="020B0604020202020204" pitchFamily="34" charset="0"/>
                </a:rPr>
                <a:t> &amp; </a:t>
              </a:r>
              <a:r>
                <a:rPr lang="el-GR" sz="2200" dirty="0" err="1">
                  <a:latin typeface="Arial" panose="020B0604020202020204" pitchFamily="34" charset="0"/>
                  <a:cs typeface="Arial" panose="020B0604020202020204" pitchFamily="34" charset="0"/>
                </a:rPr>
                <a:t>Sullivan</a:t>
              </a:r>
              <a:r>
                <a:rPr lang="el-GR" sz="2200" dirty="0">
                  <a:latin typeface="Arial" panose="020B0604020202020204" pitchFamily="34" charset="0"/>
                  <a:cs typeface="Arial" panose="020B0604020202020204" pitchFamily="34" charset="0"/>
                </a:rPr>
                <a:t>, 1984), (</a:t>
              </a:r>
              <a:r>
                <a:rPr lang="el-GR" sz="2200" dirty="0" err="1">
                  <a:latin typeface="Arial" panose="020B0604020202020204" pitchFamily="34" charset="0"/>
                  <a:cs typeface="Arial" panose="020B0604020202020204" pitchFamily="34" charset="0"/>
                </a:rPr>
                <a:t>Lovelace</a:t>
              </a:r>
              <a:r>
                <a:rPr lang="el-GR" sz="2200" dirty="0">
                  <a:latin typeface="Arial" panose="020B0604020202020204" pitchFamily="34" charset="0"/>
                  <a:cs typeface="Arial" panose="020B0604020202020204" pitchFamily="34" charset="0"/>
                </a:rPr>
                <a:t> &amp; </a:t>
              </a:r>
              <a:r>
                <a:rPr lang="el-GR" sz="2200" dirty="0" err="1">
                  <a:latin typeface="Arial" panose="020B0604020202020204" pitchFamily="34" charset="0"/>
                  <a:cs typeface="Arial" panose="020B0604020202020204" pitchFamily="34" charset="0"/>
                </a:rPr>
                <a:t>Brickman</a:t>
              </a:r>
              <a:r>
                <a:rPr lang="el-GR" sz="2200" dirty="0">
                  <a:latin typeface="Arial" panose="020B0604020202020204" pitchFamily="34" charset="0"/>
                  <a:cs typeface="Arial" panose="020B0604020202020204" pitchFamily="34" charset="0"/>
                </a:rPr>
                <a:t>, 2017). </a:t>
              </a:r>
              <a:endParaRPr lang="en-US" sz="2200" dirty="0">
                <a:latin typeface="Arial" panose="020B0604020202020204" pitchFamily="34" charset="0"/>
                <a:cs typeface="Arial" panose="020B0604020202020204" pitchFamily="34" charset="0"/>
              </a:endParaRPr>
            </a:p>
          </p:txBody>
        </p:sp>
      </p:grpSp>
      <p:sp>
        <p:nvSpPr>
          <p:cNvPr id="11" name="Slide Number Placeholder 1">
            <a:extLst>
              <a:ext uri="{FF2B5EF4-FFF2-40B4-BE49-F238E27FC236}">
                <a16:creationId xmlns:a16="http://schemas.microsoft.com/office/drawing/2014/main" id="{E8E801D5-54DF-3D49-9252-258EEC93E10C}"/>
              </a:ext>
            </a:extLst>
          </p:cNvPr>
          <p:cNvSpPr>
            <a:spLocks noGrp="1"/>
          </p:cNvSpPr>
          <p:nvPr>
            <p:ph type="sldNum" sz="quarter" idx="12"/>
          </p:nvPr>
        </p:nvSpPr>
        <p:spPr bwMode="auto">
          <a:xfrm>
            <a:off x="10758922" y="6217920"/>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CD718F1D-A038-4FE6-9178-61C416326964}" type="slidenum">
              <a:rPr lang="en-US" altLang="el-GR" smtClean="0">
                <a:solidFill>
                  <a:srgbClr val="FFFFFF"/>
                </a:solidFill>
              </a:rPr>
              <a:pPr/>
              <a:t>2</a:t>
            </a:fld>
            <a:endParaRPr lang="en-US" altLang="el-GR">
              <a:solidFill>
                <a:srgbClr val="FFFFFF"/>
              </a:solidFill>
            </a:endParaRPr>
          </a:p>
        </p:txBody>
      </p:sp>
      <p:sp>
        <p:nvSpPr>
          <p:cNvPr id="10" name="TextBox 9">
            <a:extLst>
              <a:ext uri="{FF2B5EF4-FFF2-40B4-BE49-F238E27FC236}">
                <a16:creationId xmlns:a16="http://schemas.microsoft.com/office/drawing/2014/main" id="{D7D1DA20-9AE6-344F-A570-BB30ADF0AAF3}"/>
              </a:ext>
            </a:extLst>
          </p:cNvPr>
          <p:cNvSpPr txBox="1"/>
          <p:nvPr/>
        </p:nvSpPr>
        <p:spPr>
          <a:xfrm>
            <a:off x="2452852" y="307793"/>
            <a:ext cx="7608209" cy="461665"/>
          </a:xfrm>
          <a:prstGeom prst="rect">
            <a:avLst/>
          </a:prstGeom>
          <a:ln w="28575"/>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a:spAutoFit/>
          </a:bodyPr>
          <a:lstStyle/>
          <a:p>
            <a:pPr algn="ctr" eaLnBrk="1" fontAlgn="auto" hangingPunct="1">
              <a:spcBef>
                <a:spcPts val="0"/>
              </a:spcBef>
              <a:spcAft>
                <a:spcPts val="0"/>
              </a:spcAft>
              <a:defRPr/>
            </a:pPr>
            <a:r>
              <a:rPr lang="el-GR" sz="2400" b="1" dirty="0"/>
              <a:t>ΘΕΩΡΗΤΙΚΟ ΠΛΑΙΣΙΟ – ΕΠΙΣΚΟΠΗΣΗ ΒΙΒΛΙΟΓΡΑΦΙΑΣ </a:t>
            </a:r>
            <a:endParaRPr lang="en-US" sz="2400" b="1" dirty="0"/>
          </a:p>
        </p:txBody>
      </p:sp>
      <mc:AlternateContent xmlns:mc="http://schemas.openxmlformats.org/markup-compatibility/2006" xmlns:a14="http://schemas.microsoft.com/office/drawing/2010/main">
        <mc:Choice Requires="a14">
          <p:sp>
            <p:nvSpPr>
              <p:cNvPr id="2" name="Rectangle 1">
                <a:extLst>
                  <a:ext uri="{FF2B5EF4-FFF2-40B4-BE49-F238E27FC236}">
                    <a16:creationId xmlns:a16="http://schemas.microsoft.com/office/drawing/2014/main" id="{8BDD5AF8-5A9B-354D-B75F-A5E6D26686DA}"/>
                  </a:ext>
                </a:extLst>
              </p:cNvPr>
              <p:cNvSpPr/>
              <p:nvPr/>
            </p:nvSpPr>
            <p:spPr>
              <a:xfrm>
                <a:off x="827087" y="986002"/>
                <a:ext cx="10809287" cy="769441"/>
              </a:xfrm>
              <a:prstGeom prst="rect">
                <a:avLst/>
              </a:prstGeom>
            </p:spPr>
            <p:txBody>
              <a:bodyPr wrap="square">
                <a:spAutoFit/>
              </a:bodyPr>
              <a:lstStyle/>
              <a:p>
                <a:r>
                  <a:rPr lang="el-GR" sz="2200" dirty="0">
                    <a:latin typeface="Arial" panose="020B0604020202020204" pitchFamily="34" charset="0"/>
                    <a:cs typeface="Arial" panose="020B0604020202020204" pitchFamily="34" charset="0"/>
                  </a:rPr>
                  <a:t>Αναλυτικό Πρόγραμμα </a:t>
                </a:r>
                <a14:m>
                  <m:oMath xmlns:m="http://schemas.openxmlformats.org/officeDocument/2006/math">
                    <m:r>
                      <a:rPr lang="el-GR" sz="2200" b="1" i="1" smtClean="0">
                        <a:solidFill>
                          <a:schemeClr val="accent2">
                            <a:lumMod val="50000"/>
                          </a:schemeClr>
                        </a:solidFill>
                        <a:latin typeface="Cambria Math" panose="02040503050406030204" pitchFamily="18" charset="0"/>
                        <a:ea typeface="Cambria Math" panose="02040503050406030204" pitchFamily="18" charset="0"/>
                        <a:cs typeface="Arial" panose="020B0604020202020204" pitchFamily="34" charset="0"/>
                      </a:rPr>
                      <m:t>⇒</m:t>
                    </m:r>
                  </m:oMath>
                </a14:m>
                <a:r>
                  <a:rPr lang="en-US" sz="2200" dirty="0">
                    <a:latin typeface="Arial" panose="020B0604020202020204" pitchFamily="34" charset="0"/>
                    <a:cs typeface="Arial" panose="020B0604020202020204" pitchFamily="34" charset="0"/>
                  </a:rPr>
                  <a:t> </a:t>
                </a:r>
                <a:r>
                  <a:rPr lang="el-GR" sz="2200" dirty="0">
                    <a:latin typeface="Arial" panose="020B0604020202020204" pitchFamily="34" charset="0"/>
                    <a:cs typeface="Arial" panose="020B0604020202020204" pitchFamily="34" charset="0"/>
                  </a:rPr>
                  <a:t>Μαθησιακά Αποτελέσματα (Γνώσεις</a:t>
                </a:r>
                <a:r>
                  <a:rPr lang="en-US" sz="2200" dirty="0">
                    <a:latin typeface="Arial" panose="020B0604020202020204" pitchFamily="34" charset="0"/>
                    <a:cs typeface="Arial" panose="020B0604020202020204" pitchFamily="34" charset="0"/>
                  </a:rPr>
                  <a:t>,</a:t>
                </a:r>
                <a:r>
                  <a:rPr lang="el-GR" sz="2200" dirty="0">
                    <a:latin typeface="Arial" panose="020B0604020202020204" pitchFamily="34" charset="0"/>
                    <a:cs typeface="Arial" panose="020B0604020202020204" pitchFamily="34" charset="0"/>
                  </a:rPr>
                  <a:t> Ικανότητες)</a:t>
                </a:r>
              </a:p>
              <a:p>
                <a:r>
                  <a:rPr lang="el-GR" sz="2200" dirty="0">
                    <a:latin typeface="Arial" panose="020B0604020202020204" pitchFamily="34" charset="0"/>
                    <a:cs typeface="Arial" panose="020B0604020202020204" pitchFamily="34" charset="0"/>
                  </a:rPr>
                  <a:t>                               </a:t>
                </a:r>
                <a:r>
                  <a:rPr lang="el-GR" sz="400" dirty="0">
                    <a:latin typeface="Arial" panose="020B0604020202020204" pitchFamily="34" charset="0"/>
                    <a:cs typeface="Arial" panose="020B0604020202020204" pitchFamily="34" charset="0"/>
                  </a:rPr>
                  <a:t>                   </a:t>
                </a:r>
                <a:r>
                  <a:rPr lang="el-GR" sz="2200" dirty="0">
                    <a:latin typeface="Arial" panose="020B0604020202020204" pitchFamily="34" charset="0"/>
                    <a:cs typeface="Arial" panose="020B0604020202020204" pitchFamily="34" charset="0"/>
                  </a:rPr>
                  <a:t>  </a:t>
                </a:r>
                <a14:m>
                  <m:oMath xmlns:m="http://schemas.openxmlformats.org/officeDocument/2006/math">
                    <m:r>
                      <a:rPr lang="el-GR" sz="2200" b="1" i="1">
                        <a:solidFill>
                          <a:schemeClr val="accent2">
                            <a:lumMod val="50000"/>
                          </a:schemeClr>
                        </a:solidFill>
                        <a:latin typeface="Cambria Math" panose="02040503050406030204" pitchFamily="18" charset="0"/>
                        <a:ea typeface="Cambria Math" panose="02040503050406030204" pitchFamily="18" charset="0"/>
                        <a:cs typeface="Arial" panose="020B0604020202020204" pitchFamily="34" charset="0"/>
                      </a:rPr>
                      <m:t>⇒ </m:t>
                    </m:r>
                  </m:oMath>
                </a14:m>
                <a:r>
                  <a:rPr lang="el-GR" sz="2200" dirty="0">
                    <a:latin typeface="Arial" panose="020B0604020202020204" pitchFamily="34" charset="0"/>
                    <a:cs typeface="Arial" panose="020B0604020202020204" pitchFamily="34" charset="0"/>
                  </a:rPr>
                  <a:t>Στάσεις</a:t>
                </a:r>
              </a:p>
            </p:txBody>
          </p:sp>
        </mc:Choice>
        <mc:Fallback xmlns="">
          <p:sp>
            <p:nvSpPr>
              <p:cNvPr id="2" name="Rectangle 1">
                <a:extLst>
                  <a:ext uri="{FF2B5EF4-FFF2-40B4-BE49-F238E27FC236}">
                    <a16:creationId xmlns:a16="http://schemas.microsoft.com/office/drawing/2014/main" id="{8BDD5AF8-5A9B-354D-B75F-A5E6D26686DA}"/>
                  </a:ext>
                </a:extLst>
              </p:cNvPr>
              <p:cNvSpPr>
                <a:spLocks noRot="1" noChangeAspect="1" noMove="1" noResize="1" noEditPoints="1" noAdjustHandles="1" noChangeArrowheads="1" noChangeShapeType="1" noTextEdit="1"/>
              </p:cNvSpPr>
              <p:nvPr/>
            </p:nvSpPr>
            <p:spPr>
              <a:xfrm>
                <a:off x="827087" y="986002"/>
                <a:ext cx="10809287" cy="769441"/>
              </a:xfrm>
              <a:prstGeom prst="rect">
                <a:avLst/>
              </a:prstGeom>
              <a:blipFill>
                <a:blip r:embed="rId2"/>
                <a:stretch>
                  <a:fillRect l="-587" t="-4918" b="-14754"/>
                </a:stretch>
              </a:blipFill>
            </p:spPr>
            <p:txBody>
              <a:bodyPr/>
              <a:lstStyle/>
              <a:p>
                <a:r>
                  <a:rPr lang="en-CY">
                    <a:noFill/>
                  </a:rPr>
                  <a:t> </a:t>
                </a:r>
              </a:p>
            </p:txBody>
          </p:sp>
        </mc:Fallback>
      </mc:AlternateContent>
    </p:spTree>
    <p:extLst>
      <p:ext uri="{BB962C8B-B14F-4D97-AF65-F5344CB8AC3E}">
        <p14:creationId xmlns:p14="http://schemas.microsoft.com/office/powerpoint/2010/main" val="614860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B7E1DA52-4AC6-E047-A649-18AF6F829BC4}"/>
              </a:ext>
            </a:extLst>
          </p:cNvPr>
          <p:cNvGraphicFramePr>
            <a:graphicFrameLocks noGrp="1"/>
          </p:cNvGraphicFramePr>
          <p:nvPr/>
        </p:nvGraphicFramePr>
        <p:xfrm>
          <a:off x="2805113" y="228600"/>
          <a:ext cx="4560887" cy="6400800"/>
        </p:xfrm>
        <a:graphic>
          <a:graphicData uri="http://schemas.openxmlformats.org/drawingml/2006/table">
            <a:tbl>
              <a:tblPr firstRow="1" firstCol="1" bandRow="1">
                <a:tableStyleId>{21E4AEA4-8DFA-4A89-87EB-49C32662AFE0}</a:tableStyleId>
              </a:tblPr>
              <a:tblGrid>
                <a:gridCol w="2638470">
                  <a:extLst>
                    <a:ext uri="{9D8B030D-6E8A-4147-A177-3AD203B41FA5}">
                      <a16:colId xmlns:a16="http://schemas.microsoft.com/office/drawing/2014/main" val="3743999689"/>
                    </a:ext>
                  </a:extLst>
                </a:gridCol>
                <a:gridCol w="1922417">
                  <a:extLst>
                    <a:ext uri="{9D8B030D-6E8A-4147-A177-3AD203B41FA5}">
                      <a16:colId xmlns:a16="http://schemas.microsoft.com/office/drawing/2014/main" val="2846345736"/>
                    </a:ext>
                  </a:extLst>
                </a:gridCol>
              </a:tblGrid>
              <a:tr h="499503">
                <a:tc>
                  <a:txBody>
                    <a:bodyPr/>
                    <a:lstStyle/>
                    <a:p>
                      <a:pPr algn="ctr"/>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 </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tc>
                  <a:txBody>
                    <a:bodyPr/>
                    <a:lstStyle/>
                    <a:p>
                      <a:pPr algn="ctr"/>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Μέσος Όρος</a:t>
                      </a:r>
                      <a:endParaRPr lang="en-CY" sz="2000" b="0">
                        <a:solidFill>
                          <a:schemeClr val="tx1"/>
                        </a:solidFill>
                        <a:effectLst/>
                        <a:uFill>
                          <a:solidFill>
                            <a:srgbClr val="000000"/>
                          </a:solidFill>
                        </a:uFill>
                        <a:latin typeface="Arial" panose="020B0604020202020204" pitchFamily="34" charset="0"/>
                        <a:cs typeface="Arial" panose="020B0604020202020204" pitchFamily="34" charset="0"/>
                      </a:endParaRPr>
                    </a:p>
                    <a:p>
                      <a:pPr algn="ctr"/>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(σ)</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extLst>
                  <a:ext uri="{0D108BD9-81ED-4DB2-BD59-A6C34878D82A}">
                    <a16:rowId xmlns:a16="http://schemas.microsoft.com/office/drawing/2014/main" val="4054653039"/>
                  </a:ext>
                </a:extLst>
              </a:tr>
              <a:tr h="230556">
                <a:tc>
                  <a:txBody>
                    <a:bodyPr/>
                    <a:lstStyle/>
                    <a:p>
                      <a:pPr algn="l"/>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ΘΕΜΑ 1</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1,2 (0,8)</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extLst>
                  <a:ext uri="{0D108BD9-81ED-4DB2-BD59-A6C34878D82A}">
                    <a16:rowId xmlns:a16="http://schemas.microsoft.com/office/drawing/2014/main" val="2321865449"/>
                  </a:ext>
                </a:extLst>
              </a:tr>
              <a:tr h="230556">
                <a:tc>
                  <a:txBody>
                    <a:bodyPr/>
                    <a:lstStyle/>
                    <a:p>
                      <a:pPr algn="l"/>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ΘΕΜΑ 2</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1,5 (0,7)</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extLst>
                  <a:ext uri="{0D108BD9-81ED-4DB2-BD59-A6C34878D82A}">
                    <a16:rowId xmlns:a16="http://schemas.microsoft.com/office/drawing/2014/main" val="311156820"/>
                  </a:ext>
                </a:extLst>
              </a:tr>
              <a:tr h="230556">
                <a:tc>
                  <a:txBody>
                    <a:bodyPr/>
                    <a:lstStyle/>
                    <a:p>
                      <a:pPr algn="l"/>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ΘΕΜΑ 3</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tc>
                  <a:txBody>
                    <a:bodyPr/>
                    <a:lstStyle/>
                    <a:p>
                      <a:pPr algn="ctr"/>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0,6 (0,8)</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extLst>
                  <a:ext uri="{0D108BD9-81ED-4DB2-BD59-A6C34878D82A}">
                    <a16:rowId xmlns:a16="http://schemas.microsoft.com/office/drawing/2014/main" val="2289997442"/>
                  </a:ext>
                </a:extLst>
              </a:tr>
              <a:tr h="230556">
                <a:tc>
                  <a:txBody>
                    <a:bodyPr/>
                    <a:lstStyle/>
                    <a:p>
                      <a:pPr algn="l"/>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ΘΕΜΑ 4</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1,3 (0,8)</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extLst>
                  <a:ext uri="{0D108BD9-81ED-4DB2-BD59-A6C34878D82A}">
                    <a16:rowId xmlns:a16="http://schemas.microsoft.com/office/drawing/2014/main" val="1129402298"/>
                  </a:ext>
                </a:extLst>
              </a:tr>
              <a:tr h="230556">
                <a:tc>
                  <a:txBody>
                    <a:bodyPr/>
                    <a:lstStyle/>
                    <a:p>
                      <a:pPr algn="l"/>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ΘΕΜΑ 5</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1,7 (0,7)</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extLst>
                  <a:ext uri="{0D108BD9-81ED-4DB2-BD59-A6C34878D82A}">
                    <a16:rowId xmlns:a16="http://schemas.microsoft.com/office/drawing/2014/main" val="3302422920"/>
                  </a:ext>
                </a:extLst>
              </a:tr>
              <a:tr h="230556">
                <a:tc>
                  <a:txBody>
                    <a:bodyPr/>
                    <a:lstStyle/>
                    <a:p>
                      <a:pPr algn="l"/>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ΘΕΜΑ 6 [(α)]</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1,9 (0,5)</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extLst>
                  <a:ext uri="{0D108BD9-81ED-4DB2-BD59-A6C34878D82A}">
                    <a16:rowId xmlns:a16="http://schemas.microsoft.com/office/drawing/2014/main" val="2971749160"/>
                  </a:ext>
                </a:extLst>
              </a:tr>
              <a:tr h="230556">
                <a:tc>
                  <a:txBody>
                    <a:bodyPr/>
                    <a:lstStyle/>
                    <a:p>
                      <a:pPr algn="l"/>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           </a:t>
                      </a:r>
                      <a:r>
                        <a:rPr lang="en-US" sz="2000" b="0" dirty="0">
                          <a:solidFill>
                            <a:schemeClr val="tx1"/>
                          </a:solidFill>
                          <a:effectLst/>
                          <a:uFill>
                            <a:solidFill>
                              <a:srgbClr val="000000"/>
                            </a:solidFill>
                          </a:uFill>
                          <a:latin typeface="Arial" panose="020B0604020202020204" pitchFamily="34" charset="0"/>
                          <a:cs typeface="Arial" panose="020B0604020202020204" pitchFamily="34" charset="0"/>
                        </a:rPr>
                        <a:t> </a:t>
                      </a:r>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   [(β)]</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0,9 (1,0)</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extLst>
                  <a:ext uri="{0D108BD9-81ED-4DB2-BD59-A6C34878D82A}">
                    <a16:rowId xmlns:a16="http://schemas.microsoft.com/office/drawing/2014/main" val="2010538017"/>
                  </a:ext>
                </a:extLst>
              </a:tr>
              <a:tr h="230556">
                <a:tc>
                  <a:txBody>
                    <a:bodyPr/>
                    <a:lstStyle/>
                    <a:p>
                      <a:pPr algn="l"/>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ΘΕΜΑ 7</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1,4 (0,9)</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extLst>
                  <a:ext uri="{0D108BD9-81ED-4DB2-BD59-A6C34878D82A}">
                    <a16:rowId xmlns:a16="http://schemas.microsoft.com/office/drawing/2014/main" val="3779541292"/>
                  </a:ext>
                </a:extLst>
              </a:tr>
              <a:tr h="230556">
                <a:tc>
                  <a:txBody>
                    <a:bodyPr/>
                    <a:lstStyle/>
                    <a:p>
                      <a:pPr algn="l"/>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ΘΕΜΑ 8</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1,5 (0,8)</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extLst>
                  <a:ext uri="{0D108BD9-81ED-4DB2-BD59-A6C34878D82A}">
                    <a16:rowId xmlns:a16="http://schemas.microsoft.com/office/drawing/2014/main" val="1654004168"/>
                  </a:ext>
                </a:extLst>
              </a:tr>
              <a:tr h="230556">
                <a:tc>
                  <a:txBody>
                    <a:bodyPr/>
                    <a:lstStyle/>
                    <a:p>
                      <a:pPr algn="l"/>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ΘΕΜΑ 9 [(α)]</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1,2 (1,0)</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extLst>
                  <a:ext uri="{0D108BD9-81ED-4DB2-BD59-A6C34878D82A}">
                    <a16:rowId xmlns:a16="http://schemas.microsoft.com/office/drawing/2014/main" val="3512152054"/>
                  </a:ext>
                </a:extLst>
              </a:tr>
              <a:tr h="230556">
                <a:tc>
                  <a:txBody>
                    <a:bodyPr/>
                    <a:lstStyle/>
                    <a:p>
                      <a:pPr algn="l"/>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     </a:t>
                      </a:r>
                      <a:r>
                        <a:rPr lang="en-US" sz="2000" b="0" dirty="0">
                          <a:solidFill>
                            <a:schemeClr val="tx1"/>
                          </a:solidFill>
                          <a:effectLst/>
                          <a:uFill>
                            <a:solidFill>
                              <a:srgbClr val="000000"/>
                            </a:solidFill>
                          </a:uFill>
                          <a:latin typeface="Arial" panose="020B0604020202020204" pitchFamily="34" charset="0"/>
                          <a:cs typeface="Arial" panose="020B0604020202020204" pitchFamily="34" charset="0"/>
                        </a:rPr>
                        <a:t>     </a:t>
                      </a:r>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     [(β)] </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0,9 (1,0)</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extLst>
                  <a:ext uri="{0D108BD9-81ED-4DB2-BD59-A6C34878D82A}">
                    <a16:rowId xmlns:a16="http://schemas.microsoft.com/office/drawing/2014/main" val="659479659"/>
                  </a:ext>
                </a:extLst>
              </a:tr>
              <a:tr h="230556">
                <a:tc>
                  <a:txBody>
                    <a:bodyPr/>
                    <a:lstStyle/>
                    <a:p>
                      <a:pPr algn="l"/>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ΘΕΜΑ 10</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0,7 (1,0)</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extLst>
                  <a:ext uri="{0D108BD9-81ED-4DB2-BD59-A6C34878D82A}">
                    <a16:rowId xmlns:a16="http://schemas.microsoft.com/office/drawing/2014/main" val="3710313856"/>
                  </a:ext>
                </a:extLst>
              </a:tr>
              <a:tr h="230556">
                <a:tc>
                  <a:txBody>
                    <a:bodyPr/>
                    <a:lstStyle/>
                    <a:p>
                      <a:pPr algn="l"/>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ΘΕΜΑ 11 [(α)]</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1,7 (0,6)</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extLst>
                  <a:ext uri="{0D108BD9-81ED-4DB2-BD59-A6C34878D82A}">
                    <a16:rowId xmlns:a16="http://schemas.microsoft.com/office/drawing/2014/main" val="1535983316"/>
                  </a:ext>
                </a:extLst>
              </a:tr>
              <a:tr h="230556">
                <a:tc>
                  <a:txBody>
                    <a:bodyPr/>
                    <a:lstStyle/>
                    <a:p>
                      <a:pPr algn="l"/>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    </a:t>
                      </a:r>
                      <a:r>
                        <a:rPr lang="en-US" sz="2000" b="0" dirty="0">
                          <a:solidFill>
                            <a:schemeClr val="tx1"/>
                          </a:solidFill>
                          <a:effectLst/>
                          <a:uFill>
                            <a:solidFill>
                              <a:srgbClr val="000000"/>
                            </a:solidFill>
                          </a:uFill>
                          <a:latin typeface="Arial" panose="020B0604020202020204" pitchFamily="34" charset="0"/>
                          <a:cs typeface="Arial" panose="020B0604020202020204" pitchFamily="34" charset="0"/>
                        </a:rPr>
                        <a:t>       </a:t>
                      </a:r>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     [(β)]</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tc>
                  <a:txBody>
                    <a:bodyPr/>
                    <a:lstStyle/>
                    <a:p>
                      <a:pPr algn="ctr"/>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1,3 (0,8)</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extLst>
                  <a:ext uri="{0D108BD9-81ED-4DB2-BD59-A6C34878D82A}">
                    <a16:rowId xmlns:a16="http://schemas.microsoft.com/office/drawing/2014/main" val="3375058430"/>
                  </a:ext>
                </a:extLst>
              </a:tr>
              <a:tr h="230556">
                <a:tc>
                  <a:txBody>
                    <a:bodyPr/>
                    <a:lstStyle/>
                    <a:p>
                      <a:pPr algn="l"/>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ΘΕΜΑ 12</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0,5 (0,8)</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extLst>
                  <a:ext uri="{0D108BD9-81ED-4DB2-BD59-A6C34878D82A}">
                    <a16:rowId xmlns:a16="http://schemas.microsoft.com/office/drawing/2014/main" val="1995308360"/>
                  </a:ext>
                </a:extLst>
              </a:tr>
              <a:tr h="230556">
                <a:tc>
                  <a:txBody>
                    <a:bodyPr/>
                    <a:lstStyle/>
                    <a:p>
                      <a:pPr algn="l"/>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ΘΕΜΑ 13</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tc>
                  <a:txBody>
                    <a:bodyPr/>
                    <a:lstStyle/>
                    <a:p>
                      <a:pPr algn="ctr"/>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1,6 (0,7)</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extLst>
                  <a:ext uri="{0D108BD9-81ED-4DB2-BD59-A6C34878D82A}">
                    <a16:rowId xmlns:a16="http://schemas.microsoft.com/office/drawing/2014/main" val="1812785548"/>
                  </a:ext>
                </a:extLst>
              </a:tr>
              <a:tr h="230556">
                <a:tc>
                  <a:txBody>
                    <a:bodyPr/>
                    <a:lstStyle/>
                    <a:p>
                      <a:pPr algn="l"/>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ΘΕΜΑ 14 [(α)]</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1,4 (0,9)</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extLst>
                  <a:ext uri="{0D108BD9-81ED-4DB2-BD59-A6C34878D82A}">
                    <a16:rowId xmlns:a16="http://schemas.microsoft.com/office/drawing/2014/main" val="3457771267"/>
                  </a:ext>
                </a:extLst>
              </a:tr>
              <a:tr h="230556">
                <a:tc>
                  <a:txBody>
                    <a:bodyPr/>
                    <a:lstStyle/>
                    <a:p>
                      <a:pPr algn="l"/>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    </a:t>
                      </a:r>
                      <a:r>
                        <a:rPr lang="en-US" sz="2000" b="0" dirty="0">
                          <a:solidFill>
                            <a:schemeClr val="tx1"/>
                          </a:solidFill>
                          <a:effectLst/>
                          <a:uFill>
                            <a:solidFill>
                              <a:srgbClr val="000000"/>
                            </a:solidFill>
                          </a:uFill>
                          <a:latin typeface="Arial" panose="020B0604020202020204" pitchFamily="34" charset="0"/>
                          <a:cs typeface="Arial" panose="020B0604020202020204" pitchFamily="34" charset="0"/>
                        </a:rPr>
                        <a:t>       </a:t>
                      </a:r>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      [(β)]</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tc>
                  <a:txBody>
                    <a:bodyPr/>
                    <a:lstStyle/>
                    <a:p>
                      <a:pPr algn="ctr"/>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1,3 (0,8)</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extLst>
                  <a:ext uri="{0D108BD9-81ED-4DB2-BD59-A6C34878D82A}">
                    <a16:rowId xmlns:a16="http://schemas.microsoft.com/office/drawing/2014/main" val="3478953520"/>
                  </a:ext>
                </a:extLst>
              </a:tr>
              <a:tr h="230556">
                <a:tc>
                  <a:txBody>
                    <a:bodyPr/>
                    <a:lstStyle/>
                    <a:p>
                      <a:pPr algn="l"/>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       </a:t>
                      </a:r>
                      <a:r>
                        <a:rPr lang="en-US" sz="2000" b="0" dirty="0">
                          <a:solidFill>
                            <a:schemeClr val="tx1"/>
                          </a:solidFill>
                          <a:effectLst/>
                          <a:uFill>
                            <a:solidFill>
                              <a:srgbClr val="000000"/>
                            </a:solidFill>
                          </a:uFill>
                          <a:latin typeface="Arial" panose="020B0604020202020204" pitchFamily="34" charset="0"/>
                          <a:cs typeface="Arial" panose="020B0604020202020204" pitchFamily="34" charset="0"/>
                        </a:rPr>
                        <a:t>       </a:t>
                      </a:r>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   [(γ)]</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tc>
                  <a:txBody>
                    <a:bodyPr/>
                    <a:lstStyle/>
                    <a:p>
                      <a:pPr algn="ctr"/>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0,2 (0,5)</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99" marR="46699" marT="0" marB="0"/>
                </a:tc>
                <a:extLst>
                  <a:ext uri="{0D108BD9-81ED-4DB2-BD59-A6C34878D82A}">
                    <a16:rowId xmlns:a16="http://schemas.microsoft.com/office/drawing/2014/main" val="1644941873"/>
                  </a:ext>
                </a:extLst>
              </a:tr>
            </a:tbl>
          </a:graphicData>
        </a:graphic>
      </p:graphicFrame>
      <p:graphicFrame>
        <p:nvGraphicFramePr>
          <p:cNvPr id="5" name="Table 4">
            <a:extLst>
              <a:ext uri="{FF2B5EF4-FFF2-40B4-BE49-F238E27FC236}">
                <a16:creationId xmlns:a16="http://schemas.microsoft.com/office/drawing/2014/main" id="{3BF62D44-4727-8A42-98A0-9955ED5D1A87}"/>
              </a:ext>
            </a:extLst>
          </p:cNvPr>
          <p:cNvGraphicFramePr>
            <a:graphicFrameLocks noGrp="1"/>
          </p:cNvGraphicFramePr>
          <p:nvPr/>
        </p:nvGraphicFramePr>
        <p:xfrm>
          <a:off x="7481888" y="228600"/>
          <a:ext cx="4559300" cy="1828800"/>
        </p:xfrm>
        <a:graphic>
          <a:graphicData uri="http://schemas.openxmlformats.org/drawingml/2006/table">
            <a:tbl>
              <a:tblPr firstRow="1" firstCol="1" bandRow="1">
                <a:tableStyleId>{21E4AEA4-8DFA-4A89-87EB-49C32662AFE0}</a:tableStyleId>
              </a:tblPr>
              <a:tblGrid>
                <a:gridCol w="2637552">
                  <a:extLst>
                    <a:ext uri="{9D8B030D-6E8A-4147-A177-3AD203B41FA5}">
                      <a16:colId xmlns:a16="http://schemas.microsoft.com/office/drawing/2014/main" val="794828443"/>
                    </a:ext>
                  </a:extLst>
                </a:gridCol>
                <a:gridCol w="1921748">
                  <a:extLst>
                    <a:ext uri="{9D8B030D-6E8A-4147-A177-3AD203B41FA5}">
                      <a16:colId xmlns:a16="http://schemas.microsoft.com/office/drawing/2014/main" val="2481853103"/>
                    </a:ext>
                  </a:extLst>
                </a:gridCol>
              </a:tblGrid>
              <a:tr h="499503">
                <a:tc>
                  <a:txBody>
                    <a:bodyPr/>
                    <a:lstStyle/>
                    <a:p>
                      <a:pPr algn="ctr"/>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 </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83" marR="46683" marT="0" marB="0"/>
                </a:tc>
                <a:tc>
                  <a:txBody>
                    <a:bodyPr/>
                    <a:lstStyle/>
                    <a:p>
                      <a:pPr algn="ctr"/>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Μέσος Όρος</a:t>
                      </a:r>
                      <a:endParaRPr lang="en-CY" sz="2000" b="0" dirty="0">
                        <a:solidFill>
                          <a:schemeClr val="tx1"/>
                        </a:solidFill>
                        <a:effectLst/>
                        <a:uFill>
                          <a:solidFill>
                            <a:srgbClr val="000000"/>
                          </a:solidFill>
                        </a:uFill>
                        <a:latin typeface="Arial" panose="020B0604020202020204" pitchFamily="34" charset="0"/>
                        <a:cs typeface="Arial" panose="020B0604020202020204" pitchFamily="34" charset="0"/>
                      </a:endParaRPr>
                    </a:p>
                    <a:p>
                      <a:pPr algn="ctr"/>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(σ)</a:t>
                      </a:r>
                      <a:endParaRPr lang="en-CY" sz="2000" b="0"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83" marR="46683" marT="0" marB="0"/>
                </a:tc>
                <a:extLst>
                  <a:ext uri="{0D108BD9-81ED-4DB2-BD59-A6C34878D82A}">
                    <a16:rowId xmlns:a16="http://schemas.microsoft.com/office/drawing/2014/main" val="3926494227"/>
                  </a:ext>
                </a:extLst>
              </a:tr>
              <a:tr h="230556">
                <a:tc>
                  <a:txBody>
                    <a:bodyPr/>
                    <a:lstStyle/>
                    <a:p>
                      <a:pPr algn="l"/>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Σκορ-Γνωσιολογική Επάρκεια</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83" marR="46683" marT="0" marB="0"/>
                </a:tc>
                <a:tc>
                  <a:txBody>
                    <a:bodyPr/>
                    <a:lstStyle/>
                    <a:p>
                      <a:pPr algn="ctr"/>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14,6 (4,5)</a:t>
                      </a:r>
                      <a:r>
                        <a:rPr lang="en-US" sz="2000" b="0" dirty="0">
                          <a:solidFill>
                            <a:schemeClr val="tx1"/>
                          </a:solidFill>
                          <a:effectLst/>
                          <a:uFill>
                            <a:solidFill>
                              <a:srgbClr val="000000"/>
                            </a:solidFill>
                          </a:uFill>
                          <a:latin typeface="Arial" panose="020B0604020202020204" pitchFamily="34" charset="0"/>
                          <a:cs typeface="Arial" panose="020B0604020202020204" pitchFamily="34" charset="0"/>
                        </a:rPr>
                        <a:t> / 26</a:t>
                      </a:r>
                      <a:endParaRPr lang="en-CY" sz="2000" b="0"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83" marR="46683" marT="0" marB="0"/>
                </a:tc>
                <a:extLst>
                  <a:ext uri="{0D108BD9-81ED-4DB2-BD59-A6C34878D82A}">
                    <a16:rowId xmlns:a16="http://schemas.microsoft.com/office/drawing/2014/main" val="978271297"/>
                  </a:ext>
                </a:extLst>
              </a:tr>
              <a:tr h="230556">
                <a:tc>
                  <a:txBody>
                    <a:bodyPr/>
                    <a:lstStyle/>
                    <a:p>
                      <a:pPr algn="l"/>
                      <a:r>
                        <a:rPr lang="el-GR" sz="2000" b="0">
                          <a:solidFill>
                            <a:schemeClr val="tx1"/>
                          </a:solidFill>
                          <a:effectLst/>
                          <a:uFill>
                            <a:solidFill>
                              <a:srgbClr val="000000"/>
                            </a:solidFill>
                          </a:uFill>
                          <a:latin typeface="Arial" panose="020B0604020202020204" pitchFamily="34" charset="0"/>
                          <a:cs typeface="Arial" panose="020B0604020202020204" pitchFamily="34" charset="0"/>
                        </a:rPr>
                        <a:t>Σκορ-Ικανότητες </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83" marR="46683" marT="0" marB="0"/>
                </a:tc>
                <a:tc>
                  <a:txBody>
                    <a:bodyPr/>
                    <a:lstStyle/>
                    <a:p>
                      <a:pPr algn="ctr"/>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11 (3,1)</a:t>
                      </a:r>
                      <a:r>
                        <a:rPr lang="en-US" sz="2000" b="0" dirty="0">
                          <a:solidFill>
                            <a:schemeClr val="tx1"/>
                          </a:solidFill>
                          <a:effectLst/>
                          <a:uFill>
                            <a:solidFill>
                              <a:srgbClr val="000000"/>
                            </a:solidFill>
                          </a:uFill>
                          <a:latin typeface="Arial" panose="020B0604020202020204" pitchFamily="34" charset="0"/>
                          <a:cs typeface="Arial" panose="020B0604020202020204" pitchFamily="34" charset="0"/>
                        </a:rPr>
                        <a:t> /18</a:t>
                      </a:r>
                      <a:endParaRPr lang="en-CY" sz="2000" b="0"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83" marR="46683" marT="0" marB="0"/>
                </a:tc>
                <a:extLst>
                  <a:ext uri="{0D108BD9-81ED-4DB2-BD59-A6C34878D82A}">
                    <a16:rowId xmlns:a16="http://schemas.microsoft.com/office/drawing/2014/main" val="708684385"/>
                  </a:ext>
                </a:extLst>
              </a:tr>
              <a:tr h="230556">
                <a:tc>
                  <a:txBody>
                    <a:bodyPr/>
                    <a:lstStyle/>
                    <a:p>
                      <a:pPr algn="l"/>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Συνολική Επίδοση</a:t>
                      </a:r>
                      <a:endParaRPr lang="en-CY" sz="2000" b="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83" marR="46683" marT="0" marB="0"/>
                </a:tc>
                <a:tc>
                  <a:txBody>
                    <a:bodyPr/>
                    <a:lstStyle/>
                    <a:p>
                      <a:pPr algn="ctr"/>
                      <a:r>
                        <a:rPr lang="el-GR" sz="2000" b="0" dirty="0">
                          <a:solidFill>
                            <a:schemeClr val="tx1"/>
                          </a:solidFill>
                          <a:effectLst/>
                          <a:uFill>
                            <a:solidFill>
                              <a:srgbClr val="000000"/>
                            </a:solidFill>
                          </a:uFill>
                          <a:latin typeface="Arial" panose="020B0604020202020204" pitchFamily="34" charset="0"/>
                          <a:cs typeface="Arial" panose="020B0604020202020204" pitchFamily="34" charset="0"/>
                        </a:rPr>
                        <a:t>22,3 (5,8)</a:t>
                      </a:r>
                      <a:r>
                        <a:rPr lang="en-US" sz="2000" b="0">
                          <a:solidFill>
                            <a:schemeClr val="tx1"/>
                          </a:solidFill>
                          <a:effectLst/>
                          <a:uFill>
                            <a:solidFill>
                              <a:srgbClr val="000000"/>
                            </a:solidFill>
                          </a:uFill>
                          <a:latin typeface="Arial" panose="020B0604020202020204" pitchFamily="34" charset="0"/>
                          <a:cs typeface="Arial" panose="020B0604020202020204" pitchFamily="34" charset="0"/>
                        </a:rPr>
                        <a:t> / </a:t>
                      </a:r>
                      <a:r>
                        <a:rPr lang="en-US" sz="2000" b="0" dirty="0">
                          <a:solidFill>
                            <a:schemeClr val="tx1"/>
                          </a:solidFill>
                          <a:effectLst/>
                          <a:uFill>
                            <a:solidFill>
                              <a:srgbClr val="000000"/>
                            </a:solidFill>
                          </a:uFill>
                          <a:latin typeface="Arial" panose="020B0604020202020204" pitchFamily="34" charset="0"/>
                          <a:cs typeface="Arial" panose="020B0604020202020204" pitchFamily="34" charset="0"/>
                        </a:rPr>
                        <a:t>38</a:t>
                      </a:r>
                      <a:endParaRPr lang="en-CY" sz="2000" b="0"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46683" marR="46683" marT="0" marB="0"/>
                </a:tc>
                <a:extLst>
                  <a:ext uri="{0D108BD9-81ED-4DB2-BD59-A6C34878D82A}">
                    <a16:rowId xmlns:a16="http://schemas.microsoft.com/office/drawing/2014/main" val="1295541885"/>
                  </a:ext>
                </a:extLst>
              </a:tr>
            </a:tbl>
          </a:graphicData>
        </a:graphic>
      </p:graphicFrame>
      <p:sp>
        <p:nvSpPr>
          <p:cNvPr id="6" name="TextBox 5">
            <a:extLst>
              <a:ext uri="{FF2B5EF4-FFF2-40B4-BE49-F238E27FC236}">
                <a16:creationId xmlns:a16="http://schemas.microsoft.com/office/drawing/2014/main" id="{A2B4322F-B0BC-5944-9EC1-6F1B97AC79A3}"/>
              </a:ext>
            </a:extLst>
          </p:cNvPr>
          <p:cNvSpPr txBox="1"/>
          <p:nvPr/>
        </p:nvSpPr>
        <p:spPr>
          <a:xfrm>
            <a:off x="287338" y="228600"/>
            <a:ext cx="2179637" cy="6401753"/>
          </a:xfrm>
          <a:prstGeom prst="rect">
            <a:avLst/>
          </a:prstGeom>
          <a:solidFill>
            <a:schemeClr val="accent2"/>
          </a:solidFill>
          <a:ln>
            <a:solidFill>
              <a:schemeClr val="accent2">
                <a:lumMod val="50000"/>
              </a:schemeClr>
            </a:solidFill>
          </a:ln>
          <a:effectLst>
            <a:outerShdw blurRad="50800" dist="38100" dir="2700000" algn="tl" rotWithShape="0">
              <a:prstClr val="black">
                <a:alpha val="40000"/>
              </a:prstClr>
            </a:outerShdw>
          </a:effectLst>
        </p:spPr>
        <p:txBody>
          <a:bodyPr>
            <a:spAutoFit/>
          </a:bodyPr>
          <a:lstStyle/>
          <a:p>
            <a:pPr eaLnBrk="1" fontAlgn="auto" hangingPunct="1">
              <a:spcBef>
                <a:spcPts val="0"/>
              </a:spcBef>
              <a:spcAft>
                <a:spcPts val="0"/>
              </a:spcAft>
              <a:defRPr/>
            </a:pPr>
            <a:endParaRPr lang="en-US" sz="20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n-US" sz="20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n-US" sz="20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n-US" sz="20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n-US" sz="20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n-US" sz="20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n-US" sz="20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n-US" sz="20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r>
              <a:rPr lang="el-GR" sz="2000" b="1" dirty="0">
                <a:latin typeface="Arial" panose="020B0604020202020204" pitchFamily="34" charset="0"/>
                <a:cs typeface="Arial" panose="020B0604020202020204" pitchFamily="34" charset="0"/>
              </a:rPr>
              <a:t>Μ</a:t>
            </a:r>
            <a:r>
              <a:rPr lang="en-US" sz="2000" b="1" dirty="0" err="1">
                <a:latin typeface="Arial" panose="020B0604020202020204" pitchFamily="34" charset="0"/>
                <a:cs typeface="Arial" panose="020B0604020202020204" pitchFamily="34" charset="0"/>
              </a:rPr>
              <a:t>έ</a:t>
            </a:r>
            <a:r>
              <a:rPr lang="el-GR" sz="2000" b="1" dirty="0" err="1">
                <a:latin typeface="Arial" panose="020B0604020202020204" pitchFamily="34" charset="0"/>
                <a:cs typeface="Arial" panose="020B0604020202020204" pitchFamily="34" charset="0"/>
              </a:rPr>
              <a:t>σος</a:t>
            </a:r>
            <a:r>
              <a:rPr lang="el-GR" sz="2000" b="1" dirty="0">
                <a:latin typeface="Arial" panose="020B0604020202020204" pitchFamily="34" charset="0"/>
                <a:cs typeface="Arial" panose="020B0604020202020204" pitchFamily="34" charset="0"/>
              </a:rPr>
              <a:t> όρος ανά θέμα</a:t>
            </a:r>
            <a:r>
              <a:rPr lang="en-US" sz="2000" b="1" dirty="0">
                <a:latin typeface="Arial" panose="020B0604020202020204" pitchFamily="34" charset="0"/>
                <a:cs typeface="Arial" panose="020B0604020202020204" pitchFamily="34" charset="0"/>
              </a:rPr>
              <a:t> (N=686)</a:t>
            </a:r>
            <a:endParaRPr lang="en-US" sz="100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n-US" sz="20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n-US" sz="20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n-US" sz="20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n-US" sz="10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n-US" sz="10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n-US" sz="10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n-US" sz="10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n-US" sz="10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n-US" sz="20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n-US" sz="20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n-US" sz="20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n-US" sz="20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n-US" sz="2000" b="1" dirty="0">
              <a:latin typeface="Arial" panose="020B0604020202020204" pitchFamily="34" charset="0"/>
              <a:cs typeface="Arial" panose="020B0604020202020204" pitchFamily="34" charset="0"/>
            </a:endParaRPr>
          </a:p>
        </p:txBody>
      </p:sp>
      <p:sp>
        <p:nvSpPr>
          <p:cNvPr id="7" name="Slide Number Placeholder 1">
            <a:extLst>
              <a:ext uri="{FF2B5EF4-FFF2-40B4-BE49-F238E27FC236}">
                <a16:creationId xmlns:a16="http://schemas.microsoft.com/office/drawing/2014/main" id="{5D839F82-A775-964E-A189-D7465A1AA2F7}"/>
              </a:ext>
            </a:extLst>
          </p:cNvPr>
          <p:cNvSpPr>
            <a:spLocks noGrp="1"/>
          </p:cNvSpPr>
          <p:nvPr>
            <p:ph type="sldNum" sz="quarter" idx="12"/>
          </p:nvPr>
        </p:nvSpPr>
        <p:spPr bwMode="auto">
          <a:xfrm>
            <a:off x="11136313" y="6261100"/>
            <a:ext cx="366712" cy="365125"/>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206097DA-D096-4F68-828B-548357D5EB04}" type="slidenum">
              <a:rPr lang="en-US" altLang="el-GR" smtClean="0">
                <a:solidFill>
                  <a:srgbClr val="FFFFFF"/>
                </a:solidFill>
              </a:rPr>
              <a:pPr/>
              <a:t>29</a:t>
            </a:fld>
            <a:endParaRPr lang="en-US" altLang="el-GR">
              <a:solidFill>
                <a:srgbClr val="FFFFFF"/>
              </a:solidFill>
            </a:endParaRPr>
          </a:p>
        </p:txBody>
      </p:sp>
      <p:sp>
        <p:nvSpPr>
          <p:cNvPr id="3" name="TextBox 2"/>
          <p:cNvSpPr txBox="1"/>
          <p:nvPr/>
        </p:nvSpPr>
        <p:spPr>
          <a:xfrm>
            <a:off x="7481888" y="2728089"/>
            <a:ext cx="4559300" cy="2862322"/>
          </a:xfrm>
          <a:custGeom>
            <a:avLst/>
            <a:gdLst>
              <a:gd name="connsiteX0" fmla="*/ 0 w 4559300"/>
              <a:gd name="connsiteY0" fmla="*/ 0 h 2862322"/>
              <a:gd name="connsiteX1" fmla="*/ 514550 w 4559300"/>
              <a:gd name="connsiteY1" fmla="*/ 0 h 2862322"/>
              <a:gd name="connsiteX2" fmla="*/ 1257064 w 4559300"/>
              <a:gd name="connsiteY2" fmla="*/ 0 h 2862322"/>
              <a:gd name="connsiteX3" fmla="*/ 1953986 w 4559300"/>
              <a:gd name="connsiteY3" fmla="*/ 0 h 2862322"/>
              <a:gd name="connsiteX4" fmla="*/ 2468535 w 4559300"/>
              <a:gd name="connsiteY4" fmla="*/ 0 h 2862322"/>
              <a:gd name="connsiteX5" fmla="*/ 3074271 w 4559300"/>
              <a:gd name="connsiteY5" fmla="*/ 0 h 2862322"/>
              <a:gd name="connsiteX6" fmla="*/ 3816785 w 4559300"/>
              <a:gd name="connsiteY6" fmla="*/ 0 h 2862322"/>
              <a:gd name="connsiteX7" fmla="*/ 4559300 w 4559300"/>
              <a:gd name="connsiteY7" fmla="*/ 0 h 2862322"/>
              <a:gd name="connsiteX8" fmla="*/ 4559300 w 4559300"/>
              <a:gd name="connsiteY8" fmla="*/ 601088 h 2862322"/>
              <a:gd name="connsiteX9" fmla="*/ 4559300 w 4559300"/>
              <a:gd name="connsiteY9" fmla="*/ 1087682 h 2862322"/>
              <a:gd name="connsiteX10" fmla="*/ 4559300 w 4559300"/>
              <a:gd name="connsiteY10" fmla="*/ 1602900 h 2862322"/>
              <a:gd name="connsiteX11" fmla="*/ 4559300 w 4559300"/>
              <a:gd name="connsiteY11" fmla="*/ 2203988 h 2862322"/>
              <a:gd name="connsiteX12" fmla="*/ 4559300 w 4559300"/>
              <a:gd name="connsiteY12" fmla="*/ 2862322 h 2862322"/>
              <a:gd name="connsiteX13" fmla="*/ 4044750 w 4559300"/>
              <a:gd name="connsiteY13" fmla="*/ 2862322 h 2862322"/>
              <a:gd name="connsiteX14" fmla="*/ 3530201 w 4559300"/>
              <a:gd name="connsiteY14" fmla="*/ 2862322 h 2862322"/>
              <a:gd name="connsiteX15" fmla="*/ 2833279 w 4559300"/>
              <a:gd name="connsiteY15" fmla="*/ 2862322 h 2862322"/>
              <a:gd name="connsiteX16" fmla="*/ 2318730 w 4559300"/>
              <a:gd name="connsiteY16" fmla="*/ 2862322 h 2862322"/>
              <a:gd name="connsiteX17" fmla="*/ 1667401 w 4559300"/>
              <a:gd name="connsiteY17" fmla="*/ 2862322 h 2862322"/>
              <a:gd name="connsiteX18" fmla="*/ 1107259 w 4559300"/>
              <a:gd name="connsiteY18" fmla="*/ 2862322 h 2862322"/>
              <a:gd name="connsiteX19" fmla="*/ 0 w 4559300"/>
              <a:gd name="connsiteY19" fmla="*/ 2862322 h 2862322"/>
              <a:gd name="connsiteX20" fmla="*/ 0 w 4559300"/>
              <a:gd name="connsiteY20" fmla="*/ 2289858 h 2862322"/>
              <a:gd name="connsiteX21" fmla="*/ 0 w 4559300"/>
              <a:gd name="connsiteY21" fmla="*/ 1660147 h 2862322"/>
              <a:gd name="connsiteX22" fmla="*/ 0 w 4559300"/>
              <a:gd name="connsiteY22" fmla="*/ 1116306 h 2862322"/>
              <a:gd name="connsiteX23" fmla="*/ 0 w 4559300"/>
              <a:gd name="connsiteY23" fmla="*/ 572464 h 2862322"/>
              <a:gd name="connsiteX24" fmla="*/ 0 w 4559300"/>
              <a:gd name="connsiteY24" fmla="*/ 0 h 2862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559300" h="2862322" fill="none" extrusionOk="0">
                <a:moveTo>
                  <a:pt x="0" y="0"/>
                </a:moveTo>
                <a:cubicBezTo>
                  <a:pt x="144370" y="-9909"/>
                  <a:pt x="339945" y="-20494"/>
                  <a:pt x="514550" y="0"/>
                </a:cubicBezTo>
                <a:cubicBezTo>
                  <a:pt x="689155" y="20494"/>
                  <a:pt x="996905" y="-14868"/>
                  <a:pt x="1257064" y="0"/>
                </a:cubicBezTo>
                <a:cubicBezTo>
                  <a:pt x="1517223" y="14868"/>
                  <a:pt x="1654843" y="-32811"/>
                  <a:pt x="1953986" y="0"/>
                </a:cubicBezTo>
                <a:cubicBezTo>
                  <a:pt x="2253129" y="32811"/>
                  <a:pt x="2364334" y="8065"/>
                  <a:pt x="2468535" y="0"/>
                </a:cubicBezTo>
                <a:cubicBezTo>
                  <a:pt x="2572736" y="-8065"/>
                  <a:pt x="2813335" y="4701"/>
                  <a:pt x="3074271" y="0"/>
                </a:cubicBezTo>
                <a:cubicBezTo>
                  <a:pt x="3335207" y="-4701"/>
                  <a:pt x="3518284" y="33221"/>
                  <a:pt x="3816785" y="0"/>
                </a:cubicBezTo>
                <a:cubicBezTo>
                  <a:pt x="4115286" y="-33221"/>
                  <a:pt x="4316317" y="12690"/>
                  <a:pt x="4559300" y="0"/>
                </a:cubicBezTo>
                <a:cubicBezTo>
                  <a:pt x="4533349" y="241103"/>
                  <a:pt x="4565108" y="376053"/>
                  <a:pt x="4559300" y="601088"/>
                </a:cubicBezTo>
                <a:cubicBezTo>
                  <a:pt x="4553492" y="826123"/>
                  <a:pt x="4574210" y="881604"/>
                  <a:pt x="4559300" y="1087682"/>
                </a:cubicBezTo>
                <a:cubicBezTo>
                  <a:pt x="4544390" y="1293760"/>
                  <a:pt x="4555643" y="1406870"/>
                  <a:pt x="4559300" y="1602900"/>
                </a:cubicBezTo>
                <a:cubicBezTo>
                  <a:pt x="4562957" y="1798930"/>
                  <a:pt x="4577534" y="1970236"/>
                  <a:pt x="4559300" y="2203988"/>
                </a:cubicBezTo>
                <a:cubicBezTo>
                  <a:pt x="4541066" y="2437740"/>
                  <a:pt x="4560285" y="2588236"/>
                  <a:pt x="4559300" y="2862322"/>
                </a:cubicBezTo>
                <a:cubicBezTo>
                  <a:pt x="4350383" y="2839529"/>
                  <a:pt x="4220148" y="2881825"/>
                  <a:pt x="4044750" y="2862322"/>
                </a:cubicBezTo>
                <a:cubicBezTo>
                  <a:pt x="3869352" y="2842820"/>
                  <a:pt x="3687638" y="2869844"/>
                  <a:pt x="3530201" y="2862322"/>
                </a:cubicBezTo>
                <a:cubicBezTo>
                  <a:pt x="3372764" y="2854800"/>
                  <a:pt x="3052211" y="2870697"/>
                  <a:pt x="2833279" y="2862322"/>
                </a:cubicBezTo>
                <a:cubicBezTo>
                  <a:pt x="2614347" y="2853947"/>
                  <a:pt x="2443343" y="2861988"/>
                  <a:pt x="2318730" y="2862322"/>
                </a:cubicBezTo>
                <a:cubicBezTo>
                  <a:pt x="2194117" y="2862656"/>
                  <a:pt x="1904515" y="2880691"/>
                  <a:pt x="1667401" y="2862322"/>
                </a:cubicBezTo>
                <a:cubicBezTo>
                  <a:pt x="1430287" y="2843953"/>
                  <a:pt x="1330714" y="2882942"/>
                  <a:pt x="1107259" y="2862322"/>
                </a:cubicBezTo>
                <a:cubicBezTo>
                  <a:pt x="883804" y="2841702"/>
                  <a:pt x="415989" y="2863562"/>
                  <a:pt x="0" y="2862322"/>
                </a:cubicBezTo>
                <a:cubicBezTo>
                  <a:pt x="-3218" y="2580370"/>
                  <a:pt x="25238" y="2503413"/>
                  <a:pt x="0" y="2289858"/>
                </a:cubicBezTo>
                <a:cubicBezTo>
                  <a:pt x="-25238" y="2076303"/>
                  <a:pt x="24838" y="1807882"/>
                  <a:pt x="0" y="1660147"/>
                </a:cubicBezTo>
                <a:cubicBezTo>
                  <a:pt x="-24838" y="1512412"/>
                  <a:pt x="24971" y="1356240"/>
                  <a:pt x="0" y="1116306"/>
                </a:cubicBezTo>
                <a:cubicBezTo>
                  <a:pt x="-24971" y="876372"/>
                  <a:pt x="13962" y="733008"/>
                  <a:pt x="0" y="572464"/>
                </a:cubicBezTo>
                <a:cubicBezTo>
                  <a:pt x="-13962" y="411920"/>
                  <a:pt x="-6273" y="261456"/>
                  <a:pt x="0" y="0"/>
                </a:cubicBezTo>
                <a:close/>
              </a:path>
              <a:path w="4559300" h="2862322" stroke="0" extrusionOk="0">
                <a:moveTo>
                  <a:pt x="0" y="0"/>
                </a:moveTo>
                <a:cubicBezTo>
                  <a:pt x="167913" y="-4970"/>
                  <a:pt x="416251" y="29907"/>
                  <a:pt x="605736" y="0"/>
                </a:cubicBezTo>
                <a:cubicBezTo>
                  <a:pt x="795221" y="-29907"/>
                  <a:pt x="953764" y="20934"/>
                  <a:pt x="1120285" y="0"/>
                </a:cubicBezTo>
                <a:cubicBezTo>
                  <a:pt x="1286806" y="-20934"/>
                  <a:pt x="1653902" y="-3788"/>
                  <a:pt x="1862800" y="0"/>
                </a:cubicBezTo>
                <a:cubicBezTo>
                  <a:pt x="2071698" y="3788"/>
                  <a:pt x="2248819" y="-1410"/>
                  <a:pt x="2468535" y="0"/>
                </a:cubicBezTo>
                <a:cubicBezTo>
                  <a:pt x="2688252" y="1410"/>
                  <a:pt x="2872407" y="-29441"/>
                  <a:pt x="3074271" y="0"/>
                </a:cubicBezTo>
                <a:cubicBezTo>
                  <a:pt x="3276135" y="29441"/>
                  <a:pt x="3475078" y="8117"/>
                  <a:pt x="3816785" y="0"/>
                </a:cubicBezTo>
                <a:cubicBezTo>
                  <a:pt x="4158492" y="-8117"/>
                  <a:pt x="4292667" y="-23329"/>
                  <a:pt x="4559300" y="0"/>
                </a:cubicBezTo>
                <a:cubicBezTo>
                  <a:pt x="4528475" y="220268"/>
                  <a:pt x="4574491" y="488103"/>
                  <a:pt x="4559300" y="629711"/>
                </a:cubicBezTo>
                <a:cubicBezTo>
                  <a:pt x="4544109" y="771319"/>
                  <a:pt x="4555375" y="988301"/>
                  <a:pt x="4559300" y="1144929"/>
                </a:cubicBezTo>
                <a:cubicBezTo>
                  <a:pt x="4563225" y="1301557"/>
                  <a:pt x="4578988" y="1517039"/>
                  <a:pt x="4559300" y="1660147"/>
                </a:cubicBezTo>
                <a:cubicBezTo>
                  <a:pt x="4539612" y="1803255"/>
                  <a:pt x="4558543" y="1980571"/>
                  <a:pt x="4559300" y="2232611"/>
                </a:cubicBezTo>
                <a:cubicBezTo>
                  <a:pt x="4560057" y="2484651"/>
                  <a:pt x="4565924" y="2562864"/>
                  <a:pt x="4559300" y="2862322"/>
                </a:cubicBezTo>
                <a:cubicBezTo>
                  <a:pt x="4411494" y="2838628"/>
                  <a:pt x="4256068" y="2843231"/>
                  <a:pt x="4044750" y="2862322"/>
                </a:cubicBezTo>
                <a:cubicBezTo>
                  <a:pt x="3833432" y="2881414"/>
                  <a:pt x="3600823" y="2870258"/>
                  <a:pt x="3302236" y="2862322"/>
                </a:cubicBezTo>
                <a:cubicBezTo>
                  <a:pt x="3003649" y="2854386"/>
                  <a:pt x="3009311" y="2840817"/>
                  <a:pt x="2742093" y="2862322"/>
                </a:cubicBezTo>
                <a:cubicBezTo>
                  <a:pt x="2474875" y="2883827"/>
                  <a:pt x="2384292" y="2846658"/>
                  <a:pt x="2090765" y="2862322"/>
                </a:cubicBezTo>
                <a:cubicBezTo>
                  <a:pt x="1797238" y="2877986"/>
                  <a:pt x="1660856" y="2863080"/>
                  <a:pt x="1348250" y="2862322"/>
                </a:cubicBezTo>
                <a:cubicBezTo>
                  <a:pt x="1035644" y="2861564"/>
                  <a:pt x="865071" y="2870179"/>
                  <a:pt x="696922" y="2862322"/>
                </a:cubicBezTo>
                <a:cubicBezTo>
                  <a:pt x="528773" y="2854465"/>
                  <a:pt x="191967" y="2884775"/>
                  <a:pt x="0" y="2862322"/>
                </a:cubicBezTo>
                <a:cubicBezTo>
                  <a:pt x="2175" y="2647418"/>
                  <a:pt x="18745" y="2597990"/>
                  <a:pt x="0" y="2347104"/>
                </a:cubicBezTo>
                <a:cubicBezTo>
                  <a:pt x="-18745" y="2096218"/>
                  <a:pt x="14143" y="1915379"/>
                  <a:pt x="0" y="1803263"/>
                </a:cubicBezTo>
                <a:cubicBezTo>
                  <a:pt x="-14143" y="1691147"/>
                  <a:pt x="13737" y="1374630"/>
                  <a:pt x="0" y="1173552"/>
                </a:cubicBezTo>
                <a:cubicBezTo>
                  <a:pt x="-13737" y="972474"/>
                  <a:pt x="-5795" y="774452"/>
                  <a:pt x="0" y="601088"/>
                </a:cubicBezTo>
                <a:cubicBezTo>
                  <a:pt x="5795" y="427724"/>
                  <a:pt x="17053" y="138539"/>
                  <a:pt x="0" y="0"/>
                </a:cubicBezTo>
                <a:close/>
              </a:path>
            </a:pathLst>
          </a:custGeom>
          <a:solidFill>
            <a:schemeClr val="accent1">
              <a:lumMod val="40000"/>
              <a:lumOff val="60000"/>
            </a:schemeClr>
          </a:solidFill>
          <a:ln>
            <a:solidFill>
              <a:schemeClr val="accent2">
                <a:lumMod val="50000"/>
              </a:schemeClr>
            </a:solidFill>
            <a:extLst>
              <a:ext uri="{C807C97D-BFC1-408E-A445-0C87EB9F89A2}">
                <ask:lineSketchStyleProps xmlns="" xmlns:ask="http://schemas.microsoft.com/office/drawing/2018/sketchyshapes" sd="1219033472">
                  <a:prstGeom prst="rect">
                    <a:avLst/>
                  </a:prstGeom>
                  <ask:type>
                    <ask:lineSketchFreehand/>
                  </ask:type>
                </ask:lineSketchStyleProps>
              </a:ext>
            </a:extLst>
          </a:ln>
          <a:effectLst>
            <a:outerShdw blurRad="50800" dist="38100" dir="2700000" algn="tl" rotWithShape="0">
              <a:prstClr val="black">
                <a:alpha val="40000"/>
              </a:prstClr>
            </a:outerShdw>
          </a:effectLst>
        </p:spPr>
        <p:txBody>
          <a:bodyPr wrap="square" rtlCol="0">
            <a:spAutoFit/>
          </a:bodyPr>
          <a:lstStyle/>
          <a:p>
            <a:r>
              <a:rPr lang="el-GR" dirty="0">
                <a:latin typeface="Arial" panose="020B0604020202020204" pitchFamily="34" charset="0"/>
                <a:cs typeface="Arial" panose="020B0604020202020204" pitchFamily="34" charset="0"/>
              </a:rPr>
              <a:t>* Πάρα το γεγονός ότι οι μαθητές και μαθήτριες στους οποίους απευθύνθηκε η έρευνα, έχουν επιδόσεις οι οποίες είναι ικανοποιητικές συγκριτικά με την εικόνα που αποτυπώνουν οι μετρήσεις στον γενικό πληθυσμό</a:t>
            </a:r>
            <a:r>
              <a:rPr lang="en-US" dirty="0">
                <a:latin typeface="Arial" panose="020B0604020202020204" pitchFamily="34" charset="0"/>
                <a:cs typeface="Arial" panose="020B0604020202020204" pitchFamily="34" charset="0"/>
              </a:rPr>
              <a:t>,</a:t>
            </a:r>
            <a:r>
              <a:rPr lang="el-GR" dirty="0">
                <a:latin typeface="Arial" panose="020B0604020202020204" pitchFamily="34" charset="0"/>
                <a:cs typeface="Arial" panose="020B0604020202020204" pitchFamily="34" charset="0"/>
              </a:rPr>
              <a:t> καταγράφονται αποκλίσεις από το επιθυμητό επίπεδο οι οποίες ελλοχεύουν κίνδυνο αποσύνδεσής τους από τη μαθησιακή διαδικασία, στην πορεία του χρόνου.</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009365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art, histogram&#10;&#10;Description automatically generated">
            <a:extLst>
              <a:ext uri="{FF2B5EF4-FFF2-40B4-BE49-F238E27FC236}">
                <a16:creationId xmlns:a16="http://schemas.microsoft.com/office/drawing/2014/main" id="{8F6D3305-0346-D545-9901-E970564C6ABB}"/>
              </a:ext>
            </a:extLst>
          </p:cNvPr>
          <p:cNvPicPr/>
          <p:nvPr/>
        </p:nvPicPr>
        <p:blipFill>
          <a:blip r:embed="rId2"/>
          <a:stretch>
            <a:fillRect/>
          </a:stretch>
        </p:blipFill>
        <p:spPr>
          <a:xfrm>
            <a:off x="686027" y="852660"/>
            <a:ext cx="5055950" cy="2623436"/>
          </a:xfrm>
          <a:prstGeom prst="rect">
            <a:avLst/>
          </a:prstGeom>
          <a:ln w="3175">
            <a:solidFill>
              <a:schemeClr val="tx1"/>
            </a:solidFill>
          </a:ln>
        </p:spPr>
      </p:pic>
      <p:sp>
        <p:nvSpPr>
          <p:cNvPr id="7" name="Rectangle 6">
            <a:extLst>
              <a:ext uri="{FF2B5EF4-FFF2-40B4-BE49-F238E27FC236}">
                <a16:creationId xmlns:a16="http://schemas.microsoft.com/office/drawing/2014/main" id="{A1CEC67A-2187-9248-BAE5-B1E943F6CEEF}"/>
              </a:ext>
            </a:extLst>
          </p:cNvPr>
          <p:cNvSpPr/>
          <p:nvPr/>
        </p:nvSpPr>
        <p:spPr>
          <a:xfrm>
            <a:off x="336325" y="275045"/>
            <a:ext cx="5759675" cy="338554"/>
          </a:xfrm>
          <a:prstGeom prst="rect">
            <a:avLst/>
          </a:prstGeom>
          <a:solidFill>
            <a:schemeClr val="accent2"/>
          </a:solidFill>
        </p:spPr>
        <p:txBody>
          <a:bodyPr wrap="square">
            <a:spAutoFit/>
          </a:bodyPr>
          <a:lstStyle/>
          <a:p>
            <a:r>
              <a:rPr lang="el-GR" sz="1600" b="1" dirty="0">
                <a:solidFill>
                  <a:srgbClr val="000000"/>
                </a:solidFill>
                <a:latin typeface="Arial" panose="020B0604020202020204" pitchFamily="34" charset="0"/>
                <a:ea typeface="Calibri" panose="020F0502020204030204" pitchFamily="34" charset="0"/>
                <a:cs typeface="Arial" panose="020B0604020202020204" pitchFamily="34" charset="0"/>
              </a:rPr>
              <a:t>Κατανομή επιδόσεων στο σύνολο του δοκιμίου (Ν= 686)</a:t>
            </a:r>
            <a:r>
              <a:rPr lang="en-CY" sz="1600" dirty="0">
                <a:latin typeface="Arial" panose="020B0604020202020204" pitchFamily="34" charset="0"/>
                <a:cs typeface="Arial" panose="020B0604020202020204" pitchFamily="34" charset="0"/>
              </a:rPr>
              <a:t> </a:t>
            </a:r>
          </a:p>
        </p:txBody>
      </p:sp>
      <p:pic>
        <p:nvPicPr>
          <p:cNvPr id="9" name="Picture 8" descr="Chart, bar chart, histogram&#10;&#10;Description automatically generated">
            <a:extLst>
              <a:ext uri="{FF2B5EF4-FFF2-40B4-BE49-F238E27FC236}">
                <a16:creationId xmlns:a16="http://schemas.microsoft.com/office/drawing/2014/main" id="{E40558C5-B540-1A43-9D7A-9BC2C1DDE316}"/>
              </a:ext>
            </a:extLst>
          </p:cNvPr>
          <p:cNvPicPr/>
          <p:nvPr/>
        </p:nvPicPr>
        <p:blipFill>
          <a:blip r:embed="rId3"/>
          <a:stretch>
            <a:fillRect/>
          </a:stretch>
        </p:blipFill>
        <p:spPr>
          <a:xfrm>
            <a:off x="6669885" y="852661"/>
            <a:ext cx="5055950" cy="2647824"/>
          </a:xfrm>
          <a:prstGeom prst="rect">
            <a:avLst/>
          </a:prstGeom>
          <a:ln w="3175">
            <a:solidFill>
              <a:schemeClr val="tx1"/>
            </a:solidFill>
          </a:ln>
        </p:spPr>
      </p:pic>
      <p:sp>
        <p:nvSpPr>
          <p:cNvPr id="10" name="Rectangle 9">
            <a:extLst>
              <a:ext uri="{FF2B5EF4-FFF2-40B4-BE49-F238E27FC236}">
                <a16:creationId xmlns:a16="http://schemas.microsoft.com/office/drawing/2014/main" id="{AE090CE6-BDEE-3D4A-9533-6E7B9258D4DA}"/>
              </a:ext>
            </a:extLst>
          </p:cNvPr>
          <p:cNvSpPr/>
          <p:nvPr/>
        </p:nvSpPr>
        <p:spPr>
          <a:xfrm>
            <a:off x="6338126" y="272060"/>
            <a:ext cx="5759675" cy="646331"/>
          </a:xfrm>
          <a:prstGeom prst="rect">
            <a:avLst/>
          </a:prstGeom>
          <a:solidFill>
            <a:schemeClr val="accent2"/>
          </a:solidFill>
        </p:spPr>
        <p:txBody>
          <a:bodyPr wrap="square">
            <a:spAutoFit/>
          </a:bodyPr>
          <a:lstStyle/>
          <a:p>
            <a:pPr algn="ctr"/>
            <a:r>
              <a:rPr lang="el-GR" b="1" dirty="0"/>
              <a:t>Κατανομή επιδόσεων στο τμήμα της γνωσιολογικής επάρκειας (Ν= 686)</a:t>
            </a:r>
            <a:endParaRPr lang="en-CY" sz="1600" dirty="0">
              <a:latin typeface="Arial" panose="020B0604020202020204" pitchFamily="34" charset="0"/>
              <a:cs typeface="Arial" panose="020B0604020202020204" pitchFamily="34" charset="0"/>
            </a:endParaRPr>
          </a:p>
        </p:txBody>
      </p:sp>
      <p:pic>
        <p:nvPicPr>
          <p:cNvPr id="11" name="Picture 10" descr="Chart, histogram&#10;&#10;Description automatically generated">
            <a:extLst>
              <a:ext uri="{FF2B5EF4-FFF2-40B4-BE49-F238E27FC236}">
                <a16:creationId xmlns:a16="http://schemas.microsoft.com/office/drawing/2014/main" id="{23004EC1-0988-4E46-985B-6FF156EA3046}"/>
              </a:ext>
            </a:extLst>
          </p:cNvPr>
          <p:cNvPicPr/>
          <p:nvPr/>
        </p:nvPicPr>
        <p:blipFill>
          <a:blip r:embed="rId4"/>
          <a:stretch>
            <a:fillRect/>
          </a:stretch>
        </p:blipFill>
        <p:spPr>
          <a:xfrm>
            <a:off x="705371" y="4133833"/>
            <a:ext cx="5017262" cy="2694635"/>
          </a:xfrm>
          <a:prstGeom prst="rect">
            <a:avLst/>
          </a:prstGeom>
          <a:ln w="3175">
            <a:solidFill>
              <a:schemeClr val="tx1"/>
            </a:solidFill>
          </a:ln>
        </p:spPr>
      </p:pic>
      <p:sp>
        <p:nvSpPr>
          <p:cNvPr id="12" name="Rectangle 11">
            <a:extLst>
              <a:ext uri="{FF2B5EF4-FFF2-40B4-BE49-F238E27FC236}">
                <a16:creationId xmlns:a16="http://schemas.microsoft.com/office/drawing/2014/main" id="{F5B9D93A-D721-2D4A-A22F-1710768314B3}"/>
              </a:ext>
            </a:extLst>
          </p:cNvPr>
          <p:cNvSpPr/>
          <p:nvPr/>
        </p:nvSpPr>
        <p:spPr>
          <a:xfrm>
            <a:off x="113023" y="3690448"/>
            <a:ext cx="6225103" cy="369332"/>
          </a:xfrm>
          <a:prstGeom prst="rect">
            <a:avLst/>
          </a:prstGeom>
          <a:solidFill>
            <a:schemeClr val="accent2"/>
          </a:solidFill>
        </p:spPr>
        <p:txBody>
          <a:bodyPr wrap="square">
            <a:spAutoFit/>
          </a:bodyPr>
          <a:lstStyle/>
          <a:p>
            <a:r>
              <a:rPr lang="el-GR" b="1" dirty="0"/>
              <a:t>Κατανομή επιδόσεων στο τμήμα των Ικανοτήτων (Ν= 686)</a:t>
            </a:r>
            <a:r>
              <a:rPr lang="en-CY" sz="1600" dirty="0"/>
              <a:t> </a:t>
            </a:r>
            <a:endParaRPr lang="en-CY" sz="1600" dirty="0">
              <a:latin typeface="Arial" panose="020B0604020202020204" pitchFamily="34" charset="0"/>
              <a:cs typeface="Arial" panose="020B0604020202020204" pitchFamily="34" charset="0"/>
            </a:endParaRPr>
          </a:p>
        </p:txBody>
      </p:sp>
      <p:sp>
        <p:nvSpPr>
          <p:cNvPr id="8" name="Slide Number Placeholder 1">
            <a:extLst>
              <a:ext uri="{FF2B5EF4-FFF2-40B4-BE49-F238E27FC236}">
                <a16:creationId xmlns:a16="http://schemas.microsoft.com/office/drawing/2014/main" id="{E7830245-A639-BE43-BAF4-ADFDB4AEAB13}"/>
              </a:ext>
            </a:extLst>
          </p:cNvPr>
          <p:cNvSpPr>
            <a:spLocks noGrp="1"/>
          </p:cNvSpPr>
          <p:nvPr>
            <p:ph type="sldNum" sz="quarter" idx="12"/>
          </p:nvPr>
        </p:nvSpPr>
        <p:spPr bwMode="auto">
          <a:xfrm>
            <a:off x="11136313" y="6261100"/>
            <a:ext cx="366712" cy="365125"/>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206097DA-D096-4F68-828B-548357D5EB04}" type="slidenum">
              <a:rPr lang="en-US" altLang="el-GR" smtClean="0">
                <a:solidFill>
                  <a:srgbClr val="FFFFFF"/>
                </a:solidFill>
              </a:rPr>
              <a:pPr/>
              <a:t>30</a:t>
            </a:fld>
            <a:endParaRPr lang="en-US" altLang="el-GR">
              <a:solidFill>
                <a:srgbClr val="FFFFFF"/>
              </a:solidFill>
            </a:endParaRPr>
          </a:p>
        </p:txBody>
      </p:sp>
      <p:sp>
        <p:nvSpPr>
          <p:cNvPr id="13" name="TextBox 12"/>
          <p:cNvSpPr txBox="1"/>
          <p:nvPr/>
        </p:nvSpPr>
        <p:spPr>
          <a:xfrm>
            <a:off x="6929079" y="4834764"/>
            <a:ext cx="4537561" cy="923330"/>
          </a:xfrm>
          <a:custGeom>
            <a:avLst/>
            <a:gdLst>
              <a:gd name="connsiteX0" fmla="*/ 0 w 4537561"/>
              <a:gd name="connsiteY0" fmla="*/ 0 h 923330"/>
              <a:gd name="connsiteX1" fmla="*/ 557472 w 4537561"/>
              <a:gd name="connsiteY1" fmla="*/ 0 h 923330"/>
              <a:gd name="connsiteX2" fmla="*/ 1251070 w 4537561"/>
              <a:gd name="connsiteY2" fmla="*/ 0 h 923330"/>
              <a:gd name="connsiteX3" fmla="*/ 1853918 w 4537561"/>
              <a:gd name="connsiteY3" fmla="*/ 0 h 923330"/>
              <a:gd name="connsiteX4" fmla="*/ 2411390 w 4537561"/>
              <a:gd name="connsiteY4" fmla="*/ 0 h 923330"/>
              <a:gd name="connsiteX5" fmla="*/ 3104988 w 4537561"/>
              <a:gd name="connsiteY5" fmla="*/ 0 h 923330"/>
              <a:gd name="connsiteX6" fmla="*/ 3753211 w 4537561"/>
              <a:gd name="connsiteY6" fmla="*/ 0 h 923330"/>
              <a:gd name="connsiteX7" fmla="*/ 4537561 w 4537561"/>
              <a:gd name="connsiteY7" fmla="*/ 0 h 923330"/>
              <a:gd name="connsiteX8" fmla="*/ 4537561 w 4537561"/>
              <a:gd name="connsiteY8" fmla="*/ 480132 h 923330"/>
              <a:gd name="connsiteX9" fmla="*/ 4537561 w 4537561"/>
              <a:gd name="connsiteY9" fmla="*/ 923330 h 923330"/>
              <a:gd name="connsiteX10" fmla="*/ 3980089 w 4537561"/>
              <a:gd name="connsiteY10" fmla="*/ 923330 h 923330"/>
              <a:gd name="connsiteX11" fmla="*/ 3467993 w 4537561"/>
              <a:gd name="connsiteY11" fmla="*/ 923330 h 923330"/>
              <a:gd name="connsiteX12" fmla="*/ 2774394 w 4537561"/>
              <a:gd name="connsiteY12" fmla="*/ 923330 h 923330"/>
              <a:gd name="connsiteX13" fmla="*/ 2216923 w 4537561"/>
              <a:gd name="connsiteY13" fmla="*/ 923330 h 923330"/>
              <a:gd name="connsiteX14" fmla="*/ 1523324 w 4537561"/>
              <a:gd name="connsiteY14" fmla="*/ 923330 h 923330"/>
              <a:gd name="connsiteX15" fmla="*/ 784350 w 4537561"/>
              <a:gd name="connsiteY15" fmla="*/ 923330 h 923330"/>
              <a:gd name="connsiteX16" fmla="*/ 0 w 4537561"/>
              <a:gd name="connsiteY16" fmla="*/ 923330 h 923330"/>
              <a:gd name="connsiteX17" fmla="*/ 0 w 4537561"/>
              <a:gd name="connsiteY17" fmla="*/ 443198 h 923330"/>
              <a:gd name="connsiteX18" fmla="*/ 0 w 4537561"/>
              <a:gd name="connsiteY18" fmla="*/ 0 h 923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537561" h="923330" fill="none" extrusionOk="0">
                <a:moveTo>
                  <a:pt x="0" y="0"/>
                </a:moveTo>
                <a:cubicBezTo>
                  <a:pt x="259125" y="6150"/>
                  <a:pt x="342699" y="-25598"/>
                  <a:pt x="557472" y="0"/>
                </a:cubicBezTo>
                <a:cubicBezTo>
                  <a:pt x="772245" y="25598"/>
                  <a:pt x="1012199" y="27527"/>
                  <a:pt x="1251070" y="0"/>
                </a:cubicBezTo>
                <a:cubicBezTo>
                  <a:pt x="1489941" y="-27527"/>
                  <a:pt x="1610184" y="8458"/>
                  <a:pt x="1853918" y="0"/>
                </a:cubicBezTo>
                <a:cubicBezTo>
                  <a:pt x="2097652" y="-8458"/>
                  <a:pt x="2278757" y="-21769"/>
                  <a:pt x="2411390" y="0"/>
                </a:cubicBezTo>
                <a:cubicBezTo>
                  <a:pt x="2544023" y="21769"/>
                  <a:pt x="2921814" y="33312"/>
                  <a:pt x="3104988" y="0"/>
                </a:cubicBezTo>
                <a:cubicBezTo>
                  <a:pt x="3288162" y="-33312"/>
                  <a:pt x="3538775" y="25937"/>
                  <a:pt x="3753211" y="0"/>
                </a:cubicBezTo>
                <a:cubicBezTo>
                  <a:pt x="3967647" y="-25937"/>
                  <a:pt x="4225328" y="-30344"/>
                  <a:pt x="4537561" y="0"/>
                </a:cubicBezTo>
                <a:cubicBezTo>
                  <a:pt x="4536581" y="110959"/>
                  <a:pt x="4559273" y="375462"/>
                  <a:pt x="4537561" y="480132"/>
                </a:cubicBezTo>
                <a:cubicBezTo>
                  <a:pt x="4515849" y="584802"/>
                  <a:pt x="4551307" y="786854"/>
                  <a:pt x="4537561" y="923330"/>
                </a:cubicBezTo>
                <a:cubicBezTo>
                  <a:pt x="4373677" y="928170"/>
                  <a:pt x="4153094" y="950201"/>
                  <a:pt x="3980089" y="923330"/>
                </a:cubicBezTo>
                <a:cubicBezTo>
                  <a:pt x="3807084" y="896459"/>
                  <a:pt x="3699305" y="899752"/>
                  <a:pt x="3467993" y="923330"/>
                </a:cubicBezTo>
                <a:cubicBezTo>
                  <a:pt x="3236681" y="946908"/>
                  <a:pt x="2936265" y="934262"/>
                  <a:pt x="2774394" y="923330"/>
                </a:cubicBezTo>
                <a:cubicBezTo>
                  <a:pt x="2612523" y="912398"/>
                  <a:pt x="2472017" y="931535"/>
                  <a:pt x="2216923" y="923330"/>
                </a:cubicBezTo>
                <a:cubicBezTo>
                  <a:pt x="1961829" y="915125"/>
                  <a:pt x="1750432" y="919486"/>
                  <a:pt x="1523324" y="923330"/>
                </a:cubicBezTo>
                <a:cubicBezTo>
                  <a:pt x="1296216" y="927174"/>
                  <a:pt x="967470" y="958181"/>
                  <a:pt x="784350" y="923330"/>
                </a:cubicBezTo>
                <a:cubicBezTo>
                  <a:pt x="601230" y="888479"/>
                  <a:pt x="343371" y="942387"/>
                  <a:pt x="0" y="923330"/>
                </a:cubicBezTo>
                <a:cubicBezTo>
                  <a:pt x="6881" y="804512"/>
                  <a:pt x="12743" y="584442"/>
                  <a:pt x="0" y="443198"/>
                </a:cubicBezTo>
                <a:cubicBezTo>
                  <a:pt x="-12743" y="301954"/>
                  <a:pt x="-22067" y="174271"/>
                  <a:pt x="0" y="0"/>
                </a:cubicBezTo>
                <a:close/>
              </a:path>
              <a:path w="4537561" h="923330" stroke="0" extrusionOk="0">
                <a:moveTo>
                  <a:pt x="0" y="0"/>
                </a:moveTo>
                <a:cubicBezTo>
                  <a:pt x="149880" y="-4931"/>
                  <a:pt x="356001" y="29091"/>
                  <a:pt x="602847" y="0"/>
                </a:cubicBezTo>
                <a:cubicBezTo>
                  <a:pt x="849693" y="-29091"/>
                  <a:pt x="992935" y="-8611"/>
                  <a:pt x="1114944" y="0"/>
                </a:cubicBezTo>
                <a:cubicBezTo>
                  <a:pt x="1236953" y="8611"/>
                  <a:pt x="1629978" y="3019"/>
                  <a:pt x="1853918" y="0"/>
                </a:cubicBezTo>
                <a:cubicBezTo>
                  <a:pt x="2077858" y="-3019"/>
                  <a:pt x="2210559" y="-10721"/>
                  <a:pt x="2456765" y="0"/>
                </a:cubicBezTo>
                <a:cubicBezTo>
                  <a:pt x="2702971" y="10721"/>
                  <a:pt x="2845265" y="6758"/>
                  <a:pt x="3059613" y="0"/>
                </a:cubicBezTo>
                <a:cubicBezTo>
                  <a:pt x="3273961" y="-6758"/>
                  <a:pt x="3502939" y="-1156"/>
                  <a:pt x="3798587" y="0"/>
                </a:cubicBezTo>
                <a:cubicBezTo>
                  <a:pt x="4094235" y="1156"/>
                  <a:pt x="4313577" y="33328"/>
                  <a:pt x="4537561" y="0"/>
                </a:cubicBezTo>
                <a:cubicBezTo>
                  <a:pt x="4541580" y="184709"/>
                  <a:pt x="4529689" y="362508"/>
                  <a:pt x="4537561" y="480132"/>
                </a:cubicBezTo>
                <a:cubicBezTo>
                  <a:pt x="4545433" y="597756"/>
                  <a:pt x="4530669" y="715809"/>
                  <a:pt x="4537561" y="923330"/>
                </a:cubicBezTo>
                <a:cubicBezTo>
                  <a:pt x="4374422" y="912652"/>
                  <a:pt x="4171628" y="950489"/>
                  <a:pt x="3980089" y="923330"/>
                </a:cubicBezTo>
                <a:cubicBezTo>
                  <a:pt x="3788550" y="896171"/>
                  <a:pt x="3542998" y="902137"/>
                  <a:pt x="3331866" y="923330"/>
                </a:cubicBezTo>
                <a:cubicBezTo>
                  <a:pt x="3120734" y="944523"/>
                  <a:pt x="3005608" y="943998"/>
                  <a:pt x="2729019" y="923330"/>
                </a:cubicBezTo>
                <a:cubicBezTo>
                  <a:pt x="2452430" y="902662"/>
                  <a:pt x="2348905" y="932846"/>
                  <a:pt x="1990045" y="923330"/>
                </a:cubicBezTo>
                <a:cubicBezTo>
                  <a:pt x="1631185" y="913814"/>
                  <a:pt x="1412482" y="902045"/>
                  <a:pt x="1251070" y="923330"/>
                </a:cubicBezTo>
                <a:cubicBezTo>
                  <a:pt x="1089658" y="944615"/>
                  <a:pt x="836076" y="945834"/>
                  <a:pt x="693599" y="923330"/>
                </a:cubicBezTo>
                <a:cubicBezTo>
                  <a:pt x="551122" y="900826"/>
                  <a:pt x="223503" y="947111"/>
                  <a:pt x="0" y="923330"/>
                </a:cubicBezTo>
                <a:cubicBezTo>
                  <a:pt x="954" y="736269"/>
                  <a:pt x="-9531" y="621465"/>
                  <a:pt x="0" y="443198"/>
                </a:cubicBezTo>
                <a:cubicBezTo>
                  <a:pt x="9531" y="264931"/>
                  <a:pt x="-10826" y="199669"/>
                  <a:pt x="0" y="0"/>
                </a:cubicBezTo>
                <a:close/>
              </a:path>
            </a:pathLst>
          </a:custGeom>
          <a:solidFill>
            <a:schemeClr val="accent1">
              <a:lumMod val="40000"/>
              <a:lumOff val="60000"/>
            </a:schemeClr>
          </a:solidFill>
          <a:ln>
            <a:solidFill>
              <a:schemeClr val="accent2">
                <a:lumMod val="50000"/>
              </a:schemeClr>
            </a:solidFill>
            <a:extLst>
              <a:ext uri="{C807C97D-BFC1-408E-A445-0C87EB9F89A2}">
                <ask:lineSketchStyleProps xmlns="" xmlns:ask="http://schemas.microsoft.com/office/drawing/2018/sketchyshapes" sd="1219033472">
                  <a:prstGeom prst="rect">
                    <a:avLst/>
                  </a:prstGeom>
                  <ask:type>
                    <ask:lineSketchFreehand/>
                  </ask:type>
                </ask:lineSketchStyleProps>
              </a:ext>
            </a:extLst>
          </a:ln>
          <a:effectLst>
            <a:outerShdw blurRad="50800" dist="38100" dir="2700000" algn="tl" rotWithShape="0">
              <a:prstClr val="black">
                <a:alpha val="40000"/>
              </a:prstClr>
            </a:outerShdw>
          </a:effectLst>
        </p:spPr>
        <p:txBody>
          <a:bodyPr wrap="square" rtlCol="0">
            <a:spAutoFit/>
          </a:bodyPr>
          <a:lstStyle/>
          <a:p>
            <a:r>
              <a:rPr lang="el-GR" dirty="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a:t>
            </a:r>
            <a:r>
              <a:rPr lang="el-GR" dirty="0">
                <a:latin typeface="Arial" panose="020B0604020202020204" pitchFamily="34" charset="0"/>
                <a:cs typeface="Arial" panose="020B0604020202020204" pitchFamily="34" charset="0"/>
              </a:rPr>
              <a:t>Η κατανομή των επιδόσεων καταδεικνύει την ομοιογένεια στον πληθυσμό και ως προς την επίδοση.</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403797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F1EF70B-7988-D946-B7FA-B5B1A614DC92}"/>
              </a:ext>
            </a:extLst>
          </p:cNvPr>
          <p:cNvSpPr txBox="1"/>
          <p:nvPr/>
        </p:nvSpPr>
        <p:spPr>
          <a:xfrm>
            <a:off x="2789238" y="252413"/>
            <a:ext cx="6862762" cy="461665"/>
          </a:xfrm>
          <a:prstGeom prst="rect">
            <a:avLst/>
          </a:prstGeom>
          <a:ln w="28575"/>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a:spAutoFit/>
          </a:bodyPr>
          <a:lstStyle/>
          <a:p>
            <a:pPr algn="ctr" eaLnBrk="1" fontAlgn="auto" hangingPunct="1">
              <a:spcBef>
                <a:spcPts val="0"/>
              </a:spcBef>
              <a:spcAft>
                <a:spcPts val="0"/>
              </a:spcAft>
              <a:defRPr/>
            </a:pPr>
            <a:r>
              <a:rPr lang="el-GR" sz="2400" b="1" dirty="0"/>
              <a:t>ΔΙΑΚΥΜΑΝΣΗ ΕΠΙΔΟΣΕΩΝ ΑΝΑ ΕΤΟΣ</a:t>
            </a:r>
            <a:endParaRPr lang="en-US" sz="2400" b="1" dirty="0"/>
          </a:p>
        </p:txBody>
      </p:sp>
      <p:graphicFrame>
        <p:nvGraphicFramePr>
          <p:cNvPr id="9" name="Table 8">
            <a:extLst>
              <a:ext uri="{FF2B5EF4-FFF2-40B4-BE49-F238E27FC236}">
                <a16:creationId xmlns:a16="http://schemas.microsoft.com/office/drawing/2014/main" id="{DA3B017A-E6B1-8043-887E-56355F0C5880}"/>
              </a:ext>
            </a:extLst>
          </p:cNvPr>
          <p:cNvGraphicFramePr>
            <a:graphicFrameLocks noGrp="1"/>
          </p:cNvGraphicFramePr>
          <p:nvPr>
            <p:extLst>
              <p:ext uri="{D42A27DB-BD31-4B8C-83A1-F6EECF244321}">
                <p14:modId xmlns:p14="http://schemas.microsoft.com/office/powerpoint/2010/main" val="1208472675"/>
              </p:ext>
            </p:extLst>
          </p:nvPr>
        </p:nvGraphicFramePr>
        <p:xfrm>
          <a:off x="95480" y="804192"/>
          <a:ext cx="7313849" cy="6001557"/>
        </p:xfrm>
        <a:graphic>
          <a:graphicData uri="http://schemas.openxmlformats.org/drawingml/2006/table">
            <a:tbl>
              <a:tblPr firstRow="1" firstCol="1" bandRow="1">
                <a:tableStyleId>{21E4AEA4-8DFA-4A89-87EB-49C32662AFE0}</a:tableStyleId>
              </a:tblPr>
              <a:tblGrid>
                <a:gridCol w="2058217">
                  <a:extLst>
                    <a:ext uri="{9D8B030D-6E8A-4147-A177-3AD203B41FA5}">
                      <a16:colId xmlns:a16="http://schemas.microsoft.com/office/drawing/2014/main" val="3186755671"/>
                    </a:ext>
                  </a:extLst>
                </a:gridCol>
                <a:gridCol w="1313908">
                  <a:extLst>
                    <a:ext uri="{9D8B030D-6E8A-4147-A177-3AD203B41FA5}">
                      <a16:colId xmlns:a16="http://schemas.microsoft.com/office/drawing/2014/main" val="602542128"/>
                    </a:ext>
                  </a:extLst>
                </a:gridCol>
                <a:gridCol w="1313908">
                  <a:extLst>
                    <a:ext uri="{9D8B030D-6E8A-4147-A177-3AD203B41FA5}">
                      <a16:colId xmlns:a16="http://schemas.microsoft.com/office/drawing/2014/main" val="581261714"/>
                    </a:ext>
                  </a:extLst>
                </a:gridCol>
                <a:gridCol w="1313908">
                  <a:extLst>
                    <a:ext uri="{9D8B030D-6E8A-4147-A177-3AD203B41FA5}">
                      <a16:colId xmlns:a16="http://schemas.microsoft.com/office/drawing/2014/main" val="2236978441"/>
                    </a:ext>
                  </a:extLst>
                </a:gridCol>
                <a:gridCol w="1313908">
                  <a:extLst>
                    <a:ext uri="{9D8B030D-6E8A-4147-A177-3AD203B41FA5}">
                      <a16:colId xmlns:a16="http://schemas.microsoft.com/office/drawing/2014/main" val="1968561989"/>
                    </a:ext>
                  </a:extLst>
                </a:gridCol>
              </a:tblGrid>
              <a:tr h="400319">
                <a:tc>
                  <a:txBody>
                    <a:bodyPr/>
                    <a:lstStyle/>
                    <a:p>
                      <a:pPr algn="ctr"/>
                      <a:r>
                        <a:rPr lang="en-GB" sz="1500" b="0" dirty="0">
                          <a:solidFill>
                            <a:schemeClr val="tx1"/>
                          </a:solidFill>
                          <a:effectLst/>
                          <a:latin typeface="Arial" panose="020B0604020202020204" pitchFamily="34" charset="0"/>
                          <a:cs typeface="Arial" panose="020B0604020202020204" pitchFamily="34" charset="0"/>
                        </a:rPr>
                        <a:t> </a:t>
                      </a:r>
                      <a:endParaRPr lang="en-CY" sz="15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2015, N = 245</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2016, N = 155</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2017, N = 143</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2018, N = 143</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872599738"/>
                  </a:ext>
                </a:extLst>
              </a:tr>
              <a:tr h="219069">
                <a:tc>
                  <a:txBody>
                    <a:bodyPr/>
                    <a:lstStyle/>
                    <a:p>
                      <a:r>
                        <a:rPr lang="el-GR" sz="1500" b="0">
                          <a:solidFill>
                            <a:schemeClr val="tx1"/>
                          </a:solidFill>
                          <a:effectLst/>
                          <a:latin typeface="Arial" panose="020B0604020202020204" pitchFamily="34" charset="0"/>
                          <a:cs typeface="Arial" panose="020B0604020202020204" pitchFamily="34" charset="0"/>
                        </a:rPr>
                        <a:t>Συνολικό Δοκίμιο </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l-GR" sz="1500" b="0">
                          <a:solidFill>
                            <a:schemeClr val="tx1"/>
                          </a:solidFill>
                          <a:effectLst/>
                          <a:latin typeface="Arial" panose="020B0604020202020204" pitchFamily="34" charset="0"/>
                          <a:cs typeface="Arial" panose="020B0604020202020204" pitchFamily="34" charset="0"/>
                        </a:rPr>
                        <a:t>22.2 (6.0)</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l-GR" sz="1500" b="0">
                          <a:solidFill>
                            <a:schemeClr val="tx1"/>
                          </a:solidFill>
                          <a:effectLst/>
                          <a:latin typeface="Arial" panose="020B0604020202020204" pitchFamily="34" charset="0"/>
                          <a:cs typeface="Arial" panose="020B0604020202020204" pitchFamily="34" charset="0"/>
                        </a:rPr>
                        <a:t>22.9 (5.7)</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l-GR" sz="1500" b="0">
                          <a:solidFill>
                            <a:schemeClr val="tx1"/>
                          </a:solidFill>
                          <a:effectLst/>
                          <a:latin typeface="Arial" panose="020B0604020202020204" pitchFamily="34" charset="0"/>
                          <a:cs typeface="Arial" panose="020B0604020202020204" pitchFamily="34" charset="0"/>
                        </a:rPr>
                        <a:t>21.9 (5.8)</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l-GR" sz="1500" b="0">
                          <a:solidFill>
                            <a:schemeClr val="tx1"/>
                          </a:solidFill>
                          <a:effectLst/>
                          <a:latin typeface="Arial" panose="020B0604020202020204" pitchFamily="34" charset="0"/>
                          <a:cs typeface="Arial" panose="020B0604020202020204" pitchFamily="34" charset="0"/>
                        </a:rPr>
                        <a:t>22.2 (5.5)</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1326867567"/>
                  </a:ext>
                </a:extLst>
              </a:tr>
              <a:tr h="438137">
                <a:tc>
                  <a:txBody>
                    <a:bodyPr/>
                    <a:lstStyle/>
                    <a:p>
                      <a:r>
                        <a:rPr lang="el-GR" sz="1500" b="0">
                          <a:solidFill>
                            <a:schemeClr val="tx1"/>
                          </a:solidFill>
                          <a:effectLst/>
                          <a:latin typeface="Arial" panose="020B0604020202020204" pitchFamily="34" charset="0"/>
                          <a:cs typeface="Arial" panose="020B0604020202020204" pitchFamily="34" charset="0"/>
                        </a:rPr>
                        <a:t>Γνωσιολογική Επάρκεια</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l-GR" sz="1500" b="0">
                          <a:solidFill>
                            <a:schemeClr val="tx1"/>
                          </a:solidFill>
                          <a:effectLst/>
                          <a:latin typeface="Arial" panose="020B0604020202020204" pitchFamily="34" charset="0"/>
                          <a:cs typeface="Arial" panose="020B0604020202020204" pitchFamily="34" charset="0"/>
                        </a:rPr>
                        <a:t>14.1 (4.6)</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l-GR" sz="1500" b="0">
                          <a:solidFill>
                            <a:schemeClr val="tx1"/>
                          </a:solidFill>
                          <a:effectLst/>
                          <a:latin typeface="Arial" panose="020B0604020202020204" pitchFamily="34" charset="0"/>
                          <a:cs typeface="Arial" panose="020B0604020202020204" pitchFamily="34" charset="0"/>
                        </a:rPr>
                        <a:t>15.1 (4.5)</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l-GR" sz="1500" b="0">
                          <a:solidFill>
                            <a:schemeClr val="tx1"/>
                          </a:solidFill>
                          <a:effectLst/>
                          <a:latin typeface="Arial" panose="020B0604020202020204" pitchFamily="34" charset="0"/>
                          <a:cs typeface="Arial" panose="020B0604020202020204" pitchFamily="34" charset="0"/>
                        </a:rPr>
                        <a:t>14.7 (4.6)</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l-GR" sz="1500" b="0">
                          <a:solidFill>
                            <a:schemeClr val="tx1"/>
                          </a:solidFill>
                          <a:effectLst/>
                          <a:latin typeface="Arial" panose="020B0604020202020204" pitchFamily="34" charset="0"/>
                          <a:cs typeface="Arial" panose="020B0604020202020204" pitchFamily="34" charset="0"/>
                        </a:rPr>
                        <a:t>14.7 (4.3)</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925156003"/>
                  </a:ext>
                </a:extLst>
              </a:tr>
              <a:tr h="219069">
                <a:tc>
                  <a:txBody>
                    <a:bodyPr/>
                    <a:lstStyle/>
                    <a:p>
                      <a:r>
                        <a:rPr lang="el-GR" sz="1500" b="0">
                          <a:solidFill>
                            <a:schemeClr val="tx1"/>
                          </a:solidFill>
                          <a:effectLst/>
                          <a:latin typeface="Arial" panose="020B0604020202020204" pitchFamily="34" charset="0"/>
                          <a:cs typeface="Arial" panose="020B0604020202020204" pitchFamily="34" charset="0"/>
                        </a:rPr>
                        <a:t>Ικανότητες</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l-GR" sz="1500" b="0">
                          <a:solidFill>
                            <a:schemeClr val="tx1"/>
                          </a:solidFill>
                          <a:effectLst/>
                          <a:latin typeface="Arial" panose="020B0604020202020204" pitchFamily="34" charset="0"/>
                          <a:cs typeface="Arial" panose="020B0604020202020204" pitchFamily="34" charset="0"/>
                        </a:rPr>
                        <a:t>11.2 (3</a:t>
                      </a:r>
                      <a:r>
                        <a:rPr lang="en-GB" sz="1500" b="0">
                          <a:solidFill>
                            <a:schemeClr val="tx1"/>
                          </a:solidFill>
                          <a:effectLst/>
                          <a:latin typeface="Arial" panose="020B0604020202020204" pitchFamily="34" charset="0"/>
                          <a:cs typeface="Arial" panose="020B0604020202020204" pitchFamily="34" charset="0"/>
                        </a:rPr>
                        <a:t>.4)</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11.8 (3.0)</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10.3 (2.9)</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10.6 (2.9)</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2043235735"/>
                  </a:ext>
                </a:extLst>
              </a:tr>
              <a:tr h="219069">
                <a:tc>
                  <a:txBody>
                    <a:bodyPr/>
                    <a:lstStyle/>
                    <a:p>
                      <a:r>
                        <a:rPr lang="en-GB" sz="1500" b="0">
                          <a:solidFill>
                            <a:schemeClr val="tx1"/>
                          </a:solidFill>
                          <a:effectLst/>
                          <a:latin typeface="Arial" panose="020B0604020202020204" pitchFamily="34" charset="0"/>
                          <a:cs typeface="Arial" panose="020B0604020202020204" pitchFamily="34" charset="0"/>
                        </a:rPr>
                        <a:t>ΘΕΜΑ 1</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1.1 (0.7)</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1.4 (0.7)</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1.1 (0.8)</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1.4 (0.7)</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3045983212"/>
                  </a:ext>
                </a:extLst>
              </a:tr>
              <a:tr h="219069">
                <a:tc>
                  <a:txBody>
                    <a:bodyPr/>
                    <a:lstStyle/>
                    <a:p>
                      <a:r>
                        <a:rPr lang="en-GB" sz="1500" b="0">
                          <a:solidFill>
                            <a:schemeClr val="tx1"/>
                          </a:solidFill>
                          <a:effectLst/>
                          <a:latin typeface="Arial" panose="020B0604020202020204" pitchFamily="34" charset="0"/>
                          <a:cs typeface="Arial" panose="020B0604020202020204" pitchFamily="34" charset="0"/>
                        </a:rPr>
                        <a:t>ΘΕΜΑ 2</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1.5 (0.6)</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1.3 (0.7)</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1.4 (0.7)</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1.5 (0.6)</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4025698451"/>
                  </a:ext>
                </a:extLst>
              </a:tr>
              <a:tr h="219069">
                <a:tc>
                  <a:txBody>
                    <a:bodyPr/>
                    <a:lstStyle/>
                    <a:p>
                      <a:r>
                        <a:rPr lang="en-GB" sz="1500" b="0">
                          <a:solidFill>
                            <a:schemeClr val="tx1"/>
                          </a:solidFill>
                          <a:effectLst/>
                          <a:latin typeface="Arial" panose="020B0604020202020204" pitchFamily="34" charset="0"/>
                          <a:cs typeface="Arial" panose="020B0604020202020204" pitchFamily="34" charset="0"/>
                        </a:rPr>
                        <a:t>ΘΕΜΑ 3</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0.6 (0.8)</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1.0 (0.9)</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0.3 (0.6)</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0.3 (0.6)</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654518906"/>
                  </a:ext>
                </a:extLst>
              </a:tr>
              <a:tr h="219069">
                <a:tc>
                  <a:txBody>
                    <a:bodyPr/>
                    <a:lstStyle/>
                    <a:p>
                      <a:r>
                        <a:rPr lang="en-GB" sz="1500" b="0">
                          <a:solidFill>
                            <a:schemeClr val="tx1"/>
                          </a:solidFill>
                          <a:effectLst/>
                          <a:latin typeface="Arial" panose="020B0604020202020204" pitchFamily="34" charset="0"/>
                          <a:cs typeface="Arial" panose="020B0604020202020204" pitchFamily="34" charset="0"/>
                        </a:rPr>
                        <a:t>ΘΕΜΑ 4</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1.1 (0.9)</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1.5 (0.7)</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1.3 (0.8)</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1.3 (0.8)</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2541002355"/>
                  </a:ext>
                </a:extLst>
              </a:tr>
              <a:tr h="219069">
                <a:tc>
                  <a:txBody>
                    <a:bodyPr/>
                    <a:lstStyle/>
                    <a:p>
                      <a:r>
                        <a:rPr lang="el-GR" sz="1500" b="0">
                          <a:solidFill>
                            <a:schemeClr val="tx1"/>
                          </a:solidFill>
                          <a:effectLst/>
                          <a:latin typeface="Arial" panose="020B0604020202020204" pitchFamily="34" charset="0"/>
                          <a:cs typeface="Arial" panose="020B0604020202020204" pitchFamily="34" charset="0"/>
                        </a:rPr>
                        <a:t>*</a:t>
                      </a:r>
                      <a:r>
                        <a:rPr lang="en-GB" sz="1500" b="0">
                          <a:solidFill>
                            <a:schemeClr val="tx1"/>
                          </a:solidFill>
                          <a:effectLst/>
                          <a:latin typeface="Arial" panose="020B0604020202020204" pitchFamily="34" charset="0"/>
                          <a:cs typeface="Arial" panose="020B0604020202020204" pitchFamily="34" charset="0"/>
                        </a:rPr>
                        <a:t>ΘΕΜΑ 5</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1.3 (0.9)</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2.0 (0.3)</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1.8 (0.6)</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1.9 (0.5)</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702541598"/>
                  </a:ext>
                </a:extLst>
              </a:tr>
              <a:tr h="219069">
                <a:tc>
                  <a:txBody>
                    <a:bodyPr/>
                    <a:lstStyle/>
                    <a:p>
                      <a:r>
                        <a:rPr lang="el-GR" sz="1500" b="0">
                          <a:solidFill>
                            <a:schemeClr val="tx1"/>
                          </a:solidFill>
                          <a:effectLst/>
                          <a:latin typeface="Arial" panose="020B0604020202020204" pitchFamily="34" charset="0"/>
                          <a:cs typeface="Arial" panose="020B0604020202020204" pitchFamily="34" charset="0"/>
                        </a:rPr>
                        <a:t>*</a:t>
                      </a:r>
                      <a:r>
                        <a:rPr lang="en-GB" sz="1500" b="0">
                          <a:solidFill>
                            <a:schemeClr val="tx1"/>
                          </a:solidFill>
                          <a:effectLst/>
                          <a:latin typeface="Arial" panose="020B0604020202020204" pitchFamily="34" charset="0"/>
                          <a:cs typeface="Arial" panose="020B0604020202020204" pitchFamily="34" charset="0"/>
                        </a:rPr>
                        <a:t>ΘΕΜΑ 6 [(α)]</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1.9 (0.5)</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1.9 (0.4)</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1.8 (0.6)</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1.9 (0.4)</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3419494544"/>
                  </a:ext>
                </a:extLst>
              </a:tr>
              <a:tr h="219069">
                <a:tc>
                  <a:txBody>
                    <a:bodyPr/>
                    <a:lstStyle/>
                    <a:p>
                      <a:r>
                        <a:rPr lang="el-GR" sz="1500" b="0">
                          <a:solidFill>
                            <a:schemeClr val="tx1"/>
                          </a:solidFill>
                          <a:effectLst/>
                          <a:latin typeface="Arial" panose="020B0604020202020204" pitchFamily="34" charset="0"/>
                          <a:cs typeface="Arial" panose="020B0604020202020204" pitchFamily="34" charset="0"/>
                        </a:rPr>
                        <a:t>*</a:t>
                      </a:r>
                      <a:r>
                        <a:rPr lang="en-GB" sz="1500" b="0">
                          <a:solidFill>
                            <a:schemeClr val="tx1"/>
                          </a:solidFill>
                          <a:effectLst/>
                          <a:latin typeface="Arial" panose="020B0604020202020204" pitchFamily="34" charset="0"/>
                          <a:cs typeface="Arial" panose="020B0604020202020204" pitchFamily="34" charset="0"/>
                        </a:rPr>
                        <a:t>ΘΕΜΑ 6 [(β)]</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0.8 (1.0)</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1.1 (1.0)</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0.9 (1.0)</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0.7 (1.0)</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1945563227"/>
                  </a:ext>
                </a:extLst>
              </a:tr>
              <a:tr h="219069">
                <a:tc>
                  <a:txBody>
                    <a:bodyPr/>
                    <a:lstStyle/>
                    <a:p>
                      <a:r>
                        <a:rPr lang="en-GB" sz="1500" b="0">
                          <a:solidFill>
                            <a:schemeClr val="tx1"/>
                          </a:solidFill>
                          <a:effectLst/>
                          <a:latin typeface="Arial" panose="020B0604020202020204" pitchFamily="34" charset="0"/>
                          <a:cs typeface="Arial" panose="020B0604020202020204" pitchFamily="34" charset="0"/>
                        </a:rPr>
                        <a:t>ΘΕΜΑ 7</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1.2 (1.0)</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1.2 (1.0)</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1.7 (0.7)</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1.4 (0.9)</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3173114343"/>
                  </a:ext>
                </a:extLst>
              </a:tr>
              <a:tr h="219069">
                <a:tc>
                  <a:txBody>
                    <a:bodyPr/>
                    <a:lstStyle/>
                    <a:p>
                      <a:r>
                        <a:rPr lang="en-GB" sz="1500" b="0">
                          <a:solidFill>
                            <a:schemeClr val="tx1"/>
                          </a:solidFill>
                          <a:effectLst/>
                          <a:latin typeface="Arial" panose="020B0604020202020204" pitchFamily="34" charset="0"/>
                          <a:cs typeface="Arial" panose="020B0604020202020204" pitchFamily="34" charset="0"/>
                        </a:rPr>
                        <a:t>ΘΕΜΑ 8</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1.4 (0.8)</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1.5 (0.7)</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1.5 (0.8)</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1.5 (0.8)</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378562665"/>
                  </a:ext>
                </a:extLst>
              </a:tr>
              <a:tr h="400319">
                <a:tc>
                  <a:txBody>
                    <a:bodyPr/>
                    <a:lstStyle/>
                    <a:p>
                      <a:r>
                        <a:rPr lang="el-GR" sz="1500" b="0">
                          <a:solidFill>
                            <a:schemeClr val="tx1"/>
                          </a:solidFill>
                          <a:effectLst/>
                          <a:latin typeface="Arial" panose="020B0604020202020204" pitchFamily="34" charset="0"/>
                          <a:cs typeface="Arial" panose="020B0604020202020204" pitchFamily="34" charset="0"/>
                        </a:rPr>
                        <a:t>*</a:t>
                      </a:r>
                      <a:r>
                        <a:rPr lang="en-GB" sz="1500" b="0">
                          <a:solidFill>
                            <a:schemeClr val="tx1"/>
                          </a:solidFill>
                          <a:effectLst/>
                          <a:latin typeface="Arial" panose="020B0604020202020204" pitchFamily="34" charset="0"/>
                          <a:cs typeface="Arial" panose="020B0604020202020204" pitchFamily="34" charset="0"/>
                        </a:rPr>
                        <a:t>ΘΕΜΑ 9 [Ερώτηση Α]</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1.3 (1.0)</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1.1 (1.0)</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1.0 (1.0)</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1.1 (1.0)</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2572185192"/>
                  </a:ext>
                </a:extLst>
              </a:tr>
              <a:tr h="400319">
                <a:tc>
                  <a:txBody>
                    <a:bodyPr/>
                    <a:lstStyle/>
                    <a:p>
                      <a:r>
                        <a:rPr lang="el-GR" sz="1500" b="0">
                          <a:solidFill>
                            <a:schemeClr val="tx1"/>
                          </a:solidFill>
                          <a:effectLst/>
                          <a:latin typeface="Arial" panose="020B0604020202020204" pitchFamily="34" charset="0"/>
                          <a:cs typeface="Arial" panose="020B0604020202020204" pitchFamily="34" charset="0"/>
                        </a:rPr>
                        <a:t>*</a:t>
                      </a:r>
                      <a:r>
                        <a:rPr lang="en-GB" sz="1500" b="0">
                          <a:solidFill>
                            <a:schemeClr val="tx1"/>
                          </a:solidFill>
                          <a:effectLst/>
                          <a:latin typeface="Arial" panose="020B0604020202020204" pitchFamily="34" charset="0"/>
                          <a:cs typeface="Arial" panose="020B0604020202020204" pitchFamily="34" charset="0"/>
                        </a:rPr>
                        <a:t>ΘΕΜΑ 9 [Ερώτηση Β]</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1.0 (1.0)</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0.8 (1.0)</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0.8 (1.0)</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0.9 (1.0)</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3370230918"/>
                  </a:ext>
                </a:extLst>
              </a:tr>
              <a:tr h="219069">
                <a:tc>
                  <a:txBody>
                    <a:bodyPr/>
                    <a:lstStyle/>
                    <a:p>
                      <a:r>
                        <a:rPr lang="el-GR" sz="1500" b="0">
                          <a:solidFill>
                            <a:schemeClr val="tx1"/>
                          </a:solidFill>
                          <a:effectLst/>
                          <a:latin typeface="Arial" panose="020B0604020202020204" pitchFamily="34" charset="0"/>
                          <a:cs typeface="Arial" panose="020B0604020202020204" pitchFamily="34" charset="0"/>
                        </a:rPr>
                        <a:t>*</a:t>
                      </a:r>
                      <a:r>
                        <a:rPr lang="en-GB" sz="1500" b="0">
                          <a:solidFill>
                            <a:schemeClr val="tx1"/>
                          </a:solidFill>
                          <a:effectLst/>
                          <a:latin typeface="Arial" panose="020B0604020202020204" pitchFamily="34" charset="0"/>
                          <a:cs typeface="Arial" panose="020B0604020202020204" pitchFamily="34" charset="0"/>
                        </a:rPr>
                        <a:t>ΘΕΜΑ 10</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0.7 (0.9)</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0.6 (0.9)</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0.8 (1.0)</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0.7 (1.0)</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1324629429"/>
                  </a:ext>
                </a:extLst>
              </a:tr>
              <a:tr h="219069">
                <a:tc>
                  <a:txBody>
                    <a:bodyPr/>
                    <a:lstStyle/>
                    <a:p>
                      <a:r>
                        <a:rPr lang="en-GB" sz="1500" b="0">
                          <a:solidFill>
                            <a:schemeClr val="tx1"/>
                          </a:solidFill>
                          <a:effectLst/>
                          <a:latin typeface="Arial" panose="020B0604020202020204" pitchFamily="34" charset="0"/>
                          <a:cs typeface="Arial" panose="020B0604020202020204" pitchFamily="34" charset="0"/>
                        </a:rPr>
                        <a:t>ΘΕΜΑ 11 [(α)]</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1.7 (0.6)</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1.7 (0.6)</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1.8 (0.5)</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1.7 (0.6)</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3638637627"/>
                  </a:ext>
                </a:extLst>
              </a:tr>
              <a:tr h="219069">
                <a:tc>
                  <a:txBody>
                    <a:bodyPr/>
                    <a:lstStyle/>
                    <a:p>
                      <a:r>
                        <a:rPr lang="en-GB" sz="1500" b="0">
                          <a:solidFill>
                            <a:schemeClr val="tx1"/>
                          </a:solidFill>
                          <a:effectLst/>
                          <a:latin typeface="Arial" panose="020B0604020202020204" pitchFamily="34" charset="0"/>
                          <a:cs typeface="Arial" panose="020B0604020202020204" pitchFamily="34" charset="0"/>
                        </a:rPr>
                        <a:t>ΘΕΜΑ 11 [(β)]</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1.3 (0.8)</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1.3 (0.8)</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1.2 (0.8)</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1.3 (0.8)</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3150187391"/>
                  </a:ext>
                </a:extLst>
              </a:tr>
              <a:tr h="219069">
                <a:tc>
                  <a:txBody>
                    <a:bodyPr/>
                    <a:lstStyle/>
                    <a:p>
                      <a:r>
                        <a:rPr lang="en-GB" sz="1500" b="0">
                          <a:solidFill>
                            <a:schemeClr val="tx1"/>
                          </a:solidFill>
                          <a:effectLst/>
                          <a:latin typeface="Arial" panose="020B0604020202020204" pitchFamily="34" charset="0"/>
                          <a:cs typeface="Arial" panose="020B0604020202020204" pitchFamily="34" charset="0"/>
                        </a:rPr>
                        <a:t>ΘΕΜΑ 12</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1.0 (0.9)</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0.2 (0.5)</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0.2 (0.5)</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0.2 (0.6)</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4206509981"/>
                  </a:ext>
                </a:extLst>
              </a:tr>
              <a:tr h="219069">
                <a:tc>
                  <a:txBody>
                    <a:bodyPr/>
                    <a:lstStyle/>
                    <a:p>
                      <a:r>
                        <a:rPr lang="en-GB" sz="1500" b="0">
                          <a:solidFill>
                            <a:schemeClr val="tx1"/>
                          </a:solidFill>
                          <a:effectLst/>
                          <a:latin typeface="Arial" panose="020B0604020202020204" pitchFamily="34" charset="0"/>
                          <a:cs typeface="Arial" panose="020B0604020202020204" pitchFamily="34" charset="0"/>
                        </a:rPr>
                        <a:t>ΘΕΜΑ 13</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1.5 (0.7)</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1.7 (0.6)</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1.4 (0.8)</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1.7 (0.6)</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2722550655"/>
                  </a:ext>
                </a:extLst>
              </a:tr>
              <a:tr h="219069">
                <a:tc>
                  <a:txBody>
                    <a:bodyPr/>
                    <a:lstStyle/>
                    <a:p>
                      <a:r>
                        <a:rPr lang="en-GB" sz="1500" b="0">
                          <a:solidFill>
                            <a:schemeClr val="tx1"/>
                          </a:solidFill>
                          <a:effectLst/>
                          <a:latin typeface="Arial" panose="020B0604020202020204" pitchFamily="34" charset="0"/>
                          <a:cs typeface="Arial" panose="020B0604020202020204" pitchFamily="34" charset="0"/>
                        </a:rPr>
                        <a:t>ΘΕΜΑ 14 [(α)]</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1.5 (0.8)</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1.5 (0.9)</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1.3 (0.9)</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dirty="0">
                          <a:solidFill>
                            <a:schemeClr val="tx1"/>
                          </a:solidFill>
                          <a:effectLst/>
                          <a:latin typeface="Arial" panose="020B0604020202020204" pitchFamily="34" charset="0"/>
                          <a:cs typeface="Arial" panose="020B0604020202020204" pitchFamily="34" charset="0"/>
                        </a:rPr>
                        <a:t>1.3 (0.9)</a:t>
                      </a:r>
                      <a:endParaRPr lang="en-CY" sz="15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1932378855"/>
                  </a:ext>
                </a:extLst>
              </a:tr>
              <a:tr h="219069">
                <a:tc>
                  <a:txBody>
                    <a:bodyPr/>
                    <a:lstStyle/>
                    <a:p>
                      <a:r>
                        <a:rPr lang="en-GB" sz="1500" b="0">
                          <a:solidFill>
                            <a:schemeClr val="tx1"/>
                          </a:solidFill>
                          <a:effectLst/>
                          <a:latin typeface="Arial" panose="020B0604020202020204" pitchFamily="34" charset="0"/>
                          <a:cs typeface="Arial" panose="020B0604020202020204" pitchFamily="34" charset="0"/>
                        </a:rPr>
                        <a:t>ΘΕΜΑ 14 [(β)]</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1.2 (0.8)</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dirty="0">
                          <a:solidFill>
                            <a:schemeClr val="tx1"/>
                          </a:solidFill>
                          <a:effectLst/>
                          <a:latin typeface="Arial" panose="020B0604020202020204" pitchFamily="34" charset="0"/>
                          <a:cs typeface="Arial" panose="020B0604020202020204" pitchFamily="34" charset="0"/>
                        </a:rPr>
                        <a:t>1.3 (0.8)</a:t>
                      </a:r>
                      <a:endParaRPr lang="en-CY" sz="15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1.3 (0.9)</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1.3 (0.8)</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1590923792"/>
                  </a:ext>
                </a:extLst>
              </a:tr>
              <a:tr h="219069">
                <a:tc>
                  <a:txBody>
                    <a:bodyPr/>
                    <a:lstStyle/>
                    <a:p>
                      <a:r>
                        <a:rPr lang="en-GB" sz="1500" b="0">
                          <a:solidFill>
                            <a:schemeClr val="tx1"/>
                          </a:solidFill>
                          <a:effectLst/>
                          <a:latin typeface="Arial" panose="020B0604020202020204" pitchFamily="34" charset="0"/>
                          <a:cs typeface="Arial" panose="020B0604020202020204" pitchFamily="34" charset="0"/>
                        </a:rPr>
                        <a:t>ΘΕΜΑ 14 [(γ)]</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0.2 (0.5)</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0.1 (0.4)</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a:solidFill>
                            <a:schemeClr val="tx1"/>
                          </a:solidFill>
                          <a:effectLst/>
                          <a:latin typeface="Arial" panose="020B0604020202020204" pitchFamily="34" charset="0"/>
                          <a:cs typeface="Arial" panose="020B0604020202020204" pitchFamily="34" charset="0"/>
                        </a:rPr>
                        <a:t>0.2 (0.6)</a:t>
                      </a:r>
                      <a:endParaRPr lang="en-CY" sz="1500" b="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tc>
                  <a:txBody>
                    <a:bodyPr/>
                    <a:lstStyle/>
                    <a:p>
                      <a:pPr algn="ctr"/>
                      <a:r>
                        <a:rPr lang="en-GB" sz="1500" b="0" dirty="0">
                          <a:solidFill>
                            <a:schemeClr val="tx1"/>
                          </a:solidFill>
                          <a:effectLst/>
                          <a:latin typeface="Arial" panose="020B0604020202020204" pitchFamily="34" charset="0"/>
                          <a:cs typeface="Arial" panose="020B0604020202020204" pitchFamily="34" charset="0"/>
                        </a:rPr>
                        <a:t>0.1 (0.4)</a:t>
                      </a:r>
                      <a:endParaRPr lang="en-CY" sz="1500" b="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49209" marR="49209" marT="0" marB="0"/>
                </a:tc>
                <a:extLst>
                  <a:ext uri="{0D108BD9-81ED-4DB2-BD59-A6C34878D82A}">
                    <a16:rowId xmlns:a16="http://schemas.microsoft.com/office/drawing/2014/main" val="455098511"/>
                  </a:ext>
                </a:extLst>
              </a:tr>
            </a:tbl>
          </a:graphicData>
        </a:graphic>
      </p:graphicFrame>
      <p:pic>
        <p:nvPicPr>
          <p:cNvPr id="10" name="Picture 9" descr="Chart, line chart&#10;&#10;Description automatically generated">
            <a:extLst>
              <a:ext uri="{FF2B5EF4-FFF2-40B4-BE49-F238E27FC236}">
                <a16:creationId xmlns:a16="http://schemas.microsoft.com/office/drawing/2014/main" id="{6267A8BA-08CC-C34B-ADA6-8B21073FB738}"/>
              </a:ext>
            </a:extLst>
          </p:cNvPr>
          <p:cNvPicPr/>
          <p:nvPr/>
        </p:nvPicPr>
        <p:blipFill>
          <a:blip r:embed="rId2"/>
          <a:stretch>
            <a:fillRect/>
          </a:stretch>
        </p:blipFill>
        <p:spPr>
          <a:xfrm>
            <a:off x="7749324" y="804192"/>
            <a:ext cx="4347196" cy="3055289"/>
          </a:xfrm>
          <a:prstGeom prst="rect">
            <a:avLst/>
          </a:prstGeom>
          <a:ln w="3175">
            <a:solidFill>
              <a:schemeClr val="tx1"/>
            </a:solidFill>
          </a:ln>
        </p:spPr>
      </p:pic>
      <p:sp>
        <p:nvSpPr>
          <p:cNvPr id="2" name="TextBox 1"/>
          <p:cNvSpPr txBox="1"/>
          <p:nvPr/>
        </p:nvSpPr>
        <p:spPr>
          <a:xfrm>
            <a:off x="7666196" y="3949595"/>
            <a:ext cx="4430323" cy="2862322"/>
          </a:xfrm>
          <a:custGeom>
            <a:avLst/>
            <a:gdLst>
              <a:gd name="connsiteX0" fmla="*/ 0 w 4430323"/>
              <a:gd name="connsiteY0" fmla="*/ 0 h 2862322"/>
              <a:gd name="connsiteX1" fmla="*/ 499994 w 4430323"/>
              <a:gd name="connsiteY1" fmla="*/ 0 h 2862322"/>
              <a:gd name="connsiteX2" fmla="*/ 1221503 w 4430323"/>
              <a:gd name="connsiteY2" fmla="*/ 0 h 2862322"/>
              <a:gd name="connsiteX3" fmla="*/ 1898710 w 4430323"/>
              <a:gd name="connsiteY3" fmla="*/ 0 h 2862322"/>
              <a:gd name="connsiteX4" fmla="*/ 2398703 w 4430323"/>
              <a:gd name="connsiteY4" fmla="*/ 0 h 2862322"/>
              <a:gd name="connsiteX5" fmla="*/ 2987304 w 4430323"/>
              <a:gd name="connsiteY5" fmla="*/ 0 h 2862322"/>
              <a:gd name="connsiteX6" fmla="*/ 3708813 w 4430323"/>
              <a:gd name="connsiteY6" fmla="*/ 0 h 2862322"/>
              <a:gd name="connsiteX7" fmla="*/ 4430323 w 4430323"/>
              <a:gd name="connsiteY7" fmla="*/ 0 h 2862322"/>
              <a:gd name="connsiteX8" fmla="*/ 4430323 w 4430323"/>
              <a:gd name="connsiteY8" fmla="*/ 601088 h 2862322"/>
              <a:gd name="connsiteX9" fmla="*/ 4430323 w 4430323"/>
              <a:gd name="connsiteY9" fmla="*/ 1087682 h 2862322"/>
              <a:gd name="connsiteX10" fmla="*/ 4430323 w 4430323"/>
              <a:gd name="connsiteY10" fmla="*/ 1602900 h 2862322"/>
              <a:gd name="connsiteX11" fmla="*/ 4430323 w 4430323"/>
              <a:gd name="connsiteY11" fmla="*/ 2203988 h 2862322"/>
              <a:gd name="connsiteX12" fmla="*/ 4430323 w 4430323"/>
              <a:gd name="connsiteY12" fmla="*/ 2862322 h 2862322"/>
              <a:gd name="connsiteX13" fmla="*/ 3930329 w 4430323"/>
              <a:gd name="connsiteY13" fmla="*/ 2862322 h 2862322"/>
              <a:gd name="connsiteX14" fmla="*/ 3430336 w 4430323"/>
              <a:gd name="connsiteY14" fmla="*/ 2862322 h 2862322"/>
              <a:gd name="connsiteX15" fmla="*/ 2753129 w 4430323"/>
              <a:gd name="connsiteY15" fmla="*/ 2862322 h 2862322"/>
              <a:gd name="connsiteX16" fmla="*/ 2253136 w 4430323"/>
              <a:gd name="connsiteY16" fmla="*/ 2862322 h 2862322"/>
              <a:gd name="connsiteX17" fmla="*/ 1620232 w 4430323"/>
              <a:gd name="connsiteY17" fmla="*/ 2862322 h 2862322"/>
              <a:gd name="connsiteX18" fmla="*/ 1075936 w 4430323"/>
              <a:gd name="connsiteY18" fmla="*/ 2862322 h 2862322"/>
              <a:gd name="connsiteX19" fmla="*/ 0 w 4430323"/>
              <a:gd name="connsiteY19" fmla="*/ 2862322 h 2862322"/>
              <a:gd name="connsiteX20" fmla="*/ 0 w 4430323"/>
              <a:gd name="connsiteY20" fmla="*/ 2289858 h 2862322"/>
              <a:gd name="connsiteX21" fmla="*/ 0 w 4430323"/>
              <a:gd name="connsiteY21" fmla="*/ 1660147 h 2862322"/>
              <a:gd name="connsiteX22" fmla="*/ 0 w 4430323"/>
              <a:gd name="connsiteY22" fmla="*/ 1116306 h 2862322"/>
              <a:gd name="connsiteX23" fmla="*/ 0 w 4430323"/>
              <a:gd name="connsiteY23" fmla="*/ 572464 h 2862322"/>
              <a:gd name="connsiteX24" fmla="*/ 0 w 4430323"/>
              <a:gd name="connsiteY24" fmla="*/ 0 h 28623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430323" h="2862322" fill="none" extrusionOk="0">
                <a:moveTo>
                  <a:pt x="0" y="0"/>
                </a:moveTo>
                <a:cubicBezTo>
                  <a:pt x="242489" y="13551"/>
                  <a:pt x="367933" y="10480"/>
                  <a:pt x="499994" y="0"/>
                </a:cubicBezTo>
                <a:cubicBezTo>
                  <a:pt x="632055" y="-10480"/>
                  <a:pt x="960171" y="19220"/>
                  <a:pt x="1221503" y="0"/>
                </a:cubicBezTo>
                <a:cubicBezTo>
                  <a:pt x="1482835" y="-19220"/>
                  <a:pt x="1763200" y="-26471"/>
                  <a:pt x="1898710" y="0"/>
                </a:cubicBezTo>
                <a:cubicBezTo>
                  <a:pt x="2034220" y="26471"/>
                  <a:pt x="2194100" y="-4748"/>
                  <a:pt x="2398703" y="0"/>
                </a:cubicBezTo>
                <a:cubicBezTo>
                  <a:pt x="2603306" y="4748"/>
                  <a:pt x="2759575" y="11291"/>
                  <a:pt x="2987304" y="0"/>
                </a:cubicBezTo>
                <a:cubicBezTo>
                  <a:pt x="3215033" y="-11291"/>
                  <a:pt x="3518444" y="-7224"/>
                  <a:pt x="3708813" y="0"/>
                </a:cubicBezTo>
                <a:cubicBezTo>
                  <a:pt x="3899182" y="7224"/>
                  <a:pt x="4248750" y="26173"/>
                  <a:pt x="4430323" y="0"/>
                </a:cubicBezTo>
                <a:cubicBezTo>
                  <a:pt x="4404372" y="241103"/>
                  <a:pt x="4436131" y="376053"/>
                  <a:pt x="4430323" y="601088"/>
                </a:cubicBezTo>
                <a:cubicBezTo>
                  <a:pt x="4424515" y="826123"/>
                  <a:pt x="4445233" y="881604"/>
                  <a:pt x="4430323" y="1087682"/>
                </a:cubicBezTo>
                <a:cubicBezTo>
                  <a:pt x="4415413" y="1293760"/>
                  <a:pt x="4426666" y="1406870"/>
                  <a:pt x="4430323" y="1602900"/>
                </a:cubicBezTo>
                <a:cubicBezTo>
                  <a:pt x="4433980" y="1798930"/>
                  <a:pt x="4448557" y="1970236"/>
                  <a:pt x="4430323" y="2203988"/>
                </a:cubicBezTo>
                <a:cubicBezTo>
                  <a:pt x="4412089" y="2437740"/>
                  <a:pt x="4431308" y="2588236"/>
                  <a:pt x="4430323" y="2862322"/>
                </a:cubicBezTo>
                <a:cubicBezTo>
                  <a:pt x="4195186" y="2879795"/>
                  <a:pt x="4121361" y="2879005"/>
                  <a:pt x="3930329" y="2862322"/>
                </a:cubicBezTo>
                <a:cubicBezTo>
                  <a:pt x="3739297" y="2845639"/>
                  <a:pt x="3662273" y="2864531"/>
                  <a:pt x="3430336" y="2862322"/>
                </a:cubicBezTo>
                <a:cubicBezTo>
                  <a:pt x="3198399" y="2860113"/>
                  <a:pt x="2982908" y="2845539"/>
                  <a:pt x="2753129" y="2862322"/>
                </a:cubicBezTo>
                <a:cubicBezTo>
                  <a:pt x="2523350" y="2879105"/>
                  <a:pt x="2419828" y="2871672"/>
                  <a:pt x="2253136" y="2862322"/>
                </a:cubicBezTo>
                <a:cubicBezTo>
                  <a:pt x="2086444" y="2852972"/>
                  <a:pt x="1884756" y="2832300"/>
                  <a:pt x="1620232" y="2862322"/>
                </a:cubicBezTo>
                <a:cubicBezTo>
                  <a:pt x="1355708" y="2892344"/>
                  <a:pt x="1215388" y="2865446"/>
                  <a:pt x="1075936" y="2862322"/>
                </a:cubicBezTo>
                <a:cubicBezTo>
                  <a:pt x="936484" y="2859198"/>
                  <a:pt x="484263" y="2900878"/>
                  <a:pt x="0" y="2862322"/>
                </a:cubicBezTo>
                <a:cubicBezTo>
                  <a:pt x="-3218" y="2580370"/>
                  <a:pt x="25238" y="2503413"/>
                  <a:pt x="0" y="2289858"/>
                </a:cubicBezTo>
                <a:cubicBezTo>
                  <a:pt x="-25238" y="2076303"/>
                  <a:pt x="24838" y="1807882"/>
                  <a:pt x="0" y="1660147"/>
                </a:cubicBezTo>
                <a:cubicBezTo>
                  <a:pt x="-24838" y="1512412"/>
                  <a:pt x="24971" y="1356240"/>
                  <a:pt x="0" y="1116306"/>
                </a:cubicBezTo>
                <a:cubicBezTo>
                  <a:pt x="-24971" y="876372"/>
                  <a:pt x="13962" y="733008"/>
                  <a:pt x="0" y="572464"/>
                </a:cubicBezTo>
                <a:cubicBezTo>
                  <a:pt x="-13962" y="411920"/>
                  <a:pt x="-6273" y="261456"/>
                  <a:pt x="0" y="0"/>
                </a:cubicBezTo>
                <a:close/>
              </a:path>
              <a:path w="4430323" h="2862322" stroke="0" extrusionOk="0">
                <a:moveTo>
                  <a:pt x="0" y="0"/>
                </a:moveTo>
                <a:cubicBezTo>
                  <a:pt x="145019" y="-17743"/>
                  <a:pt x="452028" y="15197"/>
                  <a:pt x="588600" y="0"/>
                </a:cubicBezTo>
                <a:cubicBezTo>
                  <a:pt x="725172" y="-15197"/>
                  <a:pt x="869211" y="24922"/>
                  <a:pt x="1088594" y="0"/>
                </a:cubicBezTo>
                <a:cubicBezTo>
                  <a:pt x="1307977" y="-24922"/>
                  <a:pt x="1620636" y="8048"/>
                  <a:pt x="1810103" y="0"/>
                </a:cubicBezTo>
                <a:cubicBezTo>
                  <a:pt x="1999570" y="-8048"/>
                  <a:pt x="2183874" y="6723"/>
                  <a:pt x="2398703" y="0"/>
                </a:cubicBezTo>
                <a:cubicBezTo>
                  <a:pt x="2613532" y="-6723"/>
                  <a:pt x="2724284" y="11560"/>
                  <a:pt x="2987304" y="0"/>
                </a:cubicBezTo>
                <a:cubicBezTo>
                  <a:pt x="3250324" y="-11560"/>
                  <a:pt x="3528805" y="-3652"/>
                  <a:pt x="3708813" y="0"/>
                </a:cubicBezTo>
                <a:cubicBezTo>
                  <a:pt x="3888821" y="3652"/>
                  <a:pt x="4106661" y="5366"/>
                  <a:pt x="4430323" y="0"/>
                </a:cubicBezTo>
                <a:cubicBezTo>
                  <a:pt x="4399498" y="220268"/>
                  <a:pt x="4445514" y="488103"/>
                  <a:pt x="4430323" y="629711"/>
                </a:cubicBezTo>
                <a:cubicBezTo>
                  <a:pt x="4415132" y="771319"/>
                  <a:pt x="4426398" y="988301"/>
                  <a:pt x="4430323" y="1144929"/>
                </a:cubicBezTo>
                <a:cubicBezTo>
                  <a:pt x="4434248" y="1301557"/>
                  <a:pt x="4450011" y="1517039"/>
                  <a:pt x="4430323" y="1660147"/>
                </a:cubicBezTo>
                <a:cubicBezTo>
                  <a:pt x="4410635" y="1803255"/>
                  <a:pt x="4429566" y="1980571"/>
                  <a:pt x="4430323" y="2232611"/>
                </a:cubicBezTo>
                <a:cubicBezTo>
                  <a:pt x="4431080" y="2484651"/>
                  <a:pt x="4436947" y="2562864"/>
                  <a:pt x="4430323" y="2862322"/>
                </a:cubicBezTo>
                <a:cubicBezTo>
                  <a:pt x="4236761" y="2881644"/>
                  <a:pt x="4064169" y="2874936"/>
                  <a:pt x="3930329" y="2862322"/>
                </a:cubicBezTo>
                <a:cubicBezTo>
                  <a:pt x="3796489" y="2849708"/>
                  <a:pt x="3370632" y="2846758"/>
                  <a:pt x="3208820" y="2862322"/>
                </a:cubicBezTo>
                <a:cubicBezTo>
                  <a:pt x="3047008" y="2877886"/>
                  <a:pt x="2870589" y="2852112"/>
                  <a:pt x="2664523" y="2862322"/>
                </a:cubicBezTo>
                <a:cubicBezTo>
                  <a:pt x="2458457" y="2872532"/>
                  <a:pt x="2318296" y="2850807"/>
                  <a:pt x="2031620" y="2862322"/>
                </a:cubicBezTo>
                <a:cubicBezTo>
                  <a:pt x="1744944" y="2873837"/>
                  <a:pt x="1630099" y="2880831"/>
                  <a:pt x="1310110" y="2862322"/>
                </a:cubicBezTo>
                <a:cubicBezTo>
                  <a:pt x="990121" y="2843814"/>
                  <a:pt x="989320" y="2872782"/>
                  <a:pt x="677207" y="2862322"/>
                </a:cubicBezTo>
                <a:cubicBezTo>
                  <a:pt x="365094" y="2851862"/>
                  <a:pt x="156385" y="2849481"/>
                  <a:pt x="0" y="2862322"/>
                </a:cubicBezTo>
                <a:cubicBezTo>
                  <a:pt x="2175" y="2647418"/>
                  <a:pt x="18745" y="2597990"/>
                  <a:pt x="0" y="2347104"/>
                </a:cubicBezTo>
                <a:cubicBezTo>
                  <a:pt x="-18745" y="2096218"/>
                  <a:pt x="14143" y="1915379"/>
                  <a:pt x="0" y="1803263"/>
                </a:cubicBezTo>
                <a:cubicBezTo>
                  <a:pt x="-14143" y="1691147"/>
                  <a:pt x="13737" y="1374630"/>
                  <a:pt x="0" y="1173552"/>
                </a:cubicBezTo>
                <a:cubicBezTo>
                  <a:pt x="-13737" y="972474"/>
                  <a:pt x="-5795" y="774452"/>
                  <a:pt x="0" y="601088"/>
                </a:cubicBezTo>
                <a:cubicBezTo>
                  <a:pt x="5795" y="427724"/>
                  <a:pt x="17053" y="138539"/>
                  <a:pt x="0" y="0"/>
                </a:cubicBezTo>
                <a:close/>
              </a:path>
            </a:pathLst>
          </a:custGeom>
          <a:solidFill>
            <a:schemeClr val="accent1">
              <a:lumMod val="40000"/>
              <a:lumOff val="60000"/>
            </a:schemeClr>
          </a:solidFill>
          <a:ln>
            <a:solidFill>
              <a:schemeClr val="accent2">
                <a:lumMod val="50000"/>
              </a:schemeClr>
            </a:solidFill>
            <a:extLst>
              <a:ext uri="{C807C97D-BFC1-408E-A445-0C87EB9F89A2}">
                <ask:lineSketchStyleProps xmlns="" xmlns:ask="http://schemas.microsoft.com/office/drawing/2018/sketchyshapes" sd="1219033472">
                  <a:prstGeom prst="rect">
                    <a:avLst/>
                  </a:prstGeom>
                  <ask:type>
                    <ask:lineSketchFreehand/>
                  </ask:type>
                </ask:lineSketchStyleProps>
              </a:ext>
            </a:extLst>
          </a:ln>
          <a:effectLst>
            <a:outerShdw blurRad="50800" dist="38100" dir="2700000" algn="tl" rotWithShape="0">
              <a:prstClr val="black">
                <a:alpha val="40000"/>
              </a:prstClr>
            </a:outerShdw>
          </a:effectLst>
        </p:spPr>
        <p:txBody>
          <a:bodyPr wrap="square" rtlCol="0">
            <a:spAutoFit/>
          </a:bodyPr>
          <a:lstStyle/>
          <a:p>
            <a:r>
              <a:rPr lang="en-US" dirty="0">
                <a:latin typeface="Arial" panose="020B0604020202020204" pitchFamily="34" charset="0"/>
                <a:cs typeface="Arial" panose="020B0604020202020204" pitchFamily="34" charset="0"/>
              </a:rPr>
              <a:t>* T</a:t>
            </a:r>
            <a:r>
              <a:rPr lang="el-GR" dirty="0">
                <a:latin typeface="Arial" panose="020B0604020202020204" pitchFamily="34" charset="0"/>
                <a:cs typeface="Arial" panose="020B0604020202020204" pitchFamily="34" charset="0"/>
              </a:rPr>
              <a:t>ο αναπτυξιακό επίπεδο των μαθητών και μαθητριών που στελεχώνουν τα τμήματα κατεύθυνσης κάθε νέα χρονιά δεν διαφοροποιείται ουσιαστικά από την προηγούμενη.</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a:t>
            </a:r>
            <a:r>
              <a:rPr lang="el-GR"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O</a:t>
            </a:r>
            <a:r>
              <a:rPr lang="el-GR" dirty="0">
                <a:latin typeface="Arial" panose="020B0604020202020204" pitchFamily="34" charset="0"/>
                <a:cs typeface="Arial" panose="020B0604020202020204" pitchFamily="34" charset="0"/>
              </a:rPr>
              <a:t> στόχος της παράλληλης καλλιέργειας των ικανοτήτων εκτός από τη δόμηση επαρκούς  γνωσιολογικού σώματος καταγράφει μικρότερο βαθμό επίτευξης  στις πιο πρόσφατες χρονιές</a:t>
            </a:r>
            <a:r>
              <a:rPr lang="en-US" dirty="0">
                <a:latin typeface="Arial" panose="020B0604020202020204" pitchFamily="34" charset="0"/>
                <a:cs typeface="Arial" panose="020B0604020202020204" pitchFamily="34" charset="0"/>
              </a:rPr>
              <a:t>.</a:t>
            </a:r>
            <a:r>
              <a:rPr lang="el-GR" dirty="0">
                <a:latin typeface="Arial" panose="020B0604020202020204" pitchFamily="34" charset="0"/>
                <a:cs typeface="Arial" panose="020B0604020202020204" pitchFamily="34" charset="0"/>
              </a:rPr>
              <a:t> </a:t>
            </a:r>
            <a:endParaRPr lang="en-GB" dirty="0">
              <a:latin typeface="Arial" panose="020B0604020202020204" pitchFamily="34" charset="0"/>
              <a:cs typeface="Arial" panose="020B0604020202020204" pitchFamily="34" charset="0"/>
            </a:endParaRPr>
          </a:p>
        </p:txBody>
      </p:sp>
      <p:sp>
        <p:nvSpPr>
          <p:cNvPr id="6" name="Slide Number Placeholder 1">
            <a:extLst>
              <a:ext uri="{FF2B5EF4-FFF2-40B4-BE49-F238E27FC236}">
                <a16:creationId xmlns:a16="http://schemas.microsoft.com/office/drawing/2014/main" id="{FBFA025E-40AC-3E4F-A992-75C1F8E2DB07}"/>
              </a:ext>
            </a:extLst>
          </p:cNvPr>
          <p:cNvSpPr>
            <a:spLocks noGrp="1"/>
          </p:cNvSpPr>
          <p:nvPr>
            <p:ph type="sldNum" sz="quarter" idx="12"/>
          </p:nvPr>
        </p:nvSpPr>
        <p:spPr bwMode="auto">
          <a:xfrm>
            <a:off x="11730759" y="6448925"/>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r>
              <a:rPr lang="el-GR" altLang="el-GR" dirty="0">
                <a:solidFill>
                  <a:srgbClr val="FFFFFF"/>
                </a:solidFill>
              </a:rPr>
              <a:t>31</a:t>
            </a:r>
            <a:endParaRPr lang="en-US" altLang="el-GR" dirty="0">
              <a:solidFill>
                <a:srgbClr val="FFFFFF"/>
              </a:solidFill>
            </a:endParaRPr>
          </a:p>
        </p:txBody>
      </p:sp>
    </p:spTree>
    <p:extLst>
      <p:ext uri="{BB962C8B-B14F-4D97-AF65-F5344CB8AC3E}">
        <p14:creationId xmlns:p14="http://schemas.microsoft.com/office/powerpoint/2010/main" val="405172326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2B4322F-B0BC-5944-9EC1-6F1B97AC79A3}"/>
              </a:ext>
            </a:extLst>
          </p:cNvPr>
          <p:cNvSpPr txBox="1"/>
          <p:nvPr/>
        </p:nvSpPr>
        <p:spPr>
          <a:xfrm>
            <a:off x="852488" y="463550"/>
            <a:ext cx="10604500" cy="400050"/>
          </a:xfrm>
          <a:prstGeom prst="rect">
            <a:avLst/>
          </a:prstGeom>
          <a:solidFill>
            <a:schemeClr val="accent2"/>
          </a:solidFill>
          <a:ln>
            <a:solidFill>
              <a:schemeClr val="accent2">
                <a:lumMod val="50000"/>
              </a:schemeClr>
            </a:solidFill>
          </a:ln>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el-GR" sz="2000" b="1" dirty="0">
                <a:latin typeface="Arial" panose="020B0604020202020204" pitchFamily="34" charset="0"/>
                <a:cs typeface="Arial" panose="020B0604020202020204" pitchFamily="34" charset="0"/>
              </a:rPr>
              <a:t>Σύγκριση μέσου όρου επιδόσεων ανάμεσα στο φύλο (t-</a:t>
            </a:r>
            <a:r>
              <a:rPr lang="el-GR" sz="2000" b="1" dirty="0" err="1">
                <a:latin typeface="Arial" panose="020B0604020202020204" pitchFamily="34" charset="0"/>
                <a:cs typeface="Arial" panose="020B0604020202020204" pitchFamily="34" charset="0"/>
              </a:rPr>
              <a:t>test</a:t>
            </a:r>
            <a:r>
              <a:rPr lang="el-GR" sz="2000" b="1" dirty="0">
                <a:latin typeface="Arial" panose="020B0604020202020204" pitchFamily="34" charset="0"/>
                <a:cs typeface="Arial" panose="020B0604020202020204" pitchFamily="34" charset="0"/>
              </a:rPr>
              <a:t>)</a:t>
            </a:r>
            <a:r>
              <a:rPr lang="en-CY" sz="2000" b="1" dirty="0">
                <a:latin typeface="Arial" panose="020B0604020202020204" pitchFamily="34" charset="0"/>
                <a:cs typeface="Arial" panose="020B0604020202020204" pitchFamily="34" charset="0"/>
              </a:rPr>
              <a:t> </a:t>
            </a:r>
            <a:endParaRPr lang="en-US" sz="2000" b="1" dirty="0">
              <a:latin typeface="Arial" panose="020B0604020202020204" pitchFamily="34" charset="0"/>
              <a:cs typeface="Arial" panose="020B0604020202020204" pitchFamily="34" charset="0"/>
            </a:endParaRPr>
          </a:p>
        </p:txBody>
      </p:sp>
      <p:graphicFrame>
        <p:nvGraphicFramePr>
          <p:cNvPr id="3" name="Table 2">
            <a:extLst>
              <a:ext uri="{FF2B5EF4-FFF2-40B4-BE49-F238E27FC236}">
                <a16:creationId xmlns:a16="http://schemas.microsoft.com/office/drawing/2014/main" id="{D8B30F60-7EE9-F54C-8410-782FBE2AC872}"/>
              </a:ext>
            </a:extLst>
          </p:cNvPr>
          <p:cNvGraphicFramePr>
            <a:graphicFrameLocks noGrp="1"/>
          </p:cNvGraphicFramePr>
          <p:nvPr>
            <p:extLst>
              <p:ext uri="{D42A27DB-BD31-4B8C-83A1-F6EECF244321}">
                <p14:modId xmlns:p14="http://schemas.microsoft.com/office/powerpoint/2010/main" val="2902386766"/>
              </p:ext>
            </p:extLst>
          </p:nvPr>
        </p:nvGraphicFramePr>
        <p:xfrm>
          <a:off x="2339975" y="1023938"/>
          <a:ext cx="7512050" cy="1828615"/>
        </p:xfrm>
        <a:graphic>
          <a:graphicData uri="http://schemas.openxmlformats.org/drawingml/2006/table">
            <a:tbl>
              <a:tblPr firstRow="1" firstCol="1" bandRow="1">
                <a:tableStyleId>{21E4AEA4-8DFA-4A89-87EB-49C32662AFE0}</a:tableStyleId>
              </a:tblPr>
              <a:tblGrid>
                <a:gridCol w="3658508">
                  <a:extLst>
                    <a:ext uri="{9D8B030D-6E8A-4147-A177-3AD203B41FA5}">
                      <a16:colId xmlns:a16="http://schemas.microsoft.com/office/drawing/2014/main" val="3154095413"/>
                    </a:ext>
                  </a:extLst>
                </a:gridCol>
                <a:gridCol w="1429540">
                  <a:extLst>
                    <a:ext uri="{9D8B030D-6E8A-4147-A177-3AD203B41FA5}">
                      <a16:colId xmlns:a16="http://schemas.microsoft.com/office/drawing/2014/main" val="3227542950"/>
                    </a:ext>
                  </a:extLst>
                </a:gridCol>
                <a:gridCol w="1312733">
                  <a:extLst>
                    <a:ext uri="{9D8B030D-6E8A-4147-A177-3AD203B41FA5}">
                      <a16:colId xmlns:a16="http://schemas.microsoft.com/office/drawing/2014/main" val="206114462"/>
                    </a:ext>
                  </a:extLst>
                </a:gridCol>
                <a:gridCol w="1111269">
                  <a:extLst>
                    <a:ext uri="{9D8B030D-6E8A-4147-A177-3AD203B41FA5}">
                      <a16:colId xmlns:a16="http://schemas.microsoft.com/office/drawing/2014/main" val="3050703720"/>
                    </a:ext>
                  </a:extLst>
                </a:gridCol>
              </a:tblGrid>
              <a:tr h="731446">
                <a:tc>
                  <a:txBody>
                    <a:bodyPr/>
                    <a:lstStyle/>
                    <a:p>
                      <a:pPr algn="ctr"/>
                      <a:r>
                        <a:rPr lang="el-GR" sz="2000">
                          <a:solidFill>
                            <a:schemeClr val="tx1"/>
                          </a:solidFill>
                          <a:effectLst/>
                          <a:uFill>
                            <a:solidFill>
                              <a:srgbClr val="000000"/>
                            </a:solidFill>
                          </a:uFill>
                          <a:latin typeface="Arial" panose="020B0604020202020204" pitchFamily="34" charset="0"/>
                          <a:cs typeface="Arial" panose="020B0604020202020204" pitchFamily="34" charset="0"/>
                        </a:rPr>
                        <a:t> </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a:solidFill>
                            <a:schemeClr val="tx1"/>
                          </a:solidFill>
                          <a:effectLst/>
                          <a:uFill>
                            <a:solidFill>
                              <a:srgbClr val="000000"/>
                            </a:solidFill>
                          </a:uFill>
                          <a:latin typeface="Arial" panose="020B0604020202020204" pitchFamily="34" charset="0"/>
                          <a:cs typeface="Arial" panose="020B0604020202020204" pitchFamily="34" charset="0"/>
                        </a:rPr>
                        <a:t>Άρρεν, </a:t>
                      </a:r>
                      <a:endParaRPr lang="en-CY" sz="2000">
                        <a:solidFill>
                          <a:schemeClr val="tx1"/>
                        </a:solidFill>
                        <a:effectLst/>
                        <a:uFill>
                          <a:solidFill>
                            <a:srgbClr val="000000"/>
                          </a:solidFill>
                        </a:uFill>
                        <a:latin typeface="Arial" panose="020B0604020202020204" pitchFamily="34" charset="0"/>
                        <a:cs typeface="Arial" panose="020B0604020202020204" pitchFamily="34" charset="0"/>
                      </a:endParaRPr>
                    </a:p>
                    <a:p>
                      <a:pPr algn="ctr"/>
                      <a:r>
                        <a:rPr lang="el-GR" sz="2000">
                          <a:solidFill>
                            <a:schemeClr val="tx1"/>
                          </a:solidFill>
                          <a:effectLst/>
                          <a:uFill>
                            <a:solidFill>
                              <a:srgbClr val="000000"/>
                            </a:solidFill>
                          </a:uFill>
                          <a:latin typeface="Arial" panose="020B0604020202020204" pitchFamily="34" charset="0"/>
                          <a:cs typeface="Arial" panose="020B0604020202020204" pitchFamily="34" charset="0"/>
                        </a:rPr>
                        <a:t>N = 321</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dirty="0">
                          <a:solidFill>
                            <a:schemeClr val="tx1"/>
                          </a:solidFill>
                          <a:effectLst/>
                          <a:uFill>
                            <a:solidFill>
                              <a:srgbClr val="000000"/>
                            </a:solidFill>
                          </a:uFill>
                          <a:latin typeface="Arial" panose="020B0604020202020204" pitchFamily="34" charset="0"/>
                          <a:cs typeface="Arial" panose="020B0604020202020204" pitchFamily="34" charset="0"/>
                        </a:rPr>
                        <a:t>Θήλυ, </a:t>
                      </a:r>
                      <a:endParaRPr lang="en-CY" sz="2000">
                        <a:solidFill>
                          <a:schemeClr val="tx1"/>
                        </a:solidFill>
                        <a:effectLst/>
                        <a:uFill>
                          <a:solidFill>
                            <a:srgbClr val="000000"/>
                          </a:solidFill>
                        </a:uFill>
                        <a:latin typeface="Arial" panose="020B0604020202020204" pitchFamily="34" charset="0"/>
                        <a:cs typeface="Arial" panose="020B0604020202020204" pitchFamily="34" charset="0"/>
                      </a:endParaRPr>
                    </a:p>
                    <a:p>
                      <a:pPr algn="ctr"/>
                      <a:r>
                        <a:rPr lang="el-GR" sz="2000" dirty="0">
                          <a:solidFill>
                            <a:schemeClr val="tx1"/>
                          </a:solidFill>
                          <a:effectLst/>
                          <a:uFill>
                            <a:solidFill>
                              <a:srgbClr val="000000"/>
                            </a:solidFill>
                          </a:uFill>
                          <a:latin typeface="Arial" panose="020B0604020202020204" pitchFamily="34" charset="0"/>
                          <a:cs typeface="Arial" panose="020B0604020202020204" pitchFamily="34" charset="0"/>
                        </a:rPr>
                        <a:t>N = 365</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dirty="0" err="1">
                          <a:solidFill>
                            <a:schemeClr val="tx1"/>
                          </a:solidFill>
                          <a:effectLst/>
                          <a:uFill>
                            <a:solidFill>
                              <a:srgbClr val="000000"/>
                            </a:solidFill>
                          </a:uFill>
                          <a:latin typeface="Arial" panose="020B0604020202020204" pitchFamily="34" charset="0"/>
                          <a:cs typeface="Arial" panose="020B0604020202020204" pitchFamily="34" charset="0"/>
                        </a:rPr>
                        <a:t>p.value</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extLst>
                  <a:ext uri="{0D108BD9-81ED-4DB2-BD59-A6C34878D82A}">
                    <a16:rowId xmlns:a16="http://schemas.microsoft.com/office/drawing/2014/main" val="3907401177"/>
                  </a:ext>
                </a:extLst>
              </a:tr>
              <a:tr h="365723">
                <a:tc>
                  <a:txBody>
                    <a:bodyPr/>
                    <a:lstStyle/>
                    <a:p>
                      <a:pPr algn="l"/>
                      <a:r>
                        <a:rPr lang="el-GR" sz="2000">
                          <a:solidFill>
                            <a:schemeClr val="tx1"/>
                          </a:solidFill>
                          <a:effectLst/>
                          <a:uFill>
                            <a:solidFill>
                              <a:srgbClr val="000000"/>
                            </a:solidFill>
                          </a:uFill>
                          <a:latin typeface="Arial" panose="020B0604020202020204" pitchFamily="34" charset="0"/>
                          <a:cs typeface="Arial" panose="020B0604020202020204" pitchFamily="34" charset="0"/>
                        </a:rPr>
                        <a:t>Συνολική Επίδοση</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a:solidFill>
                            <a:schemeClr val="tx1"/>
                          </a:solidFill>
                          <a:effectLst/>
                          <a:uFill>
                            <a:solidFill>
                              <a:srgbClr val="000000"/>
                            </a:solidFill>
                          </a:uFill>
                          <a:latin typeface="Arial" panose="020B0604020202020204" pitchFamily="34" charset="0"/>
                          <a:cs typeface="Arial" panose="020B0604020202020204" pitchFamily="34" charset="0"/>
                        </a:rPr>
                        <a:t>23.5 (6.1)</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a:solidFill>
                            <a:schemeClr val="tx1"/>
                          </a:solidFill>
                          <a:effectLst/>
                          <a:uFill>
                            <a:solidFill>
                              <a:srgbClr val="000000"/>
                            </a:solidFill>
                          </a:uFill>
                          <a:latin typeface="Arial" panose="020B0604020202020204" pitchFamily="34" charset="0"/>
                          <a:cs typeface="Arial" panose="020B0604020202020204" pitchFamily="34" charset="0"/>
                        </a:rPr>
                        <a:t>21.3 (5.3)</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a:solidFill>
                            <a:schemeClr val="tx1"/>
                          </a:solidFill>
                          <a:effectLst/>
                          <a:uFill>
                            <a:solidFill>
                              <a:srgbClr val="000000"/>
                            </a:solidFill>
                          </a:uFill>
                          <a:latin typeface="Arial" panose="020B0604020202020204" pitchFamily="34" charset="0"/>
                          <a:cs typeface="Arial" panose="020B0604020202020204" pitchFamily="34" charset="0"/>
                        </a:rPr>
                        <a:t>&lt;0.001</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extLst>
                  <a:ext uri="{0D108BD9-81ED-4DB2-BD59-A6C34878D82A}">
                    <a16:rowId xmlns:a16="http://schemas.microsoft.com/office/drawing/2014/main" val="1459499598"/>
                  </a:ext>
                </a:extLst>
              </a:tr>
              <a:tr h="365723">
                <a:tc>
                  <a:txBody>
                    <a:bodyPr/>
                    <a:lstStyle/>
                    <a:p>
                      <a:pPr algn="l"/>
                      <a:r>
                        <a:rPr lang="el-GR" sz="2000">
                          <a:solidFill>
                            <a:schemeClr val="tx1"/>
                          </a:solidFill>
                          <a:effectLst/>
                          <a:uFill>
                            <a:solidFill>
                              <a:srgbClr val="000000"/>
                            </a:solidFill>
                          </a:uFill>
                          <a:latin typeface="Arial" panose="020B0604020202020204" pitchFamily="34" charset="0"/>
                          <a:cs typeface="Arial" panose="020B0604020202020204" pitchFamily="34" charset="0"/>
                        </a:rPr>
                        <a:t>Γνωσιολογική Επάρκεια</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a:solidFill>
                            <a:schemeClr val="tx1"/>
                          </a:solidFill>
                          <a:effectLst/>
                          <a:uFill>
                            <a:solidFill>
                              <a:srgbClr val="000000"/>
                            </a:solidFill>
                          </a:uFill>
                          <a:latin typeface="Arial" panose="020B0604020202020204" pitchFamily="34" charset="0"/>
                          <a:cs typeface="Arial" panose="020B0604020202020204" pitchFamily="34" charset="0"/>
                        </a:rPr>
                        <a:t>15.7 (4.6)</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a:solidFill>
                            <a:schemeClr val="tx1"/>
                          </a:solidFill>
                          <a:effectLst/>
                          <a:uFill>
                            <a:solidFill>
                              <a:srgbClr val="000000"/>
                            </a:solidFill>
                          </a:uFill>
                          <a:latin typeface="Arial" panose="020B0604020202020204" pitchFamily="34" charset="0"/>
                          <a:cs typeface="Arial" panose="020B0604020202020204" pitchFamily="34" charset="0"/>
                        </a:rPr>
                        <a:t>13.6 (4.2)</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a:solidFill>
                            <a:schemeClr val="tx1"/>
                          </a:solidFill>
                          <a:effectLst/>
                          <a:uFill>
                            <a:solidFill>
                              <a:srgbClr val="000000"/>
                            </a:solidFill>
                          </a:uFill>
                          <a:latin typeface="Arial" panose="020B0604020202020204" pitchFamily="34" charset="0"/>
                          <a:cs typeface="Arial" panose="020B0604020202020204" pitchFamily="34" charset="0"/>
                        </a:rPr>
                        <a:t>&lt;0.001</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extLst>
                  <a:ext uri="{0D108BD9-81ED-4DB2-BD59-A6C34878D82A}">
                    <a16:rowId xmlns:a16="http://schemas.microsoft.com/office/drawing/2014/main" val="197848237"/>
                  </a:ext>
                </a:extLst>
              </a:tr>
              <a:tr h="365723">
                <a:tc>
                  <a:txBody>
                    <a:bodyPr/>
                    <a:lstStyle/>
                    <a:p>
                      <a:pPr algn="l"/>
                      <a:r>
                        <a:rPr lang="el-GR" sz="2000">
                          <a:solidFill>
                            <a:schemeClr val="tx1"/>
                          </a:solidFill>
                          <a:effectLst/>
                          <a:uFill>
                            <a:solidFill>
                              <a:srgbClr val="000000"/>
                            </a:solidFill>
                          </a:uFill>
                          <a:latin typeface="Arial" panose="020B0604020202020204" pitchFamily="34" charset="0"/>
                          <a:cs typeface="Arial" panose="020B0604020202020204" pitchFamily="34" charset="0"/>
                        </a:rPr>
                        <a:t>Ικανότητες</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dirty="0">
                          <a:solidFill>
                            <a:schemeClr val="tx1"/>
                          </a:solidFill>
                          <a:effectLst/>
                          <a:uFill>
                            <a:solidFill>
                              <a:srgbClr val="000000"/>
                            </a:solidFill>
                          </a:uFill>
                          <a:latin typeface="Arial" panose="020B0604020202020204" pitchFamily="34" charset="0"/>
                          <a:cs typeface="Arial" panose="020B0604020202020204" pitchFamily="34" charset="0"/>
                        </a:rPr>
                        <a:t>11.3 (3.3)</a:t>
                      </a:r>
                      <a:endParaRPr lang="en-CY" sz="2000"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dirty="0">
                          <a:solidFill>
                            <a:schemeClr val="tx1"/>
                          </a:solidFill>
                          <a:effectLst/>
                          <a:uFill>
                            <a:solidFill>
                              <a:srgbClr val="000000"/>
                            </a:solidFill>
                          </a:uFill>
                          <a:latin typeface="Arial" panose="020B0604020202020204" pitchFamily="34" charset="0"/>
                          <a:cs typeface="Arial" panose="020B0604020202020204" pitchFamily="34" charset="0"/>
                        </a:rPr>
                        <a:t>10.8 (2.9)</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dirty="0">
                          <a:solidFill>
                            <a:schemeClr val="tx1"/>
                          </a:solidFill>
                          <a:effectLst/>
                          <a:uFill>
                            <a:solidFill>
                              <a:srgbClr val="000000"/>
                            </a:solidFill>
                          </a:uFill>
                          <a:latin typeface="Arial" panose="020B0604020202020204" pitchFamily="34" charset="0"/>
                          <a:cs typeface="Arial" panose="020B0604020202020204" pitchFamily="34" charset="0"/>
                        </a:rPr>
                        <a:t>0.045</a:t>
                      </a:r>
                      <a:endParaRPr lang="en-CY" sz="2000"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extLst>
                  <a:ext uri="{0D108BD9-81ED-4DB2-BD59-A6C34878D82A}">
                    <a16:rowId xmlns:a16="http://schemas.microsoft.com/office/drawing/2014/main" val="1973120246"/>
                  </a:ext>
                </a:extLst>
              </a:tr>
            </a:tbl>
          </a:graphicData>
        </a:graphic>
      </p:graphicFrame>
      <p:sp>
        <p:nvSpPr>
          <p:cNvPr id="7" name="TextBox 6">
            <a:extLst>
              <a:ext uri="{FF2B5EF4-FFF2-40B4-BE49-F238E27FC236}">
                <a16:creationId xmlns:a16="http://schemas.microsoft.com/office/drawing/2014/main" id="{AD0FF31B-359B-AE42-87EA-6CD3C52F4D16}"/>
              </a:ext>
            </a:extLst>
          </p:cNvPr>
          <p:cNvSpPr txBox="1"/>
          <p:nvPr/>
        </p:nvSpPr>
        <p:spPr>
          <a:xfrm>
            <a:off x="852488" y="3596638"/>
            <a:ext cx="10604500" cy="400050"/>
          </a:xfrm>
          <a:prstGeom prst="rect">
            <a:avLst/>
          </a:prstGeom>
          <a:solidFill>
            <a:schemeClr val="accent2"/>
          </a:solidFill>
          <a:ln>
            <a:solidFill>
              <a:schemeClr val="accent2">
                <a:lumMod val="50000"/>
              </a:schemeClr>
            </a:solidFill>
          </a:ln>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el-GR" sz="2000" b="1" dirty="0">
                <a:latin typeface="Arial" panose="020B0604020202020204" pitchFamily="34" charset="0"/>
                <a:cs typeface="Arial" panose="020B0604020202020204" pitchFamily="34" charset="0"/>
              </a:rPr>
              <a:t>Σύγκριση μέσου όρου επιδόσεων ανάμεσα στην περιοχή διαμονής (t-</a:t>
            </a:r>
            <a:r>
              <a:rPr lang="el-GR" sz="2000" b="1" dirty="0" err="1">
                <a:latin typeface="Arial" panose="020B0604020202020204" pitchFamily="34" charset="0"/>
                <a:cs typeface="Arial" panose="020B0604020202020204" pitchFamily="34" charset="0"/>
              </a:rPr>
              <a:t>test</a:t>
            </a:r>
            <a:r>
              <a:rPr lang="el-GR" sz="2000" b="1" dirty="0">
                <a:latin typeface="Arial" panose="020B0604020202020204" pitchFamily="34" charset="0"/>
                <a:cs typeface="Arial" panose="020B0604020202020204" pitchFamily="34" charset="0"/>
              </a:rPr>
              <a:t>)</a:t>
            </a:r>
            <a:r>
              <a:rPr lang="en-CY" sz="2000" b="1" dirty="0">
                <a:latin typeface="Arial" panose="020B0604020202020204" pitchFamily="34" charset="0"/>
                <a:cs typeface="Arial" panose="020B0604020202020204" pitchFamily="34" charset="0"/>
              </a:rPr>
              <a:t> </a:t>
            </a:r>
            <a:endParaRPr lang="en-US" sz="2000" b="1" dirty="0">
              <a:latin typeface="Arial" panose="020B0604020202020204" pitchFamily="34" charset="0"/>
              <a:cs typeface="Arial" panose="020B0604020202020204" pitchFamily="34" charset="0"/>
            </a:endParaRPr>
          </a:p>
        </p:txBody>
      </p:sp>
      <p:graphicFrame>
        <p:nvGraphicFramePr>
          <p:cNvPr id="4" name="Table 3">
            <a:extLst>
              <a:ext uri="{FF2B5EF4-FFF2-40B4-BE49-F238E27FC236}">
                <a16:creationId xmlns:a16="http://schemas.microsoft.com/office/drawing/2014/main" id="{9E9ACB2F-02E3-CA4C-8186-282770B86870}"/>
              </a:ext>
            </a:extLst>
          </p:cNvPr>
          <p:cNvGraphicFramePr>
            <a:graphicFrameLocks noGrp="1"/>
          </p:cNvGraphicFramePr>
          <p:nvPr>
            <p:extLst>
              <p:ext uri="{D42A27DB-BD31-4B8C-83A1-F6EECF244321}">
                <p14:modId xmlns:p14="http://schemas.microsoft.com/office/powerpoint/2010/main" val="4192988152"/>
              </p:ext>
            </p:extLst>
          </p:nvPr>
        </p:nvGraphicFramePr>
        <p:xfrm>
          <a:off x="2339975" y="4147500"/>
          <a:ext cx="7512050" cy="1828800"/>
        </p:xfrm>
        <a:graphic>
          <a:graphicData uri="http://schemas.openxmlformats.org/drawingml/2006/table">
            <a:tbl>
              <a:tblPr firstRow="1" firstCol="1" bandRow="1">
                <a:tableStyleId>{21E4AEA4-8DFA-4A89-87EB-49C32662AFE0}</a:tableStyleId>
              </a:tblPr>
              <a:tblGrid>
                <a:gridCol w="3044877">
                  <a:extLst>
                    <a:ext uri="{9D8B030D-6E8A-4147-A177-3AD203B41FA5}">
                      <a16:colId xmlns:a16="http://schemas.microsoft.com/office/drawing/2014/main" val="280744875"/>
                    </a:ext>
                  </a:extLst>
                </a:gridCol>
                <a:gridCol w="1370448">
                  <a:extLst>
                    <a:ext uri="{9D8B030D-6E8A-4147-A177-3AD203B41FA5}">
                      <a16:colId xmlns:a16="http://schemas.microsoft.com/office/drawing/2014/main" val="2938669189"/>
                    </a:ext>
                  </a:extLst>
                </a:gridCol>
                <a:gridCol w="1370448">
                  <a:extLst>
                    <a:ext uri="{9D8B030D-6E8A-4147-A177-3AD203B41FA5}">
                      <a16:colId xmlns:a16="http://schemas.microsoft.com/office/drawing/2014/main" val="2828954713"/>
                    </a:ext>
                  </a:extLst>
                </a:gridCol>
                <a:gridCol w="1726277">
                  <a:extLst>
                    <a:ext uri="{9D8B030D-6E8A-4147-A177-3AD203B41FA5}">
                      <a16:colId xmlns:a16="http://schemas.microsoft.com/office/drawing/2014/main" val="518871693"/>
                    </a:ext>
                  </a:extLst>
                </a:gridCol>
              </a:tblGrid>
              <a:tr h="592763">
                <a:tc>
                  <a:txBody>
                    <a:bodyPr/>
                    <a:lstStyle/>
                    <a:p>
                      <a:pPr algn="ctr"/>
                      <a:r>
                        <a:rPr lang="el-GR" sz="2000">
                          <a:solidFill>
                            <a:schemeClr val="tx1"/>
                          </a:solidFill>
                          <a:effectLst/>
                          <a:uFill>
                            <a:solidFill>
                              <a:srgbClr val="000000"/>
                            </a:solidFill>
                          </a:uFill>
                          <a:latin typeface="Arial" panose="020B0604020202020204" pitchFamily="34" charset="0"/>
                          <a:cs typeface="Arial" panose="020B0604020202020204" pitchFamily="34" charset="0"/>
                        </a:rPr>
                        <a:t> </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dirty="0">
                          <a:solidFill>
                            <a:schemeClr val="tx1"/>
                          </a:solidFill>
                          <a:effectLst/>
                          <a:uFill>
                            <a:solidFill>
                              <a:srgbClr val="000000"/>
                            </a:solidFill>
                          </a:uFill>
                          <a:latin typeface="Arial" panose="020B0604020202020204" pitchFamily="34" charset="0"/>
                          <a:cs typeface="Arial" panose="020B0604020202020204" pitchFamily="34" charset="0"/>
                        </a:rPr>
                        <a:t>Πόλη, </a:t>
                      </a:r>
                      <a:endParaRPr lang="en-CY" sz="2000">
                        <a:solidFill>
                          <a:schemeClr val="tx1"/>
                        </a:solidFill>
                        <a:effectLst/>
                        <a:uFill>
                          <a:solidFill>
                            <a:srgbClr val="000000"/>
                          </a:solidFill>
                        </a:uFill>
                        <a:latin typeface="Arial" panose="020B0604020202020204" pitchFamily="34" charset="0"/>
                        <a:cs typeface="Arial" panose="020B0604020202020204" pitchFamily="34" charset="0"/>
                      </a:endParaRPr>
                    </a:p>
                    <a:p>
                      <a:pPr algn="ctr"/>
                      <a:r>
                        <a:rPr lang="el-GR" sz="2000" dirty="0">
                          <a:solidFill>
                            <a:schemeClr val="tx1"/>
                          </a:solidFill>
                          <a:effectLst/>
                          <a:uFill>
                            <a:solidFill>
                              <a:srgbClr val="000000"/>
                            </a:solidFill>
                          </a:uFill>
                          <a:latin typeface="Arial" panose="020B0604020202020204" pitchFamily="34" charset="0"/>
                          <a:cs typeface="Arial" panose="020B0604020202020204" pitchFamily="34" charset="0"/>
                        </a:rPr>
                        <a:t>N = 455</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a:solidFill>
                            <a:schemeClr val="tx1"/>
                          </a:solidFill>
                          <a:effectLst/>
                          <a:uFill>
                            <a:solidFill>
                              <a:srgbClr val="000000"/>
                            </a:solidFill>
                          </a:uFill>
                          <a:latin typeface="Arial" panose="020B0604020202020204" pitchFamily="34" charset="0"/>
                          <a:cs typeface="Arial" panose="020B0604020202020204" pitchFamily="34" charset="0"/>
                        </a:rPr>
                        <a:t>Χωριό, </a:t>
                      </a:r>
                      <a:endParaRPr lang="en-CY" sz="2000">
                        <a:solidFill>
                          <a:schemeClr val="tx1"/>
                        </a:solidFill>
                        <a:effectLst/>
                        <a:uFill>
                          <a:solidFill>
                            <a:srgbClr val="000000"/>
                          </a:solidFill>
                        </a:uFill>
                        <a:latin typeface="Arial" panose="020B0604020202020204" pitchFamily="34" charset="0"/>
                        <a:cs typeface="Arial" panose="020B0604020202020204" pitchFamily="34" charset="0"/>
                      </a:endParaRPr>
                    </a:p>
                    <a:p>
                      <a:pPr algn="ctr"/>
                      <a:r>
                        <a:rPr lang="el-GR" sz="2000">
                          <a:solidFill>
                            <a:schemeClr val="tx1"/>
                          </a:solidFill>
                          <a:effectLst/>
                          <a:uFill>
                            <a:solidFill>
                              <a:srgbClr val="000000"/>
                            </a:solidFill>
                          </a:uFill>
                          <a:latin typeface="Arial" panose="020B0604020202020204" pitchFamily="34" charset="0"/>
                          <a:cs typeface="Arial" panose="020B0604020202020204" pitchFamily="34" charset="0"/>
                        </a:rPr>
                        <a:t>N = 219</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dirty="0">
                          <a:solidFill>
                            <a:schemeClr val="tx1"/>
                          </a:solidFill>
                          <a:effectLst/>
                          <a:uFill>
                            <a:solidFill>
                              <a:srgbClr val="000000"/>
                            </a:solidFill>
                          </a:uFill>
                          <a:latin typeface="Arial" panose="020B0604020202020204" pitchFamily="34" charset="0"/>
                          <a:cs typeface="Arial" panose="020B0604020202020204" pitchFamily="34" charset="0"/>
                        </a:rPr>
                        <a:t> </a:t>
                      </a:r>
                      <a:r>
                        <a:rPr lang="el-GR" sz="2000" dirty="0" err="1">
                          <a:solidFill>
                            <a:schemeClr val="tx1"/>
                          </a:solidFill>
                          <a:effectLst/>
                          <a:uFill>
                            <a:solidFill>
                              <a:srgbClr val="000000"/>
                            </a:solidFill>
                          </a:uFill>
                          <a:latin typeface="Arial" panose="020B0604020202020204" pitchFamily="34" charset="0"/>
                          <a:cs typeface="Arial" panose="020B0604020202020204" pitchFamily="34" charset="0"/>
                        </a:rPr>
                        <a:t>p.value</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extLst>
                  <a:ext uri="{0D108BD9-81ED-4DB2-BD59-A6C34878D82A}">
                    <a16:rowId xmlns:a16="http://schemas.microsoft.com/office/drawing/2014/main" val="4163389987"/>
                  </a:ext>
                </a:extLst>
              </a:tr>
              <a:tr h="296382">
                <a:tc>
                  <a:txBody>
                    <a:bodyPr/>
                    <a:lstStyle/>
                    <a:p>
                      <a:pPr algn="l"/>
                      <a:r>
                        <a:rPr lang="el-GR" sz="2000">
                          <a:solidFill>
                            <a:schemeClr val="tx1"/>
                          </a:solidFill>
                          <a:effectLst/>
                          <a:uFill>
                            <a:solidFill>
                              <a:srgbClr val="000000"/>
                            </a:solidFill>
                          </a:uFill>
                          <a:latin typeface="Arial" panose="020B0604020202020204" pitchFamily="34" charset="0"/>
                          <a:cs typeface="Arial" panose="020B0604020202020204" pitchFamily="34" charset="0"/>
                        </a:rPr>
                        <a:t>Συνολική Επίδοση</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a:solidFill>
                            <a:schemeClr val="tx1"/>
                          </a:solidFill>
                          <a:effectLst/>
                          <a:uFill>
                            <a:solidFill>
                              <a:srgbClr val="000000"/>
                            </a:solidFill>
                          </a:uFill>
                          <a:latin typeface="Arial" panose="020B0604020202020204" pitchFamily="34" charset="0"/>
                          <a:cs typeface="Arial" panose="020B0604020202020204" pitchFamily="34" charset="0"/>
                        </a:rPr>
                        <a:t>22.7 (6.0)</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a:solidFill>
                            <a:schemeClr val="tx1"/>
                          </a:solidFill>
                          <a:effectLst/>
                          <a:uFill>
                            <a:solidFill>
                              <a:srgbClr val="000000"/>
                            </a:solidFill>
                          </a:uFill>
                          <a:latin typeface="Arial" panose="020B0604020202020204" pitchFamily="34" charset="0"/>
                          <a:cs typeface="Arial" panose="020B0604020202020204" pitchFamily="34" charset="0"/>
                        </a:rPr>
                        <a:t>21.5 (5.4)</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a:solidFill>
                            <a:schemeClr val="tx1"/>
                          </a:solidFill>
                          <a:effectLst/>
                          <a:uFill>
                            <a:solidFill>
                              <a:srgbClr val="000000"/>
                            </a:solidFill>
                          </a:uFill>
                          <a:latin typeface="Arial" panose="020B0604020202020204" pitchFamily="34" charset="0"/>
                          <a:cs typeface="Arial" panose="020B0604020202020204" pitchFamily="34" charset="0"/>
                        </a:rPr>
                        <a:t>0.011</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extLst>
                  <a:ext uri="{0D108BD9-81ED-4DB2-BD59-A6C34878D82A}">
                    <a16:rowId xmlns:a16="http://schemas.microsoft.com/office/drawing/2014/main" val="805673725"/>
                  </a:ext>
                </a:extLst>
              </a:tr>
              <a:tr h="592763">
                <a:tc>
                  <a:txBody>
                    <a:bodyPr/>
                    <a:lstStyle/>
                    <a:p>
                      <a:pPr algn="l"/>
                      <a:r>
                        <a:rPr lang="el-GR" sz="2000">
                          <a:solidFill>
                            <a:schemeClr val="tx1"/>
                          </a:solidFill>
                          <a:effectLst/>
                          <a:uFill>
                            <a:solidFill>
                              <a:srgbClr val="000000"/>
                            </a:solidFill>
                          </a:uFill>
                          <a:latin typeface="Arial" panose="020B0604020202020204" pitchFamily="34" charset="0"/>
                          <a:cs typeface="Arial" panose="020B0604020202020204" pitchFamily="34" charset="0"/>
                        </a:rPr>
                        <a:t>Γνωσιολογική Επάρκεια</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a:solidFill>
                            <a:schemeClr val="tx1"/>
                          </a:solidFill>
                          <a:effectLst/>
                          <a:uFill>
                            <a:solidFill>
                              <a:srgbClr val="000000"/>
                            </a:solidFill>
                          </a:uFill>
                          <a:latin typeface="Arial" panose="020B0604020202020204" pitchFamily="34" charset="0"/>
                          <a:cs typeface="Arial" panose="020B0604020202020204" pitchFamily="34" charset="0"/>
                        </a:rPr>
                        <a:t>14.9 (4.6)</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dirty="0">
                          <a:solidFill>
                            <a:schemeClr val="tx1"/>
                          </a:solidFill>
                          <a:effectLst/>
                          <a:uFill>
                            <a:solidFill>
                              <a:srgbClr val="000000"/>
                            </a:solidFill>
                          </a:uFill>
                          <a:latin typeface="Arial" panose="020B0604020202020204" pitchFamily="34" charset="0"/>
                          <a:cs typeface="Arial" panose="020B0604020202020204" pitchFamily="34" charset="0"/>
                        </a:rPr>
                        <a:t>13.8 (4.2)</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a:solidFill>
                            <a:schemeClr val="tx1"/>
                          </a:solidFill>
                          <a:effectLst/>
                          <a:uFill>
                            <a:solidFill>
                              <a:srgbClr val="000000"/>
                            </a:solidFill>
                          </a:uFill>
                          <a:latin typeface="Arial" panose="020B0604020202020204" pitchFamily="34" charset="0"/>
                          <a:cs typeface="Arial" panose="020B0604020202020204" pitchFamily="34" charset="0"/>
                        </a:rPr>
                        <a:t>0.003</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extLst>
                  <a:ext uri="{0D108BD9-81ED-4DB2-BD59-A6C34878D82A}">
                    <a16:rowId xmlns:a16="http://schemas.microsoft.com/office/drawing/2014/main" val="3207218129"/>
                  </a:ext>
                </a:extLst>
              </a:tr>
              <a:tr h="296382">
                <a:tc>
                  <a:txBody>
                    <a:bodyPr/>
                    <a:lstStyle/>
                    <a:p>
                      <a:pPr algn="l"/>
                      <a:r>
                        <a:rPr lang="el-GR" sz="2000">
                          <a:solidFill>
                            <a:schemeClr val="tx1"/>
                          </a:solidFill>
                          <a:effectLst/>
                          <a:uFill>
                            <a:solidFill>
                              <a:srgbClr val="000000"/>
                            </a:solidFill>
                          </a:uFill>
                          <a:latin typeface="Arial" panose="020B0604020202020204" pitchFamily="34" charset="0"/>
                          <a:cs typeface="Arial" panose="020B0604020202020204" pitchFamily="34" charset="0"/>
                        </a:rPr>
                        <a:t>Ικανότητες</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a:solidFill>
                            <a:schemeClr val="tx1"/>
                          </a:solidFill>
                          <a:effectLst/>
                          <a:uFill>
                            <a:solidFill>
                              <a:srgbClr val="000000"/>
                            </a:solidFill>
                          </a:uFill>
                          <a:latin typeface="Arial" panose="020B0604020202020204" pitchFamily="34" charset="0"/>
                          <a:cs typeface="Arial" panose="020B0604020202020204" pitchFamily="34" charset="0"/>
                        </a:rPr>
                        <a:t>11.1 (3.2)</a:t>
                      </a:r>
                      <a:endParaRPr lang="en-CY" sz="20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dirty="0">
                          <a:solidFill>
                            <a:schemeClr val="tx1"/>
                          </a:solidFill>
                          <a:effectLst/>
                          <a:uFill>
                            <a:solidFill>
                              <a:srgbClr val="000000"/>
                            </a:solidFill>
                          </a:uFill>
                          <a:latin typeface="Arial" panose="020B0604020202020204" pitchFamily="34" charset="0"/>
                          <a:cs typeface="Arial" panose="020B0604020202020204" pitchFamily="34" charset="0"/>
                        </a:rPr>
                        <a:t>10.9 (3.1)</a:t>
                      </a:r>
                      <a:endParaRPr lang="en-CY" sz="2000"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tc>
                  <a:txBody>
                    <a:bodyPr/>
                    <a:lstStyle/>
                    <a:p>
                      <a:pPr algn="ctr"/>
                      <a:r>
                        <a:rPr lang="el-GR" sz="2000" dirty="0">
                          <a:solidFill>
                            <a:schemeClr val="tx1"/>
                          </a:solidFill>
                          <a:effectLst/>
                          <a:uFill>
                            <a:solidFill>
                              <a:srgbClr val="000000"/>
                            </a:solidFill>
                          </a:uFill>
                          <a:latin typeface="Arial" panose="020B0604020202020204" pitchFamily="34" charset="0"/>
                          <a:cs typeface="Arial" panose="020B0604020202020204" pitchFamily="34" charset="0"/>
                        </a:rPr>
                        <a:t>0.3</a:t>
                      </a:r>
                      <a:endParaRPr lang="en-CY" sz="2000"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66" marR="68566" marT="0" marB="0"/>
                </a:tc>
                <a:extLst>
                  <a:ext uri="{0D108BD9-81ED-4DB2-BD59-A6C34878D82A}">
                    <a16:rowId xmlns:a16="http://schemas.microsoft.com/office/drawing/2014/main" val="3301310894"/>
                  </a:ext>
                </a:extLst>
              </a:tr>
            </a:tbl>
          </a:graphicData>
        </a:graphic>
      </p:graphicFrame>
      <p:sp>
        <p:nvSpPr>
          <p:cNvPr id="8" name="Slide Number Placeholder 1">
            <a:extLst>
              <a:ext uri="{FF2B5EF4-FFF2-40B4-BE49-F238E27FC236}">
                <a16:creationId xmlns:a16="http://schemas.microsoft.com/office/drawing/2014/main" id="{9554F2AE-6DD6-4745-84E1-5144F61FDDC3}"/>
              </a:ext>
            </a:extLst>
          </p:cNvPr>
          <p:cNvSpPr>
            <a:spLocks noGrp="1"/>
          </p:cNvSpPr>
          <p:nvPr>
            <p:ph type="sldNum" sz="quarter" idx="12"/>
          </p:nvPr>
        </p:nvSpPr>
        <p:spPr bwMode="auto">
          <a:xfrm>
            <a:off x="11136313" y="6261100"/>
            <a:ext cx="366712" cy="365125"/>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206097DA-D096-4F68-828B-548357D5EB04}" type="slidenum">
              <a:rPr lang="en-US" altLang="el-GR" smtClean="0">
                <a:solidFill>
                  <a:srgbClr val="FFFFFF"/>
                </a:solidFill>
              </a:rPr>
              <a:pPr/>
              <a:t>32</a:t>
            </a:fld>
            <a:endParaRPr lang="en-US" altLang="el-GR">
              <a:solidFill>
                <a:srgbClr val="FFFFFF"/>
              </a:solidFill>
            </a:endParaRPr>
          </a:p>
        </p:txBody>
      </p:sp>
      <p:sp>
        <p:nvSpPr>
          <p:cNvPr id="9" name="TextBox 8"/>
          <p:cNvSpPr txBox="1"/>
          <p:nvPr/>
        </p:nvSpPr>
        <p:spPr>
          <a:xfrm>
            <a:off x="653143" y="2925247"/>
            <a:ext cx="9883711" cy="369332"/>
          </a:xfrm>
          <a:prstGeom prst="rect">
            <a:avLst/>
          </a:prstGeom>
          <a:solidFill>
            <a:schemeClr val="accent1">
              <a:lumMod val="40000"/>
              <a:lumOff val="60000"/>
            </a:schemeClr>
          </a:solidFill>
          <a:effectLst>
            <a:outerShdw blurRad="50800" dist="38100" dir="2700000" algn="tl" rotWithShape="0">
              <a:prstClr val="black">
                <a:alpha val="40000"/>
              </a:prstClr>
            </a:outerShdw>
          </a:effectLst>
        </p:spPr>
        <p:txBody>
          <a:bodyPr wrap="square" rtlCol="0">
            <a:spAutoFit/>
          </a:bodyPr>
          <a:lstStyle/>
          <a:p>
            <a:r>
              <a:rPr lang="el-GR" dirty="0">
                <a:latin typeface="Arial" panose="020B0604020202020204" pitchFamily="34" charset="0"/>
                <a:cs typeface="Arial" panose="020B0604020202020204" pitchFamily="34" charset="0"/>
              </a:rPr>
              <a:t>* Τα κορίτσια υστερούν στις κατά μέσο όρο επιδόσεις από τα αγόρια.</a:t>
            </a:r>
            <a:endParaRPr lang="en-GB" dirty="0">
              <a:latin typeface="Arial" panose="020B0604020202020204" pitchFamily="34" charset="0"/>
              <a:cs typeface="Arial" panose="020B0604020202020204" pitchFamily="34" charset="0"/>
            </a:endParaRPr>
          </a:p>
        </p:txBody>
      </p:sp>
      <p:sp>
        <p:nvSpPr>
          <p:cNvPr id="10" name="TextBox 9"/>
          <p:cNvSpPr txBox="1"/>
          <p:nvPr/>
        </p:nvSpPr>
        <p:spPr>
          <a:xfrm>
            <a:off x="431074" y="6086992"/>
            <a:ext cx="10494225" cy="646331"/>
          </a:xfrm>
          <a:prstGeom prst="rect">
            <a:avLst/>
          </a:prstGeom>
          <a:solidFill>
            <a:schemeClr val="accent1">
              <a:lumMod val="40000"/>
              <a:lumOff val="60000"/>
            </a:schemeClr>
          </a:solidFill>
          <a:effectLst>
            <a:outerShdw blurRad="50800" dist="38100" dir="2700000" algn="tl" rotWithShape="0">
              <a:prstClr val="black">
                <a:alpha val="40000"/>
              </a:prstClr>
            </a:outerShdw>
          </a:effectLst>
        </p:spPr>
        <p:txBody>
          <a:bodyPr wrap="square" rtlCol="0">
            <a:spAutoFit/>
          </a:bodyPr>
          <a:lstStyle/>
          <a:p>
            <a:r>
              <a:rPr lang="el-GR" dirty="0">
                <a:latin typeface="Arial" panose="020B0604020202020204" pitchFamily="34" charset="0"/>
                <a:cs typeface="Arial" panose="020B0604020202020204" pitchFamily="34" charset="0"/>
              </a:rPr>
              <a:t>* Τα παιδιά που διαμένουν στις αστικές περιοχές καταγράφουν ψηλότερη επίδοση στο τμήμα της γνωσιολογικής επάρκειας και κατ’ επέκταση στο σύνολο του δ</a:t>
            </a:r>
            <a:r>
              <a:rPr lang="en-US" dirty="0">
                <a:latin typeface="Arial" panose="020B0604020202020204" pitchFamily="34" charset="0"/>
                <a:cs typeface="Arial" panose="020B0604020202020204" pitchFamily="34" charset="0"/>
              </a:rPr>
              <a:t>o</a:t>
            </a:r>
            <a:r>
              <a:rPr lang="el-GR" dirty="0" err="1">
                <a:latin typeface="Arial" panose="020B0604020202020204" pitchFamily="34" charset="0"/>
                <a:cs typeface="Arial" panose="020B0604020202020204" pitchFamily="34" charset="0"/>
              </a:rPr>
              <a:t>κιμίου</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5387705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2B4322F-B0BC-5944-9EC1-6F1B97AC79A3}"/>
              </a:ext>
            </a:extLst>
          </p:cNvPr>
          <p:cNvSpPr txBox="1"/>
          <p:nvPr/>
        </p:nvSpPr>
        <p:spPr>
          <a:xfrm>
            <a:off x="852488" y="396875"/>
            <a:ext cx="10604500" cy="400050"/>
          </a:xfrm>
          <a:prstGeom prst="rect">
            <a:avLst/>
          </a:prstGeom>
          <a:solidFill>
            <a:schemeClr val="accent2"/>
          </a:solidFill>
          <a:ln>
            <a:solidFill>
              <a:schemeClr val="accent2">
                <a:lumMod val="50000"/>
              </a:schemeClr>
            </a:solidFill>
          </a:ln>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el-GR" sz="2000" b="1" dirty="0">
                <a:latin typeface="Arial" panose="020B0604020202020204" pitchFamily="34" charset="0"/>
                <a:cs typeface="Arial" panose="020B0604020202020204" pitchFamily="34" charset="0"/>
              </a:rPr>
              <a:t>Σύγκριση μέσου όρου επιδόσεων</a:t>
            </a:r>
            <a:r>
              <a:rPr lang="en-US" sz="2000" b="1" dirty="0">
                <a:latin typeface="Arial" panose="020B0604020202020204" pitchFamily="34" charset="0"/>
                <a:cs typeface="Arial" panose="020B0604020202020204" pitchFamily="34" charset="0"/>
              </a:rPr>
              <a:t> </a:t>
            </a:r>
            <a:r>
              <a:rPr lang="el-GR" sz="2000" b="1" dirty="0">
                <a:latin typeface="Arial" panose="020B0604020202020204" pitchFamily="34" charset="0"/>
                <a:cs typeface="Arial" panose="020B0604020202020204" pitchFamily="34" charset="0"/>
              </a:rPr>
              <a:t>ανά επίπεδο σπουδών του πατέρα (</a:t>
            </a:r>
            <a:r>
              <a:rPr lang="en-US" sz="2000" b="1" dirty="0">
                <a:latin typeface="Arial" panose="020B0604020202020204" pitchFamily="34" charset="0"/>
                <a:cs typeface="Arial" panose="020B0604020202020204" pitchFamily="34" charset="0"/>
              </a:rPr>
              <a:t>ANOVA test</a:t>
            </a:r>
            <a:r>
              <a:rPr lang="el-GR" sz="2000" b="1" dirty="0">
                <a:latin typeface="Arial" panose="020B0604020202020204" pitchFamily="34" charset="0"/>
                <a:cs typeface="Arial" panose="020B0604020202020204" pitchFamily="34" charset="0"/>
              </a:rPr>
              <a:t>)</a:t>
            </a:r>
            <a:endParaRPr lang="en-US" sz="2000" b="1"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AD0FF31B-359B-AE42-87EA-6CD3C52F4D16}"/>
              </a:ext>
            </a:extLst>
          </p:cNvPr>
          <p:cNvSpPr txBox="1"/>
          <p:nvPr/>
        </p:nvSpPr>
        <p:spPr>
          <a:xfrm>
            <a:off x="852488" y="3478530"/>
            <a:ext cx="10604500" cy="400050"/>
          </a:xfrm>
          <a:prstGeom prst="rect">
            <a:avLst/>
          </a:prstGeom>
          <a:solidFill>
            <a:schemeClr val="accent2"/>
          </a:solidFill>
          <a:ln>
            <a:solidFill>
              <a:schemeClr val="accent2">
                <a:lumMod val="50000"/>
              </a:schemeClr>
            </a:solidFill>
          </a:ln>
          <a:effectLst>
            <a:outerShdw blurRad="50800" dist="38100" dir="2700000" algn="tl" rotWithShape="0">
              <a:prstClr val="black">
                <a:alpha val="40000"/>
              </a:prstClr>
            </a:outerShdw>
          </a:effectLst>
        </p:spPr>
        <p:txBody>
          <a:bodyPr>
            <a:spAutoFit/>
          </a:bodyPr>
          <a:lstStyle/>
          <a:p>
            <a:pPr algn="ctr" eaLnBrk="1" fontAlgn="auto" hangingPunct="1">
              <a:spcBef>
                <a:spcPts val="0"/>
              </a:spcBef>
              <a:spcAft>
                <a:spcPts val="0"/>
              </a:spcAft>
              <a:defRPr/>
            </a:pPr>
            <a:r>
              <a:rPr lang="el-GR" sz="2000" b="1" dirty="0">
                <a:latin typeface="Arial" panose="020B0604020202020204" pitchFamily="34" charset="0"/>
                <a:cs typeface="Arial" panose="020B0604020202020204" pitchFamily="34" charset="0"/>
              </a:rPr>
              <a:t>Σύγκριση μέσου όρου επιδόσεων ανά επίπεδο σπουδών της </a:t>
            </a:r>
            <a:r>
              <a:rPr lang="el-GR" sz="2000" b="1" dirty="0" err="1">
                <a:latin typeface="Arial" panose="020B0604020202020204" pitchFamily="34" charset="0"/>
                <a:cs typeface="Arial" panose="020B0604020202020204" pitchFamily="34" charset="0"/>
              </a:rPr>
              <a:t>μητ</a:t>
            </a:r>
            <a:r>
              <a:rPr lang="en-US" sz="2000" b="1" dirty="0" err="1">
                <a:latin typeface="Arial" panose="020B0604020202020204" pitchFamily="34" charset="0"/>
                <a:cs typeface="Arial" panose="020B0604020202020204" pitchFamily="34" charset="0"/>
              </a:rPr>
              <a:t>έ</a:t>
            </a:r>
            <a:r>
              <a:rPr lang="el-GR" sz="2000" b="1" dirty="0" err="1">
                <a:latin typeface="Arial" panose="020B0604020202020204" pitchFamily="34" charset="0"/>
                <a:cs typeface="Arial" panose="020B0604020202020204" pitchFamily="34" charset="0"/>
              </a:rPr>
              <a:t>ρας</a:t>
            </a:r>
            <a:r>
              <a:rPr lang="el-GR" sz="2000" b="1"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ANOVA test</a:t>
            </a:r>
            <a:r>
              <a:rPr lang="el-GR" sz="2000" b="1" dirty="0">
                <a:latin typeface="Arial" panose="020B0604020202020204" pitchFamily="34" charset="0"/>
                <a:cs typeface="Arial" panose="020B0604020202020204" pitchFamily="34" charset="0"/>
              </a:rPr>
              <a:t>)</a:t>
            </a:r>
            <a:endParaRPr lang="en-US" sz="2000" b="1" dirty="0">
              <a:latin typeface="Arial" panose="020B0604020202020204" pitchFamily="34" charset="0"/>
              <a:cs typeface="Arial" panose="020B0604020202020204" pitchFamily="34" charset="0"/>
            </a:endParaRPr>
          </a:p>
        </p:txBody>
      </p:sp>
      <p:graphicFrame>
        <p:nvGraphicFramePr>
          <p:cNvPr id="2" name="Table 1">
            <a:extLst>
              <a:ext uri="{FF2B5EF4-FFF2-40B4-BE49-F238E27FC236}">
                <a16:creationId xmlns:a16="http://schemas.microsoft.com/office/drawing/2014/main" id="{75676487-B270-414F-8042-C4A3854654BD}"/>
              </a:ext>
            </a:extLst>
          </p:cNvPr>
          <p:cNvGraphicFramePr>
            <a:graphicFrameLocks noGrp="1"/>
          </p:cNvGraphicFramePr>
          <p:nvPr>
            <p:extLst>
              <p:ext uri="{D42A27DB-BD31-4B8C-83A1-F6EECF244321}">
                <p14:modId xmlns:p14="http://schemas.microsoft.com/office/powerpoint/2010/main" val="3391880584"/>
              </p:ext>
            </p:extLst>
          </p:nvPr>
        </p:nvGraphicFramePr>
        <p:xfrm>
          <a:off x="852488" y="879475"/>
          <a:ext cx="10604499" cy="2316480"/>
        </p:xfrm>
        <a:graphic>
          <a:graphicData uri="http://schemas.openxmlformats.org/drawingml/2006/table">
            <a:tbl>
              <a:tblPr firstRow="1" firstCol="1" bandRow="1">
                <a:tableStyleId>{21E4AEA4-8DFA-4A89-87EB-49C32662AFE0}</a:tableStyleId>
              </a:tblPr>
              <a:tblGrid>
                <a:gridCol w="2114429">
                  <a:extLst>
                    <a:ext uri="{9D8B030D-6E8A-4147-A177-3AD203B41FA5}">
                      <a16:colId xmlns:a16="http://schemas.microsoft.com/office/drawing/2014/main" val="3032774657"/>
                    </a:ext>
                  </a:extLst>
                </a:gridCol>
                <a:gridCol w="2122238">
                  <a:extLst>
                    <a:ext uri="{9D8B030D-6E8A-4147-A177-3AD203B41FA5}">
                      <a16:colId xmlns:a16="http://schemas.microsoft.com/office/drawing/2014/main" val="1768334588"/>
                    </a:ext>
                  </a:extLst>
                </a:gridCol>
                <a:gridCol w="2122238">
                  <a:extLst>
                    <a:ext uri="{9D8B030D-6E8A-4147-A177-3AD203B41FA5}">
                      <a16:colId xmlns:a16="http://schemas.microsoft.com/office/drawing/2014/main" val="920322868"/>
                    </a:ext>
                  </a:extLst>
                </a:gridCol>
                <a:gridCol w="2122238">
                  <a:extLst>
                    <a:ext uri="{9D8B030D-6E8A-4147-A177-3AD203B41FA5}">
                      <a16:colId xmlns:a16="http://schemas.microsoft.com/office/drawing/2014/main" val="1001634218"/>
                    </a:ext>
                  </a:extLst>
                </a:gridCol>
                <a:gridCol w="2123356">
                  <a:extLst>
                    <a:ext uri="{9D8B030D-6E8A-4147-A177-3AD203B41FA5}">
                      <a16:colId xmlns:a16="http://schemas.microsoft.com/office/drawing/2014/main" val="2792852619"/>
                    </a:ext>
                  </a:extLst>
                </a:gridCol>
              </a:tblGrid>
              <a:tr h="725300">
                <a:tc>
                  <a:txBody>
                    <a:bodyPr/>
                    <a:lstStyle/>
                    <a:p>
                      <a:pPr algn="ctr"/>
                      <a:r>
                        <a:rPr lang="el-GR" sz="1900">
                          <a:solidFill>
                            <a:schemeClr val="tx1"/>
                          </a:solidFill>
                          <a:effectLst/>
                          <a:uFill>
                            <a:solidFill>
                              <a:srgbClr val="000000"/>
                            </a:solidFill>
                          </a:uFill>
                          <a:latin typeface="Arial" panose="020B0604020202020204" pitchFamily="34" charset="0"/>
                          <a:cs typeface="Arial" panose="020B0604020202020204" pitchFamily="34" charset="0"/>
                        </a:rPr>
                        <a:t> </a:t>
                      </a:r>
                      <a:endParaRPr lang="en-CY" sz="19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83" marR="68583" marT="0" marB="0" anchor="ctr"/>
                </a:tc>
                <a:tc>
                  <a:txBody>
                    <a:bodyPr/>
                    <a:lstStyle/>
                    <a:p>
                      <a:pPr algn="ctr"/>
                      <a:r>
                        <a:rPr lang="el-GR" sz="1900">
                          <a:solidFill>
                            <a:schemeClr val="tx1"/>
                          </a:solidFill>
                          <a:effectLst/>
                          <a:uFill>
                            <a:solidFill>
                              <a:srgbClr val="000000"/>
                            </a:solidFill>
                          </a:uFill>
                          <a:latin typeface="Arial" panose="020B0604020202020204" pitchFamily="34" charset="0"/>
                          <a:cs typeface="Arial" panose="020B0604020202020204" pitchFamily="34" charset="0"/>
                        </a:rPr>
                        <a:t>Δημοτικό/ Γυμνάσιο, </a:t>
                      </a:r>
                      <a:endParaRPr lang="en-CY" sz="1900">
                        <a:solidFill>
                          <a:schemeClr val="tx1"/>
                        </a:solidFill>
                        <a:effectLst/>
                        <a:uFill>
                          <a:solidFill>
                            <a:srgbClr val="000000"/>
                          </a:solidFill>
                        </a:uFill>
                        <a:latin typeface="Arial" panose="020B0604020202020204" pitchFamily="34" charset="0"/>
                        <a:cs typeface="Arial" panose="020B0604020202020204" pitchFamily="34" charset="0"/>
                      </a:endParaRPr>
                    </a:p>
                    <a:p>
                      <a:pPr algn="ctr"/>
                      <a:r>
                        <a:rPr lang="el-GR" sz="1900">
                          <a:solidFill>
                            <a:schemeClr val="tx1"/>
                          </a:solidFill>
                          <a:effectLst/>
                          <a:uFill>
                            <a:solidFill>
                              <a:srgbClr val="000000"/>
                            </a:solidFill>
                          </a:uFill>
                          <a:latin typeface="Arial" panose="020B0604020202020204" pitchFamily="34" charset="0"/>
                          <a:cs typeface="Arial" panose="020B0604020202020204" pitchFamily="34" charset="0"/>
                        </a:rPr>
                        <a:t>N = 49</a:t>
                      </a:r>
                      <a:endParaRPr lang="en-CY" sz="19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83" marR="68583" marT="0" marB="0" anchor="ctr"/>
                </a:tc>
                <a:tc>
                  <a:txBody>
                    <a:bodyPr/>
                    <a:lstStyle/>
                    <a:p>
                      <a:pPr algn="ctr"/>
                      <a:r>
                        <a:rPr lang="el-GR" sz="1900" dirty="0">
                          <a:solidFill>
                            <a:schemeClr val="tx1"/>
                          </a:solidFill>
                          <a:effectLst/>
                          <a:uFill>
                            <a:solidFill>
                              <a:srgbClr val="000000"/>
                            </a:solidFill>
                          </a:uFill>
                          <a:latin typeface="Arial" panose="020B0604020202020204" pitchFamily="34" charset="0"/>
                          <a:cs typeface="Arial" panose="020B0604020202020204" pitchFamily="34" charset="0"/>
                        </a:rPr>
                        <a:t>Λύκειο/ </a:t>
                      </a:r>
                      <a:endParaRPr lang="en-US" sz="1900" dirty="0">
                        <a:solidFill>
                          <a:schemeClr val="tx1"/>
                        </a:solidFill>
                        <a:effectLst/>
                        <a:uFill>
                          <a:solidFill>
                            <a:srgbClr val="000000"/>
                          </a:solidFill>
                        </a:uFill>
                        <a:latin typeface="Arial" panose="020B0604020202020204" pitchFamily="34" charset="0"/>
                        <a:cs typeface="Arial" panose="020B0604020202020204" pitchFamily="34" charset="0"/>
                      </a:endParaRPr>
                    </a:p>
                    <a:p>
                      <a:pPr algn="ctr"/>
                      <a:r>
                        <a:rPr lang="el-GR" sz="1900" dirty="0">
                          <a:solidFill>
                            <a:schemeClr val="tx1"/>
                          </a:solidFill>
                          <a:effectLst/>
                          <a:uFill>
                            <a:solidFill>
                              <a:srgbClr val="000000"/>
                            </a:solidFill>
                          </a:uFill>
                          <a:latin typeface="Arial" panose="020B0604020202020204" pitchFamily="34" charset="0"/>
                          <a:cs typeface="Arial" panose="020B0604020202020204" pitchFamily="34" charset="0"/>
                        </a:rPr>
                        <a:t>Τεχνική Σχολή, N = 265</a:t>
                      </a:r>
                      <a:endParaRPr lang="en-CY" sz="19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83" marR="68583" marT="0" marB="0" anchor="ctr"/>
                </a:tc>
                <a:tc>
                  <a:txBody>
                    <a:bodyPr/>
                    <a:lstStyle/>
                    <a:p>
                      <a:pPr algn="ctr"/>
                      <a:r>
                        <a:rPr lang="el-GR" sz="1900">
                          <a:solidFill>
                            <a:schemeClr val="tx1"/>
                          </a:solidFill>
                          <a:effectLst/>
                          <a:uFill>
                            <a:solidFill>
                              <a:srgbClr val="000000"/>
                            </a:solidFill>
                          </a:uFill>
                          <a:latin typeface="Arial" panose="020B0604020202020204" pitchFamily="34" charset="0"/>
                          <a:cs typeface="Arial" panose="020B0604020202020204" pitchFamily="34" charset="0"/>
                        </a:rPr>
                        <a:t>Πανεπιστήμιο, N = 356</a:t>
                      </a:r>
                      <a:endParaRPr lang="en-CY" sz="19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83" marR="68583" marT="0" marB="0" anchor="ctr"/>
                </a:tc>
                <a:tc>
                  <a:txBody>
                    <a:bodyPr/>
                    <a:lstStyle/>
                    <a:p>
                      <a:pPr algn="ctr"/>
                      <a:r>
                        <a:rPr lang="el-GR" sz="1900" dirty="0">
                          <a:solidFill>
                            <a:schemeClr val="tx1"/>
                          </a:solidFill>
                          <a:effectLst/>
                          <a:uFill>
                            <a:solidFill>
                              <a:srgbClr val="000000"/>
                            </a:solidFill>
                          </a:uFill>
                          <a:latin typeface="Arial" panose="020B0604020202020204" pitchFamily="34" charset="0"/>
                          <a:cs typeface="Arial" panose="020B0604020202020204" pitchFamily="34" charset="0"/>
                        </a:rPr>
                        <a:t>Τιμή σημαντικότητας (</a:t>
                      </a:r>
                      <a:r>
                        <a:rPr lang="el-GR" sz="1900" dirty="0" err="1">
                          <a:solidFill>
                            <a:schemeClr val="tx1"/>
                          </a:solidFill>
                          <a:effectLst/>
                          <a:uFill>
                            <a:solidFill>
                              <a:srgbClr val="000000"/>
                            </a:solidFill>
                          </a:uFill>
                          <a:latin typeface="Arial" panose="020B0604020202020204" pitchFamily="34" charset="0"/>
                          <a:cs typeface="Arial" panose="020B0604020202020204" pitchFamily="34" charset="0"/>
                        </a:rPr>
                        <a:t>p.value</a:t>
                      </a:r>
                      <a:r>
                        <a:rPr lang="el-GR" sz="1900" dirty="0">
                          <a:solidFill>
                            <a:schemeClr val="tx1"/>
                          </a:solidFill>
                          <a:effectLst/>
                          <a:uFill>
                            <a:solidFill>
                              <a:srgbClr val="000000"/>
                            </a:solidFill>
                          </a:uFill>
                          <a:latin typeface="Arial" panose="020B0604020202020204" pitchFamily="34" charset="0"/>
                          <a:cs typeface="Arial" panose="020B0604020202020204" pitchFamily="34" charset="0"/>
                        </a:rPr>
                        <a:t>)</a:t>
                      </a:r>
                      <a:endParaRPr lang="en-CY" sz="19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83" marR="68583" marT="0" marB="0" anchor="ctr"/>
                </a:tc>
                <a:extLst>
                  <a:ext uri="{0D108BD9-81ED-4DB2-BD59-A6C34878D82A}">
                    <a16:rowId xmlns:a16="http://schemas.microsoft.com/office/drawing/2014/main" val="1711589779"/>
                  </a:ext>
                </a:extLst>
              </a:tr>
              <a:tr h="483533">
                <a:tc>
                  <a:txBody>
                    <a:bodyPr/>
                    <a:lstStyle/>
                    <a:p>
                      <a:pPr algn="ctr"/>
                      <a:r>
                        <a:rPr lang="el-GR" sz="1900">
                          <a:solidFill>
                            <a:schemeClr val="tx1"/>
                          </a:solidFill>
                          <a:effectLst/>
                          <a:uFill>
                            <a:solidFill>
                              <a:srgbClr val="000000"/>
                            </a:solidFill>
                          </a:uFill>
                          <a:latin typeface="Arial" panose="020B0604020202020204" pitchFamily="34" charset="0"/>
                          <a:cs typeface="Arial" panose="020B0604020202020204" pitchFamily="34" charset="0"/>
                        </a:rPr>
                        <a:t>Συνολική Επίδοση</a:t>
                      </a:r>
                      <a:endParaRPr lang="en-CY" sz="19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83" marR="68583" marT="0" marB="0" anchor="ctr"/>
                </a:tc>
                <a:tc>
                  <a:txBody>
                    <a:bodyPr/>
                    <a:lstStyle/>
                    <a:p>
                      <a:pPr algn="ctr"/>
                      <a:r>
                        <a:rPr lang="el-GR" sz="1900" dirty="0">
                          <a:solidFill>
                            <a:schemeClr val="tx1"/>
                          </a:solidFill>
                          <a:effectLst/>
                          <a:uFill>
                            <a:solidFill>
                              <a:srgbClr val="000000"/>
                            </a:solidFill>
                          </a:uFill>
                          <a:latin typeface="Arial" panose="020B0604020202020204" pitchFamily="34" charset="0"/>
                          <a:cs typeface="Arial" panose="020B0604020202020204" pitchFamily="34" charset="0"/>
                        </a:rPr>
                        <a:t>19.9 (5.7)</a:t>
                      </a:r>
                      <a:endParaRPr lang="en-CY" sz="19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83" marR="68583" marT="0" marB="0" anchor="ctr"/>
                </a:tc>
                <a:tc>
                  <a:txBody>
                    <a:bodyPr/>
                    <a:lstStyle/>
                    <a:p>
                      <a:pPr algn="ctr"/>
                      <a:r>
                        <a:rPr lang="el-GR" sz="1900">
                          <a:solidFill>
                            <a:schemeClr val="tx1"/>
                          </a:solidFill>
                          <a:effectLst/>
                          <a:uFill>
                            <a:solidFill>
                              <a:srgbClr val="000000"/>
                            </a:solidFill>
                          </a:uFill>
                          <a:latin typeface="Arial" panose="020B0604020202020204" pitchFamily="34" charset="0"/>
                          <a:cs typeface="Arial" panose="020B0604020202020204" pitchFamily="34" charset="0"/>
                        </a:rPr>
                        <a:t>21.6 (5.7)</a:t>
                      </a:r>
                      <a:endParaRPr lang="en-CY" sz="19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83" marR="68583" marT="0" marB="0" anchor="ctr"/>
                </a:tc>
                <a:tc>
                  <a:txBody>
                    <a:bodyPr/>
                    <a:lstStyle/>
                    <a:p>
                      <a:pPr algn="ctr"/>
                      <a:r>
                        <a:rPr lang="el-GR" sz="1900">
                          <a:solidFill>
                            <a:schemeClr val="tx1"/>
                          </a:solidFill>
                          <a:effectLst/>
                          <a:uFill>
                            <a:solidFill>
                              <a:srgbClr val="000000"/>
                            </a:solidFill>
                          </a:uFill>
                          <a:latin typeface="Arial" panose="020B0604020202020204" pitchFamily="34" charset="0"/>
                          <a:cs typeface="Arial" panose="020B0604020202020204" pitchFamily="34" charset="0"/>
                        </a:rPr>
                        <a:t>23.1 (5.8)</a:t>
                      </a:r>
                      <a:endParaRPr lang="en-CY" sz="19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83" marR="68583" marT="0" marB="0" anchor="ctr"/>
                </a:tc>
                <a:tc>
                  <a:txBody>
                    <a:bodyPr/>
                    <a:lstStyle/>
                    <a:p>
                      <a:pPr algn="ctr"/>
                      <a:r>
                        <a:rPr lang="el-GR" sz="1900">
                          <a:solidFill>
                            <a:schemeClr val="tx1"/>
                          </a:solidFill>
                          <a:effectLst/>
                          <a:uFill>
                            <a:solidFill>
                              <a:srgbClr val="000000"/>
                            </a:solidFill>
                          </a:uFill>
                          <a:latin typeface="Arial" panose="020B0604020202020204" pitchFamily="34" charset="0"/>
                          <a:cs typeface="Arial" panose="020B0604020202020204" pitchFamily="34" charset="0"/>
                        </a:rPr>
                        <a:t>&lt;0.001</a:t>
                      </a:r>
                      <a:endParaRPr lang="en-CY" sz="19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83" marR="68583" marT="0" marB="0" anchor="ctr"/>
                </a:tc>
                <a:extLst>
                  <a:ext uri="{0D108BD9-81ED-4DB2-BD59-A6C34878D82A}">
                    <a16:rowId xmlns:a16="http://schemas.microsoft.com/office/drawing/2014/main" val="2839696846"/>
                  </a:ext>
                </a:extLst>
              </a:tr>
              <a:tr h="483533">
                <a:tc>
                  <a:txBody>
                    <a:bodyPr/>
                    <a:lstStyle/>
                    <a:p>
                      <a:pPr algn="ctr"/>
                      <a:r>
                        <a:rPr lang="el-GR" sz="1900">
                          <a:solidFill>
                            <a:schemeClr val="tx1"/>
                          </a:solidFill>
                          <a:effectLst/>
                          <a:uFill>
                            <a:solidFill>
                              <a:srgbClr val="000000"/>
                            </a:solidFill>
                          </a:uFill>
                          <a:latin typeface="Arial" panose="020B0604020202020204" pitchFamily="34" charset="0"/>
                          <a:cs typeface="Arial" panose="020B0604020202020204" pitchFamily="34" charset="0"/>
                        </a:rPr>
                        <a:t>Γνωσιολογική Επάρκεια</a:t>
                      </a:r>
                      <a:endParaRPr lang="en-CY" sz="19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83" marR="68583" marT="0" marB="0" anchor="ctr"/>
                </a:tc>
                <a:tc>
                  <a:txBody>
                    <a:bodyPr/>
                    <a:lstStyle/>
                    <a:p>
                      <a:pPr algn="ctr"/>
                      <a:r>
                        <a:rPr lang="el-GR" sz="1900">
                          <a:solidFill>
                            <a:schemeClr val="tx1"/>
                          </a:solidFill>
                          <a:effectLst/>
                          <a:uFill>
                            <a:solidFill>
                              <a:srgbClr val="000000"/>
                            </a:solidFill>
                          </a:uFill>
                          <a:latin typeface="Arial" panose="020B0604020202020204" pitchFamily="34" charset="0"/>
                          <a:cs typeface="Arial" panose="020B0604020202020204" pitchFamily="34" charset="0"/>
                        </a:rPr>
                        <a:t>12.6 (4.4)</a:t>
                      </a:r>
                      <a:endParaRPr lang="en-CY" sz="19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83" marR="68583" marT="0" marB="0" anchor="ctr"/>
                </a:tc>
                <a:tc>
                  <a:txBody>
                    <a:bodyPr/>
                    <a:lstStyle/>
                    <a:p>
                      <a:pPr algn="ctr"/>
                      <a:r>
                        <a:rPr lang="el-GR" sz="1900">
                          <a:solidFill>
                            <a:schemeClr val="tx1"/>
                          </a:solidFill>
                          <a:effectLst/>
                          <a:uFill>
                            <a:solidFill>
                              <a:srgbClr val="000000"/>
                            </a:solidFill>
                          </a:uFill>
                          <a:latin typeface="Arial" panose="020B0604020202020204" pitchFamily="34" charset="0"/>
                          <a:cs typeface="Arial" panose="020B0604020202020204" pitchFamily="34" charset="0"/>
                        </a:rPr>
                        <a:t>14.0 (4.3)</a:t>
                      </a:r>
                      <a:endParaRPr lang="en-CY" sz="19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83" marR="68583" marT="0" marB="0" anchor="ctr"/>
                </a:tc>
                <a:tc>
                  <a:txBody>
                    <a:bodyPr/>
                    <a:lstStyle/>
                    <a:p>
                      <a:pPr algn="ctr"/>
                      <a:r>
                        <a:rPr lang="el-GR" sz="1900" dirty="0">
                          <a:solidFill>
                            <a:schemeClr val="tx1"/>
                          </a:solidFill>
                          <a:effectLst/>
                          <a:uFill>
                            <a:solidFill>
                              <a:srgbClr val="000000"/>
                            </a:solidFill>
                          </a:uFill>
                          <a:latin typeface="Arial" panose="020B0604020202020204" pitchFamily="34" charset="0"/>
                          <a:cs typeface="Arial" panose="020B0604020202020204" pitchFamily="34" charset="0"/>
                        </a:rPr>
                        <a:t>15.2 (4.6)</a:t>
                      </a:r>
                      <a:endParaRPr lang="en-CY" sz="1900"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83" marR="68583" marT="0" marB="0" anchor="ctr"/>
                </a:tc>
                <a:tc>
                  <a:txBody>
                    <a:bodyPr/>
                    <a:lstStyle/>
                    <a:p>
                      <a:pPr algn="ctr"/>
                      <a:r>
                        <a:rPr lang="el-GR" sz="1900">
                          <a:solidFill>
                            <a:schemeClr val="tx1"/>
                          </a:solidFill>
                          <a:effectLst/>
                          <a:uFill>
                            <a:solidFill>
                              <a:srgbClr val="000000"/>
                            </a:solidFill>
                          </a:uFill>
                          <a:latin typeface="Arial" panose="020B0604020202020204" pitchFamily="34" charset="0"/>
                          <a:cs typeface="Arial" panose="020B0604020202020204" pitchFamily="34" charset="0"/>
                        </a:rPr>
                        <a:t>&lt;0.001</a:t>
                      </a:r>
                      <a:endParaRPr lang="en-CY" sz="19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83" marR="68583" marT="0" marB="0" anchor="ctr"/>
                </a:tc>
                <a:extLst>
                  <a:ext uri="{0D108BD9-81ED-4DB2-BD59-A6C34878D82A}">
                    <a16:rowId xmlns:a16="http://schemas.microsoft.com/office/drawing/2014/main" val="2696263191"/>
                  </a:ext>
                </a:extLst>
              </a:tr>
              <a:tr h="241767">
                <a:tc>
                  <a:txBody>
                    <a:bodyPr/>
                    <a:lstStyle/>
                    <a:p>
                      <a:pPr algn="ctr"/>
                      <a:r>
                        <a:rPr lang="el-GR" sz="1900">
                          <a:solidFill>
                            <a:schemeClr val="tx1"/>
                          </a:solidFill>
                          <a:effectLst/>
                          <a:uFill>
                            <a:solidFill>
                              <a:srgbClr val="000000"/>
                            </a:solidFill>
                          </a:uFill>
                          <a:latin typeface="Arial" panose="020B0604020202020204" pitchFamily="34" charset="0"/>
                          <a:cs typeface="Arial" panose="020B0604020202020204" pitchFamily="34" charset="0"/>
                        </a:rPr>
                        <a:t>Ικανότητες</a:t>
                      </a:r>
                      <a:endParaRPr lang="en-CY" sz="19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83" marR="68583" marT="0" marB="0" anchor="ctr"/>
                </a:tc>
                <a:tc>
                  <a:txBody>
                    <a:bodyPr/>
                    <a:lstStyle/>
                    <a:p>
                      <a:pPr algn="ctr"/>
                      <a:r>
                        <a:rPr lang="el-GR" sz="1900">
                          <a:solidFill>
                            <a:schemeClr val="tx1"/>
                          </a:solidFill>
                          <a:effectLst/>
                          <a:uFill>
                            <a:solidFill>
                              <a:srgbClr val="000000"/>
                            </a:solidFill>
                          </a:uFill>
                          <a:latin typeface="Arial" panose="020B0604020202020204" pitchFamily="34" charset="0"/>
                          <a:cs typeface="Arial" panose="020B0604020202020204" pitchFamily="34" charset="0"/>
                        </a:rPr>
                        <a:t>9.9 (3.4)</a:t>
                      </a:r>
                      <a:endParaRPr lang="en-CY" sz="19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83" marR="68583" marT="0" marB="0" anchor="ctr"/>
                </a:tc>
                <a:tc>
                  <a:txBody>
                    <a:bodyPr/>
                    <a:lstStyle/>
                    <a:p>
                      <a:pPr algn="ctr"/>
                      <a:r>
                        <a:rPr lang="el-GR" sz="1900">
                          <a:solidFill>
                            <a:schemeClr val="tx1"/>
                          </a:solidFill>
                          <a:effectLst/>
                          <a:uFill>
                            <a:solidFill>
                              <a:srgbClr val="000000"/>
                            </a:solidFill>
                          </a:uFill>
                          <a:latin typeface="Arial" panose="020B0604020202020204" pitchFamily="34" charset="0"/>
                          <a:cs typeface="Arial" panose="020B0604020202020204" pitchFamily="34" charset="0"/>
                        </a:rPr>
                        <a:t>10.8 (3.1)</a:t>
                      </a:r>
                      <a:endParaRPr lang="en-CY" sz="19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83" marR="68583" marT="0" marB="0" anchor="ctr"/>
                </a:tc>
                <a:tc>
                  <a:txBody>
                    <a:bodyPr/>
                    <a:lstStyle/>
                    <a:p>
                      <a:pPr algn="ctr"/>
                      <a:r>
                        <a:rPr lang="el-GR" sz="1900">
                          <a:solidFill>
                            <a:schemeClr val="tx1"/>
                          </a:solidFill>
                          <a:effectLst/>
                          <a:uFill>
                            <a:solidFill>
                              <a:srgbClr val="000000"/>
                            </a:solidFill>
                          </a:uFill>
                          <a:latin typeface="Arial" panose="020B0604020202020204" pitchFamily="34" charset="0"/>
                          <a:cs typeface="Arial" panose="020B0604020202020204" pitchFamily="34" charset="0"/>
                        </a:rPr>
                        <a:t>11.3 (3.1)</a:t>
                      </a:r>
                      <a:endParaRPr lang="en-CY" sz="190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83" marR="68583" marT="0" marB="0" anchor="ctr"/>
                </a:tc>
                <a:tc>
                  <a:txBody>
                    <a:bodyPr/>
                    <a:lstStyle/>
                    <a:p>
                      <a:pPr algn="ctr"/>
                      <a:r>
                        <a:rPr lang="el-GR" sz="1900" dirty="0">
                          <a:solidFill>
                            <a:schemeClr val="tx1"/>
                          </a:solidFill>
                          <a:effectLst/>
                          <a:uFill>
                            <a:solidFill>
                              <a:srgbClr val="000000"/>
                            </a:solidFill>
                          </a:uFill>
                          <a:latin typeface="Arial" panose="020B0604020202020204" pitchFamily="34" charset="0"/>
                          <a:cs typeface="Arial" panose="020B0604020202020204" pitchFamily="34" charset="0"/>
                        </a:rPr>
                        <a:t>0.008</a:t>
                      </a:r>
                      <a:endParaRPr lang="en-CY" sz="1900" dirty="0">
                        <a:solidFill>
                          <a:schemeClr val="tx1"/>
                        </a:solidFill>
                        <a:effectLst/>
                        <a:uFill>
                          <a:solidFill>
                            <a:srgbClr val="000000"/>
                          </a:solidFill>
                        </a:uFill>
                        <a:latin typeface="Arial" panose="020B0604020202020204" pitchFamily="34" charset="0"/>
                        <a:ea typeface="Calibri" panose="020F0502020204030204" pitchFamily="34" charset="0"/>
                        <a:cs typeface="Arial" panose="020B0604020202020204" pitchFamily="34" charset="0"/>
                      </a:endParaRPr>
                    </a:p>
                  </a:txBody>
                  <a:tcPr marL="68583" marR="68583" marT="0" marB="0" anchor="ctr"/>
                </a:tc>
                <a:extLst>
                  <a:ext uri="{0D108BD9-81ED-4DB2-BD59-A6C34878D82A}">
                    <a16:rowId xmlns:a16="http://schemas.microsoft.com/office/drawing/2014/main" val="782658098"/>
                  </a:ext>
                </a:extLst>
              </a:tr>
            </a:tbl>
          </a:graphicData>
        </a:graphic>
      </p:graphicFrame>
      <p:graphicFrame>
        <p:nvGraphicFramePr>
          <p:cNvPr id="5" name="Table 4">
            <a:extLst>
              <a:ext uri="{FF2B5EF4-FFF2-40B4-BE49-F238E27FC236}">
                <a16:creationId xmlns:a16="http://schemas.microsoft.com/office/drawing/2014/main" id="{5618B9C8-752E-094A-8B27-E04834F05D15}"/>
              </a:ext>
            </a:extLst>
          </p:cNvPr>
          <p:cNvGraphicFramePr>
            <a:graphicFrameLocks noGrp="1"/>
          </p:cNvGraphicFramePr>
          <p:nvPr>
            <p:extLst>
              <p:ext uri="{D42A27DB-BD31-4B8C-83A1-F6EECF244321}">
                <p14:modId xmlns:p14="http://schemas.microsoft.com/office/powerpoint/2010/main" val="2852502808"/>
              </p:ext>
            </p:extLst>
          </p:nvPr>
        </p:nvGraphicFramePr>
        <p:xfrm>
          <a:off x="852488" y="3962490"/>
          <a:ext cx="10604500" cy="2316480"/>
        </p:xfrm>
        <a:graphic>
          <a:graphicData uri="http://schemas.openxmlformats.org/drawingml/2006/table">
            <a:tbl>
              <a:tblPr firstRow="1" firstCol="1" bandRow="1">
                <a:tableStyleId>{21E4AEA4-8DFA-4A89-87EB-49C32662AFE0}</a:tableStyleId>
              </a:tblPr>
              <a:tblGrid>
                <a:gridCol w="2105573">
                  <a:extLst>
                    <a:ext uri="{9D8B030D-6E8A-4147-A177-3AD203B41FA5}">
                      <a16:colId xmlns:a16="http://schemas.microsoft.com/office/drawing/2014/main" val="2226799511"/>
                    </a:ext>
                  </a:extLst>
                </a:gridCol>
                <a:gridCol w="2138179">
                  <a:extLst>
                    <a:ext uri="{9D8B030D-6E8A-4147-A177-3AD203B41FA5}">
                      <a16:colId xmlns:a16="http://schemas.microsoft.com/office/drawing/2014/main" val="451025600"/>
                    </a:ext>
                  </a:extLst>
                </a:gridCol>
                <a:gridCol w="2138180">
                  <a:extLst>
                    <a:ext uri="{9D8B030D-6E8A-4147-A177-3AD203B41FA5}">
                      <a16:colId xmlns:a16="http://schemas.microsoft.com/office/drawing/2014/main" val="481099157"/>
                    </a:ext>
                  </a:extLst>
                </a:gridCol>
                <a:gridCol w="2044141">
                  <a:extLst>
                    <a:ext uri="{9D8B030D-6E8A-4147-A177-3AD203B41FA5}">
                      <a16:colId xmlns:a16="http://schemas.microsoft.com/office/drawing/2014/main" val="3914538359"/>
                    </a:ext>
                  </a:extLst>
                </a:gridCol>
                <a:gridCol w="2178427">
                  <a:extLst>
                    <a:ext uri="{9D8B030D-6E8A-4147-A177-3AD203B41FA5}">
                      <a16:colId xmlns:a16="http://schemas.microsoft.com/office/drawing/2014/main" val="3527922745"/>
                    </a:ext>
                  </a:extLst>
                </a:gridCol>
              </a:tblGrid>
              <a:tr h="179705">
                <a:tc>
                  <a:txBody>
                    <a:bodyPr/>
                    <a:lstStyle/>
                    <a:p>
                      <a:pPr algn="ctr"/>
                      <a:r>
                        <a:rPr lang="el-GR" sz="1900" dirty="0">
                          <a:solidFill>
                            <a:schemeClr val="tx1"/>
                          </a:solidFill>
                          <a:effectLst/>
                          <a:latin typeface="Arial" panose="020B0604020202020204" pitchFamily="34" charset="0"/>
                          <a:cs typeface="Arial" panose="020B0604020202020204" pitchFamily="34" charset="0"/>
                        </a:rPr>
                        <a:t> </a:t>
                      </a:r>
                      <a:endParaRPr lang="en-CY" sz="19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3" marR="68583" marT="0" marB="0"/>
                </a:tc>
                <a:tc>
                  <a:txBody>
                    <a:bodyPr/>
                    <a:lstStyle/>
                    <a:p>
                      <a:pPr algn="ctr"/>
                      <a:r>
                        <a:rPr lang="el-GR" sz="1900" dirty="0">
                          <a:solidFill>
                            <a:schemeClr val="tx1"/>
                          </a:solidFill>
                          <a:effectLst/>
                          <a:latin typeface="Arial" panose="020B0604020202020204" pitchFamily="34" charset="0"/>
                          <a:cs typeface="Arial" panose="020B0604020202020204" pitchFamily="34" charset="0"/>
                        </a:rPr>
                        <a:t>Δημοτικό/ Γυμνάσιο,</a:t>
                      </a:r>
                      <a:endParaRPr lang="en-CY" sz="1900" dirty="0">
                        <a:solidFill>
                          <a:schemeClr val="tx1"/>
                        </a:solidFill>
                        <a:effectLst/>
                        <a:latin typeface="Arial" panose="020B0604020202020204" pitchFamily="34" charset="0"/>
                        <a:cs typeface="Arial" panose="020B0604020202020204" pitchFamily="34" charset="0"/>
                      </a:endParaRPr>
                    </a:p>
                    <a:p>
                      <a:pPr algn="ctr"/>
                      <a:r>
                        <a:rPr lang="el-GR" sz="1900" dirty="0">
                          <a:solidFill>
                            <a:schemeClr val="tx1"/>
                          </a:solidFill>
                          <a:effectLst/>
                          <a:latin typeface="Arial" panose="020B0604020202020204" pitchFamily="34" charset="0"/>
                          <a:cs typeface="Arial" panose="020B0604020202020204" pitchFamily="34" charset="0"/>
                        </a:rPr>
                        <a:t> N = 49</a:t>
                      </a:r>
                      <a:endParaRPr lang="en-CY" sz="19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3" marR="68583" marT="0" marB="0"/>
                </a:tc>
                <a:tc>
                  <a:txBody>
                    <a:bodyPr/>
                    <a:lstStyle/>
                    <a:p>
                      <a:pPr algn="ctr"/>
                      <a:r>
                        <a:rPr lang="el-GR" sz="1900">
                          <a:solidFill>
                            <a:schemeClr val="tx1"/>
                          </a:solidFill>
                          <a:effectLst/>
                          <a:latin typeface="Arial" panose="020B0604020202020204" pitchFamily="34" charset="0"/>
                          <a:cs typeface="Arial" panose="020B0604020202020204" pitchFamily="34" charset="0"/>
                        </a:rPr>
                        <a:t>Λύκειο/ Τεχνική Σχολή, </a:t>
                      </a:r>
                      <a:endParaRPr lang="en-CY" sz="1900">
                        <a:solidFill>
                          <a:schemeClr val="tx1"/>
                        </a:solidFill>
                        <a:effectLst/>
                        <a:latin typeface="Arial" panose="020B0604020202020204" pitchFamily="34" charset="0"/>
                        <a:cs typeface="Arial" panose="020B0604020202020204" pitchFamily="34" charset="0"/>
                      </a:endParaRPr>
                    </a:p>
                    <a:p>
                      <a:pPr algn="ctr"/>
                      <a:r>
                        <a:rPr lang="el-GR" sz="1900">
                          <a:solidFill>
                            <a:schemeClr val="tx1"/>
                          </a:solidFill>
                          <a:effectLst/>
                          <a:latin typeface="Arial" panose="020B0604020202020204" pitchFamily="34" charset="0"/>
                          <a:cs typeface="Arial" panose="020B0604020202020204" pitchFamily="34" charset="0"/>
                        </a:rPr>
                        <a:t>N = 265</a:t>
                      </a:r>
                      <a:endParaRPr lang="en-CY" sz="19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3" marR="68583" marT="0" marB="0"/>
                </a:tc>
                <a:tc>
                  <a:txBody>
                    <a:bodyPr/>
                    <a:lstStyle/>
                    <a:p>
                      <a:pPr algn="ctr"/>
                      <a:r>
                        <a:rPr lang="el-GR" sz="1900">
                          <a:solidFill>
                            <a:schemeClr val="tx1"/>
                          </a:solidFill>
                          <a:effectLst/>
                          <a:latin typeface="Arial" panose="020B0604020202020204" pitchFamily="34" charset="0"/>
                          <a:cs typeface="Arial" panose="020B0604020202020204" pitchFamily="34" charset="0"/>
                        </a:rPr>
                        <a:t>Πανεπιστήμιο, N = 356</a:t>
                      </a:r>
                      <a:endParaRPr lang="en-CY" sz="19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3" marR="68583" marT="0" marB="0"/>
                </a:tc>
                <a:tc>
                  <a:txBody>
                    <a:bodyPr/>
                    <a:lstStyle/>
                    <a:p>
                      <a:pPr algn="ctr"/>
                      <a:r>
                        <a:rPr lang="el-GR" sz="1900">
                          <a:solidFill>
                            <a:schemeClr val="tx1"/>
                          </a:solidFill>
                          <a:effectLst/>
                          <a:latin typeface="Arial" panose="020B0604020202020204" pitchFamily="34" charset="0"/>
                          <a:cs typeface="Arial" panose="020B0604020202020204" pitchFamily="34" charset="0"/>
                        </a:rPr>
                        <a:t>Τιμή σημαντικότητας (p.value)</a:t>
                      </a:r>
                      <a:endParaRPr lang="en-CY" sz="19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3" marR="68583" marT="0" marB="0"/>
                </a:tc>
                <a:extLst>
                  <a:ext uri="{0D108BD9-81ED-4DB2-BD59-A6C34878D82A}">
                    <a16:rowId xmlns:a16="http://schemas.microsoft.com/office/drawing/2014/main" val="3799706163"/>
                  </a:ext>
                </a:extLst>
              </a:tr>
              <a:tr h="179705">
                <a:tc>
                  <a:txBody>
                    <a:bodyPr/>
                    <a:lstStyle/>
                    <a:p>
                      <a:pPr algn="just"/>
                      <a:r>
                        <a:rPr lang="el-GR" sz="1900">
                          <a:solidFill>
                            <a:schemeClr val="tx1"/>
                          </a:solidFill>
                          <a:effectLst/>
                          <a:latin typeface="Arial" panose="020B0604020202020204" pitchFamily="34" charset="0"/>
                          <a:cs typeface="Arial" panose="020B0604020202020204" pitchFamily="34" charset="0"/>
                        </a:rPr>
                        <a:t>Συνολική Επίδοση</a:t>
                      </a:r>
                      <a:endParaRPr lang="en-CY" sz="19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3" marR="68583" marT="0" marB="0"/>
                </a:tc>
                <a:tc>
                  <a:txBody>
                    <a:bodyPr/>
                    <a:lstStyle/>
                    <a:p>
                      <a:pPr algn="ctr"/>
                      <a:r>
                        <a:rPr lang="el-GR" sz="1900">
                          <a:solidFill>
                            <a:schemeClr val="tx1"/>
                          </a:solidFill>
                          <a:effectLst/>
                          <a:latin typeface="Arial" panose="020B0604020202020204" pitchFamily="34" charset="0"/>
                          <a:cs typeface="Arial" panose="020B0604020202020204" pitchFamily="34" charset="0"/>
                        </a:rPr>
                        <a:t>19.4 (5.8)</a:t>
                      </a:r>
                      <a:endParaRPr lang="en-CY" sz="19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3" marR="68583" marT="0" marB="0"/>
                </a:tc>
                <a:tc>
                  <a:txBody>
                    <a:bodyPr/>
                    <a:lstStyle/>
                    <a:p>
                      <a:pPr algn="ctr"/>
                      <a:r>
                        <a:rPr lang="el-GR" sz="1900">
                          <a:solidFill>
                            <a:schemeClr val="tx1"/>
                          </a:solidFill>
                          <a:effectLst/>
                          <a:latin typeface="Arial" panose="020B0604020202020204" pitchFamily="34" charset="0"/>
                          <a:cs typeface="Arial" panose="020B0604020202020204" pitchFamily="34" charset="0"/>
                        </a:rPr>
                        <a:t>21.1 (5.4)</a:t>
                      </a:r>
                      <a:endParaRPr lang="en-CY" sz="19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3" marR="68583" marT="0" marB="0"/>
                </a:tc>
                <a:tc>
                  <a:txBody>
                    <a:bodyPr/>
                    <a:lstStyle/>
                    <a:p>
                      <a:pPr algn="ctr"/>
                      <a:r>
                        <a:rPr lang="el-GR" sz="1900">
                          <a:solidFill>
                            <a:schemeClr val="tx1"/>
                          </a:solidFill>
                          <a:effectLst/>
                          <a:latin typeface="Arial" panose="020B0604020202020204" pitchFamily="34" charset="0"/>
                          <a:cs typeface="Arial" panose="020B0604020202020204" pitchFamily="34" charset="0"/>
                        </a:rPr>
                        <a:t>23.2 (5.8)</a:t>
                      </a:r>
                      <a:endParaRPr lang="en-CY" sz="19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3" marR="68583" marT="0" marB="0"/>
                </a:tc>
                <a:tc>
                  <a:txBody>
                    <a:bodyPr/>
                    <a:lstStyle/>
                    <a:p>
                      <a:pPr algn="ctr"/>
                      <a:r>
                        <a:rPr lang="el-GR" sz="1900">
                          <a:solidFill>
                            <a:schemeClr val="tx1"/>
                          </a:solidFill>
                          <a:effectLst/>
                          <a:latin typeface="Arial" panose="020B0604020202020204" pitchFamily="34" charset="0"/>
                          <a:cs typeface="Arial" panose="020B0604020202020204" pitchFamily="34" charset="0"/>
                        </a:rPr>
                        <a:t>&lt;0.001</a:t>
                      </a:r>
                      <a:endParaRPr lang="en-CY" sz="19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3" marR="68583" marT="0" marB="0"/>
                </a:tc>
                <a:extLst>
                  <a:ext uri="{0D108BD9-81ED-4DB2-BD59-A6C34878D82A}">
                    <a16:rowId xmlns:a16="http://schemas.microsoft.com/office/drawing/2014/main" val="2244512504"/>
                  </a:ext>
                </a:extLst>
              </a:tr>
              <a:tr h="179705">
                <a:tc>
                  <a:txBody>
                    <a:bodyPr/>
                    <a:lstStyle/>
                    <a:p>
                      <a:pPr algn="just"/>
                      <a:r>
                        <a:rPr lang="el-GR" sz="1900">
                          <a:solidFill>
                            <a:schemeClr val="tx1"/>
                          </a:solidFill>
                          <a:effectLst/>
                          <a:latin typeface="Arial" panose="020B0604020202020204" pitchFamily="34" charset="0"/>
                          <a:cs typeface="Arial" panose="020B0604020202020204" pitchFamily="34" charset="0"/>
                        </a:rPr>
                        <a:t>Γνωσιολογική Επάρκεια</a:t>
                      </a:r>
                      <a:endParaRPr lang="en-CY" sz="19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3" marR="68583" marT="0" marB="0"/>
                </a:tc>
                <a:tc>
                  <a:txBody>
                    <a:bodyPr/>
                    <a:lstStyle/>
                    <a:p>
                      <a:pPr algn="ctr"/>
                      <a:r>
                        <a:rPr lang="el-GR" sz="1900">
                          <a:solidFill>
                            <a:schemeClr val="tx1"/>
                          </a:solidFill>
                          <a:effectLst/>
                          <a:latin typeface="Arial" panose="020B0604020202020204" pitchFamily="34" charset="0"/>
                          <a:cs typeface="Arial" panose="020B0604020202020204" pitchFamily="34" charset="0"/>
                        </a:rPr>
                        <a:t>12.3 (4.8)</a:t>
                      </a:r>
                      <a:endParaRPr lang="en-CY" sz="19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3" marR="68583" marT="0" marB="0"/>
                </a:tc>
                <a:tc>
                  <a:txBody>
                    <a:bodyPr/>
                    <a:lstStyle/>
                    <a:p>
                      <a:pPr algn="ctr"/>
                      <a:r>
                        <a:rPr lang="el-GR" sz="1900">
                          <a:solidFill>
                            <a:schemeClr val="tx1"/>
                          </a:solidFill>
                          <a:effectLst/>
                          <a:latin typeface="Arial" panose="020B0604020202020204" pitchFamily="34" charset="0"/>
                          <a:cs typeface="Arial" panose="020B0604020202020204" pitchFamily="34" charset="0"/>
                        </a:rPr>
                        <a:t>13.6 (4.1)</a:t>
                      </a:r>
                      <a:endParaRPr lang="en-CY" sz="19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3" marR="68583" marT="0" marB="0"/>
                </a:tc>
                <a:tc>
                  <a:txBody>
                    <a:bodyPr/>
                    <a:lstStyle/>
                    <a:p>
                      <a:pPr algn="ctr"/>
                      <a:r>
                        <a:rPr lang="el-GR" sz="1900">
                          <a:solidFill>
                            <a:schemeClr val="tx1"/>
                          </a:solidFill>
                          <a:effectLst/>
                          <a:latin typeface="Arial" panose="020B0604020202020204" pitchFamily="34" charset="0"/>
                          <a:cs typeface="Arial" panose="020B0604020202020204" pitchFamily="34" charset="0"/>
                        </a:rPr>
                        <a:t>15.2 (4.6)</a:t>
                      </a:r>
                      <a:endParaRPr lang="en-CY" sz="19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3" marR="68583" marT="0" marB="0"/>
                </a:tc>
                <a:tc>
                  <a:txBody>
                    <a:bodyPr/>
                    <a:lstStyle/>
                    <a:p>
                      <a:pPr algn="ctr"/>
                      <a:r>
                        <a:rPr lang="el-GR" sz="1900">
                          <a:solidFill>
                            <a:schemeClr val="tx1"/>
                          </a:solidFill>
                          <a:effectLst/>
                          <a:latin typeface="Arial" panose="020B0604020202020204" pitchFamily="34" charset="0"/>
                          <a:cs typeface="Arial" panose="020B0604020202020204" pitchFamily="34" charset="0"/>
                        </a:rPr>
                        <a:t>&lt;0.001</a:t>
                      </a:r>
                      <a:endParaRPr lang="en-CY" sz="19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3" marR="68583" marT="0" marB="0"/>
                </a:tc>
                <a:extLst>
                  <a:ext uri="{0D108BD9-81ED-4DB2-BD59-A6C34878D82A}">
                    <a16:rowId xmlns:a16="http://schemas.microsoft.com/office/drawing/2014/main" val="3149959820"/>
                  </a:ext>
                </a:extLst>
              </a:tr>
              <a:tr h="179705">
                <a:tc>
                  <a:txBody>
                    <a:bodyPr/>
                    <a:lstStyle/>
                    <a:p>
                      <a:pPr algn="just"/>
                      <a:r>
                        <a:rPr lang="el-GR" sz="1900">
                          <a:solidFill>
                            <a:schemeClr val="tx1"/>
                          </a:solidFill>
                          <a:effectLst/>
                          <a:latin typeface="Arial" panose="020B0604020202020204" pitchFamily="34" charset="0"/>
                          <a:cs typeface="Arial" panose="020B0604020202020204" pitchFamily="34" charset="0"/>
                        </a:rPr>
                        <a:t>Ικανότητες</a:t>
                      </a:r>
                      <a:endParaRPr lang="en-CY" sz="19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3" marR="68583" marT="0" marB="0"/>
                </a:tc>
                <a:tc>
                  <a:txBody>
                    <a:bodyPr/>
                    <a:lstStyle/>
                    <a:p>
                      <a:pPr algn="ctr"/>
                      <a:r>
                        <a:rPr lang="el-GR" sz="1900">
                          <a:solidFill>
                            <a:schemeClr val="tx1"/>
                          </a:solidFill>
                          <a:effectLst/>
                          <a:latin typeface="Arial" panose="020B0604020202020204" pitchFamily="34" charset="0"/>
                          <a:cs typeface="Arial" panose="020B0604020202020204" pitchFamily="34" charset="0"/>
                        </a:rPr>
                        <a:t>10.0 (3.2)</a:t>
                      </a:r>
                      <a:endParaRPr lang="en-CY" sz="19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3" marR="68583" marT="0" marB="0"/>
                </a:tc>
                <a:tc>
                  <a:txBody>
                    <a:bodyPr/>
                    <a:lstStyle/>
                    <a:p>
                      <a:pPr algn="ctr"/>
                      <a:r>
                        <a:rPr lang="el-GR" sz="1900">
                          <a:solidFill>
                            <a:schemeClr val="tx1"/>
                          </a:solidFill>
                          <a:effectLst/>
                          <a:latin typeface="Arial" panose="020B0604020202020204" pitchFamily="34" charset="0"/>
                          <a:cs typeface="Arial" panose="020B0604020202020204" pitchFamily="34" charset="0"/>
                        </a:rPr>
                        <a:t>10.5 (3.1)</a:t>
                      </a:r>
                      <a:endParaRPr lang="en-CY" sz="19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3" marR="68583" marT="0" marB="0"/>
                </a:tc>
                <a:tc>
                  <a:txBody>
                    <a:bodyPr/>
                    <a:lstStyle/>
                    <a:p>
                      <a:pPr algn="ctr"/>
                      <a:r>
                        <a:rPr lang="el-GR" sz="1900">
                          <a:solidFill>
                            <a:schemeClr val="tx1"/>
                          </a:solidFill>
                          <a:effectLst/>
                          <a:latin typeface="Arial" panose="020B0604020202020204" pitchFamily="34" charset="0"/>
                          <a:cs typeface="Arial" panose="020B0604020202020204" pitchFamily="34" charset="0"/>
                        </a:rPr>
                        <a:t>11.4 (3.1)</a:t>
                      </a:r>
                      <a:endParaRPr lang="en-CY" sz="190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3" marR="68583" marT="0" marB="0"/>
                </a:tc>
                <a:tc>
                  <a:txBody>
                    <a:bodyPr/>
                    <a:lstStyle/>
                    <a:p>
                      <a:pPr algn="ctr"/>
                      <a:r>
                        <a:rPr lang="el-GR" sz="1900" dirty="0">
                          <a:solidFill>
                            <a:schemeClr val="tx1"/>
                          </a:solidFill>
                          <a:effectLst/>
                          <a:latin typeface="Arial" panose="020B0604020202020204" pitchFamily="34" charset="0"/>
                          <a:cs typeface="Arial" panose="020B0604020202020204" pitchFamily="34" charset="0"/>
                        </a:rPr>
                        <a:t>&lt;0.001</a:t>
                      </a:r>
                      <a:endParaRPr lang="en-CY" sz="19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3" marR="68583" marT="0" marB="0"/>
                </a:tc>
                <a:extLst>
                  <a:ext uri="{0D108BD9-81ED-4DB2-BD59-A6C34878D82A}">
                    <a16:rowId xmlns:a16="http://schemas.microsoft.com/office/drawing/2014/main" val="1739660332"/>
                  </a:ext>
                </a:extLst>
              </a:tr>
            </a:tbl>
          </a:graphicData>
        </a:graphic>
      </p:graphicFrame>
      <p:sp>
        <p:nvSpPr>
          <p:cNvPr id="8" name="TextBox 7"/>
          <p:cNvSpPr txBox="1"/>
          <p:nvPr/>
        </p:nvSpPr>
        <p:spPr>
          <a:xfrm>
            <a:off x="852488" y="6414938"/>
            <a:ext cx="10604499" cy="369332"/>
          </a:xfrm>
          <a:prstGeom prst="rect">
            <a:avLst/>
          </a:prstGeom>
          <a:solidFill>
            <a:schemeClr val="accent1">
              <a:lumMod val="40000"/>
              <a:lumOff val="60000"/>
            </a:schemeClr>
          </a:solidFill>
          <a:effectLst>
            <a:outerShdw blurRad="50800" dist="38100" dir="2700000" algn="tl" rotWithShape="0">
              <a:prstClr val="black">
                <a:alpha val="40000"/>
              </a:prstClr>
            </a:outerShdw>
          </a:effectLst>
        </p:spPr>
        <p:txBody>
          <a:bodyPr wrap="square" rtlCol="0">
            <a:spAutoFit/>
          </a:bodyPr>
          <a:lstStyle/>
          <a:p>
            <a:r>
              <a:rPr lang="el-GR" dirty="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a:t>
            </a:r>
            <a:r>
              <a:rPr lang="el-GR" dirty="0">
                <a:latin typeface="Arial" panose="020B0604020202020204" pitchFamily="34" charset="0"/>
                <a:cs typeface="Arial" panose="020B0604020202020204" pitchFamily="34" charset="0"/>
              </a:rPr>
              <a:t>Μεγαλύτερο επίπεδο σπουδών των γονέων συσχετίζεται με μεγαλύτερη επίδοση.</a:t>
            </a:r>
            <a:endParaRPr lang="en-GB" dirty="0">
              <a:latin typeface="Arial" panose="020B0604020202020204" pitchFamily="34" charset="0"/>
              <a:cs typeface="Arial" panose="020B0604020202020204" pitchFamily="34" charset="0"/>
            </a:endParaRPr>
          </a:p>
        </p:txBody>
      </p:sp>
      <p:sp>
        <p:nvSpPr>
          <p:cNvPr id="9" name="Slide Number Placeholder 1">
            <a:extLst>
              <a:ext uri="{FF2B5EF4-FFF2-40B4-BE49-F238E27FC236}">
                <a16:creationId xmlns:a16="http://schemas.microsoft.com/office/drawing/2014/main" id="{FBFA025E-40AC-3E4F-A992-75C1F8E2DB07}"/>
              </a:ext>
            </a:extLst>
          </p:cNvPr>
          <p:cNvSpPr>
            <a:spLocks noGrp="1"/>
          </p:cNvSpPr>
          <p:nvPr>
            <p:ph type="sldNum" sz="quarter" idx="12"/>
          </p:nvPr>
        </p:nvSpPr>
        <p:spPr bwMode="auto">
          <a:xfrm>
            <a:off x="11591436" y="6278970"/>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r>
              <a:rPr lang="el-GR" altLang="el-GR" dirty="0">
                <a:solidFill>
                  <a:srgbClr val="FFFFFF"/>
                </a:solidFill>
              </a:rPr>
              <a:t>33</a:t>
            </a:r>
            <a:endParaRPr lang="en-US" altLang="el-GR" dirty="0">
              <a:solidFill>
                <a:srgbClr val="FFFFFF"/>
              </a:solidFill>
            </a:endParaRPr>
          </a:p>
        </p:txBody>
      </p:sp>
    </p:spTree>
    <p:extLst>
      <p:ext uri="{BB962C8B-B14F-4D97-AF65-F5344CB8AC3E}">
        <p14:creationId xmlns:p14="http://schemas.microsoft.com/office/powerpoint/2010/main" val="311587759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EBBCE8D-D875-5C48-9C79-FA725D207061}"/>
              </a:ext>
            </a:extLst>
          </p:cNvPr>
          <p:cNvSpPr txBox="1"/>
          <p:nvPr/>
        </p:nvSpPr>
        <p:spPr>
          <a:xfrm>
            <a:off x="1533572" y="238966"/>
            <a:ext cx="9124856" cy="461665"/>
          </a:xfrm>
          <a:prstGeom prst="rect">
            <a:avLst/>
          </a:prstGeom>
          <a:ln w="28575"/>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a:spAutoFit/>
          </a:bodyPr>
          <a:lstStyle/>
          <a:p>
            <a:pPr algn="ctr" eaLnBrk="1" fontAlgn="auto" hangingPunct="1">
              <a:spcBef>
                <a:spcPts val="0"/>
              </a:spcBef>
              <a:spcAft>
                <a:spcPts val="0"/>
              </a:spcAft>
              <a:defRPr/>
            </a:pPr>
            <a:r>
              <a:rPr lang="el-GR" sz="2400" b="1" dirty="0"/>
              <a:t>ΔΙΕΡΕΥΝΗΣΗ ΣΥΣΧΕΤΙΣΗΣ ΕΠΙΠΕΔΟΥ ΣΤΑΣΕΩΝ ΚΑΙ ΕΠΙΔΟΣΗΣ</a:t>
            </a:r>
            <a:endParaRPr lang="en-US" sz="2400" b="1" dirty="0"/>
          </a:p>
        </p:txBody>
      </p:sp>
      <p:graphicFrame>
        <p:nvGraphicFramePr>
          <p:cNvPr id="8" name="Table 7">
            <a:extLst>
              <a:ext uri="{FF2B5EF4-FFF2-40B4-BE49-F238E27FC236}">
                <a16:creationId xmlns:a16="http://schemas.microsoft.com/office/drawing/2014/main" id="{25F5C6E2-6F03-334E-BA9F-E0F4DE58A6B5}"/>
              </a:ext>
            </a:extLst>
          </p:cNvPr>
          <p:cNvGraphicFramePr>
            <a:graphicFrameLocks noGrp="1"/>
          </p:cNvGraphicFramePr>
          <p:nvPr>
            <p:extLst>
              <p:ext uri="{D42A27DB-BD31-4B8C-83A1-F6EECF244321}">
                <p14:modId xmlns:p14="http://schemas.microsoft.com/office/powerpoint/2010/main" val="3634649767"/>
              </p:ext>
            </p:extLst>
          </p:nvPr>
        </p:nvGraphicFramePr>
        <p:xfrm>
          <a:off x="1382128" y="1622792"/>
          <a:ext cx="9427744" cy="1737360"/>
        </p:xfrm>
        <a:graphic>
          <a:graphicData uri="http://schemas.openxmlformats.org/drawingml/2006/table">
            <a:tbl>
              <a:tblPr firstRow="1" firstCol="1" bandRow="1">
                <a:tableStyleId>{21E4AEA4-8DFA-4A89-87EB-49C32662AFE0}</a:tableStyleId>
              </a:tblPr>
              <a:tblGrid>
                <a:gridCol w="2813674">
                  <a:extLst>
                    <a:ext uri="{9D8B030D-6E8A-4147-A177-3AD203B41FA5}">
                      <a16:colId xmlns:a16="http://schemas.microsoft.com/office/drawing/2014/main" val="2216547932"/>
                    </a:ext>
                  </a:extLst>
                </a:gridCol>
                <a:gridCol w="826628">
                  <a:extLst>
                    <a:ext uri="{9D8B030D-6E8A-4147-A177-3AD203B41FA5}">
                      <a16:colId xmlns:a16="http://schemas.microsoft.com/office/drawing/2014/main" val="3345014303"/>
                    </a:ext>
                  </a:extLst>
                </a:gridCol>
                <a:gridCol w="826628">
                  <a:extLst>
                    <a:ext uri="{9D8B030D-6E8A-4147-A177-3AD203B41FA5}">
                      <a16:colId xmlns:a16="http://schemas.microsoft.com/office/drawing/2014/main" val="3446158130"/>
                    </a:ext>
                  </a:extLst>
                </a:gridCol>
                <a:gridCol w="826628">
                  <a:extLst>
                    <a:ext uri="{9D8B030D-6E8A-4147-A177-3AD203B41FA5}">
                      <a16:colId xmlns:a16="http://schemas.microsoft.com/office/drawing/2014/main" val="1331945040"/>
                    </a:ext>
                  </a:extLst>
                </a:gridCol>
                <a:gridCol w="826628">
                  <a:extLst>
                    <a:ext uri="{9D8B030D-6E8A-4147-A177-3AD203B41FA5}">
                      <a16:colId xmlns:a16="http://schemas.microsoft.com/office/drawing/2014/main" val="4079059039"/>
                    </a:ext>
                  </a:extLst>
                </a:gridCol>
                <a:gridCol w="826628">
                  <a:extLst>
                    <a:ext uri="{9D8B030D-6E8A-4147-A177-3AD203B41FA5}">
                      <a16:colId xmlns:a16="http://schemas.microsoft.com/office/drawing/2014/main" val="4260601402"/>
                    </a:ext>
                  </a:extLst>
                </a:gridCol>
                <a:gridCol w="826628">
                  <a:extLst>
                    <a:ext uri="{9D8B030D-6E8A-4147-A177-3AD203B41FA5}">
                      <a16:colId xmlns:a16="http://schemas.microsoft.com/office/drawing/2014/main" val="1013069347"/>
                    </a:ext>
                  </a:extLst>
                </a:gridCol>
                <a:gridCol w="826628">
                  <a:extLst>
                    <a:ext uri="{9D8B030D-6E8A-4147-A177-3AD203B41FA5}">
                      <a16:colId xmlns:a16="http://schemas.microsoft.com/office/drawing/2014/main" val="1951159737"/>
                    </a:ext>
                  </a:extLst>
                </a:gridCol>
                <a:gridCol w="827674">
                  <a:extLst>
                    <a:ext uri="{9D8B030D-6E8A-4147-A177-3AD203B41FA5}">
                      <a16:colId xmlns:a16="http://schemas.microsoft.com/office/drawing/2014/main" val="3390197095"/>
                    </a:ext>
                  </a:extLst>
                </a:gridCol>
              </a:tblGrid>
              <a:tr h="186055">
                <a:tc>
                  <a:txBody>
                    <a:bodyPr/>
                    <a:lstStyle/>
                    <a:p>
                      <a:pPr algn="ctr"/>
                      <a:r>
                        <a:rPr lang="el-GR" sz="1900">
                          <a:solidFill>
                            <a:schemeClr val="tx1"/>
                          </a:solidFill>
                          <a:effectLst/>
                          <a:latin typeface="Arial" panose="020B0604020202020204" pitchFamily="34" charset="0"/>
                          <a:cs typeface="Arial" panose="020B0604020202020204" pitchFamily="34" charset="0"/>
                        </a:rPr>
                        <a:t> </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[1]</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[2]</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[3]</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[4]</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[5]</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[6]</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[7]</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[8]</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3269091112"/>
                  </a:ext>
                </a:extLst>
              </a:tr>
              <a:tr h="186055">
                <a:tc>
                  <a:txBody>
                    <a:bodyPr/>
                    <a:lstStyle/>
                    <a:p>
                      <a:pPr algn="l"/>
                      <a:r>
                        <a:rPr lang="en-GB" sz="1900">
                          <a:solidFill>
                            <a:schemeClr val="tx1"/>
                          </a:solidFill>
                          <a:effectLst/>
                          <a:latin typeface="Arial" panose="020B0604020202020204" pitchFamily="34" charset="0"/>
                          <a:cs typeface="Arial" panose="020B0604020202020204" pitchFamily="34" charset="0"/>
                        </a:rPr>
                        <a:t>Συνολικό </a:t>
                      </a:r>
                      <a:r>
                        <a:rPr lang="el-GR" sz="1900">
                          <a:solidFill>
                            <a:schemeClr val="tx1"/>
                          </a:solidFill>
                          <a:effectLst/>
                          <a:latin typeface="Arial" panose="020B0604020202020204" pitchFamily="34" charset="0"/>
                          <a:cs typeface="Arial" panose="020B0604020202020204" pitchFamily="34" charset="0"/>
                        </a:rPr>
                        <a:t>Δοκίμιο</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0.44</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0.28</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0.18</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0.22</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0.21</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0.23</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0.32</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0.09</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500384712"/>
                  </a:ext>
                </a:extLst>
              </a:tr>
              <a:tr h="186055">
                <a:tc>
                  <a:txBody>
                    <a:bodyPr/>
                    <a:lstStyle/>
                    <a:p>
                      <a:pPr algn="l"/>
                      <a:r>
                        <a:rPr lang="en-GB" sz="1900">
                          <a:solidFill>
                            <a:schemeClr val="tx1"/>
                          </a:solidFill>
                          <a:effectLst/>
                          <a:latin typeface="Arial" panose="020B0604020202020204" pitchFamily="34" charset="0"/>
                          <a:cs typeface="Arial" panose="020B0604020202020204" pitchFamily="34" charset="0"/>
                        </a:rPr>
                        <a:t>Γνωσιολογική επάρκεια</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0.41</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0.26</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0.16</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0.21</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dirty="0">
                          <a:solidFill>
                            <a:schemeClr val="tx1"/>
                          </a:solidFill>
                          <a:effectLst/>
                          <a:latin typeface="Arial" panose="020B0604020202020204" pitchFamily="34" charset="0"/>
                          <a:cs typeface="Arial" panose="020B0604020202020204" pitchFamily="34" charset="0"/>
                        </a:rPr>
                        <a:t>0.19</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0.20</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0.29</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0.07</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56748866"/>
                  </a:ext>
                </a:extLst>
              </a:tr>
              <a:tr h="196215">
                <a:tc>
                  <a:txBody>
                    <a:bodyPr/>
                    <a:lstStyle/>
                    <a:p>
                      <a:pPr algn="l"/>
                      <a:r>
                        <a:rPr lang="en-GB" sz="1900">
                          <a:solidFill>
                            <a:schemeClr val="tx1"/>
                          </a:solidFill>
                          <a:effectLst/>
                          <a:latin typeface="Arial" panose="020B0604020202020204" pitchFamily="34" charset="0"/>
                          <a:cs typeface="Arial" panose="020B0604020202020204" pitchFamily="34" charset="0"/>
                        </a:rPr>
                        <a:t>Ικανότητες</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0.38</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0.23</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0.14</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0.20</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0.18</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0.22</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0.31</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r>
                        <a:rPr lang="en-GB" sz="1900">
                          <a:solidFill>
                            <a:schemeClr val="tx1"/>
                          </a:solidFill>
                          <a:effectLst/>
                          <a:latin typeface="Arial" panose="020B0604020202020204" pitchFamily="34" charset="0"/>
                          <a:cs typeface="Arial" panose="020B0604020202020204" pitchFamily="34" charset="0"/>
                        </a:rPr>
                        <a:t>0.09</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047831148"/>
                  </a:ext>
                </a:extLst>
              </a:tr>
              <a:tr h="172720">
                <a:tc gridSpan="9">
                  <a:txBody>
                    <a:bodyPr/>
                    <a:lstStyle/>
                    <a:p>
                      <a:pPr marL="185738" indent="0" algn="r">
                        <a:spcAft>
                          <a:spcPts val="1000"/>
                        </a:spcAft>
                        <a:tabLst/>
                      </a:pPr>
                      <a:r>
                        <a:rPr lang="el-GR" sz="1900" dirty="0" err="1">
                          <a:solidFill>
                            <a:schemeClr val="tx1"/>
                          </a:solidFill>
                          <a:effectLst/>
                          <a:latin typeface="Arial" panose="020B0604020202020204" pitchFamily="34" charset="0"/>
                          <a:cs typeface="Arial" panose="020B0604020202020204" pitchFamily="34" charset="0"/>
                        </a:rPr>
                        <a:t>Σημ</a:t>
                      </a:r>
                      <a:r>
                        <a:rPr lang="el-GR" sz="1900" dirty="0">
                          <a:solidFill>
                            <a:schemeClr val="tx1"/>
                          </a:solidFill>
                          <a:effectLst/>
                          <a:latin typeface="Arial" panose="020B0604020202020204" pitchFamily="34" charset="0"/>
                          <a:cs typeface="Arial" panose="020B0604020202020204" pitchFamily="34" charset="0"/>
                        </a:rPr>
                        <a:t>: Όλες οι συσχετίσεις είναι στατιστικά σημαντικές σε επίπεδο </a:t>
                      </a:r>
                      <a:r>
                        <a:rPr lang="en-GB" sz="1900" dirty="0">
                          <a:solidFill>
                            <a:schemeClr val="tx1"/>
                          </a:solidFill>
                          <a:effectLst/>
                          <a:latin typeface="Arial" panose="020B0604020202020204" pitchFamily="34" charset="0"/>
                          <a:cs typeface="Arial" panose="020B0604020202020204" pitchFamily="34" charset="0"/>
                        </a:rPr>
                        <a:t>a</a:t>
                      </a:r>
                      <a:r>
                        <a:rPr lang="el-GR" sz="1900" dirty="0">
                          <a:solidFill>
                            <a:schemeClr val="tx1"/>
                          </a:solidFill>
                          <a:effectLst/>
                          <a:latin typeface="Arial" panose="020B0604020202020204" pitchFamily="34" charset="0"/>
                          <a:cs typeface="Arial" panose="020B0604020202020204" pitchFamily="34" charset="0"/>
                        </a:rPr>
                        <a:t>=0.05</a:t>
                      </a:r>
                      <a:endParaRPr lang="en-CY" sz="1900" i="1"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hMerge="1">
                  <a:txBody>
                    <a:bodyPr/>
                    <a:lstStyle/>
                    <a:p>
                      <a:endParaRPr lang="en-CY"/>
                    </a:p>
                  </a:txBody>
                  <a:tcPr/>
                </a:tc>
                <a:tc hMerge="1">
                  <a:txBody>
                    <a:bodyPr/>
                    <a:lstStyle/>
                    <a:p>
                      <a:endParaRPr lang="en-CY"/>
                    </a:p>
                  </a:txBody>
                  <a:tcPr/>
                </a:tc>
                <a:tc hMerge="1">
                  <a:txBody>
                    <a:bodyPr/>
                    <a:lstStyle/>
                    <a:p>
                      <a:endParaRPr lang="en-CY"/>
                    </a:p>
                  </a:txBody>
                  <a:tcPr/>
                </a:tc>
                <a:tc hMerge="1">
                  <a:txBody>
                    <a:bodyPr/>
                    <a:lstStyle/>
                    <a:p>
                      <a:endParaRPr lang="en-CY"/>
                    </a:p>
                  </a:txBody>
                  <a:tcPr/>
                </a:tc>
                <a:tc hMerge="1">
                  <a:txBody>
                    <a:bodyPr/>
                    <a:lstStyle/>
                    <a:p>
                      <a:endParaRPr lang="en-CY"/>
                    </a:p>
                  </a:txBody>
                  <a:tcPr/>
                </a:tc>
                <a:tc hMerge="1">
                  <a:txBody>
                    <a:bodyPr/>
                    <a:lstStyle/>
                    <a:p>
                      <a:endParaRPr lang="en-CY"/>
                    </a:p>
                  </a:txBody>
                  <a:tcPr/>
                </a:tc>
                <a:tc hMerge="1">
                  <a:txBody>
                    <a:bodyPr/>
                    <a:lstStyle/>
                    <a:p>
                      <a:endParaRPr lang="en-CY"/>
                    </a:p>
                  </a:txBody>
                  <a:tcPr/>
                </a:tc>
                <a:tc hMerge="1">
                  <a:txBody>
                    <a:bodyPr/>
                    <a:lstStyle/>
                    <a:p>
                      <a:endParaRPr lang="en-CY"/>
                    </a:p>
                  </a:txBody>
                  <a:tcPr/>
                </a:tc>
                <a:extLst>
                  <a:ext uri="{0D108BD9-81ED-4DB2-BD59-A6C34878D82A}">
                    <a16:rowId xmlns:a16="http://schemas.microsoft.com/office/drawing/2014/main" val="4158580750"/>
                  </a:ext>
                </a:extLst>
              </a:tr>
            </a:tbl>
          </a:graphicData>
        </a:graphic>
      </p:graphicFrame>
      <p:sp>
        <p:nvSpPr>
          <p:cNvPr id="9" name="Rectangle 1">
            <a:extLst>
              <a:ext uri="{FF2B5EF4-FFF2-40B4-BE49-F238E27FC236}">
                <a16:creationId xmlns:a16="http://schemas.microsoft.com/office/drawing/2014/main" id="{503C4A9A-4893-D142-9846-B1126A5A21C5}"/>
              </a:ext>
            </a:extLst>
          </p:cNvPr>
          <p:cNvSpPr>
            <a:spLocks noChangeArrowheads="1"/>
          </p:cNvSpPr>
          <p:nvPr/>
        </p:nvSpPr>
        <p:spPr bwMode="auto">
          <a:xfrm>
            <a:off x="1000406" y="3496042"/>
            <a:ext cx="10502619" cy="24827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l-GR" altLang="en-CY" sz="19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[1] </a:t>
            </a:r>
            <a:r>
              <a:rPr kumimoji="0" lang="en-US" altLang="en-CY" sz="1900" b="0" i="1"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r>
              <a:rPr kumimoji="0" lang="el-GR"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Παράγοντας: Επιτυχία στο μάθημα της Φυσικής</a:t>
            </a:r>
            <a:r>
              <a:rPr kumimoji="0" lang="en-US"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endParaRPr kumimoji="0" lang="el-GR" altLang="en-CY"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l-GR" altLang="en-CY" sz="19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[2] </a:t>
            </a:r>
            <a:r>
              <a:rPr kumimoji="0" lang="en-US" altLang="en-CY" sz="1900" b="0" i="1"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r>
              <a:rPr kumimoji="0" lang="el-GR"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Παράγοντας: Προτίμηση στη Φυσική ως μάθημα/ επάγγελμα που θα επιλέξουν</a:t>
            </a:r>
            <a:r>
              <a:rPr kumimoji="0" lang="en-US"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endParaRPr kumimoji="0" lang="el-GR" altLang="en-CY"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l-GR" altLang="en-CY" sz="19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[3]</a:t>
            </a:r>
            <a:r>
              <a:rPr kumimoji="0" lang="el-GR" altLang="en-CY" sz="1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CY" sz="1900" b="0" i="1"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r>
              <a:rPr kumimoji="0" lang="el-GR"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Παράγοντας: Ικανοποίηση από Εκπαιδευτικούς, Περιεχόμενο μαθήματος, Κλίμα τάξης</a:t>
            </a:r>
            <a:r>
              <a:rPr kumimoji="0" lang="en-US"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endParaRPr kumimoji="0" lang="el-GR" altLang="en-CY"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ts val="200"/>
              </a:spcBef>
              <a:spcAft>
                <a:spcPts val="200"/>
              </a:spcAft>
              <a:buClrTx/>
              <a:buSzTx/>
              <a:buFontTx/>
              <a:buNone/>
              <a:tabLst/>
            </a:pPr>
            <a:r>
              <a:rPr kumimoji="0" lang="el-GR" altLang="en-CY" sz="19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[4]</a:t>
            </a:r>
            <a:r>
              <a:rPr kumimoji="0" lang="el-GR" altLang="en-CY" sz="1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CY" sz="1900" b="0" i="1"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r>
              <a:rPr kumimoji="0" lang="el-GR"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Παράγοντας: Ενδιαφέρον για την επιστήμη της Φυσικής</a:t>
            </a:r>
            <a:r>
              <a:rPr kumimoji="0" lang="en-US"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endParaRPr kumimoji="0" lang="el-GR" altLang="en-CY"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l-GR" altLang="en-CY" sz="19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[5]</a:t>
            </a:r>
            <a:r>
              <a:rPr kumimoji="0" lang="el-GR" altLang="en-CY" sz="1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CY" sz="1900" b="0" i="1"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r>
              <a:rPr kumimoji="0" lang="el-GR"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Παράγοντας: Ενδιαφέρον για το μάθημα της Φυσικής</a:t>
            </a:r>
            <a:r>
              <a:rPr kumimoji="0" lang="en-US"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endParaRPr kumimoji="0" lang="el-GR" altLang="en-CY"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l-GR" altLang="en-CY" sz="19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[6]</a:t>
            </a:r>
            <a:r>
              <a:rPr kumimoji="0" lang="el-GR" altLang="en-CY" sz="1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CY" sz="1900" b="0" i="1"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r>
              <a:rPr kumimoji="0" lang="el-GR"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Παράγοντας: Η άξια της επιστήμης της Φυσικής</a:t>
            </a:r>
            <a:r>
              <a:rPr kumimoji="0" lang="en-US"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endParaRPr kumimoji="0" lang="el-GR" altLang="en-CY"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l-GR" altLang="en-CY" sz="19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[7]</a:t>
            </a:r>
            <a:r>
              <a:rPr kumimoji="0" lang="el-GR" altLang="en-CY" sz="1900" b="1" i="0" u="none" strike="noStrike" cap="none" normalizeH="0" baseline="0" dirty="0">
                <a:ln>
                  <a:noFill/>
                </a:ln>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kumimoji="0" lang="en-US" altLang="en-CY" sz="1900" b="0" i="1"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r>
              <a:rPr kumimoji="0" lang="el-GR" altLang="en-CY" sz="19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kumimoji="0" lang="el-GR"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Παράγοντας:</a:t>
            </a:r>
            <a:r>
              <a:rPr kumimoji="0" lang="el-GR" altLang="en-CY" sz="19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 Συμμέτοχη στο μάθημα της Φυσικής</a:t>
            </a:r>
            <a:r>
              <a:rPr kumimoji="0" lang="en-US" altLang="en-CY" sz="19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kumimoji="0" lang="el-GR" altLang="en-CY"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l-GR" altLang="en-CY" sz="1900" b="1"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[8] </a:t>
            </a:r>
            <a:r>
              <a:rPr kumimoji="0" lang="en-US" altLang="en-CY" sz="1900" b="0" i="1"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a:t>
            </a:r>
            <a:r>
              <a:rPr kumimoji="0" lang="el-GR" altLang="en-CY" sz="1900" b="0" i="0" u="none" strike="noStrike" cap="none" normalizeH="0" baseline="0" dirty="0">
                <a:ln>
                  <a:noFill/>
                </a:ln>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kumimoji="0" lang="el-GR"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Παράγοντας: </a:t>
            </a:r>
            <a:r>
              <a:rPr kumimoji="0" lang="en-US"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H</a:t>
            </a:r>
            <a:r>
              <a:rPr kumimoji="0" lang="el-GR" altLang="en-CY" sz="19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στάση των φίλων των συμμετεχόντων απέναντι στο μάθημα της Φυσικής.</a:t>
            </a:r>
            <a:endParaRPr kumimoji="0" lang="el-GR" altLang="en-CY" sz="19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00120C4F-4AAA-B841-85F9-6DF1937A8189}"/>
              </a:ext>
            </a:extLst>
          </p:cNvPr>
          <p:cNvSpPr txBox="1"/>
          <p:nvPr/>
        </p:nvSpPr>
        <p:spPr>
          <a:xfrm>
            <a:off x="484469" y="1086792"/>
            <a:ext cx="11241368" cy="400110"/>
          </a:xfrm>
          <a:prstGeom prst="rect">
            <a:avLst/>
          </a:prstGeom>
          <a:solidFill>
            <a:schemeClr val="accent2"/>
          </a:solidFill>
          <a:ln>
            <a:solidFill>
              <a:schemeClr val="accent2">
                <a:lumMod val="50000"/>
              </a:schemeClr>
            </a:solidFill>
          </a:ln>
          <a:effectLst>
            <a:outerShdw blurRad="50800" dist="38100" dir="2700000" algn="tl" rotWithShape="0">
              <a:prstClr val="black">
                <a:alpha val="40000"/>
              </a:prstClr>
            </a:outerShdw>
          </a:effectLst>
        </p:spPr>
        <p:txBody>
          <a:bodyPr wrap="square">
            <a:spAutoFit/>
          </a:bodyPr>
          <a:lstStyle/>
          <a:p>
            <a:pPr algn="ctr">
              <a:defRPr/>
            </a:pPr>
            <a:r>
              <a:rPr lang="en-GB" sz="2000" b="1" dirty="0" err="1">
                <a:latin typeface="Arial" panose="020B0604020202020204" pitchFamily="34" charset="0"/>
                <a:cs typeface="Arial" panose="020B0604020202020204" pitchFamily="34" charset="0"/>
              </a:rPr>
              <a:t>Γρ</a:t>
            </a:r>
            <a:r>
              <a:rPr lang="en-GB" sz="2000" b="1" dirty="0">
                <a:latin typeface="Arial" panose="020B0604020202020204" pitchFamily="34" charset="0"/>
                <a:cs typeface="Arial" panose="020B0604020202020204" pitchFamily="34" charset="0"/>
              </a:rPr>
              <a:t>α</a:t>
            </a:r>
            <a:r>
              <a:rPr lang="en-GB" sz="2000" b="1" dirty="0" err="1">
                <a:latin typeface="Arial" panose="020B0604020202020204" pitchFamily="34" charset="0"/>
                <a:cs typeface="Arial" panose="020B0604020202020204" pitchFamily="34" charset="0"/>
              </a:rPr>
              <a:t>μμικές</a:t>
            </a:r>
            <a:r>
              <a:rPr lang="en-GB" sz="2000" b="1" dirty="0">
                <a:latin typeface="Arial" panose="020B0604020202020204" pitchFamily="34" charset="0"/>
                <a:cs typeface="Arial" panose="020B0604020202020204" pitchFamily="34" charset="0"/>
              </a:rPr>
              <a:t> </a:t>
            </a:r>
            <a:r>
              <a:rPr lang="en-GB" sz="2000" b="1" dirty="0" err="1">
                <a:latin typeface="Arial" panose="020B0604020202020204" pitchFamily="34" charset="0"/>
                <a:cs typeface="Arial" panose="020B0604020202020204" pitchFamily="34" charset="0"/>
              </a:rPr>
              <a:t>συσχετίσεις</a:t>
            </a:r>
            <a:r>
              <a:rPr lang="en-GB" sz="2000" b="1" dirty="0">
                <a:latin typeface="Arial" panose="020B0604020202020204" pitchFamily="34" charset="0"/>
                <a:cs typeface="Arial" panose="020B0604020202020204" pitchFamily="34" charset="0"/>
              </a:rPr>
              <a:t> </a:t>
            </a:r>
            <a:r>
              <a:rPr lang="en-GB" sz="2000" b="1" dirty="0" err="1">
                <a:latin typeface="Arial" panose="020B0604020202020204" pitchFamily="34" charset="0"/>
                <a:cs typeface="Arial" panose="020B0604020202020204" pitchFamily="34" charset="0"/>
              </a:rPr>
              <a:t>κ</a:t>
            </a:r>
            <a:r>
              <a:rPr lang="en-GB" sz="2000" b="1" dirty="0">
                <a:latin typeface="Arial" panose="020B0604020202020204" pitchFamily="34" charset="0"/>
                <a:cs typeface="Arial" panose="020B0604020202020204" pitchFamily="34" charset="0"/>
              </a:rPr>
              <a:t>α</a:t>
            </a:r>
            <a:r>
              <a:rPr lang="en-GB" sz="2000" b="1" dirty="0" err="1">
                <a:latin typeface="Arial" panose="020B0604020202020204" pitchFamily="34" charset="0"/>
                <a:cs typeface="Arial" panose="020B0604020202020204" pitchFamily="34" charset="0"/>
              </a:rPr>
              <a:t>τά</a:t>
            </a:r>
            <a:r>
              <a:rPr lang="en-GB" sz="2000" b="1" dirty="0">
                <a:latin typeface="Arial" panose="020B0604020202020204" pitchFamily="34" charset="0"/>
                <a:cs typeface="Arial" panose="020B0604020202020204" pitchFamily="34" charset="0"/>
              </a:rPr>
              <a:t> Pearson </a:t>
            </a:r>
            <a:r>
              <a:rPr lang="en-GB" sz="2000" b="1" dirty="0" err="1">
                <a:latin typeface="Arial" panose="020B0604020202020204" pitchFamily="34" charset="0"/>
                <a:cs typeface="Arial" panose="020B0604020202020204" pitchFamily="34" charset="0"/>
              </a:rPr>
              <a:t>μετ</a:t>
            </a:r>
            <a:r>
              <a:rPr lang="en-GB" sz="2000" b="1" dirty="0">
                <a:latin typeface="Arial" panose="020B0604020202020204" pitchFamily="34" charset="0"/>
                <a:cs typeface="Arial" panose="020B0604020202020204" pitchFamily="34" charset="0"/>
              </a:rPr>
              <a:t>α</a:t>
            </a:r>
            <a:r>
              <a:rPr lang="en-GB" sz="2000" b="1" dirty="0" err="1">
                <a:latin typeface="Arial" panose="020B0604020202020204" pitchFamily="34" charset="0"/>
                <a:cs typeface="Arial" panose="020B0604020202020204" pitchFamily="34" charset="0"/>
              </a:rPr>
              <a:t>ξύ</a:t>
            </a:r>
            <a:r>
              <a:rPr lang="en-GB" sz="2000" b="1" dirty="0">
                <a:latin typeface="Arial" panose="020B0604020202020204" pitchFamily="34" charset="0"/>
                <a:cs typeface="Arial" panose="020B0604020202020204" pitchFamily="34" charset="0"/>
              </a:rPr>
              <a:t> πα</a:t>
            </a:r>
            <a:r>
              <a:rPr lang="en-GB" sz="2000" b="1" dirty="0" err="1">
                <a:latin typeface="Arial" panose="020B0604020202020204" pitchFamily="34" charset="0"/>
                <a:cs typeface="Arial" panose="020B0604020202020204" pitchFamily="34" charset="0"/>
              </a:rPr>
              <a:t>ρ</a:t>
            </a:r>
            <a:r>
              <a:rPr lang="en-GB" sz="2000" b="1" dirty="0">
                <a:latin typeface="Arial" panose="020B0604020202020204" pitchFamily="34" charset="0"/>
                <a:cs typeface="Arial" panose="020B0604020202020204" pitchFamily="34" charset="0"/>
              </a:rPr>
              <a:t>α</a:t>
            </a:r>
            <a:r>
              <a:rPr lang="en-GB" sz="2000" b="1" dirty="0" err="1">
                <a:latin typeface="Arial" panose="020B0604020202020204" pitchFamily="34" charset="0"/>
                <a:cs typeface="Arial" panose="020B0604020202020204" pitchFamily="34" charset="0"/>
              </a:rPr>
              <a:t>γόντων</a:t>
            </a:r>
            <a:r>
              <a:rPr lang="en-GB" sz="2000" b="1" dirty="0">
                <a:latin typeface="Arial" panose="020B0604020202020204" pitchFamily="34" charset="0"/>
                <a:cs typeface="Arial" panose="020B0604020202020204" pitchFamily="34" charset="0"/>
              </a:rPr>
              <a:t> </a:t>
            </a:r>
            <a:r>
              <a:rPr lang="en-GB" sz="2000" b="1" dirty="0" err="1">
                <a:latin typeface="Arial" panose="020B0604020202020204" pitchFamily="34" charset="0"/>
                <a:cs typeface="Arial" panose="020B0604020202020204" pitchFamily="34" charset="0"/>
              </a:rPr>
              <a:t>στάσεων</a:t>
            </a:r>
            <a:r>
              <a:rPr lang="en-GB" sz="2000" b="1" dirty="0">
                <a:latin typeface="Arial" panose="020B0604020202020204" pitchFamily="34" charset="0"/>
                <a:cs typeface="Arial" panose="020B0604020202020204" pitchFamily="34" charset="0"/>
              </a:rPr>
              <a:t> </a:t>
            </a:r>
            <a:r>
              <a:rPr lang="en-GB" sz="2000" b="1" dirty="0" err="1">
                <a:latin typeface="Arial" panose="020B0604020202020204" pitchFamily="34" charset="0"/>
                <a:cs typeface="Arial" panose="020B0604020202020204" pitchFamily="34" charset="0"/>
              </a:rPr>
              <a:t>κ</a:t>
            </a:r>
            <a:r>
              <a:rPr lang="en-GB" sz="2000" b="1" dirty="0">
                <a:latin typeface="Arial" panose="020B0604020202020204" pitchFamily="34" charset="0"/>
                <a:cs typeface="Arial" panose="020B0604020202020204" pitchFamily="34" charset="0"/>
              </a:rPr>
              <a:t>α</a:t>
            </a:r>
            <a:r>
              <a:rPr lang="en-GB" sz="2000" b="1" dirty="0" err="1">
                <a:latin typeface="Arial" panose="020B0604020202020204" pitchFamily="34" charset="0"/>
                <a:cs typeface="Arial" panose="020B0604020202020204" pitchFamily="34" charset="0"/>
              </a:rPr>
              <a:t>ι</a:t>
            </a:r>
            <a:r>
              <a:rPr lang="en-GB" sz="2000" b="1" dirty="0">
                <a:latin typeface="Arial" panose="020B0604020202020204" pitchFamily="34" charset="0"/>
                <a:cs typeface="Arial" panose="020B0604020202020204" pitchFamily="34" charset="0"/>
              </a:rPr>
              <a:t> </a:t>
            </a:r>
            <a:r>
              <a:rPr lang="en-GB" sz="2000" b="1" dirty="0" err="1">
                <a:latin typeface="Arial" panose="020B0604020202020204" pitchFamily="34" charset="0"/>
                <a:cs typeface="Arial" panose="020B0604020202020204" pitchFamily="34" charset="0"/>
              </a:rPr>
              <a:t>ε</a:t>
            </a:r>
            <a:r>
              <a:rPr lang="en-GB" sz="2000" b="1" dirty="0">
                <a:latin typeface="Arial" panose="020B0604020202020204" pitchFamily="34" charset="0"/>
                <a:cs typeface="Arial" panose="020B0604020202020204" pitchFamily="34" charset="0"/>
              </a:rPr>
              <a:t>π</a:t>
            </a:r>
            <a:r>
              <a:rPr lang="en-GB" sz="2000" b="1" dirty="0" err="1">
                <a:latin typeface="Arial" panose="020B0604020202020204" pitchFamily="34" charset="0"/>
                <a:cs typeface="Arial" panose="020B0604020202020204" pitchFamily="34" charset="0"/>
              </a:rPr>
              <a:t>ίδοσης</a:t>
            </a:r>
            <a:r>
              <a:rPr lang="en-GB" sz="2000" b="1" dirty="0">
                <a:latin typeface="Arial" panose="020B0604020202020204" pitchFamily="34" charset="0"/>
                <a:cs typeface="Arial" panose="020B0604020202020204" pitchFamily="34" charset="0"/>
              </a:rPr>
              <a:t> (N = 686)</a:t>
            </a:r>
            <a:r>
              <a:rPr lang="en-CY" sz="2000" dirty="0">
                <a:latin typeface="Arial" panose="020B0604020202020204" pitchFamily="34" charset="0"/>
                <a:cs typeface="Arial" panose="020B0604020202020204" pitchFamily="34" charset="0"/>
              </a:rPr>
              <a:t> </a:t>
            </a:r>
            <a:endParaRPr lang="en-US" sz="2000" b="1" dirty="0">
              <a:latin typeface="Arial" panose="020B0604020202020204" pitchFamily="34" charset="0"/>
              <a:cs typeface="Arial" panose="020B0604020202020204" pitchFamily="34" charset="0"/>
            </a:endParaRPr>
          </a:p>
        </p:txBody>
      </p:sp>
      <p:sp>
        <p:nvSpPr>
          <p:cNvPr id="6" name="Slide Number Placeholder 1">
            <a:extLst>
              <a:ext uri="{FF2B5EF4-FFF2-40B4-BE49-F238E27FC236}">
                <a16:creationId xmlns:a16="http://schemas.microsoft.com/office/drawing/2014/main" id="{86519D71-B8EB-1B4D-99A1-1A9BF918E8FE}"/>
              </a:ext>
            </a:extLst>
          </p:cNvPr>
          <p:cNvSpPr>
            <a:spLocks noGrp="1"/>
          </p:cNvSpPr>
          <p:nvPr>
            <p:ph type="sldNum" sz="quarter" idx="12"/>
          </p:nvPr>
        </p:nvSpPr>
        <p:spPr bwMode="auto">
          <a:xfrm>
            <a:off x="11136313" y="6261100"/>
            <a:ext cx="366712" cy="365125"/>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206097DA-D096-4F68-828B-548357D5EB04}" type="slidenum">
              <a:rPr lang="en-US" altLang="el-GR" smtClean="0">
                <a:solidFill>
                  <a:srgbClr val="FFFFFF"/>
                </a:solidFill>
              </a:rPr>
              <a:pPr/>
              <a:t>34</a:t>
            </a:fld>
            <a:endParaRPr lang="en-US" altLang="el-GR">
              <a:solidFill>
                <a:srgbClr val="FFFFFF"/>
              </a:solidFill>
            </a:endParaRPr>
          </a:p>
        </p:txBody>
      </p:sp>
      <p:sp>
        <p:nvSpPr>
          <p:cNvPr id="7" name="TextBox 6"/>
          <p:cNvSpPr txBox="1"/>
          <p:nvPr/>
        </p:nvSpPr>
        <p:spPr>
          <a:xfrm>
            <a:off x="1000406" y="6261100"/>
            <a:ext cx="9074077" cy="369332"/>
          </a:xfrm>
          <a:prstGeom prst="rect">
            <a:avLst/>
          </a:prstGeom>
          <a:solidFill>
            <a:schemeClr val="accent1">
              <a:lumMod val="40000"/>
              <a:lumOff val="60000"/>
            </a:schemeClr>
          </a:solidFill>
          <a:effectLst>
            <a:outerShdw blurRad="50800" dist="38100" dir="2700000" algn="tl" rotWithShape="0">
              <a:prstClr val="black">
                <a:alpha val="40000"/>
              </a:prstClr>
            </a:outerShdw>
          </a:effectLst>
        </p:spPr>
        <p:txBody>
          <a:bodyPr wrap="square" rtlCol="0">
            <a:spAutoFit/>
          </a:bodyPr>
          <a:lstStyle/>
          <a:p>
            <a:r>
              <a:rPr lang="el-GR" dirty="0">
                <a:latin typeface="Arial" panose="020B0604020202020204" pitchFamily="34" charset="0"/>
                <a:cs typeface="Arial" panose="020B0604020202020204" pitchFamily="34" charset="0"/>
              </a:rPr>
              <a:t>* Καταγράφεται θετική συσχέτιση της θετικότερης στάσης με την ψηλότερη επίδοση.</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3500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00120C4F-4AAA-B841-85F9-6DF1937A8189}"/>
              </a:ext>
            </a:extLst>
          </p:cNvPr>
          <p:cNvSpPr txBox="1"/>
          <p:nvPr/>
        </p:nvSpPr>
        <p:spPr>
          <a:xfrm>
            <a:off x="484469" y="224922"/>
            <a:ext cx="11241368" cy="707886"/>
          </a:xfrm>
          <a:prstGeom prst="rect">
            <a:avLst/>
          </a:prstGeom>
          <a:solidFill>
            <a:schemeClr val="accent2"/>
          </a:solidFill>
          <a:ln>
            <a:solidFill>
              <a:schemeClr val="accent2">
                <a:lumMod val="50000"/>
              </a:schemeClr>
            </a:solidFill>
          </a:ln>
          <a:effectLst>
            <a:outerShdw blurRad="50800" dist="38100" dir="2700000" algn="tl" rotWithShape="0">
              <a:prstClr val="black">
                <a:alpha val="40000"/>
              </a:prstClr>
            </a:outerShdw>
          </a:effectLst>
        </p:spPr>
        <p:txBody>
          <a:bodyPr wrap="square">
            <a:spAutoFit/>
          </a:bodyPr>
          <a:lstStyle/>
          <a:p>
            <a:r>
              <a:rPr lang="el-GR" sz="2000" b="1" dirty="0">
                <a:latin typeface="Arial" panose="020B0604020202020204" pitchFamily="34" charset="0"/>
                <a:cs typeface="Arial" panose="020B0604020202020204" pitchFamily="34" charset="0"/>
              </a:rPr>
              <a:t>Πολλαπλή γραμμική παλινδρόμηση της συνολικής επίδοσης στο διαγνωστικό δοκίμιο, στους παράγοντες των στάσεων και στα δημογραφικά χαρακτηριστικά</a:t>
            </a:r>
            <a:endParaRPr lang="en-CY" sz="2000" i="1" dirty="0">
              <a:latin typeface="Arial" panose="020B0604020202020204" pitchFamily="34" charset="0"/>
              <a:cs typeface="Arial" panose="020B0604020202020204" pitchFamily="34" charset="0"/>
            </a:endParaRPr>
          </a:p>
        </p:txBody>
      </p:sp>
      <p:graphicFrame>
        <p:nvGraphicFramePr>
          <p:cNvPr id="2" name="Table 1">
            <a:extLst>
              <a:ext uri="{FF2B5EF4-FFF2-40B4-BE49-F238E27FC236}">
                <a16:creationId xmlns:a16="http://schemas.microsoft.com/office/drawing/2014/main" id="{7ED2440D-4C23-8C49-BF63-F8BB3264F62B}"/>
              </a:ext>
            </a:extLst>
          </p:cNvPr>
          <p:cNvGraphicFramePr>
            <a:graphicFrameLocks noGrp="1"/>
          </p:cNvGraphicFramePr>
          <p:nvPr>
            <p:extLst>
              <p:ext uri="{D42A27DB-BD31-4B8C-83A1-F6EECF244321}">
                <p14:modId xmlns:p14="http://schemas.microsoft.com/office/powerpoint/2010/main" val="1918592578"/>
              </p:ext>
            </p:extLst>
          </p:nvPr>
        </p:nvGraphicFramePr>
        <p:xfrm>
          <a:off x="484469" y="1089212"/>
          <a:ext cx="11241367" cy="4990950"/>
        </p:xfrm>
        <a:graphic>
          <a:graphicData uri="http://schemas.openxmlformats.org/drawingml/2006/table">
            <a:tbl>
              <a:tblPr firstRow="1" firstCol="1" bandRow="1">
                <a:tableStyleId>{21E4AEA4-8DFA-4A89-87EB-49C32662AFE0}</a:tableStyleId>
              </a:tblPr>
              <a:tblGrid>
                <a:gridCol w="5765694">
                  <a:extLst>
                    <a:ext uri="{9D8B030D-6E8A-4147-A177-3AD203B41FA5}">
                      <a16:colId xmlns:a16="http://schemas.microsoft.com/office/drawing/2014/main" val="3210521367"/>
                    </a:ext>
                  </a:extLst>
                </a:gridCol>
                <a:gridCol w="1277822">
                  <a:extLst>
                    <a:ext uri="{9D8B030D-6E8A-4147-A177-3AD203B41FA5}">
                      <a16:colId xmlns:a16="http://schemas.microsoft.com/office/drawing/2014/main" val="4092781193"/>
                    </a:ext>
                  </a:extLst>
                </a:gridCol>
                <a:gridCol w="1086955">
                  <a:extLst>
                    <a:ext uri="{9D8B030D-6E8A-4147-A177-3AD203B41FA5}">
                      <a16:colId xmlns:a16="http://schemas.microsoft.com/office/drawing/2014/main" val="2288711372"/>
                    </a:ext>
                  </a:extLst>
                </a:gridCol>
                <a:gridCol w="1659558">
                  <a:extLst>
                    <a:ext uri="{9D8B030D-6E8A-4147-A177-3AD203B41FA5}">
                      <a16:colId xmlns:a16="http://schemas.microsoft.com/office/drawing/2014/main" val="2571089290"/>
                    </a:ext>
                  </a:extLst>
                </a:gridCol>
                <a:gridCol w="1451338">
                  <a:extLst>
                    <a:ext uri="{9D8B030D-6E8A-4147-A177-3AD203B41FA5}">
                      <a16:colId xmlns:a16="http://schemas.microsoft.com/office/drawing/2014/main" val="3097127210"/>
                    </a:ext>
                  </a:extLst>
                </a:gridCol>
              </a:tblGrid>
              <a:tr h="311934">
                <a:tc>
                  <a:txBody>
                    <a:bodyPr/>
                    <a:lstStyle/>
                    <a:p>
                      <a:pPr algn="ctr"/>
                      <a:r>
                        <a:rPr lang="en-GB" sz="1900">
                          <a:solidFill>
                            <a:schemeClr val="tx1"/>
                          </a:solidFill>
                          <a:effectLst/>
                          <a:latin typeface="Arial" panose="020B0604020202020204" pitchFamily="34" charset="0"/>
                          <a:cs typeface="Arial" panose="020B0604020202020204" pitchFamily="34" charset="0"/>
                        </a:rPr>
                        <a:t>Παράγοντας</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dirty="0">
                          <a:solidFill>
                            <a:schemeClr val="tx1"/>
                          </a:solidFill>
                          <a:effectLst/>
                          <a:latin typeface="Arial" panose="020B0604020202020204" pitchFamily="34" charset="0"/>
                          <a:cs typeface="Arial" panose="020B0604020202020204" pitchFamily="34" charset="0"/>
                        </a:rPr>
                        <a:t>B</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SE</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t-value</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r>
                        <a:rPr lang="en-GB" sz="1900">
                          <a:solidFill>
                            <a:schemeClr val="tx1"/>
                          </a:solidFill>
                          <a:effectLst/>
                          <a:latin typeface="Arial" panose="020B0604020202020204" pitchFamily="34" charset="0"/>
                          <a:cs typeface="Arial" panose="020B0604020202020204" pitchFamily="34" charset="0"/>
                        </a:rPr>
                        <a:t>p.value</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633384074"/>
                  </a:ext>
                </a:extLst>
              </a:tr>
              <a:tr h="311934">
                <a:tc>
                  <a:txBody>
                    <a:bodyPr/>
                    <a:lstStyle/>
                    <a:p>
                      <a:r>
                        <a:rPr lang="en-GB" sz="1900">
                          <a:solidFill>
                            <a:schemeClr val="tx1"/>
                          </a:solidFill>
                          <a:effectLst/>
                          <a:latin typeface="Arial" panose="020B0604020202020204" pitchFamily="34" charset="0"/>
                          <a:cs typeface="Arial" panose="020B0604020202020204" pitchFamily="34" charset="0"/>
                        </a:rPr>
                        <a:t>(Intercept)</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dirty="0">
                          <a:solidFill>
                            <a:schemeClr val="tx1"/>
                          </a:solidFill>
                          <a:effectLst/>
                          <a:latin typeface="Arial" panose="020B0604020202020204" pitchFamily="34" charset="0"/>
                          <a:cs typeface="Arial" panose="020B0604020202020204" pitchFamily="34" charset="0"/>
                        </a:rPr>
                        <a:t>3.18</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1.924</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1.654</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0.099</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72073280"/>
                  </a:ext>
                </a:extLst>
              </a:tr>
              <a:tr h="311934">
                <a:tc>
                  <a:txBody>
                    <a:bodyPr/>
                    <a:lstStyle/>
                    <a:p>
                      <a:r>
                        <a:rPr lang="en-GB" sz="1900">
                          <a:solidFill>
                            <a:schemeClr val="tx1"/>
                          </a:solidFill>
                          <a:effectLst/>
                          <a:latin typeface="Arial" panose="020B0604020202020204" pitchFamily="34" charset="0"/>
                          <a:cs typeface="Arial" panose="020B0604020202020204" pitchFamily="34" charset="0"/>
                        </a:rPr>
                        <a:t>Κορίτσι</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dirty="0">
                          <a:solidFill>
                            <a:schemeClr val="tx1"/>
                          </a:solidFill>
                          <a:effectLst/>
                          <a:latin typeface="Arial" panose="020B0604020202020204" pitchFamily="34" charset="0"/>
                          <a:cs typeface="Arial" panose="020B0604020202020204" pitchFamily="34" charset="0"/>
                        </a:rPr>
                        <a:t>-2.46</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0.402</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-6.117</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&lt;0.001</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350270380"/>
                  </a:ext>
                </a:extLst>
              </a:tr>
              <a:tr h="623870">
                <a:tc>
                  <a:txBody>
                    <a:bodyPr/>
                    <a:lstStyle/>
                    <a:p>
                      <a:r>
                        <a:rPr lang="el-GR" sz="1900" dirty="0">
                          <a:solidFill>
                            <a:schemeClr val="tx1"/>
                          </a:solidFill>
                          <a:effectLst/>
                          <a:latin typeface="Arial" panose="020B0604020202020204" pitchFamily="34" charset="0"/>
                          <a:cs typeface="Arial" panose="020B0604020202020204" pitchFamily="34" charset="0"/>
                        </a:rPr>
                        <a:t>Εκπαίδευση Γονέων: </a:t>
                      </a:r>
                      <a:endParaRPr lang="en-CY" sz="1900" dirty="0">
                        <a:solidFill>
                          <a:schemeClr val="tx1"/>
                        </a:solidFill>
                        <a:effectLst/>
                        <a:latin typeface="Arial" panose="020B0604020202020204" pitchFamily="34" charset="0"/>
                        <a:cs typeface="Arial" panose="020B0604020202020204" pitchFamily="34" charset="0"/>
                      </a:endParaRPr>
                    </a:p>
                    <a:p>
                      <a:r>
                        <a:rPr lang="el-GR" sz="1900" dirty="0">
                          <a:solidFill>
                            <a:schemeClr val="tx1"/>
                          </a:solidFill>
                          <a:effectLst/>
                          <a:latin typeface="Arial" panose="020B0604020202020204" pitchFamily="34" charset="0"/>
                          <a:cs typeface="Arial" panose="020B0604020202020204" pitchFamily="34" charset="0"/>
                        </a:rPr>
                        <a:t>Τουλάχιστο 1 από τους 2 Πανεπιστήμιο</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1.34</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dirty="0">
                          <a:solidFill>
                            <a:schemeClr val="tx1"/>
                          </a:solidFill>
                          <a:effectLst/>
                          <a:latin typeface="Arial" panose="020B0604020202020204" pitchFamily="34" charset="0"/>
                          <a:cs typeface="Arial" panose="020B0604020202020204" pitchFamily="34" charset="0"/>
                        </a:rPr>
                        <a:t>0.473</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2.839</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0.005</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4023372046"/>
                  </a:ext>
                </a:extLst>
              </a:tr>
              <a:tr h="311934">
                <a:tc>
                  <a:txBody>
                    <a:bodyPr/>
                    <a:lstStyle/>
                    <a:p>
                      <a:r>
                        <a:rPr lang="en-GB" sz="1900">
                          <a:solidFill>
                            <a:schemeClr val="tx1"/>
                          </a:solidFill>
                          <a:effectLst/>
                          <a:latin typeface="Arial" panose="020B0604020202020204" pitchFamily="34" charset="0"/>
                          <a:cs typeface="Arial" panose="020B0604020202020204" pitchFamily="34" charset="0"/>
                        </a:rPr>
                        <a:t>Περιοχή διαμονής: Χωριό</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-0.27</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0.445</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-0.600</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0.548</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2884055759"/>
                  </a:ext>
                </a:extLst>
              </a:tr>
              <a:tr h="311934">
                <a:tc>
                  <a:txBody>
                    <a:bodyPr/>
                    <a:lstStyle/>
                    <a:p>
                      <a:r>
                        <a:rPr lang="el-GR" sz="1900">
                          <a:solidFill>
                            <a:schemeClr val="tx1"/>
                          </a:solidFill>
                          <a:effectLst/>
                          <a:latin typeface="Arial" panose="020B0604020202020204" pitchFamily="34" charset="0"/>
                          <a:cs typeface="Arial" panose="020B0604020202020204" pitchFamily="34" charset="0"/>
                        </a:rPr>
                        <a:t>Επιτυχία στο μάθημα της Φυσικής</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3.11</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0.414</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7.514</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&lt;0.001</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64700415"/>
                  </a:ext>
                </a:extLst>
              </a:tr>
              <a:tr h="623870">
                <a:tc>
                  <a:txBody>
                    <a:bodyPr/>
                    <a:lstStyle/>
                    <a:p>
                      <a:r>
                        <a:rPr lang="el-GR" sz="1900">
                          <a:solidFill>
                            <a:schemeClr val="tx1"/>
                          </a:solidFill>
                          <a:effectLst/>
                          <a:latin typeface="Arial" panose="020B0604020202020204" pitchFamily="34" charset="0"/>
                          <a:cs typeface="Arial" panose="020B0604020202020204" pitchFamily="34" charset="0"/>
                        </a:rPr>
                        <a:t>Προτίμηση στη Φυσική ως μάθημα/επάγγελμα που θα επιλέξουν</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-0.12</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dirty="0">
                          <a:solidFill>
                            <a:schemeClr val="tx1"/>
                          </a:solidFill>
                          <a:effectLst/>
                          <a:latin typeface="Arial" panose="020B0604020202020204" pitchFamily="34" charset="0"/>
                          <a:cs typeface="Arial" panose="020B0604020202020204" pitchFamily="34" charset="0"/>
                        </a:rPr>
                        <a:t>0.393</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-0.305</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0.761</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019730344"/>
                  </a:ext>
                </a:extLst>
              </a:tr>
              <a:tr h="623870">
                <a:tc>
                  <a:txBody>
                    <a:bodyPr/>
                    <a:lstStyle/>
                    <a:p>
                      <a:r>
                        <a:rPr lang="el-GR" sz="1900">
                          <a:solidFill>
                            <a:schemeClr val="tx1"/>
                          </a:solidFill>
                          <a:effectLst/>
                          <a:latin typeface="Arial" panose="020B0604020202020204" pitchFamily="34" charset="0"/>
                          <a:cs typeface="Arial" panose="020B0604020202020204" pitchFamily="34" charset="0"/>
                        </a:rPr>
                        <a:t>Ικανοποίηση από Εκπαιδευτικούς, Περιεχόμενο μαθήματος, Κλίμα τάξης</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0.02</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0.293</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dirty="0">
                          <a:solidFill>
                            <a:schemeClr val="tx1"/>
                          </a:solidFill>
                          <a:effectLst/>
                          <a:latin typeface="Arial" panose="020B0604020202020204" pitchFamily="34" charset="0"/>
                          <a:cs typeface="Arial" panose="020B0604020202020204" pitchFamily="34" charset="0"/>
                        </a:rPr>
                        <a:t>0.061</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0.951</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324936985"/>
                  </a:ext>
                </a:extLst>
              </a:tr>
              <a:tr h="311934">
                <a:tc>
                  <a:txBody>
                    <a:bodyPr/>
                    <a:lstStyle/>
                    <a:p>
                      <a:r>
                        <a:rPr lang="el-GR" sz="1900">
                          <a:solidFill>
                            <a:schemeClr val="tx1"/>
                          </a:solidFill>
                          <a:effectLst/>
                          <a:latin typeface="Arial" panose="020B0604020202020204" pitchFamily="34" charset="0"/>
                          <a:cs typeface="Arial" panose="020B0604020202020204" pitchFamily="34" charset="0"/>
                        </a:rPr>
                        <a:t>Ενδιαφέρον για την επιστήμη της Φυσικής</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0.52</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0.345</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dirty="0">
                          <a:solidFill>
                            <a:schemeClr val="tx1"/>
                          </a:solidFill>
                          <a:effectLst/>
                          <a:latin typeface="Arial" panose="020B0604020202020204" pitchFamily="34" charset="0"/>
                          <a:cs typeface="Arial" panose="020B0604020202020204" pitchFamily="34" charset="0"/>
                        </a:rPr>
                        <a:t>1.494</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0.136</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025419796"/>
                  </a:ext>
                </a:extLst>
              </a:tr>
              <a:tr h="311934">
                <a:tc>
                  <a:txBody>
                    <a:bodyPr/>
                    <a:lstStyle/>
                    <a:p>
                      <a:r>
                        <a:rPr lang="el-GR" sz="1900">
                          <a:solidFill>
                            <a:schemeClr val="tx1"/>
                          </a:solidFill>
                          <a:effectLst/>
                          <a:latin typeface="Arial" panose="020B0604020202020204" pitchFamily="34" charset="0"/>
                          <a:cs typeface="Arial" panose="020B0604020202020204" pitchFamily="34" charset="0"/>
                        </a:rPr>
                        <a:t>Ενδιαφέρον για το μάθημα της Φυσικής</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-0.72</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0.548</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-1.313</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dirty="0">
                          <a:solidFill>
                            <a:schemeClr val="tx1"/>
                          </a:solidFill>
                          <a:effectLst/>
                          <a:latin typeface="Arial" panose="020B0604020202020204" pitchFamily="34" charset="0"/>
                          <a:cs typeface="Arial" panose="020B0604020202020204" pitchFamily="34" charset="0"/>
                        </a:rPr>
                        <a:t>0.190</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100211114"/>
                  </a:ext>
                </a:extLst>
              </a:tr>
              <a:tr h="311934">
                <a:tc>
                  <a:txBody>
                    <a:bodyPr/>
                    <a:lstStyle/>
                    <a:p>
                      <a:r>
                        <a:rPr lang="el-GR" sz="1900">
                          <a:solidFill>
                            <a:schemeClr val="tx1"/>
                          </a:solidFill>
                          <a:effectLst/>
                          <a:latin typeface="Arial" panose="020B0604020202020204" pitchFamily="34" charset="0"/>
                          <a:cs typeface="Arial" panose="020B0604020202020204" pitchFamily="34" charset="0"/>
                        </a:rPr>
                        <a:t>Η αξία της επιστήμης της Φυσικής</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0.85</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0.448</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dirty="0">
                          <a:solidFill>
                            <a:schemeClr val="tx1"/>
                          </a:solidFill>
                          <a:effectLst/>
                          <a:latin typeface="Arial" panose="020B0604020202020204" pitchFamily="34" charset="0"/>
                          <a:cs typeface="Arial" panose="020B0604020202020204" pitchFamily="34" charset="0"/>
                        </a:rPr>
                        <a:t>1.894</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dirty="0">
                          <a:solidFill>
                            <a:schemeClr val="tx1"/>
                          </a:solidFill>
                          <a:effectLst/>
                          <a:latin typeface="Arial" panose="020B0604020202020204" pitchFamily="34" charset="0"/>
                          <a:cs typeface="Arial" panose="020B0604020202020204" pitchFamily="34" charset="0"/>
                        </a:rPr>
                        <a:t>0.059</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1984295610"/>
                  </a:ext>
                </a:extLst>
              </a:tr>
              <a:tr h="311934">
                <a:tc>
                  <a:txBody>
                    <a:bodyPr/>
                    <a:lstStyle/>
                    <a:p>
                      <a:r>
                        <a:rPr lang="el-GR" sz="1900" dirty="0">
                          <a:solidFill>
                            <a:schemeClr val="tx1"/>
                          </a:solidFill>
                          <a:effectLst/>
                          <a:latin typeface="Arial" panose="020B0604020202020204" pitchFamily="34" charset="0"/>
                          <a:cs typeface="Arial" panose="020B0604020202020204" pitchFamily="34" charset="0"/>
                        </a:rPr>
                        <a:t>Συμμέτοχη στο μάθημα της Φυσικής</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1.27</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0.507</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2.514</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dirty="0">
                          <a:solidFill>
                            <a:schemeClr val="tx1"/>
                          </a:solidFill>
                          <a:effectLst/>
                          <a:latin typeface="Arial" panose="020B0604020202020204" pitchFamily="34" charset="0"/>
                          <a:cs typeface="Arial" panose="020B0604020202020204" pitchFamily="34" charset="0"/>
                        </a:rPr>
                        <a:t>0.012</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3516354375"/>
                  </a:ext>
                </a:extLst>
              </a:tr>
              <a:tr h="311934">
                <a:tc>
                  <a:txBody>
                    <a:bodyPr/>
                    <a:lstStyle/>
                    <a:p>
                      <a:r>
                        <a:rPr lang="en-GB" sz="1900" dirty="0" err="1">
                          <a:solidFill>
                            <a:schemeClr val="tx1"/>
                          </a:solidFill>
                          <a:effectLst/>
                          <a:latin typeface="Arial" panose="020B0604020202020204" pitchFamily="34" charset="0"/>
                          <a:cs typeface="Arial" panose="020B0604020202020204" pitchFamily="34" charset="0"/>
                        </a:rPr>
                        <a:t>Φίλοι</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dirty="0">
                          <a:solidFill>
                            <a:schemeClr val="tx1"/>
                          </a:solidFill>
                          <a:effectLst/>
                          <a:latin typeface="Arial" panose="020B0604020202020204" pitchFamily="34" charset="0"/>
                          <a:cs typeface="Arial" panose="020B0604020202020204" pitchFamily="34" charset="0"/>
                        </a:rPr>
                        <a:t>0.02</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0.223</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a:solidFill>
                            <a:schemeClr val="tx1"/>
                          </a:solidFill>
                          <a:effectLst/>
                          <a:latin typeface="Arial" panose="020B0604020202020204" pitchFamily="34" charset="0"/>
                          <a:cs typeface="Arial" panose="020B0604020202020204" pitchFamily="34" charset="0"/>
                        </a:rPr>
                        <a:t>0.073</a:t>
                      </a:r>
                      <a:endParaRPr lang="en-CY" sz="190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tc>
                  <a:txBody>
                    <a:bodyPr/>
                    <a:lstStyle/>
                    <a:p>
                      <a:pPr algn="ctr"/>
                      <a:r>
                        <a:rPr lang="en-GB" sz="1900" dirty="0">
                          <a:solidFill>
                            <a:schemeClr val="tx1"/>
                          </a:solidFill>
                          <a:effectLst/>
                          <a:latin typeface="Arial" panose="020B0604020202020204" pitchFamily="34" charset="0"/>
                          <a:cs typeface="Arial" panose="020B0604020202020204" pitchFamily="34" charset="0"/>
                        </a:rPr>
                        <a:t>0.941</a:t>
                      </a:r>
                      <a:endParaRPr lang="en-CY" sz="19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tc>
                <a:extLst>
                  <a:ext uri="{0D108BD9-81ED-4DB2-BD59-A6C34878D82A}">
                    <a16:rowId xmlns:a16="http://schemas.microsoft.com/office/drawing/2014/main" val="841208362"/>
                  </a:ext>
                </a:extLst>
              </a:tr>
            </a:tbl>
          </a:graphicData>
        </a:graphic>
      </p:graphicFrame>
      <p:sp>
        <p:nvSpPr>
          <p:cNvPr id="3" name="Rectangle 2">
            <a:extLst>
              <a:ext uri="{FF2B5EF4-FFF2-40B4-BE49-F238E27FC236}">
                <a16:creationId xmlns:a16="http://schemas.microsoft.com/office/drawing/2014/main" id="{5AED19E8-323D-2340-A5D9-AA8BE741D75E}"/>
              </a:ext>
            </a:extLst>
          </p:cNvPr>
          <p:cNvSpPr/>
          <p:nvPr/>
        </p:nvSpPr>
        <p:spPr>
          <a:xfrm>
            <a:off x="323382" y="6263746"/>
            <a:ext cx="11402455" cy="369332"/>
          </a:xfrm>
          <a:prstGeom prst="rect">
            <a:avLst/>
          </a:prstGeom>
        </p:spPr>
        <p:txBody>
          <a:bodyPr wrap="square">
            <a:spAutoFit/>
          </a:bodyPr>
          <a:lstStyle/>
          <a:p>
            <a:r>
              <a:rPr lang="el-GR" i="1" dirty="0">
                <a:solidFill>
                  <a:srgbClr val="000000"/>
                </a:solidFill>
                <a:latin typeface="Arial" panose="020B0604020202020204" pitchFamily="34" charset="0"/>
                <a:ea typeface="Times New Roman" panose="02020603050405020304" pitchFamily="18" charset="0"/>
                <a:cs typeface="Arial" panose="020B0604020202020204" pitchFamily="34" charset="0"/>
              </a:rPr>
              <a:t>* Επίπεδο αναφοράς Φύλο: Αγόρι, Εκπαίδευση Γονέων: Δημοτικό/ Γυμνάσιο/ Λύκειο, Περιοχή διαμονής: Πόλη</a:t>
            </a:r>
            <a:endParaRPr lang="en-CY" sz="28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Slide Number Placeholder 1">
            <a:extLst>
              <a:ext uri="{FF2B5EF4-FFF2-40B4-BE49-F238E27FC236}">
                <a16:creationId xmlns:a16="http://schemas.microsoft.com/office/drawing/2014/main" id="{FBFA025E-40AC-3E4F-A992-75C1F8E2DB07}"/>
              </a:ext>
            </a:extLst>
          </p:cNvPr>
          <p:cNvSpPr>
            <a:spLocks noGrp="1"/>
          </p:cNvSpPr>
          <p:nvPr>
            <p:ph type="sldNum" sz="quarter" idx="12"/>
          </p:nvPr>
        </p:nvSpPr>
        <p:spPr bwMode="auto">
          <a:xfrm>
            <a:off x="11725836" y="6236566"/>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r>
              <a:rPr lang="el-GR" altLang="el-GR" dirty="0">
                <a:solidFill>
                  <a:srgbClr val="FFFFFF"/>
                </a:solidFill>
              </a:rPr>
              <a:t>35</a:t>
            </a:r>
            <a:endParaRPr lang="en-US" altLang="el-GR" dirty="0">
              <a:solidFill>
                <a:srgbClr val="FFFFFF"/>
              </a:solidFill>
            </a:endParaRPr>
          </a:p>
        </p:txBody>
      </p:sp>
    </p:spTree>
    <p:extLst>
      <p:ext uri="{BB962C8B-B14F-4D97-AF65-F5344CB8AC3E}">
        <p14:creationId xmlns:p14="http://schemas.microsoft.com/office/powerpoint/2010/main" val="37795250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4034" y="470264"/>
            <a:ext cx="9718766" cy="5269764"/>
          </a:xfrm>
          <a:solidFill>
            <a:schemeClr val="accent1">
              <a:lumMod val="40000"/>
              <a:lumOff val="60000"/>
            </a:schemeClr>
          </a:solidFill>
          <a:effectLst>
            <a:outerShdw blurRad="50800" dist="38100" dir="2700000" algn="tl" rotWithShape="0">
              <a:prstClr val="black">
                <a:alpha val="40000"/>
              </a:prstClr>
            </a:outerShdw>
          </a:effectLst>
        </p:spPr>
        <p:txBody>
          <a:bodyPr>
            <a:normAutofit/>
          </a:bodyPr>
          <a:lstStyle/>
          <a:p>
            <a:pPr>
              <a:buClr>
                <a:schemeClr val="accent2">
                  <a:lumMod val="50000"/>
                </a:schemeClr>
              </a:buClr>
            </a:pPr>
            <a:r>
              <a:rPr lang="el-GR" sz="2200" dirty="0">
                <a:latin typeface="Arial" panose="020B0604020202020204" pitchFamily="34" charset="0"/>
                <a:cs typeface="Arial" panose="020B0604020202020204" pitchFamily="34" charset="0"/>
              </a:rPr>
              <a:t>Επιβεβαιώνεται στατιστικά η συσχέτιση της ψηλότερης συνολικής επίδοσης με το φύλο, το επίπεδο σπουδών των γονιών και το ψηλότερο επίπεδο στάσης στους παράγοντες πεποίθησης επιτυχίας και συμμετοχής.</a:t>
            </a:r>
            <a:endParaRPr lang="en-US" sz="2200" dirty="0">
              <a:latin typeface="Arial" panose="020B0604020202020204" pitchFamily="34" charset="0"/>
              <a:cs typeface="Arial" panose="020B0604020202020204" pitchFamily="34" charset="0"/>
            </a:endParaRPr>
          </a:p>
          <a:p>
            <a:pPr marL="0" indent="0">
              <a:buClr>
                <a:schemeClr val="accent2">
                  <a:lumMod val="50000"/>
                </a:schemeClr>
              </a:buClr>
              <a:buNone/>
            </a:pPr>
            <a:endParaRPr lang="el-GR" sz="2200" dirty="0">
              <a:latin typeface="Arial" panose="020B0604020202020204" pitchFamily="34" charset="0"/>
              <a:cs typeface="Arial" panose="020B0604020202020204" pitchFamily="34" charset="0"/>
            </a:endParaRPr>
          </a:p>
          <a:p>
            <a:pPr>
              <a:buClr>
                <a:schemeClr val="accent2">
                  <a:lumMod val="50000"/>
                </a:schemeClr>
              </a:buClr>
            </a:pPr>
            <a:r>
              <a:rPr lang="el-GR" sz="2200" dirty="0">
                <a:latin typeface="Arial" panose="020B0604020202020204" pitchFamily="34" charset="0"/>
                <a:cs typeface="Arial" panose="020B0604020202020204" pitchFamily="34" charset="0"/>
              </a:rPr>
              <a:t>Η αντίστοιχη διερεύνηση με την εφαρμογή πολλαπλής γραμμικής  παλινδρόμησης για τα επιμέρους τμήματα ανέδειξε στατιστικά σημαντικές τις ίδιες συσχετίσεις.</a:t>
            </a:r>
            <a:endParaRPr lang="en-GB" sz="2200" dirty="0">
              <a:latin typeface="Arial" panose="020B0604020202020204" pitchFamily="34" charset="0"/>
              <a:cs typeface="Arial" panose="020B0604020202020204" pitchFamily="34" charset="0"/>
            </a:endParaRPr>
          </a:p>
        </p:txBody>
      </p:sp>
      <p:sp>
        <p:nvSpPr>
          <p:cNvPr id="4" name="Slide Number Placeholder 1">
            <a:extLst>
              <a:ext uri="{FF2B5EF4-FFF2-40B4-BE49-F238E27FC236}">
                <a16:creationId xmlns:a16="http://schemas.microsoft.com/office/drawing/2014/main" id="{FBFA025E-40AC-3E4F-A992-75C1F8E2DB07}"/>
              </a:ext>
            </a:extLst>
          </p:cNvPr>
          <p:cNvSpPr>
            <a:spLocks noGrp="1"/>
          </p:cNvSpPr>
          <p:nvPr>
            <p:ph type="sldNum" sz="quarter" idx="12"/>
          </p:nvPr>
        </p:nvSpPr>
        <p:spPr bwMode="auto">
          <a:xfrm>
            <a:off x="11359423" y="6035040"/>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r>
              <a:rPr lang="el-GR" altLang="el-GR" dirty="0">
                <a:solidFill>
                  <a:srgbClr val="FFFFFF"/>
                </a:solidFill>
              </a:rPr>
              <a:t>36</a:t>
            </a:r>
            <a:endParaRPr lang="en-US" altLang="el-GR" dirty="0">
              <a:solidFill>
                <a:srgbClr val="FFFFFF"/>
              </a:solidFill>
            </a:endParaRPr>
          </a:p>
        </p:txBody>
      </p:sp>
    </p:spTree>
    <p:extLst>
      <p:ext uri="{BB962C8B-B14F-4D97-AF65-F5344CB8AC3E}">
        <p14:creationId xmlns:p14="http://schemas.microsoft.com/office/powerpoint/2010/main" val="43076060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1959" y="943715"/>
            <a:ext cx="10691487" cy="5527401"/>
          </a:xfrm>
        </p:spPr>
        <p:txBody>
          <a:bodyPr>
            <a:noAutofit/>
          </a:bodyPr>
          <a:lstStyle/>
          <a:p>
            <a:pPr>
              <a:buClr>
                <a:schemeClr val="accent2">
                  <a:lumMod val="50000"/>
                </a:schemeClr>
              </a:buClr>
            </a:pPr>
            <a:r>
              <a:rPr lang="el-GR" sz="2000" dirty="0">
                <a:latin typeface="Arial" panose="020B0604020202020204" pitchFamily="34" charset="0"/>
                <a:cs typeface="Arial" panose="020B0604020202020204" pitchFamily="34" charset="0"/>
              </a:rPr>
              <a:t>Αξιοποιείται τόσο η παιχνιδοποίηση όσο και η μάθηση βασισμένη στο παιχνίδι για την προώθηση των στόχων του Α.Π</a:t>
            </a:r>
            <a:r>
              <a:rPr lang="en-US" sz="2000" dirty="0">
                <a:latin typeface="Arial" panose="020B0604020202020204" pitchFamily="34" charset="0"/>
                <a:cs typeface="Arial" panose="020B0604020202020204" pitchFamily="34" charset="0"/>
              </a:rPr>
              <a:t>.</a:t>
            </a:r>
            <a:endParaRPr lang="el-GR" sz="2000" dirty="0">
              <a:latin typeface="Arial" panose="020B0604020202020204" pitchFamily="34" charset="0"/>
              <a:cs typeface="Arial" panose="020B0604020202020204" pitchFamily="34" charset="0"/>
            </a:endParaRPr>
          </a:p>
          <a:p>
            <a:pPr>
              <a:buClr>
                <a:schemeClr val="accent2">
                  <a:lumMod val="50000"/>
                </a:schemeClr>
              </a:buClr>
            </a:pPr>
            <a:r>
              <a:rPr lang="el-GR" sz="2000" dirty="0">
                <a:latin typeface="Arial" panose="020B0604020202020204" pitchFamily="34" charset="0"/>
                <a:cs typeface="Arial" panose="020B0604020202020204" pitchFamily="34" charset="0"/>
              </a:rPr>
              <a:t>Αποσκοπεί στη διέγερση και διατήρηση του ενδιαφέροντος των μαθητών και μαθητριών  αλλά και στην αύξηση της παραγωγικότητας στη μαθησιακή διαδικασία.</a:t>
            </a:r>
          </a:p>
          <a:p>
            <a:pPr>
              <a:buClr>
                <a:schemeClr val="accent2">
                  <a:lumMod val="50000"/>
                </a:schemeClr>
              </a:buClr>
            </a:pPr>
            <a:r>
              <a:rPr lang="el-GR" sz="2000" dirty="0">
                <a:latin typeface="Arial" panose="020B0604020202020204" pitchFamily="34" charset="0"/>
                <a:cs typeface="Arial" panose="020B0604020202020204" pitchFamily="34" charset="0"/>
              </a:rPr>
              <a:t>Εφαρμόσθηκε σε πιλοτική βάση από δύο εκπαιδευτικούς τις σχολικές χρονιές</a:t>
            </a:r>
            <a:r>
              <a:rPr lang="en-US" sz="2000" dirty="0">
                <a:latin typeface="Arial" panose="020B0604020202020204" pitchFamily="34" charset="0"/>
                <a:cs typeface="Arial" panose="020B0604020202020204" pitchFamily="34" charset="0"/>
              </a:rPr>
              <a:t>:</a:t>
            </a:r>
          </a:p>
          <a:p>
            <a:pPr marL="0" indent="0">
              <a:buClr>
                <a:schemeClr val="accent2">
                  <a:lumMod val="50000"/>
                </a:schemeClr>
              </a:buClr>
              <a:buNone/>
            </a:pPr>
            <a:r>
              <a:rPr lang="en-US" sz="2000" dirty="0">
                <a:latin typeface="Arial" panose="020B0604020202020204" pitchFamily="34" charset="0"/>
                <a:cs typeface="Arial" panose="020B0604020202020204" pitchFamily="34" charset="0"/>
              </a:rPr>
              <a:t>   </a:t>
            </a:r>
            <a:r>
              <a:rPr lang="el-GR" sz="2000" dirty="0">
                <a:latin typeface="Arial" panose="020B0604020202020204" pitchFamily="34" charset="0"/>
                <a:cs typeface="Arial" panose="020B0604020202020204" pitchFamily="34" charset="0"/>
              </a:rPr>
              <a:t> 2015-2016 (3 τμήματα), </a:t>
            </a:r>
            <a:endParaRPr lang="en-US" sz="2000" dirty="0">
              <a:latin typeface="Arial" panose="020B0604020202020204" pitchFamily="34" charset="0"/>
              <a:cs typeface="Arial" panose="020B0604020202020204" pitchFamily="34" charset="0"/>
            </a:endParaRPr>
          </a:p>
          <a:p>
            <a:pPr marL="0" indent="0">
              <a:buClr>
                <a:schemeClr val="accent2">
                  <a:lumMod val="50000"/>
                </a:schemeClr>
              </a:buClr>
              <a:buNone/>
            </a:pPr>
            <a:r>
              <a:rPr lang="en-US" sz="2000" dirty="0">
                <a:latin typeface="Arial" panose="020B0604020202020204" pitchFamily="34" charset="0"/>
                <a:cs typeface="Arial" panose="020B0604020202020204" pitchFamily="34" charset="0"/>
              </a:rPr>
              <a:t>    </a:t>
            </a:r>
            <a:r>
              <a:rPr lang="el-GR" sz="2000" dirty="0">
                <a:latin typeface="Arial" panose="020B0604020202020204" pitchFamily="34" charset="0"/>
                <a:cs typeface="Arial" panose="020B0604020202020204" pitchFamily="34" charset="0"/>
              </a:rPr>
              <a:t>2016-2017 (2 τμήματα), </a:t>
            </a:r>
            <a:endParaRPr lang="en-US" sz="2000" dirty="0">
              <a:latin typeface="Arial" panose="020B0604020202020204" pitchFamily="34" charset="0"/>
              <a:cs typeface="Arial" panose="020B0604020202020204" pitchFamily="34" charset="0"/>
            </a:endParaRPr>
          </a:p>
          <a:p>
            <a:pPr marL="0" indent="0">
              <a:buClr>
                <a:schemeClr val="accent2">
                  <a:lumMod val="50000"/>
                </a:schemeClr>
              </a:buClr>
              <a:buNone/>
            </a:pPr>
            <a:r>
              <a:rPr lang="en-US" sz="2000" dirty="0">
                <a:latin typeface="Arial" panose="020B0604020202020204" pitchFamily="34" charset="0"/>
                <a:cs typeface="Arial" panose="020B0604020202020204" pitchFamily="34" charset="0"/>
              </a:rPr>
              <a:t>    </a:t>
            </a:r>
            <a:r>
              <a:rPr lang="el-GR" sz="2000" dirty="0">
                <a:latin typeface="Arial" panose="020B0604020202020204" pitchFamily="34" charset="0"/>
                <a:cs typeface="Arial" panose="020B0604020202020204" pitchFamily="34" charset="0"/>
              </a:rPr>
              <a:t>2017-2018 (3 τμήματα) και </a:t>
            </a:r>
            <a:endParaRPr lang="en-US" sz="2000" dirty="0">
              <a:latin typeface="Arial" panose="020B0604020202020204" pitchFamily="34" charset="0"/>
              <a:cs typeface="Arial" panose="020B0604020202020204" pitchFamily="34" charset="0"/>
            </a:endParaRPr>
          </a:p>
          <a:p>
            <a:pPr marL="0" indent="0">
              <a:buClr>
                <a:schemeClr val="accent2">
                  <a:lumMod val="50000"/>
                </a:schemeClr>
              </a:buClr>
              <a:buNone/>
            </a:pPr>
            <a:r>
              <a:rPr lang="en-US" sz="2000" dirty="0">
                <a:latin typeface="Arial" panose="020B0604020202020204" pitchFamily="34" charset="0"/>
                <a:cs typeface="Arial" panose="020B0604020202020204" pitchFamily="34" charset="0"/>
              </a:rPr>
              <a:t>    </a:t>
            </a:r>
            <a:r>
              <a:rPr lang="el-GR" sz="2000" dirty="0">
                <a:latin typeface="Arial" panose="020B0604020202020204" pitchFamily="34" charset="0"/>
                <a:cs typeface="Arial" panose="020B0604020202020204" pitchFamily="34" charset="0"/>
              </a:rPr>
              <a:t>2018-2019 (3 τμήματα).</a:t>
            </a:r>
          </a:p>
          <a:p>
            <a:pPr>
              <a:buClr>
                <a:schemeClr val="accent2">
                  <a:lumMod val="50000"/>
                </a:schemeClr>
              </a:buClr>
            </a:pPr>
            <a:r>
              <a:rPr lang="el-GR" sz="2000" dirty="0">
                <a:latin typeface="Arial" panose="020B0604020202020204" pitchFamily="34" charset="0"/>
                <a:cs typeface="Arial" panose="020B0604020202020204" pitchFamily="34" charset="0"/>
              </a:rPr>
              <a:t>Οι 56 μαθητές και μαθήτριες που στελέχωσαν τα τμήματα στα οποία έγινε η παρέμβαση τη σχολική χρονιά 2017-2018, απάντησαν ερωτηματολόγιο (Παράρτημα III 3 (Δ)) αναφορικά με αυτήν. </a:t>
            </a:r>
            <a:endParaRPr lang="en-GB" sz="20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2531C380-5F28-5A46-AA87-A7A797B2EBCC}"/>
              </a:ext>
            </a:extLst>
          </p:cNvPr>
          <p:cNvSpPr txBox="1"/>
          <p:nvPr/>
        </p:nvSpPr>
        <p:spPr>
          <a:xfrm>
            <a:off x="1533572" y="238966"/>
            <a:ext cx="9124856" cy="461665"/>
          </a:xfrm>
          <a:prstGeom prst="rect">
            <a:avLst/>
          </a:prstGeom>
          <a:ln w="28575"/>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a:spAutoFit/>
          </a:bodyPr>
          <a:lstStyle/>
          <a:p>
            <a:pPr algn="ctr" eaLnBrk="1" fontAlgn="auto" hangingPunct="1">
              <a:spcBef>
                <a:spcPts val="0"/>
              </a:spcBef>
              <a:spcAft>
                <a:spcPts val="0"/>
              </a:spcAft>
              <a:defRPr/>
            </a:pPr>
            <a:r>
              <a:rPr lang="el-GR" sz="2400" b="1" dirty="0"/>
              <a:t>Η ΔΙΔΑΚΤΙΚΗ ΠΡΟΣΕΓΓΙΣΗ </a:t>
            </a:r>
            <a:r>
              <a:rPr lang="en-US" sz="2400" b="1" dirty="0"/>
              <a:t>PHYGA</a:t>
            </a:r>
          </a:p>
        </p:txBody>
      </p:sp>
      <p:sp>
        <p:nvSpPr>
          <p:cNvPr id="5" name="Slide Number Placeholder 1">
            <a:extLst>
              <a:ext uri="{FF2B5EF4-FFF2-40B4-BE49-F238E27FC236}">
                <a16:creationId xmlns:a16="http://schemas.microsoft.com/office/drawing/2014/main" id="{276D8415-D241-3F49-BAC6-90CDCC2006FB}"/>
              </a:ext>
            </a:extLst>
          </p:cNvPr>
          <p:cNvSpPr>
            <a:spLocks noGrp="1"/>
          </p:cNvSpPr>
          <p:nvPr>
            <p:ph type="sldNum" sz="quarter" idx="12"/>
          </p:nvPr>
        </p:nvSpPr>
        <p:spPr bwMode="auto">
          <a:xfrm>
            <a:off x="11136313" y="6261100"/>
            <a:ext cx="366712" cy="365125"/>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206097DA-D096-4F68-828B-548357D5EB04}" type="slidenum">
              <a:rPr lang="en-US" altLang="el-GR" smtClean="0">
                <a:solidFill>
                  <a:srgbClr val="FFFFFF"/>
                </a:solidFill>
              </a:rPr>
              <a:pPr/>
              <a:t>37</a:t>
            </a:fld>
            <a:endParaRPr lang="en-US" altLang="el-GR">
              <a:solidFill>
                <a:srgbClr val="FFFFFF"/>
              </a:solidFill>
            </a:endParaRPr>
          </a:p>
        </p:txBody>
      </p:sp>
    </p:spTree>
    <p:extLst>
      <p:ext uri="{BB962C8B-B14F-4D97-AF65-F5344CB8AC3E}">
        <p14:creationId xmlns:p14="http://schemas.microsoft.com/office/powerpoint/2010/main" val="263786769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5836" y="338731"/>
            <a:ext cx="11896164" cy="6501340"/>
          </a:xfrm>
        </p:spPr>
        <p:txBody>
          <a:bodyPr>
            <a:noAutofit/>
          </a:bodyPr>
          <a:lstStyle/>
          <a:p>
            <a:pPr>
              <a:buClr>
                <a:schemeClr val="accent2">
                  <a:lumMod val="50000"/>
                </a:schemeClr>
              </a:buClr>
            </a:pPr>
            <a:r>
              <a:rPr lang="el-GR" sz="2000" dirty="0">
                <a:latin typeface="Arial" panose="020B0604020202020204" pitchFamily="34" charset="0"/>
                <a:cs typeface="Arial" panose="020B0604020202020204" pitchFamily="34" charset="0"/>
              </a:rPr>
              <a:t>Στη δήλωση «Μου αρέσει να συμμετέχω σε ομάδα στο μάθημα της Φυσικής» 41 στους 56 μαθητές και μαθήτριες (73,2%) απάντησαν συμφωνώ/συμφωνώ απόλυτα, ενώ οι υπόλοιποι 15 απάντησαν ούτε συμφωνώ/ούτε διαφωνώ.  </a:t>
            </a:r>
          </a:p>
          <a:p>
            <a:pPr marL="0" indent="0">
              <a:buClr>
                <a:schemeClr val="accent2">
                  <a:lumMod val="50000"/>
                </a:schemeClr>
              </a:buClr>
              <a:buNone/>
            </a:pPr>
            <a:endParaRPr lang="en-GB" sz="1000" dirty="0">
              <a:latin typeface="Arial" panose="020B0604020202020204" pitchFamily="34" charset="0"/>
              <a:cs typeface="Arial" panose="020B0604020202020204" pitchFamily="34" charset="0"/>
            </a:endParaRPr>
          </a:p>
          <a:p>
            <a:pPr>
              <a:buClr>
                <a:schemeClr val="accent2">
                  <a:lumMod val="50000"/>
                </a:schemeClr>
              </a:buClr>
            </a:pPr>
            <a:r>
              <a:rPr lang="el-GR" sz="2000" dirty="0">
                <a:latin typeface="Arial" panose="020B0604020202020204" pitchFamily="34" charset="0"/>
                <a:cs typeface="Arial" panose="020B0604020202020204" pitchFamily="34" charset="0"/>
              </a:rPr>
              <a:t>Στη δήλωση «Βρίσκω ενδιαφέρον στην ύπαρξη διαγωνισμού ανάμεσα στις ομάδες» 39 στους 56 μαθητές και μαθήτριες (69,6%) απάντησαν συμφωνώ/συμφωνώ απόλυτα, ενώ οι υπόλοιποι 17 (30,4%) δήλωσαν ουδέτεροι (ούτε συμφωνώ/ούτε διαφωνώ). </a:t>
            </a:r>
          </a:p>
          <a:p>
            <a:pPr marL="0" indent="0">
              <a:buClr>
                <a:schemeClr val="accent2">
                  <a:lumMod val="50000"/>
                </a:schemeClr>
              </a:buClr>
              <a:buNone/>
            </a:pPr>
            <a:endParaRPr lang="en-GB" sz="1000" dirty="0">
              <a:latin typeface="Arial" panose="020B0604020202020204" pitchFamily="34" charset="0"/>
              <a:cs typeface="Arial" panose="020B0604020202020204" pitchFamily="34" charset="0"/>
            </a:endParaRPr>
          </a:p>
          <a:p>
            <a:pPr>
              <a:buClr>
                <a:schemeClr val="accent2">
                  <a:lumMod val="50000"/>
                </a:schemeClr>
              </a:buClr>
            </a:pPr>
            <a:r>
              <a:rPr lang="el-GR" sz="2000" dirty="0">
                <a:latin typeface="Arial" panose="020B0604020202020204" pitchFamily="34" charset="0"/>
                <a:cs typeface="Arial" panose="020B0604020202020204" pitchFamily="34" charset="0"/>
              </a:rPr>
              <a:t>Αντίστοιχα, στη δήλωση «Δεν μου αρέσει η ύπαρξη διαγωνισμών ανάμεσα στις ομάδες στο μάθημα της Φυσικής» 40 στους 56 μαθητές και μαθήτριες (71,4%) δήλωσαν διαφωνώ/διαφωνώ απόλυτα, ενώ οι υπόλοιποι 16 (28,6%) δήλωσαν ούτε συμφωνώ/ούτε διαφωνώ.</a:t>
            </a:r>
          </a:p>
          <a:p>
            <a:pPr marL="0" indent="0">
              <a:buClr>
                <a:schemeClr val="accent2">
                  <a:lumMod val="50000"/>
                </a:schemeClr>
              </a:buClr>
              <a:buNone/>
            </a:pPr>
            <a:endParaRPr lang="en-GB" sz="1000" dirty="0">
              <a:latin typeface="Arial" panose="020B0604020202020204" pitchFamily="34" charset="0"/>
              <a:cs typeface="Arial" panose="020B0604020202020204" pitchFamily="34" charset="0"/>
            </a:endParaRPr>
          </a:p>
          <a:p>
            <a:pPr>
              <a:buClr>
                <a:schemeClr val="accent2">
                  <a:lumMod val="50000"/>
                </a:schemeClr>
              </a:buClr>
            </a:pPr>
            <a:r>
              <a:rPr lang="el-GR" sz="2000" dirty="0">
                <a:latin typeface="Arial" panose="020B0604020202020204" pitchFamily="34" charset="0"/>
                <a:cs typeface="Arial" panose="020B0604020202020204" pitchFamily="34" charset="0"/>
              </a:rPr>
              <a:t>Στη δήλωση «Προτιμώ να μην υπάρχουν ομάδες στο μάθημα της Φυσικής» 37 στους 56 μαθητές και μαθήτριες ( 66,0%) δήλωσαν διαφωνώ/διαφωνώ απόλυτα, 6 στους 56 δήλωσαν ότι συμφωνούν, ενώ οι υπόλοιποι 13 (23,2%) δήλωσαν ούτε συμφωνώ/ούτε διαφωνώ.</a:t>
            </a:r>
          </a:p>
          <a:p>
            <a:pPr marL="0" indent="0">
              <a:buClr>
                <a:schemeClr val="accent2">
                  <a:lumMod val="50000"/>
                </a:schemeClr>
              </a:buClr>
              <a:buNone/>
            </a:pPr>
            <a:endParaRPr lang="en-GB" sz="1000" dirty="0">
              <a:latin typeface="Arial" panose="020B0604020202020204" pitchFamily="34" charset="0"/>
              <a:cs typeface="Arial" panose="020B0604020202020204" pitchFamily="34" charset="0"/>
            </a:endParaRPr>
          </a:p>
          <a:p>
            <a:pPr>
              <a:buClr>
                <a:schemeClr val="accent2">
                  <a:lumMod val="50000"/>
                </a:schemeClr>
              </a:buClr>
            </a:pPr>
            <a:r>
              <a:rPr lang="el-GR" sz="2000" dirty="0">
                <a:latin typeface="Arial" panose="020B0604020202020204" pitchFamily="34" charset="0"/>
                <a:cs typeface="Arial" panose="020B0604020202020204" pitchFamily="34" charset="0"/>
              </a:rPr>
              <a:t>Στη δήλωση «Η συζήτηση στην ομάδα με βοηθά να κατανοήσω καλύτερα τις έννοιες στο μάθημα της Φυσικής» 45 από τους 56 μαθητές και μαθήτριες (80,4%) δήλωσαν συμφωνώ/συμφωνώ απόλυτα, 2 (3,6%) δήλωσαν διαφωνώ και οι υπόλοιποι 9 (16%) δήλωσαν ότι ούτε συμφωνούν/ούτε διαφωνούν.</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475725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oup 1"/>
          <p:cNvGrpSpPr>
            <a:grpSpLocks/>
          </p:cNvGrpSpPr>
          <p:nvPr/>
        </p:nvGrpSpPr>
        <p:grpSpPr bwMode="auto">
          <a:xfrm>
            <a:off x="744538" y="125413"/>
            <a:ext cx="10968037" cy="5909310"/>
            <a:chOff x="826718" y="402738"/>
            <a:chExt cx="10835013" cy="5990241"/>
          </a:xfrm>
        </p:grpSpPr>
        <p:sp>
          <p:nvSpPr>
            <p:cNvPr id="7" name="Rectangle 6"/>
            <p:cNvSpPr/>
            <p:nvPr/>
          </p:nvSpPr>
          <p:spPr>
            <a:xfrm>
              <a:off x="826718" y="402738"/>
              <a:ext cx="10809921" cy="485991"/>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8202" name="Rectangle 2"/>
            <p:cNvSpPr>
              <a:spLocks noChangeArrowheads="1"/>
            </p:cNvSpPr>
            <p:nvPr/>
          </p:nvSpPr>
          <p:spPr bwMode="auto">
            <a:xfrm>
              <a:off x="851810" y="402738"/>
              <a:ext cx="10809921" cy="5990241"/>
            </a:xfrm>
            <a:prstGeom prst="rect">
              <a:avLst/>
            </a:prstGeom>
            <a:noFill/>
            <a:ln>
              <a:noFill/>
            </a:ln>
          </p:spPr>
          <p:txBody>
            <a:bodyPr>
              <a:spAutoFit/>
            </a:bodyPr>
            <a:lstStyle>
              <a:lvl1pPr>
                <a:defRPr>
                  <a:solidFill>
                    <a:schemeClr val="tx1"/>
                  </a:solidFill>
                  <a:latin typeface="Gill Sans MT" panose="020B0502020104020203" pitchFamily="34" charset="77"/>
                </a:defRPr>
              </a:lvl1pPr>
              <a:lvl2pPr marL="742950" indent="-285750">
                <a:defRPr>
                  <a:solidFill>
                    <a:schemeClr val="tx1"/>
                  </a:solidFill>
                  <a:latin typeface="Gill Sans MT" panose="020B0502020104020203" pitchFamily="34" charset="77"/>
                </a:defRPr>
              </a:lvl2pPr>
              <a:lvl3pPr marL="1143000" indent="-228600">
                <a:defRPr>
                  <a:solidFill>
                    <a:schemeClr val="tx1"/>
                  </a:solidFill>
                  <a:latin typeface="Gill Sans MT" panose="020B0502020104020203" pitchFamily="34" charset="77"/>
                </a:defRPr>
              </a:lvl3pPr>
              <a:lvl4pPr marL="1600200" indent="-228600">
                <a:defRPr>
                  <a:solidFill>
                    <a:schemeClr val="tx1"/>
                  </a:solidFill>
                  <a:latin typeface="Gill Sans MT" panose="020B0502020104020203" pitchFamily="34" charset="77"/>
                </a:defRPr>
              </a:lvl4pPr>
              <a:lvl5pPr marL="2057400" indent="-228600">
                <a:defRPr>
                  <a:solidFill>
                    <a:schemeClr val="tx1"/>
                  </a:solidFill>
                  <a:latin typeface="Gill Sans MT" panose="020B0502020104020203" pitchFamily="34" charset="77"/>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77"/>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77"/>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77"/>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77"/>
                </a:defRPr>
              </a:lvl9pPr>
            </a:lstStyle>
            <a:p>
              <a:pPr algn="ctr" eaLnBrk="1" hangingPunct="1">
                <a:defRPr/>
              </a:pPr>
              <a:r>
                <a:rPr lang="el-GR" sz="2400" b="1" dirty="0">
                  <a:latin typeface="Arial" panose="020B0604020202020204" pitchFamily="34" charset="0"/>
                  <a:cs typeface="Arial" panose="020B0604020202020204" pitchFamily="34" charset="0"/>
                </a:rPr>
                <a:t>Παράγοντες που συσχετίζονται με τις στάσεις</a:t>
              </a:r>
              <a:endParaRPr lang="x-none" sz="2400" b="1" dirty="0">
                <a:latin typeface="Arial" panose="020B0604020202020204" pitchFamily="34" charset="0"/>
                <a:cs typeface="Arial" panose="020B0604020202020204" pitchFamily="34" charset="0"/>
              </a:endParaRPr>
            </a:p>
            <a:p>
              <a:pPr eaLnBrk="1" hangingPunct="1">
                <a:defRPr/>
              </a:pPr>
              <a:endParaRPr lang="en-US" altLang="en-US" sz="500" b="1" dirty="0">
                <a:latin typeface="Arial" panose="020B0604020202020204" pitchFamily="34" charset="0"/>
                <a:cs typeface="Arial" panose="020B0604020202020204" pitchFamily="34" charset="0"/>
              </a:endParaRPr>
            </a:p>
            <a:p>
              <a:pPr eaLnBrk="1" hangingPunct="1">
                <a:defRPr/>
              </a:pPr>
              <a:endParaRPr lang="en-US" altLang="en-US" sz="500" b="1" dirty="0">
                <a:latin typeface="Arial" panose="020B0604020202020204" pitchFamily="34" charset="0"/>
                <a:cs typeface="Arial" panose="020B0604020202020204" pitchFamily="34" charset="0"/>
              </a:endParaRPr>
            </a:p>
            <a:p>
              <a:pPr eaLnBrk="1" hangingPunct="1">
                <a:defRPr/>
              </a:pPr>
              <a:endParaRPr lang="en-US" altLang="en-US" sz="500" b="1" dirty="0">
                <a:latin typeface="Arial" panose="020B0604020202020204" pitchFamily="34" charset="0"/>
                <a:cs typeface="Arial" panose="020B0604020202020204" pitchFamily="34" charset="0"/>
              </a:endParaRPr>
            </a:p>
            <a:p>
              <a:pPr eaLnBrk="1" hangingPunct="1">
                <a:defRPr/>
              </a:pPr>
              <a:endParaRPr lang="en-US" altLang="en-US" sz="500" b="1" dirty="0">
                <a:latin typeface="Arial" panose="020B0604020202020204" pitchFamily="34" charset="0"/>
                <a:cs typeface="Arial" panose="020B0604020202020204" pitchFamily="34" charset="0"/>
              </a:endParaRPr>
            </a:p>
            <a:p>
              <a:pPr marL="342900" indent="-342900" eaLnBrk="1" hangingPunct="1">
                <a:spcBef>
                  <a:spcPts val="400"/>
                </a:spcBef>
                <a:spcAft>
                  <a:spcPts val="400"/>
                </a:spcAft>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Σχολείο και οικογένεια</a:t>
              </a:r>
              <a:r>
                <a:rPr lang="en-GB" sz="2200" dirty="0">
                  <a:latin typeface="Arial" panose="020B0604020202020204" pitchFamily="34" charset="0"/>
                  <a:cs typeface="Arial" panose="020B0604020202020204" pitchFamily="34" charset="0"/>
                </a:rPr>
                <a:t> (Morrell &amp; Lederman</a:t>
              </a:r>
              <a:r>
                <a:rPr lang="el-GR" sz="2200" dirty="0">
                  <a:latin typeface="Arial" panose="020B0604020202020204" pitchFamily="34" charset="0"/>
                  <a:cs typeface="Arial" panose="020B0604020202020204" pitchFamily="34" charset="0"/>
                </a:rPr>
                <a:t>,</a:t>
              </a:r>
              <a:r>
                <a:rPr lang="en-GB" sz="2200" dirty="0">
                  <a:latin typeface="Arial" panose="020B0604020202020204" pitchFamily="34" charset="0"/>
                  <a:cs typeface="Arial" panose="020B0604020202020204" pitchFamily="34" charset="0"/>
                </a:rPr>
                <a:t> 1998).</a:t>
              </a:r>
            </a:p>
            <a:p>
              <a:pPr marL="342900" indent="-342900">
                <a:spcBef>
                  <a:spcPts val="400"/>
                </a:spcBef>
                <a:spcAft>
                  <a:spcPts val="400"/>
                </a:spcAft>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Φύλο </a:t>
              </a:r>
              <a:r>
                <a:rPr lang="en-GB" sz="2200" dirty="0">
                  <a:latin typeface="Arial" panose="020B0604020202020204" pitchFamily="34" charset="0"/>
                  <a:cs typeface="Arial" panose="020B0604020202020204" pitchFamily="34" charset="0"/>
                </a:rPr>
                <a:t>(Gardner</a:t>
              </a:r>
              <a:r>
                <a:rPr lang="el-GR" sz="2200" dirty="0">
                  <a:latin typeface="Arial" panose="020B0604020202020204" pitchFamily="34" charset="0"/>
                  <a:cs typeface="Arial" panose="020B0604020202020204" pitchFamily="34" charset="0"/>
                </a:rPr>
                <a:t>,</a:t>
              </a:r>
              <a:r>
                <a:rPr lang="en-GB" sz="2200" dirty="0">
                  <a:latin typeface="Arial" panose="020B0604020202020204" pitchFamily="34" charset="0"/>
                  <a:cs typeface="Arial" panose="020B0604020202020204" pitchFamily="34" charset="0"/>
                </a:rPr>
                <a:t> 1983). </a:t>
              </a:r>
              <a:endParaRPr lang="x-none" sz="2200" dirty="0">
                <a:latin typeface="Arial" panose="020B0604020202020204" pitchFamily="34" charset="0"/>
                <a:cs typeface="Arial" panose="020B0604020202020204" pitchFamily="34" charset="0"/>
              </a:endParaRPr>
            </a:p>
            <a:p>
              <a:pPr marL="342900" indent="-342900">
                <a:spcBef>
                  <a:spcPts val="400"/>
                </a:spcBef>
                <a:spcAft>
                  <a:spcPts val="400"/>
                </a:spcAft>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Κοινωνικοοικονομικό υπόβαθρο</a:t>
              </a:r>
              <a:r>
                <a:rPr lang="en-GB" sz="2200" dirty="0">
                  <a:latin typeface="Arial" panose="020B0604020202020204" pitchFamily="34" charset="0"/>
                  <a:cs typeface="Arial" panose="020B0604020202020204" pitchFamily="34" charset="0"/>
                </a:rPr>
                <a:t> (Kozol</a:t>
              </a:r>
              <a:r>
                <a:rPr lang="el-GR" sz="2200" dirty="0">
                  <a:latin typeface="Arial" panose="020B0604020202020204" pitchFamily="34" charset="0"/>
                  <a:cs typeface="Arial" panose="020B0604020202020204" pitchFamily="34" charset="0"/>
                </a:rPr>
                <a:t>,</a:t>
              </a:r>
              <a:r>
                <a:rPr lang="en-GB" sz="2200" dirty="0">
                  <a:latin typeface="Arial" panose="020B0604020202020204" pitchFamily="34" charset="0"/>
                  <a:cs typeface="Arial" panose="020B0604020202020204" pitchFamily="34" charset="0"/>
                </a:rPr>
                <a:t> 1991; Ferguson</a:t>
              </a:r>
              <a:r>
                <a:rPr lang="el-GR" sz="2200" dirty="0">
                  <a:latin typeface="Arial" panose="020B0604020202020204" pitchFamily="34" charset="0"/>
                  <a:cs typeface="Arial" panose="020B0604020202020204" pitchFamily="34" charset="0"/>
                </a:rPr>
                <a:t>,</a:t>
              </a:r>
              <a:r>
                <a:rPr lang="en-GB" sz="2200" dirty="0">
                  <a:latin typeface="Arial" panose="020B0604020202020204" pitchFamily="34" charset="0"/>
                  <a:cs typeface="Arial" panose="020B0604020202020204" pitchFamily="34" charset="0"/>
                </a:rPr>
                <a:t> 2000). </a:t>
              </a:r>
              <a:endParaRPr lang="x-none" sz="2200" dirty="0">
                <a:latin typeface="Arial" panose="020B0604020202020204" pitchFamily="34" charset="0"/>
                <a:cs typeface="Arial" panose="020B0604020202020204" pitchFamily="34" charset="0"/>
              </a:endParaRPr>
            </a:p>
            <a:p>
              <a:pPr marL="342900" indent="-342900">
                <a:spcBef>
                  <a:spcPts val="400"/>
                </a:spcBef>
                <a:spcAft>
                  <a:spcPts val="400"/>
                </a:spcAft>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Επίπεδο σπουδών γονέων</a:t>
              </a:r>
              <a:r>
                <a:rPr lang="en-GB" sz="2200" dirty="0">
                  <a:latin typeface="Arial" panose="020B0604020202020204" pitchFamily="34" charset="0"/>
                  <a:cs typeface="Arial" panose="020B0604020202020204" pitchFamily="34" charset="0"/>
                </a:rPr>
                <a:t> (</a:t>
              </a:r>
              <a:r>
                <a:rPr lang="en-GB" sz="2200" dirty="0" err="1">
                  <a:latin typeface="Arial" panose="020B0604020202020204" pitchFamily="34" charset="0"/>
                  <a:cs typeface="Arial" panose="020B0604020202020204" pitchFamily="34" charset="0"/>
                </a:rPr>
                <a:t>Schibeci</a:t>
              </a:r>
              <a:r>
                <a:rPr lang="en-GB" sz="2200" dirty="0">
                  <a:latin typeface="Arial" panose="020B0604020202020204" pitchFamily="34" charset="0"/>
                  <a:cs typeface="Arial" panose="020B0604020202020204" pitchFamily="34" charset="0"/>
                </a:rPr>
                <a:t> &amp; Riley</a:t>
              </a:r>
              <a:r>
                <a:rPr lang="el-GR" sz="2200" dirty="0">
                  <a:latin typeface="Arial" panose="020B0604020202020204" pitchFamily="34" charset="0"/>
                  <a:cs typeface="Arial" panose="020B0604020202020204" pitchFamily="34" charset="0"/>
                </a:rPr>
                <a:t>,</a:t>
              </a:r>
              <a:r>
                <a:rPr lang="en-GB" sz="2200" dirty="0">
                  <a:latin typeface="Arial" panose="020B0604020202020204" pitchFamily="34" charset="0"/>
                  <a:cs typeface="Arial" panose="020B0604020202020204" pitchFamily="34" charset="0"/>
                </a:rPr>
                <a:t> 1986).</a:t>
              </a:r>
              <a:endParaRPr lang="x-none" sz="2200" dirty="0">
                <a:latin typeface="Arial" panose="020B0604020202020204" pitchFamily="34" charset="0"/>
                <a:cs typeface="Arial" panose="020B0604020202020204" pitchFamily="34" charset="0"/>
              </a:endParaRPr>
            </a:p>
            <a:p>
              <a:pPr marL="342900" indent="-342900">
                <a:spcBef>
                  <a:spcPts val="400"/>
                </a:spcBef>
                <a:spcAft>
                  <a:spcPts val="400"/>
                </a:spcAft>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Ευφυΐα</a:t>
              </a:r>
              <a:r>
                <a:rPr lang="en-GB" sz="2200" dirty="0">
                  <a:latin typeface="Arial" panose="020B0604020202020204" pitchFamily="34" charset="0"/>
                  <a:cs typeface="Arial" panose="020B0604020202020204" pitchFamily="34" charset="0"/>
                </a:rPr>
                <a:t> (McGinnis &amp; </a:t>
              </a:r>
              <a:r>
                <a:rPr lang="en-GB" sz="2200" dirty="0" err="1">
                  <a:latin typeface="Arial" panose="020B0604020202020204" pitchFamily="34" charset="0"/>
                  <a:cs typeface="Arial" panose="020B0604020202020204" pitchFamily="34" charset="0"/>
                </a:rPr>
                <a:t>Stefanich</a:t>
              </a:r>
              <a:r>
                <a:rPr lang="el-GR" sz="2200" dirty="0">
                  <a:latin typeface="Arial" panose="020B0604020202020204" pitchFamily="34" charset="0"/>
                  <a:cs typeface="Arial" panose="020B0604020202020204" pitchFamily="34" charset="0"/>
                </a:rPr>
                <a:t>,</a:t>
              </a:r>
              <a:r>
                <a:rPr lang="en-GB" sz="2200" dirty="0">
                  <a:latin typeface="Arial" panose="020B0604020202020204" pitchFamily="34" charset="0"/>
                  <a:cs typeface="Arial" panose="020B0604020202020204" pitchFamily="34" charset="0"/>
                </a:rPr>
                <a:t> 2007; </a:t>
              </a:r>
              <a:r>
                <a:rPr lang="en-GB" sz="2200" dirty="0" err="1">
                  <a:latin typeface="Arial" panose="020B0604020202020204" pitchFamily="34" charset="0"/>
                  <a:cs typeface="Arial" panose="020B0604020202020204" pitchFamily="34" charset="0"/>
                </a:rPr>
                <a:t>Caleon</a:t>
              </a:r>
              <a:r>
                <a:rPr lang="en-GB" sz="2200" dirty="0">
                  <a:latin typeface="Arial" panose="020B0604020202020204" pitchFamily="34" charset="0"/>
                  <a:cs typeface="Arial" panose="020B0604020202020204" pitchFamily="34" charset="0"/>
                </a:rPr>
                <a:t> &amp; Subramaniam</a:t>
              </a:r>
              <a:r>
                <a:rPr lang="el-GR" sz="2200" dirty="0">
                  <a:latin typeface="Arial" panose="020B0604020202020204" pitchFamily="34" charset="0"/>
                  <a:cs typeface="Arial" panose="020B0604020202020204" pitchFamily="34" charset="0"/>
                </a:rPr>
                <a:t>,</a:t>
              </a:r>
              <a:r>
                <a:rPr lang="en-GB" sz="2200" dirty="0">
                  <a:latin typeface="Arial" panose="020B0604020202020204" pitchFamily="34" charset="0"/>
                  <a:cs typeface="Arial" panose="020B0604020202020204" pitchFamily="34" charset="0"/>
                </a:rPr>
                <a:t> 2008).</a:t>
              </a:r>
            </a:p>
            <a:p>
              <a:pPr marL="342900" indent="-342900">
                <a:spcBef>
                  <a:spcPts val="400"/>
                </a:spcBef>
                <a:spcAft>
                  <a:spcPts val="400"/>
                </a:spcAft>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Ηλικία </a:t>
              </a:r>
              <a:r>
                <a:rPr lang="en-GB" sz="2200" dirty="0">
                  <a:latin typeface="Arial" panose="020B0604020202020204" pitchFamily="34" charset="0"/>
                  <a:cs typeface="Arial" panose="020B0604020202020204" pitchFamily="34" charset="0"/>
                </a:rPr>
                <a:t>(Hoffmann</a:t>
              </a:r>
              <a:r>
                <a:rPr lang="el-GR" sz="2200" dirty="0">
                  <a:latin typeface="Arial" panose="020B0604020202020204" pitchFamily="34" charset="0"/>
                  <a:cs typeface="Arial" panose="020B0604020202020204" pitchFamily="34" charset="0"/>
                </a:rPr>
                <a:t>,</a:t>
              </a:r>
              <a:r>
                <a:rPr lang="en-GB" sz="2200" dirty="0">
                  <a:latin typeface="Arial" panose="020B0604020202020204" pitchFamily="34" charset="0"/>
                  <a:cs typeface="Arial" panose="020B0604020202020204" pitchFamily="34" charset="0"/>
                </a:rPr>
                <a:t> 2002; Saleh</a:t>
              </a:r>
              <a:r>
                <a:rPr lang="el-GR" sz="2200" dirty="0">
                  <a:latin typeface="Arial" panose="020B0604020202020204" pitchFamily="34" charset="0"/>
                  <a:cs typeface="Arial" panose="020B0604020202020204" pitchFamily="34" charset="0"/>
                </a:rPr>
                <a:t>,</a:t>
              </a:r>
              <a:r>
                <a:rPr lang="en-GB" sz="2200" dirty="0">
                  <a:latin typeface="Arial" panose="020B0604020202020204" pitchFamily="34" charset="0"/>
                  <a:cs typeface="Arial" panose="020B0604020202020204" pitchFamily="34" charset="0"/>
                </a:rPr>
                <a:t> 2014).</a:t>
              </a:r>
            </a:p>
            <a:p>
              <a:pPr marL="342900" indent="-342900">
                <a:spcBef>
                  <a:spcPts val="400"/>
                </a:spcBef>
                <a:spcAft>
                  <a:spcPts val="400"/>
                </a:spcAft>
                <a:buClr>
                  <a:schemeClr val="accent2">
                    <a:lumMod val="50000"/>
                  </a:schemeClr>
                </a:buClr>
                <a:buFont typeface="Arial" panose="020B0604020202020204" pitchFamily="34" charset="0"/>
                <a:buChar char="•"/>
                <a:defRPr/>
              </a:pPr>
              <a:r>
                <a:rPr lang="el-GR" altLang="en-US" sz="2200" dirty="0">
                  <a:latin typeface="Arial" panose="020B0604020202020204" pitchFamily="34" charset="0"/>
                  <a:cs typeface="Arial" panose="020B0604020202020204" pitchFamily="34" charset="0"/>
                </a:rPr>
                <a:t>Περιοχή Διαμονής</a:t>
              </a:r>
              <a:r>
                <a:rPr lang="en-US" sz="2200" dirty="0">
                  <a:latin typeface="Arial" panose="020B0604020202020204" pitchFamily="34" charset="0"/>
                  <a:cs typeface="Arial" panose="020B0604020202020204" pitchFamily="34" charset="0"/>
                </a:rPr>
                <a:t> (Clarke</a:t>
              </a:r>
              <a:r>
                <a:rPr lang="el-GR" sz="2200" dirty="0">
                  <a:latin typeface="Arial" panose="020B0604020202020204" pitchFamily="34" charset="0"/>
                  <a:cs typeface="Arial" panose="020B0604020202020204" pitchFamily="34" charset="0"/>
                </a:rPr>
                <a:t>,</a:t>
              </a:r>
              <a:r>
                <a:rPr lang="en-US" sz="2200" dirty="0">
                  <a:latin typeface="Arial" panose="020B0604020202020204" pitchFamily="34" charset="0"/>
                  <a:cs typeface="Arial" panose="020B0604020202020204" pitchFamily="34" charset="0"/>
                </a:rPr>
                <a:t> 1972; Redding &amp; Walberg</a:t>
              </a:r>
              <a:r>
                <a:rPr lang="el-GR" sz="2200" dirty="0">
                  <a:latin typeface="Arial" panose="020B0604020202020204" pitchFamily="34" charset="0"/>
                  <a:cs typeface="Arial" panose="020B0604020202020204" pitchFamily="34" charset="0"/>
                </a:rPr>
                <a:t>,</a:t>
              </a:r>
              <a:r>
                <a:rPr lang="en-US" sz="2200" dirty="0">
                  <a:latin typeface="Arial" panose="020B0604020202020204" pitchFamily="34" charset="0"/>
                  <a:cs typeface="Arial" panose="020B0604020202020204" pitchFamily="34" charset="0"/>
                </a:rPr>
                <a:t> 2012)</a:t>
              </a:r>
              <a:r>
                <a:rPr lang="el-GR" sz="2200" dirty="0">
                  <a:latin typeface="Arial" panose="020B0604020202020204" pitchFamily="34" charset="0"/>
                  <a:cs typeface="Arial" panose="020B0604020202020204" pitchFamily="34" charset="0"/>
                </a:rPr>
                <a:t>.</a:t>
              </a:r>
              <a:endParaRPr lang="en-GB" altLang="en-US" sz="2200" dirty="0">
                <a:latin typeface="Arial" panose="020B0604020202020204" pitchFamily="34" charset="0"/>
                <a:cs typeface="Arial" panose="020B0604020202020204" pitchFamily="34" charset="0"/>
              </a:endParaRPr>
            </a:p>
            <a:p>
              <a:pPr marL="342900" indent="-342900">
                <a:spcBef>
                  <a:spcPts val="400"/>
                </a:spcBef>
                <a:spcAft>
                  <a:spcPts val="400"/>
                </a:spcAft>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Μαθησιακή Διαδικασία </a:t>
              </a:r>
              <a:r>
                <a:rPr lang="en-GB" sz="2200" dirty="0">
                  <a:latin typeface="Arial" panose="020B0604020202020204" pitchFamily="34" charset="0"/>
                  <a:cs typeface="Arial" panose="020B0604020202020204" pitchFamily="34" charset="0"/>
                </a:rPr>
                <a:t>(Myers &amp; </a:t>
              </a:r>
              <a:r>
                <a:rPr lang="en-GB" sz="2200" dirty="0" err="1">
                  <a:latin typeface="Arial" panose="020B0604020202020204" pitchFamily="34" charset="0"/>
                  <a:cs typeface="Arial" panose="020B0604020202020204" pitchFamily="34" charset="0"/>
                </a:rPr>
                <a:t>Fouts</a:t>
              </a:r>
              <a:r>
                <a:rPr lang="el-GR" sz="2200" dirty="0">
                  <a:latin typeface="Arial" panose="020B0604020202020204" pitchFamily="34" charset="0"/>
                  <a:cs typeface="Arial" panose="020B0604020202020204" pitchFamily="34" charset="0"/>
                </a:rPr>
                <a:t>,</a:t>
              </a:r>
              <a:r>
                <a:rPr lang="en-GB" sz="2200" dirty="0">
                  <a:latin typeface="Arial" panose="020B0604020202020204" pitchFamily="34" charset="0"/>
                  <a:cs typeface="Arial" panose="020B0604020202020204" pitchFamily="34" charset="0"/>
                </a:rPr>
                <a:t> 1992).</a:t>
              </a:r>
            </a:p>
            <a:p>
              <a:pPr marL="342900" indent="-342900">
                <a:spcBef>
                  <a:spcPts val="400"/>
                </a:spcBef>
                <a:spcAft>
                  <a:spcPts val="400"/>
                </a:spcAft>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Το κλίμα στην τάξη</a:t>
              </a:r>
              <a:r>
                <a:rPr lang="en-GB" sz="2200" dirty="0">
                  <a:latin typeface="Arial" panose="020B0604020202020204" pitchFamily="34" charset="0"/>
                  <a:cs typeface="Arial" panose="020B0604020202020204" pitchFamily="34" charset="0"/>
                </a:rPr>
                <a:t> (Wang, </a:t>
              </a:r>
              <a:r>
                <a:rPr lang="en-GB" sz="2200" dirty="0" err="1">
                  <a:latin typeface="Arial" panose="020B0604020202020204" pitchFamily="34" charset="0"/>
                  <a:cs typeface="Arial" panose="020B0604020202020204" pitchFamily="34" charset="0"/>
                </a:rPr>
                <a:t>Haertel</a:t>
              </a:r>
              <a:r>
                <a:rPr lang="en-GB" sz="2200" dirty="0">
                  <a:latin typeface="Arial" panose="020B0604020202020204" pitchFamily="34" charset="0"/>
                  <a:cs typeface="Arial" panose="020B0604020202020204" pitchFamily="34" charset="0"/>
                </a:rPr>
                <a:t> &amp; </a:t>
              </a:r>
              <a:r>
                <a:rPr lang="en-GB" sz="2200" dirty="0" err="1">
                  <a:latin typeface="Arial" panose="020B0604020202020204" pitchFamily="34" charset="0"/>
                  <a:cs typeface="Arial" panose="020B0604020202020204" pitchFamily="34" charset="0"/>
                </a:rPr>
                <a:t>Walbery</a:t>
              </a:r>
              <a:r>
                <a:rPr lang="el-GR" sz="2200" dirty="0">
                  <a:latin typeface="Arial" panose="020B0604020202020204" pitchFamily="34" charset="0"/>
                  <a:cs typeface="Arial" panose="020B0604020202020204" pitchFamily="34" charset="0"/>
                </a:rPr>
                <a:t>,</a:t>
              </a:r>
              <a:r>
                <a:rPr lang="en-GB" sz="2200" dirty="0">
                  <a:latin typeface="Arial" panose="020B0604020202020204" pitchFamily="34" charset="0"/>
                  <a:cs typeface="Arial" panose="020B0604020202020204" pitchFamily="34" charset="0"/>
                </a:rPr>
                <a:t> 1990).</a:t>
              </a:r>
            </a:p>
            <a:p>
              <a:pPr marL="342900" indent="-342900">
                <a:spcBef>
                  <a:spcPts val="400"/>
                </a:spcBef>
                <a:spcAft>
                  <a:spcPts val="400"/>
                </a:spcAft>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Οι στάσεις του εκπαιδευτικού</a:t>
              </a:r>
              <a:r>
                <a:rPr lang="en-GB" sz="2200" dirty="0">
                  <a:latin typeface="Arial" panose="020B0604020202020204" pitchFamily="34" charset="0"/>
                  <a:cs typeface="Arial" panose="020B0604020202020204" pitchFamily="34" charset="0"/>
                </a:rPr>
                <a:t> (Freedman</a:t>
              </a:r>
              <a:r>
                <a:rPr lang="el-GR" sz="2200" dirty="0">
                  <a:latin typeface="Arial" panose="020B0604020202020204" pitchFamily="34" charset="0"/>
                  <a:cs typeface="Arial" panose="020B0604020202020204" pitchFamily="34" charset="0"/>
                </a:rPr>
                <a:t>,</a:t>
              </a:r>
              <a:r>
                <a:rPr lang="en-GB" sz="2200" dirty="0">
                  <a:latin typeface="Arial" panose="020B0604020202020204" pitchFamily="34" charset="0"/>
                  <a:cs typeface="Arial" panose="020B0604020202020204" pitchFamily="34" charset="0"/>
                </a:rPr>
                <a:t> 1997).</a:t>
              </a:r>
            </a:p>
            <a:p>
              <a:pPr marL="342900" indent="-342900">
                <a:spcBef>
                  <a:spcPts val="400"/>
                </a:spcBef>
                <a:spcAft>
                  <a:spcPts val="400"/>
                </a:spcAft>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Το περιεχόμενο του Α.Π και η αυτοπεποίθηση των μαθητών και μαθητριών</a:t>
              </a:r>
              <a:r>
                <a:rPr lang="en-GB" sz="2200" dirty="0">
                  <a:latin typeface="Arial" panose="020B0604020202020204" pitchFamily="34" charset="0"/>
                  <a:cs typeface="Arial" panose="020B0604020202020204" pitchFamily="34" charset="0"/>
                </a:rPr>
                <a:t> (</a:t>
              </a:r>
              <a:r>
                <a:rPr lang="en-GB" sz="2200" dirty="0" err="1">
                  <a:latin typeface="Arial" panose="020B0604020202020204" pitchFamily="34" charset="0"/>
                  <a:cs typeface="Arial" panose="020B0604020202020204" pitchFamily="34" charset="0"/>
                </a:rPr>
                <a:t>Makri</a:t>
              </a:r>
              <a:r>
                <a:rPr lang="en-GB" sz="2200" dirty="0">
                  <a:latin typeface="Arial" panose="020B0604020202020204" pitchFamily="34" charset="0"/>
                  <a:cs typeface="Arial" panose="020B0604020202020204" pitchFamily="34" charset="0"/>
                </a:rPr>
                <a:t> </a:t>
              </a:r>
              <a:r>
                <a:rPr lang="en-GB" sz="2200" dirty="0" err="1">
                  <a:latin typeface="Arial" panose="020B0604020202020204" pitchFamily="34" charset="0"/>
                  <a:cs typeface="Arial" panose="020B0604020202020204" pitchFamily="34" charset="0"/>
                </a:rPr>
                <a:t>Botsari</a:t>
              </a:r>
              <a:r>
                <a:rPr lang="el-GR" sz="2200" dirty="0">
                  <a:latin typeface="Arial" panose="020B0604020202020204" pitchFamily="34" charset="0"/>
                  <a:cs typeface="Arial" panose="020B0604020202020204" pitchFamily="34" charset="0"/>
                </a:rPr>
                <a:t>,</a:t>
              </a:r>
              <a:r>
                <a:rPr lang="en-GB" sz="2200" dirty="0">
                  <a:latin typeface="Arial" panose="020B0604020202020204" pitchFamily="34" charset="0"/>
                  <a:cs typeface="Arial" panose="020B0604020202020204" pitchFamily="34" charset="0"/>
                </a:rPr>
                <a:t> 2001; </a:t>
              </a:r>
              <a:r>
                <a:rPr lang="en-GB" sz="2200" dirty="0" err="1">
                  <a:latin typeface="Arial" panose="020B0604020202020204" pitchFamily="34" charset="0"/>
                  <a:cs typeface="Arial" panose="020B0604020202020204" pitchFamily="34" charset="0"/>
                </a:rPr>
                <a:t>Papanastasiou</a:t>
              </a:r>
              <a:r>
                <a:rPr lang="el-GR" sz="2200" dirty="0">
                  <a:latin typeface="Arial" panose="020B0604020202020204" pitchFamily="34" charset="0"/>
                  <a:cs typeface="Arial" panose="020B0604020202020204" pitchFamily="34" charset="0"/>
                </a:rPr>
                <a:t>,</a:t>
              </a:r>
              <a:r>
                <a:rPr lang="en-GB" sz="2200" dirty="0">
                  <a:latin typeface="Arial" panose="020B0604020202020204" pitchFamily="34" charset="0"/>
                  <a:cs typeface="Arial" panose="020B0604020202020204" pitchFamily="34" charset="0"/>
                </a:rPr>
                <a:t> 2001)</a:t>
              </a:r>
              <a:r>
                <a:rPr lang="el-GR" sz="2200" dirty="0">
                  <a:latin typeface="Arial" panose="020B0604020202020204" pitchFamily="34" charset="0"/>
                  <a:cs typeface="Arial" panose="020B0604020202020204" pitchFamily="34" charset="0"/>
                </a:rPr>
                <a:t>.</a:t>
              </a:r>
              <a:endParaRPr lang="en-US" altLang="en-US" sz="2200" dirty="0">
                <a:latin typeface="Arial" panose="020B0604020202020204" pitchFamily="34" charset="0"/>
                <a:cs typeface="Arial" panose="020B0604020202020204" pitchFamily="34" charset="0"/>
              </a:endParaRPr>
            </a:p>
          </p:txBody>
        </p:sp>
      </p:grpSp>
      <p:sp>
        <p:nvSpPr>
          <p:cNvPr id="16387" name="Slide Number Placeholder 1"/>
          <p:cNvSpPr>
            <a:spLocks noGrp="1"/>
          </p:cNvSpPr>
          <p:nvPr>
            <p:ph type="sldNum" sz="quarter" idx="12"/>
          </p:nvPr>
        </p:nvSpPr>
        <p:spPr bwMode="auto">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CD718F1D-A038-4FE6-9178-61C416326964}" type="slidenum">
              <a:rPr lang="en-US" altLang="el-GR" smtClean="0">
                <a:solidFill>
                  <a:srgbClr val="FFFFFF"/>
                </a:solidFill>
              </a:rPr>
              <a:pPr/>
              <a:t>3</a:t>
            </a:fld>
            <a:endParaRPr lang="en-US" altLang="el-GR">
              <a:solidFill>
                <a:srgbClr val="FFFFFF"/>
              </a:solidFill>
            </a:endParaRPr>
          </a:p>
        </p:txBody>
      </p:sp>
    </p:spTree>
    <p:extLst>
      <p:ext uri="{BB962C8B-B14F-4D97-AF65-F5344CB8AC3E}">
        <p14:creationId xmlns:p14="http://schemas.microsoft.com/office/powerpoint/2010/main" val="341507837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95836" y="639048"/>
            <a:ext cx="11896164" cy="5356424"/>
          </a:xfrm>
        </p:spPr>
        <p:txBody>
          <a:bodyPr>
            <a:noAutofit/>
          </a:bodyPr>
          <a:lstStyle/>
          <a:p>
            <a:pPr>
              <a:buClr>
                <a:schemeClr val="accent2">
                  <a:lumMod val="50000"/>
                </a:schemeClr>
              </a:buClr>
            </a:pPr>
            <a:r>
              <a:rPr lang="el-GR" sz="2000" dirty="0">
                <a:latin typeface="Arial" panose="020B0604020202020204" pitchFamily="34" charset="0"/>
                <a:cs typeface="Arial" panose="020B0604020202020204" pitchFamily="34" charset="0"/>
              </a:rPr>
              <a:t>Στη δήλωση «Η συζήτηση στην ομάδα με βοηθά να αντιληφθώ το λάθος μου σε διάφορα ζητήματα που αφορούν έννοιες της Φυσικής». Οι 47 στους 56 μαθητές και μαθήτριες (83,9%) δήλωσαν συμφωνώ/συμφωνώ απόλυτα, 2 (3,6%) δήλωσαν διαφωνώ και οι υπόλοιποι 7 δήλωσαν ούτε συμφωνώ/ούτε διαφωνώ. </a:t>
            </a:r>
          </a:p>
          <a:p>
            <a:pPr marL="0" indent="0">
              <a:buClr>
                <a:schemeClr val="accent2">
                  <a:lumMod val="50000"/>
                </a:schemeClr>
              </a:buClr>
              <a:buNone/>
            </a:pPr>
            <a:endParaRPr lang="en-GB" sz="1000" dirty="0">
              <a:latin typeface="Arial" panose="020B0604020202020204" pitchFamily="34" charset="0"/>
              <a:cs typeface="Arial" panose="020B0604020202020204" pitchFamily="34" charset="0"/>
            </a:endParaRPr>
          </a:p>
          <a:p>
            <a:pPr>
              <a:buClr>
                <a:schemeClr val="accent2">
                  <a:lumMod val="50000"/>
                </a:schemeClr>
              </a:buClr>
            </a:pPr>
            <a:r>
              <a:rPr lang="el-GR" sz="2000" dirty="0">
                <a:latin typeface="Arial" panose="020B0604020202020204" pitchFamily="34" charset="0"/>
                <a:cs typeface="Arial" panose="020B0604020202020204" pitchFamily="34" charset="0"/>
              </a:rPr>
              <a:t>Στη δήλωση «Προτιμώ το μάθημα της Φυσικής να γίνεται υπό μορφή διάλεξης» 32 στους 56 μαθητές και μαθήτριες (57,1%) δήλωσαν διαφωνώ/διαφωνώ απόλυτα, 5 (8,9%) δήλωσαν συμφωνώ, ενώ οι υπόλοιποι 19 δήλωσαν ούτε συμφωνώ/ούτε διαφωνώ.</a:t>
            </a:r>
          </a:p>
          <a:p>
            <a:pPr marL="0" indent="0">
              <a:buClr>
                <a:schemeClr val="accent2">
                  <a:lumMod val="50000"/>
                </a:schemeClr>
              </a:buClr>
              <a:buNone/>
            </a:pPr>
            <a:endParaRPr lang="en-GB" sz="1000" dirty="0">
              <a:latin typeface="Arial" panose="020B0604020202020204" pitchFamily="34" charset="0"/>
              <a:cs typeface="Arial" panose="020B0604020202020204" pitchFamily="34" charset="0"/>
            </a:endParaRPr>
          </a:p>
          <a:p>
            <a:pPr>
              <a:buClr>
                <a:schemeClr val="accent2">
                  <a:lumMod val="50000"/>
                </a:schemeClr>
              </a:buClr>
            </a:pPr>
            <a:r>
              <a:rPr lang="el-GR" sz="2000" dirty="0">
                <a:latin typeface="Arial" panose="020B0604020202020204" pitchFamily="34" charset="0"/>
                <a:cs typeface="Arial" panose="020B0604020202020204" pitchFamily="34" charset="0"/>
              </a:rPr>
              <a:t>Αντίστοιχα, στη δήλωση «Όταν το μάθημα της Φυσικής γίνεται υπό μορφή διάλεξης το βρίσκω ανιαρό» 31 στους 56 μαθητές και μαθήτριες (55,3%) δήλωσαν συμφωνώ/συμφωνώ απόλυτα, 8 στους 56 (14,3%) δήλωσαν διαφωνώ και οι υπόλοιποι 17 δήλωσαν ούτε συμφωνώ/ούτε διαφωνώ.</a:t>
            </a:r>
          </a:p>
          <a:p>
            <a:pPr marL="0" indent="0">
              <a:buClr>
                <a:schemeClr val="accent2">
                  <a:lumMod val="50000"/>
                </a:schemeClr>
              </a:buClr>
              <a:buNone/>
            </a:pPr>
            <a:endParaRPr lang="en-GB" sz="1000" dirty="0">
              <a:latin typeface="Arial" panose="020B0604020202020204" pitchFamily="34" charset="0"/>
              <a:cs typeface="Arial" panose="020B0604020202020204" pitchFamily="34" charset="0"/>
            </a:endParaRPr>
          </a:p>
          <a:p>
            <a:pPr>
              <a:buClr>
                <a:schemeClr val="accent2">
                  <a:lumMod val="50000"/>
                </a:schemeClr>
              </a:buClr>
            </a:pPr>
            <a:r>
              <a:rPr lang="el-GR" sz="2000" dirty="0">
                <a:latin typeface="Arial" panose="020B0604020202020204" pitchFamily="34" charset="0"/>
                <a:cs typeface="Arial" panose="020B0604020202020204" pitchFamily="34" charset="0"/>
              </a:rPr>
              <a:t>Όσον αφορά στην ερώτηση ανοικτού τύπου, μέσω των απαντήσεών τους οι μαθητές και μαθήτριες εξέφρασαν την ικανοποίησή τους από τον τρόπο που έγινε το μάθημα και επαναδιατύπωσαν την απαίτησή τους για περισσότερες πειραματικές δραστηριότητες, απόρροια και του γεγονότος ότι στο Α.Π της Α’ Λυκείου Ο.Π.2 οι περισσότερες πειραματικές δραστηριότητες δεν έχουν τη φύση που αποζητούν οι μαθητές και οι μαθήτριες.</a:t>
            </a:r>
            <a:endParaRPr lang="en-GB" sz="2000" dirty="0">
              <a:latin typeface="Arial" panose="020B0604020202020204" pitchFamily="34" charset="0"/>
              <a:cs typeface="Arial" panose="020B0604020202020204" pitchFamily="34" charset="0"/>
            </a:endParaRPr>
          </a:p>
          <a:p>
            <a:endParaRPr lang="en-GB" sz="2200" dirty="0">
              <a:latin typeface="Arial" panose="020B0604020202020204" pitchFamily="34" charset="0"/>
              <a:cs typeface="Arial" panose="020B0604020202020204" pitchFamily="34" charset="0"/>
            </a:endParaRPr>
          </a:p>
        </p:txBody>
      </p:sp>
      <p:sp>
        <p:nvSpPr>
          <p:cNvPr id="4" name="Slide Number Placeholder 1">
            <a:extLst>
              <a:ext uri="{FF2B5EF4-FFF2-40B4-BE49-F238E27FC236}">
                <a16:creationId xmlns:a16="http://schemas.microsoft.com/office/drawing/2014/main" id="{ADA01595-B30F-2943-8930-07F8B0CC2B15}"/>
              </a:ext>
            </a:extLst>
          </p:cNvPr>
          <p:cNvSpPr>
            <a:spLocks noGrp="1"/>
          </p:cNvSpPr>
          <p:nvPr>
            <p:ph type="sldNum" sz="quarter" idx="12"/>
          </p:nvPr>
        </p:nvSpPr>
        <p:spPr bwMode="auto">
          <a:xfrm>
            <a:off x="11136313" y="6261100"/>
            <a:ext cx="366712" cy="365125"/>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206097DA-D096-4F68-828B-548357D5EB04}" type="slidenum">
              <a:rPr lang="en-US" altLang="el-GR" smtClean="0">
                <a:solidFill>
                  <a:srgbClr val="FFFFFF"/>
                </a:solidFill>
              </a:rPr>
              <a:pPr/>
              <a:t>39</a:t>
            </a:fld>
            <a:endParaRPr lang="en-US" altLang="el-GR">
              <a:solidFill>
                <a:srgbClr val="FFFFFF"/>
              </a:solidFill>
            </a:endParaRPr>
          </a:p>
        </p:txBody>
      </p:sp>
    </p:spTree>
    <p:extLst>
      <p:ext uri="{BB962C8B-B14F-4D97-AF65-F5344CB8AC3E}">
        <p14:creationId xmlns:p14="http://schemas.microsoft.com/office/powerpoint/2010/main" val="316612347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293" y="1118525"/>
            <a:ext cx="11768418" cy="5322615"/>
          </a:xfrm>
        </p:spPr>
        <p:txBody>
          <a:bodyPr>
            <a:noAutofit/>
          </a:bodyPr>
          <a:lstStyle/>
          <a:p>
            <a:pPr>
              <a:buClr>
                <a:schemeClr val="accent2">
                  <a:lumMod val="50000"/>
                </a:schemeClr>
              </a:buClr>
            </a:pPr>
            <a:r>
              <a:rPr lang="el-GR" sz="2000" dirty="0">
                <a:latin typeface="Arial" panose="020B0604020202020204" pitchFamily="34" charset="0"/>
                <a:cs typeface="Arial" panose="020B0604020202020204" pitchFamily="34" charset="0"/>
              </a:rPr>
              <a:t>Το ερωτηματολόγιο που χρησιμοποιήθηκε κρίθηκε έγκυρο και αξιόπιστο ως ερευνητικό εργαλείο για την καταγραφή και τη μελέτη της στάσης των μαθητών</a:t>
            </a:r>
            <a:r>
              <a:rPr lang="en-US" sz="2000" dirty="0">
                <a:latin typeface="Arial" panose="020B0604020202020204" pitchFamily="34" charset="0"/>
                <a:cs typeface="Arial" panose="020B0604020202020204" pitchFamily="34" charset="0"/>
              </a:rPr>
              <a:t>/</a:t>
            </a:r>
            <a:r>
              <a:rPr lang="el-GR" sz="2000" dirty="0">
                <a:latin typeface="Arial" panose="020B0604020202020204" pitchFamily="34" charset="0"/>
                <a:cs typeface="Arial" panose="020B0604020202020204" pitchFamily="34" charset="0"/>
              </a:rPr>
              <a:t>τριών απέναντι στη Φυσική.</a:t>
            </a:r>
          </a:p>
          <a:p>
            <a:pPr>
              <a:buClr>
                <a:schemeClr val="accent2">
                  <a:lumMod val="50000"/>
                </a:schemeClr>
              </a:buClr>
            </a:pPr>
            <a:r>
              <a:rPr lang="el-GR" sz="2000" dirty="0">
                <a:latin typeface="Arial" panose="020B0604020202020204" pitchFamily="34" charset="0"/>
                <a:cs typeface="Arial" panose="020B0604020202020204" pitchFamily="34" charset="0"/>
              </a:rPr>
              <a:t>Από την ανάλυση των αποτελεσμάτων φαίνεται πως ο συγκεκριμένος πληθυσμός έχει θετική στάση σε σημαντικό βαθμό απέναντι στο μάθημα.</a:t>
            </a:r>
          </a:p>
          <a:p>
            <a:pPr>
              <a:buClr>
                <a:schemeClr val="accent2">
                  <a:lumMod val="50000"/>
                </a:schemeClr>
              </a:buClr>
            </a:pPr>
            <a:r>
              <a:rPr lang="el-GR" sz="2000">
                <a:latin typeface="Arial" panose="020B0604020202020204" pitchFamily="34" charset="0"/>
                <a:cs typeface="Arial" panose="020B0604020202020204" pitchFamily="34" charset="0"/>
              </a:rPr>
              <a:t>Τα </a:t>
            </a:r>
            <a:r>
              <a:rPr lang="el-GR" sz="2000" dirty="0">
                <a:latin typeface="Arial" panose="020B0604020202020204" pitchFamily="34" charset="0"/>
                <a:cs typeface="Arial" panose="020B0604020202020204" pitchFamily="34" charset="0"/>
              </a:rPr>
              <a:t>παιδιά των οποίων οι γονείς είχαν ψηλότερο επίπεδο σπουδών, είχαν ψηλότερο επίπεδο πεποίθησης επάρκειας επιτυχίας.</a:t>
            </a:r>
          </a:p>
          <a:p>
            <a:pPr>
              <a:buClr>
                <a:schemeClr val="accent2">
                  <a:lumMod val="50000"/>
                </a:schemeClr>
              </a:buClr>
            </a:pPr>
            <a:r>
              <a:rPr lang="el-GR" sz="2000" dirty="0">
                <a:latin typeface="Arial" panose="020B0604020202020204" pitchFamily="34" charset="0"/>
                <a:cs typeface="Arial" panose="020B0604020202020204" pitchFamily="34" charset="0"/>
              </a:rPr>
              <a:t>Η διδασκαλία παραμένει κύρια αιτία διαμόρφωσης στάσεων. </a:t>
            </a:r>
          </a:p>
          <a:p>
            <a:pPr>
              <a:buClr>
                <a:schemeClr val="accent2">
                  <a:lumMod val="50000"/>
                </a:schemeClr>
              </a:buClr>
            </a:pPr>
            <a:r>
              <a:rPr lang="el-GR" sz="2000" dirty="0">
                <a:latin typeface="Arial" panose="020B0604020202020204" pitchFamily="34" charset="0"/>
                <a:cs typeface="Arial" panose="020B0604020202020204" pitchFamily="34" charset="0"/>
              </a:rPr>
              <a:t>Εντυπωσιακή σύγκλιση στην εισήγηση των μαθητών και μαθητριών για εμπλουτισμό του μαθήματος με πειραματικές δραστηριότητες</a:t>
            </a:r>
          </a:p>
          <a:p>
            <a:pPr>
              <a:buClr>
                <a:schemeClr val="accent2">
                  <a:lumMod val="50000"/>
                </a:schemeClr>
              </a:buClr>
            </a:pPr>
            <a:r>
              <a:rPr lang="el-GR" sz="2000" dirty="0">
                <a:latin typeface="Arial" panose="020B0604020202020204" pitchFamily="34" charset="0"/>
                <a:cs typeface="Arial" panose="020B0604020202020204" pitchFamily="34" charset="0"/>
              </a:rPr>
              <a:t>Εμπλουτισμός της ύλης με θέματα όπως η αστρονομία, η σύγχρονη Φυσική </a:t>
            </a:r>
            <a:r>
              <a:rPr lang="el-GR" sz="2000" dirty="0" err="1">
                <a:latin typeface="Arial" panose="020B0604020202020204" pitchFamily="34" charset="0"/>
                <a:cs typeface="Arial" panose="020B0604020202020204" pitchFamily="34" charset="0"/>
              </a:rPr>
              <a:t>κλπ</a:t>
            </a:r>
            <a:r>
              <a:rPr lang="el-GR" sz="2000" dirty="0">
                <a:latin typeface="Arial" panose="020B0604020202020204" pitchFamily="34" charset="0"/>
                <a:cs typeface="Arial" panose="020B0604020202020204" pitchFamily="34" charset="0"/>
              </a:rPr>
              <a:t>, τα οποία ελκύουν το ενδιαφέρον των μαθητών ενώ η απουσία τους από το Α.Π. αποξενώνει τη σχολική Φυσική από την επιστήμη της Φυσικής.</a:t>
            </a:r>
          </a:p>
        </p:txBody>
      </p:sp>
      <p:sp>
        <p:nvSpPr>
          <p:cNvPr id="4" name="TextBox 3">
            <a:extLst>
              <a:ext uri="{FF2B5EF4-FFF2-40B4-BE49-F238E27FC236}">
                <a16:creationId xmlns:a16="http://schemas.microsoft.com/office/drawing/2014/main" id="{F8074B04-7D12-CA41-AC91-A6F318C660EF}"/>
              </a:ext>
            </a:extLst>
          </p:cNvPr>
          <p:cNvSpPr txBox="1"/>
          <p:nvPr/>
        </p:nvSpPr>
        <p:spPr>
          <a:xfrm>
            <a:off x="1533572" y="238966"/>
            <a:ext cx="9124856" cy="461665"/>
          </a:xfrm>
          <a:prstGeom prst="rect">
            <a:avLst/>
          </a:prstGeom>
          <a:ln w="28575"/>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a:spAutoFit/>
          </a:bodyPr>
          <a:lstStyle/>
          <a:p>
            <a:pPr algn="ctr" eaLnBrk="1" fontAlgn="auto" hangingPunct="1">
              <a:spcBef>
                <a:spcPts val="0"/>
              </a:spcBef>
              <a:spcAft>
                <a:spcPts val="0"/>
              </a:spcAft>
              <a:defRPr/>
            </a:pPr>
            <a:r>
              <a:rPr lang="el-GR" sz="2400" b="1" dirty="0"/>
              <a:t>ΕΥΡΗΜΑΤΑ – ΣΥΜΠΕΡΑΣΜΑΤΑ - ΠΡΟΤΑΣΕΙΣ</a:t>
            </a:r>
            <a:endParaRPr lang="en-US" sz="2400" b="1" dirty="0"/>
          </a:p>
        </p:txBody>
      </p:sp>
      <p:sp>
        <p:nvSpPr>
          <p:cNvPr id="5" name="Slide Number Placeholder 1">
            <a:extLst>
              <a:ext uri="{FF2B5EF4-FFF2-40B4-BE49-F238E27FC236}">
                <a16:creationId xmlns:a16="http://schemas.microsoft.com/office/drawing/2014/main" id="{0487749D-280F-EB43-B758-C6CBCEBB9647}"/>
              </a:ext>
            </a:extLst>
          </p:cNvPr>
          <p:cNvSpPr>
            <a:spLocks noGrp="1"/>
          </p:cNvSpPr>
          <p:nvPr>
            <p:ph type="sldNum" sz="quarter" idx="12"/>
          </p:nvPr>
        </p:nvSpPr>
        <p:spPr bwMode="auto">
          <a:xfrm>
            <a:off x="11136313" y="6261100"/>
            <a:ext cx="366712" cy="365125"/>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206097DA-D096-4F68-828B-548357D5EB04}" type="slidenum">
              <a:rPr lang="en-US" altLang="el-GR" smtClean="0">
                <a:solidFill>
                  <a:srgbClr val="FFFFFF"/>
                </a:solidFill>
              </a:rPr>
              <a:pPr/>
              <a:t>40</a:t>
            </a:fld>
            <a:endParaRPr lang="en-US" altLang="el-GR">
              <a:solidFill>
                <a:srgbClr val="FFFFFF"/>
              </a:solidFill>
            </a:endParaRPr>
          </a:p>
        </p:txBody>
      </p:sp>
    </p:spTree>
    <p:extLst>
      <p:ext uri="{BB962C8B-B14F-4D97-AF65-F5344CB8AC3E}">
        <p14:creationId xmlns:p14="http://schemas.microsoft.com/office/powerpoint/2010/main" val="231558855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599" y="528393"/>
            <a:ext cx="11672047" cy="6087560"/>
          </a:xfrm>
        </p:spPr>
        <p:txBody>
          <a:bodyPr>
            <a:noAutofit/>
          </a:bodyPr>
          <a:lstStyle/>
          <a:p>
            <a:pPr>
              <a:buClr>
                <a:schemeClr val="accent2">
                  <a:lumMod val="50000"/>
                </a:schemeClr>
              </a:buClr>
            </a:pPr>
            <a:r>
              <a:rPr lang="el-GR" sz="2000" dirty="0">
                <a:latin typeface="Arial" panose="020B0604020202020204" pitchFamily="34" charset="0"/>
                <a:cs typeface="Arial" panose="020B0604020202020204" pitchFamily="34" charset="0"/>
              </a:rPr>
              <a:t>Παρά την πιο ψηλή κατά μέσο όρο επίδοση από τον γενικό πληθυσμό των μαθητών της Α’ Λυκείου, παρατηρείται απόκλιση μεταξύ των γνώσεων και των ικανοτήτων που θεωρήθηκαν δεδομένες στη δόμηση του Α.Π. της Φυσικής της Α’ Λυκείου για την Ο.Π.2.</a:t>
            </a:r>
            <a:endParaRPr lang="en-GB" sz="2000" dirty="0">
              <a:latin typeface="Arial" panose="020B0604020202020204" pitchFamily="34" charset="0"/>
              <a:cs typeface="Arial" panose="020B0604020202020204" pitchFamily="34" charset="0"/>
            </a:endParaRPr>
          </a:p>
          <a:p>
            <a:pPr>
              <a:buClr>
                <a:schemeClr val="accent2">
                  <a:lumMod val="50000"/>
                </a:schemeClr>
              </a:buClr>
            </a:pPr>
            <a:r>
              <a:rPr lang="el-GR" sz="2000" dirty="0">
                <a:latin typeface="Arial" panose="020B0604020202020204" pitchFamily="34" charset="0"/>
                <a:cs typeface="Arial" panose="020B0604020202020204" pitchFamily="34" charset="0"/>
              </a:rPr>
              <a:t>Θα πρέπει να ενταχθούν στοχευμένα στη μαθησιακή διαδικασία κατάλληλες διδακτικές προτάσεις με σχετικά συνοδευτικά βοηθήματα, υποστηρικτικά έργα και δραστηριότητες προς συστηματική καλλιέργεια και ανάπτυξη των ικανοτήτων στον επιθυμητό βαθμό.</a:t>
            </a:r>
          </a:p>
          <a:p>
            <a:pPr>
              <a:buClr>
                <a:schemeClr val="accent2">
                  <a:lumMod val="50000"/>
                </a:schemeClr>
              </a:buClr>
            </a:pPr>
            <a:r>
              <a:rPr lang="el-GR" sz="2000" dirty="0">
                <a:latin typeface="Arial" panose="020B0604020202020204" pitchFamily="34" charset="0"/>
                <a:cs typeface="Arial" panose="020B0604020202020204" pitchFamily="34" charset="0"/>
              </a:rPr>
              <a:t>Στον σχεδιασμό των μαθημάτων να συμπεριλαμβάνονται έργα και δραστηριότητες που να στοχεύουν στην ανατροπή των συνηθισμένων παρανοήσεων πριν την εισαγωγή του επιστημονικά αποδεκτού προτύπου.</a:t>
            </a:r>
          </a:p>
          <a:p>
            <a:pPr>
              <a:buClr>
                <a:schemeClr val="accent2">
                  <a:lumMod val="50000"/>
                </a:schemeClr>
              </a:buClr>
            </a:pPr>
            <a:r>
              <a:rPr lang="el-GR" sz="2000" dirty="0">
                <a:latin typeface="Arial" panose="020B0604020202020204" pitchFamily="34" charset="0"/>
                <a:cs typeface="Arial" panose="020B0604020202020204" pitchFamily="34" charset="0"/>
              </a:rPr>
              <a:t>Οι επιδόσεις των κοριτσιών, τόσο στο σύνολο του διαγνωστικού δοκιμίου όσο και στα επιμέρους του τμήματα, υστερούν σε σχέση με τις αντίστοιχες επιδόσεις των αγοριών, σε αντίθεση με τα ευρήματα των διεθνών ερευνών, όπως </a:t>
            </a:r>
            <a:r>
              <a:rPr lang="en-US" sz="2000" dirty="0">
                <a:latin typeface="Arial" panose="020B0604020202020204" pitchFamily="34" charset="0"/>
                <a:cs typeface="Arial" panose="020B0604020202020204" pitchFamily="34" charset="0"/>
              </a:rPr>
              <a:t>PISA</a:t>
            </a:r>
            <a:r>
              <a:rPr lang="el-GR" sz="2000" dirty="0">
                <a:latin typeface="Arial" panose="020B0604020202020204" pitchFamily="34" charset="0"/>
                <a:cs typeface="Arial" panose="020B0604020202020204" pitchFamily="34" charset="0"/>
              </a:rPr>
              <a:t> 2012, 2015, 2018.</a:t>
            </a:r>
          </a:p>
          <a:p>
            <a:pPr>
              <a:buClr>
                <a:schemeClr val="accent2">
                  <a:lumMod val="50000"/>
                </a:schemeClr>
              </a:buClr>
            </a:pPr>
            <a:r>
              <a:rPr lang="el-GR" sz="2000" dirty="0">
                <a:latin typeface="Arial" panose="020B0604020202020204" pitchFamily="34" charset="0"/>
                <a:cs typeface="Arial" panose="020B0604020202020204" pitchFamily="34" charset="0"/>
              </a:rPr>
              <a:t>Τα παιδιά των οποίων οι γονείς έχουν ψηλότερο επίπεδο σπουδών, έχουν κατά μέσο όρο ψηλότερες επιδόσεις. Το δημοκρατικό σχολείο πρέπει να διαχειριστεί την ανισότητα αυτή ακολουθώντας κατάλληλη στρατηγική.</a:t>
            </a:r>
          </a:p>
        </p:txBody>
      </p:sp>
      <p:sp>
        <p:nvSpPr>
          <p:cNvPr id="4" name="Slide Number Placeholder 1">
            <a:extLst>
              <a:ext uri="{FF2B5EF4-FFF2-40B4-BE49-F238E27FC236}">
                <a16:creationId xmlns:a16="http://schemas.microsoft.com/office/drawing/2014/main" id="{89DFB942-12EC-BB4E-9FCA-7AC0AF431ED8}"/>
              </a:ext>
            </a:extLst>
          </p:cNvPr>
          <p:cNvSpPr>
            <a:spLocks noGrp="1"/>
          </p:cNvSpPr>
          <p:nvPr>
            <p:ph type="sldNum" sz="quarter" idx="12"/>
          </p:nvPr>
        </p:nvSpPr>
        <p:spPr bwMode="auto">
          <a:xfrm>
            <a:off x="11136313" y="6261100"/>
            <a:ext cx="366712" cy="365125"/>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206097DA-D096-4F68-828B-548357D5EB04}" type="slidenum">
              <a:rPr lang="en-US" altLang="el-GR" smtClean="0">
                <a:solidFill>
                  <a:srgbClr val="FFFFFF"/>
                </a:solidFill>
              </a:rPr>
              <a:pPr/>
              <a:t>41</a:t>
            </a:fld>
            <a:endParaRPr lang="en-US" altLang="el-GR">
              <a:solidFill>
                <a:srgbClr val="FFFFFF"/>
              </a:solidFill>
            </a:endParaRPr>
          </a:p>
        </p:txBody>
      </p:sp>
    </p:spTree>
    <p:extLst>
      <p:ext uri="{BB962C8B-B14F-4D97-AF65-F5344CB8AC3E}">
        <p14:creationId xmlns:p14="http://schemas.microsoft.com/office/powerpoint/2010/main" val="18441762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9976" y="649421"/>
            <a:ext cx="11672047" cy="4554595"/>
          </a:xfrm>
        </p:spPr>
        <p:txBody>
          <a:bodyPr>
            <a:noAutofit/>
          </a:bodyPr>
          <a:lstStyle/>
          <a:p>
            <a:pPr>
              <a:buClr>
                <a:schemeClr val="accent2">
                  <a:lumMod val="50000"/>
                </a:schemeClr>
              </a:buClr>
            </a:pPr>
            <a:r>
              <a:rPr lang="el-GR" sz="2000" dirty="0" smtClean="0">
                <a:solidFill>
                  <a:schemeClr val="tx1"/>
                </a:solidFill>
                <a:latin typeface="Arial" panose="020B0604020202020204" pitchFamily="34" charset="0"/>
                <a:cs typeface="Arial" panose="020B0604020202020204" pitchFamily="34" charset="0"/>
              </a:rPr>
              <a:t>Τα ευρήματα της παρούσης έρευνας θα μπορούσαν να αξιοποιηθούν από </a:t>
            </a:r>
            <a:r>
              <a:rPr lang="el-GR" sz="2000" smtClean="0">
                <a:solidFill>
                  <a:schemeClr val="tx1"/>
                </a:solidFill>
                <a:latin typeface="Arial" panose="020B0604020202020204" pitchFamily="34" charset="0"/>
                <a:cs typeface="Arial" panose="020B0604020202020204" pitchFamily="34" charset="0"/>
              </a:rPr>
              <a:t>τους εκπαιδευτικούς ιδιαίτερα </a:t>
            </a:r>
            <a:r>
              <a:rPr lang="el-GR" sz="2000" dirty="0">
                <a:solidFill>
                  <a:schemeClr val="tx1"/>
                </a:solidFill>
                <a:latin typeface="Arial" panose="020B0604020202020204" pitchFamily="34" charset="0"/>
                <a:cs typeface="Arial" panose="020B0604020202020204" pitchFamily="34" charset="0"/>
              </a:rPr>
              <a:t>όσον αφορά  αδυναμίες που έχουν εντοπιστεί στην έρευνα και μπορούν να τύχουν διαχείρισης από τους εκπαιδευτικούς κατά τον σχεδιασμό των μαθημάτων τους. Όπως για παράδειγμα:</a:t>
            </a:r>
          </a:p>
          <a:p>
            <a:pPr marL="720725" indent="-200025">
              <a:buClr>
                <a:schemeClr val="accent2">
                  <a:lumMod val="50000"/>
                </a:schemeClr>
              </a:buClr>
            </a:pPr>
            <a:r>
              <a:rPr lang="el-GR" sz="2000" dirty="0">
                <a:latin typeface="Arial" panose="020B0604020202020204" pitchFamily="34" charset="0"/>
                <a:cs typeface="Arial" panose="020B0604020202020204" pitchFamily="34" charset="0"/>
              </a:rPr>
              <a:t>Η διατήρηση των συνηθισμένων παρανοήσεων από τους μαθητές και τις μαθήτριες.</a:t>
            </a:r>
          </a:p>
          <a:p>
            <a:pPr marL="720725" indent="-200025">
              <a:buClr>
                <a:schemeClr val="accent2">
                  <a:lumMod val="50000"/>
                </a:schemeClr>
              </a:buClr>
            </a:pPr>
            <a:r>
              <a:rPr lang="el-GR" sz="2000" dirty="0">
                <a:latin typeface="Arial" panose="020B0604020202020204" pitchFamily="34" charset="0"/>
                <a:cs typeface="Arial" panose="020B0604020202020204" pitchFamily="34" charset="0"/>
              </a:rPr>
              <a:t>Η απόκλιση που αναδείχθηκε μεταξύ του επιθυμητού και του πραγματικού βαθμού ανάπτυξης συγκεκριμένων ικανοτήτων </a:t>
            </a:r>
          </a:p>
          <a:p>
            <a:pPr marL="720725" indent="-200025">
              <a:buClr>
                <a:schemeClr val="accent2">
                  <a:lumMod val="50000"/>
                </a:schemeClr>
              </a:buClr>
            </a:pPr>
            <a:r>
              <a:rPr lang="el-GR" sz="2000" dirty="0">
                <a:latin typeface="Arial" panose="020B0604020202020204" pitchFamily="34" charset="0"/>
                <a:cs typeface="Arial" panose="020B0604020202020204" pitchFamily="34" charset="0"/>
              </a:rPr>
              <a:t>Η απόκλιση των στάσεων και των επιδόσεων των παιδιών των οποίων οι γονείς έχουν χαμηλότερο επίπεδο σπουδών από τα παιδιά των οποίων οι γονείς έχουν ψηλότερο επίπεδο σπουδών.</a:t>
            </a:r>
            <a:endParaRPr lang="en-GB" sz="2000" dirty="0">
              <a:latin typeface="Arial" panose="020B0604020202020204" pitchFamily="34" charset="0"/>
              <a:cs typeface="Arial" panose="020B0604020202020204" pitchFamily="34" charset="0"/>
            </a:endParaRPr>
          </a:p>
        </p:txBody>
      </p:sp>
      <p:sp>
        <p:nvSpPr>
          <p:cNvPr id="4" name="Slide Number Placeholder 1">
            <a:extLst>
              <a:ext uri="{FF2B5EF4-FFF2-40B4-BE49-F238E27FC236}">
                <a16:creationId xmlns:a16="http://schemas.microsoft.com/office/drawing/2014/main" id="{D3BD4D4C-E9BA-8442-A823-9D780D8E6E94}"/>
              </a:ext>
            </a:extLst>
          </p:cNvPr>
          <p:cNvSpPr>
            <a:spLocks noGrp="1"/>
          </p:cNvSpPr>
          <p:nvPr>
            <p:ph type="sldNum" sz="quarter" idx="12"/>
          </p:nvPr>
        </p:nvSpPr>
        <p:spPr bwMode="auto">
          <a:xfrm>
            <a:off x="11136313" y="6261100"/>
            <a:ext cx="366712" cy="365125"/>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206097DA-D096-4F68-828B-548357D5EB04}" type="slidenum">
              <a:rPr lang="en-US" altLang="el-GR" smtClean="0">
                <a:solidFill>
                  <a:srgbClr val="FFFFFF"/>
                </a:solidFill>
              </a:rPr>
              <a:pPr/>
              <a:t>42</a:t>
            </a:fld>
            <a:endParaRPr lang="en-US" altLang="el-GR">
              <a:solidFill>
                <a:srgbClr val="FFFFFF"/>
              </a:solidFill>
            </a:endParaRPr>
          </a:p>
        </p:txBody>
      </p:sp>
    </p:spTree>
    <p:extLst>
      <p:ext uri="{BB962C8B-B14F-4D97-AF65-F5344CB8AC3E}">
        <p14:creationId xmlns:p14="http://schemas.microsoft.com/office/powerpoint/2010/main" val="367476032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7306" y="1360573"/>
            <a:ext cx="10879746" cy="4771286"/>
          </a:xfrm>
        </p:spPr>
        <p:txBody>
          <a:bodyPr>
            <a:normAutofit/>
          </a:bodyPr>
          <a:lstStyle/>
          <a:p>
            <a:pPr>
              <a:buClr>
                <a:schemeClr val="accent2">
                  <a:lumMod val="50000"/>
                </a:schemeClr>
              </a:buClr>
            </a:pPr>
            <a:r>
              <a:rPr lang="el-GR" sz="2000" dirty="0" smtClean="0">
                <a:latin typeface="Arial" panose="020B0604020202020204" pitchFamily="34" charset="0"/>
                <a:cs typeface="Arial" panose="020B0604020202020204" pitchFamily="34" charset="0"/>
              </a:rPr>
              <a:t>Ο </a:t>
            </a:r>
            <a:r>
              <a:rPr lang="el-GR" sz="2000" dirty="0">
                <a:latin typeface="Arial" panose="020B0604020202020204" pitchFamily="34" charset="0"/>
                <a:cs typeface="Arial" panose="020B0604020202020204" pitchFamily="34" charset="0"/>
              </a:rPr>
              <a:t>σχεδιασμός, η μεθοδολογία και η όλη διαδικασία στην οποία στηρίχθηκε η παρούσα έρευνα έχει δοκιμασθεί, ώστε τα πορίσματα και οι πρακτικές της να  είναι αξιοποιήσιμες στη θεμελίωση μιας διαρκούς και συστηματικής μέτρησης της επίδρασης της μαθησιακής διαδικασίας της Φυσικής στους μαθητές και μαθήτριες, καθώς και των μαθησιακών αποτελεσμάτων.</a:t>
            </a:r>
            <a:endParaRPr lang="en-GB" sz="2000" dirty="0">
              <a:latin typeface="Arial" panose="020B0604020202020204" pitchFamily="34" charset="0"/>
              <a:cs typeface="Arial" panose="020B0604020202020204" pitchFamily="34" charset="0"/>
            </a:endParaRPr>
          </a:p>
          <a:p>
            <a:pPr>
              <a:buClr>
                <a:schemeClr val="accent2">
                  <a:lumMod val="50000"/>
                </a:schemeClr>
              </a:buClr>
            </a:pPr>
            <a:r>
              <a:rPr lang="el-GR" sz="2000" dirty="0">
                <a:latin typeface="Arial" panose="020B0604020202020204" pitchFamily="34" charset="0"/>
                <a:cs typeface="Arial" panose="020B0604020202020204" pitchFamily="34" charset="0"/>
              </a:rPr>
              <a:t>Δημιουργία βρόγχου ανάδρασης και ανατροφοδότησης της μαθησιακής διαδικασίας που θα ευνοεί την αύξηση της παραγωγικότητας και τη βελτίωση  της αποτελεσματικότητας του μαθήματος της Φυσικής, μέσα σε ένα ευρύτερο πλαίσιο ποιοτικής αναβάθμισης του τρόπου που αυτό παρέχεται από το συγκεκριμένο Εκπαιδευτικό Σύστημα.</a:t>
            </a:r>
            <a:endParaRPr lang="en-GB" sz="2000" dirty="0">
              <a:latin typeface="Arial" panose="020B0604020202020204" pitchFamily="34" charset="0"/>
              <a:cs typeface="Arial" panose="020B0604020202020204" pitchFamily="34" charset="0"/>
            </a:endParaRPr>
          </a:p>
          <a:p>
            <a:pPr marL="0" indent="0">
              <a:buNone/>
            </a:pPr>
            <a:endParaRPr lang="en-GB" sz="2000" dirty="0"/>
          </a:p>
        </p:txBody>
      </p:sp>
      <p:sp>
        <p:nvSpPr>
          <p:cNvPr id="4" name="TextBox 3">
            <a:extLst>
              <a:ext uri="{FF2B5EF4-FFF2-40B4-BE49-F238E27FC236}">
                <a16:creationId xmlns:a16="http://schemas.microsoft.com/office/drawing/2014/main" id="{CA07E21A-23BD-2044-B37B-6ED6AD3B4AD5}"/>
              </a:ext>
            </a:extLst>
          </p:cNvPr>
          <p:cNvSpPr txBox="1"/>
          <p:nvPr/>
        </p:nvSpPr>
        <p:spPr>
          <a:xfrm>
            <a:off x="1533572" y="238966"/>
            <a:ext cx="9124856" cy="461665"/>
          </a:xfrm>
          <a:prstGeom prst="rect">
            <a:avLst/>
          </a:prstGeom>
          <a:ln w="28575"/>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a:spAutoFit/>
          </a:bodyPr>
          <a:lstStyle/>
          <a:p>
            <a:pPr algn="ctr" eaLnBrk="1" fontAlgn="auto" hangingPunct="1">
              <a:spcBef>
                <a:spcPts val="0"/>
              </a:spcBef>
              <a:spcAft>
                <a:spcPts val="0"/>
              </a:spcAft>
              <a:defRPr/>
            </a:pPr>
            <a:r>
              <a:rPr lang="el-GR" sz="2400" b="1" dirty="0"/>
              <a:t>ΕΝ ΚΑΤΑΚΛΕΙΔΙ…</a:t>
            </a:r>
            <a:endParaRPr lang="en-US" sz="2400" b="1" dirty="0"/>
          </a:p>
        </p:txBody>
      </p:sp>
      <p:sp>
        <p:nvSpPr>
          <p:cNvPr id="5" name="Slide Number Placeholder 1">
            <a:extLst>
              <a:ext uri="{FF2B5EF4-FFF2-40B4-BE49-F238E27FC236}">
                <a16:creationId xmlns:a16="http://schemas.microsoft.com/office/drawing/2014/main" id="{5B0533D6-CC2C-5042-8F2C-A71BE47825E3}"/>
              </a:ext>
            </a:extLst>
          </p:cNvPr>
          <p:cNvSpPr>
            <a:spLocks noGrp="1"/>
          </p:cNvSpPr>
          <p:nvPr>
            <p:ph type="sldNum" sz="quarter" idx="12"/>
          </p:nvPr>
        </p:nvSpPr>
        <p:spPr bwMode="auto">
          <a:xfrm>
            <a:off x="11136313" y="6261100"/>
            <a:ext cx="366712" cy="365125"/>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206097DA-D096-4F68-828B-548357D5EB04}" type="slidenum">
              <a:rPr lang="en-US" altLang="el-GR" smtClean="0">
                <a:solidFill>
                  <a:srgbClr val="FFFFFF"/>
                </a:solidFill>
              </a:rPr>
              <a:pPr/>
              <a:t>43</a:t>
            </a:fld>
            <a:endParaRPr lang="en-US" altLang="el-GR">
              <a:solidFill>
                <a:srgbClr val="FFFFFF"/>
              </a:solidFill>
            </a:endParaRPr>
          </a:p>
        </p:txBody>
      </p:sp>
    </p:spTree>
    <p:extLst>
      <p:ext uri="{BB962C8B-B14F-4D97-AF65-F5344CB8AC3E}">
        <p14:creationId xmlns:p14="http://schemas.microsoft.com/office/powerpoint/2010/main" val="337027158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683525" y="2637952"/>
            <a:ext cx="8824949" cy="1582095"/>
          </a:xfrm>
        </p:spPr>
        <p:txBody>
          <a:bodyPr>
            <a:normAutofit/>
          </a:bodyPr>
          <a:lstStyle/>
          <a:p>
            <a:pPr marL="0" indent="0" algn="ctr">
              <a:buNone/>
            </a:pPr>
            <a:r>
              <a:rPr lang="el-GR" sz="3500" b="1" dirty="0">
                <a:solidFill>
                  <a:srgbClr val="404040"/>
                </a:solidFill>
                <a:latin typeface="Arial" panose="020B0604020202020204" pitchFamily="34" charset="0"/>
                <a:cs typeface="Arial" panose="020B0604020202020204" pitchFamily="34" charset="0"/>
              </a:rPr>
              <a:t>ΕΥΧΑΡΙΣΤΩ ΠΟΛΥ </a:t>
            </a:r>
          </a:p>
          <a:p>
            <a:pPr marL="0" indent="0" algn="ctr">
              <a:buNone/>
            </a:pPr>
            <a:r>
              <a:rPr lang="el-GR" sz="3500" b="1" dirty="0">
                <a:solidFill>
                  <a:srgbClr val="404040"/>
                </a:solidFill>
                <a:latin typeface="Arial" panose="020B0604020202020204" pitchFamily="34" charset="0"/>
                <a:cs typeface="Arial" panose="020B0604020202020204" pitchFamily="34" charset="0"/>
              </a:rPr>
              <a:t>ΓΙΑ ΤΗΝ ΠΡΟΣΟΧΗ ΣΑΣ!</a:t>
            </a:r>
            <a:endParaRPr lang="en-GB" sz="3500" b="1" dirty="0">
              <a:solidFill>
                <a:srgbClr val="40404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435557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7DC5BBD-3947-544A-B8C0-1E6F37209EE9}"/>
              </a:ext>
            </a:extLst>
          </p:cNvPr>
          <p:cNvSpPr/>
          <p:nvPr/>
        </p:nvSpPr>
        <p:spPr>
          <a:xfrm>
            <a:off x="827088" y="466725"/>
            <a:ext cx="10834687" cy="487363"/>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219" name="Rectangle 1"/>
          <p:cNvSpPr>
            <a:spLocks noChangeArrowheads="1"/>
          </p:cNvSpPr>
          <p:nvPr/>
        </p:nvSpPr>
        <p:spPr bwMode="auto">
          <a:xfrm>
            <a:off x="866775" y="478919"/>
            <a:ext cx="10809287"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pPr eaLnBrk="1" hangingPunct="1"/>
            <a:r>
              <a:rPr lang="el-GR" altLang="en-US" sz="2400" b="1" dirty="0">
                <a:latin typeface="Arial" panose="020B0604020202020204" pitchFamily="34" charset="0"/>
                <a:cs typeface="Arial" panose="020B0604020202020204" pitchFamily="34" charset="0"/>
              </a:rPr>
              <a:t>Στάσεις και εκπαιδευτικός σχεδιασμός</a:t>
            </a:r>
            <a:endParaRPr lang="en-US" altLang="en-US" sz="2400" b="1" dirty="0">
              <a:latin typeface="Arial" panose="020B0604020202020204" pitchFamily="34" charset="0"/>
              <a:cs typeface="Arial" panose="020B0604020202020204" pitchFamily="34" charset="0"/>
            </a:endParaRPr>
          </a:p>
          <a:p>
            <a:pPr eaLnBrk="1" hangingPunct="1"/>
            <a:endParaRPr lang="en-US" altLang="en-US" sz="500" dirty="0">
              <a:latin typeface="Arial" panose="020B0604020202020204" pitchFamily="34" charset="0"/>
              <a:ea typeface="Times New Roman" panose="02020603050405020304" pitchFamily="18" charset="0"/>
              <a:cs typeface="Arial" panose="020B0604020202020204" pitchFamily="34" charset="0"/>
            </a:endParaRPr>
          </a:p>
          <a:p>
            <a:pPr eaLnBrk="1" hangingPunct="1"/>
            <a:endParaRPr lang="en-US" altLang="en-US" sz="2000" dirty="0">
              <a:latin typeface="Arial" panose="020B0604020202020204" pitchFamily="34" charset="0"/>
              <a:ea typeface="Times New Roman" panose="02020603050405020304" pitchFamily="18" charset="0"/>
              <a:cs typeface="Arial" panose="020B0604020202020204" pitchFamily="34" charset="0"/>
            </a:endParaRPr>
          </a:p>
          <a:p>
            <a:pPr eaLnBrk="1" hangingPunct="1"/>
            <a:r>
              <a:rPr lang="el-GR" altLang="en-US" sz="2200" dirty="0">
                <a:latin typeface="Arial" panose="020B0604020202020204" pitchFamily="34" charset="0"/>
                <a:ea typeface="Times New Roman" panose="02020603050405020304" pitchFamily="18" charset="0"/>
                <a:cs typeface="Arial" panose="020B0604020202020204" pitchFamily="34" charset="0"/>
              </a:rPr>
              <a:t>Τα ιδιαίτερα χαρακτηριστικά και οι εκπαιδευτικές ανάγκες των ατόμων στα οποία απευθύνεται μια μαθησιακή διαδικασία πρέπει να λαμβάνονται υπόψη κατά τον σχεδιασμό της, ώστε να είναι </a:t>
            </a:r>
            <a:r>
              <a:rPr lang="el-GR" altLang="en-US" sz="2200" dirty="0">
                <a:latin typeface="Arial" panose="020B0604020202020204" pitchFamily="34" charset="0"/>
                <a:cs typeface="Arial" panose="020B0604020202020204" pitchFamily="34" charset="0"/>
              </a:rPr>
              <a:t>αποτελεσματική (</a:t>
            </a:r>
            <a:r>
              <a:rPr lang="el-GR" altLang="en-US" sz="2200" dirty="0" err="1">
                <a:latin typeface="Arial" panose="020B0604020202020204" pitchFamily="34" charset="0"/>
                <a:cs typeface="Arial" panose="020B0604020202020204" pitchFamily="34" charset="0"/>
              </a:rPr>
              <a:t>Stabback</a:t>
            </a:r>
            <a:r>
              <a:rPr lang="el-GR" altLang="en-US" sz="2200" dirty="0">
                <a:latin typeface="Arial" panose="020B0604020202020204" pitchFamily="34" charset="0"/>
                <a:cs typeface="Arial" panose="020B0604020202020204" pitchFamily="34" charset="0"/>
              </a:rPr>
              <a:t>, 2016).</a:t>
            </a:r>
            <a:r>
              <a:rPr lang="LID4096" altLang="en-US" sz="2200" dirty="0">
                <a:latin typeface="Arial" panose="020B0604020202020204" pitchFamily="34" charset="0"/>
                <a:cs typeface="Arial" panose="020B0604020202020204" pitchFamily="34" charset="0"/>
              </a:rPr>
              <a:t> </a:t>
            </a:r>
            <a:endParaRPr lang="en-US" altLang="en-US" sz="2200" dirty="0">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34A85B69-7131-4F4C-BA9D-05E058884CD8}"/>
              </a:ext>
            </a:extLst>
          </p:cNvPr>
          <p:cNvSpPr/>
          <p:nvPr/>
        </p:nvSpPr>
        <p:spPr>
          <a:xfrm>
            <a:off x="827088" y="3329305"/>
            <a:ext cx="10834687" cy="487363"/>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 name="Rectangle 2">
            <a:extLst>
              <a:ext uri="{FF2B5EF4-FFF2-40B4-BE49-F238E27FC236}">
                <a16:creationId xmlns:a16="http://schemas.microsoft.com/office/drawing/2014/main" id="{6317EDFC-20A7-0A4E-A516-59FB662B4815}"/>
              </a:ext>
            </a:extLst>
          </p:cNvPr>
          <p:cNvSpPr/>
          <p:nvPr/>
        </p:nvSpPr>
        <p:spPr>
          <a:xfrm>
            <a:off x="866775" y="3329305"/>
            <a:ext cx="10682288" cy="1938992"/>
          </a:xfrm>
          <a:prstGeom prst="rect">
            <a:avLst/>
          </a:prstGeom>
        </p:spPr>
        <p:txBody>
          <a:bodyPr>
            <a:spAutoFit/>
          </a:bodyPr>
          <a:lstStyle/>
          <a:p>
            <a:pPr eaLnBrk="1" fontAlgn="auto" hangingPunct="1">
              <a:spcBef>
                <a:spcPts val="0"/>
              </a:spcBef>
              <a:spcAft>
                <a:spcPts val="0"/>
              </a:spcAft>
              <a:defRPr/>
            </a:pPr>
            <a:r>
              <a:rPr lang="el-GR" sz="2400" b="1" dirty="0">
                <a:latin typeface="Arial" panose="020B0604020202020204" pitchFamily="34" charset="0"/>
                <a:cs typeface="Arial" panose="020B0604020202020204" pitchFamily="34" charset="0"/>
              </a:rPr>
              <a:t>Μελέτη των στάσεων στο Κυπριακό Εκπαιδευτικό Σύστημα</a:t>
            </a:r>
            <a:endParaRPr lang="en-US" sz="24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r>
              <a:rPr lang="el-GR" sz="500" b="1" dirty="0">
                <a:latin typeface="Arial" panose="020B0604020202020204" pitchFamily="34" charset="0"/>
                <a:cs typeface="Arial" panose="020B0604020202020204" pitchFamily="34" charset="0"/>
              </a:rPr>
              <a:t> </a:t>
            </a:r>
            <a:endParaRPr lang="en-US" sz="5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n-US" sz="2000" b="1" dirty="0">
              <a:latin typeface="Arial" panose="020B0604020202020204" pitchFamily="34" charset="0"/>
              <a:cs typeface="Arial" panose="020B0604020202020204" pitchFamily="34" charset="0"/>
            </a:endParaRPr>
          </a:p>
          <a:p>
            <a:pPr eaLnBrk="1" fontAlgn="auto" hangingPunct="1">
              <a:spcBef>
                <a:spcPts val="0"/>
              </a:spcBef>
              <a:spcAft>
                <a:spcPts val="0"/>
              </a:spcAft>
              <a:defRPr/>
            </a:pPr>
            <a:endParaRPr lang="el-GR" sz="500" b="1" dirty="0">
              <a:latin typeface="Arial" panose="020B0604020202020204" pitchFamily="34" charset="0"/>
              <a:cs typeface="Arial" panose="020B0604020202020204" pitchFamily="34" charset="0"/>
            </a:endParaRPr>
          </a:p>
          <a:p>
            <a:pPr marL="342900" indent="-342900" eaLnBrk="1" fontAlgn="auto" hangingPunct="1">
              <a:spcBef>
                <a:spcPts val="0"/>
              </a:spcBef>
              <a:spcAft>
                <a:spcPts val="0"/>
              </a:spcAft>
              <a:buClr>
                <a:schemeClr val="accent2">
                  <a:lumMod val="50000"/>
                </a:schemeClr>
              </a:buClr>
              <a:buFont typeface="Arial" panose="020B0604020202020204" pitchFamily="34" charset="0"/>
              <a:buChar char="•"/>
              <a:defRPr/>
            </a:pPr>
            <a:r>
              <a:rPr lang="en-US" sz="2200" dirty="0">
                <a:latin typeface="Arial" panose="020B0604020202020204" pitchFamily="34" charset="0"/>
                <a:cs typeface="Arial" panose="020B0604020202020204" pitchFamily="34" charset="0"/>
              </a:rPr>
              <a:t>PISA.</a:t>
            </a:r>
            <a:endParaRPr lang="el-GR" sz="2200" dirty="0">
              <a:latin typeface="Arial" panose="020B0604020202020204" pitchFamily="34" charset="0"/>
              <a:cs typeface="Arial" panose="020B0604020202020204" pitchFamily="34" charset="0"/>
            </a:endParaRPr>
          </a:p>
          <a:p>
            <a:pPr marL="342900" indent="-342900" eaLnBrk="1" fontAlgn="auto" hangingPunct="1">
              <a:spcBef>
                <a:spcPts val="0"/>
              </a:spcBef>
              <a:spcAft>
                <a:spcPts val="0"/>
              </a:spcAft>
              <a:buClr>
                <a:schemeClr val="accent2">
                  <a:lumMod val="50000"/>
                </a:schemeClr>
              </a:buClr>
              <a:buFont typeface="Arial" panose="020B0604020202020204" pitchFamily="34" charset="0"/>
              <a:buChar char="•"/>
              <a:defRPr/>
            </a:pPr>
            <a:r>
              <a:rPr lang="en-US" sz="2200" dirty="0">
                <a:latin typeface="Arial" panose="020B0604020202020204" pitchFamily="34" charset="0"/>
                <a:cs typeface="Arial" panose="020B0604020202020204" pitchFamily="34" charset="0"/>
              </a:rPr>
              <a:t>TIMMS.</a:t>
            </a:r>
            <a:endParaRPr lang="el-GR" sz="2200" dirty="0">
              <a:latin typeface="Arial" panose="020B0604020202020204" pitchFamily="34" charset="0"/>
              <a:cs typeface="Arial" panose="020B0604020202020204" pitchFamily="34" charset="0"/>
            </a:endParaRPr>
          </a:p>
          <a:p>
            <a:pPr marL="342900" indent="-342900" eaLnBrk="1" fontAlgn="auto" hangingPunct="1">
              <a:spcBef>
                <a:spcPts val="0"/>
              </a:spcBef>
              <a:spcAft>
                <a:spcPts val="0"/>
              </a:spcAft>
              <a:buClr>
                <a:schemeClr val="accent2">
                  <a:lumMod val="50000"/>
                </a:schemeClr>
              </a:buClr>
              <a:buFont typeface="Arial" panose="020B0604020202020204" pitchFamily="34" charset="0"/>
              <a:buChar char="•"/>
              <a:defRPr/>
            </a:pPr>
            <a:r>
              <a:rPr lang="el-GR" sz="2200" dirty="0">
                <a:latin typeface="Arial" panose="020B0604020202020204" pitchFamily="34" charset="0"/>
                <a:cs typeface="Arial" panose="020B0604020202020204" pitchFamily="34" charset="0"/>
              </a:rPr>
              <a:t>Μελέτες που βασίσθηκαν στα δεδομένα των </a:t>
            </a:r>
            <a:r>
              <a:rPr lang="en-US" sz="2200" dirty="0">
                <a:latin typeface="Arial" panose="020B0604020202020204" pitchFamily="34" charset="0"/>
                <a:cs typeface="Arial" panose="020B0604020202020204" pitchFamily="34" charset="0"/>
              </a:rPr>
              <a:t>PISA, TIMMS.</a:t>
            </a:r>
          </a:p>
        </p:txBody>
      </p:sp>
      <p:sp>
        <p:nvSpPr>
          <p:cNvPr id="8" name="Slide Number Placeholder 1">
            <a:extLst>
              <a:ext uri="{FF2B5EF4-FFF2-40B4-BE49-F238E27FC236}">
                <a16:creationId xmlns:a16="http://schemas.microsoft.com/office/drawing/2014/main" id="{E92D5456-DEB6-3F42-9620-17479097E3A4}"/>
              </a:ext>
            </a:extLst>
          </p:cNvPr>
          <p:cNvSpPr>
            <a:spLocks noGrp="1"/>
          </p:cNvSpPr>
          <p:nvPr>
            <p:ph type="sldNum" sz="quarter" idx="12"/>
          </p:nvPr>
        </p:nvSpPr>
        <p:spPr bwMode="auto">
          <a:xfrm>
            <a:off x="10758922" y="6217920"/>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CD718F1D-A038-4FE6-9178-61C416326964}" type="slidenum">
              <a:rPr lang="en-US" altLang="el-GR" smtClean="0">
                <a:solidFill>
                  <a:srgbClr val="FFFFFF"/>
                </a:solidFill>
              </a:rPr>
              <a:pPr/>
              <a:t>4</a:t>
            </a:fld>
            <a:endParaRPr lang="en-US" altLang="el-GR">
              <a:solidFill>
                <a:srgbClr val="FFFFFF"/>
              </a:solidFill>
            </a:endParaRPr>
          </a:p>
        </p:txBody>
      </p:sp>
    </p:spTree>
    <p:extLst>
      <p:ext uri="{BB962C8B-B14F-4D97-AF65-F5344CB8AC3E}">
        <p14:creationId xmlns:p14="http://schemas.microsoft.com/office/powerpoint/2010/main" val="24899965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9DA59D-1430-E945-8AFB-70928B9FE78B}"/>
              </a:ext>
            </a:extLst>
          </p:cNvPr>
          <p:cNvSpPr/>
          <p:nvPr/>
        </p:nvSpPr>
        <p:spPr>
          <a:xfrm>
            <a:off x="827088" y="466725"/>
            <a:ext cx="10834687" cy="487363"/>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Rectangle 1">
            <a:extLst>
              <a:ext uri="{FF2B5EF4-FFF2-40B4-BE49-F238E27FC236}">
                <a16:creationId xmlns:a16="http://schemas.microsoft.com/office/drawing/2014/main" id="{E03089A5-C9C1-3343-8E1C-AA95D68A2B1E}"/>
              </a:ext>
            </a:extLst>
          </p:cNvPr>
          <p:cNvSpPr>
            <a:spLocks noChangeArrowheads="1"/>
          </p:cNvSpPr>
          <p:nvPr/>
        </p:nvSpPr>
        <p:spPr bwMode="auto">
          <a:xfrm>
            <a:off x="866775" y="478919"/>
            <a:ext cx="10809287"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pPr eaLnBrk="1" hangingPunct="1"/>
            <a:r>
              <a:rPr lang="el-GR" altLang="en-US" sz="2400" b="1" dirty="0">
                <a:latin typeface="Arial" panose="020B0604020202020204" pitchFamily="34" charset="0"/>
                <a:cs typeface="Arial" panose="020B0604020202020204" pitchFamily="34" charset="0"/>
              </a:rPr>
              <a:t>Επίδοση</a:t>
            </a:r>
            <a:endParaRPr lang="en-US" altLang="en-US" sz="2400" b="1" dirty="0">
              <a:latin typeface="Arial" panose="020B0604020202020204" pitchFamily="34" charset="0"/>
              <a:cs typeface="Arial" panose="020B0604020202020204" pitchFamily="34" charset="0"/>
            </a:endParaRPr>
          </a:p>
          <a:p>
            <a:pPr eaLnBrk="1" hangingPunct="1"/>
            <a:endParaRPr lang="en-US" altLang="en-US" sz="500" dirty="0">
              <a:latin typeface="Arial" panose="020B0604020202020204" pitchFamily="34" charset="0"/>
              <a:ea typeface="Times New Roman" panose="02020603050405020304" pitchFamily="18" charset="0"/>
              <a:cs typeface="Arial" panose="020B0604020202020204" pitchFamily="34" charset="0"/>
            </a:endParaRPr>
          </a:p>
          <a:p>
            <a:pPr eaLnBrk="1" hangingPunct="1"/>
            <a:endParaRPr lang="el-GR" altLang="en-US" sz="2000" dirty="0">
              <a:latin typeface="Arial" panose="020B0604020202020204" pitchFamily="34" charset="0"/>
              <a:ea typeface="Times New Roman" panose="02020603050405020304" pitchFamily="18" charset="0"/>
              <a:cs typeface="Arial" panose="020B0604020202020204" pitchFamily="34" charset="0"/>
            </a:endParaRPr>
          </a:p>
          <a:p>
            <a:pPr marL="342900" indent="-342900" eaLnBrk="1" hangingPunct="1">
              <a:buClr>
                <a:schemeClr val="accent2">
                  <a:lumMod val="50000"/>
                </a:schemeClr>
              </a:buClr>
              <a:buFont typeface="Arial" panose="020B0604020202020204" pitchFamily="34" charset="0"/>
              <a:buChar char="•"/>
            </a:pPr>
            <a:r>
              <a:rPr lang="el-GR" altLang="en-US" sz="2200" dirty="0">
                <a:latin typeface="Arial" panose="020B0604020202020204" pitchFamily="34" charset="0"/>
                <a:ea typeface="Times New Roman" panose="02020603050405020304" pitchFamily="18" charset="0"/>
                <a:cs typeface="Arial" panose="020B0604020202020204" pitchFamily="34" charset="0"/>
              </a:rPr>
              <a:t>Μετρ</a:t>
            </a:r>
            <a:r>
              <a:rPr lang="en-US" altLang="en-US" sz="2200" dirty="0" err="1">
                <a:latin typeface="Arial" panose="020B0604020202020204" pitchFamily="34" charset="0"/>
                <a:ea typeface="Times New Roman" panose="02020603050405020304" pitchFamily="18" charset="0"/>
                <a:cs typeface="Arial" panose="020B0604020202020204" pitchFamily="34" charset="0"/>
              </a:rPr>
              <a:t>ή</a:t>
            </a:r>
            <a:r>
              <a:rPr lang="el-GR" altLang="en-US" sz="2200" dirty="0">
                <a:latin typeface="Arial" panose="020B0604020202020204" pitchFamily="34" charset="0"/>
                <a:ea typeface="Times New Roman" panose="02020603050405020304" pitchFamily="18" charset="0"/>
                <a:cs typeface="Arial" panose="020B0604020202020204" pitchFamily="34" charset="0"/>
              </a:rPr>
              <a:t>σεις (Εξετάσεις, Διαγωνίσματα).</a:t>
            </a:r>
          </a:p>
          <a:p>
            <a:pPr marL="342900" indent="-342900" eaLnBrk="1" hangingPunct="1">
              <a:buClr>
                <a:schemeClr val="accent2">
                  <a:lumMod val="50000"/>
                </a:schemeClr>
              </a:buClr>
              <a:buFont typeface="Arial" panose="020B0604020202020204" pitchFamily="34" charset="0"/>
              <a:buChar char="•"/>
            </a:pPr>
            <a:r>
              <a:rPr lang="el-GR" altLang="en-US" sz="2200" dirty="0">
                <a:latin typeface="Arial" panose="020B0604020202020204" pitchFamily="34" charset="0"/>
                <a:ea typeface="Times New Roman" panose="02020603050405020304" pitchFamily="18" charset="0"/>
                <a:cs typeface="Arial" panose="020B0604020202020204" pitchFamily="34" charset="0"/>
              </a:rPr>
              <a:t>Μετρήσεις στον γενικό πληθυσμό.</a:t>
            </a:r>
          </a:p>
          <a:p>
            <a:pPr marL="342900" indent="-342900" eaLnBrk="1" hangingPunct="1">
              <a:buClr>
                <a:schemeClr val="accent2">
                  <a:lumMod val="50000"/>
                </a:schemeClr>
              </a:buClr>
              <a:buFont typeface="Arial" panose="020B0604020202020204" pitchFamily="34" charset="0"/>
              <a:buChar char="•"/>
            </a:pPr>
            <a:r>
              <a:rPr lang="el-GR" altLang="en-US" sz="2200" dirty="0">
                <a:latin typeface="Arial" panose="020B0604020202020204" pitchFamily="34" charset="0"/>
                <a:ea typeface="Times New Roman" panose="02020603050405020304" pitchFamily="18" charset="0"/>
                <a:cs typeface="Arial" panose="020B0604020202020204" pitchFamily="34" charset="0"/>
              </a:rPr>
              <a:t>Διαγνωστικό δοκίμιο.</a:t>
            </a:r>
            <a:endParaRPr lang="en-US" altLang="en-US" sz="2200" dirty="0">
              <a:latin typeface="Arial" panose="020B0604020202020204" pitchFamily="34" charset="0"/>
              <a:ea typeface="Times New Roman" panose="02020603050405020304" pitchFamily="18" charset="0"/>
              <a:cs typeface="Arial" panose="020B0604020202020204" pitchFamily="34" charset="0"/>
            </a:endParaRPr>
          </a:p>
        </p:txBody>
      </p:sp>
      <p:sp>
        <p:nvSpPr>
          <p:cNvPr id="12" name="Rectangle 11">
            <a:extLst>
              <a:ext uri="{FF2B5EF4-FFF2-40B4-BE49-F238E27FC236}">
                <a16:creationId xmlns:a16="http://schemas.microsoft.com/office/drawing/2014/main" id="{8F531C82-F9EF-1049-9554-02F92B679208}"/>
              </a:ext>
            </a:extLst>
          </p:cNvPr>
          <p:cNvSpPr/>
          <p:nvPr/>
        </p:nvSpPr>
        <p:spPr>
          <a:xfrm>
            <a:off x="866775" y="2932523"/>
            <a:ext cx="10834687" cy="487363"/>
          </a:xfrm>
          <a:prstGeom prst="rect">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3" name="Rectangle 1">
            <a:extLst>
              <a:ext uri="{FF2B5EF4-FFF2-40B4-BE49-F238E27FC236}">
                <a16:creationId xmlns:a16="http://schemas.microsoft.com/office/drawing/2014/main" id="{5DE1D521-D61A-AE41-ACB7-9780A8219AB3}"/>
              </a:ext>
            </a:extLst>
          </p:cNvPr>
          <p:cNvSpPr>
            <a:spLocks noChangeArrowheads="1"/>
          </p:cNvSpPr>
          <p:nvPr/>
        </p:nvSpPr>
        <p:spPr bwMode="auto">
          <a:xfrm>
            <a:off x="906462" y="2944717"/>
            <a:ext cx="10809287" cy="2877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pPr eaLnBrk="1" hangingPunct="1"/>
            <a:r>
              <a:rPr lang="el-GR" altLang="en-US" sz="2400" b="1" dirty="0">
                <a:latin typeface="Arial" panose="020B0604020202020204" pitchFamily="34" charset="0"/>
                <a:cs typeface="Arial" panose="020B0604020202020204" pitchFamily="34" charset="0"/>
              </a:rPr>
              <a:t>Ερευνητικό κενό</a:t>
            </a:r>
            <a:endParaRPr lang="en-US" altLang="en-US" sz="2400" b="1" dirty="0">
              <a:latin typeface="Arial" panose="020B0604020202020204" pitchFamily="34" charset="0"/>
              <a:cs typeface="Arial" panose="020B0604020202020204" pitchFamily="34" charset="0"/>
            </a:endParaRPr>
          </a:p>
          <a:p>
            <a:pPr eaLnBrk="1" hangingPunct="1"/>
            <a:endParaRPr lang="en-US" altLang="en-US" sz="500" dirty="0">
              <a:latin typeface="Arial" panose="020B0604020202020204" pitchFamily="34" charset="0"/>
              <a:ea typeface="Times New Roman" panose="02020603050405020304" pitchFamily="18" charset="0"/>
              <a:cs typeface="Arial" panose="020B0604020202020204" pitchFamily="34" charset="0"/>
            </a:endParaRPr>
          </a:p>
          <a:p>
            <a:pPr eaLnBrk="1" hangingPunct="1"/>
            <a:endParaRPr lang="en-US" altLang="en-US" sz="2000" dirty="0">
              <a:latin typeface="Arial" panose="020B0604020202020204" pitchFamily="34" charset="0"/>
              <a:ea typeface="Times New Roman" panose="02020603050405020304" pitchFamily="18" charset="0"/>
              <a:cs typeface="Arial" panose="020B0604020202020204" pitchFamily="34" charset="0"/>
            </a:endParaRPr>
          </a:p>
          <a:p>
            <a:pPr marL="342900" indent="-342900">
              <a:buClr>
                <a:schemeClr val="accent2">
                  <a:lumMod val="50000"/>
                </a:schemeClr>
              </a:buClr>
              <a:buFont typeface="Arial" panose="020B0604020202020204" pitchFamily="34" charset="0"/>
              <a:buChar char="•"/>
            </a:pPr>
            <a:r>
              <a:rPr lang="el-GR" sz="2200" dirty="0">
                <a:latin typeface="Arial" panose="020B0604020202020204" pitchFamily="34" charset="0"/>
                <a:cs typeface="Arial" panose="020B0604020202020204" pitchFamily="34" charset="0"/>
              </a:rPr>
              <a:t>Οι  έρευνες (</a:t>
            </a:r>
            <a:r>
              <a:rPr lang="en-US" sz="2200" dirty="0">
                <a:latin typeface="Arial" panose="020B0604020202020204" pitchFamily="34" charset="0"/>
                <a:cs typeface="Arial" panose="020B0604020202020204" pitchFamily="34" charset="0"/>
              </a:rPr>
              <a:t>PISA</a:t>
            </a:r>
            <a:r>
              <a:rPr lang="el-GR" sz="2200" dirty="0">
                <a:latin typeface="Arial" panose="020B0604020202020204" pitchFamily="34" charset="0"/>
                <a:cs typeface="Arial" panose="020B0604020202020204" pitchFamily="34" charset="0"/>
              </a:rPr>
              <a:t>,</a:t>
            </a:r>
            <a:r>
              <a:rPr lang="en-US" sz="2200" dirty="0">
                <a:latin typeface="Arial" panose="020B0604020202020204" pitchFamily="34" charset="0"/>
                <a:cs typeface="Arial" panose="020B0604020202020204" pitchFamily="34" charset="0"/>
              </a:rPr>
              <a:t> TIMSS) </a:t>
            </a:r>
            <a:r>
              <a:rPr lang="el-GR" sz="2200" dirty="0">
                <a:latin typeface="Arial" panose="020B0604020202020204" pitchFamily="34" charset="0"/>
                <a:cs typeface="Arial" panose="020B0604020202020204" pitchFamily="34" charset="0"/>
              </a:rPr>
              <a:t>αναφέρονται στις Φυσικές Επιστήμες ως σύνολο ενώ η Φυσική στη Μέση Εκπαίδευση</a:t>
            </a:r>
            <a:r>
              <a:rPr lang="en-US" sz="2200" dirty="0">
                <a:latin typeface="Arial" panose="020B0604020202020204" pitchFamily="34" charset="0"/>
                <a:cs typeface="Arial" panose="020B0604020202020204" pitchFamily="34" charset="0"/>
              </a:rPr>
              <a:t>,</a:t>
            </a:r>
            <a:r>
              <a:rPr lang="el-GR" sz="2200" dirty="0">
                <a:latin typeface="Arial" panose="020B0604020202020204" pitchFamily="34" charset="0"/>
                <a:cs typeface="Arial" panose="020B0604020202020204" pitchFamily="34" charset="0"/>
              </a:rPr>
              <a:t> στο εκπαιδευτικό σύστημα της Κύπρου, είναι τοποθετημένη ανεξάρτητα.</a:t>
            </a:r>
          </a:p>
          <a:p>
            <a:pPr marL="342900" indent="-342900">
              <a:buClr>
                <a:schemeClr val="accent2">
                  <a:lumMod val="50000"/>
                </a:schemeClr>
              </a:buClr>
              <a:buFont typeface="Arial" panose="020B0604020202020204" pitchFamily="34" charset="0"/>
              <a:buChar char="•"/>
            </a:pPr>
            <a:r>
              <a:rPr lang="el-GR" sz="2200" dirty="0">
                <a:latin typeface="Arial" panose="020B0604020202020204" pitchFamily="34" charset="0"/>
                <a:cs typeface="Arial" panose="020B0604020202020204" pitchFamily="34" charset="0"/>
              </a:rPr>
              <a:t>Οι μαθητές που επιλέγουν την Ο</a:t>
            </a:r>
            <a:r>
              <a:rPr lang="en-US" sz="2200" dirty="0">
                <a:latin typeface="Arial" panose="020B0604020202020204" pitchFamily="34" charset="0"/>
                <a:cs typeface="Arial" panose="020B0604020202020204" pitchFamily="34" charset="0"/>
              </a:rPr>
              <a:t>.</a:t>
            </a:r>
            <a:r>
              <a:rPr lang="el-GR" sz="2200" dirty="0">
                <a:latin typeface="Arial" panose="020B0604020202020204" pitchFamily="34" charset="0"/>
                <a:cs typeface="Arial" panose="020B0604020202020204" pitchFamily="34" charset="0"/>
              </a:rPr>
              <a:t>Π</a:t>
            </a:r>
            <a:r>
              <a:rPr lang="en-US" sz="2200" dirty="0">
                <a:latin typeface="Arial" panose="020B0604020202020204" pitchFamily="34" charset="0"/>
                <a:cs typeface="Arial" panose="020B0604020202020204" pitchFamily="34" charset="0"/>
              </a:rPr>
              <a:t> </a:t>
            </a:r>
            <a:r>
              <a:rPr lang="el-GR" sz="2200" dirty="0">
                <a:latin typeface="Arial" panose="020B0604020202020204" pitchFamily="34" charset="0"/>
                <a:cs typeface="Arial" panose="020B0604020202020204" pitchFamily="34" charset="0"/>
              </a:rPr>
              <a:t>2 έχουν διαφορετικά χαρακτηριστικά και ξεχωριστές εκπαιδευτικές ανάγκες.</a:t>
            </a:r>
          </a:p>
          <a:p>
            <a:pPr eaLnBrk="1" hangingPunct="1"/>
            <a:r>
              <a:rPr lang="LID4096" altLang="en-US" sz="2200" dirty="0">
                <a:latin typeface="Arial" panose="020B0604020202020204" pitchFamily="34" charset="0"/>
                <a:cs typeface="Arial" panose="020B0604020202020204" pitchFamily="34" charset="0"/>
              </a:rPr>
              <a:t> </a:t>
            </a:r>
            <a:endParaRPr lang="en-US" altLang="en-US" sz="2200" dirty="0">
              <a:latin typeface="Arial" panose="020B0604020202020204" pitchFamily="34" charset="0"/>
              <a:cs typeface="Arial" panose="020B0604020202020204" pitchFamily="34" charset="0"/>
            </a:endParaRPr>
          </a:p>
        </p:txBody>
      </p:sp>
      <p:sp>
        <p:nvSpPr>
          <p:cNvPr id="14" name="Slide Number Placeholder 1">
            <a:extLst>
              <a:ext uri="{FF2B5EF4-FFF2-40B4-BE49-F238E27FC236}">
                <a16:creationId xmlns:a16="http://schemas.microsoft.com/office/drawing/2014/main" id="{3F178156-33FD-CC49-90A0-CEC4185E3A3E}"/>
              </a:ext>
            </a:extLst>
          </p:cNvPr>
          <p:cNvSpPr>
            <a:spLocks noGrp="1"/>
          </p:cNvSpPr>
          <p:nvPr>
            <p:ph type="sldNum" sz="quarter" idx="12"/>
          </p:nvPr>
        </p:nvSpPr>
        <p:spPr bwMode="auto">
          <a:xfrm>
            <a:off x="10758922" y="6217920"/>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CD718F1D-A038-4FE6-9178-61C416326964}" type="slidenum">
              <a:rPr lang="en-US" altLang="el-GR" smtClean="0">
                <a:solidFill>
                  <a:srgbClr val="FFFFFF"/>
                </a:solidFill>
              </a:rPr>
              <a:pPr/>
              <a:t>5</a:t>
            </a:fld>
            <a:endParaRPr lang="en-US" altLang="el-GR">
              <a:solidFill>
                <a:srgbClr val="FFFFFF"/>
              </a:solidFill>
            </a:endParaRPr>
          </a:p>
        </p:txBody>
      </p:sp>
    </p:spTree>
    <p:extLst>
      <p:ext uri="{BB962C8B-B14F-4D97-AF65-F5344CB8AC3E}">
        <p14:creationId xmlns:p14="http://schemas.microsoft.com/office/powerpoint/2010/main" val="15221735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1950" y="1059180"/>
            <a:ext cx="11278670" cy="5547360"/>
          </a:xfrm>
        </p:spPr>
        <p:txBody>
          <a:bodyPr>
            <a:normAutofit/>
          </a:bodyPr>
          <a:lstStyle/>
          <a:p>
            <a:pPr marL="0" indent="0">
              <a:lnSpc>
                <a:spcPct val="120000"/>
              </a:lnSpc>
              <a:buNone/>
            </a:pPr>
            <a:r>
              <a:rPr lang="el-GR" sz="2200" b="1" dirty="0">
                <a:latin typeface="Arial" panose="020B0604020202020204" pitchFamily="34" charset="0"/>
                <a:cs typeface="Arial" panose="020B0604020202020204" pitchFamily="34" charset="0"/>
              </a:rPr>
              <a:t>Ποια η  στάση των μαθητών της Α’ Λυκείου Ο.Π 2 απέναντι στο  μάθημα και την επιστήμη της Φυσικής;</a:t>
            </a:r>
          </a:p>
          <a:p>
            <a:pPr>
              <a:lnSpc>
                <a:spcPct val="170000"/>
              </a:lnSpc>
              <a:buClr>
                <a:schemeClr val="accent2">
                  <a:lumMod val="50000"/>
                </a:schemeClr>
              </a:buClr>
            </a:pPr>
            <a:r>
              <a:rPr lang="el-GR" sz="2200" dirty="0">
                <a:latin typeface="Arial" panose="020B0604020202020204" pitchFamily="34" charset="0"/>
                <a:cs typeface="Arial" panose="020B0604020202020204" pitchFamily="34" charset="0"/>
              </a:rPr>
              <a:t>Πώς η στάση αυτή διαφοροποιείται ανάλογα (α) με το φύλο, (β) με την περιοχή διαμονής τους (αστική περιοχή ή επαρχία), (γ) με το επίπεδο σπουδών των γονέων;</a:t>
            </a:r>
          </a:p>
          <a:p>
            <a:pPr>
              <a:lnSpc>
                <a:spcPct val="170000"/>
              </a:lnSpc>
              <a:buClr>
                <a:schemeClr val="accent2">
                  <a:lumMod val="50000"/>
                </a:schemeClr>
              </a:buClr>
            </a:pPr>
            <a:r>
              <a:rPr lang="el-GR" sz="2200" dirty="0">
                <a:latin typeface="Arial" panose="020B0604020202020204" pitchFamily="34" charset="0"/>
                <a:cs typeface="Arial" panose="020B0604020202020204" pitchFamily="34" charset="0"/>
              </a:rPr>
              <a:t>Σε ποιο βαθμό ο κάθε ένας από τους ακόλουθους παράγοντες συσχετίζεται με τη στάση:                                                                                                                                 (α) το μάθημα της Φυσικής στις προηγούμενες τάξεις (Εκπαιδευτικός, Αναλυτικό Πρόγραμμα, Μεθοδολογία, Κλίμα στην τάξη κλπ.),                                                               (β) η επίδοση στο μάθημα της Φυσικής.</a:t>
            </a:r>
          </a:p>
        </p:txBody>
      </p:sp>
      <p:sp>
        <p:nvSpPr>
          <p:cNvPr id="4" name="TextBox 3">
            <a:extLst>
              <a:ext uri="{FF2B5EF4-FFF2-40B4-BE49-F238E27FC236}">
                <a16:creationId xmlns:a16="http://schemas.microsoft.com/office/drawing/2014/main" id="{A9B8A99B-D3D7-9F4F-B2C3-3F65D138F5F2}"/>
              </a:ext>
            </a:extLst>
          </p:cNvPr>
          <p:cNvSpPr txBox="1"/>
          <p:nvPr/>
        </p:nvSpPr>
        <p:spPr>
          <a:xfrm>
            <a:off x="2789238" y="252413"/>
            <a:ext cx="6862762" cy="461665"/>
          </a:xfrm>
          <a:prstGeom prst="rect">
            <a:avLst/>
          </a:prstGeom>
          <a:ln w="28575"/>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a:spAutoFit/>
          </a:bodyPr>
          <a:lstStyle/>
          <a:p>
            <a:pPr algn="ctr" eaLnBrk="1" fontAlgn="auto" hangingPunct="1">
              <a:spcBef>
                <a:spcPts val="0"/>
              </a:spcBef>
              <a:spcAft>
                <a:spcPts val="0"/>
              </a:spcAft>
              <a:defRPr/>
            </a:pPr>
            <a:r>
              <a:rPr lang="el-GR" sz="2400" b="1" dirty="0"/>
              <a:t>ΕΡΕΥΝΗΤΙΚΑ ΕΡΩΤΗΜΑΤΑ ΚΑΙ ΥΠΟΕΡΩΤΗΜΑΤΑ</a:t>
            </a:r>
            <a:endParaRPr lang="en-US" sz="2400" b="1" dirty="0"/>
          </a:p>
        </p:txBody>
      </p:sp>
      <p:sp>
        <p:nvSpPr>
          <p:cNvPr id="5" name="Slide Number Placeholder 1">
            <a:extLst>
              <a:ext uri="{FF2B5EF4-FFF2-40B4-BE49-F238E27FC236}">
                <a16:creationId xmlns:a16="http://schemas.microsoft.com/office/drawing/2014/main" id="{83B3DC57-7BA5-6C47-9D9B-6540D4F4C4D2}"/>
              </a:ext>
            </a:extLst>
          </p:cNvPr>
          <p:cNvSpPr>
            <a:spLocks noGrp="1"/>
          </p:cNvSpPr>
          <p:nvPr>
            <p:ph type="sldNum" sz="quarter" idx="12"/>
          </p:nvPr>
        </p:nvSpPr>
        <p:spPr bwMode="auto">
          <a:xfrm>
            <a:off x="10758922" y="6217920"/>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CD718F1D-A038-4FE6-9178-61C416326964}" type="slidenum">
              <a:rPr lang="en-US" altLang="el-GR" smtClean="0">
                <a:solidFill>
                  <a:srgbClr val="FFFFFF"/>
                </a:solidFill>
              </a:rPr>
              <a:pPr/>
              <a:t>6</a:t>
            </a:fld>
            <a:endParaRPr lang="en-US" altLang="el-GR">
              <a:solidFill>
                <a:srgbClr val="FFFFFF"/>
              </a:solidFill>
            </a:endParaRPr>
          </a:p>
        </p:txBody>
      </p:sp>
    </p:spTree>
    <p:extLst>
      <p:ext uri="{BB962C8B-B14F-4D97-AF65-F5344CB8AC3E}">
        <p14:creationId xmlns:p14="http://schemas.microsoft.com/office/powerpoint/2010/main" val="24033537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1950" y="1059180"/>
            <a:ext cx="11206751" cy="4899660"/>
          </a:xfrm>
        </p:spPr>
        <p:txBody>
          <a:bodyPr>
            <a:normAutofit/>
          </a:bodyPr>
          <a:lstStyle/>
          <a:p>
            <a:pPr marL="0" indent="0">
              <a:buNone/>
            </a:pPr>
            <a:r>
              <a:rPr lang="el-GR" sz="2200" b="1" dirty="0">
                <a:latin typeface="Arial" panose="020B0604020202020204" pitchFamily="34" charset="0"/>
                <a:cs typeface="Arial" panose="020B0604020202020204" pitchFamily="34" charset="0"/>
              </a:rPr>
              <a:t>Ποιος ο βαθμός ανταπόκρισης των μαθητών και μαθητριών που επιλέγουν την Ο.Π</a:t>
            </a:r>
            <a:r>
              <a:rPr lang="en-US" sz="2200" b="1" dirty="0">
                <a:latin typeface="Arial" panose="020B0604020202020204" pitchFamily="34" charset="0"/>
                <a:cs typeface="Arial" panose="020B0604020202020204" pitchFamily="34" charset="0"/>
              </a:rPr>
              <a:t> </a:t>
            </a:r>
            <a:r>
              <a:rPr lang="el-GR" sz="2200" b="1" dirty="0">
                <a:latin typeface="Arial" panose="020B0604020202020204" pitchFamily="34" charset="0"/>
                <a:cs typeface="Arial" panose="020B0604020202020204" pitchFamily="34" charset="0"/>
              </a:rPr>
              <a:t>2, στους γνωσιολογικούς στόχους των Α.Π. της  Φυσικής του Γυμνασίου;</a:t>
            </a:r>
            <a:endParaRPr lang="en-GB" sz="2200" b="1" dirty="0">
              <a:latin typeface="Arial" panose="020B0604020202020204" pitchFamily="34" charset="0"/>
              <a:cs typeface="Arial" panose="020B0604020202020204" pitchFamily="34" charset="0"/>
            </a:endParaRPr>
          </a:p>
          <a:p>
            <a:pPr>
              <a:lnSpc>
                <a:spcPct val="150000"/>
              </a:lnSpc>
              <a:buClr>
                <a:schemeClr val="accent2">
                  <a:lumMod val="50000"/>
                </a:schemeClr>
              </a:buClr>
            </a:pPr>
            <a:r>
              <a:rPr lang="el-GR" sz="2200" dirty="0">
                <a:latin typeface="Arial" panose="020B0604020202020204" pitchFamily="34" charset="0"/>
                <a:cs typeface="Arial" panose="020B0604020202020204" pitchFamily="34" charset="0"/>
              </a:rPr>
              <a:t>Πώς διαφοροποιείται ο βαθμός ανταπόκρισης των μαθητών και μαθητριών  ανάλογα (α) με το φύλο, (β) με την περιοχή διαμονής τους (αστική περιοχή ή επαρχία), (γ) με το επίπεδο σπουδών των γονέων;</a:t>
            </a:r>
          </a:p>
          <a:p>
            <a:pPr>
              <a:lnSpc>
                <a:spcPct val="150000"/>
              </a:lnSpc>
              <a:buClr>
                <a:schemeClr val="accent2">
                  <a:lumMod val="50000"/>
                </a:schemeClr>
              </a:buClr>
            </a:pPr>
            <a:r>
              <a:rPr lang="el-GR" sz="2200" dirty="0">
                <a:latin typeface="Arial" panose="020B0604020202020204" pitchFamily="34" charset="0"/>
                <a:cs typeface="Arial" panose="020B0604020202020204" pitchFamily="34" charset="0"/>
              </a:rPr>
              <a:t>Πώς συσχετίζεται ο βαθμός ανταπόκρισης των μαθητών και μαθητριών  στους γνωσιολογικούς στόχους με τη στάση τους απέναντι στο μάθημα;</a:t>
            </a:r>
            <a:endParaRPr lang="en-GB" sz="2200" b="1"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A9B8A99B-D3D7-9F4F-B2C3-3F65D138F5F2}"/>
              </a:ext>
            </a:extLst>
          </p:cNvPr>
          <p:cNvSpPr txBox="1"/>
          <p:nvPr/>
        </p:nvSpPr>
        <p:spPr>
          <a:xfrm>
            <a:off x="2789238" y="252413"/>
            <a:ext cx="6862762" cy="461665"/>
          </a:xfrm>
          <a:prstGeom prst="rect">
            <a:avLst/>
          </a:prstGeom>
          <a:ln w="28575"/>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a:spAutoFit/>
          </a:bodyPr>
          <a:lstStyle/>
          <a:p>
            <a:pPr algn="ctr" eaLnBrk="1" fontAlgn="auto" hangingPunct="1">
              <a:spcBef>
                <a:spcPts val="0"/>
              </a:spcBef>
              <a:spcAft>
                <a:spcPts val="0"/>
              </a:spcAft>
              <a:defRPr/>
            </a:pPr>
            <a:r>
              <a:rPr lang="el-GR" sz="2400" b="1" dirty="0"/>
              <a:t>ΕΡΕΥΝΗΤΙΚΑ ΕΡΩΤΗΜΑΤΑ ΚΑΙ ΥΠΟΕΡΩΤΗΜΑΤΑ</a:t>
            </a:r>
            <a:endParaRPr lang="en-US" sz="2400" b="1" dirty="0"/>
          </a:p>
        </p:txBody>
      </p:sp>
      <p:sp>
        <p:nvSpPr>
          <p:cNvPr id="5" name="Slide Number Placeholder 1">
            <a:extLst>
              <a:ext uri="{FF2B5EF4-FFF2-40B4-BE49-F238E27FC236}">
                <a16:creationId xmlns:a16="http://schemas.microsoft.com/office/drawing/2014/main" id="{2886B668-F671-8142-8059-41D9F9B82DB4}"/>
              </a:ext>
            </a:extLst>
          </p:cNvPr>
          <p:cNvSpPr>
            <a:spLocks noGrp="1"/>
          </p:cNvSpPr>
          <p:nvPr>
            <p:ph type="sldNum" sz="quarter" idx="12"/>
          </p:nvPr>
        </p:nvSpPr>
        <p:spPr bwMode="auto">
          <a:xfrm>
            <a:off x="10758922" y="6217920"/>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CD718F1D-A038-4FE6-9178-61C416326964}" type="slidenum">
              <a:rPr lang="en-US" altLang="el-GR" smtClean="0">
                <a:solidFill>
                  <a:srgbClr val="FFFFFF"/>
                </a:solidFill>
              </a:rPr>
              <a:pPr/>
              <a:t>7</a:t>
            </a:fld>
            <a:endParaRPr lang="en-US" altLang="el-GR">
              <a:solidFill>
                <a:srgbClr val="FFFFFF"/>
              </a:solidFill>
            </a:endParaRPr>
          </a:p>
        </p:txBody>
      </p:sp>
    </p:spTree>
    <p:extLst>
      <p:ext uri="{BB962C8B-B14F-4D97-AF65-F5344CB8AC3E}">
        <p14:creationId xmlns:p14="http://schemas.microsoft.com/office/powerpoint/2010/main" val="1991612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1950" y="1026160"/>
            <a:ext cx="11468100" cy="5902960"/>
          </a:xfrm>
        </p:spPr>
        <p:txBody>
          <a:bodyPr>
            <a:normAutofit/>
          </a:bodyPr>
          <a:lstStyle/>
          <a:p>
            <a:pPr marL="0" indent="0">
              <a:buNone/>
            </a:pPr>
            <a:r>
              <a:rPr lang="el-GR" sz="2200" b="1" dirty="0">
                <a:latin typeface="Arial" panose="020B0604020202020204" pitchFamily="34" charset="0"/>
                <a:cs typeface="Arial" panose="020B0604020202020204" pitchFamily="34" charset="0"/>
              </a:rPr>
              <a:t>Ποιος ο βαθμός ανάπτυξης ικανοτήτων (σχεδιασμού πειράματος, μετατροπής της πληροφορίας από και σε διαγράμματα, αξιολόγησης πειραματικών διαδικασιών) στους μαθητές και μαθήτριες  που επιλέγουν την Ο.Π</a:t>
            </a:r>
            <a:r>
              <a:rPr lang="en-US" sz="2200" b="1" dirty="0">
                <a:latin typeface="Arial" panose="020B0604020202020204" pitchFamily="34" charset="0"/>
                <a:cs typeface="Arial" panose="020B0604020202020204" pitchFamily="34" charset="0"/>
              </a:rPr>
              <a:t> </a:t>
            </a:r>
            <a:r>
              <a:rPr lang="el-GR" sz="2200" b="1" dirty="0">
                <a:latin typeface="Arial" panose="020B0604020202020204" pitchFamily="34" charset="0"/>
                <a:cs typeface="Arial" panose="020B0604020202020204" pitchFamily="34" charset="0"/>
              </a:rPr>
              <a:t>2;</a:t>
            </a:r>
          </a:p>
          <a:p>
            <a:pPr>
              <a:lnSpc>
                <a:spcPct val="150000"/>
              </a:lnSpc>
              <a:buClr>
                <a:schemeClr val="accent2">
                  <a:lumMod val="50000"/>
                </a:schemeClr>
              </a:buClr>
            </a:pPr>
            <a:r>
              <a:rPr lang="el-GR" sz="2200" dirty="0">
                <a:latin typeface="Arial" panose="020B0604020202020204" pitchFamily="34" charset="0"/>
                <a:cs typeface="Arial" panose="020B0604020202020204" pitchFamily="34" charset="0"/>
              </a:rPr>
              <a:t>Πώς διαφοροποιείται ο βαθμός ανάπτυξης ικανοτήτων των μαθητών και μαθητριών ανάλογα (α) με το φύλο, (β) με την περιοχή διαμονής τους (αστική περιοχή ή επαρχία), (γ) με το επίπεδο σπουδών των γονέων;</a:t>
            </a:r>
          </a:p>
          <a:p>
            <a:pPr>
              <a:lnSpc>
                <a:spcPct val="150000"/>
              </a:lnSpc>
              <a:buClr>
                <a:schemeClr val="accent2">
                  <a:lumMod val="50000"/>
                </a:schemeClr>
              </a:buClr>
            </a:pPr>
            <a:r>
              <a:rPr lang="el-GR" sz="2200" dirty="0">
                <a:latin typeface="Arial" panose="020B0604020202020204" pitchFamily="34" charset="0"/>
                <a:cs typeface="Arial" panose="020B0604020202020204" pitchFamily="34" charset="0"/>
              </a:rPr>
              <a:t>Πώς συσχετίζεται ο βαθμός ανάπτυξης των συγκεκριμένων ικανοτήτων στους μαθητές και μαθήτριες με τη στάση τους απέναντι στο μάθημα της Φυσικής;</a:t>
            </a:r>
            <a:endParaRPr lang="en-GB" sz="22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A9B8A99B-D3D7-9F4F-B2C3-3F65D138F5F2}"/>
              </a:ext>
            </a:extLst>
          </p:cNvPr>
          <p:cNvSpPr txBox="1"/>
          <p:nvPr/>
        </p:nvSpPr>
        <p:spPr>
          <a:xfrm>
            <a:off x="2789238" y="252413"/>
            <a:ext cx="6862762" cy="461665"/>
          </a:xfrm>
          <a:prstGeom prst="rect">
            <a:avLst/>
          </a:prstGeom>
          <a:ln w="28575"/>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a:spAutoFit/>
          </a:bodyPr>
          <a:lstStyle/>
          <a:p>
            <a:pPr algn="ctr" eaLnBrk="1" fontAlgn="auto" hangingPunct="1">
              <a:spcBef>
                <a:spcPts val="0"/>
              </a:spcBef>
              <a:spcAft>
                <a:spcPts val="0"/>
              </a:spcAft>
              <a:defRPr/>
            </a:pPr>
            <a:r>
              <a:rPr lang="el-GR" sz="2400" b="1" dirty="0"/>
              <a:t>ΕΡΕΥΝΗΤΙΚΑ ΕΡΩΤΗΜΑΤΑ ΚΑΙ ΥΠΟΕΡΩΤΗΜΑΤΑ</a:t>
            </a:r>
            <a:endParaRPr lang="en-US" sz="2400" b="1" dirty="0"/>
          </a:p>
        </p:txBody>
      </p:sp>
      <p:sp>
        <p:nvSpPr>
          <p:cNvPr id="5" name="Slide Number Placeholder 1">
            <a:extLst>
              <a:ext uri="{FF2B5EF4-FFF2-40B4-BE49-F238E27FC236}">
                <a16:creationId xmlns:a16="http://schemas.microsoft.com/office/drawing/2014/main" id="{8FA37B87-CCC4-1646-B335-E530743F47A5}"/>
              </a:ext>
            </a:extLst>
          </p:cNvPr>
          <p:cNvSpPr>
            <a:spLocks noGrp="1"/>
          </p:cNvSpPr>
          <p:nvPr>
            <p:ph type="sldNum" sz="quarter" idx="12"/>
          </p:nvPr>
        </p:nvSpPr>
        <p:spPr bwMode="auto">
          <a:xfrm>
            <a:off x="10758922" y="6228080"/>
            <a:ext cx="365760" cy="365760"/>
          </a:xfrm>
          <a:solidFill>
            <a:srgbClr val="1D1D1D">
              <a:alpha val="70195"/>
            </a:srgbClr>
          </a:solidFill>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Gill Sans MT" panose="020B0502020104020203" pitchFamily="34" charset="0"/>
              </a:defRPr>
            </a:lvl1pPr>
            <a:lvl2pPr marL="742950" indent="-285750">
              <a:defRPr>
                <a:solidFill>
                  <a:schemeClr val="tx1"/>
                </a:solidFill>
                <a:latin typeface="Gill Sans MT" panose="020B0502020104020203" pitchFamily="34" charset="0"/>
              </a:defRPr>
            </a:lvl2pPr>
            <a:lvl3pPr marL="1143000" indent="-228600">
              <a:defRPr>
                <a:solidFill>
                  <a:schemeClr val="tx1"/>
                </a:solidFill>
                <a:latin typeface="Gill Sans MT" panose="020B0502020104020203" pitchFamily="34" charset="0"/>
              </a:defRPr>
            </a:lvl3pPr>
            <a:lvl4pPr marL="1600200" indent="-228600">
              <a:defRPr>
                <a:solidFill>
                  <a:schemeClr val="tx1"/>
                </a:solidFill>
                <a:latin typeface="Gill Sans MT" panose="020B0502020104020203" pitchFamily="34" charset="0"/>
              </a:defRPr>
            </a:lvl4pPr>
            <a:lvl5pPr marL="2057400" indent="-228600">
              <a:defRPr>
                <a:solidFill>
                  <a:schemeClr val="tx1"/>
                </a:solidFill>
                <a:latin typeface="Gill Sans MT" panose="020B0502020104020203" pitchFamily="34" charset="0"/>
              </a:defRPr>
            </a:lvl5pPr>
            <a:lvl6pPr marL="2514600" indent="-228600" defTabSz="457200" eaLnBrk="0" fontAlgn="base" hangingPunct="0">
              <a:spcBef>
                <a:spcPct val="0"/>
              </a:spcBef>
              <a:spcAft>
                <a:spcPct val="0"/>
              </a:spcAft>
              <a:defRPr>
                <a:solidFill>
                  <a:schemeClr val="tx1"/>
                </a:solidFill>
                <a:latin typeface="Gill Sans MT" panose="020B0502020104020203" pitchFamily="34" charset="0"/>
              </a:defRPr>
            </a:lvl6pPr>
            <a:lvl7pPr marL="2971800" indent="-228600" defTabSz="457200" eaLnBrk="0" fontAlgn="base" hangingPunct="0">
              <a:spcBef>
                <a:spcPct val="0"/>
              </a:spcBef>
              <a:spcAft>
                <a:spcPct val="0"/>
              </a:spcAft>
              <a:defRPr>
                <a:solidFill>
                  <a:schemeClr val="tx1"/>
                </a:solidFill>
                <a:latin typeface="Gill Sans MT" panose="020B0502020104020203" pitchFamily="34" charset="0"/>
              </a:defRPr>
            </a:lvl7pPr>
            <a:lvl8pPr marL="3429000" indent="-228600" defTabSz="457200" eaLnBrk="0" fontAlgn="base" hangingPunct="0">
              <a:spcBef>
                <a:spcPct val="0"/>
              </a:spcBef>
              <a:spcAft>
                <a:spcPct val="0"/>
              </a:spcAft>
              <a:defRPr>
                <a:solidFill>
                  <a:schemeClr val="tx1"/>
                </a:solidFill>
                <a:latin typeface="Gill Sans MT" panose="020B0502020104020203" pitchFamily="34" charset="0"/>
              </a:defRPr>
            </a:lvl8pPr>
            <a:lvl9pPr marL="3886200" indent="-228600" defTabSz="457200" eaLnBrk="0" fontAlgn="base" hangingPunct="0">
              <a:spcBef>
                <a:spcPct val="0"/>
              </a:spcBef>
              <a:spcAft>
                <a:spcPct val="0"/>
              </a:spcAft>
              <a:defRPr>
                <a:solidFill>
                  <a:schemeClr val="tx1"/>
                </a:solidFill>
                <a:latin typeface="Gill Sans MT" panose="020B0502020104020203" pitchFamily="34" charset="0"/>
              </a:defRPr>
            </a:lvl9pPr>
          </a:lstStyle>
          <a:p>
            <a:fld id="{CD718F1D-A038-4FE6-9178-61C416326964}" type="slidenum">
              <a:rPr lang="en-US" altLang="el-GR" smtClean="0">
                <a:solidFill>
                  <a:srgbClr val="FFFFFF"/>
                </a:solidFill>
              </a:rPr>
              <a:pPr/>
              <a:t>8</a:t>
            </a:fld>
            <a:endParaRPr lang="en-US" altLang="el-GR">
              <a:solidFill>
                <a:srgbClr val="FFFFFF"/>
              </a:solidFill>
            </a:endParaRPr>
          </a:p>
        </p:txBody>
      </p:sp>
    </p:spTree>
    <p:extLst>
      <p:ext uri="{BB962C8B-B14F-4D97-AF65-F5344CB8AC3E}">
        <p14:creationId xmlns:p14="http://schemas.microsoft.com/office/powerpoint/2010/main" val="4028740425"/>
      </p:ext>
    </p:extLst>
  </p:cSld>
  <p:clrMapOvr>
    <a:masterClrMapping/>
  </p:clrMapOvr>
  <p:timing>
    <p:tnLst>
      <p:par>
        <p:cTn id="1" dur="indefinite" restart="never" nodeType="tmRoot"/>
      </p:par>
    </p:tnLst>
  </p:timing>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4853</TotalTime>
  <Words>5402</Words>
  <Application>Microsoft Office PowerPoint</Application>
  <PresentationFormat>Widescreen</PresentationFormat>
  <Paragraphs>1040</Paragraphs>
  <Slides>45</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45</vt:i4>
      </vt:variant>
    </vt:vector>
  </HeadingPairs>
  <TitlesOfParts>
    <vt:vector size="52" baseType="lpstr">
      <vt:lpstr>Arial</vt:lpstr>
      <vt:lpstr>Calibri</vt:lpstr>
      <vt:lpstr>Cambria Math</vt:lpstr>
      <vt:lpstr>Corbel</vt:lpstr>
      <vt:lpstr>Gill Sans MT</vt:lpstr>
      <vt:lpstr>Times New Roman</vt:lpstr>
      <vt:lpstr>Parcel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ΟΙ ΣΤΑΣΕΙΣ ΚΑΙ ΟΙ ΠΕΠΟΙΘΗΣΕΙΣ ΤΩΝ ΜΑΘΗΤΩΝ ΤΗΣ A’ ΛΥΚΕΙΟΥ ΤΩΝ ΔΗΜΟΣΙΩΝ ΣΧΟΛΕΙΩΝ ΤΗΣ ΚΥΠΡΟΥ, ΜΕ ΕΠΙΛΕΓΟΜΕΝΟ ΜΑΘΗΜΑ ΦΥΣΙΚΗΣ, ΑΠΕΝΑΝΤΙ ΣΤΗΝ ΕΠΙΣΤΗΜΗ ΚΑΙ ΤΟ ΜΑΘΗΜΑ ΤΗΣ ΦΥΣΙΚΗΣ ΚΑΙ Η ΕΠΙΔΟΣΗ ΤΟΥΣ ΣΕ ΑΥΤΟ.</dc:title>
  <dc:creator>Κωνσταντίνα Κουντούρη</dc:creator>
  <cp:lastModifiedBy>Teacher</cp:lastModifiedBy>
  <cp:revision>98</cp:revision>
  <dcterms:created xsi:type="dcterms:W3CDTF">2021-07-03T12:54:56Z</dcterms:created>
  <dcterms:modified xsi:type="dcterms:W3CDTF">2021-10-13T15:37:38Z</dcterms:modified>
</cp:coreProperties>
</file>