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6"/>
    <p:sldMasterId id="2147483728" r:id="rId7"/>
  </p:sldMasterIdLst>
  <p:notesMasterIdLst>
    <p:notesMasterId r:id="rId39"/>
  </p:notesMasterIdLst>
  <p:sldIdLst>
    <p:sldId id="576" r:id="rId8"/>
    <p:sldId id="501" r:id="rId9"/>
    <p:sldId id="586" r:id="rId10"/>
    <p:sldId id="590" r:id="rId11"/>
    <p:sldId id="611" r:id="rId12"/>
    <p:sldId id="591" r:id="rId13"/>
    <p:sldId id="592" r:id="rId14"/>
    <p:sldId id="593" r:id="rId15"/>
    <p:sldId id="594" r:id="rId16"/>
    <p:sldId id="597" r:id="rId17"/>
    <p:sldId id="598" r:id="rId18"/>
    <p:sldId id="599" r:id="rId19"/>
    <p:sldId id="600" r:id="rId20"/>
    <p:sldId id="601" r:id="rId21"/>
    <p:sldId id="603" r:id="rId22"/>
    <p:sldId id="604" r:id="rId23"/>
    <p:sldId id="608" r:id="rId24"/>
    <p:sldId id="626" r:id="rId25"/>
    <p:sldId id="612" r:id="rId26"/>
    <p:sldId id="614" r:id="rId27"/>
    <p:sldId id="615" r:id="rId28"/>
    <p:sldId id="616" r:id="rId29"/>
    <p:sldId id="617" r:id="rId30"/>
    <p:sldId id="619" r:id="rId31"/>
    <p:sldId id="620" r:id="rId32"/>
    <p:sldId id="622" r:id="rId33"/>
    <p:sldId id="623" r:id="rId34"/>
    <p:sldId id="624" r:id="rId35"/>
    <p:sldId id="625" r:id="rId36"/>
    <p:sldId id="607" r:id="rId37"/>
    <p:sldId id="609" r:id="rId38"/>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864">
          <p15:clr>
            <a:srgbClr val="A4A3A4"/>
          </p15:clr>
        </p15:guide>
        <p15:guide id="3" orient="horz" pos="816">
          <p15:clr>
            <a:srgbClr val="A4A3A4"/>
          </p15:clr>
        </p15:guide>
        <p15:guide id="4" orient="horz" pos="3744">
          <p15:clr>
            <a:srgbClr val="A4A3A4"/>
          </p15:clr>
        </p15:guide>
        <p15:guide id="5" orient="horz" pos="258">
          <p15:clr>
            <a:srgbClr val="A4A3A4"/>
          </p15:clr>
        </p15:guide>
        <p15:guide id="6" pos="2880">
          <p15:clr>
            <a:srgbClr val="A4A3A4"/>
          </p15:clr>
        </p15:guide>
        <p15:guide id="7" pos="288">
          <p15:clr>
            <a:srgbClr val="A4A3A4"/>
          </p15:clr>
        </p15:guide>
        <p15:guide id="8" pos="5472">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mma Bluck"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B2E0"/>
    <a:srgbClr val="FFFF99"/>
    <a:srgbClr val="C2D6EF"/>
    <a:srgbClr val="B90202"/>
    <a:srgbClr val="4DA0D4"/>
    <a:srgbClr val="D00000"/>
    <a:srgbClr val="0071C5"/>
    <a:srgbClr val="38DCD6"/>
    <a:srgbClr val="2BBBE0"/>
    <a:srgbClr val="00E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8" autoAdjust="0"/>
    <p:restoredTop sz="91203" autoAdjust="0"/>
  </p:normalViewPr>
  <p:slideViewPr>
    <p:cSldViewPr snapToGrid="0" showGuides="1">
      <p:cViewPr varScale="1">
        <p:scale>
          <a:sx n="150" d="100"/>
          <a:sy n="150" d="100"/>
        </p:scale>
        <p:origin x="1032" y="72"/>
      </p:cViewPr>
      <p:guideLst>
        <p:guide orient="horz" pos="2160"/>
        <p:guide orient="horz" pos="864"/>
        <p:guide orient="horz" pos="816"/>
        <p:guide orient="horz" pos="3744"/>
        <p:guide orient="horz" pos="258"/>
        <p:guide pos="2880"/>
        <p:guide pos="288"/>
        <p:guide pos="5472"/>
      </p:guideLst>
    </p:cSldViewPr>
  </p:slideViewPr>
  <p:outlineViewPr>
    <p:cViewPr>
      <p:scale>
        <a:sx n="33" d="100"/>
        <a:sy n="33" d="100"/>
      </p:scale>
      <p:origin x="0" y="1518"/>
    </p:cViewPr>
  </p:outlineViewPr>
  <p:notesTextViewPr>
    <p:cViewPr>
      <p:scale>
        <a:sx n="3" d="2"/>
        <a:sy n="3" d="2"/>
      </p:scale>
      <p:origin x="0" y="0"/>
    </p:cViewPr>
  </p:notesTextViewPr>
  <p:sorterViewPr>
    <p:cViewPr>
      <p:scale>
        <a:sx n="71" d="100"/>
        <a:sy n="71" d="100"/>
      </p:scale>
      <p:origin x="0" y="-6402"/>
    </p:cViewPr>
  </p:sorterViewPr>
  <p:notesViewPr>
    <p:cSldViewPr snapToGrid="0">
      <p:cViewPr varScale="1">
        <p:scale>
          <a:sx n="51" d="100"/>
          <a:sy n="51" d="100"/>
        </p:scale>
        <p:origin x="2928" y="78"/>
      </p:cViewPr>
      <p:guideLst>
        <p:guide orient="horz" pos="3223"/>
        <p:guide pos="22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2.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3" tIns="49521" rIns="99043" bIns="49521"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3" tIns="49521" rIns="99043" bIns="49521" rtlCol="0"/>
          <a:lstStyle>
            <a:lvl1pPr algn="r">
              <a:defRPr sz="1300"/>
            </a:lvl1pPr>
          </a:lstStyle>
          <a:p>
            <a:fld id="{3D41FB95-A9B9-4B18-9622-01AF6211B2AD}" type="datetimeFigureOut">
              <a:rPr lang="en-US" smtClean="0"/>
              <a:pPr/>
              <a:t>10/10/2021</a:t>
            </a:fld>
            <a:endParaRPr lang="en-US" dirty="0"/>
          </a:p>
        </p:txBody>
      </p:sp>
      <p:sp>
        <p:nvSpPr>
          <p:cNvPr id="4" name="Slide Image Placeholder 3"/>
          <p:cNvSpPr>
            <a:spLocks noGrp="1" noRot="1" noChangeAspect="1"/>
          </p:cNvSpPr>
          <p:nvPr>
            <p:ph type="sldImg" idx="2"/>
          </p:nvPr>
        </p:nvSpPr>
        <p:spPr>
          <a:xfrm>
            <a:off x="990600" y="766763"/>
            <a:ext cx="5118100" cy="3838575"/>
          </a:xfrm>
          <a:prstGeom prst="rect">
            <a:avLst/>
          </a:prstGeom>
          <a:noFill/>
          <a:ln w="12700">
            <a:solidFill>
              <a:prstClr val="black"/>
            </a:solidFill>
          </a:ln>
        </p:spPr>
        <p:txBody>
          <a:bodyPr vert="horz" lIns="99043" tIns="49521" rIns="99043" bIns="49521" rtlCol="0" anchor="ctr"/>
          <a:lstStyle/>
          <a:p>
            <a:endParaRPr lang="en-US" dirty="0"/>
          </a:p>
        </p:txBody>
      </p:sp>
      <p:sp>
        <p:nvSpPr>
          <p:cNvPr id="5" name="Notes Placeholder 4"/>
          <p:cNvSpPr>
            <a:spLocks noGrp="1"/>
          </p:cNvSpPr>
          <p:nvPr>
            <p:ph type="body" sz="quarter" idx="3"/>
          </p:nvPr>
        </p:nvSpPr>
        <p:spPr>
          <a:xfrm>
            <a:off x="709930" y="4861442"/>
            <a:ext cx="5679440" cy="4605576"/>
          </a:xfrm>
          <a:prstGeom prst="rect">
            <a:avLst/>
          </a:prstGeom>
        </p:spPr>
        <p:txBody>
          <a:bodyPr vert="horz" lIns="99043" tIns="49521" rIns="99043" bIns="4952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7"/>
            <a:ext cx="3076363" cy="511731"/>
          </a:xfrm>
          <a:prstGeom prst="rect">
            <a:avLst/>
          </a:prstGeom>
        </p:spPr>
        <p:txBody>
          <a:bodyPr vert="horz" lIns="99043" tIns="49521" rIns="99043" bIns="4952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7"/>
            <a:ext cx="3076363" cy="511731"/>
          </a:xfrm>
          <a:prstGeom prst="rect">
            <a:avLst/>
          </a:prstGeom>
        </p:spPr>
        <p:txBody>
          <a:bodyPr vert="horz" lIns="99043" tIns="49521" rIns="99043" bIns="49521" rtlCol="0" anchor="b"/>
          <a:lstStyle>
            <a:lvl1pPr algn="r">
              <a:defRPr sz="1300"/>
            </a:lvl1pPr>
          </a:lstStyle>
          <a:p>
            <a:fld id="{B1D41364-15E5-4D19-9F44-7E52E8E6B660}" type="slidenum">
              <a:rPr lang="en-US" smtClean="0"/>
              <a:pPr/>
              <a:t>‹#›</a:t>
            </a:fld>
            <a:endParaRPr lang="en-US" dirty="0"/>
          </a:p>
        </p:txBody>
      </p:sp>
    </p:spTree>
    <p:extLst>
      <p:ext uri="{BB962C8B-B14F-4D97-AF65-F5344CB8AC3E}">
        <p14:creationId xmlns:p14="http://schemas.microsoft.com/office/powerpoint/2010/main" val="65428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9F8E32D4-6FA5-42E2-967B-D2FD4B4B4CCB}"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1</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a:p>
        </p:txBody>
      </p:sp>
    </p:spTree>
    <p:extLst>
      <p:ext uri="{BB962C8B-B14F-4D97-AF65-F5344CB8AC3E}">
        <p14:creationId xmlns:p14="http://schemas.microsoft.com/office/powerpoint/2010/main" val="2348788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4021446" y="9721271"/>
            <a:ext cx="3073008" cy="508103"/>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7488" tIns="50694" rIns="97488" bIns="50694" anchor="b" anchorCtr="0" compatLnSpc="1"/>
          <a:lstStyle/>
          <a:p>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fld id="{648869C9-F639-4278-BC92-3DF2A40AC7BA}" type="slidenum">
              <a:rPr>
                <a:solidFill>
                  <a:prstClr val="black"/>
                </a:solidFill>
              </a:rPr>
              <a:pPr algn="r">
                <a:tabLst>
                  <a:tab pos="0" algn="l"/>
                  <a:tab pos="486269" algn="l"/>
                  <a:tab pos="972929" algn="l"/>
                  <a:tab pos="1459590" algn="l"/>
                  <a:tab pos="1946250" algn="l"/>
                  <a:tab pos="2432911" algn="l"/>
                  <a:tab pos="2919571" algn="l"/>
                  <a:tab pos="3406231" algn="l"/>
                  <a:tab pos="3892891" algn="l"/>
                  <a:tab pos="4379550" algn="l"/>
                  <a:tab pos="4866211" algn="l"/>
                  <a:tab pos="5352870" algn="l"/>
                  <a:tab pos="5839531" algn="l"/>
                  <a:tab pos="6326191" algn="l"/>
                  <a:tab pos="6812851" algn="l"/>
                  <a:tab pos="7299511" algn="l"/>
                  <a:tab pos="7786172" algn="l"/>
                  <a:tab pos="8272832" algn="l"/>
                  <a:tab pos="8759491" algn="l"/>
                  <a:tab pos="9246152" algn="l"/>
                  <a:tab pos="9732812" algn="l"/>
                </a:tabLst>
              </a:pPr>
              <a:t>2</a:t>
            </a:fld>
            <a:endParaRPr lang="fr-FR" sz="1300">
              <a:solidFill>
                <a:srgbClr val="000000"/>
              </a:solidFill>
              <a:latin typeface="Arial" pitchFamily="18"/>
              <a:ea typeface="ヒラギノ角ゴ ProN W3" pitchFamily="2"/>
              <a:cs typeface="ヒラギノ角ゴ ProN W3" pitchFamily="2"/>
            </a:endParaRPr>
          </a:p>
        </p:txBody>
      </p:sp>
      <p:sp>
        <p:nvSpPr>
          <p:cNvPr id="3" name="Slide Image Placeholder 2"/>
          <p:cNvSpPr>
            <a:spLocks noGrp="1" noRot="1" noChangeAspect="1" noResize="1"/>
          </p:cNvSpPr>
          <p:nvPr>
            <p:ph type="sldImg"/>
          </p:nvPr>
        </p:nvSpPr>
        <p:spPr>
          <a:xfrm>
            <a:off x="992188" y="768350"/>
            <a:ext cx="5114925" cy="3836988"/>
          </a:xfrm>
          <a:solidFill>
            <a:schemeClr val="accent1"/>
          </a:solidFill>
          <a:ln w="25400">
            <a:solidFill>
              <a:schemeClr val="accent1">
                <a:shade val="50000"/>
              </a:schemeClr>
            </a:solidFill>
            <a:prstDash val="solid"/>
          </a:ln>
        </p:spPr>
      </p:sp>
      <p:sp>
        <p:nvSpPr>
          <p:cNvPr id="4" name="Notes Placeholder 3"/>
          <p:cNvSpPr txBox="1">
            <a:spLocks noGrp="1"/>
          </p:cNvSpPr>
          <p:nvPr>
            <p:ph type="body" sz="quarter" idx="1"/>
          </p:nvPr>
        </p:nvSpPr>
        <p:spPr>
          <a:xfrm>
            <a:off x="709558" y="4861038"/>
            <a:ext cx="5674594" cy="284675"/>
          </a:xfrm>
        </p:spPr>
        <p:txBody>
          <a:bodyPr>
            <a:spAutoFit/>
          </a:bodyPr>
          <a:lstStyle>
            <a:defPPr lvl="0">
              <a:buNone/>
            </a:defPPr>
            <a:lvl1pPr lvl="0">
              <a:buNone/>
            </a:lvl1pPr>
            <a:lvl2pPr lvl="1">
              <a:buClr>
                <a:srgbClr val="000000"/>
              </a:buClr>
              <a:buSzPct val="100000"/>
              <a:buFont typeface="Times New Roman" pitchFamily="18"/>
              <a:buChar char="–"/>
            </a:lvl2pPr>
            <a:lvl3pPr lvl="2">
              <a:buClr>
                <a:srgbClr val="000000"/>
              </a:buClr>
              <a:buSzPct val="100000"/>
              <a:buFont typeface="Times New Roman" pitchFamily="18"/>
              <a:buChar char="•"/>
            </a:lvl3pPr>
            <a:lvl4pPr lvl="3">
              <a:buClr>
                <a:srgbClr val="000000"/>
              </a:buClr>
              <a:buSzPct val="100000"/>
              <a:buFont typeface="Times New Roman" pitchFamily="18"/>
              <a:buChar char="–"/>
            </a:lvl4pPr>
            <a:lvl5pPr lvl="4">
              <a:buClr>
                <a:srgbClr val="000000"/>
              </a:buClr>
              <a:buSzPct val="100000"/>
              <a:buFont typeface="Times New Roman" pitchFamily="18"/>
              <a:buChar char="»"/>
            </a:lvl5pPr>
            <a:lvl6pPr lvl="5">
              <a:buClr>
                <a:srgbClr val="000000"/>
              </a:buClr>
              <a:buSzPct val="100000"/>
              <a:buFont typeface="Times New Roman" pitchFamily="18"/>
              <a:buChar char="»"/>
            </a:lvl6pPr>
            <a:lvl7pPr lvl="6">
              <a:buClr>
                <a:srgbClr val="000000"/>
              </a:buClr>
              <a:buSzPct val="100000"/>
              <a:buFont typeface="Times New Roman" pitchFamily="18"/>
              <a:buChar char="»"/>
            </a:lvl7pPr>
            <a:lvl8pPr lvl="7">
              <a:buClr>
                <a:srgbClr val="000000"/>
              </a:buClr>
              <a:buSzPct val="100000"/>
              <a:buFont typeface="Times New Roman" pitchFamily="18"/>
              <a:buChar char="»"/>
            </a:lvl8pPr>
            <a:lvl9pPr lvl="8">
              <a:buClr>
                <a:srgbClr val="000000"/>
              </a:buClr>
              <a:buSzPct val="100000"/>
              <a:buFont typeface="Times New Roman" pitchFamily="18"/>
              <a:buChar char="»"/>
            </a:lvl9pPr>
          </a:lstStyle>
          <a:p>
            <a:endParaRPr lang="en-GB" kern="1200"/>
          </a:p>
        </p:txBody>
      </p:sp>
    </p:spTree>
    <p:extLst>
      <p:ext uri="{BB962C8B-B14F-4D97-AF65-F5344CB8AC3E}">
        <p14:creationId xmlns:p14="http://schemas.microsoft.com/office/powerpoint/2010/main" val="230391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03061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6292061"/>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mailto:axilleask@gmail.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4">
            <a:lum/>
            <a:alphaModFix/>
          </a:blip>
          <a:srcRect/>
          <a:stretch>
            <a:fillRect/>
          </a:stretch>
        </p:blipFill>
        <p:spPr>
          <a:xfrm>
            <a:off x="6942575" y="5559043"/>
            <a:ext cx="1330374" cy="587161"/>
          </a:xfrm>
          <a:prstGeom prst="rect">
            <a:avLst/>
          </a:prstGeom>
          <a:noFill/>
          <a:ln>
            <a:noFill/>
          </a:ln>
        </p:spPr>
      </p:pic>
      <p:sp>
        <p:nvSpPr>
          <p:cNvPr id="7" name="Title Placeholder 6"/>
          <p:cNvSpPr txBox="1">
            <a:spLocks noGrp="1"/>
          </p:cNvSpPr>
          <p:nvPr>
            <p:ph type="title"/>
          </p:nvPr>
        </p:nvSpPr>
        <p:spPr>
          <a:xfrm>
            <a:off x="456839" y="272520"/>
            <a:ext cx="8226360" cy="1141920"/>
          </a:xfrm>
          <a:prstGeom prst="rect">
            <a:avLst/>
          </a:prstGeom>
          <a:noFill/>
          <a:ln>
            <a:noFill/>
          </a:ln>
        </p:spPr>
        <p:txBody>
          <a:bodyPr vert="horz" lIns="0" tIns="0" rIns="0" bIns="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a:p>
        </p:txBody>
      </p:sp>
      <p:sp>
        <p:nvSpPr>
          <p:cNvPr id="8" name="Text Placeholder 7"/>
          <p:cNvSpPr txBox="1">
            <a:spLocks noGrp="1"/>
          </p:cNvSpPr>
          <p:nvPr>
            <p:ph type="body" idx="1"/>
          </p:nvPr>
        </p:nvSpPr>
        <p:spPr>
          <a:xfrm>
            <a:off x="456839" y="1604880"/>
            <a:ext cx="8226360" cy="4523400"/>
          </a:xfrm>
          <a:prstGeom prst="rect">
            <a:avLst/>
          </a:prstGeom>
          <a:noFill/>
          <a:ln>
            <a:noFill/>
          </a:ln>
        </p:spPr>
        <p:txBody>
          <a:bodyPr vert="horz" lIns="0" tIns="0" rIns="0" bIns="0" anchor="t" anchorCtr="0" compatLnSpc="1"/>
          <a:lstStyle>
            <a:def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defPPr>
            <a:lvl1pPr marL="342720" marR="0" lvl="0" indent="-342720" algn="l" rtl="0" hangingPunct="0">
              <a:lnSpc>
                <a:spcPct val="100000"/>
              </a:lnSpc>
              <a:spcBef>
                <a:spcPts val="799"/>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cs typeface="SimSun" pitchFamily="2"/>
              </a:defRPr>
            </a:lvl1pPr>
            <a:lvl2pPr marL="742680" marR="0" lvl="1" indent="-285480" algn="l" rtl="0" hangingPunct="0">
              <a:lnSpc>
                <a:spcPct val="100000"/>
              </a:lnSpc>
              <a:spcBef>
                <a:spcPts val="697"/>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baseline="0">
                <a:ln>
                  <a:noFill/>
                </a:ln>
                <a:solidFill>
                  <a:srgbClr val="000000"/>
                </a:solidFill>
                <a:latin typeface="Calibri" pitchFamily="34"/>
                <a:ea typeface="SimSun" pitchFamily="2"/>
                <a:cs typeface="SimSun"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baseline="0">
                <a:ln>
                  <a:noFill/>
                </a:ln>
                <a:solidFill>
                  <a:srgbClr val="000000"/>
                </a:solidFill>
                <a:latin typeface="Calibri" pitchFamily="34"/>
                <a:ea typeface="SimSun" pitchFamily="2"/>
                <a:cs typeface="SimSun"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baseline="0">
                <a:ln>
                  <a:noFill/>
                </a:ln>
                <a:solidFill>
                  <a:srgbClr val="000000"/>
                </a:solidFill>
                <a:latin typeface="Calibri" pitchFamily="34"/>
                <a:ea typeface="SimSun" pitchFamily="2"/>
                <a:cs typeface="SimSun"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baseline="0">
                <a:ln>
                  <a:noFill/>
                </a:ln>
                <a:solidFill>
                  <a:srgbClr val="000000"/>
                </a:solidFill>
                <a:latin typeface="Calibri" pitchFamily="34"/>
                <a:ea typeface="SimSun" pitchFamily="2"/>
                <a:cs typeface="SimSun" pitchFamily="2"/>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4" name="Picture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844991" y="5519054"/>
            <a:ext cx="977220" cy="667140"/>
          </a:xfrm>
          <a:prstGeom prst="rect">
            <a:avLst/>
          </a:prstGeom>
        </p:spPr>
      </p:pic>
      <p:sp>
        <p:nvSpPr>
          <p:cNvPr id="9" name="Text Box 2"/>
          <p:cNvSpPr txBox="1">
            <a:spLocks noChangeArrowheads="1"/>
          </p:cNvSpPr>
          <p:nvPr userDrawn="1"/>
        </p:nvSpPr>
        <p:spPr bwMode="auto">
          <a:xfrm>
            <a:off x="615042" y="5422785"/>
            <a:ext cx="4136251" cy="928589"/>
          </a:xfrm>
          <a:prstGeom prst="rect">
            <a:avLst/>
          </a:prstGeom>
          <a:noFill/>
          <a:ln w="9525">
            <a:noFill/>
            <a:miter lim="800000"/>
            <a:headEnd/>
            <a:tailEnd/>
          </a:ln>
        </p:spPr>
        <p:txBody>
          <a:bodyPr rot="0" vert="horz" wrap="square" lIns="91440" tIns="45720" rIns="91440" bIns="45720" anchor="t" anchorCtr="0">
            <a:noAutofit/>
          </a:bodyPr>
          <a:lstStyle/>
          <a:p>
            <a:pPr algn="just">
              <a:spcAft>
                <a:spcPts val="0"/>
              </a:spcAft>
            </a:pPr>
            <a:r>
              <a:rPr lang="en-GB" sz="90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Scientix has received funding from the European Union’s H2020 research and innovation programme – project Scientix 4 (Grant Agreement N. 101000063), coordinated by European </a:t>
            </a:r>
            <a:r>
              <a:rPr lang="en-GB" sz="900" dirty="0" err="1">
                <a:solidFill>
                  <a:srgbClr val="808080"/>
                </a:solidFill>
                <a:latin typeface="Arial" panose="020B0604020202020204" pitchFamily="34" charset="0"/>
                <a:ea typeface="MS Mincho" panose="02020609040205080304" pitchFamily="49" charset="-128"/>
                <a:cs typeface="Times New Roman" panose="02020603050405020304" pitchFamily="18" charset="0"/>
              </a:rPr>
              <a:t>Schoolnet</a:t>
            </a:r>
            <a:r>
              <a:rPr lang="en-GB" sz="90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 (EUN). The content of the presentation is the sole responsibility of the presenter and it does not represent the opinion of the European Commission (EC)</a:t>
            </a:r>
            <a:r>
              <a:rPr lang="en-GB" sz="900" baseline="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 nor European </a:t>
            </a:r>
            <a:r>
              <a:rPr lang="en-GB" sz="900" baseline="0" dirty="0" err="1">
                <a:solidFill>
                  <a:srgbClr val="808080"/>
                </a:solidFill>
                <a:latin typeface="Arial" panose="020B0604020202020204" pitchFamily="34" charset="0"/>
                <a:ea typeface="MS Mincho" panose="02020609040205080304" pitchFamily="49" charset="-128"/>
                <a:cs typeface="Times New Roman" panose="02020603050405020304" pitchFamily="18" charset="0"/>
              </a:rPr>
              <a:t>Schoolnet</a:t>
            </a:r>
            <a:r>
              <a:rPr lang="en-GB" sz="900" baseline="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 (EUN) </a:t>
            </a:r>
            <a:r>
              <a:rPr lang="en-GB" sz="900" dirty="0">
                <a:solidFill>
                  <a:srgbClr val="808080"/>
                </a:solidFill>
                <a:latin typeface="Arial" panose="020B0604020202020204" pitchFamily="34" charset="0"/>
                <a:ea typeface="MS Mincho" panose="02020609040205080304" pitchFamily="49" charset="-128"/>
                <a:cs typeface="Times New Roman" panose="02020603050405020304" pitchFamily="18" charset="0"/>
              </a:rPr>
              <a:t>and neither the EC nor EUN are responsible for any use that might be made of information contained.</a:t>
            </a:r>
            <a:endParaRPr lang="en-IE" sz="1100" dirty="0">
              <a:solidFill>
                <a:srgbClr val="808080"/>
              </a:solidFill>
              <a:effectLst/>
              <a:latin typeface="Arial" panose="020B0604020202020204" pitchFamily="34" charset="0"/>
              <a:ea typeface="MS Mincho" panose="02020609040205080304" pitchFamily="49" charset="-128"/>
              <a:cs typeface="Times New Roman" panose="02020603050405020304" pitchFamily="18" charset="0"/>
            </a:endParaRPr>
          </a:p>
        </p:txBody>
      </p:sp>
      <p:pic>
        <p:nvPicPr>
          <p:cNvPr id="2" name="Picture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789794" y="1076050"/>
            <a:ext cx="2893405" cy="1518212"/>
          </a:xfrm>
          <a:prstGeom prst="rect">
            <a:avLst/>
          </a:prstGeom>
        </p:spPr>
      </p:pic>
    </p:spTree>
    <p:extLst>
      <p:ext uri="{BB962C8B-B14F-4D97-AF65-F5344CB8AC3E}">
        <p14:creationId xmlns:p14="http://schemas.microsoft.com/office/powerpoint/2010/main" val="510865894"/>
      </p:ext>
    </p:extLst>
  </p:cSld>
  <p:clrMap bg1="lt1" tx1="dk1" bg2="lt2" tx2="dk2" accent1="accent1" accent2="accent2" accent3="accent3" accent4="accent4" accent5="accent5" accent6="accent6" hlink="hlink" folHlink="folHlink"/>
  <p:sldLayoutIdLst>
    <p:sldLayoutId id="2147483711" r:id="rId1"/>
  </p:sldLayoutIdLst>
  <p:txStyles>
    <p:titleStyle>
      <a:lvl1pPr marL="0" marR="0" indent="0" algn="ctr"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4400" b="0" i="0" u="none" strike="noStrike" baseline="0">
          <a:ln>
            <a:noFill/>
          </a:ln>
          <a:solidFill>
            <a:srgbClr val="000000"/>
          </a:solidFill>
          <a:latin typeface="Calibri" pitchFamily="34"/>
          <a:ea typeface="SimSun" pitchFamily="2"/>
        </a:defRPr>
      </a:lvl1pPr>
    </p:titleStyle>
    <p:bodyStyle>
      <a:lvl1pPr marL="342720" marR="0" indent="-342720" algn="l" rtl="0" hangingPunct="0">
        <a:lnSpc>
          <a:spcPct val="100000"/>
        </a:lnSpc>
        <a:spcBef>
          <a:spcPts val="799"/>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baseline="0">
          <a:ln>
            <a:noFill/>
          </a:ln>
          <a:solidFill>
            <a:srgbClr val="000000"/>
          </a:solidFill>
          <a:latin typeface="Calibri" pitchFamily="34"/>
          <a:ea typeface="SimSun" pitchFamily="2"/>
        </a:defRPr>
      </a:lvl1pPr>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3"/>
          <a:stretch>
            <a:fillRect/>
          </a:stretch>
        </a:blipFill>
        <a:effectLst/>
      </p:bgPr>
    </p:bg>
    <p:spTree>
      <p:nvGrpSpPr>
        <p:cNvPr id="1" name=""/>
        <p:cNvGrpSpPr/>
        <p:nvPr/>
      </p:nvGrpSpPr>
      <p:grpSpPr>
        <a:xfrm>
          <a:off x="0" y="0"/>
          <a:ext cx="0" cy="0"/>
          <a:chOff x="0" y="0"/>
          <a:chExt cx="0" cy="0"/>
        </a:xfrm>
      </p:grpSpPr>
      <p:sp>
        <p:nvSpPr>
          <p:cNvPr id="2" name="Title Placeholder 1"/>
          <p:cNvSpPr txBox="1">
            <a:spLocks noGrp="1"/>
          </p:cNvSpPr>
          <p:nvPr>
            <p:ph type="title"/>
          </p:nvPr>
        </p:nvSpPr>
        <p:spPr>
          <a:xfrm>
            <a:off x="685440" y="380880"/>
            <a:ext cx="7767720" cy="1595880"/>
          </a:xfrm>
          <a:prstGeom prst="rect">
            <a:avLst/>
          </a:prstGeom>
          <a:noFill/>
          <a:ln>
            <a:noFill/>
          </a:ln>
        </p:spPr>
        <p:txBody>
          <a:bodyPr vert="horz" lIns="50760" tIns="50760" rIns="90000" bIns="50760" anchor="ctr" anchorCtr="0" compatLnSpc="1"/>
          <a:lstStyle>
            <a:defPPr lvl="0">
              <a:buNone/>
            </a:defPPr>
            <a:lvl1pPr lvl="0">
              <a:buNone/>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endParaRPr lang="en-GB"/>
          </a:p>
        </p:txBody>
      </p:sp>
      <p:sp>
        <p:nvSpPr>
          <p:cNvPr id="3" name="Text Placeholder 2"/>
          <p:cNvSpPr txBox="1">
            <a:spLocks noGrp="1"/>
          </p:cNvSpPr>
          <p:nvPr>
            <p:ph type="body" idx="1"/>
          </p:nvPr>
        </p:nvSpPr>
        <p:spPr>
          <a:xfrm>
            <a:off x="685440" y="1981080"/>
            <a:ext cx="7767720" cy="4872600"/>
          </a:xfrm>
          <a:prstGeom prst="rect">
            <a:avLst/>
          </a:prstGeom>
          <a:noFill/>
          <a:ln>
            <a:noFill/>
          </a:ln>
        </p:spPr>
        <p:txBody>
          <a:bodyPr vert="horz" lIns="50760" tIns="50760" rIns="90000" bIns="50760" anchor="t" anchorCtr="0" compatLnSpc="1"/>
          <a:lstStyle>
            <a:def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defPPr>
            <a:lvl1pPr marL="342720" marR="0" lvl="0" indent="-342720" algn="l" rtl="0" hangingPunct="0">
              <a:lnSpc>
                <a:spcPct val="100000"/>
              </a:lnSpc>
              <a:spcBef>
                <a:spcPts val="697"/>
              </a:spcBef>
              <a:spcAft>
                <a:spcPts val="0"/>
              </a:spcAft>
              <a:buNone/>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2"/>
                <a:ea typeface="ヒラギノ角ゴ ProN W3" pitchFamily="2"/>
                <a:cs typeface="ヒラギノ角ゴ ProN W3" pitchFamily="2"/>
              </a:defRPr>
            </a:lvl1pPr>
            <a:lvl2pPr marL="742680" marR="0" lvl="1" indent="-285480" algn="l" rtl="0" hangingPunct="0">
              <a:lnSpc>
                <a:spcPct val="100000"/>
              </a:lnSpc>
              <a:spcBef>
                <a:spcPts val="598"/>
              </a:spcBef>
              <a:spcAft>
                <a:spcPts val="0"/>
              </a:spcAft>
              <a:buClr>
                <a:srgbClr val="000000"/>
              </a:buClr>
              <a:buSzPct val="100000"/>
              <a:buFont typeface="Times New Roman" pitchFamily="18"/>
              <a:buChar char="–"/>
              <a:tabLst>
                <a:tab pos="742680" algn="l"/>
                <a:tab pos="898200" algn="l"/>
                <a:tab pos="1347480" algn="l"/>
                <a:tab pos="1796760" algn="l"/>
                <a:tab pos="2246040" algn="l"/>
                <a:tab pos="2694960" algn="l"/>
                <a:tab pos="3144240" algn="l"/>
                <a:tab pos="3593520" algn="l"/>
                <a:tab pos="4042800" algn="l"/>
                <a:tab pos="4492080" algn="l"/>
                <a:tab pos="4941360" algn="l"/>
                <a:tab pos="5390640" algn="l"/>
                <a:tab pos="5839920" algn="l"/>
                <a:tab pos="6289200" algn="l"/>
                <a:tab pos="6738480" algn="l"/>
                <a:tab pos="7187759" algn="l"/>
                <a:tab pos="7637040" algn="l"/>
                <a:tab pos="8086320" algn="l"/>
                <a:tab pos="8535600" algn="l"/>
                <a:tab pos="8984880" algn="l"/>
                <a:tab pos="9434160" algn="l"/>
              </a:tabLst>
              <a:defRPr lang="en-GB" sz="2800" b="0" i="0" u="none" strike="noStrike" kern="1200" baseline="0">
                <a:ln>
                  <a:noFill/>
                </a:ln>
                <a:solidFill>
                  <a:srgbClr val="646464"/>
                </a:solidFill>
                <a:latin typeface="Arial" pitchFamily="2"/>
                <a:ea typeface="ヒラギノ角ゴ ProN W3" pitchFamily="2"/>
                <a:cs typeface="ヒラギノ角ゴ ProN W3" pitchFamily="2"/>
              </a:defRPr>
            </a:lvl2pPr>
            <a:lvl3pPr marL="1143000" marR="0" lvl="2" indent="-228600" algn="l" rtl="0" hangingPunct="0">
              <a:lnSpc>
                <a:spcPct val="100000"/>
              </a:lnSpc>
              <a:spcBef>
                <a:spcPts val="598"/>
              </a:spcBef>
              <a:spcAft>
                <a:spcPts val="0"/>
              </a:spcAft>
              <a:buClr>
                <a:srgbClr val="000000"/>
              </a:buClr>
              <a:buSzPct val="100000"/>
              <a:buFont typeface="Times New Roman" pitchFamily="18"/>
              <a:buChar char="•"/>
              <a:tabLst>
                <a:tab pos="1143000" algn="l"/>
                <a:tab pos="1347480" algn="l"/>
                <a:tab pos="1796760" algn="l"/>
                <a:tab pos="2246040" algn="l"/>
                <a:tab pos="2695319" algn="l"/>
                <a:tab pos="3144599" algn="l"/>
                <a:tab pos="3593880" algn="l"/>
                <a:tab pos="4043160" algn="l"/>
                <a:tab pos="4492440" algn="l"/>
                <a:tab pos="4941720" algn="l"/>
                <a:tab pos="5391000" algn="l"/>
                <a:tab pos="5840279" algn="l"/>
                <a:tab pos="6289560" algn="l"/>
                <a:tab pos="6738840" algn="l"/>
                <a:tab pos="7188119" algn="l"/>
                <a:tab pos="7637400" algn="l"/>
                <a:tab pos="8086679" algn="l"/>
                <a:tab pos="8535960" algn="l"/>
                <a:tab pos="8985240" algn="l"/>
                <a:tab pos="9434160" algn="l"/>
                <a:tab pos="9883440" algn="l"/>
              </a:tabLst>
              <a:defRPr lang="en-GB" sz="2400" b="0" i="0" u="none" strike="noStrike" kern="1200" baseline="0">
                <a:ln>
                  <a:noFill/>
                </a:ln>
                <a:solidFill>
                  <a:srgbClr val="646464"/>
                </a:solidFill>
                <a:latin typeface="Arial" pitchFamily="2"/>
                <a:ea typeface="ヒラギノ角ゴ ProN W3" pitchFamily="2"/>
                <a:cs typeface="ヒラギノ角ゴ ProN W3" pitchFamily="2"/>
              </a:defRPr>
            </a:lvl3pPr>
            <a:lvl4pPr marL="1600199" marR="0" lvl="3" indent="-228600" algn="l" rtl="0" hangingPunct="0">
              <a:lnSpc>
                <a:spcPct val="100000"/>
              </a:lnSpc>
              <a:spcBef>
                <a:spcPts val="499"/>
              </a:spcBef>
              <a:spcAft>
                <a:spcPts val="0"/>
              </a:spcAft>
              <a:buClr>
                <a:srgbClr val="000000"/>
              </a:buClr>
              <a:buSzPct val="100000"/>
              <a:buFont typeface="Times New Roman" pitchFamily="18"/>
              <a:buChar char="–"/>
              <a:tabLst>
                <a:tab pos="1600200" algn="l"/>
                <a:tab pos="179676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80" algn="l"/>
                <a:tab pos="8535959" algn="l"/>
                <a:tab pos="8985240" algn="l"/>
                <a:tab pos="9434160" algn="l"/>
                <a:tab pos="9883440" algn="l"/>
                <a:tab pos="1033272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4pPr>
            <a:lvl5pPr marL="2057400" marR="0" lvl="4"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5pPr>
            <a:lvl6pPr marL="2057400" marR="0" lvl="5"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6pPr>
            <a:lvl7pPr marL="2057400" marR="0" lvl="6"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7pPr>
            <a:lvl8pPr marL="2057400" marR="0" lvl="7"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8pPr>
            <a:lvl9pPr marL="2057400" marR="0" lvl="8" indent="-228600" algn="l" rtl="0" hangingPunct="0">
              <a:lnSpc>
                <a:spcPct val="100000"/>
              </a:lnSpc>
              <a:spcBef>
                <a:spcPts val="499"/>
              </a:spcBef>
              <a:spcAft>
                <a:spcPts val="0"/>
              </a:spcAft>
              <a:buClr>
                <a:srgbClr val="000000"/>
              </a:buClr>
              <a:buSzPct val="100000"/>
              <a:buFont typeface="Times New Roman" pitchFamily="18"/>
              <a:buChar char="»"/>
              <a:tabLst>
                <a:tab pos="2057400" algn="l"/>
                <a:tab pos="2246040" algn="l"/>
                <a:tab pos="2695320" algn="l"/>
                <a:tab pos="3144600" algn="l"/>
                <a:tab pos="3593880" algn="l"/>
                <a:tab pos="4043160" algn="l"/>
                <a:tab pos="4492439" algn="l"/>
                <a:tab pos="4941720" algn="l"/>
                <a:tab pos="5391000" algn="l"/>
                <a:tab pos="5840279" algn="l"/>
                <a:tab pos="6289560" algn="l"/>
                <a:tab pos="6738840" algn="l"/>
                <a:tab pos="7188120" algn="l"/>
                <a:tab pos="7637400" algn="l"/>
                <a:tab pos="8086679" algn="l"/>
                <a:tab pos="8535959" algn="l"/>
                <a:tab pos="8985240" algn="l"/>
                <a:tab pos="9434160" algn="l"/>
                <a:tab pos="9883440" algn="l"/>
                <a:tab pos="10332719" algn="l"/>
                <a:tab pos="10782000" algn="l"/>
              </a:tabLst>
              <a:defRPr lang="en-GB" sz="2000" b="0" i="0" u="none" strike="noStrike" kern="1200" baseline="0">
                <a:ln>
                  <a:noFill/>
                </a:ln>
                <a:solidFill>
                  <a:srgbClr val="646464"/>
                </a:solidFill>
                <a:latin typeface="Arial" pitchFamily="2"/>
                <a:ea typeface="ヒラギノ角ゴ ProN W3" pitchFamily="2"/>
                <a:cs typeface="ヒラギノ角ゴ ProN W3" pitchFamily="2"/>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reeform 5"/>
          <p:cNvSpPr/>
          <p:nvPr/>
        </p:nvSpPr>
        <p:spPr>
          <a:xfrm>
            <a:off x="2311401" y="6026000"/>
            <a:ext cx="6076780" cy="51172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l-GR" sz="1100" dirty="0">
                <a:solidFill>
                  <a:srgbClr val="5096D0"/>
                </a:solidFill>
                <a:latin typeface="Times New Roman" pitchFamily="18"/>
                <a:ea typeface="ヒラギノ角ゴ ProN W3" pitchFamily="2"/>
                <a:cs typeface="ヒラギノ角ゴ ProN W3" pitchFamily="2"/>
              </a:rPr>
              <a:t>Διδακτικές πρακτικές στο μάθημα της Φυσικής στη Μέση Εκπαίδευση -</a:t>
            </a:r>
            <a:r>
              <a:rPr lang="el-GR" sz="1100" baseline="0" dirty="0">
                <a:solidFill>
                  <a:srgbClr val="5096D0"/>
                </a:solidFill>
                <a:latin typeface="Times New Roman" pitchFamily="18"/>
                <a:ea typeface="ヒラギノ角ゴ ProN W3" pitchFamily="2"/>
                <a:cs typeface="ヒラギノ角ゴ ProN W3" pitchFamily="2"/>
              </a:rPr>
              <a:t> 99</a:t>
            </a:r>
            <a:r>
              <a:rPr lang="el-GR" sz="1100" baseline="30000" dirty="0">
                <a:solidFill>
                  <a:srgbClr val="5096D0"/>
                </a:solidFill>
                <a:latin typeface="Times New Roman" pitchFamily="18"/>
                <a:ea typeface="ヒラギノ角ゴ ProN W3" pitchFamily="2"/>
                <a:cs typeface="ヒラギノ角ゴ ProN W3" pitchFamily="2"/>
              </a:rPr>
              <a:t>η</a:t>
            </a:r>
            <a:r>
              <a:rPr lang="el-GR" sz="1100" baseline="0" dirty="0">
                <a:solidFill>
                  <a:srgbClr val="5096D0"/>
                </a:solidFill>
                <a:latin typeface="Times New Roman" pitchFamily="18"/>
                <a:ea typeface="ヒラギノ角ゴ ProN W3" pitchFamily="2"/>
                <a:cs typeface="ヒラギノ角ゴ ProN W3" pitchFamily="2"/>
              </a:rPr>
              <a:t> συνάντηση </a:t>
            </a:r>
            <a:endParaRPr lang="el-GR" sz="110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l-GR" sz="1100" dirty="0">
                <a:solidFill>
                  <a:srgbClr val="5096D0"/>
                </a:solidFill>
                <a:latin typeface="Times New Roman" pitchFamily="18"/>
                <a:ea typeface="ヒラギノ角ゴ ProN W3" pitchFamily="2"/>
                <a:cs typeface="ヒラギノ角ゴ ProN W3" pitchFamily="2"/>
              </a:rPr>
              <a:t>Αχιλλέας</a:t>
            </a:r>
            <a:r>
              <a:rPr lang="el-GR" sz="1100" baseline="0" dirty="0">
                <a:solidFill>
                  <a:srgbClr val="5096D0"/>
                </a:solidFill>
                <a:latin typeface="Times New Roman" pitchFamily="18"/>
                <a:ea typeface="ヒラギノ角ゴ ProN W3" pitchFamily="2"/>
                <a:cs typeface="ヒラギノ角ゴ ProN W3" pitchFamily="2"/>
              </a:rPr>
              <a:t> Καπαρτζιάνης </a:t>
            </a:r>
            <a:r>
              <a:rPr lang="en-US" sz="1100" baseline="0" dirty="0">
                <a:solidFill>
                  <a:srgbClr val="5096D0"/>
                </a:solidFill>
                <a:latin typeface="Times New Roman" pitchFamily="18"/>
                <a:ea typeface="ヒラギノ角ゴ ProN W3" pitchFamily="2"/>
                <a:cs typeface="ヒラギノ角ゴ ProN W3" pitchFamily="2"/>
                <a:hlinkClick r:id="rId4"/>
              </a:rPr>
              <a:t>axilleask@gmail.com</a:t>
            </a:r>
            <a:endParaRPr lang="el-GR" sz="1100" baseline="0" dirty="0">
              <a:solidFill>
                <a:srgbClr val="5096D0"/>
              </a:solidFill>
              <a:latin typeface="Times New Roman" pitchFamily="18"/>
              <a:ea typeface="ヒラギノ角ゴ ProN W3" pitchFamily="2"/>
              <a:cs typeface="ヒラギノ角ゴ ProN W3" pitchFamily="2"/>
            </a:endParaRP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en-US" sz="1100" baseline="0" dirty="0">
                <a:solidFill>
                  <a:srgbClr val="5096D0"/>
                </a:solidFill>
                <a:latin typeface="Times New Roman" pitchFamily="18"/>
                <a:ea typeface="ヒラギノ角ゴ ProN W3" pitchFamily="2"/>
                <a:cs typeface="ヒラギノ角ゴ ProN W3" pitchFamily="2"/>
              </a:rPr>
              <a:t> </a:t>
            </a:r>
            <a:r>
              <a:rPr lang="el-GR" sz="1100" baseline="0" dirty="0">
                <a:solidFill>
                  <a:srgbClr val="5096D0"/>
                </a:solidFill>
                <a:latin typeface="Times New Roman" pitchFamily="18"/>
                <a:ea typeface="ヒラギノ角ゴ ProN W3" pitchFamily="2"/>
                <a:cs typeface="ヒラギノ角ゴ ProN W3" pitchFamily="2"/>
              </a:rPr>
              <a:t> </a:t>
            </a:r>
            <a:r>
              <a:rPr lang="el-GR" sz="1100" dirty="0">
                <a:solidFill>
                  <a:srgbClr val="5096D0"/>
                </a:solidFill>
                <a:latin typeface="Times New Roman" pitchFamily="18"/>
                <a:ea typeface="ヒラギノ角ゴ ProN W3" pitchFamily="2"/>
                <a:cs typeface="ヒラギノ角ゴ ProN W3" pitchFamily="2"/>
              </a:rPr>
              <a:t>«Scientix, η κοινότητα για την Εκπαίδευση στις Φυσικές Επιστήμες στην Ευρώπη»</a:t>
            </a:r>
          </a:p>
          <a:p>
            <a:pPr marL="0" marR="0" lvl="0" indent="0" algn="r" defTabSz="914400" rtl="0" eaLnBrk="1" fontAlgn="auto" latinLnBrk="0" hangingPunct="1">
              <a:lnSpc>
                <a:spcPct val="100000"/>
              </a:lnSpc>
              <a:spcBef>
                <a:spcPts val="0"/>
              </a:spcBef>
              <a:spcAft>
                <a:spcPts val="0"/>
              </a:spcAft>
              <a:buClrTx/>
              <a:buSzTx/>
              <a:buFontTx/>
              <a:buNone/>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a:pPr>
            <a:r>
              <a:rPr lang="el-GR" sz="1100" dirty="0">
                <a:solidFill>
                  <a:srgbClr val="5096D0"/>
                </a:solidFill>
                <a:latin typeface="Times New Roman" pitchFamily="18"/>
                <a:ea typeface="ヒラギノ角ゴ ProN W3" pitchFamily="2"/>
                <a:cs typeface="ヒラギノ角ゴ ProN W3" pitchFamily="2"/>
              </a:rPr>
              <a:t>13/10/2021,</a:t>
            </a:r>
            <a:r>
              <a:rPr lang="el-GR" sz="1100" baseline="0" dirty="0">
                <a:solidFill>
                  <a:srgbClr val="5096D0"/>
                </a:solidFill>
                <a:latin typeface="Times New Roman" pitchFamily="18"/>
                <a:ea typeface="ヒラギノ角ゴ ProN W3" pitchFamily="2"/>
                <a:cs typeface="ヒラギノ角ゴ ProN W3" pitchFamily="2"/>
              </a:rPr>
              <a:t> </a:t>
            </a:r>
            <a:r>
              <a:rPr lang="el-GR" sz="1100" dirty="0">
                <a:solidFill>
                  <a:srgbClr val="5096D0"/>
                </a:solidFill>
                <a:latin typeface="Times New Roman" pitchFamily="18"/>
                <a:ea typeface="ヒラギノ角ゴ ProN W3" pitchFamily="2"/>
                <a:cs typeface="ヒラギノ角ゴ ProN W3" pitchFamily="2"/>
              </a:rPr>
              <a:t>Διαδικτυακά μέσω </a:t>
            </a:r>
            <a:r>
              <a:rPr lang="en-US" sz="1100" dirty="0">
                <a:solidFill>
                  <a:srgbClr val="5096D0"/>
                </a:solidFill>
                <a:latin typeface="Times New Roman" pitchFamily="18"/>
                <a:ea typeface="ヒラギノ角ゴ ProN W3" pitchFamily="2"/>
                <a:cs typeface="ヒラギノ角ゴ ProN W3" pitchFamily="2"/>
              </a:rPr>
              <a:t>Microsoft Teams</a:t>
            </a:r>
          </a:p>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US" sz="1100" dirty="0">
              <a:solidFill>
                <a:srgbClr val="5096D0"/>
              </a:solidFill>
              <a:latin typeface="Times New Roman" pitchFamily="18"/>
              <a:ea typeface="ヒラギノ角ゴ ProN W3" pitchFamily="2"/>
              <a:cs typeface="ヒラギノ角ゴ ProN W3" pitchFamily="2"/>
            </a:endParaRPr>
          </a:p>
        </p:txBody>
      </p:sp>
      <p:sp>
        <p:nvSpPr>
          <p:cNvPr id="7" name="Freeform 6"/>
          <p:cNvSpPr/>
          <p:nvPr/>
        </p:nvSpPr>
        <p:spPr>
          <a:xfrm>
            <a:off x="7884900" y="6542040"/>
            <a:ext cx="503280" cy="2858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0" tIns="0" rIns="0" bIns="0" anchor="ctr" anchorCtr="0" compatLnSpc="1"/>
          <a:lstStyle/>
          <a:p>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fld id="{501BAFDD-8BED-4A7E-8A1F-C3EA4DA7459F}" type="slidenum">
              <a:rPr sz="1200">
                <a:solidFill>
                  <a:srgbClr val="4DA0D4"/>
                </a:solidFill>
              </a:rPr>
              <a:pPr algn="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t>‹#›</a:t>
            </a:fld>
            <a:endParaRPr lang="en-US" sz="1100" dirty="0">
              <a:solidFill>
                <a:srgbClr val="4DA0D4"/>
              </a:solidFill>
              <a:latin typeface="Arial" pitchFamily="18"/>
              <a:ea typeface="ヒラギノ角ゴ ProN W3" pitchFamily="2"/>
              <a:cs typeface="ヒラギノ角ゴ ProN W3" pitchFamily="2"/>
            </a:endParaRPr>
          </a:p>
        </p:txBody>
      </p:sp>
      <p:pic>
        <p:nvPicPr>
          <p:cNvPr id="8" name="Picture 7"/>
          <p:cNvPicPr>
            <a:picLocks noChangeAspect="1"/>
          </p:cNvPicPr>
          <p:nvPr/>
        </p:nvPicPr>
        <p:blipFill>
          <a:blip r:embed="rId5">
            <a:lum/>
            <a:alphaModFix/>
          </a:blip>
          <a:srcRect/>
          <a:stretch>
            <a:fillRect/>
          </a:stretch>
        </p:blipFill>
        <p:spPr>
          <a:xfrm>
            <a:off x="185605" y="162181"/>
            <a:ext cx="1152360" cy="433079"/>
          </a:xfrm>
          <a:prstGeom prst="rect">
            <a:avLst/>
          </a:prstGeom>
          <a:noFill/>
          <a:ln>
            <a:noFill/>
          </a:ln>
        </p:spPr>
      </p:pic>
      <p:grpSp>
        <p:nvGrpSpPr>
          <p:cNvPr id="18" name="Group 17"/>
          <p:cNvGrpSpPr/>
          <p:nvPr userDrawn="1"/>
        </p:nvGrpSpPr>
        <p:grpSpPr>
          <a:xfrm>
            <a:off x="297242" y="6013456"/>
            <a:ext cx="1976058" cy="504000"/>
            <a:chOff x="297242" y="6013456"/>
            <a:chExt cx="1976058" cy="504000"/>
          </a:xfrm>
        </p:grpSpPr>
        <p:sp>
          <p:nvSpPr>
            <p:cNvPr id="17" name="Rectangle 16"/>
            <p:cNvSpPr/>
            <p:nvPr userDrawn="1"/>
          </p:nvSpPr>
          <p:spPr>
            <a:xfrm>
              <a:off x="1191732" y="6013456"/>
              <a:ext cx="1081568" cy="504000"/>
            </a:xfrm>
            <a:prstGeom prst="rect">
              <a:avLst/>
            </a:prstGeom>
            <a:solidFill>
              <a:srgbClr val="C2D6EF"/>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5" name="Picture 4"/>
            <p:cNvPicPr>
              <a:picLocks noChangeAspect="1"/>
            </p:cNvPicPr>
            <p:nvPr/>
          </p:nvPicPr>
          <p:blipFill>
            <a:blip r:embed="rId6">
              <a:lum/>
              <a:alphaModFix/>
            </a:blip>
            <a:srcRect/>
            <a:stretch>
              <a:fillRect/>
            </a:stretch>
          </p:blipFill>
          <p:spPr>
            <a:xfrm>
              <a:off x="1229832" y="6051400"/>
              <a:ext cx="977561" cy="432000"/>
            </a:xfrm>
            <a:prstGeom prst="rect">
              <a:avLst/>
            </a:prstGeom>
            <a:noFill/>
            <a:ln>
              <a:noFill/>
            </a:ln>
          </p:spPr>
        </p:pic>
        <p:pic>
          <p:nvPicPr>
            <p:cNvPr id="16" name="Picture 15"/>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97242" y="6013457"/>
              <a:ext cx="714575" cy="487835"/>
            </a:xfrm>
            <a:prstGeom prst="rect">
              <a:avLst/>
            </a:prstGeom>
          </p:spPr>
        </p:pic>
      </p:grpSp>
    </p:spTree>
    <p:extLst>
      <p:ext uri="{BB962C8B-B14F-4D97-AF65-F5344CB8AC3E}">
        <p14:creationId xmlns:p14="http://schemas.microsoft.com/office/powerpoint/2010/main" val="12781114"/>
      </p:ext>
    </p:extLst>
  </p:cSld>
  <p:clrMap bg1="lt1" tx1="dk1" bg2="lt2" tx2="dk2" accent1="accent1" accent2="accent2" accent3="accent3" accent4="accent4" accent5="accent5" accent6="accent6" hlink="hlink" folHlink="folHlink"/>
  <p:sldLayoutIdLst>
    <p:sldLayoutId id="2147483735" r:id="rId1"/>
  </p:sldLayoutIdLst>
  <p:txStyles>
    <p:titleStyle>
      <a:lvl1pPr marL="0" marR="0" indent="0" algn="l" rtl="0" hangingPunct="0">
        <a:lnSpc>
          <a:spcPct val="100000"/>
        </a:lnSpc>
        <a:spcBef>
          <a:spcPts val="0"/>
        </a:spcBef>
        <a:spcAft>
          <a:spcPts val="0"/>
        </a:spcAft>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defRPr lang="en-GB" sz="3600" b="0" i="0" u="none" strike="noStrike" kern="1200" baseline="0">
          <a:ln>
            <a:noFill/>
          </a:ln>
          <a:solidFill>
            <a:srgbClr val="011D33"/>
          </a:solidFill>
          <a:latin typeface="Arial Bold" pitchFamily="18"/>
        </a:defRPr>
      </a:lvl1pPr>
    </p:titleStyle>
    <p:bodyStyle>
      <a:lvl1pPr marL="342720" marR="0" indent="-342720" algn="l" rtl="0" hangingPunct="0">
        <a:lnSpc>
          <a:spcPct val="100000"/>
        </a:lnSpc>
        <a:spcBef>
          <a:spcPts val="697"/>
        </a:spcBef>
        <a:spcAft>
          <a:spcPts val="0"/>
        </a:spcAft>
        <a:tabLst>
          <a:tab pos="342720" algn="l"/>
          <a:tab pos="448920" algn="l"/>
          <a:tab pos="898200" algn="l"/>
          <a:tab pos="1347480" algn="l"/>
          <a:tab pos="1796760" algn="l"/>
          <a:tab pos="2246040" algn="l"/>
          <a:tab pos="2695320" algn="l"/>
          <a:tab pos="3144600" algn="l"/>
          <a:tab pos="3593879" algn="l"/>
          <a:tab pos="4043160" algn="l"/>
          <a:tab pos="4492439" algn="l"/>
          <a:tab pos="4941360" algn="l"/>
          <a:tab pos="5390640" algn="l"/>
          <a:tab pos="5839920" algn="l"/>
          <a:tab pos="6289200" algn="l"/>
          <a:tab pos="6738479" algn="l"/>
          <a:tab pos="7187760" algn="l"/>
          <a:tab pos="7637039" algn="l"/>
          <a:tab pos="8086320" algn="l"/>
          <a:tab pos="8535600" algn="l"/>
          <a:tab pos="8984880" algn="l"/>
        </a:tabLst>
        <a:defRPr lang="en-GB" sz="3200" b="0" i="0" u="none" strike="noStrike" kern="1200" baseline="0">
          <a:ln>
            <a:noFill/>
          </a:ln>
          <a:solidFill>
            <a:srgbClr val="646464"/>
          </a:solidFill>
          <a:latin typeface="Arial" pitchFamily="18"/>
        </a:defRPr>
      </a:lvl1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facebook.com/groups/ScienceTeachersEurope/?fref=ts" TargetMode="External"/><Relationship Id="rId2" Type="http://schemas.openxmlformats.org/officeDocument/2006/relationships/hyperlink" Target="https://twitter.com/scientix_eu"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youtube.com/watch?v=t2nunHvD_EA"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europeanschoolnetacademy.eu/courses/course-v1:Scientix+NBS+2021/about" TargetMode="External"/><Relationship Id="rId2" Type="http://schemas.openxmlformats.org/officeDocument/2006/relationships/hyperlink" Target="https://forms.gle/fjw1JM4PbkzP3BnN8" TargetMode="External"/><Relationship Id="rId1" Type="http://schemas.openxmlformats.org/officeDocument/2006/relationships/slideLayout" Target="../slideLayouts/slideLayout2.xml"/><Relationship Id="rId5" Type="http://schemas.openxmlformats.org/officeDocument/2006/relationships/hyperlink" Target="https://www.europeanschoolnetacademy.eu/courses/course-v1:ThreeRs+AnimalsInScience+2021/about" TargetMode="External"/><Relationship Id="rId4" Type="http://schemas.openxmlformats.org/officeDocument/2006/relationships/hyperlink" Target="https://www.europeanschoolnetacademy.eu/courses/course-v1:Aerospace+InClass+2021/about"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ientix.eu/"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mailto:axilleask@gmail.co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eun.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alexia2412@gmail.com" TargetMode="External"/><Relationship Id="rId2" Type="http://schemas.openxmlformats.org/officeDocument/2006/relationships/hyperlink" Target="mailto:axilleask@gmail.com" TargetMode="External"/><Relationship Id="rId1" Type="http://schemas.openxmlformats.org/officeDocument/2006/relationships/slideLayout" Target="../slideLayouts/slideLayout2.xml"/><Relationship Id="rId4" Type="http://schemas.openxmlformats.org/officeDocument/2006/relationships/hyperlink" Target="mailto:%20edario0182@gmail.com"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0" y="2709728"/>
            <a:ext cx="8820727" cy="16920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6800" rIns="90000" bIns="46800" anchor="t" anchorCtr="0" compatLnSpc="1"/>
          <a:lstStyle/>
          <a:p>
            <a:pPr marL="342720" indent="-338040" algn="r">
              <a:spcBef>
                <a:spcPts val="899"/>
              </a:spcBef>
              <a:tabLst>
                <a:tab pos="342720" algn="l"/>
                <a:tab pos="791639" algn="l"/>
                <a:tab pos="1240919" algn="l"/>
                <a:tab pos="1690200" algn="l"/>
                <a:tab pos="2139480" algn="l"/>
                <a:tab pos="2588760" algn="l"/>
                <a:tab pos="3038040" algn="l"/>
                <a:tab pos="3487320" algn="l"/>
                <a:tab pos="3936600" algn="l"/>
                <a:tab pos="4385879" algn="l"/>
                <a:tab pos="4835160" algn="l"/>
                <a:tab pos="5284439" algn="l"/>
                <a:tab pos="5733720" algn="l"/>
                <a:tab pos="6183000" algn="l"/>
                <a:tab pos="6632280" algn="l"/>
                <a:tab pos="7081560" algn="l"/>
                <a:tab pos="7530840" algn="l"/>
                <a:tab pos="7980120" algn="l"/>
                <a:tab pos="8429399" algn="l"/>
                <a:tab pos="8878680" algn="l"/>
                <a:tab pos="9327960" algn="l"/>
              </a:tabLst>
            </a:pPr>
            <a:r>
              <a:rPr lang="en-GB" sz="3400" b="1" dirty="0">
                <a:solidFill>
                  <a:schemeClr val="tx2"/>
                </a:solidFill>
                <a:latin typeface="Arial" pitchFamily="18"/>
                <a:ea typeface="Arial" pitchFamily="2"/>
                <a:cs typeface="Arial" pitchFamily="2"/>
              </a:rPr>
              <a:t>Scientix, </a:t>
            </a:r>
            <a:r>
              <a:rPr lang="el-GR" sz="3400" b="1" dirty="0">
                <a:solidFill>
                  <a:schemeClr val="tx2"/>
                </a:solidFill>
                <a:latin typeface="Arial" pitchFamily="18"/>
                <a:ea typeface="Arial" pitchFamily="2"/>
                <a:cs typeface="Arial" pitchFamily="2"/>
              </a:rPr>
              <a:t>η κοινότητα για την Εκπαίδευση στις  Φυσικές Επιστήμες στην Ευρώπη.</a:t>
            </a:r>
            <a:endParaRPr lang="en-GB" sz="3400" b="1" dirty="0">
              <a:solidFill>
                <a:srgbClr val="00B0F0"/>
              </a:solidFill>
              <a:latin typeface="Arial" pitchFamily="18"/>
              <a:ea typeface="Arial" pitchFamily="2"/>
              <a:cs typeface="Arial" pitchFamily="2"/>
            </a:endParaRPr>
          </a:p>
          <a:p>
            <a:pPr marL="342720" indent="-338040" algn="r">
              <a:spcBef>
                <a:spcPts val="899"/>
              </a:spcBef>
              <a:tabLst>
                <a:tab pos="342720" algn="l"/>
                <a:tab pos="791639" algn="l"/>
                <a:tab pos="1240919" algn="l"/>
                <a:tab pos="1690200" algn="l"/>
                <a:tab pos="2139480" algn="l"/>
                <a:tab pos="2588760" algn="l"/>
                <a:tab pos="3038040" algn="l"/>
                <a:tab pos="3487320" algn="l"/>
                <a:tab pos="3936600" algn="l"/>
                <a:tab pos="4385879" algn="l"/>
                <a:tab pos="4835160" algn="l"/>
                <a:tab pos="5284439" algn="l"/>
                <a:tab pos="5733720" algn="l"/>
                <a:tab pos="6183000" algn="l"/>
                <a:tab pos="6632280" algn="l"/>
                <a:tab pos="7081560" algn="l"/>
                <a:tab pos="7530840" algn="l"/>
                <a:tab pos="7980120" algn="l"/>
                <a:tab pos="8429399" algn="l"/>
                <a:tab pos="8878680" algn="l"/>
                <a:tab pos="9327960" algn="l"/>
              </a:tabLst>
            </a:pPr>
            <a:endParaRPr lang="en-IE" sz="3200" b="1" dirty="0">
              <a:solidFill>
                <a:srgbClr val="10B2E0"/>
              </a:solidFill>
              <a:latin typeface="Arial" pitchFamily="18"/>
              <a:ea typeface="Arial" pitchFamily="2"/>
              <a:cs typeface="Arial" pitchFamily="2"/>
            </a:endParaRPr>
          </a:p>
        </p:txBody>
      </p:sp>
      <p:sp>
        <p:nvSpPr>
          <p:cNvPr id="3" name="Freeform 2"/>
          <p:cNvSpPr/>
          <p:nvPr/>
        </p:nvSpPr>
        <p:spPr>
          <a:xfrm>
            <a:off x="2268360" y="3789360"/>
            <a:ext cx="5975640" cy="64764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none" lIns="90000" tIns="46800" rIns="90000" bIns="46800" anchor="ctr" anchorCtr="0" compatLnSpc="1"/>
          <a:lstStyle/>
          <a:p>
            <a:pPr>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endParaRPr lang="en-GB" sz="1200">
              <a:solidFill>
                <a:srgbClr val="FFFFFF"/>
              </a:solidFill>
              <a:latin typeface="Arial" pitchFamily="18"/>
              <a:ea typeface="SimSun" pitchFamily="2"/>
              <a:cs typeface="SimSun" pitchFamily="2"/>
            </a:endParaRPr>
          </a:p>
        </p:txBody>
      </p:sp>
      <p:sp>
        <p:nvSpPr>
          <p:cNvPr id="4" name="Freeform 2"/>
          <p:cNvSpPr/>
          <p:nvPr/>
        </p:nvSpPr>
        <p:spPr>
          <a:xfrm>
            <a:off x="4680000" y="55440"/>
            <a:ext cx="4500360" cy="70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lstStyle/>
          <a:p>
            <a:pPr>
              <a:spcBef>
                <a:spcPts val="44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BE" sz="4000" b="1" dirty="0">
                <a:solidFill>
                  <a:srgbClr val="0177C1"/>
                </a:solidFill>
                <a:latin typeface="Arial" pitchFamily="18"/>
                <a:ea typeface="ヒラギノ角ゴ ProN W3" pitchFamily="2"/>
                <a:cs typeface="ヒラギノ角ゴ ProN W3" pitchFamily="2"/>
              </a:rPr>
              <a:t>http://scientix.eu</a:t>
            </a:r>
          </a:p>
        </p:txBody>
      </p:sp>
    </p:spTree>
    <p:extLst>
      <p:ext uri="{BB962C8B-B14F-4D97-AF65-F5344CB8AC3E}">
        <p14:creationId xmlns:p14="http://schemas.microsoft.com/office/powerpoint/2010/main" val="1262307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817033" y="748211"/>
            <a:ext cx="7916333" cy="3200876"/>
          </a:xfrm>
          <a:prstGeom prst="rect">
            <a:avLst/>
          </a:prstGeom>
        </p:spPr>
        <p:txBody>
          <a:bodyPr wrap="square">
            <a:spAutoFit/>
          </a:bodyPr>
          <a:lstStyle/>
          <a:p>
            <a:r>
              <a:rPr lang="en-US" sz="2800" b="1" dirty="0"/>
              <a:t>B</a:t>
            </a:r>
            <a:r>
              <a:rPr lang="el-GR" sz="2800" b="1" dirty="0"/>
              <a:t>) Πόροι (</a:t>
            </a:r>
            <a:r>
              <a:rPr lang="en-US" sz="2800" b="1" dirty="0"/>
              <a:t>Resources</a:t>
            </a:r>
            <a:r>
              <a:rPr lang="el-GR" sz="2800" b="1" dirty="0"/>
              <a:t>)</a:t>
            </a:r>
          </a:p>
          <a:p>
            <a:endParaRPr lang="el-GR" sz="800" dirty="0"/>
          </a:p>
          <a:p>
            <a:r>
              <a:rPr lang="el-GR" sz="2300" dirty="0"/>
              <a:t>Μια μεγάλη ποικιλία εκπαιδευτικού υλικού (σχέδια μαθήματος, αναφορές από την υλοποίηση των έργων, εκπαιδευτικό υλικό αλλά και εκπαιδευτικοί οδηγοί) είναι διαθέσιμο στο Αποθετήριο Πόρων (</a:t>
            </a:r>
            <a:r>
              <a:rPr lang="en-US" sz="2300" dirty="0"/>
              <a:t>Resource Repository</a:t>
            </a:r>
            <a:r>
              <a:rPr lang="el-GR" sz="2300" dirty="0"/>
              <a:t>)</a:t>
            </a:r>
            <a:r>
              <a:rPr lang="en-US" sz="2300" dirty="0"/>
              <a:t> </a:t>
            </a:r>
            <a:r>
              <a:rPr lang="el-GR" sz="2300" dirty="0"/>
              <a:t>της πύλης</a:t>
            </a:r>
            <a:r>
              <a:rPr lang="en-US" sz="2300" dirty="0"/>
              <a:t>.</a:t>
            </a:r>
            <a:r>
              <a:rPr lang="el-GR" sz="2300" dirty="0"/>
              <a:t> Η αναζήτηση είναι δυνατή και πάλι με τη χρήση κριτηρίων - φίλτρων (π.χ. μάθημα, ηλικιακή ομάδα, γλώσσα κ.λπ.). </a:t>
            </a:r>
          </a:p>
          <a:p>
            <a:endParaRPr lang="en-US" sz="2800" dirty="0"/>
          </a:p>
        </p:txBody>
      </p:sp>
      <p:pic>
        <p:nvPicPr>
          <p:cNvPr id="4" name="Εικόνα 3">
            <a:extLst>
              <a:ext uri="{FF2B5EF4-FFF2-40B4-BE49-F238E27FC236}">
                <a16:creationId xmlns:a16="http://schemas.microsoft.com/office/drawing/2014/main" id="{0F13A277-D76B-4566-A60B-4408CB3EE1D6}"/>
              </a:ext>
            </a:extLst>
          </p:cNvPr>
          <p:cNvPicPr>
            <a:picLocks noChangeAspect="1"/>
          </p:cNvPicPr>
          <p:nvPr/>
        </p:nvPicPr>
        <p:blipFill>
          <a:blip r:embed="rId2"/>
          <a:stretch>
            <a:fillRect/>
          </a:stretch>
        </p:blipFill>
        <p:spPr>
          <a:xfrm>
            <a:off x="935567" y="3560234"/>
            <a:ext cx="7670801" cy="2226734"/>
          </a:xfrm>
          <a:prstGeom prst="rect">
            <a:avLst/>
          </a:prstGeom>
        </p:spPr>
      </p:pic>
    </p:spTree>
    <p:extLst>
      <p:ext uri="{BB962C8B-B14F-4D97-AF65-F5344CB8AC3E}">
        <p14:creationId xmlns:p14="http://schemas.microsoft.com/office/powerpoint/2010/main" val="3956375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6061969" cy="5863144"/>
          </a:xfrm>
          <a:prstGeom prst="rect">
            <a:avLst/>
          </a:prstGeom>
        </p:spPr>
        <p:txBody>
          <a:bodyPr wrap="square">
            <a:spAutoFit/>
          </a:bodyPr>
          <a:lstStyle/>
          <a:p>
            <a:endParaRPr lang="el-GR" sz="900" dirty="0"/>
          </a:p>
          <a:p>
            <a:r>
              <a:rPr lang="el-GR" sz="2100" dirty="0"/>
              <a:t>Όλο το υλικό είναι διαθέσιμο δωρεάν. </a:t>
            </a:r>
            <a:endParaRPr lang="en-US" sz="2100" dirty="0"/>
          </a:p>
          <a:p>
            <a:r>
              <a:rPr lang="el-GR" sz="2100" dirty="0"/>
              <a:t>Βασικός άξονας στο εκπαιδευτικό υλικό που διατίθεται από την πύλη είναι η υποστήριξη αφενός της διερευνητικής μάθησης (</a:t>
            </a:r>
            <a:r>
              <a:rPr lang="en-US" sz="2100" dirty="0"/>
              <a:t>inquiry</a:t>
            </a:r>
            <a:r>
              <a:rPr lang="el-GR" sz="2100" dirty="0"/>
              <a:t>-</a:t>
            </a:r>
            <a:r>
              <a:rPr lang="en-US" sz="2100" dirty="0"/>
              <a:t>based learning</a:t>
            </a:r>
            <a:r>
              <a:rPr lang="el-GR" sz="2100" dirty="0"/>
              <a:t>) και αφετέρου η χρήση των Τεχνολογιών της Πληροφορίας και των Επικοινωνιών (ΤΠΕ) στην εκπαίδευση. </a:t>
            </a:r>
            <a:endParaRPr lang="en-US" sz="2100" dirty="0"/>
          </a:p>
          <a:p>
            <a:endParaRPr lang="en-US" sz="2100" dirty="0"/>
          </a:p>
          <a:p>
            <a:r>
              <a:rPr lang="el-GR" sz="2100" dirty="0"/>
              <a:t>Πολύ σημαντική είναι η υπηρεσία «μετάφραση κατά ζήτηση» </a:t>
            </a:r>
            <a:r>
              <a:rPr lang="el-GR" sz="2100" dirty="0">
                <a:highlight>
                  <a:srgbClr val="FFFF00"/>
                </a:highlight>
              </a:rPr>
              <a:t>(υπό διαμόρφωση</a:t>
            </a:r>
            <a:r>
              <a:rPr lang="en-US" sz="2100" dirty="0">
                <a:highlight>
                  <a:srgbClr val="FFFF00"/>
                </a:highlight>
              </a:rPr>
              <a:t>) </a:t>
            </a:r>
            <a:r>
              <a:rPr lang="el-GR" sz="2100" dirty="0"/>
              <a:t>κατά την οποία μπορεί να μεταφραστεί εκπαιδευτικό υλικό σε οποιαδήποτε από τις 23 επίσημες γλώσσες της Ευρωπαϊκής Ένωσης αν ζητηθεί από τρεις τουλάχιστον εγγεγραμμένους χρήστες στην πύλη, με τη μόνη προϋπόθεση να χρησιμοποιηθεί για εκπαιδευτικούς σκοπούς.</a:t>
            </a:r>
          </a:p>
          <a:p>
            <a:endParaRPr lang="el-GR" sz="2300" dirty="0"/>
          </a:p>
          <a:p>
            <a:endParaRPr lang="en-US" sz="2800" dirty="0"/>
          </a:p>
        </p:txBody>
      </p:sp>
      <p:pic>
        <p:nvPicPr>
          <p:cNvPr id="3" name="Εικόνα 2"/>
          <p:cNvPicPr>
            <a:picLocks noChangeAspect="1"/>
          </p:cNvPicPr>
          <p:nvPr/>
        </p:nvPicPr>
        <p:blipFill>
          <a:blip r:embed="rId2"/>
          <a:stretch>
            <a:fillRect/>
          </a:stretch>
        </p:blipFill>
        <p:spPr>
          <a:xfrm>
            <a:off x="7067810" y="875212"/>
            <a:ext cx="2076190" cy="4894822"/>
          </a:xfrm>
          <a:prstGeom prst="rect">
            <a:avLst/>
          </a:prstGeom>
        </p:spPr>
      </p:pic>
    </p:spTree>
    <p:extLst>
      <p:ext uri="{BB962C8B-B14F-4D97-AF65-F5344CB8AC3E}">
        <p14:creationId xmlns:p14="http://schemas.microsoft.com/office/powerpoint/2010/main" val="1637171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616648"/>
          </a:xfrm>
          <a:prstGeom prst="rect">
            <a:avLst/>
          </a:prstGeom>
        </p:spPr>
        <p:txBody>
          <a:bodyPr wrap="square">
            <a:spAutoFit/>
          </a:bodyPr>
          <a:lstStyle/>
          <a:p>
            <a:r>
              <a:rPr lang="el-GR" sz="2800" b="1" dirty="0"/>
              <a:t>Ψηφιακή κοινότητα μάθησης</a:t>
            </a:r>
          </a:p>
          <a:p>
            <a:endParaRPr lang="el-GR" sz="800" dirty="0"/>
          </a:p>
          <a:p>
            <a:r>
              <a:rPr lang="el-GR" sz="2300" dirty="0" err="1"/>
              <a:t>To</a:t>
            </a:r>
            <a:r>
              <a:rPr lang="el-GR" sz="2300" dirty="0"/>
              <a:t> Scientix, ως κοινότητα μάθησης, προσφέρει μια σειρά εργαλείων τα οποία μπορεί να αξιοποιήσει ο εκπαιδευτικός στην καθημερινή του πρακτική</a:t>
            </a:r>
            <a:r>
              <a:rPr lang="en-US" sz="2300" dirty="0"/>
              <a:t>.</a:t>
            </a:r>
          </a:p>
          <a:p>
            <a:endParaRPr lang="en-US" sz="2300" dirty="0"/>
          </a:p>
          <a:p>
            <a:r>
              <a:rPr lang="el-GR" sz="2300" dirty="0"/>
              <a:t>Πέρα από το εκπαιδευτικό υλικό που παρέχει η πύλη, είναι πολύ σημαντική η διαμόρφωση ενός πλαισίου επικοινωνίας και συνεργασίας μεταξύ των μελών - εγγεγραμμένων χρηστών. Υπάρχει μια ενεργός </a:t>
            </a:r>
            <a:r>
              <a:rPr lang="en-US" sz="2300" dirty="0"/>
              <a:t>online</a:t>
            </a:r>
            <a:r>
              <a:rPr lang="el-GR" sz="2300" dirty="0"/>
              <a:t> κοινότητα που παρέχει τη δυνατότητα επικοινωνίας και αλληλεπίδρασης ανάμεσα στα μέλη της. </a:t>
            </a:r>
          </a:p>
          <a:p>
            <a:endParaRPr lang="en-US" sz="2800" dirty="0"/>
          </a:p>
        </p:txBody>
      </p:sp>
      <p:pic>
        <p:nvPicPr>
          <p:cNvPr id="3" name="Εικόνα 2"/>
          <p:cNvPicPr>
            <a:picLocks noChangeAspect="1"/>
          </p:cNvPicPr>
          <p:nvPr/>
        </p:nvPicPr>
        <p:blipFill>
          <a:blip r:embed="rId2"/>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339977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3908762"/>
          </a:xfrm>
          <a:prstGeom prst="rect">
            <a:avLst/>
          </a:prstGeom>
        </p:spPr>
        <p:txBody>
          <a:bodyPr wrap="square">
            <a:spAutoFit/>
          </a:bodyPr>
          <a:lstStyle/>
          <a:p>
            <a:r>
              <a:rPr lang="el-GR" sz="2800" b="1" dirty="0"/>
              <a:t>Ψηφιακή κοινότητα μάθησης</a:t>
            </a:r>
          </a:p>
          <a:p>
            <a:endParaRPr lang="el-GR" sz="800" dirty="0"/>
          </a:p>
          <a:p>
            <a:r>
              <a:rPr lang="el-GR" sz="2300" dirty="0"/>
              <a:t>Οι χρήστες της πύλης γενικά ενθαρρύνονται να συμμετάσχουν ενεργά, μαζί με συναδέλφους τους από όλη την Ευρώπη, στην ανταλλαγή απόψεων και εμπειριών αλλά και στην διαμόρφωση κοινών εκπαιδευτικών πρακτικών.</a:t>
            </a:r>
            <a:endParaRPr lang="en-US" sz="2300" dirty="0"/>
          </a:p>
          <a:p>
            <a:endParaRPr lang="en-US" sz="2300" dirty="0"/>
          </a:p>
          <a:p>
            <a:r>
              <a:rPr lang="el-GR" sz="2300" dirty="0"/>
              <a:t>Ο χρήστης αφού δημιουργήσει τον προσωπικό του λογαριασμό στη διαδικτυακή πύλη έχει τη δυνατότητα να χρησιμοποιήσει όλα τα διαθέσιμα συνεργατικά εργαλεία.  </a:t>
            </a:r>
          </a:p>
          <a:p>
            <a:endParaRPr lang="en-US" sz="2800" dirty="0"/>
          </a:p>
        </p:txBody>
      </p:sp>
      <p:pic>
        <p:nvPicPr>
          <p:cNvPr id="5" name="Εικόνα 4"/>
          <p:cNvPicPr>
            <a:picLocks noChangeAspect="1"/>
          </p:cNvPicPr>
          <p:nvPr/>
        </p:nvPicPr>
        <p:blipFill>
          <a:blip r:embed="rId2"/>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2707323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370701"/>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200" dirty="0"/>
          </a:p>
          <a:p>
            <a:pPr marL="342900" indent="-342900">
              <a:buFont typeface="Arial" panose="020B0604020202020204" pitchFamily="34" charset="0"/>
              <a:buChar char="•"/>
            </a:pPr>
            <a:r>
              <a:rPr lang="el-GR" sz="2200" dirty="0"/>
              <a:t>Συμμετοχή σε </a:t>
            </a:r>
            <a:r>
              <a:rPr lang="en-US" sz="2200" dirty="0"/>
              <a:t>discussion forums </a:t>
            </a:r>
            <a:r>
              <a:rPr lang="el-GR" sz="2200" dirty="0"/>
              <a:t>με συζητήσεις σχετικά </a:t>
            </a:r>
            <a:br>
              <a:rPr lang="el-GR" sz="2200" dirty="0"/>
            </a:br>
            <a:r>
              <a:rPr lang="el-GR" sz="2200" dirty="0"/>
              <a:t>με τις πιο πρόσφατες πρωτοβουλίες στον τομέα της </a:t>
            </a:r>
            <a:br>
              <a:rPr lang="el-GR" sz="2200" dirty="0"/>
            </a:br>
            <a:r>
              <a:rPr lang="el-GR" sz="2200" dirty="0"/>
              <a:t>εκπαίδευσης </a:t>
            </a:r>
            <a:r>
              <a:rPr lang="en-US" sz="2200" dirty="0"/>
              <a:t>STEM</a:t>
            </a:r>
            <a:r>
              <a:rPr lang="el-GR" sz="2200" dirty="0"/>
              <a:t>.</a:t>
            </a:r>
            <a:endParaRPr lang="en-US" sz="2200" dirty="0"/>
          </a:p>
          <a:p>
            <a:endParaRPr lang="el-GR" sz="2200" dirty="0"/>
          </a:p>
          <a:p>
            <a:pPr marL="342900" indent="-342900">
              <a:buFont typeface="Arial" panose="020B0604020202020204" pitchFamily="34" charset="0"/>
              <a:buChar char="•"/>
            </a:pPr>
            <a:r>
              <a:rPr lang="el-GR" sz="2200" dirty="0"/>
              <a:t>Κοινότητες Πρακτικής (</a:t>
            </a:r>
            <a:r>
              <a:rPr lang="en-GB" sz="2200" dirty="0"/>
              <a:t>Communities</a:t>
            </a:r>
            <a:r>
              <a:rPr lang="el-GR" sz="2200" dirty="0"/>
              <a:t> of </a:t>
            </a:r>
            <a:r>
              <a:rPr lang="en-GB" sz="2200" dirty="0"/>
              <a:t>Practice</a:t>
            </a:r>
            <a:r>
              <a:rPr lang="el-GR" sz="2200" dirty="0"/>
              <a:t>), όπου οι εκπαιδευτικοί των STEM, υπό την καθοδήγηση κάθε φορά ενός ειδικού, είναι σε θέση να συζητήσουν παιδαγωγικά θέματα σχετικά με την επιστήμη, την τεχνολογία και τη διδακτική τους.</a:t>
            </a:r>
            <a:endParaRPr lang="en-US" sz="2200" dirty="0"/>
          </a:p>
          <a:p>
            <a:endParaRPr lang="el-GR" sz="2200" dirty="0"/>
          </a:p>
          <a:p>
            <a:pPr marL="342900" indent="-342900">
              <a:buFont typeface="Arial" panose="020B0604020202020204" pitchFamily="34" charset="0"/>
              <a:buChar char="•"/>
            </a:pPr>
            <a:r>
              <a:rPr lang="el-GR" sz="2200" dirty="0"/>
              <a:t>Chat, ως άμεσος τρόπος αλληλεπίδρασης με άλλους χρήστες</a:t>
            </a:r>
            <a:r>
              <a:rPr lang="el-GR" sz="2300" dirty="0"/>
              <a:t>.</a:t>
            </a:r>
          </a:p>
          <a:p>
            <a:endParaRPr lang="en-US" sz="2800" dirty="0"/>
          </a:p>
        </p:txBody>
      </p:sp>
      <p:pic>
        <p:nvPicPr>
          <p:cNvPr id="4" name="Εικόνα 3"/>
          <p:cNvPicPr>
            <a:picLocks noChangeAspect="1"/>
          </p:cNvPicPr>
          <p:nvPr/>
        </p:nvPicPr>
        <p:blipFill>
          <a:blip r:embed="rId2"/>
          <a:stretch>
            <a:fillRect/>
          </a:stretch>
        </p:blipFill>
        <p:spPr>
          <a:xfrm>
            <a:off x="7934989" y="2203853"/>
            <a:ext cx="920176" cy="825191"/>
          </a:xfrm>
          <a:prstGeom prst="rect">
            <a:avLst/>
          </a:prstGeom>
        </p:spPr>
      </p:pic>
      <p:pic>
        <p:nvPicPr>
          <p:cNvPr id="5" name="Εικόνα 4"/>
          <p:cNvPicPr>
            <a:picLocks noChangeAspect="1"/>
          </p:cNvPicPr>
          <p:nvPr/>
        </p:nvPicPr>
        <p:blipFill>
          <a:blip r:embed="rId3"/>
          <a:stretch>
            <a:fillRect/>
          </a:stretch>
        </p:blipFill>
        <p:spPr>
          <a:xfrm>
            <a:off x="8017297" y="3262378"/>
            <a:ext cx="837868" cy="814099"/>
          </a:xfrm>
          <a:prstGeom prst="rect">
            <a:avLst/>
          </a:prstGeom>
        </p:spPr>
      </p:pic>
      <p:pic>
        <p:nvPicPr>
          <p:cNvPr id="6" name="Εικόνα 5"/>
          <p:cNvPicPr>
            <a:picLocks noChangeAspect="1"/>
          </p:cNvPicPr>
          <p:nvPr/>
        </p:nvPicPr>
        <p:blipFill>
          <a:blip r:embed="rId4"/>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42014337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924425"/>
          </a:xfrm>
          <a:prstGeom prst="rect">
            <a:avLst/>
          </a:prstGeom>
        </p:spPr>
        <p:txBody>
          <a:bodyPr wrap="square">
            <a:spAutoFit/>
          </a:bodyPr>
          <a:lstStyle/>
          <a:p>
            <a:r>
              <a:rPr lang="el-GR" sz="2800" b="1" dirty="0"/>
              <a:t>Ψηφιακή κοινότητα μάθησης</a:t>
            </a:r>
          </a:p>
          <a:p>
            <a:pPr marL="171450" indent="-171450">
              <a:buFont typeface="Arial" panose="020B0604020202020204" pitchFamily="34" charset="0"/>
              <a:buChar char="•"/>
            </a:pPr>
            <a:endParaRPr lang="el-GR" sz="800" dirty="0"/>
          </a:p>
          <a:p>
            <a:r>
              <a:rPr lang="el-GR" sz="2300" dirty="0"/>
              <a:t>Ο εγγεγραμμένος εκπαιδευτικός έχει στη διάθεσή του τα ακόλουθα εργαλεία:</a:t>
            </a:r>
            <a:endParaRPr lang="en-US" sz="2300" dirty="0"/>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300" dirty="0"/>
              <a:t>Εκδηλώσεις δικτύωσης, που φέρνουν κοντά τους συντονιστές έργων, διαχειριστές και άλλους εκπροσώπους, από την ευρωπαϊκή και εθνική εκπαίδευση</a:t>
            </a:r>
            <a:r>
              <a:rPr lang="en-US" sz="2300" dirty="0"/>
              <a:t> </a:t>
            </a:r>
            <a:r>
              <a:rPr lang="el-GR" sz="2300" dirty="0"/>
              <a:t>για τις Φ.Ε. </a:t>
            </a:r>
            <a:endParaRPr lang="en-US" sz="2300" dirty="0"/>
          </a:p>
          <a:p>
            <a:pPr marL="342900" indent="-342900">
              <a:buFont typeface="Arial" panose="020B0604020202020204" pitchFamily="34" charset="0"/>
              <a:buChar char="•"/>
            </a:pPr>
            <a:endParaRPr lang="el-GR" sz="2000" dirty="0"/>
          </a:p>
          <a:p>
            <a:pPr marL="342900" indent="-342900">
              <a:buFont typeface="Arial" panose="020B0604020202020204" pitchFamily="34" charset="0"/>
              <a:buChar char="•"/>
            </a:pPr>
            <a:r>
              <a:rPr lang="el-GR" sz="2300" dirty="0"/>
              <a:t>Περιοδική ενημέρωση με τη μορφή </a:t>
            </a:r>
            <a:r>
              <a:rPr lang="en-US" sz="2300" dirty="0"/>
              <a:t>newsletter, digest, RSS feeds, email updates, </a:t>
            </a:r>
            <a:r>
              <a:rPr lang="el-GR" sz="2300" dirty="0"/>
              <a:t>σχετική με τις εξελίξεις στο χώρο της εκπαίδευσης των Φυσικών Επιστημών και πληροφορίες σχετικά με τις εθνικές στρατηγικές για την εκπαίδευση STEM στην Ευρώπη</a:t>
            </a:r>
            <a:r>
              <a:rPr lang="en-US" sz="2800" dirty="0"/>
              <a:t>.</a:t>
            </a:r>
            <a:endParaRPr lang="el-GR" sz="2300" dirty="0"/>
          </a:p>
        </p:txBody>
      </p:sp>
      <p:pic>
        <p:nvPicPr>
          <p:cNvPr id="3" name="Εικόνα 2"/>
          <p:cNvPicPr>
            <a:picLocks noChangeAspect="1"/>
          </p:cNvPicPr>
          <p:nvPr/>
        </p:nvPicPr>
        <p:blipFill>
          <a:blip r:embed="rId2"/>
          <a:stretch>
            <a:fillRect/>
          </a:stretch>
        </p:blipFill>
        <p:spPr>
          <a:xfrm>
            <a:off x="7633760" y="1792258"/>
            <a:ext cx="1008798" cy="1030110"/>
          </a:xfrm>
          <a:prstGeom prst="rect">
            <a:avLst/>
          </a:prstGeom>
        </p:spPr>
      </p:pic>
      <p:pic>
        <p:nvPicPr>
          <p:cNvPr id="4" name="Εικόνα 3"/>
          <p:cNvPicPr>
            <a:picLocks noChangeAspect="1"/>
          </p:cNvPicPr>
          <p:nvPr/>
        </p:nvPicPr>
        <p:blipFill>
          <a:blip r:embed="rId3"/>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1079626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032147"/>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000" dirty="0"/>
          </a:p>
          <a:p>
            <a:pPr marL="342900" indent="-342900">
              <a:buFont typeface="Arial" panose="020B0604020202020204" pitchFamily="34" charset="0"/>
              <a:buChar char="•"/>
            </a:pPr>
            <a:r>
              <a:rPr lang="el-GR" sz="2300" dirty="0"/>
              <a:t>Λογαριασμό Twitter (</a:t>
            </a:r>
            <a:r>
              <a:rPr lang="el-GR" sz="2300" dirty="0">
                <a:hlinkClick r:id="rId2"/>
              </a:rPr>
              <a:t>@</a:t>
            </a:r>
            <a:r>
              <a:rPr lang="en-US" sz="2300" dirty="0" err="1">
                <a:hlinkClick r:id="rId2"/>
              </a:rPr>
              <a:t>scientix_eu</a:t>
            </a:r>
            <a:r>
              <a:rPr lang="en-US" sz="2300" dirty="0"/>
              <a:t>)</a:t>
            </a:r>
            <a:r>
              <a:rPr lang="el-GR" sz="2300" dirty="0"/>
              <a:t> και ομάδα Facebook</a:t>
            </a:r>
            <a:r>
              <a:rPr lang="en-US" sz="2300" dirty="0"/>
              <a:t> (</a:t>
            </a:r>
            <a:r>
              <a:rPr lang="en-US" sz="2300" dirty="0">
                <a:hlinkClick r:id="rId3"/>
              </a:rPr>
              <a:t>Science Teachers in Europe</a:t>
            </a:r>
            <a:r>
              <a:rPr lang="en-US" sz="2300" dirty="0"/>
              <a:t>)</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l-GR" sz="2300" dirty="0"/>
              <a:t>Δυνατότητα συμμετοχής σε </a:t>
            </a:r>
            <a:r>
              <a:rPr lang="en-US" sz="2300" dirty="0"/>
              <a:t>on-line meeting rooms </a:t>
            </a:r>
            <a:r>
              <a:rPr lang="el-GR" sz="2300" dirty="0"/>
              <a:t>του Ευρωπαϊκού Σχολικού Δικτύου στην πλατφόρμα </a:t>
            </a:r>
            <a:r>
              <a:rPr lang="en-US" sz="2300" dirty="0"/>
              <a:t>Cisco's WebEx Conference tool.</a:t>
            </a:r>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Αναζήτηση σε διαδικτυακό ημερολόγιο για προγράμματα, εκδηλώσεις, συνέδρια, διαγωνισμούς και άλλα γεγονότα σε εθνικό και διεθνές επίπεδο που σχετίζονται με την εκπαίδευση και τις Φυσικές Επιστήμες.</a:t>
            </a:r>
            <a:endParaRPr lang="en-US" sz="2800" dirty="0"/>
          </a:p>
        </p:txBody>
      </p:sp>
      <p:pic>
        <p:nvPicPr>
          <p:cNvPr id="3" name="Εικόνα 2"/>
          <p:cNvPicPr>
            <a:picLocks noChangeAspect="1"/>
          </p:cNvPicPr>
          <p:nvPr/>
        </p:nvPicPr>
        <p:blipFill>
          <a:blip r:embed="rId4"/>
          <a:stretch>
            <a:fillRect/>
          </a:stretch>
        </p:blipFill>
        <p:spPr>
          <a:xfrm>
            <a:off x="8111323" y="3706066"/>
            <a:ext cx="741170" cy="720582"/>
          </a:xfrm>
          <a:prstGeom prst="rect">
            <a:avLst/>
          </a:prstGeom>
        </p:spPr>
      </p:pic>
      <p:pic>
        <p:nvPicPr>
          <p:cNvPr id="4" name="Εικόνα 3"/>
          <p:cNvPicPr>
            <a:picLocks noChangeAspect="1"/>
          </p:cNvPicPr>
          <p:nvPr/>
        </p:nvPicPr>
        <p:blipFill>
          <a:blip r:embed="rId5"/>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23728759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416868"/>
          </a:xfrm>
          <a:prstGeom prst="rect">
            <a:avLst/>
          </a:prstGeom>
        </p:spPr>
        <p:txBody>
          <a:bodyPr wrap="square">
            <a:spAutoFit/>
          </a:bodyPr>
          <a:lstStyle/>
          <a:p>
            <a:r>
              <a:rPr lang="el-GR" sz="2800" b="1" dirty="0"/>
              <a:t>Ψηφιακή κοινότητα μάθησης</a:t>
            </a:r>
          </a:p>
          <a:p>
            <a:endParaRPr lang="el-GR" sz="800" dirty="0"/>
          </a:p>
          <a:p>
            <a:r>
              <a:rPr lang="el-GR" sz="2300" dirty="0"/>
              <a:t>Ο εγγεγραμμένος εκπαιδευτικός έχει στη διάθεσή του τα ακόλουθα εργαλεία:</a:t>
            </a:r>
            <a:endParaRPr lang="en-US" sz="2300" dirty="0"/>
          </a:p>
          <a:p>
            <a:endParaRPr lang="el-GR" sz="1000" dirty="0"/>
          </a:p>
          <a:p>
            <a:pPr marL="342900" indent="-342900">
              <a:buFont typeface="Arial" panose="020B0604020202020204" pitchFamily="34" charset="0"/>
              <a:buChar char="•"/>
            </a:pPr>
            <a:r>
              <a:rPr lang="el-GR" sz="2300" dirty="0"/>
              <a:t>Δωρεάν </a:t>
            </a:r>
            <a:r>
              <a:rPr lang="en-US" sz="2300" dirty="0"/>
              <a:t>online</a:t>
            </a:r>
            <a:r>
              <a:rPr lang="el-GR" sz="2300" dirty="0"/>
              <a:t> εκπαίδευση με το εκπαιδευτικό εργαλείο </a:t>
            </a:r>
            <a:r>
              <a:rPr lang="en-US" sz="2300" dirty="0"/>
              <a:t>Moodle</a:t>
            </a:r>
            <a:r>
              <a:rPr lang="el-GR" sz="2000" dirty="0"/>
              <a:t>. Οι εκπαιδευτικοί, σύμφωνα με τον δικό τους μαθησιακό ρυθμό, μπορούν να παρακολουθήσουν μαθήματα </a:t>
            </a:r>
            <a:r>
              <a:rPr lang="en-US" sz="2000" dirty="0"/>
              <a:t>online</a:t>
            </a:r>
            <a:r>
              <a:rPr lang="el-GR" sz="2000" dirty="0"/>
              <a:t>.</a:t>
            </a:r>
            <a:endParaRPr lang="en-US" sz="2000" dirty="0"/>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Μια σειρά από εργαστήρια (</a:t>
            </a:r>
            <a:r>
              <a:rPr lang="en-US" sz="2300" dirty="0"/>
              <a:t>workshops</a:t>
            </a:r>
            <a:r>
              <a:rPr lang="el-GR" sz="2300" dirty="0"/>
              <a:t>) και διαδικτυακά σεμινάρια (</a:t>
            </a:r>
            <a:r>
              <a:rPr lang="en-US" sz="2300" dirty="0"/>
              <a:t>webinars</a:t>
            </a:r>
            <a:r>
              <a:rPr lang="el-GR" sz="2300" dirty="0"/>
              <a:t>) που πραγματοποιούνται σε τακτά διαστήματα πάνω σε θέματα που αφορούν σύγχρονες εκπαιδευτικές πρακτικές.</a:t>
            </a:r>
            <a:endParaRPr lang="en-US" sz="2300" dirty="0"/>
          </a:p>
          <a:p>
            <a:pPr marL="342900" indent="-342900">
              <a:buFont typeface="Arial" panose="020B0604020202020204" pitchFamily="34" charset="0"/>
              <a:buChar char="•"/>
            </a:pPr>
            <a:endParaRPr lang="el-GR" sz="1000" dirty="0"/>
          </a:p>
          <a:p>
            <a:pPr marL="342900" indent="-342900">
              <a:buFont typeface="Arial" panose="020B0604020202020204" pitchFamily="34" charset="0"/>
              <a:buChar char="•"/>
            </a:pPr>
            <a:r>
              <a:rPr lang="el-GR" sz="2300" dirty="0"/>
              <a:t>Συμμετοχή σε </a:t>
            </a:r>
            <a:r>
              <a:rPr lang="el-GR" sz="2300" dirty="0" err="1"/>
              <a:t>ιστολόγιο</a:t>
            </a:r>
            <a:r>
              <a:rPr lang="el-GR" sz="2300" dirty="0"/>
              <a:t> (</a:t>
            </a:r>
            <a:r>
              <a:rPr lang="en-US" sz="2300" dirty="0"/>
              <a:t>blog</a:t>
            </a:r>
            <a:r>
              <a:rPr lang="el-GR" sz="2300" dirty="0"/>
              <a:t>) για την παρουσίαση διαφόρων εκπαιδευτικών πρακτικών</a:t>
            </a:r>
            <a:r>
              <a:rPr lang="en-US" sz="2300" dirty="0"/>
              <a:t>.</a:t>
            </a:r>
            <a:endParaRPr lang="el-GR" sz="2300" dirty="0"/>
          </a:p>
          <a:p>
            <a:endParaRPr lang="en-US" sz="2800" dirty="0"/>
          </a:p>
        </p:txBody>
      </p:sp>
      <p:pic>
        <p:nvPicPr>
          <p:cNvPr id="3" name="Εικόνα 2"/>
          <p:cNvPicPr>
            <a:picLocks noChangeAspect="1"/>
          </p:cNvPicPr>
          <p:nvPr/>
        </p:nvPicPr>
        <p:blipFill>
          <a:blip r:embed="rId2"/>
          <a:stretch>
            <a:fillRect/>
          </a:stretch>
        </p:blipFill>
        <p:spPr>
          <a:xfrm>
            <a:off x="7820499" y="4843566"/>
            <a:ext cx="983866" cy="943979"/>
          </a:xfrm>
          <a:prstGeom prst="rect">
            <a:avLst/>
          </a:prstGeom>
        </p:spPr>
      </p:pic>
      <p:pic>
        <p:nvPicPr>
          <p:cNvPr id="4" name="Εικόνα 3"/>
          <p:cNvPicPr>
            <a:picLocks noChangeAspect="1"/>
          </p:cNvPicPr>
          <p:nvPr/>
        </p:nvPicPr>
        <p:blipFill>
          <a:blip r:embed="rId3"/>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1433800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912707" y="878355"/>
            <a:ext cx="7798524" cy="38164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l-GR" sz="2800" dirty="0">
                <a:solidFill>
                  <a:prstClr val="black"/>
                </a:solidFill>
                <a:latin typeface="Calibri"/>
              </a:rPr>
              <a:t>Π</a:t>
            </a:r>
            <a:r>
              <a:rPr kumimoji="0" lang="el-GR" sz="2800" b="0" i="0" u="none" strike="noStrike" kern="1200" cap="none" spc="0" normalizeH="0" baseline="0" noProof="0" dirty="0" err="1">
                <a:ln>
                  <a:noFill/>
                </a:ln>
                <a:solidFill>
                  <a:prstClr val="black"/>
                </a:solidFill>
                <a:effectLst/>
                <a:uLnTx/>
                <a:uFillTx/>
                <a:latin typeface="Calibri"/>
                <a:ea typeface="+mn-ea"/>
                <a:cs typeface="+mn-cs"/>
              </a:rPr>
              <a:t>ερισσότερες</a:t>
            </a:r>
            <a:r>
              <a:rPr kumimoji="0" lang="el-GR" sz="2800" b="0" i="0" u="none" strike="noStrike" kern="1200" cap="none" spc="0" normalizeH="0" baseline="0" noProof="0" dirty="0">
                <a:ln>
                  <a:noFill/>
                </a:ln>
                <a:solidFill>
                  <a:prstClr val="black"/>
                </a:solidFill>
                <a:effectLst/>
                <a:uLnTx/>
                <a:uFillTx/>
                <a:latin typeface="Calibri"/>
                <a:ea typeface="+mn-ea"/>
                <a:cs typeface="+mn-cs"/>
              </a:rPr>
              <a:t> πληροφορίες σχετικά με το </a:t>
            </a:r>
            <a:r>
              <a:rPr kumimoji="0" lang="en-US" sz="28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800" b="0" i="0" u="none" strike="noStrike" kern="1200" cap="none" spc="0" normalizeH="0" baseline="0" noProof="0" dirty="0">
                <a:ln>
                  <a:noFill/>
                </a:ln>
                <a:solidFill>
                  <a:prstClr val="black"/>
                </a:solidFill>
                <a:effectLst/>
                <a:uLnTx/>
                <a:uFillTx/>
                <a:latin typeface="Calibri"/>
                <a:ea typeface="+mn-ea"/>
                <a:cs typeface="+mn-cs"/>
              </a:rPr>
              <a:t>μπορείτε να βρείτε στο παρακάτω </a:t>
            </a:r>
            <a:r>
              <a:rPr lang="en-US" sz="2800" dirty="0">
                <a:solidFill>
                  <a:prstClr val="black"/>
                </a:solidFill>
                <a:latin typeface="Calibri"/>
              </a:rPr>
              <a:t>Y</a:t>
            </a:r>
            <a:r>
              <a:rPr kumimoji="0" lang="en-US" sz="2800" b="0" i="0" u="none" strike="noStrike" kern="1200" cap="none" spc="0" normalizeH="0" baseline="0" noProof="0" dirty="0" err="1">
                <a:ln>
                  <a:noFill/>
                </a:ln>
                <a:solidFill>
                  <a:prstClr val="black"/>
                </a:solidFill>
                <a:effectLst/>
                <a:uLnTx/>
                <a:uFillTx/>
                <a:latin typeface="Calibri"/>
                <a:ea typeface="+mn-ea"/>
                <a:cs typeface="+mn-cs"/>
              </a:rPr>
              <a:t>ouTube</a:t>
            </a:r>
            <a:r>
              <a:rPr kumimoji="0" lang="en-US" sz="2800" b="0" i="0" u="none" strike="noStrike" kern="1200" cap="none" spc="0" normalizeH="0" baseline="0" noProof="0" dirty="0">
                <a:ln>
                  <a:noFill/>
                </a:ln>
                <a:solidFill>
                  <a:prstClr val="black"/>
                </a:solidFill>
                <a:effectLst/>
                <a:uLnTx/>
                <a:uFillTx/>
                <a:latin typeface="Calibri"/>
                <a:ea typeface="+mn-ea"/>
                <a:cs typeface="+mn-cs"/>
              </a:rPr>
              <a:t> video</a:t>
            </a:r>
            <a:endParaRPr kumimoji="0" lang="el-GR"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l-GR"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2800" b="0" i="0" u="none" strike="noStrike" kern="1200" cap="none" spc="0" normalizeH="0" baseline="0" noProof="0" dirty="0">
                <a:ln>
                  <a:noFill/>
                </a:ln>
                <a:solidFill>
                  <a:prstClr val="black"/>
                </a:solidFill>
                <a:effectLst/>
                <a:uLnTx/>
                <a:uFillTx/>
                <a:latin typeface="Calibri"/>
                <a:ea typeface="+mn-ea"/>
                <a:cs typeface="+mn-cs"/>
                <a:hlinkClick r:id="rId2"/>
              </a:rPr>
              <a:t>Scientix – Κοινότητες Μάθησης και Πρακτικής σε επίπεδο Ευρωπαϊκής Ένωσης</a:t>
            </a:r>
            <a:endParaRPr kumimoji="0" lang="el-GR" sz="28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2300" b="0" i="0" u="none" strike="noStrike" kern="1200" cap="none" spc="0" normalizeH="0" baseline="0" noProof="0" dirty="0">
              <a:ln>
                <a:noFill/>
              </a:ln>
              <a:solidFill>
                <a:prstClr val="black"/>
              </a:solidFill>
              <a:effectLst/>
              <a:uLnTx/>
              <a:uFillTx/>
              <a:latin typeface="Calibri"/>
              <a:ea typeface="+mn-ea"/>
              <a:cs typeface="+mn-cs"/>
            </a:endParaRPr>
          </a:p>
          <a:p>
            <a:endParaRPr lang="el-GR" sz="2300" dirty="0"/>
          </a:p>
          <a:p>
            <a:endParaRPr lang="en-US" sz="2800" dirty="0"/>
          </a:p>
        </p:txBody>
      </p:sp>
      <p:pic>
        <p:nvPicPr>
          <p:cNvPr id="3" name="Εικόνα 2"/>
          <p:cNvPicPr>
            <a:picLocks noChangeAspect="1"/>
          </p:cNvPicPr>
          <p:nvPr/>
        </p:nvPicPr>
        <p:blipFill>
          <a:blip r:embed="rId3"/>
          <a:stretch>
            <a:fillRect/>
          </a:stretch>
        </p:blipFill>
        <p:spPr>
          <a:xfrm>
            <a:off x="7820499" y="4843566"/>
            <a:ext cx="983866" cy="943979"/>
          </a:xfrm>
          <a:prstGeom prst="rect">
            <a:avLst/>
          </a:prstGeom>
        </p:spPr>
      </p:pic>
      <p:pic>
        <p:nvPicPr>
          <p:cNvPr id="4" name="Εικόνα 3"/>
          <p:cNvPicPr>
            <a:picLocks noChangeAspect="1"/>
          </p:cNvPicPr>
          <p:nvPr/>
        </p:nvPicPr>
        <p:blipFill>
          <a:blip r:embed="rId4"/>
          <a:stretch>
            <a:fillRect/>
          </a:stretch>
        </p:blipFill>
        <p:spPr>
          <a:xfrm>
            <a:off x="5105905" y="408544"/>
            <a:ext cx="4038095" cy="466667"/>
          </a:xfrm>
          <a:prstGeom prst="rect">
            <a:avLst/>
          </a:prstGeom>
        </p:spPr>
      </p:pic>
    </p:spTree>
    <p:extLst>
      <p:ext uri="{BB962C8B-B14F-4D97-AF65-F5344CB8AC3E}">
        <p14:creationId xmlns:p14="http://schemas.microsoft.com/office/powerpoint/2010/main" val="1875177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_alt.data">
            <a:extLst>
              <a:ext uri="{FF2B5EF4-FFF2-40B4-BE49-F238E27FC236}">
                <a16:creationId xmlns:a16="http://schemas.microsoft.com/office/drawing/2014/main" id="{87F01613-1BB9-4D53-A2DE-DB396B7542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677865"/>
            <a:ext cx="9105900" cy="4897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7583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lum/>
            <a:alphaModFix/>
          </a:blip>
          <a:srcRect/>
          <a:stretch>
            <a:fillRect/>
          </a:stretch>
        </p:blipFill>
        <p:spPr>
          <a:xfrm>
            <a:off x="735" y="539640"/>
            <a:ext cx="9144000" cy="4799160"/>
          </a:xfrm>
          <a:prstGeom prst="rect">
            <a:avLst/>
          </a:prstGeom>
          <a:noFill/>
          <a:ln>
            <a:noFill/>
          </a:ln>
        </p:spPr>
      </p:pic>
      <p:sp>
        <p:nvSpPr>
          <p:cNvPr id="3" name="Freeform 2"/>
          <p:cNvSpPr/>
          <p:nvPr/>
        </p:nvSpPr>
        <p:spPr>
          <a:xfrm>
            <a:off x="4680000" y="55440"/>
            <a:ext cx="4500360" cy="700200"/>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a:noFill/>
            <a:prstDash val="solid"/>
          </a:ln>
        </p:spPr>
        <p:txBody>
          <a:bodyPr vert="horz" wrap="square" lIns="90000" tIns="45000" rIns="90000" bIns="45000" anchor="t" anchorCtr="0" compatLnSpc="1"/>
          <a:lstStyle/>
          <a:p>
            <a:pPr>
              <a:spcBef>
                <a:spcPts val="448"/>
              </a:spcBef>
              <a:tabLst>
                <a:tab pos="0" algn="l"/>
                <a:tab pos="448919" algn="l"/>
                <a:tab pos="898199" algn="l"/>
                <a:tab pos="1347480" algn="l"/>
                <a:tab pos="1796760" algn="l"/>
                <a:tab pos="2246040" algn="l"/>
                <a:tab pos="2695320" algn="l"/>
                <a:tab pos="3144600" algn="l"/>
                <a:tab pos="3593880" algn="l"/>
                <a:tab pos="4043159" algn="l"/>
                <a:tab pos="4492440" algn="l"/>
                <a:tab pos="4941719" algn="l"/>
                <a:tab pos="5391000" algn="l"/>
                <a:tab pos="5840280" algn="l"/>
                <a:tab pos="6289560" algn="l"/>
                <a:tab pos="6738840" algn="l"/>
                <a:tab pos="7188120" algn="l"/>
                <a:tab pos="7637400" algn="l"/>
                <a:tab pos="8086679" algn="l"/>
                <a:tab pos="8535960" algn="l"/>
                <a:tab pos="8985240" algn="l"/>
              </a:tabLst>
            </a:pPr>
            <a:r>
              <a:rPr lang="fr-BE" sz="4000" b="1" dirty="0">
                <a:solidFill>
                  <a:srgbClr val="0177C1"/>
                </a:solidFill>
                <a:latin typeface="Arial" pitchFamily="18"/>
                <a:ea typeface="ヒラギノ角ゴ ProN W3" pitchFamily="2"/>
                <a:cs typeface="ヒラギノ角ゴ ProN W3" pitchFamily="2"/>
              </a:rPr>
              <a:t>http://scientix.eu</a:t>
            </a:r>
          </a:p>
        </p:txBody>
      </p:sp>
    </p:spTree>
    <p:extLst>
      <p:ext uri="{BB962C8B-B14F-4D97-AF65-F5344CB8AC3E}">
        <p14:creationId xmlns:p14="http://schemas.microsoft.com/office/powerpoint/2010/main" val="2327490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613833" y="849811"/>
            <a:ext cx="7978866" cy="4616648"/>
          </a:xfrm>
          <a:prstGeom prst="rect">
            <a:avLst/>
          </a:prstGeom>
        </p:spPr>
        <p:txBody>
          <a:bodyPr wrap="square">
            <a:spAutoFit/>
          </a:bodyPr>
          <a:lstStyle/>
          <a:p>
            <a:r>
              <a:rPr lang="el-GR" sz="2800" b="1" dirty="0"/>
              <a:t>Κάλεσμα για πρεσβευτές του </a:t>
            </a:r>
            <a:r>
              <a:rPr lang="en-US" sz="2800" b="1" dirty="0"/>
              <a:t>Scientix</a:t>
            </a:r>
            <a:endParaRPr lang="el-GR" sz="2800" b="1" dirty="0"/>
          </a:p>
          <a:p>
            <a:endParaRPr lang="el-GR" sz="2800" b="1" dirty="0"/>
          </a:p>
          <a:p>
            <a:endParaRPr lang="el-GR" sz="800" dirty="0"/>
          </a:p>
          <a:p>
            <a:r>
              <a:rPr lang="el-GR" sz="2300" dirty="0"/>
              <a:t>Το Scientix αναζητά δυναμικούς, ενθουσιώδεις και δημιουργικούς εκπαιδευτικούς για να συμμετάσχουν στο </a:t>
            </a:r>
            <a:r>
              <a:rPr lang="en-US" sz="2300" dirty="0"/>
              <a:t>Scientix Teachers’ Panel</a:t>
            </a:r>
            <a:r>
              <a:rPr lang="el-GR" sz="2300" dirty="0"/>
              <a:t>, το οποίο αποτελείται ήδη από 849 Πρεσβευτές Scientix που έχουν επιλεγεί από την τρέχουσα και τις προηγούμενες εκδόσεις του έργου.</a:t>
            </a:r>
            <a:endParaRPr lang="en-US" sz="2300" dirty="0"/>
          </a:p>
          <a:p>
            <a:endParaRPr lang="en-US" sz="2300" dirty="0"/>
          </a:p>
          <a:p>
            <a:r>
              <a:rPr lang="el-GR" sz="2300" dirty="0"/>
              <a:t> </a:t>
            </a:r>
            <a:r>
              <a:rPr lang="en-US" sz="2300" dirty="0"/>
              <a:t>O</a:t>
            </a:r>
            <a:r>
              <a:rPr lang="el-GR" sz="2300" dirty="0"/>
              <a:t>ι Πρεσβευτές του Scientix είναι εκπαιδευτικοί από οπουδήποτε στον κόσμο, πρόθυμοι να υποστηρίξουν τη διάδοση του Scientix και την ανταλλαγή πρακτικών και γνώσεων μεταξύ όλων των ενδιαφερομένων φορέων εκπαίδευσης STEM.</a:t>
            </a:r>
            <a:endParaRPr lang="en-US" sz="2800" dirty="0"/>
          </a:p>
        </p:txBody>
      </p:sp>
    </p:spTree>
    <p:extLst>
      <p:ext uri="{BB962C8B-B14F-4D97-AF65-F5344CB8AC3E}">
        <p14:creationId xmlns:p14="http://schemas.microsoft.com/office/powerpoint/2010/main" val="849648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815341" y="837111"/>
            <a:ext cx="7798524" cy="4970591"/>
          </a:xfrm>
          <a:prstGeom prst="rect">
            <a:avLst/>
          </a:prstGeom>
        </p:spPr>
        <p:txBody>
          <a:bodyPr wrap="square">
            <a:spAutoFit/>
          </a:bodyPr>
          <a:lstStyle/>
          <a:p>
            <a:r>
              <a:rPr lang="el-GR" sz="2800" b="1" dirty="0"/>
              <a:t>Κάλεσμα για πρεσβευτές του </a:t>
            </a:r>
            <a:r>
              <a:rPr lang="en-US" sz="2800" b="1" dirty="0"/>
              <a:t>Scientix</a:t>
            </a:r>
            <a:endParaRPr lang="el-GR" sz="2800" b="1" dirty="0"/>
          </a:p>
          <a:p>
            <a:endParaRPr lang="el-GR" sz="2800" b="1" dirty="0"/>
          </a:p>
          <a:p>
            <a:endParaRPr lang="el-GR" sz="800" dirty="0"/>
          </a:p>
          <a:p>
            <a:r>
              <a:rPr lang="el-GR" sz="2300" dirty="0"/>
              <a:t>Οι Πρεσβευτές του Scientix βοηθούν στην  οργάνωση των δραστηριοτήτων του Scientix σε εθνικό επίπεδο και διαδραματίζουν ενεργό ρόλο στην υποστήριξη της καινοτομίας στην εκπαίδευση STEM στις χώρες τους. </a:t>
            </a:r>
            <a:endParaRPr lang="en-US" sz="2300" dirty="0"/>
          </a:p>
          <a:p>
            <a:endParaRPr lang="en-US" sz="2300" dirty="0"/>
          </a:p>
          <a:p>
            <a:r>
              <a:rPr lang="el-GR" sz="2300" dirty="0"/>
              <a:t>Το έργο τους είναι απαραίτητο για την επέκταση και την εδραίωση μιας κοινότητας, της οποίας οι βασικές αξίες βασίζονται στην ανταλλαγή καλών πρακτικών στην τάξη, ειδικά στον τομέα του STEM, και στη διασφάλιση ότι οι μαθητές είναι εξοπλισμένοι με τις δεξιότητες που απαιτούνται για να γίνουν επιτυχημένοι ενήλικες.</a:t>
            </a:r>
            <a:endParaRPr lang="en-US" sz="2800" dirty="0"/>
          </a:p>
        </p:txBody>
      </p:sp>
    </p:spTree>
    <p:extLst>
      <p:ext uri="{BB962C8B-B14F-4D97-AF65-F5344CB8AC3E}">
        <p14:creationId xmlns:p14="http://schemas.microsoft.com/office/powerpoint/2010/main" val="1214005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815341" y="837111"/>
            <a:ext cx="7798524" cy="3631763"/>
          </a:xfrm>
          <a:prstGeom prst="rect">
            <a:avLst/>
          </a:prstGeom>
        </p:spPr>
        <p:txBody>
          <a:bodyPr wrap="square">
            <a:spAutoFit/>
          </a:bodyPr>
          <a:lstStyle/>
          <a:p>
            <a:r>
              <a:rPr lang="el-GR" sz="2800" b="1" dirty="0"/>
              <a:t>Κάλεσμα για πρεσβευτές του </a:t>
            </a:r>
            <a:r>
              <a:rPr lang="en-US" sz="2800" b="1" dirty="0"/>
              <a:t>Scientix</a:t>
            </a:r>
            <a:endParaRPr lang="el-GR" sz="2800" b="1" dirty="0"/>
          </a:p>
          <a:p>
            <a:endParaRPr lang="el-GR" sz="2800" b="1" dirty="0"/>
          </a:p>
          <a:p>
            <a:endParaRPr lang="el-GR" sz="800" dirty="0"/>
          </a:p>
          <a:p>
            <a:r>
              <a:rPr lang="el-GR" sz="2300" dirty="0"/>
              <a:t>Επί του παρόντος, το Scientix έχει 849 ενεργούς Πρεσβευτές και σκοπεύει να επεκταθεί με 200 επιπλέον. </a:t>
            </a:r>
          </a:p>
          <a:p>
            <a:endParaRPr lang="el-GR" sz="2300" dirty="0"/>
          </a:p>
          <a:p>
            <a:r>
              <a:rPr lang="el-GR" sz="2300" dirty="0"/>
              <a:t>Η πρόσκληση είναι ανοιχτή σε εκπαιδευτικούς από οποιαδήποτε χώρα του κόσμου και η προθεσμία υποβολής αιτήσεων είναι η 23η Νοεμβρίου 2021 στις 12:00 μ.μ. (CEST). </a:t>
            </a:r>
          </a:p>
          <a:p>
            <a:endParaRPr lang="en-US" sz="2800" dirty="0"/>
          </a:p>
        </p:txBody>
      </p:sp>
    </p:spTree>
    <p:extLst>
      <p:ext uri="{BB962C8B-B14F-4D97-AF65-F5344CB8AC3E}">
        <p14:creationId xmlns:p14="http://schemas.microsoft.com/office/powerpoint/2010/main" val="2248544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5432256"/>
          </a:xfrm>
          <a:prstGeom prst="rect">
            <a:avLst/>
          </a:prstGeom>
        </p:spPr>
        <p:txBody>
          <a:bodyPr wrap="square">
            <a:spAutoFit/>
          </a:bodyPr>
          <a:lstStyle/>
          <a:p>
            <a:r>
              <a:rPr lang="el-GR" sz="2800" b="1" dirty="0"/>
              <a:t>Καθήκοντα και ευθύνες των πρεσβευτών του </a:t>
            </a:r>
            <a:r>
              <a:rPr lang="en-US" sz="2800" b="1" dirty="0"/>
              <a:t>Scientix</a:t>
            </a:r>
            <a:endParaRPr lang="el-GR" sz="2800" b="1" dirty="0"/>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Τα καθήκοντα των πρεσβευτών του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είναι τα ακόλουθα:</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Υποστηρίζουν τη διάδοση του Scientix, καθώς και την εκπαίδευση STEM γενικότερα, σε εθνικό επίπεδο.</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Παρέχουν στο Scientix ad hoc βοήθεια σε έρευνες, αιτήματα ανατροφοδότησης κ.λπ.</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Υποστηρίζουν τις δραστηριότητες των Εθνικών Σημείων Επαφής Scientix.</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11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Συμμετέχουν εθελοντικά, τουλάχιστον μία φορά ανά έτος στη </a:t>
            </a:r>
            <a:r>
              <a:rPr kumimoji="0" lang="el-GR" sz="2300" b="0" i="0" u="none" strike="noStrike" kern="1200" cap="none" spc="0" normalizeH="0" baseline="0" noProof="0" dirty="0" err="1">
                <a:ln>
                  <a:noFill/>
                </a:ln>
                <a:solidFill>
                  <a:prstClr val="black"/>
                </a:solidFill>
                <a:effectLst/>
                <a:uLnTx/>
                <a:uFillTx/>
                <a:latin typeface="Calibri"/>
                <a:ea typeface="+mn-ea"/>
                <a:cs typeface="+mn-cs"/>
              </a:rPr>
              <a:t>δοκι</a:t>
            </a:r>
            <a:r>
              <a:rPr lang="el-GR" sz="2300" dirty="0" err="1">
                <a:solidFill>
                  <a:prstClr val="black"/>
                </a:solidFill>
                <a:latin typeface="Calibri"/>
              </a:rPr>
              <a:t>μή</a:t>
            </a:r>
            <a:r>
              <a:rPr lang="el-GR" sz="2300" dirty="0">
                <a:solidFill>
                  <a:prstClr val="black"/>
                </a:solidFill>
                <a:latin typeface="Calibri"/>
              </a:rPr>
              <a:t> πόρων και εργαλείων και στην παροχή ανατροφοδότησης. </a:t>
            </a:r>
            <a:endParaRPr kumimoji="0" lang="el-GR" sz="23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2300" b="0" i="0" u="none" strike="noStrike" kern="1200" cap="none" spc="0" normalizeH="0" baseline="0" noProof="0" dirty="0">
              <a:ln>
                <a:noFill/>
              </a:ln>
              <a:solidFill>
                <a:prstClr val="black"/>
              </a:solidFill>
              <a:effectLst/>
              <a:uLnTx/>
              <a:uFillTx/>
              <a:latin typeface="Calibri"/>
              <a:ea typeface="+mn-ea"/>
              <a:cs typeface="+mn-cs"/>
            </a:endParaRPr>
          </a:p>
          <a:p>
            <a:endParaRPr lang="en-US" sz="2800" dirty="0"/>
          </a:p>
        </p:txBody>
      </p:sp>
    </p:spTree>
    <p:extLst>
      <p:ext uri="{BB962C8B-B14F-4D97-AF65-F5344CB8AC3E}">
        <p14:creationId xmlns:p14="http://schemas.microsoft.com/office/powerpoint/2010/main" val="4017259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4555093"/>
          </a:xfrm>
          <a:prstGeom prst="rect">
            <a:avLst/>
          </a:prstGeom>
        </p:spPr>
        <p:txBody>
          <a:bodyPr wrap="square">
            <a:spAutoFit/>
          </a:bodyPr>
          <a:lstStyle/>
          <a:p>
            <a:r>
              <a:rPr lang="el-GR" sz="2800" b="1" dirty="0"/>
              <a:t>Καθήκοντα και ευθύνες των πρεσβευτών του </a:t>
            </a:r>
            <a:r>
              <a:rPr lang="en-US" sz="2800" b="1" dirty="0"/>
              <a:t>Scientix</a:t>
            </a:r>
            <a:endParaRPr lang="el-GR" sz="2800" b="1" dirty="0"/>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Τα καθήκοντα των πρεσβευτών του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είναι τα ακόλουθα:</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Υποστηρίζουν με συγκεκριμένες εργασίες την πρωτοβουλία υποστήριξης εκπαιδευτικών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Οι εργασίες μπορεί να περιλαμβάνουν</a:t>
            </a:r>
            <a:r>
              <a:rPr kumimoji="0" lang="en-US" sz="2300" b="0" i="0" u="none" strike="noStrike" kern="1200" cap="none" spc="0" normalizeH="0" baseline="0" noProof="0" dirty="0">
                <a:ln>
                  <a:noFill/>
                </a:ln>
                <a:solidFill>
                  <a:prstClr val="black"/>
                </a:solidFill>
                <a:effectLst/>
                <a:uLnTx/>
                <a:uFillTx/>
                <a:latin typeface="Calibri"/>
                <a:ea typeface="+mn-ea"/>
                <a:cs typeface="+mn-cs"/>
              </a:rPr>
              <a:t>:</a:t>
            </a:r>
            <a:r>
              <a:rPr kumimoji="0" lang="el-GR" sz="2300" b="0" i="0" u="none" strike="noStrike" kern="1200" cap="none" spc="0" normalizeH="0" baseline="0" noProof="0" dirty="0">
                <a:ln>
                  <a:noFill/>
                </a:ln>
                <a:solidFill>
                  <a:prstClr val="black"/>
                </a:solidFill>
                <a:effectLst/>
                <a:uLnTx/>
                <a:uFillTx/>
                <a:latin typeface="Calibri"/>
                <a:ea typeface="+mn-ea"/>
                <a:cs typeface="+mn-cs"/>
              </a:rPr>
              <a:t> </a:t>
            </a:r>
            <a:r>
              <a:rPr lang="el-GR" sz="2300" dirty="0">
                <a:solidFill>
                  <a:prstClr val="black"/>
                </a:solidFill>
                <a:latin typeface="Calibri"/>
              </a:rPr>
              <a:t>Συντονισμό</a:t>
            </a:r>
            <a:r>
              <a:rPr kumimoji="0" lang="el-GR" sz="2300" b="0" i="0" u="none" strike="noStrike" kern="1200" cap="none" spc="0" normalizeH="0" baseline="0" noProof="0" dirty="0">
                <a:ln>
                  <a:noFill/>
                </a:ln>
                <a:solidFill>
                  <a:prstClr val="black"/>
                </a:solidFill>
                <a:effectLst/>
                <a:uLnTx/>
                <a:uFillTx/>
                <a:latin typeface="Calibri"/>
                <a:ea typeface="+mn-ea"/>
                <a:cs typeface="+mn-cs"/>
              </a:rPr>
              <a:t> κοινοτήτων πρακτικής ή φόρουμ, επισκόπηση βιβλιογραφίας, σχεδιασμό σχεδίων μαθημάτων, επισκόπηση εκπαιδευτικών πόρων κ.λπ.</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Υποστηρίζουν STE(A)M Ευρωπαϊκές συμπράξεις σε εθνικό επίπεδο, που συνδέονται με το Scientix.</a:t>
            </a:r>
            <a:endParaRPr kumimoji="0" lang="el-GR" sz="1100" b="0" i="0" u="none" strike="noStrike" kern="1200" cap="none" spc="0" normalizeH="0" baseline="0" noProof="0" dirty="0">
              <a:ln>
                <a:noFill/>
              </a:ln>
              <a:solidFill>
                <a:prstClr val="black"/>
              </a:solidFill>
              <a:effectLst/>
              <a:uLnTx/>
              <a:uFillTx/>
              <a:latin typeface="Calibri"/>
              <a:ea typeface="+mn-ea"/>
              <a:cs typeface="+mn-cs"/>
            </a:endParaRPr>
          </a:p>
          <a:p>
            <a:endParaRPr lang="en-US" sz="2800" dirty="0"/>
          </a:p>
        </p:txBody>
      </p:sp>
    </p:spTree>
    <p:extLst>
      <p:ext uri="{BB962C8B-B14F-4D97-AF65-F5344CB8AC3E}">
        <p14:creationId xmlns:p14="http://schemas.microsoft.com/office/powerpoint/2010/main" val="3581459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2046714"/>
          </a:xfrm>
          <a:prstGeom prst="rect">
            <a:avLst/>
          </a:prstGeom>
        </p:spPr>
        <p:txBody>
          <a:bodyPr wrap="square">
            <a:spAutoFit/>
          </a:bodyPr>
          <a:lstStyle/>
          <a:p>
            <a:r>
              <a:rPr lang="el-GR" sz="2800" b="1" dirty="0"/>
              <a:t>Καθήκοντα και ευθύνες των πρεσβευτών του </a:t>
            </a:r>
            <a:r>
              <a:rPr lang="en-US" sz="2800" b="1" dirty="0"/>
              <a:t>Scientix</a:t>
            </a:r>
            <a:endParaRPr lang="el-GR" sz="2800" b="1" dirty="0"/>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Τα καθήκοντα των πρεσβευτών του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είναι τα ακόλουθα:</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solidFill>
                  <a:prstClr val="black"/>
                </a:solidFill>
                <a:latin typeface="Calibri"/>
              </a:rPr>
              <a:t>Διαδίδουν το </a:t>
            </a:r>
            <a:r>
              <a:rPr lang="en-US" sz="2300" dirty="0">
                <a:solidFill>
                  <a:prstClr val="black"/>
                </a:solidFill>
                <a:latin typeface="Calibri"/>
              </a:rPr>
              <a:t>Scientix </a:t>
            </a:r>
            <a:r>
              <a:rPr lang="el-GR" sz="2300" dirty="0">
                <a:solidFill>
                  <a:prstClr val="black"/>
                </a:solidFill>
                <a:latin typeface="Calibri"/>
              </a:rPr>
              <a:t>μέσω κοινωνικών δικτύων </a:t>
            </a:r>
            <a:r>
              <a:rPr lang="en-US" sz="2300" dirty="0">
                <a:solidFill>
                  <a:prstClr val="black"/>
                </a:solidFill>
                <a:latin typeface="Calibri"/>
              </a:rPr>
              <a:t>(Facebook, Twitter, Instagram </a:t>
            </a:r>
            <a:r>
              <a:rPr lang="el-GR" sz="2300" dirty="0">
                <a:solidFill>
                  <a:prstClr val="black"/>
                </a:solidFill>
                <a:latin typeface="Calibri"/>
              </a:rPr>
              <a:t>κ.λπ.)</a:t>
            </a:r>
            <a:endParaRPr lang="en-US" sz="2800" dirty="0"/>
          </a:p>
        </p:txBody>
      </p:sp>
    </p:spTree>
    <p:extLst>
      <p:ext uri="{BB962C8B-B14F-4D97-AF65-F5344CB8AC3E}">
        <p14:creationId xmlns:p14="http://schemas.microsoft.com/office/powerpoint/2010/main" val="33045899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4985980"/>
          </a:xfrm>
          <a:prstGeom prst="rect">
            <a:avLst/>
          </a:prstGeom>
        </p:spPr>
        <p:txBody>
          <a:bodyPr wrap="square">
            <a:spAutoFit/>
          </a:bodyPr>
          <a:lstStyle/>
          <a:p>
            <a:r>
              <a:rPr lang="el-GR" sz="2800" b="1" dirty="0"/>
              <a:t>Οφέλη των πρεσβευτών του </a:t>
            </a:r>
            <a:r>
              <a:rPr lang="en-US" sz="2800" b="1" dirty="0"/>
              <a:t>Scientix</a:t>
            </a:r>
            <a:endParaRPr lang="el-GR" sz="2800" b="1" dirty="0"/>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Τα οφέλη των πρεσβευτών του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είναι τα ακόλουθα:</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solidFill>
                  <a:prstClr val="black"/>
                </a:solidFill>
                <a:latin typeface="Calibri"/>
              </a:rPr>
              <a:t>Πιστοποιητικό στο τέλος κάθε ακαδημαϊκού έτους (εφόσον ήταν ο πρεσβευτής ήταν ενεργός).</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solidFill>
                <a:prstClr val="black"/>
              </a:solidFill>
              <a:latin typeface="Calibri"/>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t>Μια συστατική επιστολή με βάση την  επίδοση του πρεσβευτή.</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t>Τη δυνατότητα να χρησιμοποιεί το λογότυπο Scientix </a:t>
            </a:r>
            <a:r>
              <a:rPr lang="el-GR" sz="2300" dirty="0" err="1"/>
              <a:t>Ambassador</a:t>
            </a:r>
            <a:r>
              <a:rPr lang="el-GR" sz="2300" dirty="0"/>
              <a:t> και να το προσθέτει στα κοινωνικά και επαγγελματικά του προφίλ στα μέσα κοινωνικής δικτύωσης.</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t>Το </a:t>
            </a:r>
            <a:r>
              <a:rPr lang="en-US" sz="2300" dirty="0"/>
              <a:t>S</a:t>
            </a:r>
            <a:r>
              <a:rPr lang="el-GR" sz="2300" dirty="0" err="1"/>
              <a:t>cientix</a:t>
            </a:r>
            <a:r>
              <a:rPr lang="el-GR" sz="2300" dirty="0"/>
              <a:t> θα χρησιμοποιήσει τα μέσα κοινωνικής δικτύωσης για να προβάλλει το έργο των πρεσβευτών του (αύξηση της προβολής των πρεσβευτών).</a:t>
            </a:r>
            <a:endParaRPr lang="en-US" sz="2300" dirty="0"/>
          </a:p>
        </p:txBody>
      </p:sp>
    </p:spTree>
    <p:extLst>
      <p:ext uri="{BB962C8B-B14F-4D97-AF65-F5344CB8AC3E}">
        <p14:creationId xmlns:p14="http://schemas.microsoft.com/office/powerpoint/2010/main" val="3149209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4832092"/>
          </a:xfrm>
          <a:prstGeom prst="rect">
            <a:avLst/>
          </a:prstGeom>
        </p:spPr>
        <p:txBody>
          <a:bodyPr wrap="square">
            <a:spAutoFit/>
          </a:bodyPr>
          <a:lstStyle/>
          <a:p>
            <a:r>
              <a:rPr lang="el-GR" sz="2800" b="1" dirty="0"/>
              <a:t>Οφέλη των πρεσβευτών του </a:t>
            </a:r>
            <a:r>
              <a:rPr lang="en-US" sz="2800" b="1" dirty="0"/>
              <a:t>Scientix</a:t>
            </a:r>
            <a:endParaRPr lang="el-GR" sz="2800" b="1" dirty="0"/>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Τα οφέλη των πρεσβευτών του </a:t>
            </a:r>
            <a:r>
              <a:rPr kumimoji="0" lang="en-US" sz="2300" b="0" i="0" u="none" strike="noStrike" kern="1200" cap="none" spc="0" normalizeH="0" baseline="0" noProof="0" dirty="0">
                <a:ln>
                  <a:noFill/>
                </a:ln>
                <a:solidFill>
                  <a:prstClr val="black"/>
                </a:solidFill>
                <a:effectLst/>
                <a:uLnTx/>
                <a:uFillTx/>
                <a:latin typeface="Calibri"/>
                <a:ea typeface="+mn-ea"/>
                <a:cs typeface="+mn-cs"/>
              </a:rPr>
              <a:t>Scientix </a:t>
            </a:r>
            <a:r>
              <a:rPr kumimoji="0" lang="el-GR" sz="2300" b="0" i="0" u="none" strike="noStrike" kern="1200" cap="none" spc="0" normalizeH="0" baseline="0" noProof="0" dirty="0">
                <a:ln>
                  <a:noFill/>
                </a:ln>
                <a:solidFill>
                  <a:prstClr val="black"/>
                </a:solidFill>
                <a:effectLst/>
                <a:uLnTx/>
                <a:uFillTx/>
                <a:latin typeface="Calibri"/>
                <a:ea typeface="+mn-ea"/>
                <a:cs typeface="+mn-cs"/>
              </a:rPr>
              <a:t>είναι τα ακόλουθα:</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solidFill>
                  <a:prstClr val="black"/>
                </a:solidFill>
                <a:latin typeface="Calibri"/>
              </a:rPr>
              <a:t> Το Scientix θα συστήσει πρεσβευτές σε άλλα έργα και στην Ευρωπαϊκή Επιτροπή, όταν  αυτό είναι δυνατόν</a:t>
            </a:r>
            <a:r>
              <a:rPr lang="el-GR" sz="23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t>Περισσότερες ευκαιρίες για παρακολούθηση εκδηλώσεων Scientix: Στα </a:t>
            </a:r>
            <a:r>
              <a:rPr lang="el-GR" sz="2300" dirty="0" err="1"/>
              <a:t>Science</a:t>
            </a:r>
            <a:r>
              <a:rPr lang="el-GR" sz="2300" dirty="0"/>
              <a:t> Project </a:t>
            </a:r>
            <a:r>
              <a:rPr lang="en-US" sz="2300" dirty="0"/>
              <a:t>Workshops </a:t>
            </a:r>
            <a:r>
              <a:rPr lang="el-GR" sz="2300" dirty="0"/>
              <a:t>καθώς και στο συνέδριο Scientix 5 έως 10 θέσεις για κάθε εκδήλωση θα προορίζονται για τους πρεσβευτές Scientix.</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sz="2300" dirty="0"/>
              <a:t>Πιθανότητα εργασίας ως υποστηρικτές σε δημοσιεύσεις, συντονιστές εργαστηρίων, συγγραφείς (</a:t>
            </a:r>
            <a:r>
              <a:rPr lang="el-GR" sz="2300" dirty="0" err="1"/>
              <a:t>ιστολόγια</a:t>
            </a:r>
            <a:r>
              <a:rPr lang="el-GR" sz="2300" dirty="0"/>
              <a:t>), σχεδιαστές μαθημάτων (</a:t>
            </a:r>
            <a:r>
              <a:rPr lang="el-GR" sz="2300" dirty="0" err="1"/>
              <a:t>Moodle</a:t>
            </a:r>
            <a:r>
              <a:rPr lang="el-GR" sz="2300" dirty="0"/>
              <a:t>) και πολλά άλλα.</a:t>
            </a:r>
            <a:endParaRPr lang="en-US" sz="2300" dirty="0"/>
          </a:p>
        </p:txBody>
      </p:sp>
    </p:spTree>
    <p:extLst>
      <p:ext uri="{BB962C8B-B14F-4D97-AF65-F5344CB8AC3E}">
        <p14:creationId xmlns:p14="http://schemas.microsoft.com/office/powerpoint/2010/main" val="16778621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5647700"/>
          </a:xfrm>
          <a:prstGeom prst="rect">
            <a:avLst/>
          </a:prstGeom>
        </p:spPr>
        <p:txBody>
          <a:bodyPr wrap="square">
            <a:spAutoFit/>
          </a:bodyPr>
          <a:lstStyle/>
          <a:p>
            <a:r>
              <a:rPr lang="el-GR" sz="2800" b="1" dirty="0"/>
              <a:t>Κριτήρια Επιλογής</a:t>
            </a:r>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Οι Scientix </a:t>
            </a:r>
            <a:r>
              <a:rPr kumimoji="0" lang="el-GR" sz="2300" b="0" i="0" u="none" strike="noStrike" kern="1200" cap="none" spc="0" normalizeH="0" baseline="0" noProof="0" dirty="0" err="1">
                <a:ln>
                  <a:noFill/>
                </a:ln>
                <a:solidFill>
                  <a:prstClr val="black"/>
                </a:solidFill>
                <a:effectLst/>
                <a:uLnTx/>
                <a:uFillTx/>
                <a:latin typeface="Calibri"/>
                <a:ea typeface="+mn-ea"/>
                <a:cs typeface="+mn-cs"/>
              </a:rPr>
              <a:t>Ambassadors</a:t>
            </a:r>
            <a:r>
              <a:rPr kumimoji="0" lang="el-GR" sz="2300" b="0" i="0" u="none" strike="noStrike" kern="1200" cap="none" spc="0" normalizeH="0" baseline="0" noProof="0" dirty="0">
                <a:ln>
                  <a:noFill/>
                </a:ln>
                <a:solidFill>
                  <a:prstClr val="black"/>
                </a:solidFill>
                <a:effectLst/>
                <a:uLnTx/>
                <a:uFillTx/>
                <a:latin typeface="Calibri"/>
                <a:ea typeface="+mn-ea"/>
                <a:cs typeface="+mn-cs"/>
              </a:rPr>
              <a:t> θα ενεργήσουν σε εθελοντική βάση και οι απαιτήσεις για να γίνουν πρεσβευτές είναι:</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arenR"/>
              <a:tabLst/>
              <a:defRPr/>
            </a:pPr>
            <a:r>
              <a:rPr lang="el-GR" sz="2300" dirty="0">
                <a:solidFill>
                  <a:prstClr val="black"/>
                </a:solidFill>
                <a:latin typeface="Calibri"/>
              </a:rPr>
              <a:t> Συμπλήρωση της </a:t>
            </a:r>
            <a:r>
              <a:rPr lang="el-GR" sz="2300" dirty="0">
                <a:solidFill>
                  <a:prstClr val="black"/>
                </a:solidFill>
                <a:latin typeface="Calibri"/>
                <a:hlinkClick r:id="rId2"/>
              </a:rPr>
              <a:t>φόρμας αίτησης</a:t>
            </a:r>
            <a:r>
              <a:rPr lang="el-GR" sz="2300" dirty="0"/>
              <a: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457200" marR="0" lvl="0" indent="-457200" algn="l" defTabSz="914400" rtl="0" eaLnBrk="1" fontAlgn="auto" latinLnBrk="0" hangingPunct="1">
              <a:lnSpc>
                <a:spcPct val="100000"/>
              </a:lnSpc>
              <a:spcBef>
                <a:spcPts val="0"/>
              </a:spcBef>
              <a:spcAft>
                <a:spcPts val="0"/>
              </a:spcAft>
              <a:buClrTx/>
              <a:buSzTx/>
              <a:buFont typeface="+mj-lt"/>
              <a:buAutoNum type="arabicParenR" startAt="2"/>
              <a:tabLst/>
              <a:defRPr/>
            </a:pPr>
            <a:r>
              <a:rPr lang="el-GR" sz="2300" dirty="0"/>
              <a:t>Επιτυχής ολοκλήρωση </a:t>
            </a:r>
            <a:r>
              <a:rPr lang="el-GR" sz="2300" b="1" dirty="0"/>
              <a:t>δύο</a:t>
            </a:r>
            <a:r>
              <a:rPr lang="el-GR" sz="2300" dirty="0"/>
              <a:t> τουλάχιστον </a:t>
            </a:r>
            <a:r>
              <a:rPr lang="en-US" sz="2300" dirty="0"/>
              <a:t>MOOC </a:t>
            </a:r>
            <a:r>
              <a:rPr lang="el-GR" sz="2300" dirty="0"/>
              <a:t>από την παρακάτω λίστα</a:t>
            </a:r>
            <a:r>
              <a:rPr lang="en-US" sz="2300" dirty="0"/>
              <a:t>:</a:t>
            </a:r>
          </a:p>
          <a:p>
            <a:pPr marR="0" lvl="0" algn="l" defTabSz="914400" rtl="0" eaLnBrk="1" fontAlgn="auto" latinLnBrk="0" hangingPunct="1">
              <a:lnSpc>
                <a:spcPct val="100000"/>
              </a:lnSpc>
              <a:spcBef>
                <a:spcPts val="0"/>
              </a:spcBef>
              <a:spcAft>
                <a:spcPts val="1000"/>
              </a:spcAft>
              <a:buClrTx/>
              <a:buSzTx/>
              <a:tabLst/>
              <a:defRPr/>
            </a:pPr>
            <a:r>
              <a:rPr lang="el-GR" sz="2300" dirty="0"/>
              <a:t>α</a:t>
            </a:r>
            <a:r>
              <a:rPr lang="en-US" sz="2300" dirty="0"/>
              <a:t>) </a:t>
            </a:r>
            <a:r>
              <a:rPr lang="el-GR" sz="2300" dirty="0"/>
              <a:t>Ενός από τα </a:t>
            </a:r>
            <a:r>
              <a:rPr lang="en-US" sz="2300" dirty="0"/>
              <a:t>Scientix/STE(A)M IT Integrated STEM teaching MOOCs for primary or secondary (</a:t>
            </a:r>
            <a:r>
              <a:rPr lang="el-GR" sz="2300" dirty="0"/>
              <a:t>είτε το </a:t>
            </a:r>
            <a:r>
              <a:rPr lang="en-US" sz="2300" dirty="0"/>
              <a:t>2020 Edition </a:t>
            </a:r>
            <a:r>
              <a:rPr lang="el-GR" sz="2300" dirty="0"/>
              <a:t>είτε το</a:t>
            </a:r>
            <a:r>
              <a:rPr lang="en-US" sz="2300" dirty="0"/>
              <a:t> 2021 Rerun)</a:t>
            </a:r>
          </a:p>
          <a:p>
            <a:pPr marR="0" lvl="0" algn="l" defTabSz="914400" rtl="0" eaLnBrk="1" fontAlgn="auto" latinLnBrk="0" hangingPunct="1">
              <a:lnSpc>
                <a:spcPct val="100000"/>
              </a:lnSpc>
              <a:spcBef>
                <a:spcPts val="0"/>
              </a:spcBef>
              <a:spcAft>
                <a:spcPts val="1000"/>
              </a:spcAft>
              <a:buClrTx/>
              <a:buSzTx/>
              <a:tabLst/>
              <a:defRPr/>
            </a:pPr>
            <a:r>
              <a:rPr lang="el-GR" sz="2300" dirty="0"/>
              <a:t>β</a:t>
            </a:r>
            <a:r>
              <a:rPr lang="en-US" sz="2300" dirty="0"/>
              <a:t>) </a:t>
            </a:r>
            <a:r>
              <a:rPr lang="el-GR" sz="2300" dirty="0"/>
              <a:t>Το</a:t>
            </a:r>
            <a:r>
              <a:rPr lang="en-US" sz="2300" dirty="0"/>
              <a:t> </a:t>
            </a:r>
            <a:r>
              <a:rPr lang="en-US" sz="2300" dirty="0">
                <a:hlinkClick r:id="rId3"/>
              </a:rPr>
              <a:t>Exploring Nature-Based Solutions in Your Classroom </a:t>
            </a:r>
            <a:r>
              <a:rPr lang="en-US" sz="2300" dirty="0"/>
              <a:t>MOOC </a:t>
            </a:r>
          </a:p>
          <a:p>
            <a:pPr marR="0" lvl="0" algn="l" defTabSz="914400" rtl="0" eaLnBrk="1" fontAlgn="auto" latinLnBrk="0" hangingPunct="1">
              <a:lnSpc>
                <a:spcPct val="100000"/>
              </a:lnSpc>
              <a:spcBef>
                <a:spcPts val="0"/>
              </a:spcBef>
              <a:spcAft>
                <a:spcPts val="1000"/>
              </a:spcAft>
              <a:buClrTx/>
              <a:buSzTx/>
              <a:tabLst/>
              <a:defRPr/>
            </a:pPr>
            <a:r>
              <a:rPr lang="el-GR" sz="2300" dirty="0"/>
              <a:t>γ</a:t>
            </a:r>
            <a:r>
              <a:rPr lang="en-US" sz="2300" dirty="0"/>
              <a:t>) </a:t>
            </a:r>
            <a:r>
              <a:rPr lang="el-GR" sz="2300" dirty="0"/>
              <a:t>Το </a:t>
            </a:r>
            <a:r>
              <a:rPr lang="en-US" sz="2300" dirty="0">
                <a:hlinkClick r:id="rId4"/>
              </a:rPr>
              <a:t>Aerospace in Class MOOC </a:t>
            </a:r>
            <a:r>
              <a:rPr lang="en-US" sz="2300" dirty="0"/>
              <a:t>(2021), </a:t>
            </a:r>
            <a:r>
              <a:rPr lang="el-GR" sz="2300" dirty="0"/>
              <a:t>ή</a:t>
            </a:r>
            <a:endParaRPr lang="en-US" sz="2300" dirty="0"/>
          </a:p>
          <a:p>
            <a:pPr marR="0" lvl="0" algn="l" defTabSz="914400" rtl="0" eaLnBrk="1" fontAlgn="auto" latinLnBrk="0" hangingPunct="1">
              <a:lnSpc>
                <a:spcPct val="100000"/>
              </a:lnSpc>
              <a:spcBef>
                <a:spcPts val="0"/>
              </a:spcBef>
              <a:spcAft>
                <a:spcPts val="1000"/>
              </a:spcAft>
              <a:buClrTx/>
              <a:buSzTx/>
              <a:tabLst/>
              <a:defRPr/>
            </a:pPr>
            <a:r>
              <a:rPr lang="el-GR" sz="2300" dirty="0"/>
              <a:t>δ</a:t>
            </a:r>
            <a:r>
              <a:rPr lang="en-US" sz="2300" dirty="0"/>
              <a:t>) </a:t>
            </a:r>
            <a:r>
              <a:rPr lang="el-GR" sz="2300" dirty="0"/>
              <a:t>Το</a:t>
            </a:r>
            <a:r>
              <a:rPr lang="en-US" sz="2300" dirty="0"/>
              <a:t> </a:t>
            </a:r>
            <a:r>
              <a:rPr lang="en-US" sz="2300" dirty="0">
                <a:hlinkClick r:id="rId5"/>
              </a:rPr>
              <a:t>Three Rs and Animal Use in Science Rerun</a:t>
            </a:r>
            <a:r>
              <a:rPr lang="en-US" sz="2300" dirty="0"/>
              <a:t> MOOC (2021)</a:t>
            </a:r>
          </a:p>
          <a:p>
            <a:pPr marR="0" lvl="0" algn="l" defTabSz="914400" rtl="0" eaLnBrk="1" fontAlgn="auto" latinLnBrk="0" hangingPunct="1">
              <a:lnSpc>
                <a:spcPct val="100000"/>
              </a:lnSpc>
              <a:spcBef>
                <a:spcPts val="0"/>
              </a:spcBef>
              <a:spcAft>
                <a:spcPts val="0"/>
              </a:spcAft>
              <a:buClrTx/>
              <a:buSzTx/>
              <a:tabLst/>
              <a:defRPr/>
            </a:pPr>
            <a:endParaRPr lang="en-US" sz="2300" dirty="0"/>
          </a:p>
        </p:txBody>
      </p:sp>
    </p:spTree>
    <p:extLst>
      <p:ext uri="{BB962C8B-B14F-4D97-AF65-F5344CB8AC3E}">
        <p14:creationId xmlns:p14="http://schemas.microsoft.com/office/powerpoint/2010/main" val="40452689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321733" y="837111"/>
            <a:ext cx="8445501" cy="4678204"/>
          </a:xfrm>
          <a:prstGeom prst="rect">
            <a:avLst/>
          </a:prstGeom>
        </p:spPr>
        <p:txBody>
          <a:bodyPr wrap="square">
            <a:spAutoFit/>
          </a:bodyPr>
          <a:lstStyle/>
          <a:p>
            <a:r>
              <a:rPr lang="el-GR" sz="2800" b="1" dirty="0"/>
              <a:t>Κριτήρια Επιλογής</a:t>
            </a:r>
          </a:p>
          <a:p>
            <a:endParaRPr lang="el-GR" sz="1200" b="1" dirty="0"/>
          </a:p>
          <a:p>
            <a:endParaRPr lang="el-GR" sz="8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300" b="0" i="0" u="none" strike="noStrike" kern="1200" cap="none" spc="0" normalizeH="0" baseline="0" noProof="0" dirty="0">
                <a:ln>
                  <a:noFill/>
                </a:ln>
                <a:solidFill>
                  <a:prstClr val="black"/>
                </a:solidFill>
                <a:effectLst/>
                <a:uLnTx/>
                <a:uFillTx/>
                <a:latin typeface="Calibri"/>
                <a:ea typeface="+mn-ea"/>
                <a:cs typeface="+mn-cs"/>
              </a:rPr>
              <a:t>Οι Scientix </a:t>
            </a:r>
            <a:r>
              <a:rPr kumimoji="0" lang="el-GR" sz="2300" b="0" i="0" u="none" strike="noStrike" kern="1200" cap="none" spc="0" normalizeH="0" baseline="0" noProof="0" dirty="0" err="1">
                <a:ln>
                  <a:noFill/>
                </a:ln>
                <a:solidFill>
                  <a:prstClr val="black"/>
                </a:solidFill>
                <a:effectLst/>
                <a:uLnTx/>
                <a:uFillTx/>
                <a:latin typeface="Calibri"/>
                <a:ea typeface="+mn-ea"/>
                <a:cs typeface="+mn-cs"/>
              </a:rPr>
              <a:t>Ambassadors</a:t>
            </a:r>
            <a:r>
              <a:rPr kumimoji="0" lang="el-GR" sz="2300" b="0" i="0" u="none" strike="noStrike" kern="1200" cap="none" spc="0" normalizeH="0" baseline="0" noProof="0" dirty="0">
                <a:ln>
                  <a:noFill/>
                </a:ln>
                <a:solidFill>
                  <a:prstClr val="black"/>
                </a:solidFill>
                <a:effectLst/>
                <a:uLnTx/>
                <a:uFillTx/>
                <a:latin typeface="Calibri"/>
                <a:ea typeface="+mn-ea"/>
                <a:cs typeface="+mn-cs"/>
              </a:rPr>
              <a:t> θα ενεργήσουν σε εθελοντική βάση και οι απαιτήσεις για να γίνουν πρεσβευτές είναι:</a:t>
            </a:r>
            <a:endParaRPr kumimoji="0" lang="en-US" sz="23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l-GR" sz="1000" b="0" i="0" u="none" strike="noStrike" kern="1200" cap="none" spc="0" normalizeH="0" baseline="0" noProof="0" dirty="0">
              <a:ln>
                <a:noFill/>
              </a:ln>
              <a:solidFill>
                <a:prstClr val="black"/>
              </a:solidFill>
              <a:effectLst/>
              <a:uLnTx/>
              <a:uFillTx/>
              <a:latin typeface="Calibri"/>
              <a:ea typeface="+mn-ea"/>
              <a:cs typeface="+mn-cs"/>
            </a:endParaRPr>
          </a:p>
          <a:p>
            <a:pPr marL="457200" marR="0" lvl="0" indent="-457200" algn="l" defTabSz="914400" rtl="0" eaLnBrk="1" fontAlgn="auto" latinLnBrk="0" hangingPunct="1">
              <a:lnSpc>
                <a:spcPct val="100000"/>
              </a:lnSpc>
              <a:spcBef>
                <a:spcPts val="0"/>
              </a:spcBef>
              <a:spcAft>
                <a:spcPts val="0"/>
              </a:spcAft>
              <a:buClrTx/>
              <a:buSzTx/>
              <a:buFont typeface="+mj-lt"/>
              <a:buAutoNum type="arabicParenR" startAt="3"/>
              <a:tabLst/>
              <a:defRPr/>
            </a:pPr>
            <a:r>
              <a:rPr lang="el-GR" sz="2300" dirty="0">
                <a:solidFill>
                  <a:prstClr val="black"/>
                </a:solidFill>
                <a:latin typeface="Calibri"/>
              </a:rPr>
              <a:t> Έγκριση από το ΥΠΠΑΝ.</a:t>
            </a:r>
            <a:endParaRPr lang="el-GR" sz="2300" dirty="0"/>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l-GR" sz="1000" dirty="0"/>
          </a:p>
          <a:p>
            <a:pPr marL="457200" marR="0" lvl="0" indent="-457200" algn="l" defTabSz="914400" rtl="0" eaLnBrk="1" fontAlgn="auto" latinLnBrk="0" hangingPunct="1">
              <a:lnSpc>
                <a:spcPct val="100000"/>
              </a:lnSpc>
              <a:spcBef>
                <a:spcPts val="0"/>
              </a:spcBef>
              <a:spcAft>
                <a:spcPts val="0"/>
              </a:spcAft>
              <a:buClrTx/>
              <a:buSzTx/>
              <a:buFont typeface="+mj-lt"/>
              <a:buAutoNum type="arabicParenR" startAt="4"/>
              <a:tabLst/>
              <a:defRPr/>
            </a:pPr>
            <a:r>
              <a:rPr lang="el-GR" sz="2300" dirty="0"/>
              <a:t>Την επιτυχή ολοκλήρωση του 4</a:t>
            </a:r>
            <a:r>
              <a:rPr lang="el-GR" sz="2300" baseline="30000" dirty="0"/>
              <a:t>ου</a:t>
            </a:r>
            <a:r>
              <a:rPr lang="el-GR" sz="2300" dirty="0"/>
              <a:t> </a:t>
            </a:r>
            <a:r>
              <a:rPr lang="en-US" sz="2300" dirty="0"/>
              <a:t>online Scientix Ambassadors Training Course (SATC)</a:t>
            </a:r>
            <a:r>
              <a:rPr lang="el-GR" sz="2300" dirty="0"/>
              <a:t>.  Πρόσκληση στο πρόγραμμα θα λάβουν μόνο όσοι έχουν συμπληρώσει και τα τρία πρώτα </a:t>
            </a:r>
            <a:r>
              <a:rPr lang="el-GR" sz="2300" dirty="0" err="1"/>
              <a:t>προαπαιτούμενα</a:t>
            </a:r>
            <a:r>
              <a:rPr lang="el-GR" sz="2300" dirty="0"/>
              <a:t>. Το πρόγραμμα θα διαρκέσει από τις 3 Ιανουαρίου έως τις 24 Ιανουαρίου 2022.</a:t>
            </a:r>
          </a:p>
          <a:p>
            <a:pPr marR="0" lvl="0" algn="l" defTabSz="914400" rtl="0" eaLnBrk="1" fontAlgn="auto" latinLnBrk="0" hangingPunct="1">
              <a:lnSpc>
                <a:spcPct val="100000"/>
              </a:lnSpc>
              <a:spcBef>
                <a:spcPts val="0"/>
              </a:spcBef>
              <a:spcAft>
                <a:spcPts val="0"/>
              </a:spcAft>
              <a:buClrTx/>
              <a:buSzTx/>
              <a:tabLst/>
              <a:defRPr/>
            </a:pPr>
            <a:endParaRPr lang="en-US" sz="2300" dirty="0"/>
          </a:p>
          <a:p>
            <a:pPr marR="0" lvl="0" algn="l" defTabSz="914400" rtl="0" eaLnBrk="1" fontAlgn="auto" latinLnBrk="0" hangingPunct="1">
              <a:lnSpc>
                <a:spcPct val="100000"/>
              </a:lnSpc>
              <a:spcBef>
                <a:spcPts val="0"/>
              </a:spcBef>
              <a:spcAft>
                <a:spcPts val="0"/>
              </a:spcAft>
              <a:buClrTx/>
              <a:buSzTx/>
              <a:tabLst/>
              <a:defRPr/>
            </a:pPr>
            <a:endParaRPr lang="en-US" sz="2300" dirty="0"/>
          </a:p>
        </p:txBody>
      </p:sp>
    </p:spTree>
    <p:extLst>
      <p:ext uri="{BB962C8B-B14F-4D97-AF65-F5344CB8AC3E}">
        <p14:creationId xmlns:p14="http://schemas.microsoft.com/office/powerpoint/2010/main" val="3176286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416868"/>
          </a:xfrm>
          <a:prstGeom prst="rect">
            <a:avLst/>
          </a:prstGeom>
        </p:spPr>
        <p:txBody>
          <a:bodyPr wrap="square">
            <a:spAutoFit/>
          </a:bodyPr>
          <a:lstStyle/>
          <a:p>
            <a:r>
              <a:rPr lang="en-US" sz="2800" dirty="0"/>
              <a:t>To Scientix (</a:t>
            </a:r>
            <a:r>
              <a:rPr lang="fr-BE" sz="2800" b="1" dirty="0">
                <a:solidFill>
                  <a:srgbClr val="0177C1"/>
                </a:solidFill>
                <a:latin typeface="Arial" pitchFamily="18"/>
                <a:ea typeface="ヒラギノ角ゴ ProN W3" pitchFamily="2"/>
                <a:cs typeface="ヒラギノ角ゴ ProN W3" pitchFamily="2"/>
                <a:hlinkClick r:id="rId2"/>
              </a:rPr>
              <a:t>http://scientix.eu</a:t>
            </a:r>
            <a:r>
              <a:rPr lang="fr-BE" sz="2800" b="1" dirty="0">
                <a:solidFill>
                  <a:srgbClr val="0177C1"/>
                </a:solidFill>
                <a:latin typeface="Arial" pitchFamily="18"/>
                <a:ea typeface="ヒラギノ角ゴ ProN W3" pitchFamily="2"/>
                <a:cs typeface="ヒラギノ角ゴ ProN W3" pitchFamily="2"/>
              </a:rPr>
              <a:t> )</a:t>
            </a:r>
            <a:r>
              <a:rPr lang="en-US" sz="2800" dirty="0"/>
              <a:t> </a:t>
            </a:r>
            <a:r>
              <a:rPr lang="el-GR" sz="2800" dirty="0"/>
              <a:t>είναι η μεγαλύτερη ανοιχτή ψηφιακή κοινότητα για την εκπαίδευση στις Φυσικές Επιστήμες στην Ευρώπη. </a:t>
            </a:r>
            <a:endParaRPr lang="en-US" sz="2800" dirty="0"/>
          </a:p>
          <a:p>
            <a:endParaRPr lang="en-US" sz="2000" dirty="0"/>
          </a:p>
          <a:p>
            <a:r>
              <a:rPr lang="el-GR" sz="2800" dirty="0"/>
              <a:t>Δημιουργήθηκε για να διευκολύνει τη διάδοση και την ανταλλαγή τεχνογνωσίας και βέλτιστων πρακτικών στους τομείς της εκπαίδευσης των Φυσικών Επιστημών (Φ.Ε.) και της εκπαίδευσης </a:t>
            </a:r>
            <a:r>
              <a:rPr lang="en-US" sz="2800" dirty="0"/>
              <a:t>STEM </a:t>
            </a:r>
            <a:r>
              <a:rPr lang="el-GR" sz="2800" dirty="0"/>
              <a:t>στην Ευρωπαϊκή Ένωση</a:t>
            </a:r>
            <a:r>
              <a:rPr lang="en-US" sz="2800" dirty="0"/>
              <a:t>.</a:t>
            </a:r>
            <a:endParaRPr lang="el-GR" sz="2800" dirty="0"/>
          </a:p>
          <a:p>
            <a:endParaRPr lang="el-GR" dirty="0"/>
          </a:p>
          <a:p>
            <a:r>
              <a:rPr lang="el-GR" sz="2800" dirty="0"/>
              <a:t>Βραβεύθηκε, ως μια από τις 100 σπουδαιότερες εκπαιδευτικές καινοτομίες του κόσμου το 2017.</a:t>
            </a:r>
          </a:p>
          <a:p>
            <a:endParaRPr lang="el-GR" sz="2800" dirty="0"/>
          </a:p>
        </p:txBody>
      </p:sp>
    </p:spTree>
    <p:extLst>
      <p:ext uri="{BB962C8B-B14F-4D97-AF65-F5344CB8AC3E}">
        <p14:creationId xmlns:p14="http://schemas.microsoft.com/office/powerpoint/2010/main" val="4890196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4893647"/>
          </a:xfrm>
          <a:prstGeom prst="rect">
            <a:avLst/>
          </a:prstGeom>
        </p:spPr>
        <p:txBody>
          <a:bodyPr wrap="square">
            <a:spAutoFit/>
          </a:bodyPr>
          <a:lstStyle/>
          <a:p>
            <a:pPr algn="ctr"/>
            <a:r>
              <a:rPr lang="el-GR" sz="2800" dirty="0"/>
              <a:t>Για περισσότερες πληροφορίες μπορείτε να επικοινωνήσετε μαζί μου  στο </a:t>
            </a:r>
          </a:p>
          <a:p>
            <a:pPr algn="ctr"/>
            <a:r>
              <a:rPr lang="el-GR" sz="2800" dirty="0"/>
              <a:t> </a:t>
            </a:r>
            <a:r>
              <a:rPr lang="en-US" sz="2800" dirty="0">
                <a:hlinkClick r:id="rId2"/>
              </a:rPr>
              <a:t>axilleask@gmail.com</a:t>
            </a:r>
            <a:r>
              <a:rPr lang="el-GR" sz="2800" dirty="0"/>
              <a:t> </a:t>
            </a:r>
            <a:r>
              <a:rPr lang="en-US" sz="2800" dirty="0"/>
              <a:t> </a:t>
            </a:r>
            <a:r>
              <a:rPr lang="el-GR" sz="2800" dirty="0"/>
              <a:t> </a:t>
            </a:r>
          </a:p>
          <a:p>
            <a:pPr algn="ctr"/>
            <a:endParaRPr lang="el-GR" sz="2800" dirty="0"/>
          </a:p>
          <a:p>
            <a:pPr algn="ctr"/>
            <a:r>
              <a:rPr lang="el-GR" sz="2800" dirty="0"/>
              <a:t>Ή</a:t>
            </a:r>
          </a:p>
          <a:p>
            <a:pPr algn="ctr"/>
            <a:endParaRPr lang="el-GR" sz="2800" dirty="0"/>
          </a:p>
          <a:p>
            <a:pPr algn="ctr"/>
            <a:r>
              <a:rPr lang="el-GR" sz="2800" dirty="0"/>
              <a:t>στο τηλέφωνο 99077521</a:t>
            </a:r>
          </a:p>
          <a:p>
            <a:pPr algn="ctr"/>
            <a:endParaRPr lang="el-GR" sz="2800" dirty="0"/>
          </a:p>
          <a:p>
            <a:pPr algn="ctr"/>
            <a:endParaRPr lang="el-GR" sz="2800" dirty="0"/>
          </a:p>
          <a:p>
            <a:pPr algn="ctr"/>
            <a:r>
              <a:rPr lang="el-GR" sz="3200" dirty="0">
                <a:solidFill>
                  <a:srgbClr val="FF0000"/>
                </a:solidFill>
              </a:rPr>
              <a:t>ΕΥΧΑΡΙΣΤΩ ΠΟΛΥ ΓΙΑ ΤΗΝ ΠΡΟΣΟΧΗ ΣΑΣ!</a:t>
            </a:r>
          </a:p>
          <a:p>
            <a:endParaRPr lang="en-US" sz="2800" dirty="0"/>
          </a:p>
        </p:txBody>
      </p:sp>
    </p:spTree>
    <p:extLst>
      <p:ext uri="{BB962C8B-B14F-4D97-AF65-F5344CB8AC3E}">
        <p14:creationId xmlns:p14="http://schemas.microsoft.com/office/powerpoint/2010/main" val="8208431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5078313"/>
          </a:xfrm>
          <a:prstGeom prst="rect">
            <a:avLst/>
          </a:prstGeom>
        </p:spPr>
        <p:txBody>
          <a:bodyPr wrap="square">
            <a:spAutoFit/>
          </a:bodyPr>
          <a:lstStyle/>
          <a:p>
            <a:r>
              <a:rPr lang="el-GR" sz="2800" b="1" dirty="0"/>
              <a:t>Βιβλιογραφία</a:t>
            </a:r>
          </a:p>
          <a:p>
            <a:endParaRPr lang="el-GR" sz="800" dirty="0"/>
          </a:p>
          <a:p>
            <a:r>
              <a:rPr lang="en-US" dirty="0"/>
              <a:t>Aguirre - Molina, D. &amp; Gras - Velazquez, A. (2011). Scientix, the community for Science Education in Europe. In </a:t>
            </a:r>
            <a:r>
              <a:rPr lang="en-US" i="1" dirty="0"/>
              <a:t>Proceedings of the EDULEARN11</a:t>
            </a:r>
            <a:r>
              <a:rPr lang="en-US" dirty="0"/>
              <a:t>, pp. 4763­</a:t>
            </a:r>
            <a:r>
              <a:rPr lang="el-GR" dirty="0"/>
              <a:t>-</a:t>
            </a:r>
            <a:r>
              <a:rPr lang="en-US" dirty="0"/>
              <a:t>4768.</a:t>
            </a:r>
            <a:endParaRPr lang="el-GR" dirty="0"/>
          </a:p>
          <a:p>
            <a:endParaRPr lang="en-US" dirty="0"/>
          </a:p>
          <a:p>
            <a:r>
              <a:rPr lang="en-US" dirty="0"/>
              <a:t>Cunha, C., Gras-Velazquez, A. &amp; Gerard, E. (2012). </a:t>
            </a:r>
            <a:r>
              <a:rPr lang="en-US" i="1" dirty="0"/>
              <a:t>Scientix: the new internet-based community for science education in Europe.</a:t>
            </a:r>
            <a:r>
              <a:rPr lang="en-US" dirty="0"/>
              <a:t> EUN Partnership AISBL.</a:t>
            </a:r>
            <a:r>
              <a:rPr lang="el-GR" b="1" dirty="0"/>
              <a:t> </a:t>
            </a:r>
          </a:p>
          <a:p>
            <a:endParaRPr lang="en-US" b="1" dirty="0"/>
          </a:p>
          <a:p>
            <a:r>
              <a:rPr lang="el-GR" dirty="0"/>
              <a:t>Νίκου</a:t>
            </a:r>
            <a:r>
              <a:rPr lang="en-US" dirty="0"/>
              <a:t>, </a:t>
            </a:r>
            <a:r>
              <a:rPr lang="el-GR" dirty="0"/>
              <a:t>Σ.Α.</a:t>
            </a:r>
            <a:r>
              <a:rPr lang="en-US" dirty="0"/>
              <a:t> (2015). </a:t>
            </a:r>
            <a:r>
              <a:rPr lang="el-GR" dirty="0"/>
              <a:t>Μελέτη Περίπτωσης: “Scientix” - Η Ψηφιακή Κοινότητα Ανοιχτού Εκπαιδευτικού Περιεχομένου για την Εκπαίδευση των Φυσικών Επιστημών στην Ευρώπη. Στο Β. </a:t>
            </a:r>
            <a:r>
              <a:rPr lang="el-GR" dirty="0" err="1"/>
              <a:t>Δαγδιλέλης</a:t>
            </a:r>
            <a:r>
              <a:rPr lang="el-GR" dirty="0"/>
              <a:t>, Α. Λαδιάς, Κ. Μπίκος, Ε. </a:t>
            </a:r>
            <a:r>
              <a:rPr lang="el-GR" dirty="0" err="1"/>
              <a:t>Ντρενογιάννη</a:t>
            </a:r>
            <a:r>
              <a:rPr lang="el-GR" dirty="0"/>
              <a:t>, Μ. Τσιτουρίδου (</a:t>
            </a:r>
            <a:r>
              <a:rPr lang="el-GR" dirty="0" err="1"/>
              <a:t>επιμ</a:t>
            </a:r>
            <a:r>
              <a:rPr lang="el-GR" dirty="0"/>
              <a:t>.), </a:t>
            </a:r>
            <a:r>
              <a:rPr lang="el-GR" i="1" dirty="0"/>
              <a:t>Πρακτικά Εργασιών 4</a:t>
            </a:r>
            <a:r>
              <a:rPr lang="el-GR" i="1" baseline="30000" dirty="0"/>
              <a:t>ου</a:t>
            </a:r>
            <a:r>
              <a:rPr lang="el-GR" i="1" dirty="0"/>
              <a:t> Πανελλήνιου Συνεδρίου «Ένταξη των ΤΠΕ στην Εκπαιδευτική Διαδικασία» της Ελληνικής Επιστημονικής Ένωσης ΤΠΕ στην Εκπαίδευση (ΕΤΠΕ). </a:t>
            </a:r>
            <a:r>
              <a:rPr lang="el-GR" dirty="0"/>
              <a:t>Αριστοτέλειο Πανεπιστήμιο Θεσσαλονίκης &amp; Πανεπιστήμιο Μακεδονίας, Θεσσαλονίκη, 30 Οκτωβρίου - 1 Νοεμβρίου 2015.</a:t>
            </a:r>
          </a:p>
          <a:p>
            <a:endParaRPr lang="el-GR" dirty="0"/>
          </a:p>
          <a:p>
            <a:endParaRPr lang="en-US" dirty="0"/>
          </a:p>
        </p:txBody>
      </p:sp>
    </p:spTree>
    <p:extLst>
      <p:ext uri="{BB962C8B-B14F-4D97-AF65-F5344CB8AC3E}">
        <p14:creationId xmlns:p14="http://schemas.microsoft.com/office/powerpoint/2010/main" val="628698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643467" y="875211"/>
            <a:ext cx="8160898" cy="4832092"/>
          </a:xfrm>
          <a:prstGeom prst="rect">
            <a:avLst/>
          </a:prstGeom>
        </p:spPr>
        <p:txBody>
          <a:bodyPr wrap="square">
            <a:spAutoFit/>
          </a:bodyPr>
          <a:lstStyle/>
          <a:p>
            <a:r>
              <a:rPr lang="el-GR" sz="2800" dirty="0"/>
              <a:t>Το Scientix συγκεντρώνει τις μεθοδολογίες και τα αποτελέσματα όλων των </a:t>
            </a:r>
            <a:r>
              <a:rPr lang="en-US" sz="2800" dirty="0"/>
              <a:t>projects</a:t>
            </a:r>
            <a:r>
              <a:rPr lang="el-GR" sz="2800" dirty="0"/>
              <a:t> που αφορούν στην εκπαίδευση των Φυσικών επιστήμων και </a:t>
            </a:r>
            <a:r>
              <a:rPr lang="en-US" sz="2800" dirty="0"/>
              <a:t>STEM</a:t>
            </a:r>
            <a:r>
              <a:rPr lang="el-GR" sz="2800" dirty="0"/>
              <a:t> στην Ευρώπη και χρηματοδοτήθηκαν ή χρηματοδοτούνται από την Ευρωπαϊκή Ένωση. </a:t>
            </a:r>
          </a:p>
          <a:p>
            <a:endParaRPr lang="en-US" sz="2800" dirty="0"/>
          </a:p>
          <a:p>
            <a:r>
              <a:rPr lang="el-GR" sz="2800" dirty="0"/>
              <a:t>Η διαχείρισή του γίνεται από το Ευρωπαϊκό Σχολικό Δίκτυο (</a:t>
            </a:r>
            <a:r>
              <a:rPr lang="el-GR" sz="2800" dirty="0">
                <a:hlinkClick r:id="rId2"/>
              </a:rPr>
              <a:t>www.eun.org</a:t>
            </a:r>
            <a:r>
              <a:rPr lang="en-US" sz="2800" dirty="0"/>
              <a:t> </a:t>
            </a:r>
            <a:r>
              <a:rPr lang="el-GR" sz="2800" dirty="0"/>
              <a:t>) για λογαριασμό της Ευρωπαϊκής Επιτροπής. Έχει Εθνικά Σημεία Επαφής (</a:t>
            </a:r>
            <a:r>
              <a:rPr lang="en-US" sz="2800" dirty="0"/>
              <a:t>National Contact Points)</a:t>
            </a:r>
            <a:r>
              <a:rPr lang="el-GR" sz="2800" dirty="0"/>
              <a:t> και επίσημους «πρεσβευτές» στις περισσότερες χώρες της Ευρωπαϊκής Ένωσης.</a:t>
            </a:r>
          </a:p>
        </p:txBody>
      </p:sp>
    </p:spTree>
    <p:extLst>
      <p:ext uri="{BB962C8B-B14F-4D97-AF65-F5344CB8AC3E}">
        <p14:creationId xmlns:p14="http://schemas.microsoft.com/office/powerpoint/2010/main" val="24790725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3970318"/>
          </a:xfrm>
          <a:prstGeom prst="rect">
            <a:avLst/>
          </a:prstGeom>
        </p:spPr>
        <p:txBody>
          <a:bodyPr wrap="square">
            <a:spAutoFit/>
          </a:bodyPr>
          <a:lstStyle/>
          <a:p>
            <a:r>
              <a:rPr lang="el-GR" sz="2800" dirty="0"/>
              <a:t>Για την Κύπρο </a:t>
            </a:r>
            <a:r>
              <a:rPr kumimoji="0" lang="el-GR" sz="2800" b="0" i="0" u="none" strike="noStrike" kern="1200" cap="none" spc="0" normalizeH="0" baseline="0" noProof="0" dirty="0">
                <a:ln>
                  <a:noFill/>
                </a:ln>
                <a:solidFill>
                  <a:prstClr val="black"/>
                </a:solidFill>
                <a:effectLst/>
                <a:uLnTx/>
                <a:uFillTx/>
                <a:latin typeface="Calibri"/>
                <a:ea typeface="+mn-ea"/>
                <a:cs typeface="+mn-cs"/>
              </a:rPr>
              <a:t>Εθνικό Σημείο Επαφής </a:t>
            </a:r>
            <a:r>
              <a:rPr lang="el-GR" sz="2800" dirty="0"/>
              <a:t>είναι το ΥΠΠΑΝ και Εθνικός Συντονιστής για το πρόγραμμα Scientix ο Δρ. Μάριος Χαραλάμπους, ΕΔΕ Φυσικών Επιστημών.</a:t>
            </a:r>
          </a:p>
          <a:p>
            <a:endParaRPr lang="en-US" sz="2800" dirty="0"/>
          </a:p>
          <a:p>
            <a:r>
              <a:rPr lang="el-GR" sz="2800" dirty="0"/>
              <a:t>Πρεσβευτές είναι οι </a:t>
            </a:r>
          </a:p>
          <a:p>
            <a:r>
              <a:rPr lang="el-GR" sz="2800" dirty="0"/>
              <a:t>Αχιλλέας Καπαρτζιάνης </a:t>
            </a:r>
            <a:r>
              <a:rPr lang="en-US" sz="2800" dirty="0"/>
              <a:t>(</a:t>
            </a:r>
            <a:r>
              <a:rPr lang="en-US" sz="2800" dirty="0">
                <a:hlinkClick r:id="rId2"/>
              </a:rPr>
              <a:t>axilleask@gmail.com</a:t>
            </a:r>
            <a:r>
              <a:rPr lang="en-US" sz="2800" dirty="0"/>
              <a:t>) </a:t>
            </a:r>
            <a:endParaRPr lang="el-GR" sz="2800" dirty="0"/>
          </a:p>
          <a:p>
            <a:r>
              <a:rPr lang="el-GR" sz="2800" dirty="0"/>
              <a:t>Αλεξία Αλεξάνδρου (</a:t>
            </a:r>
            <a:r>
              <a:rPr lang="en-US" sz="2800" dirty="0">
                <a:hlinkClick r:id="rId3"/>
              </a:rPr>
              <a:t>alexia2412@gmail.com</a:t>
            </a:r>
            <a:r>
              <a:rPr lang="en-US" sz="2800" dirty="0"/>
              <a:t>) </a:t>
            </a:r>
            <a:r>
              <a:rPr lang="el-GR" sz="2800" dirty="0"/>
              <a:t>και Έφη Δαρείου </a:t>
            </a:r>
            <a:r>
              <a:rPr kumimoji="0" lang="el-GR" sz="2800" b="0" i="0" u="none" strike="noStrike" kern="1200" cap="none" spc="0" normalizeH="0" baseline="0" noProof="0" dirty="0">
                <a:ln>
                  <a:noFill/>
                </a:ln>
                <a:solidFill>
                  <a:prstClr val="black"/>
                </a:solidFill>
                <a:effectLst/>
                <a:uLnTx/>
                <a:uFillTx/>
                <a:latin typeface="Calibri"/>
                <a:ea typeface="+mn-ea"/>
                <a:cs typeface="+mn-cs"/>
              </a:rPr>
              <a:t>(</a:t>
            </a:r>
            <a:r>
              <a:rPr lang="en-US" sz="2800" u="sng" dirty="0">
                <a:solidFill>
                  <a:srgbClr val="249DE3"/>
                </a:solidFill>
                <a:effectLst/>
                <a:latin typeface="Georgia" panose="02040502050405020303" pitchFamily="18" charset="0"/>
                <a:ea typeface="Calibri" panose="020F0502020204030204" pitchFamily="34" charset="0"/>
                <a:cs typeface="Times New Roman" panose="02020603050405020304" pitchFamily="18" charset="0"/>
                <a:hlinkClick r:id="rId4"/>
              </a:rPr>
              <a:t>edario0182@gmail.com </a:t>
            </a:r>
            <a:r>
              <a:rPr lang="el-GR" sz="2800" dirty="0"/>
              <a:t>)</a:t>
            </a:r>
          </a:p>
        </p:txBody>
      </p:sp>
    </p:spTree>
    <p:extLst>
      <p:ext uri="{BB962C8B-B14F-4D97-AF65-F5344CB8AC3E}">
        <p14:creationId xmlns:p14="http://schemas.microsoft.com/office/powerpoint/2010/main" val="2081446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2246769"/>
          </a:xfrm>
          <a:prstGeom prst="rect">
            <a:avLst/>
          </a:prstGeom>
        </p:spPr>
        <p:txBody>
          <a:bodyPr wrap="square">
            <a:spAutoFit/>
          </a:bodyPr>
          <a:lstStyle/>
          <a:p>
            <a:r>
              <a:rPr lang="el-GR" sz="2800" dirty="0"/>
              <a:t>Το </a:t>
            </a:r>
            <a:r>
              <a:rPr lang="en-US" sz="2800" dirty="0"/>
              <a:t>Scientix </a:t>
            </a:r>
            <a:r>
              <a:rPr lang="el-GR" sz="2800" dirty="0"/>
              <a:t>αποτελεί αφενός ένα αποθετήριο ανοιχτού εκπαιδευτικού υλικού αλλά και αφετέρου μια ενεργή κοινότητα μάθησης μεταξύ των εκπαιδευτικών των Φ.Ε. και STEM.</a:t>
            </a:r>
          </a:p>
          <a:p>
            <a:endParaRPr lang="en-US" sz="2800" dirty="0"/>
          </a:p>
        </p:txBody>
      </p:sp>
      <p:pic>
        <p:nvPicPr>
          <p:cNvPr id="7" name="Εικόνα 6">
            <a:extLst>
              <a:ext uri="{FF2B5EF4-FFF2-40B4-BE49-F238E27FC236}">
                <a16:creationId xmlns:a16="http://schemas.microsoft.com/office/drawing/2014/main" id="{B64E5FAC-7C77-441D-8D81-0B4C04AC2CA8}"/>
              </a:ext>
            </a:extLst>
          </p:cNvPr>
          <p:cNvPicPr>
            <a:picLocks noChangeAspect="1"/>
          </p:cNvPicPr>
          <p:nvPr/>
        </p:nvPicPr>
        <p:blipFill>
          <a:blip r:embed="rId2"/>
          <a:stretch>
            <a:fillRect/>
          </a:stretch>
        </p:blipFill>
        <p:spPr>
          <a:xfrm>
            <a:off x="0" y="2941982"/>
            <a:ext cx="9143999" cy="3916017"/>
          </a:xfrm>
          <a:prstGeom prst="rect">
            <a:avLst/>
          </a:prstGeom>
        </p:spPr>
      </p:pic>
    </p:spTree>
    <p:extLst>
      <p:ext uri="{BB962C8B-B14F-4D97-AF65-F5344CB8AC3E}">
        <p14:creationId xmlns:p14="http://schemas.microsoft.com/office/powerpoint/2010/main" val="3238161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798524" cy="3970318"/>
          </a:xfrm>
          <a:prstGeom prst="rect">
            <a:avLst/>
          </a:prstGeom>
        </p:spPr>
        <p:txBody>
          <a:bodyPr wrap="square">
            <a:spAutoFit/>
          </a:bodyPr>
          <a:lstStyle/>
          <a:p>
            <a:r>
              <a:rPr lang="el-GR" sz="2800" dirty="0"/>
              <a:t>Το υλικό του αποθετηρίου του Scientix μπορεί να αφορά σε Έργα (</a:t>
            </a:r>
            <a:r>
              <a:rPr lang="en-US" sz="2800" dirty="0"/>
              <a:t>Projects</a:t>
            </a:r>
            <a:r>
              <a:rPr lang="el-GR" sz="2800" dirty="0"/>
              <a:t>) ή σε Πόρους (</a:t>
            </a:r>
            <a:r>
              <a:rPr lang="en-US" sz="2800" dirty="0"/>
              <a:t>Resources</a:t>
            </a:r>
            <a:r>
              <a:rPr lang="el-GR" sz="2800" dirty="0"/>
              <a:t>).</a:t>
            </a:r>
          </a:p>
          <a:p>
            <a:endParaRPr lang="el-GR" sz="2800" dirty="0"/>
          </a:p>
          <a:p>
            <a:r>
              <a:rPr lang="el-GR" sz="2800" b="1" dirty="0"/>
              <a:t>Α) Έργα (</a:t>
            </a:r>
            <a:r>
              <a:rPr lang="en-US" sz="2800" b="1" dirty="0"/>
              <a:t>Projects</a:t>
            </a:r>
            <a:r>
              <a:rPr lang="el-GR" sz="2800" b="1" dirty="0"/>
              <a:t>)</a:t>
            </a:r>
            <a:endParaRPr lang="en-US" sz="2800" b="1" dirty="0"/>
          </a:p>
          <a:p>
            <a:endParaRPr lang="el-GR" sz="2800" dirty="0"/>
          </a:p>
          <a:p>
            <a:r>
              <a:rPr lang="el-GR" sz="2800" dirty="0"/>
              <a:t>Το Scientix φιλοξενεί πάνω από 600 Ευρωπαϊκά έργα των STEM, ολοκληρωμένα ή σε εξέλιξη, που χρηματοδοτούνται από την Ευρωπαϊκή Ένωση ή τα επιμέρους Ευρωπαϊκά κράτη.</a:t>
            </a:r>
            <a:r>
              <a:rPr lang="en-US" sz="2800" dirty="0"/>
              <a:t> </a:t>
            </a:r>
            <a:r>
              <a:rPr lang="el-GR" sz="2800" dirty="0"/>
              <a:t> </a:t>
            </a:r>
            <a:endParaRPr lang="en-US" sz="2800" dirty="0"/>
          </a:p>
        </p:txBody>
      </p:sp>
    </p:spTree>
    <p:extLst>
      <p:ext uri="{BB962C8B-B14F-4D97-AF65-F5344CB8AC3E}">
        <p14:creationId xmlns:p14="http://schemas.microsoft.com/office/powerpoint/2010/main" val="1995049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005841" y="875211"/>
            <a:ext cx="7197633" cy="3000821"/>
          </a:xfrm>
          <a:prstGeom prst="rect">
            <a:avLst/>
          </a:prstGeom>
        </p:spPr>
        <p:txBody>
          <a:bodyPr wrap="square">
            <a:spAutoFit/>
          </a:bodyPr>
          <a:lstStyle/>
          <a:p>
            <a:r>
              <a:rPr lang="el-GR" sz="2300" dirty="0"/>
              <a:t>Η αναζήτηση των έργων που βρίσκονται στην πύλη μπορεί να γίνει με κριτήρια τη θεματική ενότητα, την ομάδα-στόχο στην οποία απευθύνεται, την περίοδο υλοποίησης του προγράμματος ή τις συμμετέχουσες χώρες. Όλες οι πληροφορίες για τα παρουσιαζόμενα έργα είναι διαθέσιμες σε επτά γλώσσες : Αγγλικά, Γαλλικά , Γερμανικά, Ιταλικά , Πολωνικά, Ρουμανικά και Ισπανικά.</a:t>
            </a:r>
          </a:p>
          <a:p>
            <a:endParaRPr lang="en-US" sz="2800" dirty="0"/>
          </a:p>
        </p:txBody>
      </p:sp>
      <p:pic>
        <p:nvPicPr>
          <p:cNvPr id="5" name="Εικόνα 4">
            <a:extLst>
              <a:ext uri="{FF2B5EF4-FFF2-40B4-BE49-F238E27FC236}">
                <a16:creationId xmlns:a16="http://schemas.microsoft.com/office/drawing/2014/main" id="{BBD25B98-9147-4A04-86BE-D0BF7C1FF48C}"/>
              </a:ext>
            </a:extLst>
          </p:cNvPr>
          <p:cNvPicPr>
            <a:picLocks noChangeAspect="1"/>
          </p:cNvPicPr>
          <p:nvPr/>
        </p:nvPicPr>
        <p:blipFill>
          <a:blip r:embed="rId2"/>
          <a:stretch>
            <a:fillRect/>
          </a:stretch>
        </p:blipFill>
        <p:spPr>
          <a:xfrm>
            <a:off x="1089919" y="3429000"/>
            <a:ext cx="7113555" cy="2349621"/>
          </a:xfrm>
          <a:prstGeom prst="rect">
            <a:avLst/>
          </a:prstGeom>
        </p:spPr>
      </p:pic>
    </p:spTree>
    <p:extLst>
      <p:ext uri="{BB962C8B-B14F-4D97-AF65-F5344CB8AC3E}">
        <p14:creationId xmlns:p14="http://schemas.microsoft.com/office/powerpoint/2010/main" val="726885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732367" y="875211"/>
            <a:ext cx="8071998" cy="3908762"/>
          </a:xfrm>
          <a:prstGeom prst="rect">
            <a:avLst/>
          </a:prstGeom>
        </p:spPr>
        <p:txBody>
          <a:bodyPr wrap="square">
            <a:spAutoFit/>
          </a:bodyPr>
          <a:lstStyle/>
          <a:p>
            <a:r>
              <a:rPr lang="el-GR" sz="2200" dirty="0"/>
              <a:t>Οι πληροφορίες για το κάθε έργο χωρίζονται σε τρεις καρτέλες. Στην πρώτη καρτέλα υπάρχουν οι γενικές πληροφορίες του έργου, όπως οι φορείς υλοποίησης, οι γενικοί στόχοι, οι συνεργάτες και τα θέματα. </a:t>
            </a:r>
          </a:p>
          <a:p>
            <a:r>
              <a:rPr lang="el-GR" sz="2200" dirty="0"/>
              <a:t>Η δεύτερη καρτέλα απευθύνεται σε ερευνητές και περιέχει χρήσιμο υλικό και σχετικές με το έργο μελέτες περίπτωσης.</a:t>
            </a:r>
          </a:p>
          <a:p>
            <a:r>
              <a:rPr lang="el-GR" sz="2200" dirty="0"/>
              <a:t> Στην τρίτη καρτέλα παρέχεται η εκπαιδευτική μεθοδολογία και σύνδεσμοι με το εκπαιδευτικό υλικό που παρέχεται δωρεάν. Η καρτέλα αυτή απευθύνεται στους εκπαιδευτικούς οι οποίοι και θα υλοποιήσουν το έργο στην τάξη τους.</a:t>
            </a:r>
          </a:p>
          <a:p>
            <a:endParaRPr lang="el-GR" sz="2800" dirty="0"/>
          </a:p>
        </p:txBody>
      </p:sp>
      <p:pic>
        <p:nvPicPr>
          <p:cNvPr id="5" name="Εικόνα 4">
            <a:extLst>
              <a:ext uri="{FF2B5EF4-FFF2-40B4-BE49-F238E27FC236}">
                <a16:creationId xmlns:a16="http://schemas.microsoft.com/office/drawing/2014/main" id="{FF2F699E-4FB1-4BB7-8279-92D4D0E84184}"/>
              </a:ext>
            </a:extLst>
          </p:cNvPr>
          <p:cNvPicPr>
            <a:picLocks noChangeAspect="1"/>
          </p:cNvPicPr>
          <p:nvPr/>
        </p:nvPicPr>
        <p:blipFill>
          <a:blip r:embed="rId2"/>
          <a:stretch>
            <a:fillRect/>
          </a:stretch>
        </p:blipFill>
        <p:spPr>
          <a:xfrm>
            <a:off x="1106287" y="4334933"/>
            <a:ext cx="7390014" cy="1553634"/>
          </a:xfrm>
          <a:prstGeom prst="rect">
            <a:avLst/>
          </a:prstGeom>
        </p:spPr>
      </p:pic>
    </p:spTree>
    <p:extLst>
      <p:ext uri="{BB962C8B-B14F-4D97-AF65-F5344CB8AC3E}">
        <p14:creationId xmlns:p14="http://schemas.microsoft.com/office/powerpoint/2010/main" val="2065825729"/>
      </p:ext>
    </p:extLst>
  </p:cSld>
  <p:clrMapOvr>
    <a:masterClrMapping/>
  </p:clrMapOvr>
</p:sld>
</file>

<file path=ppt/theme/theme1.xml><?xml version="1.0" encoding="utf-8"?>
<a:theme xmlns:a="http://schemas.openxmlformats.org/drawingml/2006/main" name="Defaul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itl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Update_x0020_Schedule xmlns="f71a82e9-6e7c-42e0-9e82-8aeef2368e32">Annual</Update_x0020_Schedule>
    <Expiration_x0020_Date0 xmlns="f71a82e9-6e7c-42e0-9e82-8aeef2368e32">2014-01-07T08:00:00+00:00</Expiration_x0020_Date0>
    <Document_x0020_Owner xmlns="f71a82e9-6e7c-42e0-9e82-8aeef2368e32">
      <UserInfo>
        <DisplayName>Parikh, Jyoti N</DisplayName>
        <AccountId>21</AccountId>
        <AccountType/>
      </UserInfo>
    </Document_x0020_Owner>
    <Link xmlns="f71a82e9-6e7c-42e0-9e82-8aeef2368e32">
      <Url xsi:nil="true"/>
      <Description xsi:nil="true"/>
    </Link>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404A80D44CF8E4CA6523EF81EDB643B" ma:contentTypeVersion="45" ma:contentTypeDescription="Create a new document." ma:contentTypeScope="" ma:versionID="32585736bd81ab7687b04990653f11b8">
  <xsd:schema xmlns:xsd="http://www.w3.org/2001/XMLSchema" xmlns:xs="http://www.w3.org/2001/XMLSchema" xmlns:p="http://schemas.microsoft.com/office/2006/metadata/properties" xmlns:ns1="http://schemas.microsoft.com/sharepoint/v3" xmlns:ns2="f71a82e9-6e7c-42e0-9e82-8aeef2368e32" targetNamespace="http://schemas.microsoft.com/office/2006/metadata/properties" ma:root="true" ma:fieldsID="ce0207e53f1f299c44c6f13a1dd38318" ns1:_="" ns2:_="">
    <xsd:import namespace="http://schemas.microsoft.com/sharepoint/v3"/>
    <xsd:import namespace="f71a82e9-6e7c-42e0-9e82-8aeef2368e32"/>
    <xsd:element name="properties">
      <xsd:complexType>
        <xsd:sequence>
          <xsd:element name="documentManagement">
            <xsd:complexType>
              <xsd:all>
                <xsd:element ref="ns2:Update_x0020_Schedule" minOccurs="0"/>
                <xsd:element ref="ns2:Document_x0020_Owner" minOccurs="0"/>
                <xsd:element ref="ns2:Expiration_x0020_Date0" minOccurs="0"/>
                <xsd:element ref="ns2:Link"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 ma:hidden="true" ma:internalName="PublishingStartDate">
      <xsd:simpleType>
        <xsd:restriction base="dms:Unknown"/>
      </xsd:simpleType>
    </xsd:element>
    <xsd:element name="PublishingExpirationDate" ma:index="13"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71a82e9-6e7c-42e0-9e82-8aeef2368e32" elementFormDefault="qualified">
    <xsd:import namespace="http://schemas.microsoft.com/office/2006/documentManagement/types"/>
    <xsd:import namespace="http://schemas.microsoft.com/office/infopath/2007/PartnerControls"/>
    <xsd:element name="Update_x0020_Schedule" ma:index="8" nillable="true" ma:displayName="Update Schedule" ma:default="Select:" ma:format="Dropdown" ma:internalName="Update_x0020_Schedule">
      <xsd:simpleType>
        <xsd:restriction base="dms:Choice">
          <xsd:enumeration value="Select:"/>
          <xsd:enumeration value="Quarterly"/>
          <xsd:enumeration value="Semi-annual"/>
          <xsd:enumeration value="Annual"/>
        </xsd:restriction>
      </xsd:simpleType>
    </xsd:element>
    <xsd:element name="Document_x0020_Owner" ma:index="9" nillable="true" ma:displayName="Document Owner" ma:list="UserInfo" ma:SharePointGroup="0" ma:internalName="Document_x0020_Owner" ma:showField="EMail">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piration_x0020_Date0" ma:index="10" nillable="true" ma:displayName="Expiration Date" ma:format="DateOnly" ma:internalName="Expiration_x0020_Date0">
      <xsd:simpleType>
        <xsd:restriction base="dms:DateTime"/>
      </xsd:simpleType>
    </xsd:element>
    <xsd:element name="Link" ma:index="11"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PolicyDirtyBag xmlns="microsoft.office.server.policy.changes">
  <Microsoft.Office.RecordsManagement.PolicyFeatures.Expiration op="Delete"/>
</PolicyDirtyBag>
</file>

<file path=customXml/itemProps1.xml><?xml version="1.0" encoding="utf-8"?>
<ds:datastoreItem xmlns:ds="http://schemas.openxmlformats.org/officeDocument/2006/customXml" ds:itemID="{4A2721DF-2BB7-4C2B-8CBA-FA83B9C9AC70}">
  <ds:schemaRefs>
    <ds:schemaRef ds:uri="http://purl.org/dc/elements/1.1/"/>
    <ds:schemaRef ds:uri="http://schemas.microsoft.com/sharepoint/v3"/>
    <ds:schemaRef ds:uri="http://schemas.microsoft.com/office/2006/metadata/properties"/>
    <ds:schemaRef ds:uri="http://www.w3.org/XML/1998/namespace"/>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f71a82e9-6e7c-42e0-9e82-8aeef2368e32"/>
    <ds:schemaRef ds:uri="http://purl.org/dc/terms/"/>
  </ds:schemaRefs>
</ds:datastoreItem>
</file>

<file path=customXml/itemProps2.xml><?xml version="1.0" encoding="utf-8"?>
<ds:datastoreItem xmlns:ds="http://schemas.openxmlformats.org/officeDocument/2006/customXml" ds:itemID="{4D287433-EA0C-4F36-9535-9D4F35EC5A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71a82e9-6e7c-42e0-9e82-8aeef2368e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D1EBD37-B39F-4123-BE21-D58D3621F1E9}">
  <ds:schemaRefs>
    <ds:schemaRef ds:uri="http://schemas.microsoft.com/sharepoint/events"/>
  </ds:schemaRefs>
</ds:datastoreItem>
</file>

<file path=customXml/itemProps4.xml><?xml version="1.0" encoding="utf-8"?>
<ds:datastoreItem xmlns:ds="http://schemas.openxmlformats.org/officeDocument/2006/customXml" ds:itemID="{5F022738-F492-4B85-B63E-2E16042E086C}">
  <ds:schemaRefs>
    <ds:schemaRef ds:uri="http://schemas.microsoft.com/sharepoint/v3/contenttype/forms"/>
  </ds:schemaRefs>
</ds:datastoreItem>
</file>

<file path=customXml/itemProps5.xml><?xml version="1.0" encoding="utf-8"?>
<ds:datastoreItem xmlns:ds="http://schemas.openxmlformats.org/officeDocument/2006/customXml" ds:itemID="{531080F7-1CAE-4267-B58C-51C414AD59EA}">
  <ds:schemaRefs>
    <ds:schemaRef ds:uri="microsoft.office.server.policy.changes"/>
  </ds:schemaRefs>
</ds:datastoreItem>
</file>

<file path=docProps/app.xml><?xml version="1.0" encoding="utf-8"?>
<Properties xmlns="http://schemas.openxmlformats.org/officeDocument/2006/extended-properties" xmlns:vt="http://schemas.openxmlformats.org/officeDocument/2006/docPropsVTypes">
  <Template>12-545_Education-PPT-template_r00.potx</Template>
  <TotalTime>9693</TotalTime>
  <Words>2028</Words>
  <Application>Microsoft Office PowerPoint</Application>
  <PresentationFormat>Προβολή στην οθόνη (4:3)</PresentationFormat>
  <Paragraphs>188</Paragraphs>
  <Slides>31</Slides>
  <Notes>2</Notes>
  <HiddenSlides>1</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2</vt:i4>
      </vt:variant>
      <vt:variant>
        <vt:lpstr>Τίτλοι διαφανειών</vt:lpstr>
      </vt:variant>
      <vt:variant>
        <vt:i4>31</vt:i4>
      </vt:variant>
    </vt:vector>
  </HeadingPairs>
  <TitlesOfParts>
    <vt:vector size="38" baseType="lpstr">
      <vt:lpstr>Arial</vt:lpstr>
      <vt:lpstr>Arial Bold</vt:lpstr>
      <vt:lpstr>Calibri</vt:lpstr>
      <vt:lpstr>Georgia</vt:lpstr>
      <vt:lpstr>Times New Roman</vt:lpstr>
      <vt:lpstr>Default</vt:lpstr>
      <vt:lpstr>Title1</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Intel® Education powerpoint template</dc:title>
  <dc:creator>Peter</dc:creator>
  <cp:lastModifiedBy>ΑΧΙΛΛΕΑΣ ΚΑΠΑΡΤΖΙΑΝΗΣ</cp:lastModifiedBy>
  <cp:revision>513</cp:revision>
  <cp:lastPrinted>2012-12-19T19:03:25Z</cp:lastPrinted>
  <dcterms:created xsi:type="dcterms:W3CDTF">2011-09-21T21:32:16Z</dcterms:created>
  <dcterms:modified xsi:type="dcterms:W3CDTF">2021-10-13T15:27:12Z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0x0101007404A80D44CF8E4CA6523EF81EDB643B</vt:lpwstr>
  </property>
  <property fmtid="{D5CDD505-2E9C-101B-9397-08002B2CF9AE}" pid="3" name="ItemRetentionFormula">
    <vt:lpwstr/>
  </property>
  <property fmtid="{D5CDD505-2E9C-101B-9397-08002B2CF9AE}" pid="4" name="_dlc_policyId">
    <vt:lpwstr/>
  </property>
  <property fmtid="{D5CDD505-2E9C-101B-9397-08002B2CF9AE}" pid="5" name="_dlc_DocIdItemGuid">
    <vt:lpwstr>ae7fac2a-9446-419c-a5c3-e772b28455d3</vt:lpwstr>
  </property>
  <property fmtid="{D5CDD505-2E9C-101B-9397-08002B2CF9AE}" pid="6" name="_dlc_DocId">
    <vt:lpwstr>4E32A3N3VKVZ-5-569</vt:lpwstr>
  </property>
  <property fmtid="{D5CDD505-2E9C-101B-9397-08002B2CF9AE}" pid="7" name="_dlc_DocIdUrl">
    <vt:lpwstr>https://sharepoint.amr.ith.intel.com/sites/MrktToolkit/_layouts/DocIdRedir.aspx?ID=4E32A3N3VKVZ-5-569, 4E32A3N3VKVZ-5-569</vt:lpwstr>
  </property>
</Properties>
</file>