
<file path=[Content_Types].xml><?xml version="1.0" encoding="utf-8"?>
<Types xmlns="http://schemas.openxmlformats.org/package/2006/content-types">
  <Default Extension="jpeg" ContentType="image/jpeg"/>
  <Default Extension="jpg" ContentType="image/jpeg"/>
  <Default Extension="mkv" ContentType="video/unknown"/>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58" r:id="rId5"/>
    <p:sldId id="259" r:id="rId6"/>
    <p:sldId id="260" r:id="rId7"/>
    <p:sldId id="264" r:id="rId8"/>
    <p:sldId id="261"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power"/>
            <c:dispRSqr val="0"/>
            <c:dispEq val="0"/>
          </c:trendline>
          <c:xVal>
            <c:numRef>
              <c:f>Sheet1!$A$1:$A$4</c:f>
              <c:numCache>
                <c:formatCode>General</c:formatCode>
                <c:ptCount val="4"/>
                <c:pt idx="0">
                  <c:v>10</c:v>
                </c:pt>
                <c:pt idx="1">
                  <c:v>20</c:v>
                </c:pt>
                <c:pt idx="2">
                  <c:v>30</c:v>
                </c:pt>
                <c:pt idx="3">
                  <c:v>40</c:v>
                </c:pt>
              </c:numCache>
            </c:numRef>
          </c:xVal>
          <c:yVal>
            <c:numRef>
              <c:f>Sheet1!$B$1:$B$4</c:f>
              <c:numCache>
                <c:formatCode>General</c:formatCode>
                <c:ptCount val="4"/>
                <c:pt idx="0">
                  <c:v>669</c:v>
                </c:pt>
                <c:pt idx="1">
                  <c:v>172</c:v>
                </c:pt>
                <c:pt idx="2">
                  <c:v>72</c:v>
                </c:pt>
                <c:pt idx="3">
                  <c:v>51</c:v>
                </c:pt>
              </c:numCache>
            </c:numRef>
          </c:yVal>
          <c:smooth val="0"/>
          <c:extLst>
            <c:ext xmlns:c16="http://schemas.microsoft.com/office/drawing/2014/chart" uri="{C3380CC4-5D6E-409C-BE32-E72D297353CC}">
              <c16:uniqueId val="{00000001-6056-446B-B4C4-4A87BA5E8564}"/>
            </c:ext>
          </c:extLst>
        </c:ser>
        <c:dLbls>
          <c:showLegendKey val="0"/>
          <c:showVal val="0"/>
          <c:showCatName val="0"/>
          <c:showSerName val="0"/>
          <c:showPercent val="0"/>
          <c:showBubbleSize val="0"/>
        </c:dLbls>
        <c:axId val="391953512"/>
        <c:axId val="377486848"/>
      </c:scatterChart>
      <c:valAx>
        <c:axId val="391953512"/>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sz="1200" b="1">
                    <a:solidFill>
                      <a:schemeClr val="tx1"/>
                    </a:solidFill>
                  </a:rPr>
                  <a:t>Απόσταση</a:t>
                </a:r>
                <a:r>
                  <a:rPr lang="el-GR" sz="1200" b="1" baseline="0">
                    <a:solidFill>
                      <a:schemeClr val="tx1"/>
                    </a:solidFill>
                  </a:rPr>
                  <a:t> από τον λαμπτήρα (</a:t>
                </a:r>
                <a:r>
                  <a:rPr lang="en-GB" sz="1200" b="1" baseline="0">
                    <a:solidFill>
                      <a:schemeClr val="tx1"/>
                    </a:solidFill>
                  </a:rPr>
                  <a:t>cm)</a:t>
                </a:r>
                <a:endParaRPr lang="en-GB" sz="1200" b="1">
                  <a:solidFill>
                    <a:schemeClr val="tx1"/>
                  </a:solidFill>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15875" cap="flat" cmpd="sng" algn="ctr">
            <a:solidFill>
              <a:schemeClr val="tx1"/>
            </a:solidFill>
            <a:round/>
            <a:tailEnd type="triangle"/>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377486848"/>
        <c:crosses val="autoZero"/>
        <c:crossBetween val="midCat"/>
      </c:valAx>
      <c:valAx>
        <c:axId val="37748684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sz="1200" b="1"/>
                  <a:t>Ένταση</a:t>
                </a:r>
                <a:r>
                  <a:rPr lang="el-GR" sz="1200" b="1" baseline="0"/>
                  <a:t> φωτός (</a:t>
                </a:r>
                <a:r>
                  <a:rPr lang="en-GB" sz="1200" b="1" baseline="0"/>
                  <a:t>Lux)</a:t>
                </a:r>
                <a:endParaRPr lang="en-GB" sz="1200" b="1"/>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15875" cap="flat" cmpd="sng" algn="ctr">
            <a:solidFill>
              <a:schemeClr val="tx1"/>
            </a:solidFill>
            <a:round/>
            <a:tailEnd type="triangle"/>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39195351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9999FB-7F9B-40C2-8A2E-9D8DEF978AF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11E98C8A-3B9E-4C82-B4AA-EBC70BB391D8}">
      <dgm:prSet/>
      <dgm:spPr/>
      <dgm:t>
        <a:bodyPr/>
        <a:lstStyle/>
        <a:p>
          <a:r>
            <a:rPr lang="el-GR" dirty="0"/>
            <a:t>Ο νόμος του αντίστροφου τετραγώνου είναι μία σημαντική έννοια στη φυσική</a:t>
          </a:r>
          <a:r>
            <a:rPr lang="en-GB" dirty="0"/>
            <a:t>,</a:t>
          </a:r>
          <a:r>
            <a:rPr lang="el-GR" dirty="0"/>
            <a:t> εξαιτίας του γεγονότος ότι δύο θεμελιώδεις δυνάμεις της φύσης υπακούν σε αυτόν.</a:t>
          </a:r>
          <a:endParaRPr lang="en-US" dirty="0"/>
        </a:p>
      </dgm:t>
    </dgm:pt>
    <dgm:pt modelId="{89F1C901-7E7B-4D8F-A1FF-6647F38DBC1B}" type="parTrans" cxnId="{9E7790CB-49A4-4D19-8768-1A4E7394CF12}">
      <dgm:prSet/>
      <dgm:spPr/>
      <dgm:t>
        <a:bodyPr/>
        <a:lstStyle/>
        <a:p>
          <a:endParaRPr lang="en-US"/>
        </a:p>
      </dgm:t>
    </dgm:pt>
    <dgm:pt modelId="{5B6F13DB-5831-4422-9431-5AC8DFB42F1C}" type="sibTrans" cxnId="{9E7790CB-49A4-4D19-8768-1A4E7394CF12}">
      <dgm:prSet/>
      <dgm:spPr/>
      <dgm:t>
        <a:bodyPr/>
        <a:lstStyle/>
        <a:p>
          <a:endParaRPr lang="en-US"/>
        </a:p>
      </dgm:t>
    </dgm:pt>
    <dgm:pt modelId="{EF786CA2-E928-48C2-92BD-50BEF1297165}">
      <dgm:prSet/>
      <dgm:spPr/>
      <dgm:t>
        <a:bodyPr/>
        <a:lstStyle/>
        <a:p>
          <a:r>
            <a:rPr lang="el-GR"/>
            <a:t>Η δύναμη της βαρύτητας (τη συναντάμε στη Β΄ Λυκείου)</a:t>
          </a:r>
          <a:endParaRPr lang="en-US"/>
        </a:p>
      </dgm:t>
    </dgm:pt>
    <dgm:pt modelId="{FCBAF586-F6C6-4DC9-9AA1-A2D09C06F64E}" type="parTrans" cxnId="{F7BE1FFE-4D28-438B-8BAF-F81EB2624DA5}">
      <dgm:prSet/>
      <dgm:spPr/>
      <dgm:t>
        <a:bodyPr/>
        <a:lstStyle/>
        <a:p>
          <a:endParaRPr lang="en-US"/>
        </a:p>
      </dgm:t>
    </dgm:pt>
    <dgm:pt modelId="{F908EE18-F1B4-4DB2-8A69-76BB69D1FCBC}" type="sibTrans" cxnId="{F7BE1FFE-4D28-438B-8BAF-F81EB2624DA5}">
      <dgm:prSet/>
      <dgm:spPr/>
      <dgm:t>
        <a:bodyPr/>
        <a:lstStyle/>
        <a:p>
          <a:endParaRPr lang="en-US"/>
        </a:p>
      </dgm:t>
    </dgm:pt>
    <dgm:pt modelId="{992AED9C-AD9F-4476-A6A3-6AA115772C18}">
      <dgm:prSet/>
      <dgm:spPr/>
      <dgm:t>
        <a:bodyPr/>
        <a:lstStyle/>
        <a:p>
          <a:r>
            <a:rPr lang="el-GR"/>
            <a:t>Η ηλεκτροστατική δύναμη (επίσης στη Β΄ Λυκείου)</a:t>
          </a:r>
          <a:endParaRPr lang="en-US"/>
        </a:p>
      </dgm:t>
    </dgm:pt>
    <dgm:pt modelId="{D4E5FE48-929F-4E81-BA65-BDF31E385BD5}" type="parTrans" cxnId="{989D1F11-6F65-4211-9E3F-6839DCE95A86}">
      <dgm:prSet/>
      <dgm:spPr/>
      <dgm:t>
        <a:bodyPr/>
        <a:lstStyle/>
        <a:p>
          <a:endParaRPr lang="en-US"/>
        </a:p>
      </dgm:t>
    </dgm:pt>
    <dgm:pt modelId="{A6B2C71F-D0BA-4ACD-AF71-CA8BD4F77D12}" type="sibTrans" cxnId="{989D1F11-6F65-4211-9E3F-6839DCE95A86}">
      <dgm:prSet/>
      <dgm:spPr/>
      <dgm:t>
        <a:bodyPr/>
        <a:lstStyle/>
        <a:p>
          <a:endParaRPr lang="en-US"/>
        </a:p>
      </dgm:t>
    </dgm:pt>
    <dgm:pt modelId="{0807E22A-E20C-4013-8C89-A2A0B455A282}" type="pres">
      <dgm:prSet presAssocID="{D49999FB-7F9B-40C2-8A2E-9D8DEF978AFB}" presName="linear" presStyleCnt="0">
        <dgm:presLayoutVars>
          <dgm:animLvl val="lvl"/>
          <dgm:resizeHandles val="exact"/>
        </dgm:presLayoutVars>
      </dgm:prSet>
      <dgm:spPr/>
    </dgm:pt>
    <dgm:pt modelId="{713C54CA-E264-4C99-9A8C-2DF5657F211C}" type="pres">
      <dgm:prSet presAssocID="{11E98C8A-3B9E-4C82-B4AA-EBC70BB391D8}" presName="parentText" presStyleLbl="node1" presStyleIdx="0" presStyleCnt="3">
        <dgm:presLayoutVars>
          <dgm:chMax val="0"/>
          <dgm:bulletEnabled val="1"/>
        </dgm:presLayoutVars>
      </dgm:prSet>
      <dgm:spPr/>
    </dgm:pt>
    <dgm:pt modelId="{0D05B5D3-F6B0-45FE-B496-1504E67E83AF}" type="pres">
      <dgm:prSet presAssocID="{5B6F13DB-5831-4422-9431-5AC8DFB42F1C}" presName="spacer" presStyleCnt="0"/>
      <dgm:spPr/>
    </dgm:pt>
    <dgm:pt modelId="{4518364A-E87C-4E88-A1E1-E4FA30B382B6}" type="pres">
      <dgm:prSet presAssocID="{EF786CA2-E928-48C2-92BD-50BEF1297165}" presName="parentText" presStyleLbl="node1" presStyleIdx="1" presStyleCnt="3">
        <dgm:presLayoutVars>
          <dgm:chMax val="0"/>
          <dgm:bulletEnabled val="1"/>
        </dgm:presLayoutVars>
      </dgm:prSet>
      <dgm:spPr/>
    </dgm:pt>
    <dgm:pt modelId="{9AB7A9FA-3A2D-4009-9B5A-4EF8609C41C6}" type="pres">
      <dgm:prSet presAssocID="{F908EE18-F1B4-4DB2-8A69-76BB69D1FCBC}" presName="spacer" presStyleCnt="0"/>
      <dgm:spPr/>
    </dgm:pt>
    <dgm:pt modelId="{31D28261-548D-464A-88BF-BE4AD5656E36}" type="pres">
      <dgm:prSet presAssocID="{992AED9C-AD9F-4476-A6A3-6AA115772C18}" presName="parentText" presStyleLbl="node1" presStyleIdx="2" presStyleCnt="3">
        <dgm:presLayoutVars>
          <dgm:chMax val="0"/>
          <dgm:bulletEnabled val="1"/>
        </dgm:presLayoutVars>
      </dgm:prSet>
      <dgm:spPr/>
    </dgm:pt>
  </dgm:ptLst>
  <dgm:cxnLst>
    <dgm:cxn modelId="{989D1F11-6F65-4211-9E3F-6839DCE95A86}" srcId="{D49999FB-7F9B-40C2-8A2E-9D8DEF978AFB}" destId="{992AED9C-AD9F-4476-A6A3-6AA115772C18}" srcOrd="2" destOrd="0" parTransId="{D4E5FE48-929F-4E81-BA65-BDF31E385BD5}" sibTransId="{A6B2C71F-D0BA-4ACD-AF71-CA8BD4F77D12}"/>
    <dgm:cxn modelId="{DFAA8B11-853B-4936-896B-35077F683506}" type="presOf" srcId="{11E98C8A-3B9E-4C82-B4AA-EBC70BB391D8}" destId="{713C54CA-E264-4C99-9A8C-2DF5657F211C}" srcOrd="0" destOrd="0" presId="urn:microsoft.com/office/officeart/2005/8/layout/vList2"/>
    <dgm:cxn modelId="{754EED43-1DE6-4AD8-9BC2-C70962F93934}" type="presOf" srcId="{992AED9C-AD9F-4476-A6A3-6AA115772C18}" destId="{31D28261-548D-464A-88BF-BE4AD5656E36}" srcOrd="0" destOrd="0" presId="urn:microsoft.com/office/officeart/2005/8/layout/vList2"/>
    <dgm:cxn modelId="{61D44644-4953-4DE6-BFBC-71E33EF7D6B8}" type="presOf" srcId="{D49999FB-7F9B-40C2-8A2E-9D8DEF978AFB}" destId="{0807E22A-E20C-4013-8C89-A2A0B455A282}" srcOrd="0" destOrd="0" presId="urn:microsoft.com/office/officeart/2005/8/layout/vList2"/>
    <dgm:cxn modelId="{32341851-0A69-4FD6-A51F-4D67D9BD751E}" type="presOf" srcId="{EF786CA2-E928-48C2-92BD-50BEF1297165}" destId="{4518364A-E87C-4E88-A1E1-E4FA30B382B6}" srcOrd="0" destOrd="0" presId="urn:microsoft.com/office/officeart/2005/8/layout/vList2"/>
    <dgm:cxn modelId="{9E7790CB-49A4-4D19-8768-1A4E7394CF12}" srcId="{D49999FB-7F9B-40C2-8A2E-9D8DEF978AFB}" destId="{11E98C8A-3B9E-4C82-B4AA-EBC70BB391D8}" srcOrd="0" destOrd="0" parTransId="{89F1C901-7E7B-4D8F-A1FF-6647F38DBC1B}" sibTransId="{5B6F13DB-5831-4422-9431-5AC8DFB42F1C}"/>
    <dgm:cxn modelId="{F7BE1FFE-4D28-438B-8BAF-F81EB2624DA5}" srcId="{D49999FB-7F9B-40C2-8A2E-9D8DEF978AFB}" destId="{EF786CA2-E928-48C2-92BD-50BEF1297165}" srcOrd="1" destOrd="0" parTransId="{FCBAF586-F6C6-4DC9-9AA1-A2D09C06F64E}" sibTransId="{F908EE18-F1B4-4DB2-8A69-76BB69D1FCBC}"/>
    <dgm:cxn modelId="{903773AE-959A-4BEB-B0AF-7590565103CF}" type="presParOf" srcId="{0807E22A-E20C-4013-8C89-A2A0B455A282}" destId="{713C54CA-E264-4C99-9A8C-2DF5657F211C}" srcOrd="0" destOrd="0" presId="urn:microsoft.com/office/officeart/2005/8/layout/vList2"/>
    <dgm:cxn modelId="{B3E5CA6A-F35D-45E5-B167-21CC269ED726}" type="presParOf" srcId="{0807E22A-E20C-4013-8C89-A2A0B455A282}" destId="{0D05B5D3-F6B0-45FE-B496-1504E67E83AF}" srcOrd="1" destOrd="0" presId="urn:microsoft.com/office/officeart/2005/8/layout/vList2"/>
    <dgm:cxn modelId="{E38ABCCE-B41E-4E1B-B6E6-CB3F7A6F6B44}" type="presParOf" srcId="{0807E22A-E20C-4013-8C89-A2A0B455A282}" destId="{4518364A-E87C-4E88-A1E1-E4FA30B382B6}" srcOrd="2" destOrd="0" presId="urn:microsoft.com/office/officeart/2005/8/layout/vList2"/>
    <dgm:cxn modelId="{5A2D57B7-82BC-4C99-BE6A-85AE47B3430F}" type="presParOf" srcId="{0807E22A-E20C-4013-8C89-A2A0B455A282}" destId="{9AB7A9FA-3A2D-4009-9B5A-4EF8609C41C6}" srcOrd="3" destOrd="0" presId="urn:microsoft.com/office/officeart/2005/8/layout/vList2"/>
    <dgm:cxn modelId="{A001762B-822C-4E0D-8559-16AAA127FE27}" type="presParOf" srcId="{0807E22A-E20C-4013-8C89-A2A0B455A282}" destId="{31D28261-548D-464A-88BF-BE4AD5656E3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3C54CA-E264-4C99-9A8C-2DF5657F211C}">
      <dsp:nvSpPr>
        <dsp:cNvPr id="0" name=""/>
        <dsp:cNvSpPr/>
      </dsp:nvSpPr>
      <dsp:spPr>
        <a:xfrm>
          <a:off x="0" y="19695"/>
          <a:ext cx="6900512" cy="178425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l-GR" sz="2500" kern="1200" dirty="0"/>
            <a:t>Ο νόμος του αντίστροφου τετραγώνου είναι μία σημαντική έννοια στη φυσική</a:t>
          </a:r>
          <a:r>
            <a:rPr lang="en-GB" sz="2500" kern="1200" dirty="0"/>
            <a:t>,</a:t>
          </a:r>
          <a:r>
            <a:rPr lang="el-GR" sz="2500" kern="1200" dirty="0"/>
            <a:t> εξαιτίας του γεγονότος ότι δύο θεμελιώδεις δυνάμεις της φύσης υπακούν σε αυτόν.</a:t>
          </a:r>
          <a:endParaRPr lang="en-US" sz="2500" kern="1200" dirty="0"/>
        </a:p>
      </dsp:txBody>
      <dsp:txXfrm>
        <a:off x="87100" y="106795"/>
        <a:ext cx="6726312" cy="1610050"/>
      </dsp:txXfrm>
    </dsp:sp>
    <dsp:sp modelId="{4518364A-E87C-4E88-A1E1-E4FA30B382B6}">
      <dsp:nvSpPr>
        <dsp:cNvPr id="0" name=""/>
        <dsp:cNvSpPr/>
      </dsp:nvSpPr>
      <dsp:spPr>
        <a:xfrm>
          <a:off x="0" y="1875945"/>
          <a:ext cx="6900512" cy="178425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l-GR" sz="2500" kern="1200"/>
            <a:t>Η δύναμη της βαρύτητας (τη συναντάμε στη Β΄ Λυκείου)</a:t>
          </a:r>
          <a:endParaRPr lang="en-US" sz="2500" kern="1200"/>
        </a:p>
      </dsp:txBody>
      <dsp:txXfrm>
        <a:off x="87100" y="1963045"/>
        <a:ext cx="6726312" cy="1610050"/>
      </dsp:txXfrm>
    </dsp:sp>
    <dsp:sp modelId="{31D28261-548D-464A-88BF-BE4AD5656E36}">
      <dsp:nvSpPr>
        <dsp:cNvPr id="0" name=""/>
        <dsp:cNvSpPr/>
      </dsp:nvSpPr>
      <dsp:spPr>
        <a:xfrm>
          <a:off x="0" y="3732195"/>
          <a:ext cx="6900512" cy="178425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l-GR" sz="2500" kern="1200"/>
            <a:t>Η ηλεκτροστατική δύναμη (επίσης στη Β΄ Λυκείου)</a:t>
          </a:r>
          <a:endParaRPr lang="en-US" sz="2500" kern="1200"/>
        </a:p>
      </dsp:txBody>
      <dsp:txXfrm>
        <a:off x="87100" y="3819295"/>
        <a:ext cx="6726312" cy="16100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E2E9F-C080-424C-97FF-7D239F17F0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2EDE421-1480-4502-B8D5-091DFA84C0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CF74B23-49B2-44CD-ADC8-97F7DF5C3ADC}"/>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ACA838D7-1F4E-4362-805C-F2E3221EEE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71385B-2D52-48D1-96BE-0F9B96AFBA66}"/>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2909831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6D81B-D708-48C7-B70C-4F7F79822DF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312C20F-151E-4A37-864D-44862EC15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7E44426-223C-405D-AF1F-D986C6942531}"/>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7CBD9EEA-498C-4859-BDCE-F14546C83D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76B638-5A6B-40EF-AE7E-56FA82022D11}"/>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3678244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1A65D8-8890-41DA-84B2-DA6D392E5D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AC10A04-7679-4851-8DF4-DB08C34C3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908CAF5-437D-4F36-B074-22F8FED0B766}"/>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955D0CDC-94DD-4F54-BFFF-A8D52E0FCF7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15D3BD-0B1F-416B-AC77-E590D569CF30}"/>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1621842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8AF05-7736-4F6E-8800-7D673876475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4E75F2F-BD0C-468D-A647-F85C8136B8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4294A4-8FA3-4E9B-A753-9EB076C2E670}"/>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10CAF662-F65F-4D14-84A4-FF073A7EA4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5AA3BF-B9E3-4BAC-865B-46BE8A3070ED}"/>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2656991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8FE2F-9642-4844-AEF6-DCEA3E16DF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8CF2AB5-64B6-4D7C-9E05-BC6951554C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D7FE5A-3ED9-4CB8-8308-4C029272C47E}"/>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EA9B5F16-693D-4C02-81A2-95C1632B9A9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D5B665-7B73-4859-AC5C-0E9222D3AE2E}"/>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497938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0DD72-FC19-4874-B77E-2284F64E1BC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169A61B-D92B-404D-8E04-DED78A6CA7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E8D9E78-E099-4BA6-A81D-D0213FCDD9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85F9A65-2883-44EB-94AC-3AF104E10022}"/>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6" name="Footer Placeholder 5">
            <a:extLst>
              <a:ext uri="{FF2B5EF4-FFF2-40B4-BE49-F238E27FC236}">
                <a16:creationId xmlns:a16="http://schemas.microsoft.com/office/drawing/2014/main" id="{1A6052FD-825F-4AB0-9853-70E5B083A64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F0A697-FB0D-4107-92E1-12C32B62F21B}"/>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1771020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647FC-8C1F-446E-AE58-AAF68005933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5E4DB6F-0857-4BAC-9B58-6A470D50FD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15C53A-703F-4666-AB2C-38C1F9CE04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45D3417-F17C-4358-9B76-8275D528DF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734012-AB3A-4F2C-964E-56B3188CAF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383EDF9-81DC-4830-8703-956DE2D0838D}"/>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8" name="Footer Placeholder 7">
            <a:extLst>
              <a:ext uri="{FF2B5EF4-FFF2-40B4-BE49-F238E27FC236}">
                <a16:creationId xmlns:a16="http://schemas.microsoft.com/office/drawing/2014/main" id="{17873B78-59F7-43B4-A08F-F0741A482A8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37DBE75-7741-4C32-942B-3ABB36A2DB8B}"/>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1372528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7E953-2395-4771-9A1A-8F923449AC7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739257-34E6-4D78-A668-56C27DD498C9}"/>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4" name="Footer Placeholder 3">
            <a:extLst>
              <a:ext uri="{FF2B5EF4-FFF2-40B4-BE49-F238E27FC236}">
                <a16:creationId xmlns:a16="http://schemas.microsoft.com/office/drawing/2014/main" id="{83A8FF7F-3AA5-4F40-8DE3-63A9C15E191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CE695BD-621C-4208-93FF-F33AC6DE4D87}"/>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502658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2647C8-092C-445D-B81A-A43337565CF1}"/>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3" name="Footer Placeholder 2">
            <a:extLst>
              <a:ext uri="{FF2B5EF4-FFF2-40B4-BE49-F238E27FC236}">
                <a16:creationId xmlns:a16="http://schemas.microsoft.com/office/drawing/2014/main" id="{97A9DEF0-D0BC-4A78-AA96-16A4DC2E762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35F0F49-258D-49C2-A353-433BFF4797A3}"/>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964188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0FCBD-87E1-4F2C-BBDF-652E7C4140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2BE66A-DD0F-494A-B68A-11E6D54217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50C5A36-DA04-4933-A8AE-B1CA4F74BF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E0D857-1B6D-4460-BD57-AC847E6C21BC}"/>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6" name="Footer Placeholder 5">
            <a:extLst>
              <a:ext uri="{FF2B5EF4-FFF2-40B4-BE49-F238E27FC236}">
                <a16:creationId xmlns:a16="http://schemas.microsoft.com/office/drawing/2014/main" id="{7B5BA544-1493-473F-B036-DEF686500D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446985-41C7-427B-8583-C40A65D317C6}"/>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2986189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CDD2A-B172-4E87-9ECA-9755E66156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847F587-8363-40B9-B208-D097126D56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4BDEA30-53AB-46AE-BA50-FEA87A2DB3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AB9909-FD6E-47FA-8BD2-34BE852B8F7E}"/>
              </a:ext>
            </a:extLst>
          </p:cNvPr>
          <p:cNvSpPr>
            <a:spLocks noGrp="1"/>
          </p:cNvSpPr>
          <p:nvPr>
            <p:ph type="dt" sz="half" idx="10"/>
          </p:nvPr>
        </p:nvSpPr>
        <p:spPr/>
        <p:txBody>
          <a:bodyPr/>
          <a:lstStyle/>
          <a:p>
            <a:fld id="{7A8F9692-6DBB-46F5-B0EF-748E299049E6}" type="datetimeFigureOut">
              <a:rPr lang="en-GB" smtClean="0"/>
              <a:t>19/05/2021</a:t>
            </a:fld>
            <a:endParaRPr lang="en-GB"/>
          </a:p>
        </p:txBody>
      </p:sp>
      <p:sp>
        <p:nvSpPr>
          <p:cNvPr id="6" name="Footer Placeholder 5">
            <a:extLst>
              <a:ext uri="{FF2B5EF4-FFF2-40B4-BE49-F238E27FC236}">
                <a16:creationId xmlns:a16="http://schemas.microsoft.com/office/drawing/2014/main" id="{A6657411-B671-49BD-91F9-CBD4F106A84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65BD8A4-AF1A-4584-AD5D-EDDCFFAD903B}"/>
              </a:ext>
            </a:extLst>
          </p:cNvPr>
          <p:cNvSpPr>
            <a:spLocks noGrp="1"/>
          </p:cNvSpPr>
          <p:nvPr>
            <p:ph type="sldNum" sz="quarter" idx="12"/>
          </p:nvPr>
        </p:nvSpPr>
        <p:spPr/>
        <p:txBody>
          <a:bodyPr/>
          <a:lstStyle/>
          <a:p>
            <a:fld id="{D0C0A385-1127-4EF7-9FF2-E6F07F8572A8}" type="slidenum">
              <a:rPr lang="en-GB" smtClean="0"/>
              <a:t>‹#›</a:t>
            </a:fld>
            <a:endParaRPr lang="en-GB"/>
          </a:p>
        </p:txBody>
      </p:sp>
    </p:spTree>
    <p:extLst>
      <p:ext uri="{BB962C8B-B14F-4D97-AF65-F5344CB8AC3E}">
        <p14:creationId xmlns:p14="http://schemas.microsoft.com/office/powerpoint/2010/main" val="2907273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344989-90FB-48F6-8558-CE940861FD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EBF4059-B3F6-4E44-8493-F9353E171A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874A7FA-7EFC-4BAE-A4BF-E0F3A5011A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F9692-6DBB-46F5-B0EF-748E299049E6}" type="datetimeFigureOut">
              <a:rPr lang="en-GB" smtClean="0"/>
              <a:t>19/05/2021</a:t>
            </a:fld>
            <a:endParaRPr lang="en-GB"/>
          </a:p>
        </p:txBody>
      </p:sp>
      <p:sp>
        <p:nvSpPr>
          <p:cNvPr id="5" name="Footer Placeholder 4">
            <a:extLst>
              <a:ext uri="{FF2B5EF4-FFF2-40B4-BE49-F238E27FC236}">
                <a16:creationId xmlns:a16="http://schemas.microsoft.com/office/drawing/2014/main" id="{CD83AA27-1151-47DA-841F-4D552DF6DA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1DD7CC-E5AB-4C05-B599-5CDA9B117C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C0A385-1127-4EF7-9FF2-E6F07F8572A8}" type="slidenum">
              <a:rPr lang="en-GB" smtClean="0"/>
              <a:t>‹#›</a:t>
            </a:fld>
            <a:endParaRPr lang="en-GB"/>
          </a:p>
        </p:txBody>
      </p:sp>
    </p:spTree>
    <p:extLst>
      <p:ext uri="{BB962C8B-B14F-4D97-AF65-F5344CB8AC3E}">
        <p14:creationId xmlns:p14="http://schemas.microsoft.com/office/powerpoint/2010/main" val="30011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kv"/><Relationship Id="rId1" Type="http://schemas.microsoft.com/office/2007/relationships/media" Target="../media/media1.mkv"/><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63A17B-ECB1-471B-BB54-F44FFDEBD137}"/>
              </a:ext>
            </a:extLst>
          </p:cNvPr>
          <p:cNvSpPr>
            <a:spLocks noGrp="1"/>
          </p:cNvSpPr>
          <p:nvPr>
            <p:ph type="ctrTitle"/>
          </p:nvPr>
        </p:nvSpPr>
        <p:spPr>
          <a:xfrm>
            <a:off x="6194716" y="739978"/>
            <a:ext cx="5334930" cy="3004145"/>
          </a:xfrm>
        </p:spPr>
        <p:txBody>
          <a:bodyPr>
            <a:normAutofit/>
          </a:bodyPr>
          <a:lstStyle/>
          <a:p>
            <a:r>
              <a:rPr lang="el-GR" dirty="0"/>
              <a:t>Νόμος του αντίστροφου τετραγώνου</a:t>
            </a:r>
            <a:endParaRPr lang="en-GB" dirty="0"/>
          </a:p>
        </p:txBody>
      </p:sp>
      <p:sp>
        <p:nvSpPr>
          <p:cNvPr id="3" name="Subtitle 2">
            <a:extLst>
              <a:ext uri="{FF2B5EF4-FFF2-40B4-BE49-F238E27FC236}">
                <a16:creationId xmlns:a16="http://schemas.microsoft.com/office/drawing/2014/main" id="{FF8BBFD7-4693-4C58-A1AF-4BFF28D65B08}"/>
              </a:ext>
            </a:extLst>
          </p:cNvPr>
          <p:cNvSpPr>
            <a:spLocks noGrp="1"/>
          </p:cNvSpPr>
          <p:nvPr>
            <p:ph type="subTitle" idx="1"/>
          </p:nvPr>
        </p:nvSpPr>
        <p:spPr>
          <a:xfrm>
            <a:off x="6194715" y="3836197"/>
            <a:ext cx="5334931" cy="2189214"/>
          </a:xfrm>
        </p:spPr>
        <p:txBody>
          <a:bodyPr>
            <a:normAutofit/>
          </a:bodyPr>
          <a:lstStyle/>
          <a:p>
            <a:r>
              <a:rPr lang="el-GR" dirty="0"/>
              <a:t>με το </a:t>
            </a:r>
            <a:r>
              <a:rPr lang="en-GB" b="1" dirty="0"/>
              <a:t>Arduino Science Journal </a:t>
            </a:r>
            <a:r>
              <a:rPr lang="en-GB" dirty="0"/>
              <a:t>App</a:t>
            </a:r>
          </a:p>
        </p:txBody>
      </p:sp>
      <p:sp>
        <p:nvSpPr>
          <p:cNvPr id="12" name="Freeform: Shape 11">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5" name="Picture 4" descr="A picture containing icon&#10;&#10;Description automatically generated">
            <a:extLst>
              <a:ext uri="{FF2B5EF4-FFF2-40B4-BE49-F238E27FC236}">
                <a16:creationId xmlns:a16="http://schemas.microsoft.com/office/drawing/2014/main" id="{F3EFD4B7-8C14-41C1-AA96-FD7B4BB71A84}"/>
              </a:ext>
            </a:extLst>
          </p:cNvPr>
          <p:cNvPicPr>
            <a:picLocks noChangeAspect="1"/>
          </p:cNvPicPr>
          <p:nvPr/>
        </p:nvPicPr>
        <p:blipFill rotWithShape="1">
          <a:blip r:embed="rId2">
            <a:extLst>
              <a:ext uri="{28A0092B-C50C-407E-A947-70E740481C1C}">
                <a14:useLocalDpi xmlns:a14="http://schemas.microsoft.com/office/drawing/2010/main" val="0"/>
              </a:ext>
            </a:extLst>
          </a:blip>
          <a:srcRect r="-1" b="-1"/>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2" name="Freeform: Shape 21">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0F1E1D0E-EAF5-4047-B9DE-EEEE671C4A84}"/>
              </a:ext>
            </a:extLst>
          </p:cNvPr>
          <p:cNvSpPr txBox="1"/>
          <p:nvPr/>
        </p:nvSpPr>
        <p:spPr>
          <a:xfrm>
            <a:off x="6591706" y="4484101"/>
            <a:ext cx="1750736" cy="369332"/>
          </a:xfrm>
          <a:prstGeom prst="rect">
            <a:avLst/>
          </a:prstGeom>
          <a:noFill/>
        </p:spPr>
        <p:txBody>
          <a:bodyPr wrap="none" rtlCol="0">
            <a:spAutoFit/>
          </a:bodyPr>
          <a:lstStyle/>
          <a:p>
            <a:r>
              <a:rPr lang="el-GR" dirty="0"/>
              <a:t>Τάξη: Γ΄ Λυκείου</a:t>
            </a:r>
            <a:endParaRPr lang="en-GB" dirty="0"/>
          </a:p>
        </p:txBody>
      </p:sp>
      <p:sp>
        <p:nvSpPr>
          <p:cNvPr id="15" name="TextBox 14">
            <a:extLst>
              <a:ext uri="{FF2B5EF4-FFF2-40B4-BE49-F238E27FC236}">
                <a16:creationId xmlns:a16="http://schemas.microsoft.com/office/drawing/2014/main" id="{F5F6573A-9864-49D9-B7EB-7DD6A3F8CDD7}"/>
              </a:ext>
            </a:extLst>
          </p:cNvPr>
          <p:cNvSpPr txBox="1"/>
          <p:nvPr/>
        </p:nvSpPr>
        <p:spPr>
          <a:xfrm>
            <a:off x="6591706" y="4853433"/>
            <a:ext cx="1951816" cy="369332"/>
          </a:xfrm>
          <a:prstGeom prst="rect">
            <a:avLst/>
          </a:prstGeom>
          <a:noFill/>
        </p:spPr>
        <p:txBody>
          <a:bodyPr wrap="none" rtlCol="0">
            <a:spAutoFit/>
          </a:bodyPr>
          <a:lstStyle/>
          <a:p>
            <a:r>
              <a:rPr lang="el-GR" dirty="0"/>
              <a:t>Ενότητα: Κυματική</a:t>
            </a:r>
            <a:endParaRPr lang="en-GB" dirty="0"/>
          </a:p>
        </p:txBody>
      </p:sp>
      <p:sp>
        <p:nvSpPr>
          <p:cNvPr id="17" name="TextBox 16">
            <a:extLst>
              <a:ext uri="{FF2B5EF4-FFF2-40B4-BE49-F238E27FC236}">
                <a16:creationId xmlns:a16="http://schemas.microsoft.com/office/drawing/2014/main" id="{0FCB9E6B-ED8F-4736-BA1E-8C6CD806A90D}"/>
              </a:ext>
            </a:extLst>
          </p:cNvPr>
          <p:cNvSpPr txBox="1"/>
          <p:nvPr/>
        </p:nvSpPr>
        <p:spPr>
          <a:xfrm>
            <a:off x="6591706" y="5222765"/>
            <a:ext cx="4277838" cy="369332"/>
          </a:xfrm>
          <a:prstGeom prst="rect">
            <a:avLst/>
          </a:prstGeom>
          <a:noFill/>
        </p:spPr>
        <p:txBody>
          <a:bodyPr wrap="none" rtlCol="0">
            <a:spAutoFit/>
          </a:bodyPr>
          <a:lstStyle/>
          <a:p>
            <a:r>
              <a:rPr lang="el-GR" dirty="0"/>
              <a:t>Δείκτες Επιτυχίας &amp; Επάρκειας: 3.46 &amp; 3.47</a:t>
            </a:r>
            <a:endParaRPr lang="en-GB" dirty="0"/>
          </a:p>
        </p:txBody>
      </p:sp>
    </p:spTree>
    <p:extLst>
      <p:ext uri="{BB962C8B-B14F-4D97-AF65-F5344CB8AC3E}">
        <p14:creationId xmlns:p14="http://schemas.microsoft.com/office/powerpoint/2010/main" val="1022087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7A94AEA5-C88F-4E5E-99AA-E8DCE44EB229}"/>
              </a:ext>
            </a:extLst>
          </p:cNvPr>
          <p:cNvGraphicFramePr>
            <a:graphicFrameLocks noGrp="1"/>
          </p:cNvGraphicFramePr>
          <p:nvPr>
            <p:ph idx="1"/>
            <p:extLst>
              <p:ext uri="{D42A27DB-BD31-4B8C-83A1-F6EECF244321}">
                <p14:modId xmlns:p14="http://schemas.microsoft.com/office/powerpoint/2010/main" val="404825732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EBC16C6-2F04-4E7A-8AD4-F80133F81570}"/>
                  </a:ext>
                </a:extLst>
              </p:cNvPr>
              <p:cNvSpPr txBox="1"/>
              <p:nvPr/>
            </p:nvSpPr>
            <p:spPr>
              <a:xfrm>
                <a:off x="1570892" y="2518526"/>
                <a:ext cx="1622474" cy="182094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6000" i="1" smtClean="0">
                              <a:latin typeface="Cambria Math" panose="02040503050406030204" pitchFamily="18" charset="0"/>
                            </a:rPr>
                          </m:ctrlPr>
                        </m:fPr>
                        <m:num>
                          <m:r>
                            <a:rPr lang="el-GR" sz="6000" b="0" i="1" smtClean="0">
                              <a:latin typeface="Cambria Math" panose="02040503050406030204" pitchFamily="18" charset="0"/>
                            </a:rPr>
                            <m:t>1</m:t>
                          </m:r>
                        </m:num>
                        <m:den>
                          <m:sSup>
                            <m:sSupPr>
                              <m:ctrlPr>
                                <a:rPr lang="en-GB" sz="6000" b="0" i="1" smtClean="0">
                                  <a:latin typeface="Cambria Math" panose="02040503050406030204" pitchFamily="18" charset="0"/>
                                </a:rPr>
                              </m:ctrlPr>
                            </m:sSupPr>
                            <m:e>
                              <m:r>
                                <a:rPr lang="en-GB" sz="6000" b="0" i="1" smtClean="0">
                                  <a:latin typeface="Cambria Math" panose="02040503050406030204" pitchFamily="18" charset="0"/>
                                </a:rPr>
                                <m:t>𝑟</m:t>
                              </m:r>
                            </m:e>
                            <m:sup>
                              <m:r>
                                <a:rPr lang="en-GB" sz="6000" b="0" i="1" smtClean="0">
                                  <a:latin typeface="Cambria Math" panose="02040503050406030204" pitchFamily="18" charset="0"/>
                                </a:rPr>
                                <m:t>2</m:t>
                              </m:r>
                            </m:sup>
                          </m:sSup>
                        </m:den>
                      </m:f>
                    </m:oMath>
                  </m:oMathPara>
                </a14:m>
                <a:endParaRPr lang="en-GB" sz="6000" dirty="0"/>
              </a:p>
            </p:txBody>
          </p:sp>
        </mc:Choice>
        <mc:Fallback xmlns="">
          <p:sp>
            <p:nvSpPr>
              <p:cNvPr id="4" name="TextBox 3">
                <a:extLst>
                  <a:ext uri="{FF2B5EF4-FFF2-40B4-BE49-F238E27FC236}">
                    <a16:creationId xmlns:a16="http://schemas.microsoft.com/office/drawing/2014/main" id="{6EBC16C6-2F04-4E7A-8AD4-F80133F81570}"/>
                  </a:ext>
                </a:extLst>
              </p:cNvPr>
              <p:cNvSpPr txBox="1">
                <a:spLocks noRot="1" noChangeAspect="1" noMove="1" noResize="1" noEditPoints="1" noAdjustHandles="1" noChangeArrowheads="1" noChangeShapeType="1" noTextEdit="1"/>
              </p:cNvSpPr>
              <p:nvPr/>
            </p:nvSpPr>
            <p:spPr>
              <a:xfrm>
                <a:off x="1570892" y="2518526"/>
                <a:ext cx="1622474" cy="1820948"/>
              </a:xfrm>
              <a:prstGeom prst="rect">
                <a:avLst/>
              </a:prstGeom>
              <a:blipFill>
                <a:blip r:embed="rId7"/>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757590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80F5DF-14F0-40D6-A125-7F9D5E889548}"/>
              </a:ext>
            </a:extLst>
          </p:cNvPr>
          <p:cNvSpPr>
            <a:spLocks noGrp="1"/>
          </p:cNvSpPr>
          <p:nvPr>
            <p:ph type="title"/>
          </p:nvPr>
        </p:nvSpPr>
        <p:spPr>
          <a:xfrm>
            <a:off x="793662" y="386930"/>
            <a:ext cx="10066122" cy="1298448"/>
          </a:xfrm>
        </p:spPr>
        <p:txBody>
          <a:bodyPr anchor="b">
            <a:normAutofit/>
          </a:bodyPr>
          <a:lstStyle/>
          <a:p>
            <a:r>
              <a:rPr lang="el-GR" dirty="0"/>
              <a:t>Τι είναι ο νόμος του αντίστροφου τετραγώνου</a:t>
            </a:r>
            <a:endParaRPr lang="en-GB" dirty="0"/>
          </a:p>
        </p:txBody>
      </p:sp>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69D9037-AFA6-4732-B6E1-DD8034C8237A}"/>
                  </a:ext>
                </a:extLst>
              </p:cNvPr>
              <p:cNvSpPr>
                <a:spLocks noGrp="1"/>
              </p:cNvSpPr>
              <p:nvPr>
                <p:ph idx="1"/>
              </p:nvPr>
            </p:nvSpPr>
            <p:spPr>
              <a:xfrm>
                <a:off x="793660" y="2599509"/>
                <a:ext cx="5117871" cy="3639450"/>
              </a:xfrm>
            </p:spPr>
            <p:txBody>
              <a:bodyPr anchor="ctr">
                <a:normAutofit fontScale="92500" lnSpcReduction="20000"/>
              </a:bodyPr>
              <a:lstStyle/>
              <a:p>
                <a:pPr marL="0" indent="0">
                  <a:buNone/>
                </a:pPr>
                <a:r>
                  <a:rPr lang="el-GR" sz="1800" dirty="0"/>
                  <a:t>Ένταση Φωτός</a:t>
                </a:r>
                <a:r>
                  <a:rPr lang="en-GB" sz="1800" dirty="0"/>
                  <a:t> </a:t>
                </a:r>
                <a:r>
                  <a:rPr lang="en-GB" sz="1800" i="1" dirty="0">
                    <a:latin typeface="Cambria" panose="02040503050406030204" pitchFamily="18" charset="0"/>
                    <a:ea typeface="Cambria" panose="02040503050406030204" pitchFamily="18" charset="0"/>
                    <a:cs typeface="Aparajita" panose="020B0502040204020203" pitchFamily="18" charset="0"/>
                  </a:rPr>
                  <a:t>I</a:t>
                </a:r>
              </a:p>
              <a:p>
                <a:pPr marL="0" indent="0">
                  <a:buNone/>
                </a:pPr>
                <a:r>
                  <a:rPr lang="el-GR" sz="1800" dirty="0"/>
                  <a:t>Ένταση είναι η ενέργεια Ε που διαπερνά μία επιφάνεια εμβαδού ΔΑ σε χρονικό διάστημα Δ</a:t>
                </a:r>
                <a:r>
                  <a:rPr lang="en-GB" sz="1800" dirty="0"/>
                  <a:t>t.</a:t>
                </a:r>
              </a:p>
              <a:p>
                <a:pPr marL="0" indent="0">
                  <a:buNone/>
                </a:pPr>
                <a:endParaRPr lang="en-GB" sz="1800" dirty="0"/>
              </a:p>
              <a:p>
                <a:pPr marL="0" indent="0">
                  <a:buNone/>
                </a:pPr>
                <a14:m>
                  <m:oMathPara xmlns:m="http://schemas.openxmlformats.org/officeDocument/2006/math">
                    <m:oMathParaPr>
                      <m:jc m:val="centerGroup"/>
                    </m:oMathParaPr>
                    <m:oMath xmlns:m="http://schemas.openxmlformats.org/officeDocument/2006/math">
                      <m:r>
                        <a:rPr lang="en-GB" sz="1800" b="0" i="1">
                          <a:latin typeface="Cambria Math" panose="02040503050406030204" pitchFamily="18" charset="0"/>
                        </a:rPr>
                        <m:t>𝐼</m:t>
                      </m:r>
                      <m:r>
                        <a:rPr lang="en-GB" sz="1800" b="0" i="1">
                          <a:latin typeface="Cambria Math" panose="02040503050406030204" pitchFamily="18" charset="0"/>
                        </a:rPr>
                        <m:t>=</m:t>
                      </m:r>
                      <m:f>
                        <m:fPr>
                          <m:ctrlPr>
                            <a:rPr lang="en-GB" sz="1800" b="0" i="1">
                              <a:latin typeface="Cambria Math" panose="02040503050406030204" pitchFamily="18" charset="0"/>
                            </a:rPr>
                          </m:ctrlPr>
                        </m:fPr>
                        <m:num>
                          <m:r>
                            <a:rPr lang="en-GB" sz="1800" b="0" i="1">
                              <a:latin typeface="Cambria Math" panose="02040503050406030204" pitchFamily="18" charset="0"/>
                            </a:rPr>
                            <m:t>𝐸</m:t>
                          </m:r>
                        </m:num>
                        <m:den>
                          <m:r>
                            <m:rPr>
                              <m:sty m:val="p"/>
                            </m:rPr>
                            <a:rPr lang="el-GR" sz="1800" b="0" i="0">
                              <a:latin typeface="Cambria Math" panose="02040503050406030204" pitchFamily="18" charset="0"/>
                            </a:rPr>
                            <m:t>Δ</m:t>
                          </m:r>
                          <m:r>
                            <m:rPr>
                              <m:sty m:val="p"/>
                            </m:rPr>
                            <a:rPr lang="en-GB" sz="1800" b="0" i="0">
                              <a:latin typeface="Cambria Math" panose="02040503050406030204" pitchFamily="18" charset="0"/>
                            </a:rPr>
                            <m:t>t</m:t>
                          </m:r>
                          <m:r>
                            <m:rPr>
                              <m:sty m:val="p"/>
                            </m:rPr>
                            <a:rPr lang="el-GR" sz="1800" b="0" i="0">
                              <a:latin typeface="Cambria Math" panose="02040503050406030204" pitchFamily="18" charset="0"/>
                            </a:rPr>
                            <m:t>Δ</m:t>
                          </m:r>
                          <m:r>
                            <m:rPr>
                              <m:sty m:val="p"/>
                            </m:rPr>
                            <a:rPr lang="en-GB" sz="1800" b="0" i="0">
                              <a:latin typeface="Cambria Math" panose="02040503050406030204" pitchFamily="18" charset="0"/>
                            </a:rPr>
                            <m:t>A</m:t>
                          </m:r>
                        </m:den>
                      </m:f>
                    </m:oMath>
                  </m:oMathPara>
                </a14:m>
                <a:endParaRPr lang="en-GB" sz="1800" b="0" dirty="0"/>
              </a:p>
              <a:p>
                <a:pPr marL="0" indent="0">
                  <a:buNone/>
                </a:pPr>
                <a:endParaRPr lang="en-GB" sz="1800" dirty="0"/>
              </a:p>
              <a:p>
                <a:pPr marL="0" indent="0">
                  <a:buNone/>
                </a:pPr>
                <a:endParaRPr lang="en-GB" sz="1800" dirty="0"/>
              </a:p>
              <a:p>
                <a:pPr marL="0" indent="0">
                  <a:buNone/>
                </a:pPr>
                <a:r>
                  <a:rPr lang="el-GR" sz="1800" dirty="0"/>
                  <a:t>Αν έχουμε μία πηγή φωτός η οποία, εκπέμπει ισότροπα προς όλες τις κατευθύνσεις τότε, σε απόσταση </a:t>
                </a:r>
                <a:r>
                  <a:rPr lang="en-GB" sz="1800" dirty="0"/>
                  <a:t>R </a:t>
                </a:r>
                <a:r>
                  <a:rPr lang="el-GR" sz="1800" dirty="0"/>
                  <a:t>από αυτήν, η ενέργεια της κατανέμεται ομοιόμορφα σε σφαιρική επιφάνεια εμβαδού 4π</a:t>
                </a:r>
                <a:r>
                  <a:rPr lang="en-GB" sz="1800" dirty="0"/>
                  <a:t>R</a:t>
                </a:r>
                <a:r>
                  <a:rPr lang="en-GB" sz="1800" baseline="30000" dirty="0"/>
                  <a:t>2</a:t>
                </a:r>
                <a:r>
                  <a:rPr lang="en-GB" sz="1800" dirty="0"/>
                  <a:t>.</a:t>
                </a:r>
              </a:p>
              <a:p>
                <a:pPr marL="0" indent="0">
                  <a:buNone/>
                </a:pPr>
                <a:r>
                  <a:rPr lang="el-GR" sz="1800" dirty="0"/>
                  <a:t>Σε διπλάσια απόσταση από την πηγή (2</a:t>
                </a:r>
                <a:r>
                  <a:rPr lang="en-GB" sz="1800" dirty="0"/>
                  <a:t>R) </a:t>
                </a:r>
                <a:r>
                  <a:rPr lang="el-GR" sz="1800" dirty="0"/>
                  <a:t>η ενέργεια κατανέμεται σε μία επιφάνεια εμβαδού 4π(2</a:t>
                </a:r>
                <a:r>
                  <a:rPr lang="en-GB" sz="1800" dirty="0"/>
                  <a:t>R)</a:t>
                </a:r>
                <a:r>
                  <a:rPr lang="en-GB" sz="1800" baseline="30000" dirty="0"/>
                  <a:t>2 </a:t>
                </a:r>
                <a:r>
                  <a:rPr lang="el-GR" sz="1800" baseline="30000" dirty="0"/>
                  <a:t> </a:t>
                </a:r>
                <a:r>
                  <a:rPr lang="el-GR" sz="1800" dirty="0"/>
                  <a:t>κοκ.</a:t>
                </a:r>
                <a:endParaRPr lang="en-GB" sz="1800" dirty="0"/>
              </a:p>
              <a:p>
                <a:pPr marL="0" indent="0">
                  <a:buNone/>
                </a:pPr>
                <a:endParaRPr lang="en-GB" sz="1800" dirty="0"/>
              </a:p>
              <a:p>
                <a:pPr marL="0" indent="0">
                  <a:buNone/>
                </a:pPr>
                <a:endParaRPr lang="en-GB" sz="1400" dirty="0"/>
              </a:p>
            </p:txBody>
          </p:sp>
        </mc:Choice>
        <mc:Fallback xmlns="">
          <p:sp>
            <p:nvSpPr>
              <p:cNvPr id="3" name="Content Placeholder 2">
                <a:extLst>
                  <a:ext uri="{FF2B5EF4-FFF2-40B4-BE49-F238E27FC236}">
                    <a16:creationId xmlns:a16="http://schemas.microsoft.com/office/drawing/2014/main" id="{069D9037-AFA6-4732-B6E1-DD8034C8237A}"/>
                  </a:ext>
                </a:extLst>
              </p:cNvPr>
              <p:cNvSpPr>
                <a:spLocks noGrp="1" noRot="1" noChangeAspect="1" noMove="1" noResize="1" noEditPoints="1" noAdjustHandles="1" noChangeArrowheads="1" noChangeShapeType="1" noTextEdit="1"/>
              </p:cNvSpPr>
              <p:nvPr>
                <p:ph idx="1"/>
              </p:nvPr>
            </p:nvSpPr>
            <p:spPr>
              <a:xfrm>
                <a:off x="793660" y="2599509"/>
                <a:ext cx="5117871" cy="3639450"/>
              </a:xfrm>
              <a:blipFill>
                <a:blip r:embed="rId2"/>
                <a:stretch>
                  <a:fillRect l="-714" t="-8208" r="-1429"/>
                </a:stretch>
              </a:blipFill>
            </p:spPr>
            <p:txBody>
              <a:bodyPr/>
              <a:lstStyle/>
              <a:p>
                <a:r>
                  <a:rPr lang="en-GB">
                    <a:noFill/>
                  </a:rPr>
                  <a:t> </a:t>
                </a:r>
              </a:p>
            </p:txBody>
          </p:sp>
        </mc:Fallback>
      </mc:AlternateContent>
      <p:pic>
        <p:nvPicPr>
          <p:cNvPr id="5" name="Picture 4" descr="Chart&#10;&#10;Description automatically generated">
            <a:extLst>
              <a:ext uri="{FF2B5EF4-FFF2-40B4-BE49-F238E27FC236}">
                <a16:creationId xmlns:a16="http://schemas.microsoft.com/office/drawing/2014/main" id="{CFDEEF78-E08B-46C2-B337-170CD88F1DF0}"/>
              </a:ext>
            </a:extLst>
          </p:cNvPr>
          <p:cNvPicPr>
            <a:picLocks noChangeAspect="1"/>
          </p:cNvPicPr>
          <p:nvPr/>
        </p:nvPicPr>
        <p:blipFill rotWithShape="1">
          <a:blip r:embed="rId3">
            <a:extLst>
              <a:ext uri="{28A0092B-C50C-407E-A947-70E740481C1C}">
                <a14:useLocalDpi xmlns:a14="http://schemas.microsoft.com/office/drawing/2010/main" val="0"/>
              </a:ext>
            </a:extLst>
          </a:blip>
          <a:srcRect l="7789" r="-2" b="-2"/>
          <a:stretch/>
        </p:blipFill>
        <p:spPr>
          <a:xfrm>
            <a:off x="5999637" y="2524715"/>
            <a:ext cx="5150277" cy="3714244"/>
          </a:xfrm>
          <a:prstGeom prst="rect">
            <a:avLst/>
          </a:prstGeom>
        </p:spPr>
      </p:pic>
      <p:sp>
        <p:nvSpPr>
          <p:cNvPr id="16" name="Rectangle 15">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874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DB74BAD7-F0FC-4719-A31F-1ABDB6211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Picture 11" descr="A picture containing light&#10;&#10;Description automatically generated">
            <a:extLst>
              <a:ext uri="{FF2B5EF4-FFF2-40B4-BE49-F238E27FC236}">
                <a16:creationId xmlns:a16="http://schemas.microsoft.com/office/drawing/2014/main" id="{3C08C8F1-C778-451F-BBC6-D76C1CDDE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5627" y="609599"/>
            <a:ext cx="2103990" cy="1183495"/>
          </a:xfrm>
          <a:prstGeom prst="rect">
            <a:avLst/>
          </a:prstGeom>
        </p:spPr>
      </p:pic>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958A979-D53C-4086-86B1-601CC560D802}"/>
                  </a:ext>
                </a:extLst>
              </p:cNvPr>
              <p:cNvSpPr>
                <a:spLocks noGrp="1"/>
              </p:cNvSpPr>
              <p:nvPr>
                <p:ph idx="1"/>
              </p:nvPr>
            </p:nvSpPr>
            <p:spPr>
              <a:xfrm>
                <a:off x="304800" y="406401"/>
                <a:ext cx="7266039" cy="5696286"/>
              </a:xfrm>
            </p:spPr>
            <p:txBody>
              <a:bodyPr>
                <a:normAutofit/>
              </a:bodyPr>
              <a:lstStyle/>
              <a:p>
                <a:pPr marL="0" indent="0" algn="just">
                  <a:buNone/>
                </a:pPr>
                <a:r>
                  <a:rPr lang="el-GR" sz="2400" dirty="0"/>
                  <a:t>Όσο μεγαλώνει η απόσταση από τη φωτεινή πηγή, τόσο μεγαλώνει το εμβαδό της επιφάνειας πάνω στην οποία κατανέμεται η ενέργειά της, άρα η πυκνότητα της ενέργειας μειώνεται με την απόσταση από την πηγή.</a:t>
                </a:r>
                <a:endParaRPr lang="en-GB" sz="2400" dirty="0"/>
              </a:p>
              <a:p>
                <a:pPr marL="0" indent="0" algn="just">
                  <a:buNone/>
                </a:pPr>
                <a:r>
                  <a:rPr lang="el-GR" sz="2400" dirty="0"/>
                  <a:t>Αν τοποθετήσουμε μπροστά από μία φωτεινή πηγή μία επιφάνεια εμβαδού Α, τότε μέσα από αυτή την επιφάνεια  θα περνά ενέργεια ΔΕ κάθε δευτερόλεπτο.</a:t>
                </a:r>
              </a:p>
              <a:p>
                <a:pPr marL="0" indent="0" algn="just">
                  <a:buNone/>
                </a:pPr>
                <a:r>
                  <a:rPr lang="el-GR" sz="2400" dirty="0"/>
                  <a:t>Αν τοποθετήσουμε την ίδια επιφάνεια σε διπλάσια απόσταση, τότε μέσα από την επιφάνεια θα περνά ενέργεια ΔΕ/4 ενώ, σε τριπλάσια απόσταση η ενέργεια που θα περνά από την επιφάνεια θα είναι ΔΕ/9 κοκ.</a:t>
                </a:r>
              </a:p>
              <a:p>
                <a:pPr marL="0" indent="0" algn="just">
                  <a:buNone/>
                </a:pPr>
                <a:endParaRPr lang="el-GR" sz="2400" dirty="0"/>
              </a:p>
              <a:p>
                <a:pPr marL="0" indent="0" algn="just">
                  <a:buNone/>
                </a:pPr>
                <a:r>
                  <a:rPr lang="el-GR" sz="2400" dirty="0"/>
                  <a:t>Συνεπώς η ένταση της ακτινοβολίας της φωτεινής πηγής θα μειώνεται κατά έναν παράγοντα </a:t>
                </a:r>
                <a14:m>
                  <m:oMath xmlns:m="http://schemas.openxmlformats.org/officeDocument/2006/math">
                    <m:f>
                      <m:fPr>
                        <m:ctrlPr>
                          <a:rPr lang="el-GR" sz="2400" i="1">
                            <a:latin typeface="Cambria Math" panose="02040503050406030204" pitchFamily="18" charset="0"/>
                          </a:rPr>
                        </m:ctrlPr>
                      </m:fPr>
                      <m:num>
                        <m:r>
                          <a:rPr lang="en-GB" sz="2400" b="0" i="1">
                            <a:latin typeface="Cambria Math" panose="02040503050406030204" pitchFamily="18" charset="0"/>
                          </a:rPr>
                          <m:t>1</m:t>
                        </m:r>
                      </m:num>
                      <m:den>
                        <m:sSup>
                          <m:sSupPr>
                            <m:ctrlPr>
                              <a:rPr lang="en-GB" sz="2400" b="0" i="1">
                                <a:latin typeface="Cambria Math" panose="02040503050406030204" pitchFamily="18" charset="0"/>
                              </a:rPr>
                            </m:ctrlPr>
                          </m:sSupPr>
                          <m:e>
                            <m:r>
                              <a:rPr lang="en-GB" sz="2400" b="0" i="1">
                                <a:latin typeface="Cambria Math" panose="02040503050406030204" pitchFamily="18" charset="0"/>
                              </a:rPr>
                              <m:t>𝑅</m:t>
                            </m:r>
                          </m:e>
                          <m:sup>
                            <m:r>
                              <a:rPr lang="en-GB" sz="2400" b="0" i="1">
                                <a:latin typeface="Cambria Math" panose="02040503050406030204" pitchFamily="18" charset="0"/>
                              </a:rPr>
                              <m:t>2</m:t>
                            </m:r>
                          </m:sup>
                        </m:sSup>
                      </m:den>
                    </m:f>
                  </m:oMath>
                </a14:m>
                <a:r>
                  <a:rPr lang="el-GR" sz="2400" dirty="0"/>
                  <a:t>  όπου R η απόσταση από αυτήν.</a:t>
                </a:r>
              </a:p>
              <a:p>
                <a:pPr marL="0" indent="0">
                  <a:buNone/>
                </a:pPr>
                <a:endParaRPr lang="en-GB" sz="1600" dirty="0"/>
              </a:p>
            </p:txBody>
          </p:sp>
        </mc:Choice>
        <mc:Fallback xmlns="">
          <p:sp>
            <p:nvSpPr>
              <p:cNvPr id="3" name="Content Placeholder 2">
                <a:extLst>
                  <a:ext uri="{FF2B5EF4-FFF2-40B4-BE49-F238E27FC236}">
                    <a16:creationId xmlns:a16="http://schemas.microsoft.com/office/drawing/2014/main" id="{C958A979-D53C-4086-86B1-601CC560D802}"/>
                  </a:ext>
                </a:extLst>
              </p:cNvPr>
              <p:cNvSpPr>
                <a:spLocks noGrp="1" noRot="1" noChangeAspect="1" noMove="1" noResize="1" noEditPoints="1" noAdjustHandles="1" noChangeArrowheads="1" noChangeShapeType="1" noTextEdit="1"/>
              </p:cNvSpPr>
              <p:nvPr>
                <p:ph idx="1"/>
              </p:nvPr>
            </p:nvSpPr>
            <p:spPr>
              <a:xfrm>
                <a:off x="304800" y="406401"/>
                <a:ext cx="7266039" cy="5696286"/>
              </a:xfrm>
              <a:blipFill>
                <a:blip r:embed="rId3"/>
                <a:stretch>
                  <a:fillRect l="-1258" t="-1499" r="-1258" b="-2034"/>
                </a:stretch>
              </a:blipFill>
            </p:spPr>
            <p:txBody>
              <a:bodyPr/>
              <a:lstStyle/>
              <a:p>
                <a:r>
                  <a:rPr lang="en-GB">
                    <a:noFill/>
                  </a:rPr>
                  <a:t> </a:t>
                </a:r>
              </a:p>
            </p:txBody>
          </p:sp>
        </mc:Fallback>
      </mc:AlternateContent>
      <p:pic>
        <p:nvPicPr>
          <p:cNvPr id="8" name="Picture 7">
            <a:extLst>
              <a:ext uri="{FF2B5EF4-FFF2-40B4-BE49-F238E27FC236}">
                <a16:creationId xmlns:a16="http://schemas.microsoft.com/office/drawing/2014/main" id="{BC797B42-3AF2-45AC-A9ED-3E34C6707C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5627" y="2094572"/>
            <a:ext cx="2103990" cy="1183495"/>
          </a:xfrm>
          <a:prstGeom prst="rect">
            <a:avLst/>
          </a:prstGeom>
        </p:spPr>
      </p:pic>
      <p:pic>
        <p:nvPicPr>
          <p:cNvPr id="6" name="Picture 5" descr="A picture containing text, indoor&#10;&#10;Description automatically generated">
            <a:extLst>
              <a:ext uri="{FF2B5EF4-FFF2-40B4-BE49-F238E27FC236}">
                <a16:creationId xmlns:a16="http://schemas.microsoft.com/office/drawing/2014/main" id="{C5D81F15-B51F-4ED7-A765-89C17A0900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5627" y="3583768"/>
            <a:ext cx="2103990" cy="1183495"/>
          </a:xfrm>
          <a:prstGeom prst="rect">
            <a:avLst/>
          </a:prstGeom>
        </p:spPr>
      </p:pic>
      <p:pic>
        <p:nvPicPr>
          <p:cNvPr id="10" name="Picture 9" descr="A picture containing light&#10;&#10;Description automatically generated">
            <a:extLst>
              <a:ext uri="{FF2B5EF4-FFF2-40B4-BE49-F238E27FC236}">
                <a16:creationId xmlns:a16="http://schemas.microsoft.com/office/drawing/2014/main" id="{18A4F534-40BD-4843-A372-13EE70BCDB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5627" y="5072965"/>
            <a:ext cx="2103990" cy="1183495"/>
          </a:xfrm>
          <a:prstGeom prst="rect">
            <a:avLst/>
          </a:prstGeom>
        </p:spPr>
      </p:pic>
    </p:spTree>
    <p:extLst>
      <p:ext uri="{BB962C8B-B14F-4D97-AF65-F5344CB8AC3E}">
        <p14:creationId xmlns:p14="http://schemas.microsoft.com/office/powerpoint/2010/main" val="3279120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A51A0227-072A-4F5F-928C-E2C3E5CCD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9D9D0F-1B03-45D4-A42E-1CD2BC256513}"/>
              </a:ext>
            </a:extLst>
          </p:cNvPr>
          <p:cNvSpPr>
            <a:spLocks noGrp="1"/>
          </p:cNvSpPr>
          <p:nvPr>
            <p:ph type="title"/>
          </p:nvPr>
        </p:nvSpPr>
        <p:spPr>
          <a:xfrm>
            <a:off x="630936" y="4440365"/>
            <a:ext cx="4245864" cy="1722691"/>
          </a:xfrm>
        </p:spPr>
        <p:txBody>
          <a:bodyPr anchor="ctr">
            <a:normAutofit fontScale="90000"/>
          </a:bodyPr>
          <a:lstStyle/>
          <a:p>
            <a:r>
              <a:rPr lang="el-GR" sz="3800" dirty="0"/>
              <a:t>Παίρνοντας μετρήσεις με το </a:t>
            </a:r>
            <a:r>
              <a:rPr lang="en-GB" sz="3800" b="1" i="1" dirty="0"/>
              <a:t>Arduino Science Journal</a:t>
            </a:r>
          </a:p>
        </p:txBody>
      </p:sp>
      <p:pic>
        <p:nvPicPr>
          <p:cNvPr id="7" name="Picture 6" descr="Graphical user interface, application&#10;&#10;Description automatically generated">
            <a:extLst>
              <a:ext uri="{FF2B5EF4-FFF2-40B4-BE49-F238E27FC236}">
                <a16:creationId xmlns:a16="http://schemas.microsoft.com/office/drawing/2014/main" id="{D6970B74-0AF8-40AB-9DE3-4EC377C0CF01}"/>
              </a:ext>
            </a:extLst>
          </p:cNvPr>
          <p:cNvPicPr>
            <a:picLocks noChangeAspect="1"/>
          </p:cNvPicPr>
          <p:nvPr/>
        </p:nvPicPr>
        <p:blipFill rotWithShape="1">
          <a:blip r:embed="rId2">
            <a:extLst>
              <a:ext uri="{28A0092B-C50C-407E-A947-70E740481C1C}">
                <a14:useLocalDpi xmlns:a14="http://schemas.microsoft.com/office/drawing/2010/main" val="0"/>
              </a:ext>
            </a:extLst>
          </a:blip>
          <a:srcRect t="13421" r="-1" b="60816"/>
          <a:stretch/>
        </p:blipFill>
        <p:spPr>
          <a:xfrm>
            <a:off x="463296" y="759749"/>
            <a:ext cx="5471160" cy="3047612"/>
          </a:xfrm>
          <a:prstGeom prst="rect">
            <a:avLst/>
          </a:prstGeom>
        </p:spPr>
      </p:pic>
      <p:pic>
        <p:nvPicPr>
          <p:cNvPr id="5" name="Picture 4">
            <a:extLst>
              <a:ext uri="{FF2B5EF4-FFF2-40B4-BE49-F238E27FC236}">
                <a16:creationId xmlns:a16="http://schemas.microsoft.com/office/drawing/2014/main" id="{0A13793A-14FA-45C5-8DA0-64C517C96452}"/>
              </a:ext>
            </a:extLst>
          </p:cNvPr>
          <p:cNvPicPr>
            <a:picLocks noChangeAspect="1"/>
          </p:cNvPicPr>
          <p:nvPr/>
        </p:nvPicPr>
        <p:blipFill rotWithShape="1">
          <a:blip r:embed="rId3">
            <a:extLst>
              <a:ext uri="{28A0092B-C50C-407E-A947-70E740481C1C}">
                <a14:useLocalDpi xmlns:a14="http://schemas.microsoft.com/office/drawing/2010/main" val="0"/>
              </a:ext>
            </a:extLst>
          </a:blip>
          <a:srcRect r="1271" b="1"/>
          <a:stretch/>
        </p:blipFill>
        <p:spPr>
          <a:xfrm>
            <a:off x="6254496" y="724998"/>
            <a:ext cx="5471160" cy="3117114"/>
          </a:xfrm>
          <a:prstGeom prst="rect">
            <a:avLst/>
          </a:prstGeom>
        </p:spPr>
      </p:pic>
      <p:sp>
        <p:nvSpPr>
          <p:cNvPr id="32" name="sketchy line">
            <a:extLst>
              <a:ext uri="{FF2B5EF4-FFF2-40B4-BE49-F238E27FC236}">
                <a16:creationId xmlns:a16="http://schemas.microsoft.com/office/drawing/2014/main" id="{35D99776-4B38-47DF-A302-11AD9AF87A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337304" y="5292566"/>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7037C6A-16C3-419A-94F0-79BA71B72C75}"/>
              </a:ext>
            </a:extLst>
          </p:cNvPr>
          <p:cNvSpPr>
            <a:spLocks noGrp="1"/>
          </p:cNvSpPr>
          <p:nvPr>
            <p:ph idx="1"/>
          </p:nvPr>
        </p:nvSpPr>
        <p:spPr>
          <a:xfrm>
            <a:off x="5333999" y="4440365"/>
            <a:ext cx="6214871" cy="1722691"/>
          </a:xfrm>
        </p:spPr>
        <p:txBody>
          <a:bodyPr anchor="ctr">
            <a:noAutofit/>
          </a:bodyPr>
          <a:lstStyle/>
          <a:p>
            <a:r>
              <a:rPr lang="el-GR" sz="1800" dirty="0"/>
              <a:t>Ανοίγουμε την εφαρμογή και πατούμε τη δημιουργία νέου πειράματος.</a:t>
            </a:r>
          </a:p>
          <a:p>
            <a:r>
              <a:rPr lang="el-GR" sz="1800" dirty="0"/>
              <a:t>Επιλέγουμε τον αισθητήρα «Φωτισμός περιβάλλοντος» και βάζουμε την έξυπνη συσκευή μπροστά από τον λαμπτήρα με την οθόνη προς αυτόν, σε απόσταση 10 </a:t>
            </a:r>
            <a:r>
              <a:rPr lang="en-GB" sz="1800" dirty="0"/>
              <a:t>cm.</a:t>
            </a:r>
            <a:endParaRPr lang="el-GR" sz="1800" dirty="0"/>
          </a:p>
          <a:p>
            <a:r>
              <a:rPr lang="el-GR" sz="1800" dirty="0"/>
              <a:t>Περιμένουμε λίγο να σταθεροποιηθεί η ένδειξη και πατάμε το «στιγμιότυπο»  για να καταγράψουμε την ένδειξη.</a:t>
            </a:r>
            <a:endParaRPr lang="en-GB" sz="1800" dirty="0"/>
          </a:p>
        </p:txBody>
      </p:sp>
    </p:spTree>
    <p:extLst>
      <p:ext uri="{BB962C8B-B14F-4D97-AF65-F5344CB8AC3E}">
        <p14:creationId xmlns:p14="http://schemas.microsoft.com/office/powerpoint/2010/main" val="1656994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BE2408-D036-45E6-9FD1-E73936ACAAD6}"/>
              </a:ext>
            </a:extLst>
          </p:cNvPr>
          <p:cNvSpPr>
            <a:spLocks noGrp="1"/>
          </p:cNvSpPr>
          <p:nvPr>
            <p:ph type="title"/>
          </p:nvPr>
        </p:nvSpPr>
        <p:spPr>
          <a:xfrm>
            <a:off x="630936" y="639520"/>
            <a:ext cx="3429000" cy="1719072"/>
          </a:xfrm>
        </p:spPr>
        <p:txBody>
          <a:bodyPr anchor="b">
            <a:normAutofit/>
          </a:bodyPr>
          <a:lstStyle/>
          <a:p>
            <a:r>
              <a:rPr lang="el-GR" sz="5400" dirty="0"/>
              <a:t>Μετρήσεις (συνέχεια)</a:t>
            </a:r>
            <a:endParaRPr lang="en-GB" sz="5400" dirty="0"/>
          </a:p>
        </p:txBody>
      </p:sp>
      <p:sp>
        <p:nvSpPr>
          <p:cNvPr id="12"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8C48B92-B8C4-4A9A-8F37-1CC32A71F6D6}"/>
              </a:ext>
            </a:extLst>
          </p:cNvPr>
          <p:cNvSpPr>
            <a:spLocks noGrp="1"/>
          </p:cNvSpPr>
          <p:nvPr>
            <p:ph idx="1"/>
          </p:nvPr>
        </p:nvSpPr>
        <p:spPr>
          <a:xfrm>
            <a:off x="630936" y="2807208"/>
            <a:ext cx="3429000" cy="3410712"/>
          </a:xfrm>
        </p:spPr>
        <p:txBody>
          <a:bodyPr anchor="t">
            <a:normAutofit fontScale="92500"/>
          </a:bodyPr>
          <a:lstStyle/>
          <a:p>
            <a:r>
              <a:rPr lang="el-GR" sz="2200" dirty="0"/>
              <a:t>Επαναλαμβάνουμε τη διαδικασία 4 – 5 φορές, απομακρύνοντας κάθε φορά την έξυπνη συσκευή κατά 10 </a:t>
            </a:r>
            <a:r>
              <a:rPr lang="en-GB" sz="2200" dirty="0"/>
              <a:t>cm </a:t>
            </a:r>
            <a:r>
              <a:rPr lang="el-GR" sz="2200" dirty="0"/>
              <a:t>από τον λαμπτήρα.</a:t>
            </a:r>
          </a:p>
          <a:p>
            <a:r>
              <a:rPr lang="el-GR" sz="2200" dirty="0"/>
              <a:t>Τα στιγμιότυπα εμφανίζονται στην οθόνη και μπορούμε πατώντας το          να σημειώσουμε τις παρατηρήσεις μας για τη συγκεκριμένη μέτρηση.</a:t>
            </a:r>
            <a:endParaRPr lang="en-GB" sz="2200" dirty="0"/>
          </a:p>
        </p:txBody>
      </p:sp>
      <p:pic>
        <p:nvPicPr>
          <p:cNvPr id="5" name="Picture 4">
            <a:extLst>
              <a:ext uri="{FF2B5EF4-FFF2-40B4-BE49-F238E27FC236}">
                <a16:creationId xmlns:a16="http://schemas.microsoft.com/office/drawing/2014/main" id="{1C226B2E-225C-42F2-ABF0-34A3F9CC47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1419" y="640080"/>
            <a:ext cx="2649474" cy="5577840"/>
          </a:xfrm>
          <a:prstGeom prst="rect">
            <a:avLst/>
          </a:prstGeom>
        </p:spPr>
      </p:pic>
      <p:pic>
        <p:nvPicPr>
          <p:cNvPr id="6" name="Picture 5">
            <a:extLst>
              <a:ext uri="{FF2B5EF4-FFF2-40B4-BE49-F238E27FC236}">
                <a16:creationId xmlns:a16="http://schemas.microsoft.com/office/drawing/2014/main" id="{4B8A7160-D5BA-4DF4-A0A9-79C8C17946EE}"/>
              </a:ext>
            </a:extLst>
          </p:cNvPr>
          <p:cNvPicPr>
            <a:picLocks noChangeAspect="1"/>
          </p:cNvPicPr>
          <p:nvPr/>
        </p:nvPicPr>
        <p:blipFill rotWithShape="1">
          <a:blip r:embed="rId3"/>
          <a:srcRect l="71760" t="25889" r="20477" b="70616"/>
          <a:stretch/>
        </p:blipFill>
        <p:spPr>
          <a:xfrm>
            <a:off x="3789143" y="4880227"/>
            <a:ext cx="462338" cy="433568"/>
          </a:xfrm>
          <a:prstGeom prst="rect">
            <a:avLst/>
          </a:prstGeom>
        </p:spPr>
      </p:pic>
      <p:cxnSp>
        <p:nvCxnSpPr>
          <p:cNvPr id="7" name="Straight Arrow Connector 6">
            <a:extLst>
              <a:ext uri="{FF2B5EF4-FFF2-40B4-BE49-F238E27FC236}">
                <a16:creationId xmlns:a16="http://schemas.microsoft.com/office/drawing/2014/main" id="{C6370D31-7AAD-4C37-B926-3751082EE77B}"/>
              </a:ext>
            </a:extLst>
          </p:cNvPr>
          <p:cNvCxnSpPr/>
          <p:nvPr/>
        </p:nvCxnSpPr>
        <p:spPr>
          <a:xfrm flipV="1">
            <a:off x="4360985" y="2222695"/>
            <a:ext cx="4248443" cy="28276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33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BC6133C-0615-4CE4-9132-37E609A9BD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0DC16F-B694-4B60-8CBC-D2DA6112F0C1}"/>
              </a:ext>
            </a:extLst>
          </p:cNvPr>
          <p:cNvSpPr>
            <a:spLocks noGrp="1"/>
          </p:cNvSpPr>
          <p:nvPr>
            <p:ph type="title"/>
          </p:nvPr>
        </p:nvSpPr>
        <p:spPr>
          <a:xfrm>
            <a:off x="645064" y="525982"/>
            <a:ext cx="4282983" cy="1200361"/>
          </a:xfrm>
        </p:spPr>
        <p:txBody>
          <a:bodyPr anchor="b">
            <a:normAutofit fontScale="90000"/>
          </a:bodyPr>
          <a:lstStyle/>
          <a:p>
            <a:r>
              <a:rPr lang="el-GR" sz="3600" dirty="0"/>
              <a:t>Πλεονεκτήματα του </a:t>
            </a:r>
            <a:r>
              <a:rPr lang="en-GB" sz="3600" b="1" dirty="0"/>
              <a:t>Arduino Science Journal</a:t>
            </a:r>
          </a:p>
        </p:txBody>
      </p:sp>
      <p:sp>
        <p:nvSpPr>
          <p:cNvPr id="11" name="Rectangle 10">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5D4D13A-31A0-4EDF-BEFA-5012E6A39AA3}"/>
              </a:ext>
            </a:extLst>
          </p:cNvPr>
          <p:cNvSpPr>
            <a:spLocks noGrp="1"/>
          </p:cNvSpPr>
          <p:nvPr>
            <p:ph idx="1"/>
          </p:nvPr>
        </p:nvSpPr>
        <p:spPr>
          <a:xfrm>
            <a:off x="645066" y="2031101"/>
            <a:ext cx="4282984" cy="3511943"/>
          </a:xfrm>
        </p:spPr>
        <p:txBody>
          <a:bodyPr anchor="ctr">
            <a:normAutofit/>
          </a:bodyPr>
          <a:lstStyle/>
          <a:p>
            <a:r>
              <a:rPr lang="el-GR" sz="1800" dirty="0"/>
              <a:t>Εκτός από τη λήψη μετρήσεων, το </a:t>
            </a:r>
            <a:r>
              <a:rPr lang="en-GB" sz="1800" dirty="0"/>
              <a:t>ASJ </a:t>
            </a:r>
            <a:r>
              <a:rPr lang="el-GR" sz="1800" dirty="0"/>
              <a:t>μας δίνει τη δυνατότητα να προσθέσουμε σχόλια για κάθε μέτρηση καθώς και φωτογραφίες, τις οποίες μπορούμε να παραθέσουμε κάτω από κάθε μέτρηση ώστε να οργανώσουμε καλύτερα τα δεδομένα μας αλλά και για να θυμόμαστε καλύτερα την πειραματική διαδικασία.</a:t>
            </a:r>
            <a:endParaRPr lang="en-GB" sz="1800" dirty="0"/>
          </a:p>
        </p:txBody>
      </p:sp>
      <p:sp>
        <p:nvSpPr>
          <p:cNvPr id="13" name="Rectangle 12">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2021-05-18 18-50-09" descr="Graphical user interface, text, application, chat or text message&#10;&#10;Description automatically generated">
            <a:hlinkClick r:id="" action="ppaction://media"/>
            <a:extLst>
              <a:ext uri="{FF2B5EF4-FFF2-40B4-BE49-F238E27FC236}">
                <a16:creationId xmlns:a16="http://schemas.microsoft.com/office/drawing/2014/main" id="{2AF182FD-E0FD-4BAB-8F34-F8A3DF8D8D6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5227" r="24444"/>
          <a:stretch/>
        </p:blipFill>
        <p:spPr>
          <a:xfrm>
            <a:off x="6419891" y="650494"/>
            <a:ext cx="4763712" cy="5324142"/>
          </a:xfrm>
          <a:prstGeom prst="rect">
            <a:avLst/>
          </a:prstGeom>
        </p:spPr>
      </p:pic>
    </p:spTree>
    <p:extLst>
      <p:ext uri="{BB962C8B-B14F-4D97-AF65-F5344CB8AC3E}">
        <p14:creationId xmlns:p14="http://schemas.microsoft.com/office/powerpoint/2010/main" val="415776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8C4D8-DA41-4ED2-A728-DAB0A7CA0226}"/>
              </a:ext>
            </a:extLst>
          </p:cNvPr>
          <p:cNvSpPr>
            <a:spLocks noGrp="1"/>
          </p:cNvSpPr>
          <p:nvPr>
            <p:ph type="title"/>
          </p:nvPr>
        </p:nvSpPr>
        <p:spPr/>
        <p:txBody>
          <a:bodyPr/>
          <a:lstStyle/>
          <a:p>
            <a:r>
              <a:rPr lang="el-GR" dirty="0"/>
              <a:t>Επεξεργασία μετρήσεων</a:t>
            </a:r>
            <a:endParaRPr lang="en-GB" dirty="0"/>
          </a:p>
        </p:txBody>
      </p:sp>
      <p:sp>
        <p:nvSpPr>
          <p:cNvPr id="3" name="Content Placeholder 2">
            <a:extLst>
              <a:ext uri="{FF2B5EF4-FFF2-40B4-BE49-F238E27FC236}">
                <a16:creationId xmlns:a16="http://schemas.microsoft.com/office/drawing/2014/main" id="{A65D0793-DE0E-4FAD-AD34-2C68B55E99A2}"/>
              </a:ext>
            </a:extLst>
          </p:cNvPr>
          <p:cNvSpPr>
            <a:spLocks noGrp="1"/>
          </p:cNvSpPr>
          <p:nvPr>
            <p:ph idx="1"/>
          </p:nvPr>
        </p:nvSpPr>
        <p:spPr>
          <a:xfrm>
            <a:off x="838200" y="1441342"/>
            <a:ext cx="10515600" cy="4735621"/>
          </a:xfrm>
        </p:spPr>
        <p:txBody>
          <a:bodyPr/>
          <a:lstStyle/>
          <a:p>
            <a:pPr marL="0" indent="0">
              <a:buNone/>
            </a:pPr>
            <a:r>
              <a:rPr lang="el-GR" dirty="0"/>
              <a:t>Σε μια εκτέλεση του πειράματος πήραμε τις ακόλουθες μετρήσεις</a:t>
            </a:r>
          </a:p>
          <a:p>
            <a:pPr marL="0" indent="0">
              <a:buNone/>
            </a:pPr>
            <a:endParaRPr lang="el-GR" dirty="0"/>
          </a:p>
          <a:p>
            <a:pPr marL="0" indent="0">
              <a:buNone/>
            </a:pPr>
            <a:endParaRPr lang="en-GB" dirty="0"/>
          </a:p>
        </p:txBody>
      </p:sp>
      <p:graphicFrame>
        <p:nvGraphicFramePr>
          <p:cNvPr id="4" name="Table 4">
            <a:extLst>
              <a:ext uri="{FF2B5EF4-FFF2-40B4-BE49-F238E27FC236}">
                <a16:creationId xmlns:a16="http://schemas.microsoft.com/office/drawing/2014/main" id="{A381F2A4-F067-45D9-B16D-8014B0B869FA}"/>
              </a:ext>
            </a:extLst>
          </p:cNvPr>
          <p:cNvGraphicFramePr>
            <a:graphicFrameLocks noGrp="1"/>
          </p:cNvGraphicFramePr>
          <p:nvPr>
            <p:extLst>
              <p:ext uri="{D42A27DB-BD31-4B8C-83A1-F6EECF244321}">
                <p14:modId xmlns:p14="http://schemas.microsoft.com/office/powerpoint/2010/main" val="3582013079"/>
              </p:ext>
            </p:extLst>
          </p:nvPr>
        </p:nvGraphicFramePr>
        <p:xfrm>
          <a:off x="932664" y="2367280"/>
          <a:ext cx="3094804" cy="2123440"/>
        </p:xfrm>
        <a:graphic>
          <a:graphicData uri="http://schemas.openxmlformats.org/drawingml/2006/table">
            <a:tbl>
              <a:tblPr firstRow="1" bandRow="1">
                <a:tableStyleId>{5C22544A-7EE6-4342-B048-85BDC9FD1C3A}</a:tableStyleId>
              </a:tblPr>
              <a:tblGrid>
                <a:gridCol w="1547402">
                  <a:extLst>
                    <a:ext uri="{9D8B030D-6E8A-4147-A177-3AD203B41FA5}">
                      <a16:colId xmlns:a16="http://schemas.microsoft.com/office/drawing/2014/main" val="1047547651"/>
                    </a:ext>
                  </a:extLst>
                </a:gridCol>
                <a:gridCol w="1547402">
                  <a:extLst>
                    <a:ext uri="{9D8B030D-6E8A-4147-A177-3AD203B41FA5}">
                      <a16:colId xmlns:a16="http://schemas.microsoft.com/office/drawing/2014/main" val="2123295394"/>
                    </a:ext>
                  </a:extLst>
                </a:gridCol>
              </a:tblGrid>
              <a:tr h="370840">
                <a:tc>
                  <a:txBody>
                    <a:bodyPr/>
                    <a:lstStyle/>
                    <a:p>
                      <a:pPr algn="ctr"/>
                      <a:r>
                        <a:rPr lang="el-GR" dirty="0"/>
                        <a:t>Απόσταση (</a:t>
                      </a:r>
                      <a:r>
                        <a:rPr lang="en-GB" dirty="0"/>
                        <a:t>cm)</a:t>
                      </a:r>
                    </a:p>
                  </a:txBody>
                  <a:tcPr/>
                </a:tc>
                <a:tc>
                  <a:txBody>
                    <a:bodyPr/>
                    <a:lstStyle/>
                    <a:p>
                      <a:pPr algn="ctr"/>
                      <a:r>
                        <a:rPr lang="el-GR" dirty="0"/>
                        <a:t>Ένταση φωτός (</a:t>
                      </a:r>
                      <a:r>
                        <a:rPr lang="en-GB" dirty="0"/>
                        <a:t>Lux)</a:t>
                      </a:r>
                    </a:p>
                  </a:txBody>
                  <a:tcPr/>
                </a:tc>
                <a:extLst>
                  <a:ext uri="{0D108BD9-81ED-4DB2-BD59-A6C34878D82A}">
                    <a16:rowId xmlns:a16="http://schemas.microsoft.com/office/drawing/2014/main" val="593096737"/>
                  </a:ext>
                </a:extLst>
              </a:tr>
              <a:tr h="370840">
                <a:tc>
                  <a:txBody>
                    <a:bodyPr/>
                    <a:lstStyle/>
                    <a:p>
                      <a:pPr algn="ctr"/>
                      <a:r>
                        <a:rPr lang="en-GB" dirty="0"/>
                        <a:t>10</a:t>
                      </a:r>
                    </a:p>
                  </a:txBody>
                  <a:tcPr/>
                </a:tc>
                <a:tc>
                  <a:txBody>
                    <a:bodyPr/>
                    <a:lstStyle/>
                    <a:p>
                      <a:pPr algn="ctr"/>
                      <a:r>
                        <a:rPr lang="en-GB" dirty="0"/>
                        <a:t>669</a:t>
                      </a:r>
                    </a:p>
                  </a:txBody>
                  <a:tcPr/>
                </a:tc>
                <a:extLst>
                  <a:ext uri="{0D108BD9-81ED-4DB2-BD59-A6C34878D82A}">
                    <a16:rowId xmlns:a16="http://schemas.microsoft.com/office/drawing/2014/main" val="4087922904"/>
                  </a:ext>
                </a:extLst>
              </a:tr>
              <a:tr h="370840">
                <a:tc>
                  <a:txBody>
                    <a:bodyPr/>
                    <a:lstStyle/>
                    <a:p>
                      <a:pPr algn="ctr"/>
                      <a:r>
                        <a:rPr lang="en-GB" dirty="0"/>
                        <a:t>20</a:t>
                      </a:r>
                    </a:p>
                  </a:txBody>
                  <a:tcPr/>
                </a:tc>
                <a:tc>
                  <a:txBody>
                    <a:bodyPr/>
                    <a:lstStyle/>
                    <a:p>
                      <a:pPr algn="ctr"/>
                      <a:r>
                        <a:rPr lang="en-GB" dirty="0"/>
                        <a:t>172</a:t>
                      </a:r>
                    </a:p>
                  </a:txBody>
                  <a:tcPr/>
                </a:tc>
                <a:extLst>
                  <a:ext uri="{0D108BD9-81ED-4DB2-BD59-A6C34878D82A}">
                    <a16:rowId xmlns:a16="http://schemas.microsoft.com/office/drawing/2014/main" val="1374728856"/>
                  </a:ext>
                </a:extLst>
              </a:tr>
              <a:tr h="370840">
                <a:tc>
                  <a:txBody>
                    <a:bodyPr/>
                    <a:lstStyle/>
                    <a:p>
                      <a:pPr algn="ctr"/>
                      <a:r>
                        <a:rPr lang="en-GB" dirty="0"/>
                        <a:t>30</a:t>
                      </a:r>
                    </a:p>
                  </a:txBody>
                  <a:tcPr/>
                </a:tc>
                <a:tc>
                  <a:txBody>
                    <a:bodyPr/>
                    <a:lstStyle/>
                    <a:p>
                      <a:pPr algn="ctr"/>
                      <a:r>
                        <a:rPr lang="en-GB" dirty="0"/>
                        <a:t>72</a:t>
                      </a:r>
                    </a:p>
                  </a:txBody>
                  <a:tcPr/>
                </a:tc>
                <a:extLst>
                  <a:ext uri="{0D108BD9-81ED-4DB2-BD59-A6C34878D82A}">
                    <a16:rowId xmlns:a16="http://schemas.microsoft.com/office/drawing/2014/main" val="489477415"/>
                  </a:ext>
                </a:extLst>
              </a:tr>
              <a:tr h="370840">
                <a:tc>
                  <a:txBody>
                    <a:bodyPr/>
                    <a:lstStyle/>
                    <a:p>
                      <a:pPr algn="ctr"/>
                      <a:r>
                        <a:rPr lang="en-GB" dirty="0"/>
                        <a:t>40</a:t>
                      </a:r>
                    </a:p>
                  </a:txBody>
                  <a:tcPr/>
                </a:tc>
                <a:tc>
                  <a:txBody>
                    <a:bodyPr/>
                    <a:lstStyle/>
                    <a:p>
                      <a:pPr algn="ctr"/>
                      <a:r>
                        <a:rPr lang="en-GB" dirty="0"/>
                        <a:t>51</a:t>
                      </a:r>
                    </a:p>
                  </a:txBody>
                  <a:tcPr/>
                </a:tc>
                <a:extLst>
                  <a:ext uri="{0D108BD9-81ED-4DB2-BD59-A6C34878D82A}">
                    <a16:rowId xmlns:a16="http://schemas.microsoft.com/office/drawing/2014/main" val="3302465633"/>
                  </a:ext>
                </a:extLst>
              </a:tr>
            </a:tbl>
          </a:graphicData>
        </a:graphic>
      </p:graphicFrame>
      <p:graphicFrame>
        <p:nvGraphicFramePr>
          <p:cNvPr id="6" name="Chart 5">
            <a:extLst>
              <a:ext uri="{FF2B5EF4-FFF2-40B4-BE49-F238E27FC236}">
                <a16:creationId xmlns:a16="http://schemas.microsoft.com/office/drawing/2014/main" id="{BCEA5B01-1E89-4D44-8924-75E80745C17D}"/>
              </a:ext>
            </a:extLst>
          </p:cNvPr>
          <p:cNvGraphicFramePr>
            <a:graphicFrameLocks/>
          </p:cNvGraphicFramePr>
          <p:nvPr>
            <p:extLst>
              <p:ext uri="{D42A27DB-BD31-4B8C-83A1-F6EECF244321}">
                <p14:modId xmlns:p14="http://schemas.microsoft.com/office/powerpoint/2010/main" val="898126273"/>
              </p:ext>
            </p:extLst>
          </p:nvPr>
        </p:nvGraphicFramePr>
        <p:xfrm>
          <a:off x="5038298" y="2367280"/>
          <a:ext cx="5825319" cy="390398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3F0A4A4E-981F-4D6B-A2ED-5611F5509A38}"/>
              </a:ext>
            </a:extLst>
          </p:cNvPr>
          <p:cNvSpPr txBox="1"/>
          <p:nvPr/>
        </p:nvSpPr>
        <p:spPr>
          <a:xfrm>
            <a:off x="675739" y="4557574"/>
            <a:ext cx="4532459" cy="2031325"/>
          </a:xfrm>
          <a:prstGeom prst="rect">
            <a:avLst/>
          </a:prstGeom>
          <a:noFill/>
        </p:spPr>
        <p:txBody>
          <a:bodyPr wrap="none" rtlCol="0">
            <a:spAutoFit/>
          </a:bodyPr>
          <a:lstStyle/>
          <a:p>
            <a:r>
              <a:rPr lang="el-GR" dirty="0"/>
              <a:t>Παρατηρούμε ότι ο κανόνας</a:t>
            </a:r>
          </a:p>
          <a:p>
            <a:r>
              <a:rPr lang="el-GR" dirty="0"/>
              <a:t>της μείωσης της τιμής της έντασης του</a:t>
            </a:r>
          </a:p>
          <a:p>
            <a:r>
              <a:rPr lang="el-GR" dirty="0"/>
              <a:t>φωτός αντιστρόφως ανάλογα με την</a:t>
            </a:r>
            <a:br>
              <a:rPr lang="el-GR" dirty="0"/>
            </a:br>
            <a:r>
              <a:rPr lang="el-GR" dirty="0"/>
              <a:t>απόσταση από την πηγή γενικά ακολουθείται.</a:t>
            </a:r>
          </a:p>
          <a:p>
            <a:r>
              <a:rPr lang="el-GR" dirty="0"/>
              <a:t>Εξαίρεση αποτελεί η τελευταία τιμή η οποία,</a:t>
            </a:r>
          </a:p>
          <a:p>
            <a:r>
              <a:rPr lang="el-GR" dirty="0"/>
              <a:t>φαίνεται να επηρεάζεται περισσότερο από το</a:t>
            </a:r>
          </a:p>
          <a:p>
            <a:r>
              <a:rPr lang="el-GR" dirty="0"/>
              <a:t>φωτισμό του περιβάλλοντος. </a:t>
            </a:r>
            <a:endParaRPr lang="en-GB" dirty="0"/>
          </a:p>
        </p:txBody>
      </p:sp>
    </p:spTree>
    <p:extLst>
      <p:ext uri="{BB962C8B-B14F-4D97-AF65-F5344CB8AC3E}">
        <p14:creationId xmlns:p14="http://schemas.microsoft.com/office/powerpoint/2010/main" val="415541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EDF1A3-2149-4124-BAAF-1B705F4BD140}"/>
              </a:ext>
            </a:extLst>
          </p:cNvPr>
          <p:cNvSpPr>
            <a:spLocks noGrp="1"/>
          </p:cNvSpPr>
          <p:nvPr>
            <p:ph type="title"/>
          </p:nvPr>
        </p:nvSpPr>
        <p:spPr>
          <a:xfrm>
            <a:off x="841248" y="548640"/>
            <a:ext cx="3600860" cy="5431536"/>
          </a:xfrm>
        </p:spPr>
        <p:txBody>
          <a:bodyPr>
            <a:normAutofit/>
          </a:bodyPr>
          <a:lstStyle/>
          <a:p>
            <a:r>
              <a:rPr lang="el-GR" sz="4600"/>
              <a:t>Ποια είναι η αξία της χρήσης της εφαρμογής στο συγκεκριμένο πείραμα</a:t>
            </a:r>
            <a:endParaRPr lang="en-GB" sz="4600"/>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A04A0A5-82CF-49A7-BC37-E6F4B29989E0}"/>
              </a:ext>
            </a:extLst>
          </p:cNvPr>
          <p:cNvSpPr>
            <a:spLocks noGrp="1"/>
          </p:cNvSpPr>
          <p:nvPr>
            <p:ph idx="1"/>
          </p:nvPr>
        </p:nvSpPr>
        <p:spPr>
          <a:xfrm>
            <a:off x="5126418" y="552091"/>
            <a:ext cx="6224335" cy="5431536"/>
          </a:xfrm>
        </p:spPr>
        <p:txBody>
          <a:bodyPr anchor="ctr">
            <a:normAutofit/>
          </a:bodyPr>
          <a:lstStyle/>
          <a:p>
            <a:pPr algn="just"/>
            <a:r>
              <a:rPr lang="el-GR" sz="2200" dirty="0"/>
              <a:t>Οι μαθητές μπορούν </a:t>
            </a:r>
            <a:r>
              <a:rPr lang="el-GR" sz="2200" b="1" i="1" dirty="0"/>
              <a:t>να εργαστούν σε μικρές ομάδες </a:t>
            </a:r>
            <a:r>
              <a:rPr lang="el-GR" sz="2200" dirty="0"/>
              <a:t>και μέσω της </a:t>
            </a:r>
            <a:r>
              <a:rPr lang="el-GR" sz="2200" b="1" i="1" dirty="0"/>
              <a:t>συνεργασίας</a:t>
            </a:r>
            <a:r>
              <a:rPr lang="el-GR" sz="2200" dirty="0"/>
              <a:t> να οικοδομήσουν την έννοια του νόμου του αντίστροφου τετραγώνου.</a:t>
            </a:r>
          </a:p>
          <a:p>
            <a:pPr algn="just"/>
            <a:r>
              <a:rPr lang="el-GR" sz="2200" dirty="0"/>
              <a:t>Η δραστηριότητα αυτή μπορεί να ανατεθεί ως κατ’ </a:t>
            </a:r>
            <a:r>
              <a:rPr lang="el-GR" sz="2200" dirty="0" err="1"/>
              <a:t>οίκον</a:t>
            </a:r>
            <a:r>
              <a:rPr lang="el-GR" sz="2200" dirty="0"/>
              <a:t> εργασία μεταφέροντας τη </a:t>
            </a:r>
            <a:r>
              <a:rPr lang="el-GR" sz="2200" b="1" i="1" dirty="0"/>
              <a:t>μαθησιακή διαδικασία εκτός σχολικής αίθουσας </a:t>
            </a:r>
            <a:r>
              <a:rPr lang="el-GR" sz="2200" dirty="0"/>
              <a:t>και επιτρέποντας στους μαθητές να εργαστούν με δικό τους εξοπλισμό και σε </a:t>
            </a:r>
            <a:r>
              <a:rPr lang="el-GR" sz="2200" b="1" i="1" dirty="0"/>
              <a:t>δικό τους χρόνο</a:t>
            </a:r>
            <a:r>
              <a:rPr lang="el-GR" sz="2200" dirty="0"/>
              <a:t>.</a:t>
            </a:r>
          </a:p>
          <a:p>
            <a:pPr algn="just"/>
            <a:r>
              <a:rPr lang="el-GR" sz="2200" dirty="0"/>
              <a:t>Η χρήση της εφαρμογής του </a:t>
            </a:r>
            <a:r>
              <a:rPr lang="en-GB" sz="2200" dirty="0"/>
              <a:t>ASJ</a:t>
            </a:r>
            <a:r>
              <a:rPr lang="el-GR" sz="2200" dirty="0"/>
              <a:t> συμβάλλει στην οικοδόμηση της κουλτούρας για </a:t>
            </a:r>
            <a:r>
              <a:rPr lang="el-GR" sz="2200" b="1" i="1" dirty="0"/>
              <a:t>χρήση της τεχνολογίας και στην εκπαίδευση </a:t>
            </a:r>
            <a:r>
              <a:rPr lang="el-GR" sz="2200" dirty="0"/>
              <a:t>και όχι μόνο για σκοπούς ψυχαγωγίας. </a:t>
            </a:r>
          </a:p>
          <a:p>
            <a:pPr algn="just"/>
            <a:r>
              <a:rPr lang="el-GR" sz="2200" dirty="0"/>
              <a:t>Παρέχει τη δυνατότητα αναπαραγωγής της γνώσης που αποκτήθηκε στο Σχολείο σε </a:t>
            </a:r>
            <a:r>
              <a:rPr lang="el-GR" sz="2200" b="1" i="1" dirty="0"/>
              <a:t>πραγματικό περιβάλλον</a:t>
            </a:r>
            <a:r>
              <a:rPr lang="el-GR" sz="2200" dirty="0"/>
              <a:t>, με απλά υλικά.</a:t>
            </a:r>
            <a:endParaRPr lang="en-GB" sz="2200" dirty="0"/>
          </a:p>
        </p:txBody>
      </p:sp>
    </p:spTree>
    <p:extLst>
      <p:ext uri="{BB962C8B-B14F-4D97-AF65-F5344CB8AC3E}">
        <p14:creationId xmlns:p14="http://schemas.microsoft.com/office/powerpoint/2010/main" val="22556684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353</TotalTime>
  <Words>636</Words>
  <Application>Microsoft Office PowerPoint</Application>
  <PresentationFormat>Widescreen</PresentationFormat>
  <Paragraphs>57</Paragraphs>
  <Slides>9</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Cambria</vt:lpstr>
      <vt:lpstr>Cambria Math</vt:lpstr>
      <vt:lpstr>Office Theme</vt:lpstr>
      <vt:lpstr>Νόμος του αντίστροφου τετραγώνου</vt:lpstr>
      <vt:lpstr>PowerPoint Presentation</vt:lpstr>
      <vt:lpstr>Τι είναι ο νόμος του αντίστροφου τετραγώνου</vt:lpstr>
      <vt:lpstr>PowerPoint Presentation</vt:lpstr>
      <vt:lpstr>Παίρνοντας μετρήσεις με το Arduino Science Journal</vt:lpstr>
      <vt:lpstr>Μετρήσεις (συνέχεια)</vt:lpstr>
      <vt:lpstr>Πλεονεκτήματα του Arduino Science Journal</vt:lpstr>
      <vt:lpstr>Επεξεργασία μετρήσεων</vt:lpstr>
      <vt:lpstr>Ποια είναι η αξία της χρήσης της εφαρμογής στο συγκεκριμένο πείραμα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Αντρέας Αντωνίου</dc:creator>
  <cp:lastModifiedBy>Αντρέας Αντωνίου</cp:lastModifiedBy>
  <cp:revision>17</cp:revision>
  <dcterms:created xsi:type="dcterms:W3CDTF">2021-05-18T05:41:49Z</dcterms:created>
  <dcterms:modified xsi:type="dcterms:W3CDTF">2021-05-19T05:33:14Z</dcterms:modified>
</cp:coreProperties>
</file>