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0"/>
  </p:notesMasterIdLst>
  <p:sldIdLst>
    <p:sldId id="256" r:id="rId2"/>
    <p:sldId id="257" r:id="rId3"/>
    <p:sldId id="288" r:id="rId4"/>
    <p:sldId id="290" r:id="rId5"/>
    <p:sldId id="291" r:id="rId6"/>
    <p:sldId id="294" r:id="rId7"/>
    <p:sldId id="293" r:id="rId8"/>
    <p:sldId id="295" r:id="rId9"/>
    <p:sldId id="296" r:id="rId10"/>
    <p:sldId id="297" r:id="rId11"/>
    <p:sldId id="298" r:id="rId12"/>
    <p:sldId id="275" r:id="rId13"/>
    <p:sldId id="274" r:id="rId14"/>
    <p:sldId id="299" r:id="rId15"/>
    <p:sldId id="287" r:id="rId16"/>
    <p:sldId id="300" r:id="rId17"/>
    <p:sldId id="284" r:id="rId18"/>
    <p:sldId id="301"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87371"/>
  </p:normalViewPr>
  <p:slideViewPr>
    <p:cSldViewPr snapToGrid="0" snapToObjects="1">
      <p:cViewPr varScale="1">
        <p:scale>
          <a:sx n="82" d="100"/>
          <a:sy n="82" d="100"/>
        </p:scale>
        <p:origin x="1648"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F9A19E4-6DBD-234A-8E9E-5BB9EAEA7FCE}" type="datetimeFigureOut">
              <a:rPr lang="en-US" smtClean="0"/>
              <a:t>4/9/21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AC74E91-33F4-B440-9938-C1EE48985186}" type="slidenum">
              <a:rPr lang="en-US" smtClean="0"/>
              <a:t>‹#›</a:t>
            </a:fld>
            <a:endParaRPr lang="en-US"/>
          </a:p>
        </p:txBody>
      </p:sp>
    </p:spTree>
    <p:extLst>
      <p:ext uri="{BB962C8B-B14F-4D97-AF65-F5344CB8AC3E}">
        <p14:creationId xmlns:p14="http://schemas.microsoft.com/office/powerpoint/2010/main" val="111005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Συζητήσουμε τους στόχους του κεφαλαίου, αναφέροντας την δική μου διδακτική προσέγγιση και τα διάφορα σημεία που εστιάζω. </a:t>
            </a:r>
          </a:p>
          <a:p>
            <a:r>
              <a:rPr lang="el-GR" dirty="0"/>
              <a:t>Θα αναφέρω διάφορα ενδεικτικά παραδείγματα που τα θεωρώ χρήσιμα. </a:t>
            </a:r>
          </a:p>
          <a:p>
            <a:r>
              <a:rPr lang="el-GR" dirty="0"/>
              <a:t>Παράδειγμα αξιολόγησης – πρακτική </a:t>
            </a:r>
          </a:p>
          <a:p>
            <a:r>
              <a:rPr lang="el-GR" dirty="0"/>
              <a:t>Χρονοδιάγραμμα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2</a:t>
            </a:fld>
            <a:endParaRPr lang="en-US"/>
          </a:p>
        </p:txBody>
      </p:sp>
    </p:spTree>
    <p:extLst>
      <p:ext uri="{BB962C8B-B14F-4D97-AF65-F5344CB8AC3E}">
        <p14:creationId xmlns:p14="http://schemas.microsoft.com/office/powerpoint/2010/main" val="1778884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Οι μετρήσεις των μηκών α και β πάρθηκαν με τον ίδιο χάρακα. </a:t>
            </a:r>
          </a:p>
          <a:p>
            <a:r>
              <a:rPr lang="el-GR" dirty="0"/>
              <a:t>Η </a:t>
            </a:r>
            <a:r>
              <a:rPr lang="el-GR" dirty="0" err="1"/>
              <a:t>αβεβαι</a:t>
            </a:r>
            <a:r>
              <a:rPr lang="en-CY" dirty="0"/>
              <a:t>ό</a:t>
            </a:r>
            <a:r>
              <a:rPr lang="el-GR" dirty="0" err="1"/>
              <a:t>τητα</a:t>
            </a:r>
            <a:r>
              <a:rPr lang="el-GR" dirty="0"/>
              <a:t> είναι μέρος της μέτρησης </a:t>
            </a:r>
            <a:r>
              <a:rPr lang="el-GR" dirty="0">
                <a:sym typeface="Wingdings" pitchFamily="2" charset="2"/>
              </a:rPr>
              <a:t> αλλά έχει σημασία ότι μπορούμε να την εκτιμήσουμε.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12</a:t>
            </a:fld>
            <a:endParaRPr lang="en-US"/>
          </a:p>
        </p:txBody>
      </p:sp>
    </p:spTree>
    <p:extLst>
      <p:ext uri="{BB962C8B-B14F-4D97-AF65-F5344CB8AC3E}">
        <p14:creationId xmlns:p14="http://schemas.microsoft.com/office/powerpoint/2010/main" val="1331856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Η αβεβαιότητα ελαττώνεται αλλά δεν εξαφανίζεται.</a:t>
            </a:r>
          </a:p>
          <a:p>
            <a:r>
              <a:rPr lang="el-GR" dirty="0"/>
              <a:t>Κανόνες προσδιορισμού σημαντικών ψηφίων μέτρησης. </a:t>
            </a:r>
          </a:p>
          <a:p>
            <a:r>
              <a:rPr lang="el-GR" dirty="0"/>
              <a:t>Το 1</a:t>
            </a:r>
            <a:r>
              <a:rPr lang="el-GR" baseline="30000" dirty="0"/>
              <a:t>ο</a:t>
            </a:r>
            <a:r>
              <a:rPr lang="el-GR" dirty="0"/>
              <a:t> σημαντικό είναι το πρώτο μη μηδενικό από τα αριστερά.  </a:t>
            </a:r>
          </a:p>
          <a:p>
            <a:r>
              <a:rPr lang="el-GR" dirty="0"/>
              <a:t>Αν ο αριθμός είναι ακέραιος το τελευταίο σημαντικό είναι το δεξιότερο μη μηδενικό. Βασιζόμενοι στα προηγούμενα δύο συμπεράσματα, να αναφέρετε τον αριθμό </a:t>
            </a:r>
          </a:p>
          <a:p>
            <a:r>
              <a:rPr lang="el-GR" dirty="0"/>
              <a:t>Των σημαντικών ψηφίων της μέτρησης 234,0 </a:t>
            </a:r>
            <a:r>
              <a:rPr lang="en-US" dirty="0"/>
              <a:t>mm. </a:t>
            </a:r>
            <a:r>
              <a:rPr lang="el-GR" dirty="0"/>
              <a:t> </a:t>
            </a:r>
            <a:r>
              <a:rPr lang="el-GR" dirty="0">
                <a:sym typeface="Wingdings" pitchFamily="2" charset="2"/>
              </a:rPr>
              <a:t> Προκύπτει το τρίτο συμπέρασμα.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13</a:t>
            </a:fld>
            <a:endParaRPr lang="en-US"/>
          </a:p>
        </p:txBody>
      </p:sp>
    </p:spTree>
    <p:extLst>
      <p:ext uri="{BB962C8B-B14F-4D97-AF65-F5344CB8AC3E}">
        <p14:creationId xmlns:p14="http://schemas.microsoft.com/office/powerpoint/2010/main" val="1935568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Βοηθ</a:t>
            </a:r>
            <a:r>
              <a:rPr lang="en-CY" dirty="0"/>
              <a:t>ώ</a:t>
            </a:r>
            <a:r>
              <a:rPr lang="el-GR" dirty="0"/>
              <a:t> τους μαθητές να καταλάβουν πως η αβεβαιότητα μιας μέτρησης μεταφέρεται στο αποτέλεσμα όταν κάνω πράξεις. </a:t>
            </a:r>
            <a:endParaRPr lang="en-US" dirty="0"/>
          </a:p>
          <a:p>
            <a:r>
              <a:rPr lang="el-GR" dirty="0" err="1"/>
              <a:t>Ζητο</a:t>
            </a:r>
            <a:r>
              <a:rPr lang="en-US" dirty="0"/>
              <a:t>ύ</a:t>
            </a:r>
            <a:r>
              <a:rPr lang="el-GR" dirty="0"/>
              <a:t>με να μετρήσουν τις πλευρές α και β με χάρακες διαφορετικής ακρίβειας και να υπολογίσουν το άθροισμα. </a:t>
            </a:r>
          </a:p>
          <a:p>
            <a:r>
              <a:rPr lang="el-GR" dirty="0"/>
              <a:t>ΠΔ 6.1 και Π.Δ 6.2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14</a:t>
            </a:fld>
            <a:endParaRPr lang="en-US"/>
          </a:p>
        </p:txBody>
      </p:sp>
    </p:spTree>
    <p:extLst>
      <p:ext uri="{BB962C8B-B14F-4D97-AF65-F5344CB8AC3E}">
        <p14:creationId xmlns:p14="http://schemas.microsoft.com/office/powerpoint/2010/main" val="3730762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Το αποτέλεσμα πράξης με αβέβαιο ψηφίο είναι αβέβαιο.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15</a:t>
            </a:fld>
            <a:endParaRPr lang="en-US"/>
          </a:p>
        </p:txBody>
      </p:sp>
    </p:spTree>
    <p:extLst>
      <p:ext uri="{BB962C8B-B14F-4D97-AF65-F5344CB8AC3E}">
        <p14:creationId xmlns:p14="http://schemas.microsoft.com/office/powerpoint/2010/main" val="1605548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Αναλογικά όργανα μέτρησης – ψηφιακά όργανα μέτρησης </a:t>
            </a:r>
          </a:p>
          <a:p>
            <a:r>
              <a:rPr lang="el-GR" dirty="0"/>
              <a:t>Στα ψηφιακά όργανα μέτρησης δεν μπορώ να εκτιμήσω κάποιο ψηφίο</a:t>
            </a:r>
          </a:p>
          <a:p>
            <a:r>
              <a:rPr lang="el-GR" dirty="0"/>
              <a:t>Η ακρίβεια του οργάνου και της μέτρησης ταυτίζονται (τάξη μεγέθους του τελευταίου σημαντικού ψηφίου)</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16</a:t>
            </a:fld>
            <a:endParaRPr lang="en-US"/>
          </a:p>
        </p:txBody>
      </p:sp>
    </p:spTree>
    <p:extLst>
      <p:ext uri="{BB962C8B-B14F-4D97-AF65-F5344CB8AC3E}">
        <p14:creationId xmlns:p14="http://schemas.microsoft.com/office/powerpoint/2010/main" val="2470204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Αρχικά χωρίζω το κεφάλαιο σε δύο μέρη ΔΕΕ 1.1 – 1.5 και 1.6 – 1.9. </a:t>
            </a:r>
          </a:p>
          <a:p>
            <a:r>
              <a:rPr lang="el-GR" dirty="0"/>
              <a:t>Θα ξεκινήσω με ένα εννοιολογικό χάρτη</a:t>
            </a:r>
          </a:p>
          <a:p>
            <a:r>
              <a:rPr lang="el-GR" dirty="0"/>
              <a:t>Περιγράφω τα φυσικά φαινόμενα χρησιμοποιώντας φυσικά μεγέθη τα οποία </a:t>
            </a:r>
            <a:r>
              <a:rPr lang="el-GR" dirty="0" err="1"/>
              <a:t>ποσοτικοποιώ</a:t>
            </a:r>
            <a:r>
              <a:rPr lang="el-GR" dirty="0"/>
              <a:t> μέσω της διαδικασίας της μέτρησης. </a:t>
            </a:r>
          </a:p>
          <a:p>
            <a:r>
              <a:rPr lang="el-GR" dirty="0"/>
              <a:t>Για να μετρήσω κάτι πρέπει να έχω μια γνωστή ποσότητα με το οποίο θα συγκρίνω το μέγεθος που μετρώ. Η μέτρηση και οι μονάδες είναι ένα.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3</a:t>
            </a:fld>
            <a:endParaRPr lang="en-US"/>
          </a:p>
        </p:txBody>
      </p:sp>
    </p:spTree>
    <p:extLst>
      <p:ext uri="{BB962C8B-B14F-4D97-AF65-F5344CB8AC3E}">
        <p14:creationId xmlns:p14="http://schemas.microsoft.com/office/powerpoint/2010/main" val="3556622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Σκόπιμα δίνω έμφαση στο πόσες φορές το βιβλίο φυσικής. </a:t>
            </a:r>
          </a:p>
          <a:p>
            <a:r>
              <a:rPr lang="el-GR" dirty="0"/>
              <a:t>Διάφορες μονάδες μέτρησης </a:t>
            </a:r>
            <a:r>
              <a:rPr lang="el-GR" dirty="0">
                <a:sym typeface="Wingdings" pitchFamily="2" charset="2"/>
              </a:rPr>
              <a:t> ανάγκη για ένα διεθνές σύστημα μονάδων.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4</a:t>
            </a:fld>
            <a:endParaRPr lang="en-US"/>
          </a:p>
        </p:txBody>
      </p:sp>
    </p:spTree>
    <p:extLst>
      <p:ext uri="{BB962C8B-B14F-4D97-AF65-F5344CB8AC3E}">
        <p14:creationId xmlns:p14="http://schemas.microsoft.com/office/powerpoint/2010/main" val="3448526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Αφού ξεκαθαρίσαμε την έννοια της μονάδας μέτρησης – πρότυπο μέγεθος </a:t>
            </a:r>
            <a:r>
              <a:rPr lang="el-GR" dirty="0">
                <a:sym typeface="Wingdings" pitchFamily="2" charset="2"/>
              </a:rPr>
              <a:t> α</a:t>
            </a:r>
            <a:r>
              <a:rPr lang="el-GR" dirty="0"/>
              <a:t>ναφέρουμε τις μονάδες μέτρησης των θεμελιωδών μεγεθών στο </a:t>
            </a:r>
            <a:r>
              <a:rPr lang="en-US" dirty="0"/>
              <a:t>S.I. </a:t>
            </a:r>
            <a:r>
              <a:rPr lang="el-GR" dirty="0"/>
              <a:t>και τα πολλαπλάσια τους. Διακρίνουμε σε θεμελιώδη και παράγωγα μεγέθη </a:t>
            </a:r>
            <a:r>
              <a:rPr lang="el-GR" dirty="0">
                <a:sym typeface="Wingdings" pitchFamily="2" charset="2"/>
              </a:rPr>
              <a:t> Συνήθως το κάνουμε</a:t>
            </a:r>
            <a:r>
              <a:rPr lang="el-GR" dirty="0"/>
              <a:t> ζητώντας από τους μαθητές να μας αναφέρουν διάφορα μεγέθη τα οποία κατηγοριοποιούμε σε μορφή πίνακα.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5</a:t>
            </a:fld>
            <a:endParaRPr lang="en-US"/>
          </a:p>
        </p:txBody>
      </p:sp>
    </p:spTree>
    <p:extLst>
      <p:ext uri="{BB962C8B-B14F-4D97-AF65-F5344CB8AC3E}">
        <p14:creationId xmlns:p14="http://schemas.microsoft.com/office/powerpoint/2010/main" val="2572599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Δεξιότητα. </a:t>
            </a:r>
          </a:p>
          <a:p>
            <a:r>
              <a:rPr lang="el-GR" dirty="0"/>
              <a:t>Οι μονάδες μέτρησης (</a:t>
            </a:r>
            <a:r>
              <a:rPr lang="el-GR" dirty="0" err="1"/>
              <a:t>διαστατική</a:t>
            </a:r>
            <a:r>
              <a:rPr lang="el-GR" dirty="0"/>
              <a:t> ανάλυση) μέτρο επαλήθευσης μιας σχέσης.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6</a:t>
            </a:fld>
            <a:endParaRPr lang="en-US"/>
          </a:p>
        </p:txBody>
      </p:sp>
    </p:spTree>
    <p:extLst>
      <p:ext uri="{BB962C8B-B14F-4D97-AF65-F5344CB8AC3E}">
        <p14:creationId xmlns:p14="http://schemas.microsoft.com/office/powerpoint/2010/main" val="3650381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7</a:t>
            </a:fld>
            <a:endParaRPr lang="en-US"/>
          </a:p>
        </p:txBody>
      </p:sp>
    </p:spTree>
    <p:extLst>
      <p:ext uri="{BB962C8B-B14F-4D97-AF65-F5344CB8AC3E}">
        <p14:creationId xmlns:p14="http://schemas.microsoft.com/office/powerpoint/2010/main" val="2480701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Συζητώ με τους μαθητές την διαδικασία της μέτρησης </a:t>
            </a:r>
            <a:r>
              <a:rPr lang="el-GR" dirty="0">
                <a:sym typeface="Wingdings" pitchFamily="2" charset="2"/>
              </a:rPr>
              <a:t> τέσσερα βήματα και προχωρούμε σε πειραματικές δραστηριότητες μέτρησης (χρόνου, μήκους, μάζας). </a:t>
            </a:r>
          </a:p>
          <a:p>
            <a:r>
              <a:rPr lang="el-GR" dirty="0">
                <a:sym typeface="Wingdings" pitchFamily="2" charset="2"/>
              </a:rPr>
              <a:t>Τι δεν κάνω (αντιπαράδειγμα): να παρουσιάζω – δουλεύω τους δείκτες 1.6 – 1.9 ανεξάρτητα μέσω θεωρητικών ασκήσεων. Ιδιαίτερα, το κομμάτι των σημαντικών ψηφίων και των πράξεων, γιατί θα χάσουν εκτός από το νόημα και το ενδιαφέρον τους, θεωρώντας ότι τους φορτώνουμε με κανόνες που πρέπει να θυμούνται.  </a:t>
            </a:r>
          </a:p>
        </p:txBody>
      </p:sp>
      <p:sp>
        <p:nvSpPr>
          <p:cNvPr id="4" name="Slide Number Placeholder 3"/>
          <p:cNvSpPr>
            <a:spLocks noGrp="1"/>
          </p:cNvSpPr>
          <p:nvPr>
            <p:ph type="sldNum" sz="quarter" idx="5"/>
          </p:nvPr>
        </p:nvSpPr>
        <p:spPr/>
        <p:txBody>
          <a:bodyPr/>
          <a:lstStyle/>
          <a:p>
            <a:fld id="{EAC74E91-33F4-B440-9938-C1EE48985186}" type="slidenum">
              <a:rPr lang="en-US" smtClean="0"/>
              <a:t>8</a:t>
            </a:fld>
            <a:endParaRPr lang="en-US"/>
          </a:p>
        </p:txBody>
      </p:sp>
    </p:spTree>
    <p:extLst>
      <p:ext uri="{BB962C8B-B14F-4D97-AF65-F5344CB8AC3E}">
        <p14:creationId xmlns:p14="http://schemas.microsoft.com/office/powerpoint/2010/main" val="2759483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1" dirty="0" err="1"/>
              <a:t>Αφόρμηση</a:t>
            </a:r>
            <a:r>
              <a:rPr lang="el-GR" sz="1200" b="1" dirty="0"/>
              <a:t>: </a:t>
            </a:r>
            <a:r>
              <a:rPr lang="el-GR" sz="1200" dirty="0"/>
              <a:t>Ζητούμε από τους μαθητές να επιλέξουν την κατάλληλη ζυγαριά, μεταξύ μιας μηχανική ζυγαριάς (μπάνιου) και μιας ηλεκτρονικής ζυγαριάς, για μετρήσουν τη μάζα ενός μολυβιού. Συζητούμε την </a:t>
            </a:r>
            <a:r>
              <a:rPr lang="el-GR" sz="1200" i="1" dirty="0">
                <a:sym typeface="Wingdings" pitchFamily="2" charset="2"/>
              </a:rPr>
              <a:t>μικρότερη υποδιαίρεση – κλίμακα του οργάνου (αυτό που στη συνέχεια θα αναφέρουμε ως</a:t>
            </a:r>
            <a:r>
              <a:rPr lang="el-GR" sz="1200" dirty="0"/>
              <a:t> </a:t>
            </a:r>
            <a:r>
              <a:rPr lang="el-GR" sz="1200" i="1" dirty="0"/>
              <a:t>ακρίβεια του οργάνου).</a:t>
            </a:r>
            <a:endParaRPr lang="el-GR" sz="1200" dirty="0"/>
          </a:p>
          <a:p>
            <a:r>
              <a:rPr lang="el-GR" sz="1200" i="1" dirty="0"/>
              <a:t>ΠΙΝΑΚΑΣ: </a:t>
            </a:r>
            <a:r>
              <a:rPr lang="el-GR" sz="1200" b="1" i="1" dirty="0"/>
              <a:t>Δεν είναι απλή αντιστοίχηση!!!</a:t>
            </a:r>
            <a:r>
              <a:rPr lang="el-GR" sz="1200" i="1" dirty="0"/>
              <a:t>. Πρέπει να ακολουθήσω τα βήματα της μέτρησης: (α) Καθορίζω το μέγεθος που θέλω να μετρήσω (στήλη δεξιά) </a:t>
            </a:r>
            <a:r>
              <a:rPr lang="mr-IN" sz="1200" i="1" dirty="0"/>
              <a:t>–</a:t>
            </a:r>
            <a:r>
              <a:rPr lang="el-GR" sz="1200" i="1" dirty="0"/>
              <a:t> εκτιμώ την τάξη μεγέθους </a:t>
            </a:r>
            <a:r>
              <a:rPr lang="el-GR" sz="1200" i="1" dirty="0">
                <a:sym typeface="Wingdings" pitchFamily="2" charset="2"/>
              </a:rPr>
              <a:t> </a:t>
            </a:r>
            <a:r>
              <a:rPr lang="el-GR" sz="1200" i="1" dirty="0"/>
              <a:t>και σύμφωνα με αυτή (β) Επιλέγω την κατάλληλη μονάδα μέτρηση και κατ’ επέκταση το ορθό όργανο μέτρησης.  </a:t>
            </a:r>
            <a:r>
              <a:rPr lang="el-GR" sz="1200" i="1" dirty="0">
                <a:sym typeface="Wingdings" pitchFamily="2" charset="2"/>
              </a:rPr>
              <a:t>  </a:t>
            </a:r>
            <a:endParaRPr lang="el-GR" sz="1200" i="1" dirty="0"/>
          </a:p>
          <a:p>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9</a:t>
            </a:fld>
            <a:endParaRPr lang="en-US"/>
          </a:p>
        </p:txBody>
      </p:sp>
    </p:spTree>
    <p:extLst>
      <p:ext uri="{BB962C8B-B14F-4D97-AF65-F5344CB8AC3E}">
        <p14:creationId xmlns:p14="http://schemas.microsoft.com/office/powerpoint/2010/main" val="2267803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l-GR" sz="1200" dirty="0">
                <a:solidFill>
                  <a:schemeClr val="tx1"/>
                </a:solidFill>
              </a:rPr>
              <a:t>Διαχωρίζουν τα βέβαια, το αβέβαιο - εκτιμώμενο ψηφίο και τα εντελώς τυχαίο ψηφίο. </a:t>
            </a:r>
          </a:p>
          <a:p>
            <a:pPr marL="228600" indent="-228600">
              <a:buAutoNum type="arabicParenR"/>
            </a:pPr>
            <a:r>
              <a:rPr lang="el-GR" sz="1200" dirty="0">
                <a:solidFill>
                  <a:schemeClr val="tx1"/>
                </a:solidFill>
              </a:rPr>
              <a:t>Συνδέουν την κλίμακα του οργάνου μέτρησης και την ακρίβεια της μέτρησης με τα σημαντικά ψηφία. </a:t>
            </a:r>
            <a:endParaRPr lang="en-CY" dirty="0"/>
          </a:p>
        </p:txBody>
      </p:sp>
      <p:sp>
        <p:nvSpPr>
          <p:cNvPr id="4" name="Slide Number Placeholder 3"/>
          <p:cNvSpPr>
            <a:spLocks noGrp="1"/>
          </p:cNvSpPr>
          <p:nvPr>
            <p:ph type="sldNum" sz="quarter" idx="5"/>
          </p:nvPr>
        </p:nvSpPr>
        <p:spPr/>
        <p:txBody>
          <a:bodyPr/>
          <a:lstStyle/>
          <a:p>
            <a:fld id="{EAC74E91-33F4-B440-9938-C1EE48985186}" type="slidenum">
              <a:rPr lang="en-US" smtClean="0"/>
              <a:t>10</a:t>
            </a:fld>
            <a:endParaRPr lang="en-US"/>
          </a:p>
        </p:txBody>
      </p:sp>
    </p:spTree>
    <p:extLst>
      <p:ext uri="{BB962C8B-B14F-4D97-AF65-F5344CB8AC3E}">
        <p14:creationId xmlns:p14="http://schemas.microsoft.com/office/powerpoint/2010/main" val="2438139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l-GR"/>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4/9/21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4/9/21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l-GR"/>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4/9/21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4/9/21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l-GR"/>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4/9/21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4/9/21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4/9/21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4/9/21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4/9/21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l-GR"/>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4/9/21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l-GR"/>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4/9/21</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l-GR"/>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4/9/21</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2924" y="1219201"/>
            <a:ext cx="6000751" cy="3208338"/>
          </a:xfrm>
        </p:spPr>
        <p:txBody>
          <a:bodyPr/>
          <a:lstStyle/>
          <a:p>
            <a:r>
              <a:rPr lang="el-GR" dirty="0"/>
              <a:t>Κεφάλαιο 1: </a:t>
            </a:r>
            <a:br>
              <a:rPr lang="el-GR" dirty="0"/>
            </a:br>
            <a:r>
              <a:rPr lang="el-GR" dirty="0"/>
              <a:t>Μετρήσεις</a:t>
            </a:r>
            <a:br>
              <a:rPr lang="el-GR" dirty="0"/>
            </a:br>
            <a:endParaRPr lang="en-US" dirty="0"/>
          </a:p>
        </p:txBody>
      </p:sp>
      <p:sp>
        <p:nvSpPr>
          <p:cNvPr id="3" name="Subtitle 2"/>
          <p:cNvSpPr>
            <a:spLocks noGrp="1"/>
          </p:cNvSpPr>
          <p:nvPr>
            <p:ph type="subTitle" idx="1"/>
          </p:nvPr>
        </p:nvSpPr>
        <p:spPr/>
        <p:txBody>
          <a:bodyPr>
            <a:normAutofit lnSpcReduction="10000"/>
          </a:bodyPr>
          <a:lstStyle/>
          <a:p>
            <a:r>
              <a:rPr lang="el-GR" dirty="0"/>
              <a:t>Διδακτική Πρακτική </a:t>
            </a:r>
            <a:r>
              <a:rPr lang="mr-IN" dirty="0"/>
              <a:t>–</a:t>
            </a:r>
            <a:r>
              <a:rPr lang="el-GR" dirty="0"/>
              <a:t> Σεμινάριο Διδακτικής Φυσικής </a:t>
            </a:r>
          </a:p>
          <a:p>
            <a:endParaRPr lang="el-GR" dirty="0"/>
          </a:p>
          <a:p>
            <a:pPr algn="r"/>
            <a:r>
              <a:rPr lang="el-GR" dirty="0"/>
              <a:t>08/04/2021 </a:t>
            </a:r>
            <a:endParaRPr lang="en-US" dirty="0"/>
          </a:p>
        </p:txBody>
      </p:sp>
    </p:spTree>
    <p:extLst>
      <p:ext uri="{BB962C8B-B14F-4D97-AF65-F5344CB8AC3E}">
        <p14:creationId xmlns:p14="http://schemas.microsoft.com/office/powerpoint/2010/main" val="59957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69844-9827-BB49-9606-321A8731A7C5}"/>
              </a:ext>
            </a:extLst>
          </p:cNvPr>
          <p:cNvSpPr txBox="1">
            <a:spLocks/>
          </p:cNvSpPr>
          <p:nvPr/>
        </p:nvSpPr>
        <p:spPr>
          <a:xfrm>
            <a:off x="604154" y="0"/>
            <a:ext cx="7266217" cy="734786"/>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l-GR" sz="3200" dirty="0"/>
              <a:t>Η ορθή ανάγνωση του οργάνου μέτρησης</a:t>
            </a:r>
          </a:p>
          <a:p>
            <a:endParaRPr lang="el-GR" sz="3200" dirty="0"/>
          </a:p>
          <a:p>
            <a:r>
              <a:rPr lang="el-GR" sz="2400" dirty="0">
                <a:solidFill>
                  <a:schemeClr val="tx1"/>
                </a:solidFill>
              </a:rPr>
              <a:t>. </a:t>
            </a:r>
          </a:p>
          <a:p>
            <a:endParaRPr lang="el-GR" sz="2400" dirty="0">
              <a:solidFill>
                <a:schemeClr val="tx1"/>
              </a:solidFill>
            </a:endParaRPr>
          </a:p>
          <a:p>
            <a:endParaRPr lang="el-GR" sz="3200" dirty="0"/>
          </a:p>
          <a:p>
            <a:endParaRPr lang="el-GR" sz="3200" dirty="0"/>
          </a:p>
          <a:p>
            <a:endParaRPr lang="en-US" sz="3200" dirty="0"/>
          </a:p>
        </p:txBody>
      </p:sp>
      <p:pic>
        <p:nvPicPr>
          <p:cNvPr id="4" name="Picture 3" descr="Table&#10;&#10;Description automatically generated">
            <a:extLst>
              <a:ext uri="{FF2B5EF4-FFF2-40B4-BE49-F238E27FC236}">
                <a16:creationId xmlns:a16="http://schemas.microsoft.com/office/drawing/2014/main" id="{04D45F19-5274-5943-A702-A55E9D665D03}"/>
              </a:ext>
            </a:extLst>
          </p:cNvPr>
          <p:cNvPicPr>
            <a:picLocks noChangeAspect="1"/>
          </p:cNvPicPr>
          <p:nvPr/>
        </p:nvPicPr>
        <p:blipFill rotWithShape="1">
          <a:blip r:embed="rId3">
            <a:extLst>
              <a:ext uri="{28A0092B-C50C-407E-A947-70E740481C1C}">
                <a14:useLocalDpi xmlns:a14="http://schemas.microsoft.com/office/drawing/2010/main" val="0"/>
              </a:ext>
            </a:extLst>
          </a:blip>
          <a:srcRect b="25000"/>
          <a:stretch/>
        </p:blipFill>
        <p:spPr>
          <a:xfrm>
            <a:off x="1273629" y="691594"/>
            <a:ext cx="5770441" cy="6003120"/>
          </a:xfrm>
          <a:prstGeom prst="rect">
            <a:avLst/>
          </a:prstGeom>
        </p:spPr>
      </p:pic>
      <p:pic>
        <p:nvPicPr>
          <p:cNvPr id="6" name="Picture 5" descr="Table&#10;&#10;Description automatically generated">
            <a:extLst>
              <a:ext uri="{FF2B5EF4-FFF2-40B4-BE49-F238E27FC236}">
                <a16:creationId xmlns:a16="http://schemas.microsoft.com/office/drawing/2014/main" id="{2219FBCF-4DB9-824D-884E-6A01225B4E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46598"/>
            <a:ext cx="9124388" cy="2073037"/>
          </a:xfrm>
          <a:prstGeom prst="rect">
            <a:avLst/>
          </a:prstGeom>
        </p:spPr>
      </p:pic>
    </p:spTree>
    <p:extLst>
      <p:ext uri="{BB962C8B-B14F-4D97-AF65-F5344CB8AC3E}">
        <p14:creationId xmlns:p14="http://schemas.microsoft.com/office/powerpoint/2010/main" val="273910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75F17-DD09-FE4F-88B9-B923D002350D}"/>
              </a:ext>
            </a:extLst>
          </p:cNvPr>
          <p:cNvSpPr txBox="1">
            <a:spLocks/>
          </p:cNvSpPr>
          <p:nvPr/>
        </p:nvSpPr>
        <p:spPr>
          <a:xfrm>
            <a:off x="604154" y="0"/>
            <a:ext cx="7266217" cy="734786"/>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l-GR" sz="3200" dirty="0"/>
              <a:t>Σημαντικά ψηφία</a:t>
            </a:r>
          </a:p>
          <a:p>
            <a:endParaRPr lang="el-GR" sz="3200" dirty="0"/>
          </a:p>
          <a:p>
            <a:r>
              <a:rPr lang="el-GR" sz="2400" dirty="0">
                <a:solidFill>
                  <a:schemeClr val="tx1"/>
                </a:solidFill>
              </a:rPr>
              <a:t>. </a:t>
            </a:r>
          </a:p>
          <a:p>
            <a:endParaRPr lang="el-GR" sz="2400" dirty="0">
              <a:solidFill>
                <a:schemeClr val="tx1"/>
              </a:solidFill>
            </a:endParaRPr>
          </a:p>
          <a:p>
            <a:endParaRPr lang="el-GR" sz="3200" dirty="0"/>
          </a:p>
          <a:p>
            <a:endParaRPr lang="el-GR" sz="3200" dirty="0"/>
          </a:p>
          <a:p>
            <a:endParaRPr lang="en-US" sz="3200" dirty="0"/>
          </a:p>
        </p:txBody>
      </p:sp>
      <p:sp>
        <p:nvSpPr>
          <p:cNvPr id="3" name="TextBox 2">
            <a:extLst>
              <a:ext uri="{FF2B5EF4-FFF2-40B4-BE49-F238E27FC236}">
                <a16:creationId xmlns:a16="http://schemas.microsoft.com/office/drawing/2014/main" id="{4317B983-31CA-594D-AC5E-8095E9DC7394}"/>
              </a:ext>
            </a:extLst>
          </p:cNvPr>
          <p:cNvSpPr txBox="1"/>
          <p:nvPr/>
        </p:nvSpPr>
        <p:spPr>
          <a:xfrm>
            <a:off x="1675613" y="2702009"/>
            <a:ext cx="3408566" cy="830997"/>
          </a:xfrm>
          <a:prstGeom prst="rect">
            <a:avLst/>
          </a:prstGeom>
          <a:noFill/>
        </p:spPr>
        <p:txBody>
          <a:bodyPr wrap="square" rtlCol="0">
            <a:spAutoFit/>
          </a:bodyPr>
          <a:lstStyle/>
          <a:p>
            <a:r>
              <a:rPr lang="el-GR" sz="4800" b="1" dirty="0">
                <a:solidFill>
                  <a:srgbClr val="008000"/>
                </a:solidFill>
              </a:rPr>
              <a:t>2</a:t>
            </a:r>
            <a:r>
              <a:rPr lang="en-US" sz="4800" b="1" dirty="0">
                <a:solidFill>
                  <a:srgbClr val="008000"/>
                </a:solidFill>
              </a:rPr>
              <a:t>34,5 mm </a:t>
            </a:r>
          </a:p>
        </p:txBody>
      </p:sp>
      <p:grpSp>
        <p:nvGrpSpPr>
          <p:cNvPr id="4" name="Group 3">
            <a:extLst>
              <a:ext uri="{FF2B5EF4-FFF2-40B4-BE49-F238E27FC236}">
                <a16:creationId xmlns:a16="http://schemas.microsoft.com/office/drawing/2014/main" id="{8C14ABE9-4CCE-8F44-BC1A-091198DF721D}"/>
              </a:ext>
            </a:extLst>
          </p:cNvPr>
          <p:cNvGrpSpPr/>
          <p:nvPr/>
        </p:nvGrpSpPr>
        <p:grpSpPr>
          <a:xfrm>
            <a:off x="1618415" y="2351793"/>
            <a:ext cx="2444943" cy="1590667"/>
            <a:chOff x="1618415" y="2351793"/>
            <a:chExt cx="2444943" cy="1590667"/>
          </a:xfrm>
        </p:grpSpPr>
        <p:sp>
          <p:nvSpPr>
            <p:cNvPr id="5" name="Rectangle 4">
              <a:extLst>
                <a:ext uri="{FF2B5EF4-FFF2-40B4-BE49-F238E27FC236}">
                  <a16:creationId xmlns:a16="http://schemas.microsoft.com/office/drawing/2014/main" id="{479176B9-9623-5246-9A47-31AABA106C7F}"/>
                </a:ext>
              </a:extLst>
            </p:cNvPr>
            <p:cNvSpPr/>
            <p:nvPr/>
          </p:nvSpPr>
          <p:spPr>
            <a:xfrm>
              <a:off x="1659284" y="2845701"/>
              <a:ext cx="1044735" cy="635094"/>
            </a:xfrm>
            <a:prstGeom prst="rect">
              <a:avLst/>
            </a:prstGeom>
            <a:noFill/>
            <a:ln w="38100"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0AF1052-E109-E140-A154-02E3649F6D34}"/>
                </a:ext>
              </a:extLst>
            </p:cNvPr>
            <p:cNvSpPr/>
            <p:nvPr/>
          </p:nvSpPr>
          <p:spPr>
            <a:xfrm>
              <a:off x="2815450" y="2847167"/>
              <a:ext cx="421183" cy="635094"/>
            </a:xfrm>
            <a:prstGeom prst="rect">
              <a:avLst/>
            </a:prstGeom>
            <a:noFill/>
            <a:ln w="38100" cmpd="sng">
              <a:solidFill>
                <a:srgbClr val="660066"/>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4317AD6-9F47-8C46-AFD5-3F9B8E3E2BEA}"/>
                </a:ext>
              </a:extLst>
            </p:cNvPr>
            <p:cNvSpPr txBox="1"/>
            <p:nvPr/>
          </p:nvSpPr>
          <p:spPr>
            <a:xfrm>
              <a:off x="1618415" y="2351793"/>
              <a:ext cx="1085604" cy="461665"/>
            </a:xfrm>
            <a:prstGeom prst="rect">
              <a:avLst/>
            </a:prstGeom>
            <a:noFill/>
          </p:spPr>
          <p:txBody>
            <a:bodyPr wrap="none" rtlCol="0">
              <a:spAutoFit/>
            </a:bodyPr>
            <a:lstStyle/>
            <a:p>
              <a:r>
                <a:rPr lang="el-GR" sz="2400" dirty="0">
                  <a:solidFill>
                    <a:srgbClr val="FF0000"/>
                  </a:solidFill>
                </a:rPr>
                <a:t>βέβαια</a:t>
              </a:r>
              <a:endParaRPr lang="en-US" sz="2400" dirty="0">
                <a:solidFill>
                  <a:srgbClr val="FF0000"/>
                </a:solidFill>
              </a:endParaRPr>
            </a:p>
          </p:txBody>
        </p:sp>
        <p:sp>
          <p:nvSpPr>
            <p:cNvPr id="8" name="TextBox 7">
              <a:extLst>
                <a:ext uri="{FF2B5EF4-FFF2-40B4-BE49-F238E27FC236}">
                  <a16:creationId xmlns:a16="http://schemas.microsoft.com/office/drawing/2014/main" id="{AD6172D1-9E48-9941-AF60-0F1FA961BA56}"/>
                </a:ext>
              </a:extLst>
            </p:cNvPr>
            <p:cNvSpPr txBox="1"/>
            <p:nvPr/>
          </p:nvSpPr>
          <p:spPr>
            <a:xfrm>
              <a:off x="2815450" y="3480795"/>
              <a:ext cx="1247908" cy="461665"/>
            </a:xfrm>
            <a:prstGeom prst="rect">
              <a:avLst/>
            </a:prstGeom>
            <a:noFill/>
            <a:ln>
              <a:noFill/>
            </a:ln>
          </p:spPr>
          <p:txBody>
            <a:bodyPr wrap="none" rtlCol="0">
              <a:spAutoFit/>
            </a:bodyPr>
            <a:lstStyle/>
            <a:p>
              <a:r>
                <a:rPr lang="el-GR" sz="2400" dirty="0">
                  <a:solidFill>
                    <a:srgbClr val="660066"/>
                  </a:solidFill>
                </a:rPr>
                <a:t>αβέβαιο</a:t>
              </a:r>
              <a:endParaRPr lang="en-US" sz="2400" dirty="0">
                <a:solidFill>
                  <a:srgbClr val="660066"/>
                </a:solidFill>
              </a:endParaRPr>
            </a:p>
          </p:txBody>
        </p:sp>
      </p:grpSp>
      <p:grpSp>
        <p:nvGrpSpPr>
          <p:cNvPr id="10" name="Group 9">
            <a:extLst>
              <a:ext uri="{FF2B5EF4-FFF2-40B4-BE49-F238E27FC236}">
                <a16:creationId xmlns:a16="http://schemas.microsoft.com/office/drawing/2014/main" id="{D0342FEB-C30B-5C42-A619-CC674B521FFF}"/>
              </a:ext>
            </a:extLst>
          </p:cNvPr>
          <p:cNvGrpSpPr/>
          <p:nvPr/>
        </p:nvGrpSpPr>
        <p:grpSpPr>
          <a:xfrm>
            <a:off x="326331" y="814320"/>
            <a:ext cx="7847822" cy="2050042"/>
            <a:chOff x="326331" y="814320"/>
            <a:chExt cx="7847822" cy="2050042"/>
          </a:xfrm>
        </p:grpSpPr>
        <p:grpSp>
          <p:nvGrpSpPr>
            <p:cNvPr id="11" name="Group 10">
              <a:extLst>
                <a:ext uri="{FF2B5EF4-FFF2-40B4-BE49-F238E27FC236}">
                  <a16:creationId xmlns:a16="http://schemas.microsoft.com/office/drawing/2014/main" id="{1B67F7F1-BD02-F840-A3B4-298EE21CB475}"/>
                </a:ext>
              </a:extLst>
            </p:cNvPr>
            <p:cNvGrpSpPr/>
            <p:nvPr/>
          </p:nvGrpSpPr>
          <p:grpSpPr>
            <a:xfrm>
              <a:off x="326331" y="814320"/>
              <a:ext cx="7847822" cy="1990124"/>
              <a:chOff x="326331" y="814320"/>
              <a:chExt cx="7847822" cy="1990124"/>
            </a:xfrm>
          </p:grpSpPr>
          <p:sp>
            <p:nvSpPr>
              <p:cNvPr id="13" name="Down Arrow 12">
                <a:extLst>
                  <a:ext uri="{FF2B5EF4-FFF2-40B4-BE49-F238E27FC236}">
                    <a16:creationId xmlns:a16="http://schemas.microsoft.com/office/drawing/2014/main" id="{48282156-5F9F-5F45-AC57-708367F062C5}"/>
                  </a:ext>
                </a:extLst>
              </p:cNvPr>
              <p:cNvSpPr/>
              <p:nvPr/>
            </p:nvSpPr>
            <p:spPr>
              <a:xfrm>
                <a:off x="2815450" y="2077961"/>
                <a:ext cx="348245" cy="726483"/>
              </a:xfrm>
              <a:prstGeom prst="down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BFFF094-F1C0-2C4C-87F9-B9347C6F064D}"/>
                  </a:ext>
                </a:extLst>
              </p:cNvPr>
              <p:cNvSpPr txBox="1"/>
              <p:nvPr/>
            </p:nvSpPr>
            <p:spPr>
              <a:xfrm>
                <a:off x="2508171" y="1296661"/>
                <a:ext cx="4703531" cy="830997"/>
              </a:xfrm>
              <a:prstGeom prst="rect">
                <a:avLst/>
              </a:prstGeom>
              <a:noFill/>
              <a:ln>
                <a:noFill/>
              </a:ln>
            </p:spPr>
            <p:txBody>
              <a:bodyPr wrap="none" rtlCol="0">
                <a:spAutoFit/>
              </a:bodyPr>
              <a:lstStyle/>
              <a:p>
                <a:r>
                  <a:rPr lang="el-GR" sz="4800" dirty="0"/>
                  <a:t>10</a:t>
                </a:r>
                <a:r>
                  <a:rPr lang="el-GR" sz="4800" baseline="30000" dirty="0"/>
                  <a:t>-1</a:t>
                </a:r>
                <a:r>
                  <a:rPr lang="en-US" sz="4800" baseline="30000" dirty="0"/>
                  <a:t> </a:t>
                </a:r>
                <a:r>
                  <a:rPr lang="en-US" sz="4800" dirty="0"/>
                  <a:t>mm = 0,1 mm</a:t>
                </a:r>
                <a:endParaRPr lang="en-US" sz="4800" baseline="30000" dirty="0"/>
              </a:p>
            </p:txBody>
          </p:sp>
          <p:sp>
            <p:nvSpPr>
              <p:cNvPr id="15" name="TextBox 14">
                <a:extLst>
                  <a:ext uri="{FF2B5EF4-FFF2-40B4-BE49-F238E27FC236}">
                    <a16:creationId xmlns:a16="http://schemas.microsoft.com/office/drawing/2014/main" id="{710E2933-B38C-924E-82D7-04D03413176C}"/>
                  </a:ext>
                </a:extLst>
              </p:cNvPr>
              <p:cNvSpPr txBox="1"/>
              <p:nvPr/>
            </p:nvSpPr>
            <p:spPr>
              <a:xfrm>
                <a:off x="326331" y="814320"/>
                <a:ext cx="7847822" cy="584776"/>
              </a:xfrm>
              <a:prstGeom prst="rect">
                <a:avLst/>
              </a:prstGeom>
              <a:noFill/>
              <a:ln>
                <a:noFill/>
              </a:ln>
            </p:spPr>
            <p:txBody>
              <a:bodyPr wrap="none" rtlCol="0">
                <a:spAutoFit/>
              </a:bodyPr>
              <a:lstStyle/>
              <a:p>
                <a:pPr algn="ctr"/>
                <a:r>
                  <a:rPr lang="el-GR" sz="3200" dirty="0"/>
                  <a:t>Ποια είναι η ακρίβεια της μετρούμενης τιμής;</a:t>
                </a:r>
                <a:r>
                  <a:rPr lang="el-GR" sz="3200" dirty="0">
                    <a:sym typeface="Wingdings"/>
                  </a:rPr>
                  <a:t> </a:t>
                </a:r>
              </a:p>
            </p:txBody>
          </p:sp>
        </p:grpSp>
        <p:sp>
          <p:nvSpPr>
            <p:cNvPr id="12" name="TextBox 11">
              <a:extLst>
                <a:ext uri="{FF2B5EF4-FFF2-40B4-BE49-F238E27FC236}">
                  <a16:creationId xmlns:a16="http://schemas.microsoft.com/office/drawing/2014/main" id="{191C7984-A2AC-6A4D-B05B-17252AEC9680}"/>
                </a:ext>
              </a:extLst>
            </p:cNvPr>
            <p:cNvSpPr txBox="1"/>
            <p:nvPr/>
          </p:nvSpPr>
          <p:spPr>
            <a:xfrm>
              <a:off x="4065498" y="1910255"/>
              <a:ext cx="3292538" cy="954107"/>
            </a:xfrm>
            <a:prstGeom prst="rect">
              <a:avLst/>
            </a:prstGeom>
            <a:noFill/>
            <a:ln>
              <a:noFill/>
            </a:ln>
          </p:spPr>
          <p:txBody>
            <a:bodyPr wrap="none" rtlCol="0">
              <a:spAutoFit/>
            </a:bodyPr>
            <a:lstStyle/>
            <a:p>
              <a:pPr algn="ctr"/>
              <a:r>
                <a:rPr lang="el-GR" sz="2800" dirty="0"/>
                <a:t>Η τάξη μεγέθους του </a:t>
              </a:r>
            </a:p>
            <a:p>
              <a:pPr algn="ctr"/>
              <a:r>
                <a:rPr lang="el-GR" sz="2800" dirty="0"/>
                <a:t>αβέβαιου ψηφίου</a:t>
              </a:r>
              <a:r>
                <a:rPr lang="el-GR" sz="2800" dirty="0">
                  <a:sym typeface="Wingdings"/>
                </a:rPr>
                <a:t> </a:t>
              </a:r>
            </a:p>
          </p:txBody>
        </p:sp>
      </p:grpSp>
      <p:grpSp>
        <p:nvGrpSpPr>
          <p:cNvPr id="16" name="Group 15">
            <a:extLst>
              <a:ext uri="{FF2B5EF4-FFF2-40B4-BE49-F238E27FC236}">
                <a16:creationId xmlns:a16="http://schemas.microsoft.com/office/drawing/2014/main" id="{7E148775-AC3D-2E4E-9E60-CBD76D807875}"/>
              </a:ext>
            </a:extLst>
          </p:cNvPr>
          <p:cNvGrpSpPr/>
          <p:nvPr/>
        </p:nvGrpSpPr>
        <p:grpSpPr>
          <a:xfrm>
            <a:off x="1062297" y="3542256"/>
            <a:ext cx="7085706" cy="2163720"/>
            <a:chOff x="1062297" y="3542256"/>
            <a:chExt cx="7085706" cy="2163720"/>
          </a:xfrm>
        </p:grpSpPr>
        <p:grpSp>
          <p:nvGrpSpPr>
            <p:cNvPr id="17" name="Group 16">
              <a:extLst>
                <a:ext uri="{FF2B5EF4-FFF2-40B4-BE49-F238E27FC236}">
                  <a16:creationId xmlns:a16="http://schemas.microsoft.com/office/drawing/2014/main" id="{4340B7E1-5159-4341-B3BB-228F60DEE672}"/>
                </a:ext>
              </a:extLst>
            </p:cNvPr>
            <p:cNvGrpSpPr/>
            <p:nvPr/>
          </p:nvGrpSpPr>
          <p:grpSpPr>
            <a:xfrm>
              <a:off x="1062297" y="3542256"/>
              <a:ext cx="6178093" cy="2163720"/>
              <a:chOff x="1062297" y="3542256"/>
              <a:chExt cx="6178093" cy="2163720"/>
            </a:xfrm>
          </p:grpSpPr>
          <p:sp>
            <p:nvSpPr>
              <p:cNvPr id="19" name="Down Arrow 18">
                <a:extLst>
                  <a:ext uri="{FF2B5EF4-FFF2-40B4-BE49-F238E27FC236}">
                    <a16:creationId xmlns:a16="http://schemas.microsoft.com/office/drawing/2014/main" id="{2680DB94-8C39-4848-9AA2-9AE4D043021C}"/>
                  </a:ext>
                </a:extLst>
              </p:cNvPr>
              <p:cNvSpPr/>
              <p:nvPr/>
            </p:nvSpPr>
            <p:spPr>
              <a:xfrm flipV="1">
                <a:off x="2355774" y="3542256"/>
                <a:ext cx="348245" cy="726483"/>
              </a:xfrm>
              <a:prstGeom prst="down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310198F-F254-8444-9588-89DDC6AC29CF}"/>
                  </a:ext>
                </a:extLst>
              </p:cNvPr>
              <p:cNvSpPr txBox="1"/>
              <p:nvPr/>
            </p:nvSpPr>
            <p:spPr>
              <a:xfrm>
                <a:off x="2126586" y="4310958"/>
                <a:ext cx="4112324" cy="830997"/>
              </a:xfrm>
              <a:prstGeom prst="rect">
                <a:avLst/>
              </a:prstGeom>
              <a:noFill/>
              <a:ln>
                <a:noFill/>
              </a:ln>
            </p:spPr>
            <p:txBody>
              <a:bodyPr wrap="none" rtlCol="0">
                <a:spAutoFit/>
              </a:bodyPr>
              <a:lstStyle/>
              <a:p>
                <a:r>
                  <a:rPr lang="el-GR" sz="4800" dirty="0"/>
                  <a:t>10</a:t>
                </a:r>
                <a:r>
                  <a:rPr lang="el-GR" sz="4800" baseline="30000" dirty="0"/>
                  <a:t>0 </a:t>
                </a:r>
                <a:r>
                  <a:rPr lang="en-US" sz="4800" dirty="0"/>
                  <a:t>mm = 1 mm</a:t>
                </a:r>
                <a:endParaRPr lang="en-US" sz="4800" baseline="30000" dirty="0"/>
              </a:p>
            </p:txBody>
          </p:sp>
          <p:sp>
            <p:nvSpPr>
              <p:cNvPr id="21" name="TextBox 20">
                <a:extLst>
                  <a:ext uri="{FF2B5EF4-FFF2-40B4-BE49-F238E27FC236}">
                    <a16:creationId xmlns:a16="http://schemas.microsoft.com/office/drawing/2014/main" id="{463C4C1E-B5AE-E24E-82EA-18B6B9A0ADC2}"/>
                  </a:ext>
                </a:extLst>
              </p:cNvPr>
              <p:cNvSpPr txBox="1"/>
              <p:nvPr/>
            </p:nvSpPr>
            <p:spPr>
              <a:xfrm>
                <a:off x="1062297" y="5121200"/>
                <a:ext cx="6178093" cy="584776"/>
              </a:xfrm>
              <a:prstGeom prst="rect">
                <a:avLst/>
              </a:prstGeom>
              <a:noFill/>
              <a:ln>
                <a:noFill/>
              </a:ln>
            </p:spPr>
            <p:txBody>
              <a:bodyPr wrap="none" rtlCol="0">
                <a:spAutoFit/>
              </a:bodyPr>
              <a:lstStyle/>
              <a:p>
                <a:pPr algn="ctr"/>
                <a:r>
                  <a:rPr lang="el-GR" sz="3200" dirty="0"/>
                  <a:t>Ποια είναι η ακρίβεια του οργάνου; </a:t>
                </a:r>
                <a:r>
                  <a:rPr lang="el-GR" sz="3200" dirty="0">
                    <a:sym typeface="Wingdings"/>
                  </a:rPr>
                  <a:t> </a:t>
                </a:r>
              </a:p>
            </p:txBody>
          </p:sp>
        </p:grpSp>
        <p:sp>
          <p:nvSpPr>
            <p:cNvPr id="18" name="TextBox 17">
              <a:extLst>
                <a:ext uri="{FF2B5EF4-FFF2-40B4-BE49-F238E27FC236}">
                  <a16:creationId xmlns:a16="http://schemas.microsoft.com/office/drawing/2014/main" id="{82EF7305-3F5D-A84E-BA5D-CE0D76C28565}"/>
                </a:ext>
              </a:extLst>
            </p:cNvPr>
            <p:cNvSpPr txBox="1"/>
            <p:nvPr/>
          </p:nvSpPr>
          <p:spPr>
            <a:xfrm>
              <a:off x="3754753" y="3690156"/>
              <a:ext cx="4393250" cy="954107"/>
            </a:xfrm>
            <a:prstGeom prst="rect">
              <a:avLst/>
            </a:prstGeom>
            <a:noFill/>
            <a:ln>
              <a:noFill/>
            </a:ln>
          </p:spPr>
          <p:txBody>
            <a:bodyPr wrap="none" rtlCol="0">
              <a:spAutoFit/>
            </a:bodyPr>
            <a:lstStyle/>
            <a:p>
              <a:pPr algn="ctr"/>
              <a:r>
                <a:rPr lang="el-GR" sz="2800" dirty="0"/>
                <a:t>Η τάξη μεγέθους του </a:t>
              </a:r>
            </a:p>
            <a:p>
              <a:pPr algn="ctr"/>
              <a:r>
                <a:rPr lang="el-GR" sz="2800" dirty="0"/>
                <a:t>τελευταίου βέβαιου ψηφίου</a:t>
              </a:r>
              <a:r>
                <a:rPr lang="el-GR" sz="2800" dirty="0">
                  <a:sym typeface="Wingdings"/>
                </a:rPr>
                <a:t> </a:t>
              </a:r>
            </a:p>
          </p:txBody>
        </p:sp>
      </p:grpSp>
    </p:spTree>
    <p:extLst>
      <p:ext uri="{BB962C8B-B14F-4D97-AF65-F5344CB8AC3E}">
        <p14:creationId xmlns:p14="http://schemas.microsoft.com/office/powerpoint/2010/main" val="148246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55372" y="3429000"/>
            <a:ext cx="7189739" cy="954107"/>
          </a:xfrm>
          <a:prstGeom prst="rect">
            <a:avLst/>
          </a:prstGeom>
          <a:noFill/>
          <a:ln>
            <a:noFill/>
          </a:ln>
        </p:spPr>
        <p:txBody>
          <a:bodyPr wrap="none" rtlCol="0">
            <a:spAutoFit/>
          </a:bodyPr>
          <a:lstStyle/>
          <a:p>
            <a:pPr algn="ctr"/>
            <a:r>
              <a:rPr lang="el-GR" sz="2800" dirty="0"/>
              <a:t>Εάν χρησιμοποιούσα όργανο με ακρίβεια 1 μ</a:t>
            </a:r>
            <a:r>
              <a:rPr lang="en-US" sz="2800" dirty="0"/>
              <a:t>m,</a:t>
            </a:r>
            <a:endParaRPr lang="el-GR" sz="2800" dirty="0"/>
          </a:p>
          <a:p>
            <a:pPr algn="ctr"/>
            <a:r>
              <a:rPr lang="en-US" sz="2800" dirty="0"/>
              <a:t> </a:t>
            </a:r>
            <a:r>
              <a:rPr lang="el-GR" sz="2800" dirty="0"/>
              <a:t>η μέτρηση δεν θα είχε αβεβαιότητα; </a:t>
            </a:r>
            <a:endParaRPr lang="el-GR" sz="2800" dirty="0">
              <a:sym typeface="Wingdings"/>
            </a:endParaRPr>
          </a:p>
        </p:txBody>
      </p:sp>
      <p:sp>
        <p:nvSpPr>
          <p:cNvPr id="44" name="TextBox 43">
            <a:extLst>
              <a:ext uri="{FF2B5EF4-FFF2-40B4-BE49-F238E27FC236}">
                <a16:creationId xmlns:a16="http://schemas.microsoft.com/office/drawing/2014/main" id="{80FA0D52-66DC-9A42-83AA-5F6CFA0EC705}"/>
              </a:ext>
            </a:extLst>
          </p:cNvPr>
          <p:cNvSpPr txBox="1"/>
          <p:nvPr/>
        </p:nvSpPr>
        <p:spPr>
          <a:xfrm>
            <a:off x="655372" y="1298765"/>
            <a:ext cx="4128899" cy="1569660"/>
          </a:xfrm>
          <a:prstGeom prst="rect">
            <a:avLst/>
          </a:prstGeom>
          <a:noFill/>
        </p:spPr>
        <p:txBody>
          <a:bodyPr wrap="square" rtlCol="0">
            <a:spAutoFit/>
          </a:bodyPr>
          <a:lstStyle/>
          <a:p>
            <a:r>
              <a:rPr lang="el-GR" sz="4800" b="1" dirty="0">
                <a:solidFill>
                  <a:srgbClr val="008000"/>
                </a:solidFill>
              </a:rPr>
              <a:t>α = </a:t>
            </a:r>
            <a:r>
              <a:rPr lang="en-US" sz="4800" b="1" dirty="0">
                <a:solidFill>
                  <a:srgbClr val="008000"/>
                </a:solidFill>
              </a:rPr>
              <a:t>234,5 mm</a:t>
            </a:r>
            <a:r>
              <a:rPr lang="el-GR" sz="4800" b="1" dirty="0">
                <a:solidFill>
                  <a:srgbClr val="008000"/>
                </a:solidFill>
              </a:rPr>
              <a:t>  </a:t>
            </a:r>
          </a:p>
          <a:p>
            <a:r>
              <a:rPr lang="el-GR" sz="4800" b="1" dirty="0">
                <a:solidFill>
                  <a:srgbClr val="008000"/>
                </a:solidFill>
              </a:rPr>
              <a:t>β = </a:t>
            </a:r>
            <a:r>
              <a:rPr lang="en-US" sz="4800" b="1" dirty="0">
                <a:solidFill>
                  <a:srgbClr val="008000"/>
                </a:solidFill>
              </a:rPr>
              <a:t>34,5 mm</a:t>
            </a:r>
            <a:r>
              <a:rPr lang="el-GR" sz="4800" b="1" dirty="0">
                <a:solidFill>
                  <a:srgbClr val="008000"/>
                </a:solidFill>
              </a:rPr>
              <a:t>  </a:t>
            </a:r>
            <a:r>
              <a:rPr lang="en-US" sz="4800" b="1" dirty="0">
                <a:solidFill>
                  <a:srgbClr val="008000"/>
                </a:solidFill>
              </a:rPr>
              <a:t> </a:t>
            </a:r>
          </a:p>
        </p:txBody>
      </p:sp>
      <p:sp>
        <p:nvSpPr>
          <p:cNvPr id="45" name="Title 1">
            <a:extLst>
              <a:ext uri="{FF2B5EF4-FFF2-40B4-BE49-F238E27FC236}">
                <a16:creationId xmlns:a16="http://schemas.microsoft.com/office/drawing/2014/main" id="{9B067AD4-D1E3-B145-889A-5F23FEA242B8}"/>
              </a:ext>
            </a:extLst>
          </p:cNvPr>
          <p:cNvSpPr txBox="1">
            <a:spLocks/>
          </p:cNvSpPr>
          <p:nvPr/>
        </p:nvSpPr>
        <p:spPr>
          <a:xfrm>
            <a:off x="655372" y="3404"/>
            <a:ext cx="7266217" cy="734786"/>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l-GR" sz="3200" dirty="0"/>
              <a:t>Παρανόηση</a:t>
            </a:r>
          </a:p>
          <a:p>
            <a:endParaRPr lang="el-GR" sz="3200" dirty="0"/>
          </a:p>
          <a:p>
            <a:r>
              <a:rPr lang="el-GR" sz="2400" dirty="0">
                <a:solidFill>
                  <a:schemeClr val="tx1"/>
                </a:solidFill>
              </a:rPr>
              <a:t>. </a:t>
            </a:r>
          </a:p>
          <a:p>
            <a:endParaRPr lang="el-GR" sz="2400" dirty="0">
              <a:solidFill>
                <a:schemeClr val="tx1"/>
              </a:solidFill>
            </a:endParaRPr>
          </a:p>
          <a:p>
            <a:endParaRPr lang="el-GR" sz="3200" dirty="0"/>
          </a:p>
          <a:p>
            <a:endParaRPr lang="el-GR" sz="3200" dirty="0"/>
          </a:p>
          <a:p>
            <a:endParaRPr lang="en-US" sz="3200" dirty="0"/>
          </a:p>
        </p:txBody>
      </p:sp>
      <p:sp>
        <p:nvSpPr>
          <p:cNvPr id="2" name="TextBox 1">
            <a:extLst>
              <a:ext uri="{FF2B5EF4-FFF2-40B4-BE49-F238E27FC236}">
                <a16:creationId xmlns:a16="http://schemas.microsoft.com/office/drawing/2014/main" id="{92514B58-288E-0641-9B19-84A3A9F3A5E4}"/>
              </a:ext>
            </a:extLst>
          </p:cNvPr>
          <p:cNvSpPr txBox="1"/>
          <p:nvPr/>
        </p:nvSpPr>
        <p:spPr>
          <a:xfrm>
            <a:off x="4572000" y="1483430"/>
            <a:ext cx="3855351" cy="1200329"/>
          </a:xfrm>
          <a:prstGeom prst="rect">
            <a:avLst/>
          </a:prstGeom>
          <a:noFill/>
        </p:spPr>
        <p:txBody>
          <a:bodyPr wrap="none" rtlCol="0">
            <a:spAutoFit/>
          </a:bodyPr>
          <a:lstStyle/>
          <a:p>
            <a:r>
              <a:rPr lang="el-GR" sz="2400" dirty="0"/>
              <a:t>Τα μήκη α και β μετρήθηκαν </a:t>
            </a:r>
          </a:p>
          <a:p>
            <a:r>
              <a:rPr lang="el-GR" sz="2400" dirty="0"/>
              <a:t>με τον ίδιο χάρακα ακρίβειας</a:t>
            </a:r>
          </a:p>
          <a:p>
            <a:r>
              <a:rPr lang="el-GR" sz="2400" dirty="0"/>
              <a:t>1 </a:t>
            </a:r>
            <a:r>
              <a:rPr lang="en-US" sz="2400" dirty="0"/>
              <a:t>mm.</a:t>
            </a:r>
            <a:endParaRPr lang="en-CY" sz="2400" dirty="0"/>
          </a:p>
        </p:txBody>
      </p:sp>
    </p:spTree>
    <p:extLst>
      <p:ext uri="{BB962C8B-B14F-4D97-AF65-F5344CB8AC3E}">
        <p14:creationId xmlns:p14="http://schemas.microsoft.com/office/powerpoint/2010/main" val="75266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1"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up)">
                                      <p:cBhvr>
                                        <p:cTn id="8" dur="500"/>
                                        <p:tgtEl>
                                          <p:spTgt spid="44"/>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0" nodeType="clickEffect">
                                  <p:stCondLst>
                                    <p:cond delay="0"/>
                                  </p:stCondLst>
                                  <p:childTnLst>
                                    <p:animEffect transition="out" filter="blinds(horizontal)">
                                      <p:cBhvr>
                                        <p:cTn id="12" dur="500"/>
                                        <p:tgtEl>
                                          <p:spTgt spid="44"/>
                                        </p:tgtEl>
                                      </p:cBhvr>
                                    </p:animEffect>
                                    <p:set>
                                      <p:cBhvr>
                                        <p:cTn id="13" dur="1" fill="hold">
                                          <p:stCondLst>
                                            <p:cond delay="499"/>
                                          </p:stCondLst>
                                        </p:cTn>
                                        <p:tgtEl>
                                          <p:spTgt spid="4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4" grpId="0"/>
      <p:bldP spid="4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pPr algn="ctr"/>
            <a:r>
              <a:rPr lang="el-GR" sz="2800" dirty="0"/>
              <a:t>Εκτίμηση αβεβαιότητας</a:t>
            </a:r>
            <a:endParaRPr lang="en-US" sz="2800" dirty="0"/>
          </a:p>
        </p:txBody>
      </p:sp>
      <p:pic>
        <p:nvPicPr>
          <p:cNvPr id="5" name="Picture 4"/>
          <p:cNvPicPr>
            <a:picLocks noChangeAspect="1"/>
          </p:cNvPicPr>
          <p:nvPr/>
        </p:nvPicPr>
        <p:blipFill rotWithShape="1">
          <a:blip r:embed="rId3"/>
          <a:srcRect l="12555" r="11032" b="48148"/>
          <a:stretch/>
        </p:blipFill>
        <p:spPr>
          <a:xfrm>
            <a:off x="184294" y="950935"/>
            <a:ext cx="6076462" cy="3556000"/>
          </a:xfrm>
          <a:prstGeom prst="rect">
            <a:avLst/>
          </a:prstGeom>
        </p:spPr>
      </p:pic>
      <p:pic>
        <p:nvPicPr>
          <p:cNvPr id="7" name="Picture 6"/>
          <p:cNvPicPr>
            <a:picLocks noChangeAspect="1"/>
          </p:cNvPicPr>
          <p:nvPr/>
        </p:nvPicPr>
        <p:blipFill rotWithShape="1">
          <a:blip r:embed="rId3"/>
          <a:srcRect t="75593" b="285"/>
          <a:stretch/>
        </p:blipFill>
        <p:spPr>
          <a:xfrm>
            <a:off x="163809" y="4644461"/>
            <a:ext cx="7952122" cy="1654320"/>
          </a:xfrm>
          <a:prstGeom prst="rect">
            <a:avLst/>
          </a:prstGeom>
        </p:spPr>
      </p:pic>
      <p:sp>
        <p:nvSpPr>
          <p:cNvPr id="10" name="TextBox 9"/>
          <p:cNvSpPr txBox="1"/>
          <p:nvPr/>
        </p:nvSpPr>
        <p:spPr>
          <a:xfrm>
            <a:off x="6404330" y="1368185"/>
            <a:ext cx="1450654" cy="523220"/>
          </a:xfrm>
          <a:prstGeom prst="rect">
            <a:avLst/>
          </a:prstGeom>
          <a:noFill/>
        </p:spPr>
        <p:txBody>
          <a:bodyPr wrap="none" rtlCol="0">
            <a:spAutoFit/>
          </a:bodyPr>
          <a:lstStyle/>
          <a:p>
            <a:r>
              <a:rPr lang="en-US" sz="2800" b="1" dirty="0">
                <a:solidFill>
                  <a:srgbClr val="008000"/>
                </a:solidFill>
              </a:rPr>
              <a:t>|L</a:t>
            </a:r>
            <a:r>
              <a:rPr lang="en-US" sz="2800" b="1" baseline="-25000" dirty="0">
                <a:solidFill>
                  <a:srgbClr val="008000"/>
                </a:solidFill>
              </a:rPr>
              <a:t>A</a:t>
            </a:r>
            <a:r>
              <a:rPr lang="en-US" sz="2800" b="1" dirty="0">
                <a:solidFill>
                  <a:srgbClr val="008000"/>
                </a:solidFill>
              </a:rPr>
              <a:t> </a:t>
            </a:r>
            <a:r>
              <a:rPr lang="mr-IN" sz="2800" b="1" dirty="0">
                <a:solidFill>
                  <a:srgbClr val="008000"/>
                </a:solidFill>
              </a:rPr>
              <a:t>–</a:t>
            </a:r>
            <a:r>
              <a:rPr lang="en-US" sz="2800" b="1" dirty="0">
                <a:solidFill>
                  <a:srgbClr val="008000"/>
                </a:solidFill>
              </a:rPr>
              <a:t> L</a:t>
            </a:r>
            <a:r>
              <a:rPr lang="en-US" sz="2800" b="1" baseline="-25000" dirty="0">
                <a:solidFill>
                  <a:srgbClr val="008000"/>
                </a:solidFill>
              </a:rPr>
              <a:t>B</a:t>
            </a:r>
            <a:r>
              <a:rPr lang="en-US" sz="2800" b="1" dirty="0">
                <a:solidFill>
                  <a:srgbClr val="008000"/>
                </a:solidFill>
              </a:rPr>
              <a:t>|</a:t>
            </a:r>
          </a:p>
        </p:txBody>
      </p:sp>
      <p:sp>
        <p:nvSpPr>
          <p:cNvPr id="12" name="TextBox 11"/>
          <p:cNvSpPr txBox="1"/>
          <p:nvPr/>
        </p:nvSpPr>
        <p:spPr>
          <a:xfrm>
            <a:off x="6404330" y="2258115"/>
            <a:ext cx="1014495" cy="523220"/>
          </a:xfrm>
          <a:prstGeom prst="rect">
            <a:avLst/>
          </a:prstGeom>
          <a:noFill/>
        </p:spPr>
        <p:txBody>
          <a:bodyPr wrap="none" rtlCol="0">
            <a:spAutoFit/>
          </a:bodyPr>
          <a:lstStyle/>
          <a:p>
            <a:r>
              <a:rPr lang="en-US" sz="2800" b="1" dirty="0">
                <a:solidFill>
                  <a:srgbClr val="008000"/>
                </a:solidFill>
              </a:rPr>
              <a:t>0,1 m </a:t>
            </a:r>
          </a:p>
        </p:txBody>
      </p:sp>
      <p:sp>
        <p:nvSpPr>
          <p:cNvPr id="13" name="TextBox 12"/>
          <p:cNvSpPr txBox="1"/>
          <p:nvPr/>
        </p:nvSpPr>
        <p:spPr>
          <a:xfrm>
            <a:off x="6413335" y="2738307"/>
            <a:ext cx="1207181" cy="523220"/>
          </a:xfrm>
          <a:prstGeom prst="rect">
            <a:avLst/>
          </a:prstGeom>
          <a:noFill/>
        </p:spPr>
        <p:txBody>
          <a:bodyPr wrap="none" rtlCol="0">
            <a:spAutoFit/>
          </a:bodyPr>
          <a:lstStyle/>
          <a:p>
            <a:r>
              <a:rPr lang="en-US" sz="2800" b="1" dirty="0">
                <a:solidFill>
                  <a:srgbClr val="008000"/>
                </a:solidFill>
              </a:rPr>
              <a:t>0,2 </a:t>
            </a:r>
            <a:r>
              <a:rPr lang="en-US" sz="2800" b="1" dirty="0" err="1">
                <a:solidFill>
                  <a:srgbClr val="008000"/>
                </a:solidFill>
              </a:rPr>
              <a:t>dm</a:t>
            </a:r>
            <a:r>
              <a:rPr lang="en-US" sz="2800" b="1" dirty="0">
                <a:solidFill>
                  <a:srgbClr val="008000"/>
                </a:solidFill>
              </a:rPr>
              <a:t> </a:t>
            </a:r>
          </a:p>
        </p:txBody>
      </p:sp>
      <p:sp>
        <p:nvSpPr>
          <p:cNvPr id="14" name="TextBox 13"/>
          <p:cNvSpPr txBox="1"/>
          <p:nvPr/>
        </p:nvSpPr>
        <p:spPr>
          <a:xfrm>
            <a:off x="6422340" y="3279960"/>
            <a:ext cx="1164752" cy="523220"/>
          </a:xfrm>
          <a:prstGeom prst="rect">
            <a:avLst/>
          </a:prstGeom>
          <a:noFill/>
        </p:spPr>
        <p:txBody>
          <a:bodyPr wrap="none" rtlCol="0">
            <a:spAutoFit/>
          </a:bodyPr>
          <a:lstStyle/>
          <a:p>
            <a:r>
              <a:rPr lang="en-US" sz="2800" b="1" dirty="0">
                <a:solidFill>
                  <a:srgbClr val="008000"/>
                </a:solidFill>
              </a:rPr>
              <a:t>0,2 cm </a:t>
            </a:r>
          </a:p>
        </p:txBody>
      </p:sp>
      <p:sp>
        <p:nvSpPr>
          <p:cNvPr id="15" name="TextBox 14"/>
          <p:cNvSpPr txBox="1"/>
          <p:nvPr/>
        </p:nvSpPr>
        <p:spPr>
          <a:xfrm>
            <a:off x="6451830" y="3862587"/>
            <a:ext cx="1306593" cy="523220"/>
          </a:xfrm>
          <a:prstGeom prst="rect">
            <a:avLst/>
          </a:prstGeom>
          <a:noFill/>
        </p:spPr>
        <p:txBody>
          <a:bodyPr wrap="none" rtlCol="0">
            <a:spAutoFit/>
          </a:bodyPr>
          <a:lstStyle/>
          <a:p>
            <a:r>
              <a:rPr lang="en-US" sz="2800" b="1" dirty="0">
                <a:solidFill>
                  <a:srgbClr val="008000"/>
                </a:solidFill>
              </a:rPr>
              <a:t>0,3 mm </a:t>
            </a:r>
          </a:p>
        </p:txBody>
      </p:sp>
      <p:sp>
        <p:nvSpPr>
          <p:cNvPr id="16" name="TextBox 15"/>
          <p:cNvSpPr txBox="1"/>
          <p:nvPr/>
        </p:nvSpPr>
        <p:spPr>
          <a:xfrm>
            <a:off x="3223857" y="2215087"/>
            <a:ext cx="641221" cy="523220"/>
          </a:xfrm>
          <a:prstGeom prst="rect">
            <a:avLst/>
          </a:prstGeom>
          <a:noFill/>
        </p:spPr>
        <p:txBody>
          <a:bodyPr wrap="none" rtlCol="0">
            <a:spAutoFit/>
          </a:bodyPr>
          <a:lstStyle/>
          <a:p>
            <a:r>
              <a:rPr lang="en-US" sz="2800" b="1" dirty="0">
                <a:solidFill>
                  <a:srgbClr val="008000"/>
                </a:solidFill>
              </a:rPr>
              <a:t>0,2 </a:t>
            </a:r>
          </a:p>
        </p:txBody>
      </p:sp>
      <p:sp>
        <p:nvSpPr>
          <p:cNvPr id="17" name="TextBox 16"/>
          <p:cNvSpPr txBox="1"/>
          <p:nvPr/>
        </p:nvSpPr>
        <p:spPr>
          <a:xfrm>
            <a:off x="5165133" y="2215087"/>
            <a:ext cx="641221" cy="523220"/>
          </a:xfrm>
          <a:prstGeom prst="rect">
            <a:avLst/>
          </a:prstGeom>
          <a:noFill/>
        </p:spPr>
        <p:txBody>
          <a:bodyPr wrap="none" rtlCol="0">
            <a:spAutoFit/>
          </a:bodyPr>
          <a:lstStyle/>
          <a:p>
            <a:r>
              <a:rPr lang="en-US" sz="2800" b="1" dirty="0">
                <a:solidFill>
                  <a:srgbClr val="008000"/>
                </a:solidFill>
              </a:rPr>
              <a:t>0,3  </a:t>
            </a:r>
          </a:p>
        </p:txBody>
      </p:sp>
      <p:sp>
        <p:nvSpPr>
          <p:cNvPr id="18" name="TextBox 17"/>
          <p:cNvSpPr txBox="1"/>
          <p:nvPr/>
        </p:nvSpPr>
        <p:spPr>
          <a:xfrm>
            <a:off x="3223857" y="2756740"/>
            <a:ext cx="641221" cy="523220"/>
          </a:xfrm>
          <a:prstGeom prst="rect">
            <a:avLst/>
          </a:prstGeom>
          <a:noFill/>
        </p:spPr>
        <p:txBody>
          <a:bodyPr wrap="none" rtlCol="0">
            <a:spAutoFit/>
          </a:bodyPr>
          <a:lstStyle/>
          <a:p>
            <a:r>
              <a:rPr lang="en-US" sz="2800" b="1" dirty="0">
                <a:solidFill>
                  <a:srgbClr val="008000"/>
                </a:solidFill>
              </a:rPr>
              <a:t>2,3 </a:t>
            </a:r>
          </a:p>
        </p:txBody>
      </p:sp>
      <p:sp>
        <p:nvSpPr>
          <p:cNvPr id="19" name="TextBox 18"/>
          <p:cNvSpPr txBox="1"/>
          <p:nvPr/>
        </p:nvSpPr>
        <p:spPr>
          <a:xfrm>
            <a:off x="5152268" y="2738307"/>
            <a:ext cx="641221" cy="523220"/>
          </a:xfrm>
          <a:prstGeom prst="rect">
            <a:avLst/>
          </a:prstGeom>
          <a:noFill/>
        </p:spPr>
        <p:txBody>
          <a:bodyPr wrap="none" rtlCol="0">
            <a:spAutoFit/>
          </a:bodyPr>
          <a:lstStyle/>
          <a:p>
            <a:r>
              <a:rPr lang="en-US" sz="2800" b="1" dirty="0">
                <a:solidFill>
                  <a:srgbClr val="008000"/>
                </a:solidFill>
              </a:rPr>
              <a:t>2,5  </a:t>
            </a:r>
          </a:p>
        </p:txBody>
      </p:sp>
      <p:sp>
        <p:nvSpPr>
          <p:cNvPr id="20" name="TextBox 19"/>
          <p:cNvSpPr txBox="1"/>
          <p:nvPr/>
        </p:nvSpPr>
        <p:spPr>
          <a:xfrm>
            <a:off x="5001253" y="3295110"/>
            <a:ext cx="823212" cy="523220"/>
          </a:xfrm>
          <a:prstGeom prst="rect">
            <a:avLst/>
          </a:prstGeom>
          <a:noFill/>
        </p:spPr>
        <p:txBody>
          <a:bodyPr wrap="none" rtlCol="0">
            <a:spAutoFit/>
          </a:bodyPr>
          <a:lstStyle/>
          <a:p>
            <a:r>
              <a:rPr lang="en-US" sz="2800" b="1" dirty="0">
                <a:solidFill>
                  <a:srgbClr val="008000"/>
                </a:solidFill>
              </a:rPr>
              <a:t>23,6  </a:t>
            </a:r>
          </a:p>
        </p:txBody>
      </p:sp>
      <p:sp>
        <p:nvSpPr>
          <p:cNvPr id="21" name="TextBox 20"/>
          <p:cNvSpPr txBox="1"/>
          <p:nvPr/>
        </p:nvSpPr>
        <p:spPr>
          <a:xfrm>
            <a:off x="3064183" y="3263127"/>
            <a:ext cx="825867" cy="523220"/>
          </a:xfrm>
          <a:prstGeom prst="rect">
            <a:avLst/>
          </a:prstGeom>
          <a:noFill/>
        </p:spPr>
        <p:txBody>
          <a:bodyPr wrap="none" rtlCol="0">
            <a:spAutoFit/>
          </a:bodyPr>
          <a:lstStyle/>
          <a:p>
            <a:r>
              <a:rPr lang="en-US" sz="2800" b="1" dirty="0">
                <a:solidFill>
                  <a:srgbClr val="008000"/>
                </a:solidFill>
              </a:rPr>
              <a:t>23,4  </a:t>
            </a:r>
          </a:p>
        </p:txBody>
      </p:sp>
      <p:sp>
        <p:nvSpPr>
          <p:cNvPr id="22" name="TextBox 21"/>
          <p:cNvSpPr txBox="1"/>
          <p:nvPr/>
        </p:nvSpPr>
        <p:spPr>
          <a:xfrm>
            <a:off x="2876328" y="3862587"/>
            <a:ext cx="1005203" cy="523220"/>
          </a:xfrm>
          <a:prstGeom prst="rect">
            <a:avLst/>
          </a:prstGeom>
          <a:noFill/>
        </p:spPr>
        <p:txBody>
          <a:bodyPr wrap="none" rtlCol="0">
            <a:spAutoFit/>
          </a:bodyPr>
          <a:lstStyle/>
          <a:p>
            <a:r>
              <a:rPr lang="en-US" sz="2800" b="1" dirty="0">
                <a:solidFill>
                  <a:srgbClr val="008000"/>
                </a:solidFill>
              </a:rPr>
              <a:t>234,2 </a:t>
            </a:r>
          </a:p>
        </p:txBody>
      </p:sp>
      <p:sp>
        <p:nvSpPr>
          <p:cNvPr id="23" name="TextBox 22"/>
          <p:cNvSpPr txBox="1"/>
          <p:nvPr/>
        </p:nvSpPr>
        <p:spPr>
          <a:xfrm>
            <a:off x="4826411" y="3882622"/>
            <a:ext cx="1005203" cy="523220"/>
          </a:xfrm>
          <a:prstGeom prst="rect">
            <a:avLst/>
          </a:prstGeom>
          <a:noFill/>
        </p:spPr>
        <p:txBody>
          <a:bodyPr wrap="none" rtlCol="0">
            <a:spAutoFit/>
          </a:bodyPr>
          <a:lstStyle/>
          <a:p>
            <a:r>
              <a:rPr lang="en-US" sz="2800" b="1" dirty="0">
                <a:solidFill>
                  <a:srgbClr val="008000"/>
                </a:solidFill>
              </a:rPr>
              <a:t>234,5 </a:t>
            </a:r>
          </a:p>
        </p:txBody>
      </p:sp>
      <p:sp>
        <p:nvSpPr>
          <p:cNvPr id="25" name="TextBox 24">
            <a:extLst>
              <a:ext uri="{FF2B5EF4-FFF2-40B4-BE49-F238E27FC236}">
                <a16:creationId xmlns:a16="http://schemas.microsoft.com/office/drawing/2014/main" id="{8846F462-6774-6A49-BA92-BD3931BDB28A}"/>
              </a:ext>
            </a:extLst>
          </p:cNvPr>
          <p:cNvSpPr txBox="1"/>
          <p:nvPr/>
        </p:nvSpPr>
        <p:spPr>
          <a:xfrm>
            <a:off x="7418825" y="709421"/>
            <a:ext cx="870751" cy="400110"/>
          </a:xfrm>
          <a:prstGeom prst="rect">
            <a:avLst/>
          </a:prstGeom>
          <a:noFill/>
        </p:spPr>
        <p:txBody>
          <a:bodyPr wrap="none" rtlCol="0">
            <a:spAutoFit/>
          </a:bodyPr>
          <a:lstStyle/>
          <a:p>
            <a:r>
              <a:rPr lang="el-GR" sz="2000" dirty="0">
                <a:solidFill>
                  <a:srgbClr val="0070C0"/>
                </a:solidFill>
              </a:rPr>
              <a:t>ΠΔ 4.2</a:t>
            </a:r>
            <a:endParaRPr lang="en-CY" sz="2000" dirty="0">
              <a:solidFill>
                <a:srgbClr val="0070C0"/>
              </a:solidFill>
            </a:endParaRPr>
          </a:p>
        </p:txBody>
      </p:sp>
      <p:grpSp>
        <p:nvGrpSpPr>
          <p:cNvPr id="35" name="Group 34">
            <a:extLst>
              <a:ext uri="{FF2B5EF4-FFF2-40B4-BE49-F238E27FC236}">
                <a16:creationId xmlns:a16="http://schemas.microsoft.com/office/drawing/2014/main" id="{FBE23AF2-8710-E741-992F-A2AF15919B7A}"/>
              </a:ext>
            </a:extLst>
          </p:cNvPr>
          <p:cNvGrpSpPr/>
          <p:nvPr/>
        </p:nvGrpSpPr>
        <p:grpSpPr>
          <a:xfrm>
            <a:off x="133339" y="4369562"/>
            <a:ext cx="9133372" cy="3611218"/>
            <a:chOff x="133339" y="4369562"/>
            <a:chExt cx="9133372" cy="3611218"/>
          </a:xfrm>
        </p:grpSpPr>
        <p:pic>
          <p:nvPicPr>
            <p:cNvPr id="9" name="Picture 8" descr="Table&#10;&#10;Description automatically generated">
              <a:extLst>
                <a:ext uri="{FF2B5EF4-FFF2-40B4-BE49-F238E27FC236}">
                  <a16:creationId xmlns:a16="http://schemas.microsoft.com/office/drawing/2014/main" id="{1FC5E233-160B-A848-AE3E-42B773000D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339" y="4369562"/>
              <a:ext cx="9133372" cy="3611218"/>
            </a:xfrm>
            <a:prstGeom prst="rect">
              <a:avLst/>
            </a:prstGeom>
          </p:spPr>
        </p:pic>
        <p:grpSp>
          <p:nvGrpSpPr>
            <p:cNvPr id="34" name="Group 33">
              <a:extLst>
                <a:ext uri="{FF2B5EF4-FFF2-40B4-BE49-F238E27FC236}">
                  <a16:creationId xmlns:a16="http://schemas.microsoft.com/office/drawing/2014/main" id="{85F67C89-D06F-ED45-A6A7-D98A3284A741}"/>
                </a:ext>
              </a:extLst>
            </p:cNvPr>
            <p:cNvGrpSpPr/>
            <p:nvPr/>
          </p:nvGrpSpPr>
          <p:grpSpPr>
            <a:xfrm>
              <a:off x="3764555" y="5470820"/>
              <a:ext cx="4558611" cy="1425536"/>
              <a:chOff x="3764555" y="5470820"/>
              <a:chExt cx="4558611" cy="1425536"/>
            </a:xfrm>
          </p:grpSpPr>
          <p:grpSp>
            <p:nvGrpSpPr>
              <p:cNvPr id="11" name="Group 10">
                <a:extLst>
                  <a:ext uri="{FF2B5EF4-FFF2-40B4-BE49-F238E27FC236}">
                    <a16:creationId xmlns:a16="http://schemas.microsoft.com/office/drawing/2014/main" id="{B3A1B8E3-D564-C347-8962-3035A0F70F9D}"/>
                  </a:ext>
                </a:extLst>
              </p:cNvPr>
              <p:cNvGrpSpPr/>
              <p:nvPr/>
            </p:nvGrpSpPr>
            <p:grpSpPr>
              <a:xfrm>
                <a:off x="3764555" y="5470820"/>
                <a:ext cx="4558611" cy="831132"/>
                <a:chOff x="3764555" y="4360472"/>
                <a:chExt cx="4558611" cy="831132"/>
              </a:xfrm>
            </p:grpSpPr>
            <p:sp>
              <p:nvSpPr>
                <p:cNvPr id="26" name="TextBox 25">
                  <a:extLst>
                    <a:ext uri="{FF2B5EF4-FFF2-40B4-BE49-F238E27FC236}">
                      <a16:creationId xmlns:a16="http://schemas.microsoft.com/office/drawing/2014/main" id="{8FCD952E-6515-AE49-AFAD-40EC164928B5}"/>
                    </a:ext>
                  </a:extLst>
                </p:cNvPr>
                <p:cNvSpPr txBox="1"/>
                <p:nvPr/>
              </p:nvSpPr>
              <p:spPr>
                <a:xfrm>
                  <a:off x="3769043" y="4360472"/>
                  <a:ext cx="1273105" cy="523220"/>
                </a:xfrm>
                <a:prstGeom prst="rect">
                  <a:avLst/>
                </a:prstGeom>
                <a:noFill/>
              </p:spPr>
              <p:txBody>
                <a:bodyPr wrap="none" rtlCol="0">
                  <a:spAutoFit/>
                </a:bodyPr>
                <a:lstStyle/>
                <a:p>
                  <a:r>
                    <a:rPr lang="en-US" sz="2800" b="1" dirty="0">
                      <a:solidFill>
                        <a:srgbClr val="008000"/>
                      </a:solidFill>
                    </a:rPr>
                    <a:t>0,</a:t>
                  </a:r>
                  <a:r>
                    <a:rPr lang="el-GR" sz="2800" b="1" dirty="0">
                      <a:solidFill>
                        <a:srgbClr val="008000"/>
                      </a:solidFill>
                    </a:rPr>
                    <a:t>000</a:t>
                  </a:r>
                  <a:r>
                    <a:rPr lang="en-US" sz="2800" b="1" dirty="0">
                      <a:solidFill>
                        <a:srgbClr val="008000"/>
                      </a:solidFill>
                    </a:rPr>
                    <a:t>2 </a:t>
                  </a:r>
                </a:p>
              </p:txBody>
            </p:sp>
            <p:sp>
              <p:nvSpPr>
                <p:cNvPr id="27" name="TextBox 26">
                  <a:extLst>
                    <a:ext uri="{FF2B5EF4-FFF2-40B4-BE49-F238E27FC236}">
                      <a16:creationId xmlns:a16="http://schemas.microsoft.com/office/drawing/2014/main" id="{A64F4827-80A0-D649-A05C-089FC99C530A}"/>
                    </a:ext>
                  </a:extLst>
                </p:cNvPr>
                <p:cNvSpPr txBox="1"/>
                <p:nvPr/>
              </p:nvSpPr>
              <p:spPr>
                <a:xfrm>
                  <a:off x="6960292" y="4360472"/>
                  <a:ext cx="1362874" cy="523220"/>
                </a:xfrm>
                <a:prstGeom prst="rect">
                  <a:avLst/>
                </a:prstGeom>
                <a:noFill/>
              </p:spPr>
              <p:txBody>
                <a:bodyPr wrap="none" rtlCol="0">
                  <a:spAutoFit/>
                </a:bodyPr>
                <a:lstStyle/>
                <a:p>
                  <a:r>
                    <a:rPr lang="en-US" sz="2800" b="1" dirty="0">
                      <a:solidFill>
                        <a:srgbClr val="008000"/>
                      </a:solidFill>
                    </a:rPr>
                    <a:t>2</a:t>
                  </a:r>
                  <a:r>
                    <a:rPr lang="el-GR" sz="2800" b="1" dirty="0">
                      <a:solidFill>
                        <a:srgbClr val="008000"/>
                      </a:solidFill>
                    </a:rPr>
                    <a:t>00000</a:t>
                  </a:r>
                  <a:r>
                    <a:rPr lang="en-US" sz="2800" b="1" dirty="0">
                      <a:solidFill>
                        <a:srgbClr val="008000"/>
                      </a:solidFill>
                    </a:rPr>
                    <a:t> </a:t>
                  </a:r>
                </a:p>
              </p:txBody>
            </p:sp>
            <p:sp>
              <p:nvSpPr>
                <p:cNvPr id="28" name="TextBox 27">
                  <a:extLst>
                    <a:ext uri="{FF2B5EF4-FFF2-40B4-BE49-F238E27FC236}">
                      <a16:creationId xmlns:a16="http://schemas.microsoft.com/office/drawing/2014/main" id="{9BA48291-4C62-8D46-8465-7AFD6945F5F1}"/>
                    </a:ext>
                  </a:extLst>
                </p:cNvPr>
                <p:cNvSpPr txBox="1"/>
                <p:nvPr/>
              </p:nvSpPr>
              <p:spPr>
                <a:xfrm>
                  <a:off x="3764555" y="4659611"/>
                  <a:ext cx="1455848" cy="523220"/>
                </a:xfrm>
                <a:prstGeom prst="rect">
                  <a:avLst/>
                </a:prstGeom>
                <a:noFill/>
              </p:spPr>
              <p:txBody>
                <a:bodyPr wrap="none" rtlCol="0">
                  <a:spAutoFit/>
                </a:bodyPr>
                <a:lstStyle/>
                <a:p>
                  <a:r>
                    <a:rPr lang="en-US" sz="2800" b="1" dirty="0">
                      <a:solidFill>
                        <a:srgbClr val="008000"/>
                      </a:solidFill>
                    </a:rPr>
                    <a:t>0,</a:t>
                  </a:r>
                  <a:r>
                    <a:rPr lang="el-GR" sz="2800" b="1" dirty="0">
                      <a:solidFill>
                        <a:srgbClr val="008000"/>
                      </a:solidFill>
                    </a:rPr>
                    <a:t>000</a:t>
                  </a:r>
                  <a:r>
                    <a:rPr lang="en-US" sz="2800" b="1" dirty="0">
                      <a:solidFill>
                        <a:srgbClr val="008000"/>
                      </a:solidFill>
                    </a:rPr>
                    <a:t>2</a:t>
                  </a:r>
                  <a:r>
                    <a:rPr lang="el-GR" sz="2800" b="1" dirty="0">
                      <a:solidFill>
                        <a:srgbClr val="008000"/>
                      </a:solidFill>
                    </a:rPr>
                    <a:t>3</a:t>
                  </a:r>
                  <a:r>
                    <a:rPr lang="en-US" sz="2800" b="1" dirty="0">
                      <a:solidFill>
                        <a:srgbClr val="008000"/>
                      </a:solidFill>
                    </a:rPr>
                    <a:t> </a:t>
                  </a:r>
                </a:p>
              </p:txBody>
            </p:sp>
            <p:sp>
              <p:nvSpPr>
                <p:cNvPr id="29" name="TextBox 28">
                  <a:extLst>
                    <a:ext uri="{FF2B5EF4-FFF2-40B4-BE49-F238E27FC236}">
                      <a16:creationId xmlns:a16="http://schemas.microsoft.com/office/drawing/2014/main" id="{D3B81141-8922-D043-A4E1-EFE47C041D37}"/>
                    </a:ext>
                  </a:extLst>
                </p:cNvPr>
                <p:cNvSpPr txBox="1"/>
                <p:nvPr/>
              </p:nvSpPr>
              <p:spPr>
                <a:xfrm>
                  <a:off x="6953091" y="4668384"/>
                  <a:ext cx="1362874" cy="523220"/>
                </a:xfrm>
                <a:prstGeom prst="rect">
                  <a:avLst/>
                </a:prstGeom>
                <a:noFill/>
              </p:spPr>
              <p:txBody>
                <a:bodyPr wrap="none" rtlCol="0">
                  <a:spAutoFit/>
                </a:bodyPr>
                <a:lstStyle/>
                <a:p>
                  <a:r>
                    <a:rPr lang="en-US" sz="2800" b="1" dirty="0">
                      <a:solidFill>
                        <a:srgbClr val="008000"/>
                      </a:solidFill>
                    </a:rPr>
                    <a:t>2</a:t>
                  </a:r>
                  <a:r>
                    <a:rPr lang="el-GR" sz="2800" b="1" dirty="0">
                      <a:solidFill>
                        <a:srgbClr val="008000"/>
                      </a:solidFill>
                    </a:rPr>
                    <a:t>30000</a:t>
                  </a:r>
                  <a:r>
                    <a:rPr lang="en-US" sz="2800" b="1" dirty="0">
                      <a:solidFill>
                        <a:srgbClr val="008000"/>
                      </a:solidFill>
                    </a:rPr>
                    <a:t> </a:t>
                  </a:r>
                </a:p>
              </p:txBody>
            </p:sp>
          </p:grpSp>
          <p:sp>
            <p:nvSpPr>
              <p:cNvPr id="30" name="TextBox 29">
                <a:extLst>
                  <a:ext uri="{FF2B5EF4-FFF2-40B4-BE49-F238E27FC236}">
                    <a16:creationId xmlns:a16="http://schemas.microsoft.com/office/drawing/2014/main" id="{BB760C00-EF99-D449-8D48-8C6A0CB1996C}"/>
                  </a:ext>
                </a:extLst>
              </p:cNvPr>
              <p:cNvSpPr txBox="1"/>
              <p:nvPr/>
            </p:nvSpPr>
            <p:spPr>
              <a:xfrm>
                <a:off x="3784649" y="6052783"/>
                <a:ext cx="1638590" cy="523220"/>
              </a:xfrm>
              <a:prstGeom prst="rect">
                <a:avLst/>
              </a:prstGeom>
              <a:noFill/>
            </p:spPr>
            <p:txBody>
              <a:bodyPr wrap="none" rtlCol="0">
                <a:spAutoFit/>
              </a:bodyPr>
              <a:lstStyle/>
              <a:p>
                <a:r>
                  <a:rPr lang="en-US" sz="2800" b="1" dirty="0">
                    <a:solidFill>
                      <a:srgbClr val="008000"/>
                    </a:solidFill>
                  </a:rPr>
                  <a:t>0,</a:t>
                </a:r>
                <a:r>
                  <a:rPr lang="el-GR" sz="2800" b="1" dirty="0">
                    <a:solidFill>
                      <a:srgbClr val="008000"/>
                    </a:solidFill>
                  </a:rPr>
                  <a:t>000</a:t>
                </a:r>
                <a:r>
                  <a:rPr lang="en-US" sz="2800" b="1" dirty="0">
                    <a:solidFill>
                      <a:srgbClr val="008000"/>
                    </a:solidFill>
                  </a:rPr>
                  <a:t>2</a:t>
                </a:r>
                <a:r>
                  <a:rPr lang="el-GR" sz="2800" b="1" dirty="0">
                    <a:solidFill>
                      <a:srgbClr val="008000"/>
                    </a:solidFill>
                  </a:rPr>
                  <a:t>34</a:t>
                </a:r>
                <a:r>
                  <a:rPr lang="en-US" sz="2800" b="1" dirty="0">
                    <a:solidFill>
                      <a:srgbClr val="008000"/>
                    </a:solidFill>
                  </a:rPr>
                  <a:t> </a:t>
                </a:r>
              </a:p>
            </p:txBody>
          </p:sp>
          <p:sp>
            <p:nvSpPr>
              <p:cNvPr id="31" name="TextBox 30">
                <a:extLst>
                  <a:ext uri="{FF2B5EF4-FFF2-40B4-BE49-F238E27FC236}">
                    <a16:creationId xmlns:a16="http://schemas.microsoft.com/office/drawing/2014/main" id="{734BCEF8-B9A1-3B4E-B4E9-E1460302DB04}"/>
                  </a:ext>
                </a:extLst>
              </p:cNvPr>
              <p:cNvSpPr txBox="1"/>
              <p:nvPr/>
            </p:nvSpPr>
            <p:spPr>
              <a:xfrm>
                <a:off x="3789359" y="6373136"/>
                <a:ext cx="1821332" cy="523220"/>
              </a:xfrm>
              <a:prstGeom prst="rect">
                <a:avLst/>
              </a:prstGeom>
              <a:noFill/>
            </p:spPr>
            <p:txBody>
              <a:bodyPr wrap="none" rtlCol="0">
                <a:spAutoFit/>
              </a:bodyPr>
              <a:lstStyle/>
              <a:p>
                <a:r>
                  <a:rPr lang="en-US" sz="2800" b="1" dirty="0">
                    <a:solidFill>
                      <a:srgbClr val="008000"/>
                    </a:solidFill>
                  </a:rPr>
                  <a:t>0,</a:t>
                </a:r>
                <a:r>
                  <a:rPr lang="el-GR" sz="2800" b="1" dirty="0">
                    <a:solidFill>
                      <a:srgbClr val="008000"/>
                    </a:solidFill>
                  </a:rPr>
                  <a:t>000</a:t>
                </a:r>
                <a:r>
                  <a:rPr lang="en-US" sz="2800" b="1" dirty="0">
                    <a:solidFill>
                      <a:srgbClr val="008000"/>
                    </a:solidFill>
                  </a:rPr>
                  <a:t>2</a:t>
                </a:r>
                <a:r>
                  <a:rPr lang="el-GR" sz="2800" b="1" dirty="0">
                    <a:solidFill>
                      <a:srgbClr val="008000"/>
                    </a:solidFill>
                  </a:rPr>
                  <a:t>342</a:t>
                </a:r>
                <a:r>
                  <a:rPr lang="en-US" sz="2800" b="1" dirty="0">
                    <a:solidFill>
                      <a:srgbClr val="008000"/>
                    </a:solidFill>
                  </a:rPr>
                  <a:t> </a:t>
                </a:r>
              </a:p>
            </p:txBody>
          </p:sp>
          <p:sp>
            <p:nvSpPr>
              <p:cNvPr id="32" name="TextBox 31">
                <a:extLst>
                  <a:ext uri="{FF2B5EF4-FFF2-40B4-BE49-F238E27FC236}">
                    <a16:creationId xmlns:a16="http://schemas.microsoft.com/office/drawing/2014/main" id="{F7E97803-F462-0C42-B838-E20D0005D7BC}"/>
                  </a:ext>
                </a:extLst>
              </p:cNvPr>
              <p:cNvSpPr txBox="1"/>
              <p:nvPr/>
            </p:nvSpPr>
            <p:spPr>
              <a:xfrm>
                <a:off x="6939079" y="6074349"/>
                <a:ext cx="1362874" cy="523220"/>
              </a:xfrm>
              <a:prstGeom prst="rect">
                <a:avLst/>
              </a:prstGeom>
              <a:noFill/>
            </p:spPr>
            <p:txBody>
              <a:bodyPr wrap="none" rtlCol="0">
                <a:spAutoFit/>
              </a:bodyPr>
              <a:lstStyle/>
              <a:p>
                <a:r>
                  <a:rPr lang="en-US" sz="2800" b="1" dirty="0">
                    <a:solidFill>
                      <a:srgbClr val="008000"/>
                    </a:solidFill>
                  </a:rPr>
                  <a:t>2</a:t>
                </a:r>
                <a:r>
                  <a:rPr lang="el-GR" sz="2800" b="1" dirty="0">
                    <a:solidFill>
                      <a:srgbClr val="008000"/>
                    </a:solidFill>
                  </a:rPr>
                  <a:t>34000</a:t>
                </a:r>
                <a:r>
                  <a:rPr lang="en-US" sz="2800" b="1" dirty="0">
                    <a:solidFill>
                      <a:srgbClr val="008000"/>
                    </a:solidFill>
                  </a:rPr>
                  <a:t> </a:t>
                </a:r>
              </a:p>
            </p:txBody>
          </p:sp>
          <p:sp>
            <p:nvSpPr>
              <p:cNvPr id="33" name="TextBox 32">
                <a:extLst>
                  <a:ext uri="{FF2B5EF4-FFF2-40B4-BE49-F238E27FC236}">
                    <a16:creationId xmlns:a16="http://schemas.microsoft.com/office/drawing/2014/main" id="{8C866D3E-E708-6F44-A612-53C496106BA3}"/>
                  </a:ext>
                </a:extLst>
              </p:cNvPr>
              <p:cNvSpPr txBox="1"/>
              <p:nvPr/>
            </p:nvSpPr>
            <p:spPr>
              <a:xfrm>
                <a:off x="6926702" y="6373136"/>
                <a:ext cx="1362874" cy="523220"/>
              </a:xfrm>
              <a:prstGeom prst="rect">
                <a:avLst/>
              </a:prstGeom>
              <a:noFill/>
            </p:spPr>
            <p:txBody>
              <a:bodyPr wrap="none" rtlCol="0">
                <a:spAutoFit/>
              </a:bodyPr>
              <a:lstStyle/>
              <a:p>
                <a:r>
                  <a:rPr lang="en-US" sz="2800" b="1" dirty="0">
                    <a:solidFill>
                      <a:srgbClr val="008000"/>
                    </a:solidFill>
                  </a:rPr>
                  <a:t>2</a:t>
                </a:r>
                <a:r>
                  <a:rPr lang="el-GR" sz="2800" b="1" dirty="0">
                    <a:solidFill>
                      <a:srgbClr val="008000"/>
                    </a:solidFill>
                  </a:rPr>
                  <a:t>34200</a:t>
                </a:r>
                <a:r>
                  <a:rPr lang="en-US" sz="2800" b="1" dirty="0">
                    <a:solidFill>
                      <a:srgbClr val="008000"/>
                    </a:solidFill>
                  </a:rPr>
                  <a:t> </a:t>
                </a:r>
              </a:p>
            </p:txBody>
          </p:sp>
        </p:grpSp>
      </p:grpSp>
    </p:spTree>
    <p:extLst>
      <p:ext uri="{BB962C8B-B14F-4D97-AF65-F5344CB8AC3E}">
        <p14:creationId xmlns:p14="http://schemas.microsoft.com/office/powerpoint/2010/main" val="40035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ppt_y</p:attrName>
                                        </p:attrNameLst>
                                      </p:cBhvr>
                                      <p:tavLst>
                                        <p:tav tm="0">
                                          <p:val>
                                            <p:strVal val="#ppt_y+#ppt_h*1.125000"/>
                                          </p:val>
                                        </p:tav>
                                        <p:tav tm="100000">
                                          <p:val>
                                            <p:strVal val="#ppt_y"/>
                                          </p:val>
                                        </p:tav>
                                      </p:tavLst>
                                    </p:anim>
                                    <p:animEffect transition="in" filter="wipe(up)">
                                      <p:cBhvr>
                                        <p:cTn id="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line chart&#10;&#10;Description automatically generated">
            <a:extLst>
              <a:ext uri="{FF2B5EF4-FFF2-40B4-BE49-F238E27FC236}">
                <a16:creationId xmlns:a16="http://schemas.microsoft.com/office/drawing/2014/main" id="{AD906F2F-9D9B-0D4E-980B-5A9996454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79" y="565679"/>
            <a:ext cx="7629364" cy="6044349"/>
          </a:xfrm>
          <a:prstGeom prst="rect">
            <a:avLst/>
          </a:prstGeom>
        </p:spPr>
      </p:pic>
      <p:sp>
        <p:nvSpPr>
          <p:cNvPr id="4" name="Title 1">
            <a:extLst>
              <a:ext uri="{FF2B5EF4-FFF2-40B4-BE49-F238E27FC236}">
                <a16:creationId xmlns:a16="http://schemas.microsoft.com/office/drawing/2014/main" id="{72159CBC-841A-3B4E-8ED3-64771FCBD554}"/>
              </a:ext>
            </a:extLst>
          </p:cNvPr>
          <p:cNvSpPr txBox="1">
            <a:spLocks/>
          </p:cNvSpPr>
          <p:nvPr/>
        </p:nvSpPr>
        <p:spPr>
          <a:xfrm>
            <a:off x="36379" y="0"/>
            <a:ext cx="7620000" cy="760023"/>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l-GR" sz="2800" dirty="0"/>
              <a:t>Εκτελούμε πράξεις μεταξύ μετρούμενων τιμών </a:t>
            </a:r>
            <a:endParaRPr lang="en-US" sz="2800" dirty="0"/>
          </a:p>
        </p:txBody>
      </p:sp>
      <p:sp>
        <p:nvSpPr>
          <p:cNvPr id="5" name="TextBox 4">
            <a:extLst>
              <a:ext uri="{FF2B5EF4-FFF2-40B4-BE49-F238E27FC236}">
                <a16:creationId xmlns:a16="http://schemas.microsoft.com/office/drawing/2014/main" id="{AC91FFC5-0271-A14C-A8A0-DBD0AD2024E6}"/>
              </a:ext>
            </a:extLst>
          </p:cNvPr>
          <p:cNvSpPr txBox="1"/>
          <p:nvPr/>
        </p:nvSpPr>
        <p:spPr>
          <a:xfrm>
            <a:off x="7566835" y="1561828"/>
            <a:ext cx="870751" cy="400110"/>
          </a:xfrm>
          <a:prstGeom prst="rect">
            <a:avLst/>
          </a:prstGeom>
          <a:noFill/>
        </p:spPr>
        <p:txBody>
          <a:bodyPr wrap="none" rtlCol="0">
            <a:spAutoFit/>
          </a:bodyPr>
          <a:lstStyle/>
          <a:p>
            <a:r>
              <a:rPr lang="el-GR" sz="2000" dirty="0">
                <a:solidFill>
                  <a:srgbClr val="0070C0"/>
                </a:solidFill>
              </a:rPr>
              <a:t>ΠΔ 4.3</a:t>
            </a:r>
            <a:endParaRPr lang="en-CY" sz="2000" dirty="0">
              <a:solidFill>
                <a:srgbClr val="0070C0"/>
              </a:solidFill>
            </a:endParaRPr>
          </a:p>
        </p:txBody>
      </p:sp>
      <p:grpSp>
        <p:nvGrpSpPr>
          <p:cNvPr id="9" name="Group 8">
            <a:extLst>
              <a:ext uri="{FF2B5EF4-FFF2-40B4-BE49-F238E27FC236}">
                <a16:creationId xmlns:a16="http://schemas.microsoft.com/office/drawing/2014/main" id="{AE6A4BED-03EF-8548-88CF-522ABF354129}"/>
              </a:ext>
            </a:extLst>
          </p:cNvPr>
          <p:cNvGrpSpPr/>
          <p:nvPr/>
        </p:nvGrpSpPr>
        <p:grpSpPr>
          <a:xfrm>
            <a:off x="3239144" y="2106698"/>
            <a:ext cx="1465466" cy="738664"/>
            <a:chOff x="4572000" y="2650210"/>
            <a:chExt cx="1465466" cy="738664"/>
          </a:xfrm>
        </p:grpSpPr>
        <p:sp>
          <p:nvSpPr>
            <p:cNvPr id="6" name="TextBox 5">
              <a:extLst>
                <a:ext uri="{FF2B5EF4-FFF2-40B4-BE49-F238E27FC236}">
                  <a16:creationId xmlns:a16="http://schemas.microsoft.com/office/drawing/2014/main" id="{9D6C0347-2ACB-7041-88C1-5A3434D70742}"/>
                </a:ext>
              </a:extLst>
            </p:cNvPr>
            <p:cNvSpPr txBox="1"/>
            <p:nvPr/>
          </p:nvSpPr>
          <p:spPr>
            <a:xfrm>
              <a:off x="4572000" y="2650210"/>
              <a:ext cx="1439818" cy="369332"/>
            </a:xfrm>
            <a:prstGeom prst="rect">
              <a:avLst/>
            </a:prstGeom>
            <a:noFill/>
          </p:spPr>
          <p:txBody>
            <a:bodyPr wrap="none" rtlCol="0">
              <a:spAutoFit/>
            </a:bodyPr>
            <a:lstStyle/>
            <a:p>
              <a:r>
                <a:rPr lang="en-US" dirty="0">
                  <a:solidFill>
                    <a:srgbClr val="7030A0"/>
                  </a:solidFill>
                </a:rPr>
                <a:t>α</a:t>
              </a:r>
              <a:r>
                <a:rPr lang="el-GR" dirty="0">
                  <a:solidFill>
                    <a:srgbClr val="7030A0"/>
                  </a:solidFill>
                </a:rPr>
                <a:t> = 11, 2 </a:t>
              </a:r>
              <a:r>
                <a:rPr lang="en-US" dirty="0">
                  <a:solidFill>
                    <a:srgbClr val="7030A0"/>
                  </a:solidFill>
                </a:rPr>
                <a:t>cm  </a:t>
              </a:r>
              <a:endParaRPr lang="en-CY" dirty="0">
                <a:solidFill>
                  <a:srgbClr val="7030A0"/>
                </a:solidFill>
              </a:endParaRPr>
            </a:p>
          </p:txBody>
        </p:sp>
        <p:sp>
          <p:nvSpPr>
            <p:cNvPr id="7" name="TextBox 6">
              <a:extLst>
                <a:ext uri="{FF2B5EF4-FFF2-40B4-BE49-F238E27FC236}">
                  <a16:creationId xmlns:a16="http://schemas.microsoft.com/office/drawing/2014/main" id="{3142C053-2331-624E-8D09-69B44C79FB70}"/>
                </a:ext>
              </a:extLst>
            </p:cNvPr>
            <p:cNvSpPr txBox="1"/>
            <p:nvPr/>
          </p:nvSpPr>
          <p:spPr>
            <a:xfrm>
              <a:off x="4572000" y="3019542"/>
              <a:ext cx="1465466" cy="369332"/>
            </a:xfrm>
            <a:prstGeom prst="rect">
              <a:avLst/>
            </a:prstGeom>
            <a:noFill/>
          </p:spPr>
          <p:txBody>
            <a:bodyPr wrap="none" rtlCol="0">
              <a:spAutoFit/>
            </a:bodyPr>
            <a:lstStyle/>
            <a:p>
              <a:r>
                <a:rPr lang="el-GR" dirty="0">
                  <a:solidFill>
                    <a:srgbClr val="7030A0"/>
                  </a:solidFill>
                </a:rPr>
                <a:t>β = 56, 2 </a:t>
              </a:r>
              <a:r>
                <a:rPr lang="en-US" dirty="0">
                  <a:solidFill>
                    <a:srgbClr val="7030A0"/>
                  </a:solidFill>
                </a:rPr>
                <a:t>mm</a:t>
              </a:r>
              <a:endParaRPr lang="en-CY" dirty="0">
                <a:solidFill>
                  <a:srgbClr val="7030A0"/>
                </a:solidFill>
              </a:endParaRPr>
            </a:p>
          </p:txBody>
        </p:sp>
      </p:grpSp>
      <p:sp>
        <p:nvSpPr>
          <p:cNvPr id="10" name="TextBox 9">
            <a:extLst>
              <a:ext uri="{FF2B5EF4-FFF2-40B4-BE49-F238E27FC236}">
                <a16:creationId xmlns:a16="http://schemas.microsoft.com/office/drawing/2014/main" id="{33719EB7-CF72-6749-B420-050F195ACD60}"/>
              </a:ext>
            </a:extLst>
          </p:cNvPr>
          <p:cNvSpPr txBox="1"/>
          <p:nvPr/>
        </p:nvSpPr>
        <p:spPr>
          <a:xfrm>
            <a:off x="5532897" y="2505670"/>
            <a:ext cx="1247457" cy="954107"/>
          </a:xfrm>
          <a:prstGeom prst="rect">
            <a:avLst/>
          </a:prstGeom>
          <a:noFill/>
        </p:spPr>
        <p:txBody>
          <a:bodyPr wrap="none" rtlCol="0">
            <a:spAutoFit/>
          </a:bodyPr>
          <a:lstStyle/>
          <a:p>
            <a:r>
              <a:rPr lang="en-CY" sz="2800" dirty="0">
                <a:solidFill>
                  <a:srgbClr val="7030A0"/>
                </a:solidFill>
              </a:rPr>
              <a:t>   11,2</a:t>
            </a:r>
          </a:p>
          <a:p>
            <a:r>
              <a:rPr lang="en-CY" sz="2800" dirty="0">
                <a:solidFill>
                  <a:srgbClr val="7030A0"/>
                </a:solidFill>
              </a:rPr>
              <a:t> </a:t>
            </a:r>
            <a:r>
              <a:rPr lang="el-GR" sz="2800" dirty="0">
                <a:solidFill>
                  <a:srgbClr val="7030A0"/>
                </a:solidFill>
              </a:rPr>
              <a:t>+</a:t>
            </a:r>
            <a:r>
              <a:rPr lang="en-CY" sz="2800" dirty="0">
                <a:solidFill>
                  <a:srgbClr val="7030A0"/>
                </a:solidFill>
              </a:rPr>
              <a:t>  5,62</a:t>
            </a:r>
          </a:p>
        </p:txBody>
      </p:sp>
      <p:sp>
        <p:nvSpPr>
          <p:cNvPr id="11" name="TextBox 10">
            <a:extLst>
              <a:ext uri="{FF2B5EF4-FFF2-40B4-BE49-F238E27FC236}">
                <a16:creationId xmlns:a16="http://schemas.microsoft.com/office/drawing/2014/main" id="{215BC8AF-0A73-7245-9A2B-2766EB0BB712}"/>
              </a:ext>
            </a:extLst>
          </p:cNvPr>
          <p:cNvSpPr txBox="1"/>
          <p:nvPr/>
        </p:nvSpPr>
        <p:spPr>
          <a:xfrm>
            <a:off x="6412946" y="2505670"/>
            <a:ext cx="351378" cy="523220"/>
          </a:xfrm>
          <a:prstGeom prst="rect">
            <a:avLst/>
          </a:prstGeom>
          <a:noFill/>
        </p:spPr>
        <p:txBody>
          <a:bodyPr wrap="none" rtlCol="0">
            <a:spAutoFit/>
          </a:bodyPr>
          <a:lstStyle/>
          <a:p>
            <a:r>
              <a:rPr lang="en-CY" sz="2800" dirty="0">
                <a:solidFill>
                  <a:srgbClr val="FF0000"/>
                </a:solidFill>
              </a:rPr>
              <a:t>?</a:t>
            </a:r>
          </a:p>
        </p:txBody>
      </p:sp>
      <p:grpSp>
        <p:nvGrpSpPr>
          <p:cNvPr id="24" name="Group 23">
            <a:extLst>
              <a:ext uri="{FF2B5EF4-FFF2-40B4-BE49-F238E27FC236}">
                <a16:creationId xmlns:a16="http://schemas.microsoft.com/office/drawing/2014/main" id="{034A6D6C-9F28-2A4E-9E6A-F812DF4B6DE7}"/>
              </a:ext>
            </a:extLst>
          </p:cNvPr>
          <p:cNvGrpSpPr/>
          <p:nvPr/>
        </p:nvGrpSpPr>
        <p:grpSpPr>
          <a:xfrm>
            <a:off x="5315921" y="3410218"/>
            <a:ext cx="1689315" cy="558762"/>
            <a:chOff x="6199322" y="3890665"/>
            <a:chExt cx="1689315" cy="558762"/>
          </a:xfrm>
        </p:grpSpPr>
        <p:cxnSp>
          <p:nvCxnSpPr>
            <p:cNvPr id="16" name="Straight Connector 15">
              <a:extLst>
                <a:ext uri="{FF2B5EF4-FFF2-40B4-BE49-F238E27FC236}">
                  <a16:creationId xmlns:a16="http://schemas.microsoft.com/office/drawing/2014/main" id="{6F4C177A-C72C-EB4E-9099-8166C044BB9E}"/>
                </a:ext>
              </a:extLst>
            </p:cNvPr>
            <p:cNvCxnSpPr/>
            <p:nvPr/>
          </p:nvCxnSpPr>
          <p:spPr>
            <a:xfrm>
              <a:off x="6199322" y="3890665"/>
              <a:ext cx="168931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0DA26B95-4298-B649-BEAC-FD08796A1494}"/>
                </a:ext>
              </a:extLst>
            </p:cNvPr>
            <p:cNvSpPr/>
            <p:nvPr/>
          </p:nvSpPr>
          <p:spPr>
            <a:xfrm>
              <a:off x="6605112" y="3926207"/>
              <a:ext cx="1250663" cy="523220"/>
            </a:xfrm>
            <a:prstGeom prst="rect">
              <a:avLst/>
            </a:prstGeom>
          </p:spPr>
          <p:txBody>
            <a:bodyPr wrap="none">
              <a:spAutoFit/>
            </a:bodyPr>
            <a:lstStyle/>
            <a:p>
              <a:r>
                <a:rPr lang="en-CY" sz="2800" dirty="0">
                  <a:solidFill>
                    <a:srgbClr val="7030A0"/>
                  </a:solidFill>
                </a:rPr>
                <a:t> </a:t>
              </a:r>
              <a:r>
                <a:rPr lang="el-GR" sz="2800" dirty="0">
                  <a:solidFill>
                    <a:srgbClr val="7030A0"/>
                  </a:solidFill>
                </a:rPr>
                <a:t>16,8</a:t>
              </a:r>
              <a:r>
                <a:rPr lang="el-GR" sz="2800" dirty="0">
                  <a:solidFill>
                    <a:srgbClr val="FF0000"/>
                  </a:solidFill>
                </a:rPr>
                <a:t>2</a:t>
              </a:r>
              <a:r>
                <a:rPr lang="el-GR" sz="2800" dirty="0">
                  <a:solidFill>
                    <a:srgbClr val="7030A0"/>
                  </a:solidFill>
                </a:rPr>
                <a:t> </a:t>
              </a:r>
              <a:r>
                <a:rPr lang="en-CY" sz="2800" dirty="0">
                  <a:solidFill>
                    <a:srgbClr val="7030A0"/>
                  </a:solidFill>
                </a:rPr>
                <a:t> </a:t>
              </a:r>
            </a:p>
          </p:txBody>
        </p:sp>
      </p:grpSp>
      <p:sp>
        <p:nvSpPr>
          <p:cNvPr id="26" name="Rectangle 25">
            <a:extLst>
              <a:ext uri="{FF2B5EF4-FFF2-40B4-BE49-F238E27FC236}">
                <a16:creationId xmlns:a16="http://schemas.microsoft.com/office/drawing/2014/main" id="{45486756-2D01-EA48-A2A0-D877CFC8E0D4}"/>
              </a:ext>
            </a:extLst>
          </p:cNvPr>
          <p:cNvSpPr/>
          <p:nvPr/>
        </p:nvSpPr>
        <p:spPr>
          <a:xfrm>
            <a:off x="6824794" y="2916966"/>
            <a:ext cx="1863011" cy="523220"/>
          </a:xfrm>
          <a:prstGeom prst="rect">
            <a:avLst/>
          </a:prstGeom>
        </p:spPr>
        <p:txBody>
          <a:bodyPr wrap="none">
            <a:spAutoFit/>
          </a:bodyPr>
          <a:lstStyle/>
          <a:p>
            <a:r>
              <a:rPr lang="el-GR" sz="2800" dirty="0">
                <a:solidFill>
                  <a:srgbClr val="FF0000"/>
                </a:solidFill>
                <a:sym typeface="Wingdings" pitchFamily="2" charset="2"/>
              </a:rPr>
              <a:t></a:t>
            </a:r>
            <a:r>
              <a:rPr lang="en-CY" sz="2800" dirty="0">
                <a:solidFill>
                  <a:srgbClr val="FF0000"/>
                </a:solidFill>
              </a:rPr>
              <a:t> </a:t>
            </a:r>
            <a:r>
              <a:rPr lang="el-GR" sz="2800" dirty="0">
                <a:solidFill>
                  <a:srgbClr val="FF0000"/>
                </a:solidFill>
              </a:rPr>
              <a:t>10</a:t>
            </a:r>
            <a:r>
              <a:rPr lang="el-GR" sz="2800" baseline="30000" dirty="0">
                <a:solidFill>
                  <a:srgbClr val="FF0000"/>
                </a:solidFill>
              </a:rPr>
              <a:t>-2</a:t>
            </a:r>
            <a:r>
              <a:rPr lang="el-GR" sz="2800" dirty="0">
                <a:solidFill>
                  <a:srgbClr val="FF0000"/>
                </a:solidFill>
              </a:rPr>
              <a:t> </a:t>
            </a:r>
            <a:r>
              <a:rPr lang="en-US" sz="2800" dirty="0">
                <a:solidFill>
                  <a:srgbClr val="FF0000"/>
                </a:solidFill>
              </a:rPr>
              <a:t>cm</a:t>
            </a:r>
            <a:r>
              <a:rPr lang="el-GR" sz="2800" dirty="0">
                <a:solidFill>
                  <a:srgbClr val="FF0000"/>
                </a:solidFill>
              </a:rPr>
              <a:t> </a:t>
            </a:r>
            <a:r>
              <a:rPr lang="en-CY" sz="2800" dirty="0">
                <a:solidFill>
                  <a:srgbClr val="FF0000"/>
                </a:solidFill>
              </a:rPr>
              <a:t> </a:t>
            </a:r>
          </a:p>
        </p:txBody>
      </p:sp>
      <p:sp>
        <p:nvSpPr>
          <p:cNvPr id="27" name="Rectangle 26">
            <a:extLst>
              <a:ext uri="{FF2B5EF4-FFF2-40B4-BE49-F238E27FC236}">
                <a16:creationId xmlns:a16="http://schemas.microsoft.com/office/drawing/2014/main" id="{61C36BE5-FE5D-2A45-BF58-79291E059245}"/>
              </a:ext>
            </a:extLst>
          </p:cNvPr>
          <p:cNvSpPr/>
          <p:nvPr/>
        </p:nvSpPr>
        <p:spPr>
          <a:xfrm>
            <a:off x="6823328" y="2465566"/>
            <a:ext cx="1863011" cy="523220"/>
          </a:xfrm>
          <a:prstGeom prst="rect">
            <a:avLst/>
          </a:prstGeom>
        </p:spPr>
        <p:txBody>
          <a:bodyPr wrap="none">
            <a:spAutoFit/>
          </a:bodyPr>
          <a:lstStyle/>
          <a:p>
            <a:r>
              <a:rPr lang="el-GR" sz="2800" dirty="0">
                <a:solidFill>
                  <a:srgbClr val="FF0000"/>
                </a:solidFill>
                <a:sym typeface="Wingdings" pitchFamily="2" charset="2"/>
              </a:rPr>
              <a:t></a:t>
            </a:r>
            <a:r>
              <a:rPr lang="en-CY" sz="2800" dirty="0">
                <a:solidFill>
                  <a:srgbClr val="FF0000"/>
                </a:solidFill>
              </a:rPr>
              <a:t> </a:t>
            </a:r>
            <a:r>
              <a:rPr lang="el-GR" sz="2800" dirty="0">
                <a:solidFill>
                  <a:srgbClr val="FF0000"/>
                </a:solidFill>
              </a:rPr>
              <a:t>10</a:t>
            </a:r>
            <a:r>
              <a:rPr lang="el-GR" sz="2800" baseline="30000" dirty="0">
                <a:solidFill>
                  <a:srgbClr val="FF0000"/>
                </a:solidFill>
              </a:rPr>
              <a:t>-1</a:t>
            </a:r>
            <a:r>
              <a:rPr lang="el-GR" sz="2800" dirty="0">
                <a:solidFill>
                  <a:srgbClr val="FF0000"/>
                </a:solidFill>
              </a:rPr>
              <a:t> </a:t>
            </a:r>
            <a:r>
              <a:rPr lang="en-US" sz="2800" dirty="0">
                <a:solidFill>
                  <a:srgbClr val="FF0000"/>
                </a:solidFill>
              </a:rPr>
              <a:t>cm</a:t>
            </a:r>
            <a:r>
              <a:rPr lang="el-GR" sz="2800" dirty="0">
                <a:solidFill>
                  <a:srgbClr val="FF0000"/>
                </a:solidFill>
              </a:rPr>
              <a:t> </a:t>
            </a:r>
            <a:r>
              <a:rPr lang="en-CY" sz="2800" dirty="0">
                <a:solidFill>
                  <a:srgbClr val="FF0000"/>
                </a:solidFill>
              </a:rPr>
              <a:t> </a:t>
            </a:r>
          </a:p>
        </p:txBody>
      </p:sp>
      <p:grpSp>
        <p:nvGrpSpPr>
          <p:cNvPr id="29" name="Group 28">
            <a:extLst>
              <a:ext uri="{FF2B5EF4-FFF2-40B4-BE49-F238E27FC236}">
                <a16:creationId xmlns:a16="http://schemas.microsoft.com/office/drawing/2014/main" id="{7B6FF637-6C6F-C447-9E6C-F4D8BE8608F4}"/>
              </a:ext>
            </a:extLst>
          </p:cNvPr>
          <p:cNvGrpSpPr/>
          <p:nvPr/>
        </p:nvGrpSpPr>
        <p:grpSpPr>
          <a:xfrm>
            <a:off x="-52712" y="3962089"/>
            <a:ext cx="9144000" cy="2483530"/>
            <a:chOff x="-52712" y="3962089"/>
            <a:chExt cx="9144000" cy="2483530"/>
          </a:xfrm>
        </p:grpSpPr>
        <p:grpSp>
          <p:nvGrpSpPr>
            <p:cNvPr id="25" name="Group 24">
              <a:extLst>
                <a:ext uri="{FF2B5EF4-FFF2-40B4-BE49-F238E27FC236}">
                  <a16:creationId xmlns:a16="http://schemas.microsoft.com/office/drawing/2014/main" id="{A6243F45-9610-B74A-A25F-5A18F01CEC27}"/>
                </a:ext>
              </a:extLst>
            </p:cNvPr>
            <p:cNvGrpSpPr/>
            <p:nvPr/>
          </p:nvGrpSpPr>
          <p:grpSpPr>
            <a:xfrm>
              <a:off x="-52712" y="3962089"/>
              <a:ext cx="9144000" cy="2483530"/>
              <a:chOff x="-52712" y="3962089"/>
              <a:chExt cx="9144000" cy="2483530"/>
            </a:xfrm>
          </p:grpSpPr>
          <p:sp>
            <p:nvSpPr>
              <p:cNvPr id="19" name="Rectangle 18">
                <a:extLst>
                  <a:ext uri="{FF2B5EF4-FFF2-40B4-BE49-F238E27FC236}">
                    <a16:creationId xmlns:a16="http://schemas.microsoft.com/office/drawing/2014/main" id="{F4F73D45-F7E2-D843-81E3-EAF9E704C523}"/>
                  </a:ext>
                </a:extLst>
              </p:cNvPr>
              <p:cNvSpPr/>
              <p:nvPr/>
            </p:nvSpPr>
            <p:spPr>
              <a:xfrm>
                <a:off x="5730161" y="3962089"/>
                <a:ext cx="1588897" cy="523220"/>
              </a:xfrm>
              <a:prstGeom prst="rect">
                <a:avLst/>
              </a:prstGeom>
            </p:spPr>
            <p:txBody>
              <a:bodyPr wrap="none">
                <a:spAutoFit/>
              </a:bodyPr>
              <a:lstStyle/>
              <a:p>
                <a:r>
                  <a:rPr lang="en-CY" sz="2800" dirty="0">
                    <a:solidFill>
                      <a:srgbClr val="7030A0"/>
                    </a:solidFill>
                  </a:rPr>
                  <a:t> </a:t>
                </a:r>
                <a:r>
                  <a:rPr lang="el-GR" sz="2800" dirty="0">
                    <a:solidFill>
                      <a:srgbClr val="7030A0"/>
                    </a:solidFill>
                  </a:rPr>
                  <a:t>16,8 </a:t>
                </a:r>
                <a:r>
                  <a:rPr lang="en-US" sz="2800" dirty="0">
                    <a:solidFill>
                      <a:srgbClr val="7030A0"/>
                    </a:solidFill>
                  </a:rPr>
                  <a:t>cm</a:t>
                </a:r>
                <a:r>
                  <a:rPr lang="el-GR" sz="2800" dirty="0">
                    <a:solidFill>
                      <a:srgbClr val="7030A0"/>
                    </a:solidFill>
                  </a:rPr>
                  <a:t> </a:t>
                </a:r>
                <a:r>
                  <a:rPr lang="en-CY" sz="2800" dirty="0">
                    <a:solidFill>
                      <a:srgbClr val="7030A0"/>
                    </a:solidFill>
                  </a:rPr>
                  <a:t> </a:t>
                </a:r>
              </a:p>
            </p:txBody>
          </p:sp>
          <p:pic>
            <p:nvPicPr>
              <p:cNvPr id="23" name="Picture 22" descr="Text&#10;&#10;Description automatically generated">
                <a:extLst>
                  <a:ext uri="{FF2B5EF4-FFF2-40B4-BE49-F238E27FC236}">
                    <a16:creationId xmlns:a16="http://schemas.microsoft.com/office/drawing/2014/main" id="{D032970E-80A8-1E4F-9936-08D77CFE30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12" y="5065393"/>
                <a:ext cx="9144000" cy="1380226"/>
              </a:xfrm>
              <a:prstGeom prst="rect">
                <a:avLst/>
              </a:prstGeom>
            </p:spPr>
          </p:pic>
        </p:grpSp>
        <p:sp>
          <p:nvSpPr>
            <p:cNvPr id="28" name="Rectangle 27">
              <a:extLst>
                <a:ext uri="{FF2B5EF4-FFF2-40B4-BE49-F238E27FC236}">
                  <a16:creationId xmlns:a16="http://schemas.microsoft.com/office/drawing/2014/main" id="{EC57B9AD-68D6-3A44-87F7-7706D3D8A507}"/>
                </a:ext>
              </a:extLst>
            </p:cNvPr>
            <p:cNvSpPr/>
            <p:nvPr/>
          </p:nvSpPr>
          <p:spPr>
            <a:xfrm>
              <a:off x="7120159" y="3965667"/>
              <a:ext cx="1863011" cy="523220"/>
            </a:xfrm>
            <a:prstGeom prst="rect">
              <a:avLst/>
            </a:prstGeom>
          </p:spPr>
          <p:txBody>
            <a:bodyPr wrap="none">
              <a:spAutoFit/>
            </a:bodyPr>
            <a:lstStyle/>
            <a:p>
              <a:r>
                <a:rPr lang="el-GR" sz="2800" dirty="0">
                  <a:solidFill>
                    <a:srgbClr val="FF0000"/>
                  </a:solidFill>
                  <a:sym typeface="Wingdings" pitchFamily="2" charset="2"/>
                </a:rPr>
                <a:t></a:t>
              </a:r>
              <a:r>
                <a:rPr lang="en-CY" sz="2800" dirty="0">
                  <a:solidFill>
                    <a:srgbClr val="FF0000"/>
                  </a:solidFill>
                </a:rPr>
                <a:t> </a:t>
              </a:r>
              <a:r>
                <a:rPr lang="el-GR" sz="2800" dirty="0">
                  <a:solidFill>
                    <a:srgbClr val="FF0000"/>
                  </a:solidFill>
                </a:rPr>
                <a:t>10</a:t>
              </a:r>
              <a:r>
                <a:rPr lang="el-GR" sz="2800" baseline="30000" dirty="0">
                  <a:solidFill>
                    <a:srgbClr val="FF0000"/>
                  </a:solidFill>
                </a:rPr>
                <a:t>-1</a:t>
              </a:r>
              <a:r>
                <a:rPr lang="el-GR" sz="2800" dirty="0">
                  <a:solidFill>
                    <a:srgbClr val="FF0000"/>
                  </a:solidFill>
                </a:rPr>
                <a:t> </a:t>
              </a:r>
              <a:r>
                <a:rPr lang="en-US" sz="2800" dirty="0">
                  <a:solidFill>
                    <a:srgbClr val="FF0000"/>
                  </a:solidFill>
                </a:rPr>
                <a:t>cm</a:t>
              </a:r>
              <a:r>
                <a:rPr lang="el-GR" sz="2800" dirty="0">
                  <a:solidFill>
                    <a:srgbClr val="FF0000"/>
                  </a:solidFill>
                </a:rPr>
                <a:t> </a:t>
              </a:r>
              <a:r>
                <a:rPr lang="en-CY" sz="2800" dirty="0">
                  <a:solidFill>
                    <a:srgbClr val="FF0000"/>
                  </a:solidFill>
                </a:rPr>
                <a:t> </a:t>
              </a:r>
            </a:p>
          </p:txBody>
        </p:sp>
      </p:grpSp>
    </p:spTree>
    <p:extLst>
      <p:ext uri="{BB962C8B-B14F-4D97-AF65-F5344CB8AC3E}">
        <p14:creationId xmlns:p14="http://schemas.microsoft.com/office/powerpoint/2010/main" val="319189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p:tgtEl>
                                          <p:spTgt spid="24"/>
                                        </p:tgtEl>
                                        <p:attrNameLst>
                                          <p:attrName>ppt_y</p:attrName>
                                        </p:attrNameLst>
                                      </p:cBhvr>
                                      <p:tavLst>
                                        <p:tav tm="0">
                                          <p:val>
                                            <p:strVal val="#ppt_y+#ppt_h*1.125000"/>
                                          </p:val>
                                        </p:tav>
                                        <p:tav tm="100000">
                                          <p:val>
                                            <p:strVal val="#ppt_y"/>
                                          </p:val>
                                        </p:tav>
                                      </p:tavLst>
                                    </p:anim>
                                    <p:animEffect transition="in" filter="wipe(up)">
                                      <p:cBhvr>
                                        <p:cTn id="14" dur="500"/>
                                        <p:tgtEl>
                                          <p:spTgt spid="2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7015" y="-155589"/>
            <a:ext cx="7620000" cy="1143000"/>
          </a:xfrm>
        </p:spPr>
        <p:txBody>
          <a:bodyPr/>
          <a:lstStyle/>
          <a:p>
            <a:r>
              <a:rPr lang="el-GR" sz="2800" dirty="0"/>
              <a:t>Πολλαπλασιασμός μετρήσεων </a:t>
            </a:r>
            <a:endParaRPr lang="en-US" sz="2800" dirty="0"/>
          </a:p>
        </p:txBody>
      </p:sp>
      <p:grpSp>
        <p:nvGrpSpPr>
          <p:cNvPr id="14" name="Group 13"/>
          <p:cNvGrpSpPr/>
          <p:nvPr/>
        </p:nvGrpSpPr>
        <p:grpSpPr>
          <a:xfrm>
            <a:off x="2132502" y="2402415"/>
            <a:ext cx="2946922" cy="1027470"/>
            <a:chOff x="2132502" y="2402415"/>
            <a:chExt cx="2946922" cy="1027470"/>
          </a:xfrm>
        </p:grpSpPr>
        <p:sp>
          <p:nvSpPr>
            <p:cNvPr id="19" name="TextBox 18"/>
            <p:cNvSpPr txBox="1"/>
            <p:nvPr/>
          </p:nvSpPr>
          <p:spPr>
            <a:xfrm>
              <a:off x="2413310" y="2843925"/>
              <a:ext cx="2666114" cy="584775"/>
            </a:xfrm>
            <a:prstGeom prst="rect">
              <a:avLst/>
            </a:prstGeom>
            <a:noFill/>
          </p:spPr>
          <p:txBody>
            <a:bodyPr wrap="none" rtlCol="0">
              <a:spAutoFit/>
            </a:bodyPr>
            <a:lstStyle/>
            <a:p>
              <a:r>
                <a:rPr lang="en-US" sz="3200" b="1" dirty="0">
                  <a:solidFill>
                    <a:srgbClr val="008000"/>
                  </a:solidFill>
                </a:rPr>
                <a:t>x       </a:t>
              </a:r>
              <a:r>
                <a:rPr lang="el-GR" sz="3200" b="1" dirty="0">
                  <a:solidFill>
                    <a:srgbClr val="008000"/>
                  </a:solidFill>
                </a:rPr>
                <a:t>   5</a:t>
              </a:r>
              <a:r>
                <a:rPr lang="el-GR" sz="3200" b="1" dirty="0">
                  <a:solidFill>
                    <a:srgbClr val="0070C0"/>
                  </a:solidFill>
                </a:rPr>
                <a:t>6</a:t>
              </a:r>
              <a:r>
                <a:rPr lang="en-US" sz="3200" b="1" dirty="0">
                  <a:solidFill>
                    <a:srgbClr val="008000"/>
                  </a:solidFill>
                </a:rPr>
                <a:t> mm  </a:t>
              </a:r>
            </a:p>
          </p:txBody>
        </p:sp>
        <p:sp>
          <p:nvSpPr>
            <p:cNvPr id="27" name="TextBox 26"/>
            <p:cNvSpPr txBox="1"/>
            <p:nvPr/>
          </p:nvSpPr>
          <p:spPr>
            <a:xfrm>
              <a:off x="3302375" y="2402415"/>
              <a:ext cx="1755609" cy="584775"/>
            </a:xfrm>
            <a:prstGeom prst="rect">
              <a:avLst/>
            </a:prstGeom>
            <a:noFill/>
          </p:spPr>
          <p:txBody>
            <a:bodyPr wrap="none" rtlCol="0">
              <a:spAutoFit/>
            </a:bodyPr>
            <a:lstStyle/>
            <a:p>
              <a:r>
                <a:rPr lang="el-GR" sz="3200" b="1" dirty="0">
                  <a:solidFill>
                    <a:srgbClr val="008000"/>
                  </a:solidFill>
                </a:rPr>
                <a:t>38</a:t>
              </a:r>
              <a:r>
                <a:rPr lang="en-US" sz="3200" b="1" dirty="0">
                  <a:solidFill>
                    <a:srgbClr val="0070C0"/>
                  </a:solidFill>
                </a:rPr>
                <a:t>4</a:t>
              </a:r>
              <a:r>
                <a:rPr lang="en-US" sz="3200" b="1" dirty="0">
                  <a:solidFill>
                    <a:srgbClr val="008000"/>
                  </a:solidFill>
                </a:rPr>
                <a:t> mm  </a:t>
              </a:r>
            </a:p>
          </p:txBody>
        </p:sp>
        <p:cxnSp>
          <p:nvCxnSpPr>
            <p:cNvPr id="5" name="Straight Connector 4"/>
            <p:cNvCxnSpPr/>
            <p:nvPr/>
          </p:nvCxnSpPr>
          <p:spPr>
            <a:xfrm>
              <a:off x="2132502" y="3429885"/>
              <a:ext cx="2946922"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29" name="TextBox 28"/>
          <p:cNvSpPr txBox="1"/>
          <p:nvPr/>
        </p:nvSpPr>
        <p:spPr>
          <a:xfrm>
            <a:off x="3122557" y="3402929"/>
            <a:ext cx="1297150" cy="584775"/>
          </a:xfrm>
          <a:prstGeom prst="rect">
            <a:avLst/>
          </a:prstGeom>
          <a:noFill/>
          <a:ln>
            <a:noFill/>
          </a:ln>
        </p:spPr>
        <p:txBody>
          <a:bodyPr wrap="none" rtlCol="0">
            <a:spAutoFit/>
          </a:bodyPr>
          <a:lstStyle/>
          <a:p>
            <a:r>
              <a:rPr lang="el-GR" sz="3200" b="1" dirty="0">
                <a:solidFill>
                  <a:srgbClr val="008000"/>
                </a:solidFill>
              </a:rPr>
              <a:t>2</a:t>
            </a:r>
            <a:r>
              <a:rPr lang="el-GR" sz="3200" b="1" dirty="0">
                <a:solidFill>
                  <a:srgbClr val="0070C0"/>
                </a:solidFill>
              </a:rPr>
              <a:t>304</a:t>
            </a:r>
            <a:r>
              <a:rPr lang="en-US" sz="3200" b="1" dirty="0">
                <a:solidFill>
                  <a:srgbClr val="008000"/>
                </a:solidFill>
              </a:rPr>
              <a:t>   </a:t>
            </a:r>
          </a:p>
        </p:txBody>
      </p:sp>
      <p:sp>
        <p:nvSpPr>
          <p:cNvPr id="30" name="TextBox 29"/>
          <p:cNvSpPr txBox="1"/>
          <p:nvPr/>
        </p:nvSpPr>
        <p:spPr>
          <a:xfrm>
            <a:off x="2894741" y="3757372"/>
            <a:ext cx="1297150" cy="584775"/>
          </a:xfrm>
          <a:prstGeom prst="rect">
            <a:avLst/>
          </a:prstGeom>
          <a:noFill/>
        </p:spPr>
        <p:txBody>
          <a:bodyPr wrap="none" rtlCol="0">
            <a:spAutoFit/>
          </a:bodyPr>
          <a:lstStyle/>
          <a:p>
            <a:r>
              <a:rPr lang="el-GR" sz="3200" b="1" dirty="0">
                <a:solidFill>
                  <a:srgbClr val="008000"/>
                </a:solidFill>
              </a:rPr>
              <a:t>192</a:t>
            </a:r>
            <a:r>
              <a:rPr lang="el-GR" sz="3200" b="1" dirty="0">
                <a:solidFill>
                  <a:srgbClr val="0070C0"/>
                </a:solidFill>
              </a:rPr>
              <a:t>0</a:t>
            </a:r>
            <a:r>
              <a:rPr lang="en-US" sz="3200" b="1" dirty="0">
                <a:solidFill>
                  <a:srgbClr val="008000"/>
                </a:solidFill>
              </a:rPr>
              <a:t>   </a:t>
            </a:r>
          </a:p>
        </p:txBody>
      </p:sp>
      <p:sp>
        <p:nvSpPr>
          <p:cNvPr id="31" name="TextBox 30"/>
          <p:cNvSpPr txBox="1"/>
          <p:nvPr/>
        </p:nvSpPr>
        <p:spPr>
          <a:xfrm>
            <a:off x="2385123" y="3737629"/>
            <a:ext cx="413896" cy="646331"/>
          </a:xfrm>
          <a:prstGeom prst="rect">
            <a:avLst/>
          </a:prstGeom>
          <a:noFill/>
        </p:spPr>
        <p:txBody>
          <a:bodyPr wrap="none" rtlCol="0">
            <a:spAutoFit/>
          </a:bodyPr>
          <a:lstStyle/>
          <a:p>
            <a:r>
              <a:rPr lang="en-US" sz="3600" b="1" dirty="0">
                <a:solidFill>
                  <a:srgbClr val="008000"/>
                </a:solidFill>
              </a:rPr>
              <a:t>+</a:t>
            </a:r>
            <a:endParaRPr lang="en-US" sz="3200" b="1" dirty="0">
              <a:solidFill>
                <a:srgbClr val="008000"/>
              </a:solidFill>
            </a:endParaRPr>
          </a:p>
        </p:txBody>
      </p:sp>
      <p:cxnSp>
        <p:nvCxnSpPr>
          <p:cNvPr id="32" name="Straight Connector 31"/>
          <p:cNvCxnSpPr/>
          <p:nvPr/>
        </p:nvCxnSpPr>
        <p:spPr>
          <a:xfrm>
            <a:off x="2111062" y="4337987"/>
            <a:ext cx="2946922" cy="0"/>
          </a:xfrm>
          <a:prstGeom prst="line">
            <a:avLst/>
          </a:prstGeom>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2894741" y="4287049"/>
            <a:ext cx="1505540" cy="584775"/>
          </a:xfrm>
          <a:prstGeom prst="rect">
            <a:avLst/>
          </a:prstGeom>
          <a:noFill/>
        </p:spPr>
        <p:txBody>
          <a:bodyPr wrap="none" rtlCol="0">
            <a:spAutoFit/>
          </a:bodyPr>
          <a:lstStyle/>
          <a:p>
            <a:r>
              <a:rPr lang="el-GR" sz="3200" b="1" dirty="0">
                <a:solidFill>
                  <a:srgbClr val="008000"/>
                </a:solidFill>
              </a:rPr>
              <a:t>21</a:t>
            </a:r>
            <a:r>
              <a:rPr lang="el-GR" sz="3200" b="1" dirty="0">
                <a:solidFill>
                  <a:srgbClr val="0070C0"/>
                </a:solidFill>
              </a:rPr>
              <a:t>504</a:t>
            </a:r>
            <a:r>
              <a:rPr lang="en-US" sz="3200" b="1" dirty="0">
                <a:solidFill>
                  <a:srgbClr val="008000"/>
                </a:solidFill>
              </a:rPr>
              <a:t>   </a:t>
            </a:r>
          </a:p>
        </p:txBody>
      </p:sp>
      <p:sp>
        <p:nvSpPr>
          <p:cNvPr id="42" name="TextBox 41"/>
          <p:cNvSpPr txBox="1"/>
          <p:nvPr/>
        </p:nvSpPr>
        <p:spPr>
          <a:xfrm>
            <a:off x="4972107" y="2929131"/>
            <a:ext cx="1476686" cy="461665"/>
          </a:xfrm>
          <a:prstGeom prst="rect">
            <a:avLst/>
          </a:prstGeom>
          <a:noFill/>
        </p:spPr>
        <p:txBody>
          <a:bodyPr wrap="none" rtlCol="0">
            <a:spAutoFit/>
          </a:bodyPr>
          <a:lstStyle/>
          <a:p>
            <a:r>
              <a:rPr lang="el-GR" sz="2400" b="1" dirty="0">
                <a:solidFill>
                  <a:srgbClr val="FF0000"/>
                </a:solidFill>
                <a:sym typeface="Wingdings" pitchFamily="2" charset="2"/>
              </a:rPr>
              <a:t> </a:t>
            </a:r>
            <a:r>
              <a:rPr lang="el-GR" sz="2400" b="1" dirty="0">
                <a:solidFill>
                  <a:srgbClr val="FF0000"/>
                </a:solidFill>
              </a:rPr>
              <a:t>2 </a:t>
            </a:r>
            <a:r>
              <a:rPr lang="el-GR" sz="2400" b="1" dirty="0" err="1">
                <a:solidFill>
                  <a:srgbClr val="FF0000"/>
                </a:solidFill>
              </a:rPr>
              <a:t>σ.ψ</a:t>
            </a:r>
            <a:r>
              <a:rPr lang="el-GR" sz="2400" b="1" dirty="0">
                <a:solidFill>
                  <a:srgbClr val="FF0000"/>
                </a:solidFill>
              </a:rPr>
              <a:t>.  </a:t>
            </a:r>
            <a:endParaRPr lang="en-US" sz="2400" b="1" dirty="0">
              <a:solidFill>
                <a:srgbClr val="008000"/>
              </a:solidFill>
            </a:endParaRPr>
          </a:p>
        </p:txBody>
      </p:sp>
      <p:sp>
        <p:nvSpPr>
          <p:cNvPr id="45" name="TextBox 44">
            <a:extLst>
              <a:ext uri="{FF2B5EF4-FFF2-40B4-BE49-F238E27FC236}">
                <a16:creationId xmlns:a16="http://schemas.microsoft.com/office/drawing/2014/main" id="{9051C43D-E240-2349-9B5C-E5EB73548DFC}"/>
              </a:ext>
            </a:extLst>
          </p:cNvPr>
          <p:cNvSpPr txBox="1"/>
          <p:nvPr/>
        </p:nvSpPr>
        <p:spPr>
          <a:xfrm>
            <a:off x="2894741" y="4721472"/>
            <a:ext cx="2473754" cy="584775"/>
          </a:xfrm>
          <a:prstGeom prst="rect">
            <a:avLst/>
          </a:prstGeom>
          <a:noFill/>
        </p:spPr>
        <p:txBody>
          <a:bodyPr wrap="none" rtlCol="0">
            <a:spAutoFit/>
          </a:bodyPr>
          <a:lstStyle/>
          <a:p>
            <a:r>
              <a:rPr lang="el-GR" sz="3200" b="1" dirty="0">
                <a:solidFill>
                  <a:srgbClr val="008000"/>
                </a:solidFill>
              </a:rPr>
              <a:t>22000 </a:t>
            </a:r>
            <a:r>
              <a:rPr lang="en-US" sz="3200" b="1" dirty="0">
                <a:solidFill>
                  <a:srgbClr val="008000"/>
                </a:solidFill>
              </a:rPr>
              <a:t>mm</a:t>
            </a:r>
            <a:r>
              <a:rPr lang="en-US" sz="3200" b="1" baseline="30000" dirty="0">
                <a:solidFill>
                  <a:srgbClr val="008000"/>
                </a:solidFill>
              </a:rPr>
              <a:t>2</a:t>
            </a:r>
            <a:r>
              <a:rPr lang="en-US" sz="3200" b="1" dirty="0">
                <a:solidFill>
                  <a:srgbClr val="008000"/>
                </a:solidFill>
              </a:rPr>
              <a:t>   </a:t>
            </a:r>
          </a:p>
        </p:txBody>
      </p:sp>
      <p:sp>
        <p:nvSpPr>
          <p:cNvPr id="6" name="Rectangle 5">
            <a:extLst>
              <a:ext uri="{FF2B5EF4-FFF2-40B4-BE49-F238E27FC236}">
                <a16:creationId xmlns:a16="http://schemas.microsoft.com/office/drawing/2014/main" id="{15452FFD-4CF2-FF4D-A171-D62C2A863AB3}"/>
              </a:ext>
            </a:extLst>
          </p:cNvPr>
          <p:cNvSpPr/>
          <p:nvPr/>
        </p:nvSpPr>
        <p:spPr>
          <a:xfrm>
            <a:off x="3744163" y="1836094"/>
            <a:ext cx="2666114" cy="523220"/>
          </a:xfrm>
          <a:prstGeom prst="rect">
            <a:avLst/>
          </a:prstGeom>
        </p:spPr>
        <p:txBody>
          <a:bodyPr wrap="none">
            <a:spAutoFit/>
          </a:bodyPr>
          <a:lstStyle/>
          <a:p>
            <a:r>
              <a:rPr lang="el-GR" sz="2800" b="1" dirty="0">
                <a:solidFill>
                  <a:srgbClr val="0070C0"/>
                </a:solidFill>
              </a:rPr>
              <a:t>αβέβαια ψηφία </a:t>
            </a:r>
            <a:endParaRPr lang="en-CY" sz="2800" dirty="0">
              <a:solidFill>
                <a:srgbClr val="0070C0"/>
              </a:solidFill>
            </a:endParaRPr>
          </a:p>
        </p:txBody>
      </p:sp>
      <p:sp>
        <p:nvSpPr>
          <p:cNvPr id="12" name="Rounded Rectangle 11">
            <a:extLst>
              <a:ext uri="{FF2B5EF4-FFF2-40B4-BE49-F238E27FC236}">
                <a16:creationId xmlns:a16="http://schemas.microsoft.com/office/drawing/2014/main" id="{E07725AE-19E9-754E-8474-CF6C3F9C3304}"/>
              </a:ext>
            </a:extLst>
          </p:cNvPr>
          <p:cNvSpPr/>
          <p:nvPr/>
        </p:nvSpPr>
        <p:spPr>
          <a:xfrm>
            <a:off x="3790521" y="2402415"/>
            <a:ext cx="294603" cy="1000514"/>
          </a:xfrm>
          <a:prstGeom prst="roundRect">
            <a:avLst/>
          </a:prstGeom>
          <a:noFill/>
          <a:ln w="285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Y"/>
          </a:p>
        </p:txBody>
      </p:sp>
      <p:sp>
        <p:nvSpPr>
          <p:cNvPr id="46" name="TextBox 45">
            <a:extLst>
              <a:ext uri="{FF2B5EF4-FFF2-40B4-BE49-F238E27FC236}">
                <a16:creationId xmlns:a16="http://schemas.microsoft.com/office/drawing/2014/main" id="{CA524D97-8598-7642-BFBA-17C2831EA62E}"/>
              </a:ext>
            </a:extLst>
          </p:cNvPr>
          <p:cNvSpPr txBox="1"/>
          <p:nvPr/>
        </p:nvSpPr>
        <p:spPr>
          <a:xfrm>
            <a:off x="4964451" y="2477544"/>
            <a:ext cx="1476686" cy="461665"/>
          </a:xfrm>
          <a:prstGeom prst="rect">
            <a:avLst/>
          </a:prstGeom>
          <a:noFill/>
        </p:spPr>
        <p:txBody>
          <a:bodyPr wrap="none" rtlCol="0">
            <a:spAutoFit/>
          </a:bodyPr>
          <a:lstStyle/>
          <a:p>
            <a:r>
              <a:rPr lang="el-GR" sz="2400" b="1" dirty="0">
                <a:solidFill>
                  <a:srgbClr val="FF0000"/>
                </a:solidFill>
                <a:sym typeface="Wingdings" pitchFamily="2" charset="2"/>
              </a:rPr>
              <a:t> 3</a:t>
            </a:r>
            <a:r>
              <a:rPr lang="el-GR" sz="2400" b="1" dirty="0">
                <a:solidFill>
                  <a:srgbClr val="FF0000"/>
                </a:solidFill>
              </a:rPr>
              <a:t> </a:t>
            </a:r>
            <a:r>
              <a:rPr lang="el-GR" sz="2400" b="1" dirty="0" err="1">
                <a:solidFill>
                  <a:srgbClr val="FF0000"/>
                </a:solidFill>
              </a:rPr>
              <a:t>σ.ψ</a:t>
            </a:r>
            <a:r>
              <a:rPr lang="el-GR" sz="2400" b="1" dirty="0">
                <a:solidFill>
                  <a:srgbClr val="FF0000"/>
                </a:solidFill>
              </a:rPr>
              <a:t>.  </a:t>
            </a:r>
            <a:endParaRPr lang="en-US" sz="2400" b="1" dirty="0">
              <a:solidFill>
                <a:srgbClr val="008000"/>
              </a:solidFill>
            </a:endParaRPr>
          </a:p>
        </p:txBody>
      </p:sp>
      <p:sp>
        <p:nvSpPr>
          <p:cNvPr id="47" name="TextBox 46">
            <a:extLst>
              <a:ext uri="{FF2B5EF4-FFF2-40B4-BE49-F238E27FC236}">
                <a16:creationId xmlns:a16="http://schemas.microsoft.com/office/drawing/2014/main" id="{D88D9336-7846-2741-BE1B-6E3F549E8B17}"/>
              </a:ext>
            </a:extLst>
          </p:cNvPr>
          <p:cNvSpPr txBox="1"/>
          <p:nvPr/>
        </p:nvSpPr>
        <p:spPr>
          <a:xfrm>
            <a:off x="5077220" y="4795723"/>
            <a:ext cx="1476686" cy="461665"/>
          </a:xfrm>
          <a:prstGeom prst="rect">
            <a:avLst/>
          </a:prstGeom>
          <a:noFill/>
        </p:spPr>
        <p:txBody>
          <a:bodyPr wrap="none" rtlCol="0">
            <a:spAutoFit/>
          </a:bodyPr>
          <a:lstStyle/>
          <a:p>
            <a:r>
              <a:rPr lang="el-GR" sz="2400" b="1" dirty="0">
                <a:solidFill>
                  <a:srgbClr val="FF0000"/>
                </a:solidFill>
                <a:sym typeface="Wingdings" pitchFamily="2" charset="2"/>
              </a:rPr>
              <a:t> </a:t>
            </a:r>
            <a:r>
              <a:rPr lang="el-GR" sz="2400" b="1" dirty="0">
                <a:solidFill>
                  <a:srgbClr val="FF0000"/>
                </a:solidFill>
              </a:rPr>
              <a:t>2 </a:t>
            </a:r>
            <a:r>
              <a:rPr lang="el-GR" sz="2400" b="1" dirty="0" err="1">
                <a:solidFill>
                  <a:srgbClr val="FF0000"/>
                </a:solidFill>
              </a:rPr>
              <a:t>σ.ψ</a:t>
            </a:r>
            <a:r>
              <a:rPr lang="el-GR" sz="2400" b="1" dirty="0">
                <a:solidFill>
                  <a:srgbClr val="FF0000"/>
                </a:solidFill>
              </a:rPr>
              <a:t>.  </a:t>
            </a:r>
            <a:endParaRPr lang="en-US" sz="2400" b="1" dirty="0">
              <a:solidFill>
                <a:srgbClr val="008000"/>
              </a:solidFill>
            </a:endParaRPr>
          </a:p>
        </p:txBody>
      </p:sp>
      <p:sp>
        <p:nvSpPr>
          <p:cNvPr id="48" name="Rounded Rectangle 47">
            <a:extLst>
              <a:ext uri="{FF2B5EF4-FFF2-40B4-BE49-F238E27FC236}">
                <a16:creationId xmlns:a16="http://schemas.microsoft.com/office/drawing/2014/main" id="{8CAE46E5-7C33-264C-89FB-D599F11125FF}"/>
              </a:ext>
            </a:extLst>
          </p:cNvPr>
          <p:cNvSpPr/>
          <p:nvPr/>
        </p:nvSpPr>
        <p:spPr>
          <a:xfrm>
            <a:off x="3317874" y="2398256"/>
            <a:ext cx="455320" cy="1000514"/>
          </a:xfrm>
          <a:prstGeom prst="roundRect">
            <a:avLst/>
          </a:prstGeom>
          <a:noFill/>
          <a:ln w="285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Y"/>
          </a:p>
        </p:txBody>
      </p:sp>
      <p:sp>
        <p:nvSpPr>
          <p:cNvPr id="13" name="Rectangle 12">
            <a:extLst>
              <a:ext uri="{FF2B5EF4-FFF2-40B4-BE49-F238E27FC236}">
                <a16:creationId xmlns:a16="http://schemas.microsoft.com/office/drawing/2014/main" id="{D24F51C3-8F82-664D-9ED3-9F17841C4A65}"/>
              </a:ext>
            </a:extLst>
          </p:cNvPr>
          <p:cNvSpPr/>
          <p:nvPr/>
        </p:nvSpPr>
        <p:spPr>
          <a:xfrm>
            <a:off x="1417756" y="1836094"/>
            <a:ext cx="2372765" cy="523220"/>
          </a:xfrm>
          <a:prstGeom prst="rect">
            <a:avLst/>
          </a:prstGeom>
        </p:spPr>
        <p:txBody>
          <a:bodyPr wrap="none">
            <a:spAutoFit/>
          </a:bodyPr>
          <a:lstStyle/>
          <a:p>
            <a:r>
              <a:rPr lang="el-GR" sz="2800" b="1" dirty="0">
                <a:solidFill>
                  <a:srgbClr val="008000"/>
                </a:solidFill>
              </a:rPr>
              <a:t>βέβαια ψηφία</a:t>
            </a:r>
            <a:endParaRPr lang="en-CY" sz="2800" dirty="0"/>
          </a:p>
        </p:txBody>
      </p:sp>
    </p:spTree>
    <p:extLst>
      <p:ext uri="{BB962C8B-B14F-4D97-AF65-F5344CB8AC3E}">
        <p14:creationId xmlns:p14="http://schemas.microsoft.com/office/powerpoint/2010/main" val="367183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ppt_y</p:attrName>
                                        </p:attrNameLst>
                                      </p:cBhvr>
                                      <p:tavLst>
                                        <p:tav tm="0">
                                          <p:val>
                                            <p:strVal val="#ppt_y+#ppt_h*1.125000"/>
                                          </p:val>
                                        </p:tav>
                                        <p:tav tm="100000">
                                          <p:val>
                                            <p:strVal val="#ppt_y"/>
                                          </p:val>
                                        </p:tav>
                                      </p:tavLst>
                                    </p:anim>
                                    <p:animEffect transition="in" filter="wipe(up)">
                                      <p:cBhvr>
                                        <p:cTn id="12" dur="500"/>
                                        <p:tgtEl>
                                          <p:spTgt spid="48"/>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p:tgtEl>
                                          <p:spTgt spid="13"/>
                                        </p:tgtEl>
                                        <p:attrNameLst>
                                          <p:attrName>ppt_y</p:attrName>
                                        </p:attrNameLst>
                                      </p:cBhvr>
                                      <p:tavLst>
                                        <p:tav tm="0">
                                          <p:val>
                                            <p:strVal val="#ppt_y+#ppt_h*1.125000"/>
                                          </p:val>
                                        </p:tav>
                                        <p:tav tm="100000">
                                          <p:val>
                                            <p:strVal val="#ppt_y"/>
                                          </p:val>
                                        </p:tav>
                                      </p:tavLst>
                                    </p:anim>
                                    <p:animEffect transition="in" filter="wipe(up)">
                                      <p:cBhvr>
                                        <p:cTn id="16" dur="500"/>
                                        <p:tgtEl>
                                          <p:spTgt spid="13"/>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ppt_y</p:attrName>
                                        </p:attrNameLst>
                                      </p:cBhvr>
                                      <p:tavLst>
                                        <p:tav tm="0">
                                          <p:val>
                                            <p:strVal val="#ppt_y+#ppt_h*1.125000"/>
                                          </p:val>
                                        </p:tav>
                                        <p:tav tm="100000">
                                          <p:val>
                                            <p:strVal val="#ppt_y"/>
                                          </p:val>
                                        </p:tav>
                                      </p:tavLst>
                                    </p:anim>
                                    <p:animEffect transition="in" filter="wipe(up)">
                                      <p:cBhvr>
                                        <p:cTn id="20" dur="500"/>
                                        <p:tgtEl>
                                          <p:spTgt spid="12"/>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randombar(horizontal)">
                                      <p:cBhvr>
                                        <p:cTn id="29" dur="500"/>
                                        <p:tgtEl>
                                          <p:spTgt spid="46"/>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randombar(horizontal)">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randombar(horizontal)">
                                      <p:cBhvr>
                                        <p:cTn id="37" dur="500"/>
                                        <p:tgtEl>
                                          <p:spTgt spid="2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randombar(horizontal)">
                                      <p:cBhvr>
                                        <p:cTn id="40" dur="500"/>
                                        <p:tgtEl>
                                          <p:spTgt spid="3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randombar(horizontal)">
                                      <p:cBhvr>
                                        <p:cTn id="43" dur="500"/>
                                        <p:tgtEl>
                                          <p:spTgt spid="31"/>
                                        </p:tgtEl>
                                      </p:cBhvr>
                                    </p:animEffect>
                                  </p:childTnLst>
                                </p:cTn>
                              </p:par>
                              <p:par>
                                <p:cTn id="44" presetID="14" presetClass="entr" presetSubtype="1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randombar(horizontal)">
                                      <p:cBhvr>
                                        <p:cTn id="46" dur="500"/>
                                        <p:tgtEl>
                                          <p:spTgt spid="32"/>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randombar(horizontal)">
                                      <p:cBhvr>
                                        <p:cTn id="49" dur="500"/>
                                        <p:tgtEl>
                                          <p:spTgt spid="3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randombar(horizontal)">
                                      <p:cBhvr>
                                        <p:cTn id="52" dur="500"/>
                                        <p:tgtEl>
                                          <p:spTgt spid="4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randombar(horizontal)">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4" grpId="0"/>
      <p:bldP spid="42" grpId="0"/>
      <p:bldP spid="45" grpId="0"/>
      <p:bldP spid="6" grpId="0"/>
      <p:bldP spid="12" grpId="0" animBg="1"/>
      <p:bldP spid="46" grpId="0"/>
      <p:bldP spid="47" grpId="0"/>
      <p:bldP spid="48"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45D4A7F-6C82-724C-B77A-BD9F1329531D}"/>
              </a:ext>
            </a:extLst>
          </p:cNvPr>
          <p:cNvSpPr txBox="1">
            <a:spLocks/>
          </p:cNvSpPr>
          <p:nvPr/>
        </p:nvSpPr>
        <p:spPr>
          <a:xfrm>
            <a:off x="36379" y="0"/>
            <a:ext cx="7620000" cy="760023"/>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l-GR" sz="2800" dirty="0"/>
              <a:t>Σφάλματα μετρήσεων</a:t>
            </a:r>
            <a:endParaRPr lang="en-US" sz="2800" dirty="0"/>
          </a:p>
        </p:txBody>
      </p:sp>
      <p:sp>
        <p:nvSpPr>
          <p:cNvPr id="4" name="Title 1">
            <a:extLst>
              <a:ext uri="{FF2B5EF4-FFF2-40B4-BE49-F238E27FC236}">
                <a16:creationId xmlns:a16="http://schemas.microsoft.com/office/drawing/2014/main" id="{0438057C-C463-9F4B-8F46-ECE2A78F70C4}"/>
              </a:ext>
            </a:extLst>
          </p:cNvPr>
          <p:cNvSpPr txBox="1">
            <a:spLocks/>
          </p:cNvSpPr>
          <p:nvPr/>
        </p:nvSpPr>
        <p:spPr>
          <a:xfrm>
            <a:off x="303642" y="647820"/>
            <a:ext cx="7620000" cy="902012"/>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marL="457200" indent="-457200">
              <a:buFont typeface="Arial" panose="020B0604020202020204" pitchFamily="34" charset="0"/>
              <a:buChar char="•"/>
            </a:pPr>
            <a:r>
              <a:rPr lang="el-GR" sz="2400" dirty="0">
                <a:solidFill>
                  <a:schemeClr val="tx1"/>
                </a:solidFill>
              </a:rPr>
              <a:t>Σφάλμα παράλλαξης</a:t>
            </a:r>
            <a:endParaRPr lang="el-GR" sz="2400" dirty="0">
              <a:solidFill>
                <a:srgbClr val="0070C0"/>
              </a:solidFill>
            </a:endParaRPr>
          </a:p>
          <a:p>
            <a:pPr marL="457200" indent="-457200">
              <a:buFont typeface="Arial" panose="020B0604020202020204" pitchFamily="34" charset="0"/>
              <a:buChar char="•"/>
            </a:pPr>
            <a:r>
              <a:rPr lang="el-GR" sz="2400" dirty="0">
                <a:solidFill>
                  <a:schemeClr val="tx1"/>
                </a:solidFill>
              </a:rPr>
              <a:t>Συστηματικό σφάλμα  </a:t>
            </a:r>
          </a:p>
        </p:txBody>
      </p:sp>
      <p:pic>
        <p:nvPicPr>
          <p:cNvPr id="7" name="Picture 6">
            <a:extLst>
              <a:ext uri="{FF2B5EF4-FFF2-40B4-BE49-F238E27FC236}">
                <a16:creationId xmlns:a16="http://schemas.microsoft.com/office/drawing/2014/main" id="{28D490E8-2991-DF42-9176-474145FCB96B}"/>
              </a:ext>
            </a:extLst>
          </p:cNvPr>
          <p:cNvPicPr>
            <a:picLocks noChangeAspect="1"/>
          </p:cNvPicPr>
          <p:nvPr/>
        </p:nvPicPr>
        <p:blipFill rotWithShape="1">
          <a:blip r:embed="rId3"/>
          <a:srcRect l="55529" t="39469"/>
          <a:stretch/>
        </p:blipFill>
        <p:spPr>
          <a:xfrm>
            <a:off x="5298091" y="463153"/>
            <a:ext cx="2966864" cy="4012169"/>
          </a:xfrm>
          <a:prstGeom prst="rect">
            <a:avLst/>
          </a:prstGeom>
        </p:spPr>
      </p:pic>
      <p:sp>
        <p:nvSpPr>
          <p:cNvPr id="8" name="Rectangle 7">
            <a:extLst>
              <a:ext uri="{FF2B5EF4-FFF2-40B4-BE49-F238E27FC236}">
                <a16:creationId xmlns:a16="http://schemas.microsoft.com/office/drawing/2014/main" id="{ECC56BB6-90E2-C547-A3E3-0288C72CF353}"/>
              </a:ext>
            </a:extLst>
          </p:cNvPr>
          <p:cNvSpPr/>
          <p:nvPr/>
        </p:nvSpPr>
        <p:spPr>
          <a:xfrm>
            <a:off x="7367809" y="463153"/>
            <a:ext cx="803425" cy="369332"/>
          </a:xfrm>
          <a:prstGeom prst="rect">
            <a:avLst/>
          </a:prstGeom>
        </p:spPr>
        <p:txBody>
          <a:bodyPr wrap="none">
            <a:spAutoFit/>
          </a:bodyPr>
          <a:lstStyle/>
          <a:p>
            <a:r>
              <a:rPr lang="el-GR" dirty="0">
                <a:solidFill>
                  <a:srgbClr val="0070C0"/>
                </a:solidFill>
              </a:rPr>
              <a:t>ΠΔ 4.3</a:t>
            </a:r>
          </a:p>
        </p:txBody>
      </p:sp>
      <p:grpSp>
        <p:nvGrpSpPr>
          <p:cNvPr id="11" name="Group 10">
            <a:extLst>
              <a:ext uri="{FF2B5EF4-FFF2-40B4-BE49-F238E27FC236}">
                <a16:creationId xmlns:a16="http://schemas.microsoft.com/office/drawing/2014/main" id="{4A8A9C3D-762E-8A4E-A458-FE4838EF55D4}"/>
              </a:ext>
            </a:extLst>
          </p:cNvPr>
          <p:cNvGrpSpPr/>
          <p:nvPr/>
        </p:nvGrpSpPr>
        <p:grpSpPr>
          <a:xfrm>
            <a:off x="303642" y="1448134"/>
            <a:ext cx="6213492" cy="4291673"/>
            <a:chOff x="303642" y="1603114"/>
            <a:chExt cx="6213492" cy="4291673"/>
          </a:xfrm>
        </p:grpSpPr>
        <p:pic>
          <p:nvPicPr>
            <p:cNvPr id="5" name="Picture 4">
              <a:extLst>
                <a:ext uri="{FF2B5EF4-FFF2-40B4-BE49-F238E27FC236}">
                  <a16:creationId xmlns:a16="http://schemas.microsoft.com/office/drawing/2014/main" id="{7ACDB53B-A39C-9F46-9FB8-B2B3FAFA9107}"/>
                </a:ext>
              </a:extLst>
            </p:cNvPr>
            <p:cNvPicPr>
              <a:picLocks noChangeAspect="1"/>
            </p:cNvPicPr>
            <p:nvPr/>
          </p:nvPicPr>
          <p:blipFill>
            <a:blip r:embed="rId4"/>
            <a:stretch>
              <a:fillRect/>
            </a:stretch>
          </p:blipFill>
          <p:spPr>
            <a:xfrm>
              <a:off x="303642" y="2706775"/>
              <a:ext cx="2901119" cy="2734620"/>
            </a:xfrm>
            <a:prstGeom prst="rect">
              <a:avLst/>
            </a:prstGeom>
          </p:spPr>
        </p:pic>
        <p:sp>
          <p:nvSpPr>
            <p:cNvPr id="6" name="Rectangle 5">
              <a:extLst>
                <a:ext uri="{FF2B5EF4-FFF2-40B4-BE49-F238E27FC236}">
                  <a16:creationId xmlns:a16="http://schemas.microsoft.com/office/drawing/2014/main" id="{DF9B3A96-3645-A244-AE1F-7B8E8E963F6C}"/>
                </a:ext>
              </a:extLst>
            </p:cNvPr>
            <p:cNvSpPr/>
            <p:nvPr/>
          </p:nvSpPr>
          <p:spPr>
            <a:xfrm>
              <a:off x="358439" y="5494677"/>
              <a:ext cx="6158695" cy="400110"/>
            </a:xfrm>
            <a:prstGeom prst="rect">
              <a:avLst/>
            </a:prstGeom>
          </p:spPr>
          <p:txBody>
            <a:bodyPr wrap="square">
              <a:spAutoFit/>
            </a:bodyPr>
            <a:lstStyle/>
            <a:p>
              <a:r>
                <a:rPr lang="en-US" sz="2000" dirty="0">
                  <a:solidFill>
                    <a:srgbClr val="008000"/>
                  </a:solidFill>
                </a:rPr>
                <a:t>https://</a:t>
              </a:r>
              <a:r>
                <a:rPr lang="en-US" sz="2000" dirty="0" err="1">
                  <a:solidFill>
                    <a:srgbClr val="008000"/>
                  </a:solidFill>
                </a:rPr>
                <a:t>www.online-stopwatch.com</a:t>
              </a:r>
              <a:r>
                <a:rPr lang="en-US" sz="2000" dirty="0">
                  <a:solidFill>
                    <a:srgbClr val="008000"/>
                  </a:solidFill>
                </a:rPr>
                <a:t>/analog-stopwatch</a:t>
              </a:r>
            </a:p>
          </p:txBody>
        </p:sp>
        <p:sp>
          <p:nvSpPr>
            <p:cNvPr id="9" name="Rectangle 8">
              <a:extLst>
                <a:ext uri="{FF2B5EF4-FFF2-40B4-BE49-F238E27FC236}">
                  <a16:creationId xmlns:a16="http://schemas.microsoft.com/office/drawing/2014/main" id="{ACB4BC83-6DD1-524A-AECB-9ECC2927DFB1}"/>
                </a:ext>
              </a:extLst>
            </p:cNvPr>
            <p:cNvSpPr/>
            <p:nvPr/>
          </p:nvSpPr>
          <p:spPr>
            <a:xfrm>
              <a:off x="303642" y="1603114"/>
              <a:ext cx="4207434" cy="461665"/>
            </a:xfrm>
            <a:prstGeom prst="rect">
              <a:avLst/>
            </a:prstGeom>
          </p:spPr>
          <p:txBody>
            <a:bodyPr wrap="none">
              <a:spAutoFit/>
            </a:bodyPr>
            <a:lstStyle/>
            <a:p>
              <a:pPr marL="457200" indent="-457200">
                <a:buFont typeface="Arial" panose="020B0604020202020204" pitchFamily="34" charset="0"/>
                <a:buChar char="•"/>
              </a:pPr>
              <a:r>
                <a:rPr lang="el-GR" sz="2400" dirty="0">
                  <a:latin typeface="+mj-lt"/>
                </a:rPr>
                <a:t>Σφάλμα</a:t>
              </a:r>
              <a:r>
                <a:rPr lang="el-GR" dirty="0"/>
                <a:t> </a:t>
              </a:r>
              <a:r>
                <a:rPr lang="el-GR" sz="2400" dirty="0"/>
                <a:t>χρόνου αντίδρασης</a:t>
              </a:r>
              <a:endParaRPr lang="en-US" sz="2400" dirty="0"/>
            </a:p>
          </p:txBody>
        </p:sp>
        <p:sp>
          <p:nvSpPr>
            <p:cNvPr id="10" name="Rectangle 9">
              <a:extLst>
                <a:ext uri="{FF2B5EF4-FFF2-40B4-BE49-F238E27FC236}">
                  <a16:creationId xmlns:a16="http://schemas.microsoft.com/office/drawing/2014/main" id="{C4A938B2-E855-6E46-94A5-E717D23403C7}"/>
                </a:ext>
              </a:extLst>
            </p:cNvPr>
            <p:cNvSpPr/>
            <p:nvPr/>
          </p:nvSpPr>
          <p:spPr>
            <a:xfrm>
              <a:off x="3473653" y="2827911"/>
              <a:ext cx="803425" cy="369332"/>
            </a:xfrm>
            <a:prstGeom prst="rect">
              <a:avLst/>
            </a:prstGeom>
          </p:spPr>
          <p:txBody>
            <a:bodyPr wrap="none">
              <a:spAutoFit/>
            </a:bodyPr>
            <a:lstStyle/>
            <a:p>
              <a:r>
                <a:rPr lang="el-GR" dirty="0">
                  <a:solidFill>
                    <a:srgbClr val="0070C0"/>
                  </a:solidFill>
                </a:rPr>
                <a:t>ΠΔ 5.1</a:t>
              </a:r>
            </a:p>
          </p:txBody>
        </p:sp>
      </p:grpSp>
    </p:spTree>
    <p:extLst>
      <p:ext uri="{BB962C8B-B14F-4D97-AF65-F5344CB8AC3E}">
        <p14:creationId xmlns:p14="http://schemas.microsoft.com/office/powerpoint/2010/main" val="351464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563"/>
            <a:ext cx="7620000" cy="1143000"/>
          </a:xfrm>
        </p:spPr>
        <p:txBody>
          <a:bodyPr/>
          <a:lstStyle/>
          <a:p>
            <a:r>
              <a:rPr lang="el-GR" sz="3200" dirty="0"/>
              <a:t>Αξιολόγηση</a:t>
            </a:r>
            <a:endParaRPr lang="en-US" sz="3200" dirty="0"/>
          </a:p>
        </p:txBody>
      </p:sp>
      <p:grpSp>
        <p:nvGrpSpPr>
          <p:cNvPr id="7" name="Group 6"/>
          <p:cNvGrpSpPr/>
          <p:nvPr/>
        </p:nvGrpSpPr>
        <p:grpSpPr>
          <a:xfrm>
            <a:off x="557548" y="921913"/>
            <a:ext cx="6544287" cy="5598465"/>
            <a:chOff x="209303" y="921913"/>
            <a:chExt cx="6544287" cy="5598465"/>
          </a:xfrm>
        </p:grpSpPr>
        <p:pic>
          <p:nvPicPr>
            <p:cNvPr id="4" name="Picture 3"/>
            <p:cNvPicPr>
              <a:picLocks noChangeAspect="1"/>
            </p:cNvPicPr>
            <p:nvPr/>
          </p:nvPicPr>
          <p:blipFill rotWithShape="1">
            <a:blip r:embed="rId2"/>
            <a:srcRect b="81829"/>
            <a:stretch/>
          </p:blipFill>
          <p:spPr>
            <a:xfrm>
              <a:off x="209303" y="921913"/>
              <a:ext cx="6523802" cy="1151304"/>
            </a:xfrm>
            <a:prstGeom prst="rect">
              <a:avLst/>
            </a:prstGeom>
          </p:spPr>
        </p:pic>
        <p:pic>
          <p:nvPicPr>
            <p:cNvPr id="5" name="Picture 4"/>
            <p:cNvPicPr>
              <a:picLocks noChangeAspect="1"/>
            </p:cNvPicPr>
            <p:nvPr/>
          </p:nvPicPr>
          <p:blipFill rotWithShape="1">
            <a:blip r:embed="rId2"/>
            <a:srcRect t="21987" b="22075"/>
            <a:stretch/>
          </p:blipFill>
          <p:spPr>
            <a:xfrm>
              <a:off x="209303" y="2073217"/>
              <a:ext cx="6523802" cy="3544237"/>
            </a:xfrm>
            <a:prstGeom prst="rect">
              <a:avLst/>
            </a:prstGeom>
          </p:spPr>
        </p:pic>
        <p:pic>
          <p:nvPicPr>
            <p:cNvPr id="6" name="Picture 5"/>
            <p:cNvPicPr>
              <a:picLocks noChangeAspect="1"/>
            </p:cNvPicPr>
            <p:nvPr/>
          </p:nvPicPr>
          <p:blipFill rotWithShape="1">
            <a:blip r:embed="rId2"/>
            <a:srcRect t="88659"/>
            <a:stretch/>
          </p:blipFill>
          <p:spPr>
            <a:xfrm>
              <a:off x="229788" y="5801835"/>
              <a:ext cx="6523802" cy="718543"/>
            </a:xfrm>
            <a:prstGeom prst="rect">
              <a:avLst/>
            </a:prstGeom>
          </p:spPr>
        </p:pic>
      </p:grpSp>
    </p:spTree>
    <p:extLst>
      <p:ext uri="{BB962C8B-B14F-4D97-AF65-F5344CB8AC3E}">
        <p14:creationId xmlns:p14="http://schemas.microsoft.com/office/powerpoint/2010/main" val="1882539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7459-34B7-7C49-A8A8-AB14CC46C6F9}"/>
              </a:ext>
            </a:extLst>
          </p:cNvPr>
          <p:cNvSpPr>
            <a:spLocks noGrp="1"/>
          </p:cNvSpPr>
          <p:nvPr>
            <p:ph type="title"/>
          </p:nvPr>
        </p:nvSpPr>
        <p:spPr>
          <a:xfrm>
            <a:off x="457200" y="274638"/>
            <a:ext cx="7620000" cy="748250"/>
          </a:xfrm>
        </p:spPr>
        <p:txBody>
          <a:bodyPr/>
          <a:lstStyle/>
          <a:p>
            <a:pPr algn="ctr"/>
            <a:r>
              <a:rPr lang="el-GR" sz="3200" dirty="0"/>
              <a:t>Χρονοδιάγραμμα </a:t>
            </a:r>
            <a:endParaRPr lang="en-CY" sz="3200" dirty="0"/>
          </a:p>
        </p:txBody>
      </p:sp>
      <p:graphicFrame>
        <p:nvGraphicFramePr>
          <p:cNvPr id="3" name="Table 3">
            <a:extLst>
              <a:ext uri="{FF2B5EF4-FFF2-40B4-BE49-F238E27FC236}">
                <a16:creationId xmlns:a16="http://schemas.microsoft.com/office/drawing/2014/main" id="{073A1CE3-53B7-4542-BBD7-FEAED8BD36E7}"/>
              </a:ext>
            </a:extLst>
          </p:cNvPr>
          <p:cNvGraphicFramePr>
            <a:graphicFrameLocks noGrp="1"/>
          </p:cNvGraphicFramePr>
          <p:nvPr>
            <p:extLst>
              <p:ext uri="{D42A27DB-BD31-4B8C-83A1-F6EECF244321}">
                <p14:modId xmlns:p14="http://schemas.microsoft.com/office/powerpoint/2010/main" val="240996478"/>
              </p:ext>
            </p:extLst>
          </p:nvPr>
        </p:nvGraphicFramePr>
        <p:xfrm>
          <a:off x="1968285" y="1022888"/>
          <a:ext cx="5501899" cy="5694680"/>
        </p:xfrm>
        <a:graphic>
          <a:graphicData uri="http://schemas.openxmlformats.org/drawingml/2006/table">
            <a:tbl>
              <a:tblPr firstRow="1" bandRow="1">
                <a:tableStyleId>{5C22544A-7EE6-4342-B048-85BDC9FD1C3A}</a:tableStyleId>
              </a:tblPr>
              <a:tblGrid>
                <a:gridCol w="1115877">
                  <a:extLst>
                    <a:ext uri="{9D8B030D-6E8A-4147-A177-3AD203B41FA5}">
                      <a16:colId xmlns:a16="http://schemas.microsoft.com/office/drawing/2014/main" val="1416766028"/>
                    </a:ext>
                  </a:extLst>
                </a:gridCol>
                <a:gridCol w="1497747">
                  <a:extLst>
                    <a:ext uri="{9D8B030D-6E8A-4147-A177-3AD203B41FA5}">
                      <a16:colId xmlns:a16="http://schemas.microsoft.com/office/drawing/2014/main" val="1966696801"/>
                    </a:ext>
                  </a:extLst>
                </a:gridCol>
                <a:gridCol w="1306812">
                  <a:extLst>
                    <a:ext uri="{9D8B030D-6E8A-4147-A177-3AD203B41FA5}">
                      <a16:colId xmlns:a16="http://schemas.microsoft.com/office/drawing/2014/main" val="1957142270"/>
                    </a:ext>
                  </a:extLst>
                </a:gridCol>
                <a:gridCol w="1581463">
                  <a:extLst>
                    <a:ext uri="{9D8B030D-6E8A-4147-A177-3AD203B41FA5}">
                      <a16:colId xmlns:a16="http://schemas.microsoft.com/office/drawing/2014/main" val="292339320"/>
                    </a:ext>
                  </a:extLst>
                </a:gridCol>
              </a:tblGrid>
              <a:tr h="370840">
                <a:tc>
                  <a:txBody>
                    <a:bodyPr/>
                    <a:lstStyle/>
                    <a:p>
                      <a:r>
                        <a:rPr lang="el-GR" dirty="0"/>
                        <a:t>Περίοδοι</a:t>
                      </a:r>
                      <a:endParaRPr lang="en-CY" dirty="0"/>
                    </a:p>
                  </a:txBody>
                  <a:tcPr/>
                </a:tc>
                <a:tc>
                  <a:txBody>
                    <a:bodyPr/>
                    <a:lstStyle/>
                    <a:p>
                      <a:r>
                        <a:rPr lang="el-GR" dirty="0"/>
                        <a:t>ΔΕΕ</a:t>
                      </a:r>
                      <a:endParaRPr lang="en-CY" dirty="0"/>
                    </a:p>
                  </a:txBody>
                  <a:tcPr/>
                </a:tc>
                <a:tc>
                  <a:txBody>
                    <a:bodyPr/>
                    <a:lstStyle/>
                    <a:p>
                      <a:r>
                        <a:rPr lang="el-GR" dirty="0"/>
                        <a:t>Στην τάξη </a:t>
                      </a:r>
                      <a:endParaRPr lang="en-CY" dirty="0"/>
                    </a:p>
                  </a:txBody>
                  <a:tcPr/>
                </a:tc>
                <a:tc>
                  <a:txBody>
                    <a:bodyPr/>
                    <a:lstStyle/>
                    <a:p>
                      <a:r>
                        <a:rPr lang="el-GR" dirty="0"/>
                        <a:t>Για σπίτι</a:t>
                      </a:r>
                      <a:endParaRPr lang="en-CY" dirty="0"/>
                    </a:p>
                  </a:txBody>
                  <a:tcPr/>
                </a:tc>
                <a:extLst>
                  <a:ext uri="{0D108BD9-81ED-4DB2-BD59-A6C34878D82A}">
                    <a16:rowId xmlns:a16="http://schemas.microsoft.com/office/drawing/2014/main" val="1779703305"/>
                  </a:ext>
                </a:extLst>
              </a:tr>
              <a:tr h="370840">
                <a:tc>
                  <a:txBody>
                    <a:bodyPr/>
                    <a:lstStyle/>
                    <a:p>
                      <a:r>
                        <a:rPr lang="el-GR" dirty="0"/>
                        <a:t>1</a:t>
                      </a:r>
                      <a:endParaRPr lang="en-CY" dirty="0"/>
                    </a:p>
                  </a:txBody>
                  <a:tcPr/>
                </a:tc>
                <a:tc>
                  <a:txBody>
                    <a:bodyPr/>
                    <a:lstStyle/>
                    <a:p>
                      <a:r>
                        <a:rPr lang="el-GR" dirty="0"/>
                        <a:t>1.2+1.1+1.3</a:t>
                      </a:r>
                      <a:endParaRPr lang="en-CY" dirty="0"/>
                    </a:p>
                  </a:txBody>
                  <a:tcPr/>
                </a:tc>
                <a:tc>
                  <a:txBody>
                    <a:bodyPr/>
                    <a:lstStyle/>
                    <a:p>
                      <a:r>
                        <a:rPr lang="el-GR" dirty="0"/>
                        <a:t>ΦΕ</a:t>
                      </a:r>
                      <a:endParaRPr lang="en-CY" dirty="0"/>
                    </a:p>
                  </a:txBody>
                  <a:tcPr/>
                </a:tc>
                <a:tc>
                  <a:txBody>
                    <a:bodyPr/>
                    <a:lstStyle/>
                    <a:p>
                      <a:r>
                        <a:rPr lang="en-US" dirty="0"/>
                        <a:t>A.1 </a:t>
                      </a:r>
                      <a:r>
                        <a:rPr lang="el-GR" dirty="0"/>
                        <a:t>σελ. 35</a:t>
                      </a:r>
                      <a:endParaRPr lang="en-US" dirty="0"/>
                    </a:p>
                    <a:p>
                      <a:r>
                        <a:rPr lang="el-GR" dirty="0"/>
                        <a:t>Α.3 σελ. 36</a:t>
                      </a:r>
                      <a:endParaRPr lang="en-CY" dirty="0"/>
                    </a:p>
                  </a:txBody>
                  <a:tcPr/>
                </a:tc>
                <a:extLst>
                  <a:ext uri="{0D108BD9-81ED-4DB2-BD59-A6C34878D82A}">
                    <a16:rowId xmlns:a16="http://schemas.microsoft.com/office/drawing/2014/main" val="3153754613"/>
                  </a:ext>
                </a:extLst>
              </a:tr>
              <a:tr h="370840">
                <a:tc>
                  <a:txBody>
                    <a:bodyPr/>
                    <a:lstStyle/>
                    <a:p>
                      <a:r>
                        <a:rPr lang="el-GR" dirty="0"/>
                        <a:t>1</a:t>
                      </a:r>
                      <a:endParaRPr lang="en-CY" dirty="0"/>
                    </a:p>
                  </a:txBody>
                  <a:tcPr/>
                </a:tc>
                <a:tc>
                  <a:txBody>
                    <a:bodyPr/>
                    <a:lstStyle/>
                    <a:p>
                      <a:r>
                        <a:rPr lang="el-GR" dirty="0"/>
                        <a:t>1.4+1.5</a:t>
                      </a:r>
                      <a:endParaRPr lang="en-CY" dirty="0"/>
                    </a:p>
                  </a:txBody>
                  <a:tcPr/>
                </a:tc>
                <a:tc>
                  <a:txBody>
                    <a:bodyPr/>
                    <a:lstStyle/>
                    <a:p>
                      <a:r>
                        <a:rPr lang="el-GR" dirty="0"/>
                        <a:t>ΠΔ 1</a:t>
                      </a:r>
                    </a:p>
                    <a:p>
                      <a:r>
                        <a:rPr lang="el-GR" dirty="0"/>
                        <a:t>ΠΔ 2</a:t>
                      </a:r>
                      <a:endParaRPr lang="en-CY"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Α.4 σελ. 36</a:t>
                      </a:r>
                    </a:p>
                    <a:p>
                      <a:r>
                        <a:rPr lang="el-GR" dirty="0"/>
                        <a:t>Α.8 σελ. 37</a:t>
                      </a:r>
                    </a:p>
                  </a:txBody>
                  <a:tcPr/>
                </a:tc>
                <a:extLst>
                  <a:ext uri="{0D108BD9-81ED-4DB2-BD59-A6C34878D82A}">
                    <a16:rowId xmlns:a16="http://schemas.microsoft.com/office/drawing/2014/main" val="1891611016"/>
                  </a:ext>
                </a:extLst>
              </a:tr>
              <a:tr h="370840">
                <a:tc>
                  <a:txBody>
                    <a:bodyPr/>
                    <a:lstStyle/>
                    <a:p>
                      <a:r>
                        <a:rPr lang="el-GR" dirty="0"/>
                        <a:t>1</a:t>
                      </a:r>
                      <a:endParaRPr lang="en-CY" dirty="0"/>
                    </a:p>
                  </a:txBody>
                  <a:tcPr/>
                </a:tc>
                <a:tc>
                  <a:txBody>
                    <a:bodyPr/>
                    <a:lstStyle/>
                    <a:p>
                      <a:r>
                        <a:rPr lang="el-GR" dirty="0"/>
                        <a:t>1.6</a:t>
                      </a:r>
                      <a:endParaRPr lang="en-CY" dirty="0"/>
                    </a:p>
                  </a:txBody>
                  <a:tcPr/>
                </a:tc>
                <a:tc>
                  <a:txBody>
                    <a:bodyPr/>
                    <a:lstStyle/>
                    <a:p>
                      <a:r>
                        <a:rPr lang="el-GR" dirty="0"/>
                        <a:t>ΠΔ 3</a:t>
                      </a:r>
                      <a:endParaRPr lang="en-CY" dirty="0"/>
                    </a:p>
                  </a:txBody>
                  <a:tcPr/>
                </a:tc>
                <a:tc>
                  <a:txBody>
                    <a:bodyPr/>
                    <a:lstStyle/>
                    <a:p>
                      <a:endParaRPr lang="en-CY" dirty="0"/>
                    </a:p>
                  </a:txBody>
                  <a:tcPr/>
                </a:tc>
                <a:extLst>
                  <a:ext uri="{0D108BD9-81ED-4DB2-BD59-A6C34878D82A}">
                    <a16:rowId xmlns:a16="http://schemas.microsoft.com/office/drawing/2014/main" val="323205815"/>
                  </a:ext>
                </a:extLst>
              </a:tr>
              <a:tr h="370840">
                <a:tc>
                  <a:txBody>
                    <a:bodyPr/>
                    <a:lstStyle/>
                    <a:p>
                      <a:r>
                        <a:rPr lang="el-GR" dirty="0"/>
                        <a:t>1</a:t>
                      </a:r>
                      <a:endParaRPr lang="en-CY" dirty="0"/>
                    </a:p>
                  </a:txBody>
                  <a:tcPr/>
                </a:tc>
                <a:tc>
                  <a:txBody>
                    <a:bodyPr/>
                    <a:lstStyle/>
                    <a:p>
                      <a:r>
                        <a:rPr lang="el-GR" dirty="0"/>
                        <a:t>1.7</a:t>
                      </a:r>
                      <a:endParaRPr lang="en-CY" dirty="0"/>
                    </a:p>
                  </a:txBody>
                  <a:tcPr/>
                </a:tc>
                <a:tc>
                  <a:txBody>
                    <a:bodyPr/>
                    <a:lstStyle/>
                    <a:p>
                      <a:r>
                        <a:rPr lang="el-GR" dirty="0"/>
                        <a:t>ΠΔ 4.1</a:t>
                      </a:r>
                      <a:endParaRPr lang="en-CY" dirty="0"/>
                    </a:p>
                  </a:txBody>
                  <a:tcPr/>
                </a:tc>
                <a:tc>
                  <a:txBody>
                    <a:bodyPr/>
                    <a:lstStyle/>
                    <a:p>
                      <a:r>
                        <a:rPr lang="el-GR" dirty="0"/>
                        <a:t>Α. 18-19 σελ. 40</a:t>
                      </a:r>
                      <a:endParaRPr lang="en-CY" dirty="0"/>
                    </a:p>
                  </a:txBody>
                  <a:tcPr/>
                </a:tc>
                <a:extLst>
                  <a:ext uri="{0D108BD9-81ED-4DB2-BD59-A6C34878D82A}">
                    <a16:rowId xmlns:a16="http://schemas.microsoft.com/office/drawing/2014/main" val="799404088"/>
                  </a:ext>
                </a:extLst>
              </a:tr>
              <a:tr h="370840">
                <a:tc>
                  <a:txBody>
                    <a:bodyPr/>
                    <a:lstStyle/>
                    <a:p>
                      <a:r>
                        <a:rPr lang="el-GR" dirty="0"/>
                        <a:t>1</a:t>
                      </a:r>
                      <a:endParaRPr lang="en-CY" dirty="0"/>
                    </a:p>
                  </a:txBody>
                  <a:tcPr/>
                </a:tc>
                <a:tc>
                  <a:txBody>
                    <a:bodyPr/>
                    <a:lstStyle/>
                    <a:p>
                      <a:r>
                        <a:rPr lang="el-GR" dirty="0"/>
                        <a:t>1.8</a:t>
                      </a:r>
                      <a:endParaRPr lang="en-CY" dirty="0"/>
                    </a:p>
                  </a:txBody>
                  <a:tcPr/>
                </a:tc>
                <a:tc>
                  <a:txBody>
                    <a:bodyPr/>
                    <a:lstStyle/>
                    <a:p>
                      <a:r>
                        <a:rPr lang="el-GR" dirty="0"/>
                        <a:t>ΠΔ 4.2 </a:t>
                      </a:r>
                      <a:endParaRPr lang="en-CY" dirty="0"/>
                    </a:p>
                  </a:txBody>
                  <a:tcPr/>
                </a:tc>
                <a:tc>
                  <a:txBody>
                    <a:bodyPr/>
                    <a:lstStyle/>
                    <a:p>
                      <a:r>
                        <a:rPr lang="el-GR" dirty="0"/>
                        <a:t>Α. 14, 16 σελ. 40</a:t>
                      </a:r>
                      <a:endParaRPr lang="en-CY" dirty="0"/>
                    </a:p>
                  </a:txBody>
                  <a:tcPr/>
                </a:tc>
                <a:extLst>
                  <a:ext uri="{0D108BD9-81ED-4DB2-BD59-A6C34878D82A}">
                    <a16:rowId xmlns:a16="http://schemas.microsoft.com/office/drawing/2014/main" val="1173873477"/>
                  </a:ext>
                </a:extLst>
              </a:tr>
              <a:tr h="370840">
                <a:tc>
                  <a:txBody>
                    <a:bodyPr/>
                    <a:lstStyle/>
                    <a:p>
                      <a:r>
                        <a:rPr lang="el-GR" dirty="0"/>
                        <a:t>1</a:t>
                      </a:r>
                      <a:endParaRPr lang="en-CY" dirty="0"/>
                    </a:p>
                  </a:txBody>
                  <a:tcPr/>
                </a:tc>
                <a:tc>
                  <a:txBody>
                    <a:bodyPr/>
                    <a:lstStyle/>
                    <a:p>
                      <a:r>
                        <a:rPr lang="el-GR" dirty="0"/>
                        <a:t>1.9</a:t>
                      </a:r>
                      <a:endParaRPr lang="en-CY" dirty="0"/>
                    </a:p>
                  </a:txBody>
                  <a:tcPr/>
                </a:tc>
                <a:tc>
                  <a:txBody>
                    <a:bodyPr/>
                    <a:lstStyle/>
                    <a:p>
                      <a:r>
                        <a:rPr lang="el-GR" dirty="0"/>
                        <a:t>ΠΔ 4.3</a:t>
                      </a:r>
                      <a:endParaRPr lang="en-CY" dirty="0"/>
                    </a:p>
                  </a:txBody>
                  <a:tcPr/>
                </a:tc>
                <a:tc>
                  <a:txBody>
                    <a:bodyPr/>
                    <a:lstStyle/>
                    <a:p>
                      <a:r>
                        <a:rPr lang="el-GR" dirty="0"/>
                        <a:t>Α. 20, 22 σελ. 41</a:t>
                      </a:r>
                      <a:endParaRPr lang="en-CY" dirty="0"/>
                    </a:p>
                  </a:txBody>
                  <a:tcPr/>
                </a:tc>
                <a:extLst>
                  <a:ext uri="{0D108BD9-81ED-4DB2-BD59-A6C34878D82A}">
                    <a16:rowId xmlns:a16="http://schemas.microsoft.com/office/drawing/2014/main" val="535827128"/>
                  </a:ext>
                </a:extLst>
              </a:tr>
              <a:tr h="370840">
                <a:tc>
                  <a:txBody>
                    <a:bodyPr/>
                    <a:lstStyle/>
                    <a:p>
                      <a:r>
                        <a:rPr lang="el-GR" dirty="0"/>
                        <a:t>1</a:t>
                      </a:r>
                      <a:endParaRPr lang="en-CY" dirty="0"/>
                    </a:p>
                  </a:txBody>
                  <a:tcPr/>
                </a:tc>
                <a:tc>
                  <a:txBody>
                    <a:bodyPr/>
                    <a:lstStyle/>
                    <a:p>
                      <a:endParaRPr lang="en-CY" dirty="0"/>
                    </a:p>
                  </a:txBody>
                  <a:tcPr/>
                </a:tc>
                <a:tc>
                  <a:txBody>
                    <a:bodyPr/>
                    <a:lstStyle/>
                    <a:p>
                      <a:r>
                        <a:rPr lang="el-GR" dirty="0"/>
                        <a:t>ΠΔ 4.3</a:t>
                      </a:r>
                      <a:endParaRPr lang="en-CY" dirty="0"/>
                    </a:p>
                  </a:txBody>
                  <a:tcPr/>
                </a:tc>
                <a:tc>
                  <a:txBody>
                    <a:bodyPr/>
                    <a:lstStyle/>
                    <a:p>
                      <a:endParaRPr lang="en-CY" dirty="0"/>
                    </a:p>
                  </a:txBody>
                  <a:tcPr/>
                </a:tc>
                <a:extLst>
                  <a:ext uri="{0D108BD9-81ED-4DB2-BD59-A6C34878D82A}">
                    <a16:rowId xmlns:a16="http://schemas.microsoft.com/office/drawing/2014/main" val="887876044"/>
                  </a:ext>
                </a:extLst>
              </a:tr>
              <a:tr h="370840">
                <a:tc>
                  <a:txBody>
                    <a:bodyPr/>
                    <a:lstStyle/>
                    <a:p>
                      <a:r>
                        <a:rPr lang="el-GR" dirty="0"/>
                        <a:t>1</a:t>
                      </a:r>
                      <a:endParaRPr lang="en-CY" dirty="0"/>
                    </a:p>
                  </a:txBody>
                  <a:tcPr/>
                </a:tc>
                <a:tc>
                  <a:txBody>
                    <a:bodyPr/>
                    <a:lstStyle/>
                    <a:p>
                      <a:endParaRPr lang="en-CY" dirty="0"/>
                    </a:p>
                  </a:txBody>
                  <a:tcPr/>
                </a:tc>
                <a:tc>
                  <a:txBody>
                    <a:bodyPr/>
                    <a:lstStyle/>
                    <a:p>
                      <a:r>
                        <a:rPr lang="el-GR" dirty="0"/>
                        <a:t>ΠΔ 5.1 + 6.2</a:t>
                      </a:r>
                      <a:endParaRPr lang="en-CY" dirty="0"/>
                    </a:p>
                  </a:txBody>
                  <a:tcPr/>
                </a:tc>
                <a:tc>
                  <a:txBody>
                    <a:bodyPr/>
                    <a:lstStyle/>
                    <a:p>
                      <a:r>
                        <a:rPr lang="el-GR" dirty="0"/>
                        <a:t>Α. 2</a:t>
                      </a:r>
                      <a:r>
                        <a:rPr lang="en-US" dirty="0"/>
                        <a:t>4</a:t>
                      </a:r>
                      <a:r>
                        <a:rPr lang="el-GR" dirty="0"/>
                        <a:t> </a:t>
                      </a:r>
                      <a:endParaRPr lang="en-CY" dirty="0"/>
                    </a:p>
                  </a:txBody>
                  <a:tcPr/>
                </a:tc>
                <a:extLst>
                  <a:ext uri="{0D108BD9-81ED-4DB2-BD59-A6C34878D82A}">
                    <a16:rowId xmlns:a16="http://schemas.microsoft.com/office/drawing/2014/main" val="3528573803"/>
                  </a:ext>
                </a:extLst>
              </a:tr>
              <a:tr h="370840">
                <a:tc>
                  <a:txBody>
                    <a:bodyPr/>
                    <a:lstStyle/>
                    <a:p>
                      <a:r>
                        <a:rPr lang="el-GR" dirty="0"/>
                        <a:t>1</a:t>
                      </a:r>
                      <a:endParaRPr lang="en-CY" dirty="0"/>
                    </a:p>
                  </a:txBody>
                  <a:tcPr/>
                </a:tc>
                <a:tc>
                  <a:txBody>
                    <a:bodyPr/>
                    <a:lstStyle/>
                    <a:p>
                      <a:endParaRPr lang="en-CY" dirty="0"/>
                    </a:p>
                  </a:txBody>
                  <a:tcPr/>
                </a:tc>
                <a:tc>
                  <a:txBody>
                    <a:bodyPr/>
                    <a:lstStyle/>
                    <a:p>
                      <a:r>
                        <a:rPr lang="en-US" dirty="0"/>
                        <a:t>Quiz – Kahoot </a:t>
                      </a:r>
                      <a:endParaRPr lang="en-CY" dirty="0"/>
                    </a:p>
                  </a:txBody>
                  <a:tcPr/>
                </a:tc>
                <a:tc>
                  <a:txBody>
                    <a:bodyPr/>
                    <a:lstStyle/>
                    <a:p>
                      <a:endParaRPr lang="en-CY" dirty="0"/>
                    </a:p>
                  </a:txBody>
                  <a:tcPr/>
                </a:tc>
                <a:extLst>
                  <a:ext uri="{0D108BD9-81ED-4DB2-BD59-A6C34878D82A}">
                    <a16:rowId xmlns:a16="http://schemas.microsoft.com/office/drawing/2014/main" val="1946622852"/>
                  </a:ext>
                </a:extLst>
              </a:tr>
              <a:tr h="370840">
                <a:tc>
                  <a:txBody>
                    <a:bodyPr/>
                    <a:lstStyle/>
                    <a:p>
                      <a:r>
                        <a:rPr lang="el-GR" dirty="0"/>
                        <a:t>9</a:t>
                      </a:r>
                      <a:endParaRPr lang="en-CY" dirty="0"/>
                    </a:p>
                  </a:txBody>
                  <a:tcPr/>
                </a:tc>
                <a:tc>
                  <a:txBody>
                    <a:bodyPr/>
                    <a:lstStyle/>
                    <a:p>
                      <a:endParaRPr lang="en-CY" dirty="0"/>
                    </a:p>
                  </a:txBody>
                  <a:tcPr/>
                </a:tc>
                <a:tc>
                  <a:txBody>
                    <a:bodyPr/>
                    <a:lstStyle/>
                    <a:p>
                      <a:endParaRPr lang="en-CY" dirty="0"/>
                    </a:p>
                  </a:txBody>
                  <a:tcPr/>
                </a:tc>
                <a:tc>
                  <a:txBody>
                    <a:bodyPr/>
                    <a:lstStyle/>
                    <a:p>
                      <a:endParaRPr lang="en-CY" dirty="0"/>
                    </a:p>
                  </a:txBody>
                  <a:tcPr/>
                </a:tc>
                <a:extLst>
                  <a:ext uri="{0D108BD9-81ED-4DB2-BD59-A6C34878D82A}">
                    <a16:rowId xmlns:a16="http://schemas.microsoft.com/office/drawing/2014/main" val="3906798744"/>
                  </a:ext>
                </a:extLst>
              </a:tr>
            </a:tbl>
          </a:graphicData>
        </a:graphic>
      </p:graphicFrame>
    </p:spTree>
    <p:extLst>
      <p:ext uri="{BB962C8B-B14F-4D97-AF65-F5344CB8AC3E}">
        <p14:creationId xmlns:p14="http://schemas.microsoft.com/office/powerpoint/2010/main" val="424185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Περιεχόμενα</a:t>
            </a:r>
            <a:endParaRPr lang="en-US" dirty="0"/>
          </a:p>
        </p:txBody>
      </p:sp>
      <p:sp>
        <p:nvSpPr>
          <p:cNvPr id="3" name="Content Placeholder 2"/>
          <p:cNvSpPr>
            <a:spLocks noGrp="1"/>
          </p:cNvSpPr>
          <p:nvPr>
            <p:ph idx="1"/>
          </p:nvPr>
        </p:nvSpPr>
        <p:spPr/>
        <p:txBody>
          <a:bodyPr/>
          <a:lstStyle/>
          <a:p>
            <a:r>
              <a:rPr lang="el-GR" dirty="0"/>
              <a:t>Στόχοι του κεφαλαίου </a:t>
            </a:r>
          </a:p>
          <a:p>
            <a:pPr lvl="1"/>
            <a:r>
              <a:rPr lang="el-GR" dirty="0"/>
              <a:t>Εννοιολογικός χάρτης </a:t>
            </a:r>
            <a:r>
              <a:rPr lang="el-GR" dirty="0">
                <a:sym typeface="Wingdings" pitchFamily="2" charset="2"/>
              </a:rPr>
              <a:t></a:t>
            </a:r>
            <a:r>
              <a:rPr lang="el-GR" dirty="0"/>
              <a:t> πορεία διδασκαλίας </a:t>
            </a:r>
            <a:r>
              <a:rPr lang="el-GR" dirty="0">
                <a:sym typeface="Wingdings" pitchFamily="2" charset="2"/>
              </a:rPr>
              <a:t> </a:t>
            </a:r>
            <a:r>
              <a:rPr lang="el-GR" dirty="0"/>
              <a:t>Σημεία έμφασης </a:t>
            </a:r>
          </a:p>
          <a:p>
            <a:pPr lvl="1"/>
            <a:r>
              <a:rPr lang="el-GR" dirty="0"/>
              <a:t>Ενδεικτικά παραδείγματα δραστηριοτήτων</a:t>
            </a:r>
          </a:p>
          <a:p>
            <a:pPr lvl="1"/>
            <a:r>
              <a:rPr lang="el-GR" dirty="0"/>
              <a:t>Αξιολόγηση</a:t>
            </a:r>
          </a:p>
          <a:p>
            <a:pPr lvl="1"/>
            <a:r>
              <a:rPr lang="el-GR" dirty="0"/>
              <a:t>Χρονοδιάγραμμα    </a:t>
            </a:r>
          </a:p>
          <a:p>
            <a:endParaRPr lang="el-GR" dirty="0"/>
          </a:p>
          <a:p>
            <a:endParaRPr lang="en-US" dirty="0"/>
          </a:p>
        </p:txBody>
      </p:sp>
    </p:spTree>
    <p:extLst>
      <p:ext uri="{BB962C8B-B14F-4D97-AF65-F5344CB8AC3E}">
        <p14:creationId xmlns:p14="http://schemas.microsoft.com/office/powerpoint/2010/main" val="1693876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0AD201F-FE3B-B44B-A600-4E4C68E9A0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79614"/>
            <a:ext cx="7620000" cy="3645775"/>
          </a:xfrm>
        </p:spPr>
      </p:pic>
      <p:cxnSp>
        <p:nvCxnSpPr>
          <p:cNvPr id="9" name="Straight Connector 8">
            <a:extLst>
              <a:ext uri="{FF2B5EF4-FFF2-40B4-BE49-F238E27FC236}">
                <a16:creationId xmlns:a16="http://schemas.microsoft.com/office/drawing/2014/main" id="{A2277053-0610-9D45-BBF2-0D2D1E131A3D}"/>
              </a:ext>
            </a:extLst>
          </p:cNvPr>
          <p:cNvCxnSpPr/>
          <p:nvPr/>
        </p:nvCxnSpPr>
        <p:spPr>
          <a:xfrm>
            <a:off x="142866" y="2637050"/>
            <a:ext cx="8136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43D4FEE-DDBE-944E-B23F-3DB198DFCABC}"/>
              </a:ext>
            </a:extLst>
          </p:cNvPr>
          <p:cNvSpPr txBox="1"/>
          <p:nvPr/>
        </p:nvSpPr>
        <p:spPr>
          <a:xfrm>
            <a:off x="255534" y="2955891"/>
            <a:ext cx="1396536" cy="646331"/>
          </a:xfrm>
          <a:prstGeom prst="rect">
            <a:avLst/>
          </a:prstGeom>
          <a:noFill/>
        </p:spPr>
        <p:txBody>
          <a:bodyPr wrap="none" rtlCol="0">
            <a:spAutoFit/>
          </a:bodyPr>
          <a:lstStyle/>
          <a:p>
            <a:pPr algn="ctr"/>
            <a:r>
              <a:rPr lang="el-GR" dirty="0">
                <a:solidFill>
                  <a:srgbClr val="FF0000"/>
                </a:solidFill>
              </a:rPr>
              <a:t>Μέρος Β </a:t>
            </a:r>
          </a:p>
          <a:p>
            <a:r>
              <a:rPr lang="el-GR" dirty="0">
                <a:solidFill>
                  <a:srgbClr val="FF0000"/>
                </a:solidFill>
              </a:rPr>
              <a:t>ΔΕΕ 1.6 – 1.9</a:t>
            </a:r>
            <a:endParaRPr lang="en-CY" dirty="0">
              <a:solidFill>
                <a:srgbClr val="FF0000"/>
              </a:solidFill>
            </a:endParaRPr>
          </a:p>
        </p:txBody>
      </p:sp>
      <p:sp>
        <p:nvSpPr>
          <p:cNvPr id="13" name="TextBox 12">
            <a:extLst>
              <a:ext uri="{FF2B5EF4-FFF2-40B4-BE49-F238E27FC236}">
                <a16:creationId xmlns:a16="http://schemas.microsoft.com/office/drawing/2014/main" id="{A4DA8D0C-4421-A142-BFC5-28363B773F28}"/>
              </a:ext>
            </a:extLst>
          </p:cNvPr>
          <p:cNvSpPr txBox="1"/>
          <p:nvPr/>
        </p:nvSpPr>
        <p:spPr>
          <a:xfrm>
            <a:off x="255534" y="1456170"/>
            <a:ext cx="1396536" cy="646331"/>
          </a:xfrm>
          <a:prstGeom prst="rect">
            <a:avLst/>
          </a:prstGeom>
          <a:noFill/>
        </p:spPr>
        <p:txBody>
          <a:bodyPr wrap="none" rtlCol="0">
            <a:spAutoFit/>
          </a:bodyPr>
          <a:lstStyle/>
          <a:p>
            <a:pPr algn="ctr"/>
            <a:r>
              <a:rPr lang="el-GR" dirty="0">
                <a:solidFill>
                  <a:srgbClr val="FF0000"/>
                </a:solidFill>
              </a:rPr>
              <a:t>Μέρος Α </a:t>
            </a:r>
          </a:p>
          <a:p>
            <a:r>
              <a:rPr lang="el-GR" dirty="0">
                <a:solidFill>
                  <a:srgbClr val="FF0000"/>
                </a:solidFill>
              </a:rPr>
              <a:t>ΔΕΕ 1.1 – 1.5</a:t>
            </a:r>
            <a:endParaRPr lang="en-CY" dirty="0">
              <a:solidFill>
                <a:srgbClr val="FF0000"/>
              </a:solidFill>
            </a:endParaRPr>
          </a:p>
        </p:txBody>
      </p:sp>
      <p:sp>
        <p:nvSpPr>
          <p:cNvPr id="2" name="Title 1"/>
          <p:cNvSpPr>
            <a:spLocks noGrp="1"/>
          </p:cNvSpPr>
          <p:nvPr>
            <p:ph type="title"/>
          </p:nvPr>
        </p:nvSpPr>
        <p:spPr>
          <a:xfrm>
            <a:off x="457200" y="160338"/>
            <a:ext cx="7620000" cy="554037"/>
          </a:xfrm>
        </p:spPr>
        <p:txBody>
          <a:bodyPr/>
          <a:lstStyle/>
          <a:p>
            <a:pPr algn="ctr"/>
            <a:r>
              <a:rPr lang="el-GR" sz="3200" dirty="0"/>
              <a:t>Στόχοι</a:t>
            </a:r>
            <a:endParaRPr lang="en-US" sz="3200" dirty="0"/>
          </a:p>
        </p:txBody>
      </p:sp>
      <p:grpSp>
        <p:nvGrpSpPr>
          <p:cNvPr id="33" name="Group 32">
            <a:extLst>
              <a:ext uri="{FF2B5EF4-FFF2-40B4-BE49-F238E27FC236}">
                <a16:creationId xmlns:a16="http://schemas.microsoft.com/office/drawing/2014/main" id="{B58A6768-E55C-7B43-B9E4-46B885A5CDB7}"/>
              </a:ext>
            </a:extLst>
          </p:cNvPr>
          <p:cNvGrpSpPr/>
          <p:nvPr/>
        </p:nvGrpSpPr>
        <p:grpSpPr>
          <a:xfrm>
            <a:off x="804252" y="4038158"/>
            <a:ext cx="7068167" cy="2710739"/>
            <a:chOff x="804252" y="4038158"/>
            <a:chExt cx="7068167" cy="2710739"/>
          </a:xfrm>
        </p:grpSpPr>
        <p:grpSp>
          <p:nvGrpSpPr>
            <p:cNvPr id="29" name="Group 28">
              <a:extLst>
                <a:ext uri="{FF2B5EF4-FFF2-40B4-BE49-F238E27FC236}">
                  <a16:creationId xmlns:a16="http://schemas.microsoft.com/office/drawing/2014/main" id="{BE5B65C6-7DC7-9049-B192-6780421988D6}"/>
                </a:ext>
              </a:extLst>
            </p:cNvPr>
            <p:cNvGrpSpPr/>
            <p:nvPr/>
          </p:nvGrpSpPr>
          <p:grpSpPr>
            <a:xfrm>
              <a:off x="804252" y="4038158"/>
              <a:ext cx="7068167" cy="2710739"/>
              <a:chOff x="175596" y="4152461"/>
              <a:chExt cx="7068167" cy="2710739"/>
            </a:xfrm>
          </p:grpSpPr>
          <p:sp>
            <p:nvSpPr>
              <p:cNvPr id="14" name="Rounded Rectangle 6">
                <a:extLst>
                  <a:ext uri="{FF2B5EF4-FFF2-40B4-BE49-F238E27FC236}">
                    <a16:creationId xmlns:a16="http://schemas.microsoft.com/office/drawing/2014/main" id="{4B6C85FB-AD0D-1C49-95C8-C67F1B60EC43}"/>
                  </a:ext>
                </a:extLst>
              </p:cNvPr>
              <p:cNvSpPr/>
              <p:nvPr/>
            </p:nvSpPr>
            <p:spPr>
              <a:xfrm>
                <a:off x="175596" y="5137613"/>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a:solidFill>
                      <a:schemeClr val="tx1"/>
                    </a:solidFill>
                  </a:rPr>
                  <a:t>Φυσικά Φαινόμενα</a:t>
                </a:r>
                <a:endParaRPr lang="en-US" sz="2600" kern="1200" dirty="0">
                  <a:solidFill>
                    <a:schemeClr val="tx1"/>
                  </a:solidFill>
                </a:endParaRPr>
              </a:p>
            </p:txBody>
          </p:sp>
          <p:cxnSp>
            <p:nvCxnSpPr>
              <p:cNvPr id="16" name="Straight Arrow Connector 15">
                <a:extLst>
                  <a:ext uri="{FF2B5EF4-FFF2-40B4-BE49-F238E27FC236}">
                    <a16:creationId xmlns:a16="http://schemas.microsoft.com/office/drawing/2014/main" id="{15BB435E-2961-174D-89B6-DB9BCF5F30EA}"/>
                  </a:ext>
                </a:extLst>
              </p:cNvPr>
              <p:cNvCxnSpPr>
                <a:stCxn id="14" idx="3"/>
              </p:cNvCxnSpPr>
              <p:nvPr/>
            </p:nvCxnSpPr>
            <p:spPr>
              <a:xfrm flipV="1">
                <a:off x="1732008" y="5514975"/>
                <a:ext cx="611142" cy="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6">
                <a:extLst>
                  <a:ext uri="{FF2B5EF4-FFF2-40B4-BE49-F238E27FC236}">
                    <a16:creationId xmlns:a16="http://schemas.microsoft.com/office/drawing/2014/main" id="{E93AFA20-452B-064A-8D2D-2D66548EAD07}"/>
                  </a:ext>
                </a:extLst>
              </p:cNvPr>
              <p:cNvSpPr/>
              <p:nvPr/>
            </p:nvSpPr>
            <p:spPr>
              <a:xfrm>
                <a:off x="2343150" y="5137612"/>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a:solidFill>
                      <a:schemeClr val="tx1"/>
                    </a:solidFill>
                  </a:rPr>
                  <a:t>Φυσικά Μεγέθη</a:t>
                </a:r>
                <a:endParaRPr lang="en-US" sz="2600" kern="1200" dirty="0">
                  <a:solidFill>
                    <a:schemeClr val="tx1"/>
                  </a:solidFill>
                </a:endParaRPr>
              </a:p>
            </p:txBody>
          </p:sp>
          <p:cxnSp>
            <p:nvCxnSpPr>
              <p:cNvPr id="18" name="Straight Arrow Connector 17">
                <a:extLst>
                  <a:ext uri="{FF2B5EF4-FFF2-40B4-BE49-F238E27FC236}">
                    <a16:creationId xmlns:a16="http://schemas.microsoft.com/office/drawing/2014/main" id="{A0CDCF17-7127-9D4A-AE09-74B7A93C03E0}"/>
                  </a:ext>
                </a:extLst>
              </p:cNvPr>
              <p:cNvCxnSpPr>
                <a:stCxn id="17" idx="3"/>
              </p:cNvCxnSpPr>
              <p:nvPr/>
            </p:nvCxnSpPr>
            <p:spPr>
              <a:xfrm flipV="1">
                <a:off x="3899562" y="5514974"/>
                <a:ext cx="611142" cy="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6">
                <a:extLst>
                  <a:ext uri="{FF2B5EF4-FFF2-40B4-BE49-F238E27FC236}">
                    <a16:creationId xmlns:a16="http://schemas.microsoft.com/office/drawing/2014/main" id="{A249279A-18BD-1F4F-AAA2-DFD638997C52}"/>
                  </a:ext>
                </a:extLst>
              </p:cNvPr>
              <p:cNvSpPr/>
              <p:nvPr/>
            </p:nvSpPr>
            <p:spPr>
              <a:xfrm>
                <a:off x="4510703" y="5137611"/>
                <a:ext cx="2733060"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a:solidFill>
                      <a:schemeClr val="tx1"/>
                    </a:solidFill>
                  </a:rPr>
                  <a:t> </a:t>
                </a:r>
                <a:r>
                  <a:rPr lang="el-GR" sz="2600" dirty="0">
                    <a:solidFill>
                      <a:srgbClr val="FF0000"/>
                    </a:solidFill>
                  </a:rPr>
                  <a:t>Μέτρηση και μονάδες μέτρησης</a:t>
                </a:r>
                <a:endParaRPr lang="en-US" sz="2600" kern="1200" dirty="0">
                  <a:solidFill>
                    <a:srgbClr val="FF0000"/>
                  </a:solidFill>
                </a:endParaRPr>
              </a:p>
            </p:txBody>
          </p:sp>
          <p:sp>
            <p:nvSpPr>
              <p:cNvPr id="24" name="Rounded Rectangle 6">
                <a:extLst>
                  <a:ext uri="{FF2B5EF4-FFF2-40B4-BE49-F238E27FC236}">
                    <a16:creationId xmlns:a16="http://schemas.microsoft.com/office/drawing/2014/main" id="{E66A9419-911D-A042-B306-8A2895050D55}"/>
                  </a:ext>
                </a:extLst>
              </p:cNvPr>
              <p:cNvSpPr/>
              <p:nvPr/>
            </p:nvSpPr>
            <p:spPr>
              <a:xfrm>
                <a:off x="2343150" y="4152461"/>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kern="1200" dirty="0">
                    <a:solidFill>
                      <a:schemeClr val="tx1"/>
                    </a:solidFill>
                  </a:rPr>
                  <a:t>Μονόμετρα / διανυσματικά</a:t>
                </a:r>
                <a:endParaRPr lang="en-US" kern="1200" dirty="0">
                  <a:solidFill>
                    <a:schemeClr val="tx1"/>
                  </a:solidFill>
                </a:endParaRPr>
              </a:p>
            </p:txBody>
          </p:sp>
          <p:sp>
            <p:nvSpPr>
              <p:cNvPr id="25" name="Rounded Rectangle 6">
                <a:extLst>
                  <a:ext uri="{FF2B5EF4-FFF2-40B4-BE49-F238E27FC236}">
                    <a16:creationId xmlns:a16="http://schemas.microsoft.com/office/drawing/2014/main" id="{687D6E72-24D6-6046-8942-7E66ABFF38C3}"/>
                  </a:ext>
                </a:extLst>
              </p:cNvPr>
              <p:cNvSpPr/>
              <p:nvPr/>
            </p:nvSpPr>
            <p:spPr>
              <a:xfrm>
                <a:off x="2337462" y="6108475"/>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dirty="0">
                    <a:solidFill>
                      <a:schemeClr val="tx1"/>
                    </a:solidFill>
                  </a:rPr>
                  <a:t>Θεμελιώδη</a:t>
                </a:r>
                <a:r>
                  <a:rPr lang="el-GR" kern="1200" dirty="0">
                    <a:solidFill>
                      <a:schemeClr val="tx1"/>
                    </a:solidFill>
                  </a:rPr>
                  <a:t> / παράγωγα</a:t>
                </a:r>
                <a:endParaRPr lang="en-US" kern="1200" dirty="0">
                  <a:solidFill>
                    <a:schemeClr val="tx1"/>
                  </a:solidFill>
                </a:endParaRPr>
              </a:p>
            </p:txBody>
          </p:sp>
          <p:cxnSp>
            <p:nvCxnSpPr>
              <p:cNvPr id="26" name="Straight Arrow Connector 25">
                <a:extLst>
                  <a:ext uri="{FF2B5EF4-FFF2-40B4-BE49-F238E27FC236}">
                    <a16:creationId xmlns:a16="http://schemas.microsoft.com/office/drawing/2014/main" id="{CC7C39C6-C26B-E549-B4E6-2B3213B8462E}"/>
                  </a:ext>
                </a:extLst>
              </p:cNvPr>
              <p:cNvCxnSpPr>
                <a:cxnSpLocks/>
              </p:cNvCxnSpPr>
              <p:nvPr/>
            </p:nvCxnSpPr>
            <p:spPr>
              <a:xfrm>
                <a:off x="3101380" y="5906625"/>
                <a:ext cx="0" cy="216138"/>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920B5F3-E139-344B-898E-2FF4C1A4A812}"/>
                  </a:ext>
                </a:extLst>
              </p:cNvPr>
              <p:cNvCxnSpPr>
                <a:cxnSpLocks/>
              </p:cNvCxnSpPr>
              <p:nvPr/>
            </p:nvCxnSpPr>
            <p:spPr>
              <a:xfrm flipV="1">
                <a:off x="3110900" y="4901731"/>
                <a:ext cx="0" cy="216138"/>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FA25EDFA-451A-7F4C-BB81-0C7BE0C85B02}"/>
                </a:ext>
              </a:extLst>
            </p:cNvPr>
            <p:cNvSpPr/>
            <p:nvPr/>
          </p:nvSpPr>
          <p:spPr>
            <a:xfrm>
              <a:off x="4556203" y="4159298"/>
              <a:ext cx="476412" cy="369332"/>
            </a:xfrm>
            <a:prstGeom prst="rect">
              <a:avLst/>
            </a:prstGeom>
          </p:spPr>
          <p:txBody>
            <a:bodyPr wrap="none">
              <a:spAutoFit/>
            </a:bodyPr>
            <a:lstStyle/>
            <a:p>
              <a:r>
                <a:rPr lang="el-GR" i="1" dirty="0"/>
                <a:t>1.5</a:t>
              </a:r>
              <a:endParaRPr lang="en-CY" i="1" dirty="0"/>
            </a:p>
          </p:txBody>
        </p:sp>
        <p:sp>
          <p:nvSpPr>
            <p:cNvPr id="31" name="Rectangle 30">
              <a:extLst>
                <a:ext uri="{FF2B5EF4-FFF2-40B4-BE49-F238E27FC236}">
                  <a16:creationId xmlns:a16="http://schemas.microsoft.com/office/drawing/2014/main" id="{82DDD1BB-88BE-A042-8FA8-4E0C99E04C91}"/>
                </a:ext>
              </a:extLst>
            </p:cNvPr>
            <p:cNvSpPr/>
            <p:nvPr/>
          </p:nvSpPr>
          <p:spPr>
            <a:xfrm>
              <a:off x="6064101" y="4653976"/>
              <a:ext cx="1290738" cy="369332"/>
            </a:xfrm>
            <a:prstGeom prst="rect">
              <a:avLst/>
            </a:prstGeom>
          </p:spPr>
          <p:txBody>
            <a:bodyPr wrap="none">
              <a:spAutoFit/>
            </a:bodyPr>
            <a:lstStyle/>
            <a:p>
              <a:r>
                <a:rPr lang="el-GR" i="1" dirty="0"/>
                <a:t>1.2+1.3+1.4</a:t>
              </a:r>
              <a:endParaRPr lang="en-CY" i="1" dirty="0"/>
            </a:p>
          </p:txBody>
        </p:sp>
        <p:sp>
          <p:nvSpPr>
            <p:cNvPr id="32" name="Rectangle 31">
              <a:extLst>
                <a:ext uri="{FF2B5EF4-FFF2-40B4-BE49-F238E27FC236}">
                  <a16:creationId xmlns:a16="http://schemas.microsoft.com/office/drawing/2014/main" id="{E0DCCAEE-19FD-8E4F-A39C-5DF33F26C619}"/>
                </a:ext>
              </a:extLst>
            </p:cNvPr>
            <p:cNvSpPr/>
            <p:nvPr/>
          </p:nvSpPr>
          <p:spPr>
            <a:xfrm>
              <a:off x="4556203" y="6209054"/>
              <a:ext cx="476412" cy="369332"/>
            </a:xfrm>
            <a:prstGeom prst="rect">
              <a:avLst/>
            </a:prstGeom>
          </p:spPr>
          <p:txBody>
            <a:bodyPr wrap="none">
              <a:spAutoFit/>
            </a:bodyPr>
            <a:lstStyle/>
            <a:p>
              <a:r>
                <a:rPr lang="el-GR" i="1" dirty="0"/>
                <a:t>1.1</a:t>
              </a:r>
              <a:endParaRPr lang="en-CY" i="1" dirty="0"/>
            </a:p>
          </p:txBody>
        </p:sp>
      </p:grpSp>
    </p:spTree>
    <p:extLst>
      <p:ext uri="{BB962C8B-B14F-4D97-AF65-F5344CB8AC3E}">
        <p14:creationId xmlns:p14="http://schemas.microsoft.com/office/powerpoint/2010/main" val="3317883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674BB85-114B-824B-A1F0-5657B5A7A9D3}"/>
              </a:ext>
            </a:extLst>
          </p:cNvPr>
          <p:cNvSpPr>
            <a:spLocks noGrp="1"/>
          </p:cNvSpPr>
          <p:nvPr>
            <p:ph type="title"/>
          </p:nvPr>
        </p:nvSpPr>
        <p:spPr>
          <a:xfrm>
            <a:off x="457200" y="95022"/>
            <a:ext cx="7620000" cy="554037"/>
          </a:xfrm>
        </p:spPr>
        <p:txBody>
          <a:bodyPr/>
          <a:lstStyle/>
          <a:p>
            <a:pPr algn="ctr"/>
            <a:r>
              <a:rPr lang="el-GR" sz="3200" dirty="0"/>
              <a:t>Η φυσική σημασία της μέτρηση</a:t>
            </a:r>
            <a:endParaRPr lang="en-US" sz="3200" dirty="0"/>
          </a:p>
        </p:txBody>
      </p:sp>
      <p:pic>
        <p:nvPicPr>
          <p:cNvPr id="6" name="Picture 5" descr="Table&#10;&#10;Description automatically generated">
            <a:extLst>
              <a:ext uri="{FF2B5EF4-FFF2-40B4-BE49-F238E27FC236}">
                <a16:creationId xmlns:a16="http://schemas.microsoft.com/office/drawing/2014/main" id="{8E9FD4B0-9DAF-EB46-8523-F0AE637341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2856" y="714375"/>
            <a:ext cx="5568688" cy="6089500"/>
          </a:xfrm>
          <a:prstGeom prst="rect">
            <a:avLst/>
          </a:prstGeom>
        </p:spPr>
      </p:pic>
    </p:spTree>
    <p:extLst>
      <p:ext uri="{BB962C8B-B14F-4D97-AF65-F5344CB8AC3E}">
        <p14:creationId xmlns:p14="http://schemas.microsoft.com/office/powerpoint/2010/main" val="205995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C7E484-D0D5-6E40-AE35-90D834C8F423}"/>
              </a:ext>
            </a:extLst>
          </p:cNvPr>
          <p:cNvSpPr/>
          <p:nvPr/>
        </p:nvSpPr>
        <p:spPr>
          <a:xfrm>
            <a:off x="261258" y="97969"/>
            <a:ext cx="8147957" cy="4524315"/>
          </a:xfrm>
          <a:prstGeom prst="rect">
            <a:avLst/>
          </a:prstGeom>
        </p:spPr>
        <p:txBody>
          <a:bodyPr wrap="square">
            <a:spAutoFit/>
          </a:bodyPr>
          <a:lstStyle/>
          <a:p>
            <a:r>
              <a:rPr lang="el-GR" sz="2400" dirty="0"/>
              <a:t>1.3 </a:t>
            </a:r>
            <a:r>
              <a:rPr lang="el-GR" sz="2400" dirty="0">
                <a:sym typeface="Wingdings" pitchFamily="2" charset="2"/>
              </a:rPr>
              <a:t> </a:t>
            </a:r>
            <a:r>
              <a:rPr lang="el-GR" sz="2400" dirty="0"/>
              <a:t>Αναφέρουμε τις μονάδες μέτρησης θεμελιωδών στο </a:t>
            </a:r>
            <a:r>
              <a:rPr lang="en-US" sz="2400" dirty="0"/>
              <a:t>S.I</a:t>
            </a:r>
            <a:r>
              <a:rPr lang="el-GR" sz="2400" dirty="0"/>
              <a:t>.   	και τα πολλαπλάσια τους. </a:t>
            </a:r>
          </a:p>
          <a:p>
            <a:endParaRPr lang="el-GR" sz="2400" dirty="0"/>
          </a:p>
          <a:p>
            <a:pPr marL="1122363" indent="-374650">
              <a:buFont typeface="Arial" panose="020B0604020202020204" pitchFamily="34" charset="0"/>
              <a:buChar char="•"/>
            </a:pPr>
            <a:r>
              <a:rPr lang="el-GR" sz="2400" dirty="0"/>
              <a:t>1 Κ</a:t>
            </a:r>
            <a:r>
              <a:rPr lang="en-US" sz="2400" dirty="0"/>
              <a:t>m , 1 cm, 1 mm, </a:t>
            </a:r>
          </a:p>
          <a:p>
            <a:pPr marL="1122363" indent="-374650">
              <a:buFont typeface="Arial" panose="020B0604020202020204" pitchFamily="34" charset="0"/>
              <a:buChar char="•"/>
            </a:pPr>
            <a:r>
              <a:rPr lang="en-US" sz="2400" dirty="0"/>
              <a:t>1 Kg, 1 mg, 1 </a:t>
            </a:r>
            <a:r>
              <a:rPr lang="el-GR" sz="2400" dirty="0"/>
              <a:t>μ</a:t>
            </a:r>
            <a:r>
              <a:rPr lang="en-US" sz="2400" dirty="0"/>
              <a:t>g </a:t>
            </a:r>
          </a:p>
          <a:p>
            <a:pPr marL="1122363" indent="-374650">
              <a:buFont typeface="Arial" panose="020B0604020202020204" pitchFamily="34" charset="0"/>
              <a:buChar char="•"/>
            </a:pPr>
            <a:r>
              <a:rPr lang="en-US" sz="2400" dirty="0"/>
              <a:t>1 </a:t>
            </a:r>
            <a:r>
              <a:rPr lang="en-US" sz="2400" dirty="0" err="1"/>
              <a:t>ms</a:t>
            </a:r>
            <a:r>
              <a:rPr lang="en-US" sz="2400" dirty="0"/>
              <a:t>, 1 </a:t>
            </a:r>
            <a:r>
              <a:rPr lang="el-GR" sz="2400" dirty="0"/>
              <a:t>μ</a:t>
            </a:r>
            <a:r>
              <a:rPr lang="en-US" sz="2400" dirty="0"/>
              <a:t>s</a:t>
            </a:r>
            <a:r>
              <a:rPr lang="el-GR" sz="2400" dirty="0"/>
              <a:t> </a:t>
            </a:r>
            <a:r>
              <a:rPr lang="en-US" sz="2400" dirty="0"/>
              <a:t> </a:t>
            </a:r>
          </a:p>
          <a:p>
            <a:pPr marL="747713"/>
            <a:endParaRPr lang="en-US" sz="2400" dirty="0"/>
          </a:p>
          <a:p>
            <a:pPr marL="1122363" indent="-374650">
              <a:buFont typeface="Arial" panose="020B0604020202020204" pitchFamily="34" charset="0"/>
              <a:buChar char="•"/>
            </a:pPr>
            <a:r>
              <a:rPr lang="en-US" sz="2400" dirty="0"/>
              <a:t>1 t, 1 L, 1 min, 1 h</a:t>
            </a:r>
            <a:endParaRPr lang="el-GR" sz="2400" dirty="0"/>
          </a:p>
          <a:p>
            <a:endParaRPr lang="el-GR" sz="2400" dirty="0"/>
          </a:p>
          <a:p>
            <a:br>
              <a:rPr lang="el-GR" sz="2400" dirty="0"/>
            </a:br>
            <a:r>
              <a:rPr lang="el-GR" sz="2400" dirty="0"/>
              <a:t>1.1 </a:t>
            </a:r>
            <a:r>
              <a:rPr lang="el-GR" sz="2400" dirty="0">
                <a:sym typeface="Wingdings" pitchFamily="2" charset="2"/>
              </a:rPr>
              <a:t> </a:t>
            </a:r>
            <a:r>
              <a:rPr lang="el-GR" sz="2400" dirty="0"/>
              <a:t>Διακρίνουμε τα μεγέθη σε θεμελιώδη / παράγωγα</a:t>
            </a:r>
          </a:p>
          <a:p>
            <a:r>
              <a:rPr lang="el-GR" sz="2400" dirty="0"/>
              <a:t>	</a:t>
            </a:r>
          </a:p>
        </p:txBody>
      </p:sp>
      <p:graphicFrame>
        <p:nvGraphicFramePr>
          <p:cNvPr id="12" name="Table 12">
            <a:extLst>
              <a:ext uri="{FF2B5EF4-FFF2-40B4-BE49-F238E27FC236}">
                <a16:creationId xmlns:a16="http://schemas.microsoft.com/office/drawing/2014/main" id="{14437D49-BCB6-E34A-AB6C-B4DD7E1AA73F}"/>
              </a:ext>
            </a:extLst>
          </p:cNvPr>
          <p:cNvGraphicFramePr>
            <a:graphicFrameLocks noGrp="1"/>
          </p:cNvGraphicFramePr>
          <p:nvPr>
            <p:extLst>
              <p:ext uri="{D42A27DB-BD31-4B8C-83A1-F6EECF244321}">
                <p14:modId xmlns:p14="http://schemas.microsoft.com/office/powerpoint/2010/main" val="2786187002"/>
              </p:ext>
            </p:extLst>
          </p:nvPr>
        </p:nvGraphicFramePr>
        <p:xfrm>
          <a:off x="1524000" y="4319814"/>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644567858"/>
                    </a:ext>
                  </a:extLst>
                </a:gridCol>
                <a:gridCol w="3048000">
                  <a:extLst>
                    <a:ext uri="{9D8B030D-6E8A-4147-A177-3AD203B41FA5}">
                      <a16:colId xmlns:a16="http://schemas.microsoft.com/office/drawing/2014/main" val="3384574838"/>
                    </a:ext>
                  </a:extLst>
                </a:gridCol>
              </a:tblGrid>
              <a:tr h="370840">
                <a:tc>
                  <a:txBody>
                    <a:bodyPr/>
                    <a:lstStyle/>
                    <a:p>
                      <a:pPr algn="ctr"/>
                      <a:r>
                        <a:rPr lang="el-GR" dirty="0"/>
                        <a:t>Θεμελιώδη</a:t>
                      </a:r>
                      <a:endParaRPr lang="en-CY" dirty="0"/>
                    </a:p>
                  </a:txBody>
                  <a:tcPr/>
                </a:tc>
                <a:tc>
                  <a:txBody>
                    <a:bodyPr/>
                    <a:lstStyle/>
                    <a:p>
                      <a:pPr algn="ctr"/>
                      <a:r>
                        <a:rPr lang="el-GR" dirty="0"/>
                        <a:t>Παράγωγα</a:t>
                      </a:r>
                      <a:endParaRPr lang="en-CY" dirty="0"/>
                    </a:p>
                  </a:txBody>
                  <a:tcPr/>
                </a:tc>
                <a:extLst>
                  <a:ext uri="{0D108BD9-81ED-4DB2-BD59-A6C34878D82A}">
                    <a16:rowId xmlns:a16="http://schemas.microsoft.com/office/drawing/2014/main" val="3891007107"/>
                  </a:ext>
                </a:extLst>
              </a:tr>
              <a:tr h="370840">
                <a:tc>
                  <a:txBody>
                    <a:bodyPr/>
                    <a:lstStyle/>
                    <a:p>
                      <a:pPr algn="ctr"/>
                      <a:r>
                        <a:rPr lang="el-GR" dirty="0"/>
                        <a:t>Μήκος </a:t>
                      </a:r>
                      <a:endParaRPr lang="en-CY" dirty="0"/>
                    </a:p>
                  </a:txBody>
                  <a:tcPr/>
                </a:tc>
                <a:tc>
                  <a:txBody>
                    <a:bodyPr/>
                    <a:lstStyle/>
                    <a:p>
                      <a:pPr algn="ctr"/>
                      <a:r>
                        <a:rPr lang="el-GR" dirty="0"/>
                        <a:t>Ταχύτητα</a:t>
                      </a:r>
                      <a:endParaRPr lang="en-CY" dirty="0"/>
                    </a:p>
                  </a:txBody>
                  <a:tcPr/>
                </a:tc>
                <a:extLst>
                  <a:ext uri="{0D108BD9-81ED-4DB2-BD59-A6C34878D82A}">
                    <a16:rowId xmlns:a16="http://schemas.microsoft.com/office/drawing/2014/main" val="1166354064"/>
                  </a:ext>
                </a:extLst>
              </a:tr>
              <a:tr h="370840">
                <a:tc>
                  <a:txBody>
                    <a:bodyPr/>
                    <a:lstStyle/>
                    <a:p>
                      <a:pPr algn="ctr"/>
                      <a:r>
                        <a:rPr lang="el-GR" dirty="0"/>
                        <a:t>Χρόνος </a:t>
                      </a:r>
                      <a:endParaRPr lang="en-CY" dirty="0"/>
                    </a:p>
                  </a:txBody>
                  <a:tcPr/>
                </a:tc>
                <a:tc>
                  <a:txBody>
                    <a:bodyPr/>
                    <a:lstStyle/>
                    <a:p>
                      <a:pPr algn="ctr"/>
                      <a:endParaRPr lang="en-CY" dirty="0"/>
                    </a:p>
                  </a:txBody>
                  <a:tcPr/>
                </a:tc>
                <a:extLst>
                  <a:ext uri="{0D108BD9-81ED-4DB2-BD59-A6C34878D82A}">
                    <a16:rowId xmlns:a16="http://schemas.microsoft.com/office/drawing/2014/main" val="1650356130"/>
                  </a:ext>
                </a:extLst>
              </a:tr>
              <a:tr h="370840">
                <a:tc>
                  <a:txBody>
                    <a:bodyPr/>
                    <a:lstStyle/>
                    <a:p>
                      <a:pPr algn="ctr"/>
                      <a:endParaRPr lang="en-CY" dirty="0"/>
                    </a:p>
                  </a:txBody>
                  <a:tcPr/>
                </a:tc>
                <a:tc>
                  <a:txBody>
                    <a:bodyPr/>
                    <a:lstStyle/>
                    <a:p>
                      <a:pPr algn="ctr"/>
                      <a:endParaRPr lang="en-CY" dirty="0"/>
                    </a:p>
                  </a:txBody>
                  <a:tcPr/>
                </a:tc>
                <a:extLst>
                  <a:ext uri="{0D108BD9-81ED-4DB2-BD59-A6C34878D82A}">
                    <a16:rowId xmlns:a16="http://schemas.microsoft.com/office/drawing/2014/main" val="3743573994"/>
                  </a:ext>
                </a:extLst>
              </a:tr>
            </a:tbl>
          </a:graphicData>
        </a:graphic>
      </p:graphicFrame>
    </p:spTree>
    <p:extLst>
      <p:ext uri="{BB962C8B-B14F-4D97-AF65-F5344CB8AC3E}">
        <p14:creationId xmlns:p14="http://schemas.microsoft.com/office/powerpoint/2010/main" val="2807408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C7E484-D0D5-6E40-AE35-90D834C8F423}"/>
              </a:ext>
            </a:extLst>
          </p:cNvPr>
          <p:cNvSpPr/>
          <p:nvPr/>
        </p:nvSpPr>
        <p:spPr>
          <a:xfrm>
            <a:off x="342901" y="342897"/>
            <a:ext cx="8147957" cy="461665"/>
          </a:xfrm>
          <a:prstGeom prst="rect">
            <a:avLst/>
          </a:prstGeom>
        </p:spPr>
        <p:txBody>
          <a:bodyPr wrap="square">
            <a:spAutoFit/>
          </a:bodyPr>
          <a:lstStyle/>
          <a:p>
            <a:r>
              <a:rPr lang="el-GR" sz="2400" dirty="0"/>
              <a:t>1.4 </a:t>
            </a:r>
            <a:r>
              <a:rPr lang="el-GR" sz="2400" dirty="0">
                <a:sym typeface="Wingdings" pitchFamily="2" charset="2"/>
              </a:rPr>
              <a:t> </a:t>
            </a:r>
            <a:r>
              <a:rPr lang="el-GR" sz="2400" dirty="0"/>
              <a:t>Εκτελούμε μετατροπές μεταξύ μονάδων μέτρησης</a:t>
            </a:r>
          </a:p>
        </p:txBody>
      </p:sp>
      <p:pic>
        <p:nvPicPr>
          <p:cNvPr id="10" name="Picture 9" descr="Graphical user interface, text, application&#10;&#10;Description automatically generated">
            <a:extLst>
              <a:ext uri="{FF2B5EF4-FFF2-40B4-BE49-F238E27FC236}">
                <a16:creationId xmlns:a16="http://schemas.microsoft.com/office/drawing/2014/main" id="{D60FF842-DF09-6841-8FFE-AB581B34B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060" y="940992"/>
            <a:ext cx="6076324" cy="5410821"/>
          </a:xfrm>
          <a:prstGeom prst="rect">
            <a:avLst/>
          </a:prstGeom>
        </p:spPr>
      </p:pic>
      <p:sp>
        <p:nvSpPr>
          <p:cNvPr id="11" name="TextBox 10">
            <a:extLst>
              <a:ext uri="{FF2B5EF4-FFF2-40B4-BE49-F238E27FC236}">
                <a16:creationId xmlns:a16="http://schemas.microsoft.com/office/drawing/2014/main" id="{32481993-EC26-104E-8F40-D3E4DA0B196C}"/>
              </a:ext>
            </a:extLst>
          </p:cNvPr>
          <p:cNvSpPr txBox="1"/>
          <p:nvPr/>
        </p:nvSpPr>
        <p:spPr>
          <a:xfrm>
            <a:off x="6959384" y="940992"/>
            <a:ext cx="684483" cy="400110"/>
          </a:xfrm>
          <a:prstGeom prst="rect">
            <a:avLst/>
          </a:prstGeom>
          <a:noFill/>
        </p:spPr>
        <p:txBody>
          <a:bodyPr wrap="none" rtlCol="0">
            <a:spAutoFit/>
          </a:bodyPr>
          <a:lstStyle/>
          <a:p>
            <a:r>
              <a:rPr lang="el-GR" sz="2000" dirty="0">
                <a:solidFill>
                  <a:srgbClr val="0070C0"/>
                </a:solidFill>
              </a:rPr>
              <a:t>ΠΔ.2</a:t>
            </a:r>
            <a:endParaRPr lang="en-CY" sz="2000" dirty="0">
              <a:solidFill>
                <a:srgbClr val="0070C0"/>
              </a:solidFill>
            </a:endParaRPr>
          </a:p>
        </p:txBody>
      </p:sp>
    </p:spTree>
    <p:extLst>
      <p:ext uri="{BB962C8B-B14F-4D97-AF65-F5344CB8AC3E}">
        <p14:creationId xmlns:p14="http://schemas.microsoft.com/office/powerpoint/2010/main" val="1063451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BB5A46-C9B1-5747-A5A2-EB6F31721352}"/>
              </a:ext>
            </a:extLst>
          </p:cNvPr>
          <p:cNvSpPr/>
          <p:nvPr/>
        </p:nvSpPr>
        <p:spPr>
          <a:xfrm>
            <a:off x="342901" y="342897"/>
            <a:ext cx="8147957" cy="461665"/>
          </a:xfrm>
          <a:prstGeom prst="rect">
            <a:avLst/>
          </a:prstGeom>
        </p:spPr>
        <p:txBody>
          <a:bodyPr wrap="square">
            <a:spAutoFit/>
          </a:bodyPr>
          <a:lstStyle/>
          <a:p>
            <a:r>
              <a:rPr lang="el-GR" sz="2400" dirty="0"/>
              <a:t>1.</a:t>
            </a:r>
            <a:r>
              <a:rPr lang="en-US" sz="2400" dirty="0"/>
              <a:t>5</a:t>
            </a:r>
            <a:r>
              <a:rPr lang="el-GR" sz="2400" dirty="0"/>
              <a:t> </a:t>
            </a:r>
            <a:r>
              <a:rPr lang="el-GR" sz="2400" dirty="0">
                <a:sym typeface="Wingdings" pitchFamily="2" charset="2"/>
              </a:rPr>
              <a:t> Διακρίνουμε σε μονόμετρα και διανυσματικά μεγέθη </a:t>
            </a:r>
            <a:endParaRPr lang="el-GR" sz="2400" dirty="0"/>
          </a:p>
        </p:txBody>
      </p:sp>
      <p:pic>
        <p:nvPicPr>
          <p:cNvPr id="4" name="Picture 3" descr="Text&#10;&#10;Description automatically generated with low confidence">
            <a:extLst>
              <a:ext uri="{FF2B5EF4-FFF2-40B4-BE49-F238E27FC236}">
                <a16:creationId xmlns:a16="http://schemas.microsoft.com/office/drawing/2014/main" id="{4C7022E5-7A61-E14F-BB9C-C8FA7A35D8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436" y="1010557"/>
            <a:ext cx="7099300" cy="2616200"/>
          </a:xfrm>
          <a:prstGeom prst="rect">
            <a:avLst/>
          </a:prstGeom>
        </p:spPr>
      </p:pic>
      <p:pic>
        <p:nvPicPr>
          <p:cNvPr id="7" name="Picture 6" descr="Graphical user interface, text&#10;&#10;Description automatically generated">
            <a:extLst>
              <a:ext uri="{FF2B5EF4-FFF2-40B4-BE49-F238E27FC236}">
                <a16:creationId xmlns:a16="http://schemas.microsoft.com/office/drawing/2014/main" id="{B044E191-6EE0-6940-B028-2FFF024C06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894994"/>
            <a:ext cx="8415564" cy="1386673"/>
          </a:xfrm>
          <a:prstGeom prst="rect">
            <a:avLst/>
          </a:prstGeom>
        </p:spPr>
      </p:pic>
    </p:spTree>
    <p:extLst>
      <p:ext uri="{BB962C8B-B14F-4D97-AF65-F5344CB8AC3E}">
        <p14:creationId xmlns:p14="http://schemas.microsoft.com/office/powerpoint/2010/main" val="940122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0AD201F-FE3B-B44B-A600-4E4C68E9A0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79614"/>
            <a:ext cx="7620000" cy="3645775"/>
          </a:xfrm>
        </p:spPr>
      </p:pic>
      <p:cxnSp>
        <p:nvCxnSpPr>
          <p:cNvPr id="9" name="Straight Connector 8">
            <a:extLst>
              <a:ext uri="{FF2B5EF4-FFF2-40B4-BE49-F238E27FC236}">
                <a16:creationId xmlns:a16="http://schemas.microsoft.com/office/drawing/2014/main" id="{A2277053-0610-9D45-BBF2-0D2D1E131A3D}"/>
              </a:ext>
            </a:extLst>
          </p:cNvPr>
          <p:cNvCxnSpPr/>
          <p:nvPr/>
        </p:nvCxnSpPr>
        <p:spPr>
          <a:xfrm>
            <a:off x="142866" y="2637050"/>
            <a:ext cx="8136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43D4FEE-DDBE-944E-B23F-3DB198DFCABC}"/>
              </a:ext>
            </a:extLst>
          </p:cNvPr>
          <p:cNvSpPr txBox="1"/>
          <p:nvPr/>
        </p:nvSpPr>
        <p:spPr>
          <a:xfrm>
            <a:off x="255534" y="2955891"/>
            <a:ext cx="1396536" cy="646331"/>
          </a:xfrm>
          <a:prstGeom prst="rect">
            <a:avLst/>
          </a:prstGeom>
          <a:noFill/>
        </p:spPr>
        <p:txBody>
          <a:bodyPr wrap="none" rtlCol="0">
            <a:spAutoFit/>
          </a:bodyPr>
          <a:lstStyle/>
          <a:p>
            <a:pPr algn="ctr"/>
            <a:r>
              <a:rPr lang="el-GR" dirty="0">
                <a:solidFill>
                  <a:srgbClr val="FF0000"/>
                </a:solidFill>
              </a:rPr>
              <a:t>Μέρος Β </a:t>
            </a:r>
          </a:p>
          <a:p>
            <a:r>
              <a:rPr lang="el-GR" dirty="0">
                <a:solidFill>
                  <a:srgbClr val="FF0000"/>
                </a:solidFill>
              </a:rPr>
              <a:t>ΔΕΕ 1.6 – 1.9</a:t>
            </a:r>
            <a:endParaRPr lang="en-CY" dirty="0">
              <a:solidFill>
                <a:srgbClr val="FF0000"/>
              </a:solidFill>
            </a:endParaRPr>
          </a:p>
        </p:txBody>
      </p:sp>
      <p:sp>
        <p:nvSpPr>
          <p:cNvPr id="13" name="TextBox 12">
            <a:extLst>
              <a:ext uri="{FF2B5EF4-FFF2-40B4-BE49-F238E27FC236}">
                <a16:creationId xmlns:a16="http://schemas.microsoft.com/office/drawing/2014/main" id="{A4DA8D0C-4421-A142-BFC5-28363B773F28}"/>
              </a:ext>
            </a:extLst>
          </p:cNvPr>
          <p:cNvSpPr txBox="1"/>
          <p:nvPr/>
        </p:nvSpPr>
        <p:spPr>
          <a:xfrm>
            <a:off x="255534" y="1456170"/>
            <a:ext cx="1396536" cy="646331"/>
          </a:xfrm>
          <a:prstGeom prst="rect">
            <a:avLst/>
          </a:prstGeom>
          <a:noFill/>
        </p:spPr>
        <p:txBody>
          <a:bodyPr wrap="none" rtlCol="0">
            <a:spAutoFit/>
          </a:bodyPr>
          <a:lstStyle/>
          <a:p>
            <a:pPr algn="ctr"/>
            <a:r>
              <a:rPr lang="el-GR" dirty="0">
                <a:solidFill>
                  <a:srgbClr val="FF0000"/>
                </a:solidFill>
              </a:rPr>
              <a:t>Μέρος Α </a:t>
            </a:r>
          </a:p>
          <a:p>
            <a:r>
              <a:rPr lang="el-GR" dirty="0">
                <a:solidFill>
                  <a:srgbClr val="FF0000"/>
                </a:solidFill>
              </a:rPr>
              <a:t>ΔΕΕ 1.1 – 1.5</a:t>
            </a:r>
            <a:endParaRPr lang="en-CY" dirty="0">
              <a:solidFill>
                <a:srgbClr val="FF0000"/>
              </a:solidFill>
            </a:endParaRPr>
          </a:p>
        </p:txBody>
      </p:sp>
      <p:sp>
        <p:nvSpPr>
          <p:cNvPr id="2" name="Title 1"/>
          <p:cNvSpPr>
            <a:spLocks noGrp="1"/>
          </p:cNvSpPr>
          <p:nvPr>
            <p:ph type="title"/>
          </p:nvPr>
        </p:nvSpPr>
        <p:spPr>
          <a:xfrm>
            <a:off x="457200" y="160338"/>
            <a:ext cx="7620000" cy="554037"/>
          </a:xfrm>
        </p:spPr>
        <p:txBody>
          <a:bodyPr/>
          <a:lstStyle/>
          <a:p>
            <a:pPr algn="ctr"/>
            <a:r>
              <a:rPr lang="el-GR" sz="3200" dirty="0"/>
              <a:t>Στόχοι</a:t>
            </a:r>
            <a:endParaRPr lang="en-US" sz="3200" dirty="0"/>
          </a:p>
        </p:txBody>
      </p:sp>
      <p:grpSp>
        <p:nvGrpSpPr>
          <p:cNvPr id="36" name="Group 35">
            <a:extLst>
              <a:ext uri="{FF2B5EF4-FFF2-40B4-BE49-F238E27FC236}">
                <a16:creationId xmlns:a16="http://schemas.microsoft.com/office/drawing/2014/main" id="{0E880ABD-7978-B445-AB09-904A026F5F9D}"/>
              </a:ext>
            </a:extLst>
          </p:cNvPr>
          <p:cNvGrpSpPr/>
          <p:nvPr/>
        </p:nvGrpSpPr>
        <p:grpSpPr>
          <a:xfrm>
            <a:off x="493223" y="3921062"/>
            <a:ext cx="7547954" cy="2649236"/>
            <a:chOff x="142866" y="3711652"/>
            <a:chExt cx="7547954" cy="2649236"/>
          </a:xfrm>
        </p:grpSpPr>
        <p:sp>
          <p:nvSpPr>
            <p:cNvPr id="30" name="Rectangle 29">
              <a:extLst>
                <a:ext uri="{FF2B5EF4-FFF2-40B4-BE49-F238E27FC236}">
                  <a16:creationId xmlns:a16="http://schemas.microsoft.com/office/drawing/2014/main" id="{FA25EDFA-451A-7F4C-BB81-0C7BE0C85B02}"/>
                </a:ext>
              </a:extLst>
            </p:cNvPr>
            <p:cNvSpPr/>
            <p:nvPr/>
          </p:nvSpPr>
          <p:spPr>
            <a:xfrm>
              <a:off x="1677505" y="5991556"/>
              <a:ext cx="476412" cy="369332"/>
            </a:xfrm>
            <a:prstGeom prst="rect">
              <a:avLst/>
            </a:prstGeom>
          </p:spPr>
          <p:txBody>
            <a:bodyPr wrap="none">
              <a:spAutoFit/>
            </a:bodyPr>
            <a:lstStyle/>
            <a:p>
              <a:r>
                <a:rPr lang="el-GR" i="1" dirty="0"/>
                <a:t>1.6</a:t>
              </a:r>
              <a:endParaRPr lang="en-CY" i="1" dirty="0"/>
            </a:p>
          </p:txBody>
        </p:sp>
        <p:sp>
          <p:nvSpPr>
            <p:cNvPr id="31" name="Rectangle 30">
              <a:extLst>
                <a:ext uri="{FF2B5EF4-FFF2-40B4-BE49-F238E27FC236}">
                  <a16:creationId xmlns:a16="http://schemas.microsoft.com/office/drawing/2014/main" id="{82DDD1BB-88BE-A042-8FA8-4E0C99E04C91}"/>
                </a:ext>
              </a:extLst>
            </p:cNvPr>
            <p:cNvSpPr/>
            <p:nvPr/>
          </p:nvSpPr>
          <p:spPr>
            <a:xfrm>
              <a:off x="6582920" y="5877201"/>
              <a:ext cx="883575" cy="369332"/>
            </a:xfrm>
            <a:prstGeom prst="rect">
              <a:avLst/>
            </a:prstGeom>
          </p:spPr>
          <p:txBody>
            <a:bodyPr wrap="none">
              <a:spAutoFit/>
            </a:bodyPr>
            <a:lstStyle/>
            <a:p>
              <a:r>
                <a:rPr lang="el-GR" i="1" dirty="0"/>
                <a:t>1.8+1.9</a:t>
              </a:r>
              <a:endParaRPr lang="en-CY" i="1" dirty="0"/>
            </a:p>
          </p:txBody>
        </p:sp>
        <p:sp>
          <p:nvSpPr>
            <p:cNvPr id="32" name="Rectangle 31">
              <a:extLst>
                <a:ext uri="{FF2B5EF4-FFF2-40B4-BE49-F238E27FC236}">
                  <a16:creationId xmlns:a16="http://schemas.microsoft.com/office/drawing/2014/main" id="{E0DCCAEE-19FD-8E4F-A39C-5DF33F26C619}"/>
                </a:ext>
              </a:extLst>
            </p:cNvPr>
            <p:cNvSpPr/>
            <p:nvPr/>
          </p:nvSpPr>
          <p:spPr>
            <a:xfrm>
              <a:off x="4572000" y="5871804"/>
              <a:ext cx="476412" cy="369332"/>
            </a:xfrm>
            <a:prstGeom prst="rect">
              <a:avLst/>
            </a:prstGeom>
          </p:spPr>
          <p:txBody>
            <a:bodyPr wrap="none">
              <a:spAutoFit/>
            </a:bodyPr>
            <a:lstStyle/>
            <a:p>
              <a:r>
                <a:rPr lang="el-GR" i="1" dirty="0"/>
                <a:t>1.7</a:t>
              </a:r>
              <a:endParaRPr lang="en-CY" i="1" dirty="0"/>
            </a:p>
          </p:txBody>
        </p:sp>
        <p:grpSp>
          <p:nvGrpSpPr>
            <p:cNvPr id="15" name="Group 14">
              <a:extLst>
                <a:ext uri="{FF2B5EF4-FFF2-40B4-BE49-F238E27FC236}">
                  <a16:creationId xmlns:a16="http://schemas.microsoft.com/office/drawing/2014/main" id="{0D4E5241-0BA8-944A-99DE-8D14AC80D026}"/>
                </a:ext>
              </a:extLst>
            </p:cNvPr>
            <p:cNvGrpSpPr/>
            <p:nvPr/>
          </p:nvGrpSpPr>
          <p:grpSpPr>
            <a:xfrm>
              <a:off x="142866" y="3711652"/>
              <a:ext cx="7547954" cy="1911063"/>
              <a:chOff x="300654" y="4794703"/>
              <a:chExt cx="7547954" cy="1911063"/>
            </a:xfrm>
          </p:grpSpPr>
          <p:sp>
            <p:nvSpPr>
              <p:cNvPr id="17" name="Rounded Rectangle 6">
                <a:extLst>
                  <a:ext uri="{FF2B5EF4-FFF2-40B4-BE49-F238E27FC236}">
                    <a16:creationId xmlns:a16="http://schemas.microsoft.com/office/drawing/2014/main" id="{E93AFA20-452B-064A-8D2D-2D66548EAD07}"/>
                  </a:ext>
                </a:extLst>
              </p:cNvPr>
              <p:cNvSpPr/>
              <p:nvPr/>
            </p:nvSpPr>
            <p:spPr>
              <a:xfrm>
                <a:off x="3314709" y="4794703"/>
                <a:ext cx="1556412" cy="754725"/>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sz="2600" dirty="0">
                    <a:solidFill>
                      <a:schemeClr val="tx1"/>
                    </a:solidFill>
                  </a:rPr>
                  <a:t> </a:t>
                </a:r>
                <a:r>
                  <a:rPr lang="el-GR" sz="2600" dirty="0">
                    <a:solidFill>
                      <a:srgbClr val="FF0000"/>
                    </a:solidFill>
                  </a:rPr>
                  <a:t>Μέτρηση</a:t>
                </a:r>
                <a:endParaRPr lang="en-US" sz="2600" kern="1200" dirty="0">
                  <a:solidFill>
                    <a:srgbClr val="FF0000"/>
                  </a:solidFill>
                </a:endParaRPr>
              </a:p>
            </p:txBody>
          </p:sp>
          <p:cxnSp>
            <p:nvCxnSpPr>
              <p:cNvPr id="18" name="Straight Arrow Connector 17">
                <a:extLst>
                  <a:ext uri="{FF2B5EF4-FFF2-40B4-BE49-F238E27FC236}">
                    <a16:creationId xmlns:a16="http://schemas.microsoft.com/office/drawing/2014/main" id="{A0CDCF17-7127-9D4A-AE09-74B7A93C03E0}"/>
                  </a:ext>
                </a:extLst>
              </p:cNvPr>
              <p:cNvCxnSpPr>
                <a:cxnSpLocks/>
              </p:cNvCxnSpPr>
              <p:nvPr/>
            </p:nvCxnSpPr>
            <p:spPr>
              <a:xfrm flipV="1">
                <a:off x="1857066" y="6371533"/>
                <a:ext cx="432000" cy="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6">
                <a:extLst>
                  <a:ext uri="{FF2B5EF4-FFF2-40B4-BE49-F238E27FC236}">
                    <a16:creationId xmlns:a16="http://schemas.microsoft.com/office/drawing/2014/main" id="{E66A9419-911D-A042-B306-8A2895050D55}"/>
                  </a:ext>
                </a:extLst>
              </p:cNvPr>
              <p:cNvSpPr/>
              <p:nvPr/>
            </p:nvSpPr>
            <p:spPr>
              <a:xfrm>
                <a:off x="300654" y="5951041"/>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dirty="0">
                    <a:solidFill>
                      <a:schemeClr val="tx1"/>
                    </a:solidFill>
                  </a:rPr>
                  <a:t>Φυσικό </a:t>
                </a:r>
              </a:p>
              <a:p>
                <a:pPr lvl="0" algn="ctr" defTabSz="1155700">
                  <a:lnSpc>
                    <a:spcPct val="90000"/>
                  </a:lnSpc>
                  <a:spcBef>
                    <a:spcPct val="0"/>
                  </a:spcBef>
                  <a:spcAft>
                    <a:spcPct val="35000"/>
                  </a:spcAft>
                </a:pPr>
                <a:r>
                  <a:rPr lang="el-GR" dirty="0">
                    <a:solidFill>
                      <a:schemeClr val="tx1"/>
                    </a:solidFill>
                  </a:rPr>
                  <a:t>μέγεθος</a:t>
                </a:r>
                <a:endParaRPr lang="en-US" kern="1200" dirty="0">
                  <a:solidFill>
                    <a:schemeClr val="tx1"/>
                  </a:solidFill>
                </a:endParaRPr>
              </a:p>
            </p:txBody>
          </p:sp>
          <p:sp>
            <p:nvSpPr>
              <p:cNvPr id="25" name="Rounded Rectangle 6">
                <a:extLst>
                  <a:ext uri="{FF2B5EF4-FFF2-40B4-BE49-F238E27FC236}">
                    <a16:creationId xmlns:a16="http://schemas.microsoft.com/office/drawing/2014/main" id="{687D6E72-24D6-6046-8942-7E66ABFF38C3}"/>
                  </a:ext>
                </a:extLst>
              </p:cNvPr>
              <p:cNvSpPr/>
              <p:nvPr/>
            </p:nvSpPr>
            <p:spPr>
              <a:xfrm>
                <a:off x="2289066" y="5942937"/>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kern="1200" dirty="0">
                    <a:solidFill>
                      <a:schemeClr val="tx1"/>
                    </a:solidFill>
                  </a:rPr>
                  <a:t>Μονάδα μέτρησης</a:t>
                </a:r>
                <a:endParaRPr lang="en-US" kern="1200" dirty="0">
                  <a:solidFill>
                    <a:schemeClr val="tx1"/>
                  </a:solidFill>
                </a:endParaRPr>
              </a:p>
            </p:txBody>
          </p:sp>
          <p:cxnSp>
            <p:nvCxnSpPr>
              <p:cNvPr id="26" name="Straight Arrow Connector 25">
                <a:extLst>
                  <a:ext uri="{FF2B5EF4-FFF2-40B4-BE49-F238E27FC236}">
                    <a16:creationId xmlns:a16="http://schemas.microsoft.com/office/drawing/2014/main" id="{CC7C39C6-C26B-E549-B4E6-2B3213B8462E}"/>
                  </a:ext>
                </a:extLst>
              </p:cNvPr>
              <p:cNvCxnSpPr>
                <a:cxnSpLocks/>
              </p:cNvCxnSpPr>
              <p:nvPr/>
            </p:nvCxnSpPr>
            <p:spPr>
              <a:xfrm>
                <a:off x="3119936" y="5568043"/>
                <a:ext cx="0" cy="366252"/>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920B5F3-E139-344B-898E-2FF4C1A4A812}"/>
                  </a:ext>
                </a:extLst>
              </p:cNvPr>
              <p:cNvCxnSpPr>
                <a:cxnSpLocks/>
              </p:cNvCxnSpPr>
              <p:nvPr/>
            </p:nvCxnSpPr>
            <p:spPr>
              <a:xfrm>
                <a:off x="1061673" y="5568043"/>
                <a:ext cx="0" cy="366252"/>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17C0988-DE4A-014C-B3B6-DD093068D3BB}"/>
                  </a:ext>
                </a:extLst>
              </p:cNvPr>
              <p:cNvCxnSpPr>
                <a:cxnSpLocks/>
              </p:cNvCxnSpPr>
              <p:nvPr/>
            </p:nvCxnSpPr>
            <p:spPr>
              <a:xfrm flipV="1">
                <a:off x="3854598" y="6360643"/>
                <a:ext cx="432000" cy="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6">
                <a:extLst>
                  <a:ext uri="{FF2B5EF4-FFF2-40B4-BE49-F238E27FC236}">
                    <a16:creationId xmlns:a16="http://schemas.microsoft.com/office/drawing/2014/main" id="{A2C08032-A20F-D742-B798-03C445B2630D}"/>
                  </a:ext>
                </a:extLst>
              </p:cNvPr>
              <p:cNvSpPr/>
              <p:nvPr/>
            </p:nvSpPr>
            <p:spPr>
              <a:xfrm>
                <a:off x="4286598" y="5934295"/>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kern="1200" dirty="0">
                    <a:solidFill>
                      <a:schemeClr val="tx1"/>
                    </a:solidFill>
                  </a:rPr>
                  <a:t>Μεθοδολογία</a:t>
                </a:r>
              </a:p>
              <a:p>
                <a:pPr lvl="0" algn="ctr" defTabSz="1155700">
                  <a:lnSpc>
                    <a:spcPct val="90000"/>
                  </a:lnSpc>
                  <a:spcBef>
                    <a:spcPct val="0"/>
                  </a:spcBef>
                  <a:spcAft>
                    <a:spcPct val="35000"/>
                  </a:spcAft>
                </a:pPr>
                <a:r>
                  <a:rPr lang="el-GR" dirty="0">
                    <a:solidFill>
                      <a:schemeClr val="tx1"/>
                    </a:solidFill>
                  </a:rPr>
                  <a:t>Σφάλματα</a:t>
                </a:r>
                <a:endParaRPr lang="en-US" kern="1200" dirty="0">
                  <a:solidFill>
                    <a:schemeClr val="tx1"/>
                  </a:solidFill>
                </a:endParaRPr>
              </a:p>
            </p:txBody>
          </p:sp>
          <p:cxnSp>
            <p:nvCxnSpPr>
              <p:cNvPr id="23" name="Straight Arrow Connector 22">
                <a:extLst>
                  <a:ext uri="{FF2B5EF4-FFF2-40B4-BE49-F238E27FC236}">
                    <a16:creationId xmlns:a16="http://schemas.microsoft.com/office/drawing/2014/main" id="{B478D37C-E91B-2C40-B085-FC6FFE58DD42}"/>
                  </a:ext>
                </a:extLst>
              </p:cNvPr>
              <p:cNvCxnSpPr>
                <a:cxnSpLocks/>
              </p:cNvCxnSpPr>
              <p:nvPr/>
            </p:nvCxnSpPr>
            <p:spPr>
              <a:xfrm flipV="1">
                <a:off x="5860196" y="6360643"/>
                <a:ext cx="432000" cy="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7" name="Rounded Rectangle 6">
                <a:extLst>
                  <a:ext uri="{FF2B5EF4-FFF2-40B4-BE49-F238E27FC236}">
                    <a16:creationId xmlns:a16="http://schemas.microsoft.com/office/drawing/2014/main" id="{D1F0FA92-2C29-994A-B611-D59AC86925DD}"/>
                  </a:ext>
                </a:extLst>
              </p:cNvPr>
              <p:cNvSpPr/>
              <p:nvPr/>
            </p:nvSpPr>
            <p:spPr>
              <a:xfrm>
                <a:off x="6292196" y="5934295"/>
                <a:ext cx="1556412" cy="754725"/>
              </a:xfrm>
              <a:prstGeom prst="rect">
                <a:avLst/>
              </a:prstGeom>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l-GR" dirty="0">
                    <a:solidFill>
                      <a:schemeClr val="tx1"/>
                    </a:solidFill>
                  </a:rPr>
                  <a:t>Εκτίμηση</a:t>
                </a:r>
                <a:endParaRPr lang="el-GR" kern="1200" dirty="0">
                  <a:solidFill>
                    <a:schemeClr val="tx1"/>
                  </a:solidFill>
                </a:endParaRPr>
              </a:p>
              <a:p>
                <a:pPr lvl="0" algn="ctr" defTabSz="1155700">
                  <a:lnSpc>
                    <a:spcPct val="90000"/>
                  </a:lnSpc>
                  <a:spcBef>
                    <a:spcPct val="0"/>
                  </a:spcBef>
                  <a:spcAft>
                    <a:spcPct val="35000"/>
                  </a:spcAft>
                </a:pPr>
                <a:r>
                  <a:rPr lang="el-GR" kern="1200" dirty="0">
                    <a:solidFill>
                      <a:schemeClr val="tx1"/>
                    </a:solidFill>
                  </a:rPr>
                  <a:t>αβεβαιότητας</a:t>
                </a:r>
                <a:endParaRPr lang="en-US" kern="1200" dirty="0">
                  <a:solidFill>
                    <a:schemeClr val="tx1"/>
                  </a:solidFill>
                </a:endParaRPr>
              </a:p>
            </p:txBody>
          </p:sp>
          <p:cxnSp>
            <p:nvCxnSpPr>
              <p:cNvPr id="34" name="Straight Arrow Connector 33">
                <a:extLst>
                  <a:ext uri="{FF2B5EF4-FFF2-40B4-BE49-F238E27FC236}">
                    <a16:creationId xmlns:a16="http://schemas.microsoft.com/office/drawing/2014/main" id="{DC99CBF8-6BCB-0F46-A4C3-EB8BE1E03347}"/>
                  </a:ext>
                </a:extLst>
              </p:cNvPr>
              <p:cNvCxnSpPr>
                <a:cxnSpLocks/>
              </p:cNvCxnSpPr>
              <p:nvPr/>
            </p:nvCxnSpPr>
            <p:spPr>
              <a:xfrm>
                <a:off x="5032615" y="5568043"/>
                <a:ext cx="6623" cy="366252"/>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123F7ED-099B-424C-AE11-1FFD068F5A96}"/>
                  </a:ext>
                </a:extLst>
              </p:cNvPr>
              <p:cNvCxnSpPr>
                <a:cxnSpLocks/>
              </p:cNvCxnSpPr>
              <p:nvPr/>
            </p:nvCxnSpPr>
            <p:spPr>
              <a:xfrm>
                <a:off x="7036773" y="5568043"/>
                <a:ext cx="0" cy="371691"/>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A33A106-31AF-3747-9CE5-2F0D2223BF05}"/>
                  </a:ext>
                </a:extLst>
              </p:cNvPr>
              <p:cNvCxnSpPr/>
              <p:nvPr/>
            </p:nvCxnSpPr>
            <p:spPr>
              <a:xfrm>
                <a:off x="1078860" y="5568043"/>
                <a:ext cx="5991542"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0" name="Left Brace 19">
              <a:extLst>
                <a:ext uri="{FF2B5EF4-FFF2-40B4-BE49-F238E27FC236}">
                  <a16:creationId xmlns:a16="http://schemas.microsoft.com/office/drawing/2014/main" id="{0EA427DE-5ABD-8B4F-84A1-BDBDFA3EF2AD}"/>
                </a:ext>
              </a:extLst>
            </p:cNvPr>
            <p:cNvSpPr/>
            <p:nvPr/>
          </p:nvSpPr>
          <p:spPr>
            <a:xfrm rot="16200000">
              <a:off x="1792258" y="5376399"/>
              <a:ext cx="246040" cy="9801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Y"/>
            </a:p>
          </p:txBody>
        </p:sp>
      </p:grpSp>
    </p:spTree>
    <p:extLst>
      <p:ext uri="{BB962C8B-B14F-4D97-AF65-F5344CB8AC3E}">
        <p14:creationId xmlns:p14="http://schemas.microsoft.com/office/powerpoint/2010/main" val="546185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A98C-E1CD-284D-A2E9-406B756E02E9}"/>
              </a:ext>
            </a:extLst>
          </p:cNvPr>
          <p:cNvSpPr txBox="1">
            <a:spLocks/>
          </p:cNvSpPr>
          <p:nvPr/>
        </p:nvSpPr>
        <p:spPr>
          <a:xfrm>
            <a:off x="457200" y="95022"/>
            <a:ext cx="7620000" cy="554037"/>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l-GR" sz="3200" dirty="0"/>
              <a:t>Η ορθή επιλογή οργάνου μέτρησης </a:t>
            </a:r>
            <a:endParaRPr lang="en-US" sz="3200" dirty="0"/>
          </a:p>
        </p:txBody>
      </p:sp>
      <p:pic>
        <p:nvPicPr>
          <p:cNvPr id="4" name="Picture 3" descr="Graphical user interface, text, table&#10;&#10;Description automatically generated">
            <a:extLst>
              <a:ext uri="{FF2B5EF4-FFF2-40B4-BE49-F238E27FC236}">
                <a16:creationId xmlns:a16="http://schemas.microsoft.com/office/drawing/2014/main" id="{8279A891-FBDF-C743-B6CB-11F3F9805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741853"/>
            <a:ext cx="6335486" cy="5785460"/>
          </a:xfrm>
          <a:prstGeom prst="rect">
            <a:avLst/>
          </a:prstGeom>
        </p:spPr>
      </p:pic>
      <p:sp>
        <p:nvSpPr>
          <p:cNvPr id="5" name="TextBox 4">
            <a:extLst>
              <a:ext uri="{FF2B5EF4-FFF2-40B4-BE49-F238E27FC236}">
                <a16:creationId xmlns:a16="http://schemas.microsoft.com/office/drawing/2014/main" id="{1C2E3C3D-B3D5-494A-9378-2C79F2C7DC00}"/>
              </a:ext>
            </a:extLst>
          </p:cNvPr>
          <p:cNvSpPr txBox="1"/>
          <p:nvPr/>
        </p:nvSpPr>
        <p:spPr>
          <a:xfrm>
            <a:off x="6949125" y="741853"/>
            <a:ext cx="684483" cy="400110"/>
          </a:xfrm>
          <a:prstGeom prst="rect">
            <a:avLst/>
          </a:prstGeom>
          <a:noFill/>
        </p:spPr>
        <p:txBody>
          <a:bodyPr wrap="none" rtlCol="0">
            <a:spAutoFit/>
          </a:bodyPr>
          <a:lstStyle/>
          <a:p>
            <a:r>
              <a:rPr lang="el-GR" sz="2000" dirty="0">
                <a:solidFill>
                  <a:srgbClr val="0070C0"/>
                </a:solidFill>
              </a:rPr>
              <a:t>ΠΔ.3</a:t>
            </a:r>
            <a:endParaRPr lang="en-CY" sz="2000" dirty="0">
              <a:solidFill>
                <a:srgbClr val="0070C0"/>
              </a:solidFill>
            </a:endParaRPr>
          </a:p>
        </p:txBody>
      </p:sp>
      <p:sp>
        <p:nvSpPr>
          <p:cNvPr id="7" name="Rectangle 6">
            <a:extLst>
              <a:ext uri="{FF2B5EF4-FFF2-40B4-BE49-F238E27FC236}">
                <a16:creationId xmlns:a16="http://schemas.microsoft.com/office/drawing/2014/main" id="{BEC58FAF-4537-A347-917E-38FF0D10E830}"/>
              </a:ext>
            </a:extLst>
          </p:cNvPr>
          <p:cNvSpPr/>
          <p:nvPr/>
        </p:nvSpPr>
        <p:spPr>
          <a:xfrm>
            <a:off x="783771" y="741853"/>
            <a:ext cx="6008915" cy="59709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Y"/>
          </a:p>
        </p:txBody>
      </p:sp>
      <p:pic>
        <p:nvPicPr>
          <p:cNvPr id="8" name="Picture 7" descr="Text, application&#10;&#10;Description automatically generated">
            <a:extLst>
              <a:ext uri="{FF2B5EF4-FFF2-40B4-BE49-F238E27FC236}">
                <a16:creationId xmlns:a16="http://schemas.microsoft.com/office/drawing/2014/main" id="{AE249E96-7829-B748-A144-9832005C52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49349"/>
            <a:ext cx="8347210" cy="5343307"/>
          </a:xfrm>
          <a:prstGeom prst="rect">
            <a:avLst/>
          </a:prstGeom>
        </p:spPr>
      </p:pic>
    </p:spTree>
    <p:extLst>
      <p:ext uri="{BB962C8B-B14F-4D97-AF65-F5344CB8AC3E}">
        <p14:creationId xmlns:p14="http://schemas.microsoft.com/office/powerpoint/2010/main" val="208925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9543</TotalTime>
  <Words>1124</Words>
  <Application>Microsoft Macintosh PowerPoint</Application>
  <PresentationFormat>On-screen Show (4:3)</PresentationFormat>
  <Paragraphs>235</Paragraphs>
  <Slides>18</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Cambria</vt:lpstr>
      <vt:lpstr>Adjacency</vt:lpstr>
      <vt:lpstr>Κεφάλαιο 1:  Μετρήσεις </vt:lpstr>
      <vt:lpstr>Περιεχόμενα</vt:lpstr>
      <vt:lpstr>Στόχοι</vt:lpstr>
      <vt:lpstr>Η φυσική σημασία της μέτρηση</vt:lpstr>
      <vt:lpstr>PowerPoint Presentation</vt:lpstr>
      <vt:lpstr>PowerPoint Presentation</vt:lpstr>
      <vt:lpstr>PowerPoint Presentation</vt:lpstr>
      <vt:lpstr>Στόχοι</vt:lpstr>
      <vt:lpstr>PowerPoint Presentation</vt:lpstr>
      <vt:lpstr>PowerPoint Presentation</vt:lpstr>
      <vt:lpstr>PowerPoint Presentation</vt:lpstr>
      <vt:lpstr>PowerPoint Presentation</vt:lpstr>
      <vt:lpstr>Εκτίμηση αβεβαιότητας</vt:lpstr>
      <vt:lpstr>PowerPoint Presentation</vt:lpstr>
      <vt:lpstr>Πολλαπλασιασμός μετρήσεων </vt:lpstr>
      <vt:lpstr>PowerPoint Presentation</vt:lpstr>
      <vt:lpstr>Αξιολόγηση</vt:lpstr>
      <vt:lpstr>Χρονοδιάγραμμα </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Μετρήσεις - Αβεβαιότητα</dc:title>
  <dc:creator>Savvas Polydorides</dc:creator>
  <cp:lastModifiedBy>Savvas Polydorides</cp:lastModifiedBy>
  <cp:revision>150</cp:revision>
  <dcterms:created xsi:type="dcterms:W3CDTF">2018-10-08T12:09:31Z</dcterms:created>
  <dcterms:modified xsi:type="dcterms:W3CDTF">2021-04-09T20:01:40Z</dcterms:modified>
</cp:coreProperties>
</file>