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96" r:id="rId6"/>
    <p:sldId id="295" r:id="rId7"/>
    <p:sldId id="299" r:id="rId8"/>
    <p:sldId id="300" r:id="rId9"/>
    <p:sldId id="301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E3D00-A963-4E3C-AE18-45C5ADB0764D}" v="1" dt="2020-05-01T07:58:30.041"/>
    <p1510:client id="{71D0B510-F90D-4E33-AA8B-253874745292}" v="7" dt="2020-04-22T15:14:19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ΓΙΑΝΝΑΚΗΣ ΧΑΤΖΗΚΩΣΤΗΣ" userId="9bba0a2c-19f6-4d4e-b485-1f48d15106a4" providerId="ADAL" clId="{71D0B510-F90D-4E33-AA8B-253874745292}"/>
    <pc:docChg chg="undo custSel addSld modSld">
      <pc:chgData name="ΓΙΑΝΝΑΚΗΣ ΧΑΤΖΗΚΩΣΤΗΣ" userId="9bba0a2c-19f6-4d4e-b485-1f48d15106a4" providerId="ADAL" clId="{71D0B510-F90D-4E33-AA8B-253874745292}" dt="2020-04-22T15:15:43.844" v="75" actId="57"/>
      <pc:docMkLst>
        <pc:docMk/>
      </pc:docMkLst>
      <pc:sldChg chg="addSp delSp modSp">
        <pc:chgData name="ΓΙΑΝΝΑΚΗΣ ΧΑΤΖΗΚΩΣΤΗΣ" userId="9bba0a2c-19f6-4d4e-b485-1f48d15106a4" providerId="ADAL" clId="{71D0B510-F90D-4E33-AA8B-253874745292}" dt="2020-04-22T15:10:21.756" v="5"/>
        <pc:sldMkLst>
          <pc:docMk/>
          <pc:sldMk cId="419356769" sldId="297"/>
        </pc:sldMkLst>
        <pc:spChg chg="add del mod">
          <ac:chgData name="ΓΙΑΝΝΑΚΗΣ ΧΑΤΖΗΚΩΣΤΗΣ" userId="9bba0a2c-19f6-4d4e-b485-1f48d15106a4" providerId="ADAL" clId="{71D0B510-F90D-4E33-AA8B-253874745292}" dt="2020-04-22T15:10:21.756" v="5"/>
          <ac:spMkLst>
            <pc:docMk/>
            <pc:sldMk cId="419356769" sldId="297"/>
            <ac:spMk id="4" creationId="{B63924A5-79F6-451E-979C-5ADC9F6427FE}"/>
          </ac:spMkLst>
        </pc:spChg>
      </pc:sldChg>
      <pc:sldChg chg="modSp new">
        <pc:chgData name="ΓΙΑΝΝΑΚΗΣ ΧΑΤΖΗΚΩΣΤΗΣ" userId="9bba0a2c-19f6-4d4e-b485-1f48d15106a4" providerId="ADAL" clId="{71D0B510-F90D-4E33-AA8B-253874745292}" dt="2020-04-22T15:15:43.844" v="75" actId="57"/>
        <pc:sldMkLst>
          <pc:docMk/>
          <pc:sldMk cId="3055502848" sldId="301"/>
        </pc:sldMkLst>
        <pc:spChg chg="mod">
          <ac:chgData name="ΓΙΑΝΝΑΚΗΣ ΧΑΤΖΗΚΩΣΤΗΣ" userId="9bba0a2c-19f6-4d4e-b485-1f48d15106a4" providerId="ADAL" clId="{71D0B510-F90D-4E33-AA8B-253874745292}" dt="2020-04-22T15:11:17.414" v="14" actId="27636"/>
          <ac:spMkLst>
            <pc:docMk/>
            <pc:sldMk cId="3055502848" sldId="301"/>
            <ac:spMk id="2" creationId="{432497FF-C8EE-4863-918E-7E6F8DB9D6C5}"/>
          </ac:spMkLst>
        </pc:spChg>
        <pc:spChg chg="mod">
          <ac:chgData name="ΓΙΑΝΝΑΚΗΣ ΧΑΤΖΗΚΩΣΤΗΣ" userId="9bba0a2c-19f6-4d4e-b485-1f48d15106a4" providerId="ADAL" clId="{71D0B510-F90D-4E33-AA8B-253874745292}" dt="2020-04-22T15:15:43.844" v="75" actId="57"/>
          <ac:spMkLst>
            <pc:docMk/>
            <pc:sldMk cId="3055502848" sldId="301"/>
            <ac:spMk id="3" creationId="{491FE5E5-2A93-492D-9847-7E20E63D536B}"/>
          </ac:spMkLst>
        </pc:spChg>
      </pc:sldChg>
    </pc:docChg>
  </pc:docChgLst>
  <pc:docChgLst>
    <pc:chgData name="Παναγιώτα Τουλούμη" userId="S::panayiotatouloumi@te.schools.ac.cy::858d9eff-b85e-492c-9169-861077b1dcad" providerId="AD" clId="Web-{037E3D00-A963-4E3C-AE18-45C5ADB0764D}"/>
    <pc:docChg chg="modSld">
      <pc:chgData name="Παναγιώτα Τουλούμη" userId="S::panayiotatouloumi@te.schools.ac.cy::858d9eff-b85e-492c-9169-861077b1dcad" providerId="AD" clId="Web-{037E3D00-A963-4E3C-AE18-45C5ADB0764D}" dt="2020-05-01T07:58:30.041" v="0" actId="1076"/>
      <pc:docMkLst>
        <pc:docMk/>
      </pc:docMkLst>
      <pc:sldChg chg="modSp">
        <pc:chgData name="Παναγιώτα Τουλούμη" userId="S::panayiotatouloumi@te.schools.ac.cy::858d9eff-b85e-492c-9169-861077b1dcad" providerId="AD" clId="Web-{037E3D00-A963-4E3C-AE18-45C5ADB0764D}" dt="2020-05-01T07:58:30.041" v="0" actId="1076"/>
        <pc:sldMkLst>
          <pc:docMk/>
          <pc:sldMk cId="3314837860" sldId="299"/>
        </pc:sldMkLst>
        <pc:spChg chg="mod">
          <ac:chgData name="Παναγιώτα Τουλούμη" userId="S::panayiotatouloumi@te.schools.ac.cy::858d9eff-b85e-492c-9169-861077b1dcad" providerId="AD" clId="Web-{037E3D00-A963-4E3C-AE18-45C5ADB0764D}" dt="2020-05-01T07:58:30.041" v="0" actId="1076"/>
          <ac:spMkLst>
            <pc:docMk/>
            <pc:sldMk cId="3314837860" sldId="299"/>
            <ac:spMk id="1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D5B40-E03A-48C1-B92F-4D048DBF5556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43CCF-9CB1-42CC-B2B6-C487E07C0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921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37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4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48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24F44-E708-4DD5-AF0A-FCEF5BE8A6F1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8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Τίτλος και 4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 altLang="el-GR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482F6-6567-444F-9A04-38D96E42A2C9}" type="slidenum">
              <a:rPr lang="el-GR" alt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41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Τίτλος, Αντι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 altLang="el-GR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3AF50-8782-40CF-8B53-39F564DB54A3}" type="slidenum">
              <a:rPr lang="el-GR" alt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7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Τίτλος και Αντικείμενο επάνω από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alt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 altLang="el-GR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A2E8E-A6A2-4C00-8D22-066B12895CBB}" type="slidenum">
              <a:rPr lang="el-GR" alt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 alt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7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34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1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4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15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8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1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5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91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FFFFCC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12/10/2017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03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EE4B3-CC9A-4AF2-9C27-6A18E1C068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Ένταση ηλεκτρικού ρεύματος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D98888-161F-4D1C-81DD-BDA8785F26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773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82FBD-8FE6-41A6-8C29-F65FC9D59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Ορισμός Έντασης </a:t>
            </a:r>
            <a:r>
              <a:rPr lang="el-GR" dirty="0" err="1"/>
              <a:t>Ηλ</a:t>
            </a:r>
            <a:r>
              <a:rPr lang="el-GR" dirty="0"/>
              <a:t>. ρεύματος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FDFEB-7F4D-46EB-B4EE-06000CD78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131" y="1681425"/>
            <a:ext cx="4727713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l-GR" dirty="0"/>
              <a:t>Για να περιγράψουμε την ποσότητα ηλεκτρικού φορτίου, που ρέει σε έναν αγωγό, χρησιμοποιούμε το φυσικό μέγεθος της </a:t>
            </a:r>
            <a:r>
              <a:rPr lang="el-GR" b="1" dirty="0"/>
              <a:t>έντασης ηλεκτρικού ρεύματος</a:t>
            </a:r>
            <a:r>
              <a:rPr lang="el-GR" dirty="0"/>
              <a:t>.</a:t>
            </a:r>
          </a:p>
          <a:p>
            <a:pPr marL="0" indent="0">
              <a:buNone/>
            </a:pPr>
            <a:r>
              <a:rPr lang="el-GR" dirty="0"/>
              <a:t>Ορίζουμε ως </a:t>
            </a:r>
            <a:r>
              <a:rPr lang="el-GR" b="1" dirty="0"/>
              <a:t>Ένταση l </a:t>
            </a:r>
            <a:r>
              <a:rPr lang="el-GR" dirty="0"/>
              <a:t>του ηλεκτρικού ρεύματος, που διαρρέει έναν αγωγό, το συνολικό, κατ’ απόλυτη τιμή, φορτίο που διέρχεται ανά μονάδα χρόνου από μία διατομή του αγωγού:</a:t>
            </a:r>
          </a:p>
          <a:p>
            <a:pPr marL="0" indent="0">
              <a:buNone/>
            </a:pPr>
            <a:r>
              <a:rPr lang="en-GB" b="1" dirty="0"/>
              <a:t>l = </a:t>
            </a:r>
            <a:r>
              <a:rPr lang="el-GR" dirty="0"/>
              <a:t>Ι</a:t>
            </a:r>
            <a:r>
              <a:rPr lang="el-GR" b="1" dirty="0"/>
              <a:t>Δ</a:t>
            </a:r>
            <a:r>
              <a:rPr lang="en-GB" b="1" dirty="0"/>
              <a:t>q </a:t>
            </a:r>
            <a:r>
              <a:rPr lang="el-GR" dirty="0"/>
              <a:t>Ι</a:t>
            </a:r>
            <a:r>
              <a:rPr lang="el-GR" b="1" dirty="0"/>
              <a:t> /Δ</a:t>
            </a:r>
            <a:r>
              <a:rPr lang="en-GB" b="1" dirty="0"/>
              <a:t>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69D400-8F2D-449D-861E-69A70DA22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844" y="1941422"/>
            <a:ext cx="3715807" cy="297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53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  <a:latin typeface="Calibri"/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l-G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35895" y="1002510"/>
                <a:ext cx="1681171" cy="1131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𝑰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3600" b="1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3600" b="1" i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3600" b="1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𝒒</m:t>
                          </m:r>
                        </m:num>
                        <m:den>
                          <m:r>
                            <a:rPr lang="en-US" sz="3600" b="1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l-GR" sz="3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5" y="1002510"/>
                <a:ext cx="1681171" cy="1131528"/>
              </a:xfrm>
              <a:prstGeom prst="rect">
                <a:avLst/>
              </a:prstGeom>
              <a:blipFill>
                <a:blip r:embed="rId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82675" y="264326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prstClr val="black"/>
                </a:solidFill>
                <a:latin typeface="Comic Sans MS" panose="030F0702030302020204" pitchFamily="66" charset="0"/>
              </a:rPr>
              <a:t>Στο σύστημα </a:t>
            </a:r>
            <a:r>
              <a:rPr lang="en-US" b="1" dirty="0">
                <a:solidFill>
                  <a:prstClr val="black"/>
                </a:solidFill>
                <a:latin typeface="Comic Sans MS" panose="030F0702030302020204" pitchFamily="66" charset="0"/>
              </a:rPr>
              <a:t>SI:</a:t>
            </a:r>
            <a:endParaRPr lang="el-GR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76825" y="2272491"/>
                <a:ext cx="76495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3200" b="1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𝟏𝐂</m:t>
                          </m:r>
                        </m:num>
                        <m:den>
                          <m:r>
                            <a:rPr lang="en-US" sz="3200" b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𝟏𝐬</m:t>
                          </m:r>
                        </m:den>
                      </m:f>
                    </m:oMath>
                  </m:oMathPara>
                </a14:m>
                <a:endParaRPr lang="el-GR" sz="32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825" y="2272491"/>
                <a:ext cx="764953" cy="1017523"/>
              </a:xfrm>
              <a:prstGeom prst="rect">
                <a:avLst/>
              </a:prstGeom>
              <a:blipFill>
                <a:blip r:embed="rId3"/>
                <a:stretch>
                  <a:fillRect b="-1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Ομάδα 11"/>
          <p:cNvGrpSpPr/>
          <p:nvPr/>
        </p:nvGrpSpPr>
        <p:grpSpPr>
          <a:xfrm>
            <a:off x="3115916" y="2524255"/>
            <a:ext cx="1531434" cy="596063"/>
            <a:chOff x="3115916" y="2524253"/>
            <a:chExt cx="1531434" cy="5960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115916" y="2535541"/>
                  <a:ext cx="80182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𝟏𝐀</m:t>
                        </m:r>
                      </m:oMath>
                    </m:oMathPara>
                  </a14:m>
                  <a:endParaRPr lang="el-GR" sz="32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5916" y="2535541"/>
                  <a:ext cx="801823" cy="58477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/>
            <p:cNvSpPr txBox="1"/>
            <p:nvPr/>
          </p:nvSpPr>
          <p:spPr>
            <a:xfrm>
              <a:off x="3886399" y="2524253"/>
              <a:ext cx="7609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=</a:t>
              </a:r>
              <a:endParaRPr lang="el-G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10" name="Ελεύθερη σχεδίαση 9"/>
          <p:cNvSpPr/>
          <p:nvPr/>
        </p:nvSpPr>
        <p:spPr>
          <a:xfrm>
            <a:off x="5023558" y="1320802"/>
            <a:ext cx="376387" cy="1203453"/>
          </a:xfrm>
          <a:custGeom>
            <a:avLst/>
            <a:gdLst>
              <a:gd name="connsiteX0" fmla="*/ 0 w 376387"/>
              <a:gd name="connsiteY0" fmla="*/ 0 h 1185333"/>
              <a:gd name="connsiteX1" fmla="*/ 112888 w 376387"/>
              <a:gd name="connsiteY1" fmla="*/ 22578 h 1185333"/>
              <a:gd name="connsiteX2" fmla="*/ 180622 w 376387"/>
              <a:gd name="connsiteY2" fmla="*/ 79022 h 1185333"/>
              <a:gd name="connsiteX3" fmla="*/ 225777 w 376387"/>
              <a:gd name="connsiteY3" fmla="*/ 146756 h 1185333"/>
              <a:gd name="connsiteX4" fmla="*/ 237066 w 376387"/>
              <a:gd name="connsiteY4" fmla="*/ 180622 h 1185333"/>
              <a:gd name="connsiteX5" fmla="*/ 282222 w 376387"/>
              <a:gd name="connsiteY5" fmla="*/ 248356 h 1185333"/>
              <a:gd name="connsiteX6" fmla="*/ 327377 w 376387"/>
              <a:gd name="connsiteY6" fmla="*/ 406400 h 1185333"/>
              <a:gd name="connsiteX7" fmla="*/ 338666 w 376387"/>
              <a:gd name="connsiteY7" fmla="*/ 462844 h 1185333"/>
              <a:gd name="connsiteX8" fmla="*/ 349955 w 376387"/>
              <a:gd name="connsiteY8" fmla="*/ 541867 h 1185333"/>
              <a:gd name="connsiteX9" fmla="*/ 361244 w 376387"/>
              <a:gd name="connsiteY9" fmla="*/ 575733 h 1185333"/>
              <a:gd name="connsiteX10" fmla="*/ 361244 w 376387"/>
              <a:gd name="connsiteY10" fmla="*/ 869244 h 1185333"/>
              <a:gd name="connsiteX11" fmla="*/ 304800 w 376387"/>
              <a:gd name="connsiteY11" fmla="*/ 970844 h 1185333"/>
              <a:gd name="connsiteX12" fmla="*/ 293511 w 376387"/>
              <a:gd name="connsiteY12" fmla="*/ 1004711 h 1185333"/>
              <a:gd name="connsiteX13" fmla="*/ 248355 w 376387"/>
              <a:gd name="connsiteY13" fmla="*/ 1072444 h 1185333"/>
              <a:gd name="connsiteX14" fmla="*/ 225777 w 376387"/>
              <a:gd name="connsiteY14" fmla="*/ 1106311 h 1185333"/>
              <a:gd name="connsiteX15" fmla="*/ 203200 w 376387"/>
              <a:gd name="connsiteY15" fmla="*/ 1140178 h 1185333"/>
              <a:gd name="connsiteX16" fmla="*/ 135466 w 376387"/>
              <a:gd name="connsiteY16" fmla="*/ 1174044 h 1185333"/>
              <a:gd name="connsiteX17" fmla="*/ 135466 w 376387"/>
              <a:gd name="connsiteY17" fmla="*/ 1185333 h 118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6387" h="1185333">
                <a:moveTo>
                  <a:pt x="0" y="0"/>
                </a:moveTo>
                <a:cubicBezTo>
                  <a:pt x="29123" y="4160"/>
                  <a:pt x="81363" y="6815"/>
                  <a:pt x="112888" y="22578"/>
                </a:cubicBezTo>
                <a:cubicBezTo>
                  <a:pt x="136605" y="34437"/>
                  <a:pt x="164735" y="58596"/>
                  <a:pt x="180622" y="79022"/>
                </a:cubicBezTo>
                <a:cubicBezTo>
                  <a:pt x="197281" y="100441"/>
                  <a:pt x="217196" y="121013"/>
                  <a:pt x="225777" y="146756"/>
                </a:cubicBezTo>
                <a:cubicBezTo>
                  <a:pt x="229540" y="158045"/>
                  <a:pt x="231287" y="170220"/>
                  <a:pt x="237066" y="180622"/>
                </a:cubicBezTo>
                <a:cubicBezTo>
                  <a:pt x="250244" y="204343"/>
                  <a:pt x="273641" y="222613"/>
                  <a:pt x="282222" y="248356"/>
                </a:cubicBezTo>
                <a:cubicBezTo>
                  <a:pt x="303744" y="312920"/>
                  <a:pt x="313200" y="335515"/>
                  <a:pt x="327377" y="406400"/>
                </a:cubicBezTo>
                <a:cubicBezTo>
                  <a:pt x="331140" y="425215"/>
                  <a:pt x="335512" y="443918"/>
                  <a:pt x="338666" y="462844"/>
                </a:cubicBezTo>
                <a:cubicBezTo>
                  <a:pt x="343040" y="489090"/>
                  <a:pt x="344737" y="515775"/>
                  <a:pt x="349955" y="541867"/>
                </a:cubicBezTo>
                <a:cubicBezTo>
                  <a:pt x="352289" y="553535"/>
                  <a:pt x="357481" y="564444"/>
                  <a:pt x="361244" y="575733"/>
                </a:cubicBezTo>
                <a:cubicBezTo>
                  <a:pt x="383087" y="706789"/>
                  <a:pt x="379714" y="656836"/>
                  <a:pt x="361244" y="869244"/>
                </a:cubicBezTo>
                <a:cubicBezTo>
                  <a:pt x="357239" y="915305"/>
                  <a:pt x="320380" y="924105"/>
                  <a:pt x="304800" y="970844"/>
                </a:cubicBezTo>
                <a:cubicBezTo>
                  <a:pt x="301037" y="982133"/>
                  <a:pt x="299290" y="994309"/>
                  <a:pt x="293511" y="1004711"/>
                </a:cubicBezTo>
                <a:cubicBezTo>
                  <a:pt x="280333" y="1028431"/>
                  <a:pt x="263407" y="1049866"/>
                  <a:pt x="248355" y="1072444"/>
                </a:cubicBezTo>
                <a:lnTo>
                  <a:pt x="225777" y="1106311"/>
                </a:lnTo>
                <a:cubicBezTo>
                  <a:pt x="218251" y="1117600"/>
                  <a:pt x="216071" y="1135888"/>
                  <a:pt x="203200" y="1140178"/>
                </a:cubicBezTo>
                <a:cubicBezTo>
                  <a:pt x="175656" y="1149359"/>
                  <a:pt x="157349" y="1152161"/>
                  <a:pt x="135466" y="1174044"/>
                </a:cubicBezTo>
                <a:lnTo>
                  <a:pt x="135466" y="1185333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Ελεύθερη σχεδίαση 10"/>
          <p:cNvSpPr/>
          <p:nvPr/>
        </p:nvSpPr>
        <p:spPr>
          <a:xfrm>
            <a:off x="4402577" y="1873958"/>
            <a:ext cx="304890" cy="1241777"/>
          </a:xfrm>
          <a:custGeom>
            <a:avLst/>
            <a:gdLst>
              <a:gd name="connsiteX0" fmla="*/ 304890 w 304890"/>
              <a:gd name="connsiteY0" fmla="*/ 0 h 1241777"/>
              <a:gd name="connsiteX1" fmla="*/ 192001 w 304890"/>
              <a:gd name="connsiteY1" fmla="*/ 22577 h 1241777"/>
              <a:gd name="connsiteX2" fmla="*/ 158134 w 304890"/>
              <a:gd name="connsiteY2" fmla="*/ 56444 h 1241777"/>
              <a:gd name="connsiteX3" fmla="*/ 124267 w 304890"/>
              <a:gd name="connsiteY3" fmla="*/ 79022 h 1241777"/>
              <a:gd name="connsiteX4" fmla="*/ 56534 w 304890"/>
              <a:gd name="connsiteY4" fmla="*/ 146755 h 1241777"/>
              <a:gd name="connsiteX5" fmla="*/ 22667 w 304890"/>
              <a:gd name="connsiteY5" fmla="*/ 214488 h 1241777"/>
              <a:gd name="connsiteX6" fmla="*/ 11379 w 304890"/>
              <a:gd name="connsiteY6" fmla="*/ 248355 h 1241777"/>
              <a:gd name="connsiteX7" fmla="*/ 11379 w 304890"/>
              <a:gd name="connsiteY7" fmla="*/ 914400 h 1241777"/>
              <a:gd name="connsiteX8" fmla="*/ 45245 w 304890"/>
              <a:gd name="connsiteY8" fmla="*/ 1038577 h 1241777"/>
              <a:gd name="connsiteX9" fmla="*/ 56534 w 304890"/>
              <a:gd name="connsiteY9" fmla="*/ 1072444 h 1241777"/>
              <a:gd name="connsiteX10" fmla="*/ 90401 w 304890"/>
              <a:gd name="connsiteY10" fmla="*/ 1095022 h 1241777"/>
              <a:gd name="connsiteX11" fmla="*/ 135556 w 304890"/>
              <a:gd name="connsiteY11" fmla="*/ 1151466 h 1241777"/>
              <a:gd name="connsiteX12" fmla="*/ 192001 w 304890"/>
              <a:gd name="connsiteY12" fmla="*/ 1207911 h 1241777"/>
              <a:gd name="connsiteX13" fmla="*/ 259734 w 304890"/>
              <a:gd name="connsiteY13" fmla="*/ 1230488 h 1241777"/>
              <a:gd name="connsiteX14" fmla="*/ 293601 w 304890"/>
              <a:gd name="connsiteY14" fmla="*/ 1241777 h 124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890" h="1241777">
                <a:moveTo>
                  <a:pt x="304890" y="0"/>
                </a:moveTo>
                <a:cubicBezTo>
                  <a:pt x="298195" y="956"/>
                  <a:pt x="213497" y="8246"/>
                  <a:pt x="192001" y="22577"/>
                </a:cubicBezTo>
                <a:cubicBezTo>
                  <a:pt x="178717" y="31433"/>
                  <a:pt x="170399" y="46223"/>
                  <a:pt x="158134" y="56444"/>
                </a:cubicBezTo>
                <a:cubicBezTo>
                  <a:pt x="147711" y="65130"/>
                  <a:pt x="134408" y="70008"/>
                  <a:pt x="124267" y="79022"/>
                </a:cubicBezTo>
                <a:cubicBezTo>
                  <a:pt x="100402" y="100235"/>
                  <a:pt x="56534" y="146755"/>
                  <a:pt x="56534" y="146755"/>
                </a:cubicBezTo>
                <a:cubicBezTo>
                  <a:pt x="28156" y="231888"/>
                  <a:pt x="66438" y="126945"/>
                  <a:pt x="22667" y="214488"/>
                </a:cubicBezTo>
                <a:cubicBezTo>
                  <a:pt x="17345" y="225131"/>
                  <a:pt x="15142" y="237066"/>
                  <a:pt x="11379" y="248355"/>
                </a:cubicBezTo>
                <a:cubicBezTo>
                  <a:pt x="833" y="575293"/>
                  <a:pt x="-7817" y="597654"/>
                  <a:pt x="11379" y="914400"/>
                </a:cubicBezTo>
                <a:cubicBezTo>
                  <a:pt x="13743" y="953409"/>
                  <a:pt x="33457" y="1003213"/>
                  <a:pt x="45245" y="1038577"/>
                </a:cubicBezTo>
                <a:cubicBezTo>
                  <a:pt x="49008" y="1049866"/>
                  <a:pt x="46633" y="1065843"/>
                  <a:pt x="56534" y="1072444"/>
                </a:cubicBezTo>
                <a:lnTo>
                  <a:pt x="90401" y="1095022"/>
                </a:lnTo>
                <a:cubicBezTo>
                  <a:pt x="112378" y="1160952"/>
                  <a:pt x="84494" y="1100404"/>
                  <a:pt x="135556" y="1151466"/>
                </a:cubicBezTo>
                <a:cubicBezTo>
                  <a:pt x="174689" y="1190600"/>
                  <a:pt x="137816" y="1183829"/>
                  <a:pt x="192001" y="1207911"/>
                </a:cubicBezTo>
                <a:cubicBezTo>
                  <a:pt x="213749" y="1217577"/>
                  <a:pt x="237156" y="1222962"/>
                  <a:pt x="259734" y="1230488"/>
                </a:cubicBezTo>
                <a:lnTo>
                  <a:pt x="293601" y="1241777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3554" y="3608651"/>
            <a:ext cx="51275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l-G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!!!!! </a:t>
            </a: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Στο 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SI</a:t>
            </a: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,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η μονάδα 1Α (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Amp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  <a:ea typeface="Cambria Math"/>
              </a:rPr>
              <a:t>è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re</a:t>
            </a: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-Αμπέρ</a:t>
            </a:r>
            <a:r>
              <a:rPr lang="en-US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)</a:t>
            </a: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 είναι θεμελιώδης και δεν ορίζεται με βάση την ένταση του ρεύματος.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66" y="3861048"/>
            <a:ext cx="1208790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Ελεύθερη σχεδίαση 16"/>
          <p:cNvSpPr/>
          <p:nvPr/>
        </p:nvSpPr>
        <p:spPr>
          <a:xfrm>
            <a:off x="3510846" y="1614311"/>
            <a:ext cx="316089" cy="1095022"/>
          </a:xfrm>
          <a:custGeom>
            <a:avLst/>
            <a:gdLst>
              <a:gd name="connsiteX0" fmla="*/ 316089 w 316089"/>
              <a:gd name="connsiteY0" fmla="*/ 0 h 1095022"/>
              <a:gd name="connsiteX1" fmla="*/ 259645 w 316089"/>
              <a:gd name="connsiteY1" fmla="*/ 33867 h 1095022"/>
              <a:gd name="connsiteX2" fmla="*/ 225778 w 316089"/>
              <a:gd name="connsiteY2" fmla="*/ 56445 h 1095022"/>
              <a:gd name="connsiteX3" fmla="*/ 180623 w 316089"/>
              <a:gd name="connsiteY3" fmla="*/ 124178 h 1095022"/>
              <a:gd name="connsiteX4" fmla="*/ 101600 w 316089"/>
              <a:gd name="connsiteY4" fmla="*/ 225778 h 1095022"/>
              <a:gd name="connsiteX5" fmla="*/ 79023 w 316089"/>
              <a:gd name="connsiteY5" fmla="*/ 259645 h 1095022"/>
              <a:gd name="connsiteX6" fmla="*/ 56445 w 316089"/>
              <a:gd name="connsiteY6" fmla="*/ 327378 h 1095022"/>
              <a:gd name="connsiteX7" fmla="*/ 22578 w 316089"/>
              <a:gd name="connsiteY7" fmla="*/ 508000 h 1095022"/>
              <a:gd name="connsiteX8" fmla="*/ 11289 w 316089"/>
              <a:gd name="connsiteY8" fmla="*/ 553156 h 1095022"/>
              <a:gd name="connsiteX9" fmla="*/ 0 w 316089"/>
              <a:gd name="connsiteY9" fmla="*/ 598311 h 1095022"/>
              <a:gd name="connsiteX10" fmla="*/ 11289 w 316089"/>
              <a:gd name="connsiteY10" fmla="*/ 970845 h 1095022"/>
              <a:gd name="connsiteX11" fmla="*/ 33867 w 316089"/>
              <a:gd name="connsiteY11" fmla="*/ 1038578 h 1095022"/>
              <a:gd name="connsiteX12" fmla="*/ 45156 w 316089"/>
              <a:gd name="connsiteY12" fmla="*/ 1072445 h 1095022"/>
              <a:gd name="connsiteX13" fmla="*/ 45156 w 316089"/>
              <a:gd name="connsiteY13" fmla="*/ 1095022 h 109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6089" h="1095022">
                <a:moveTo>
                  <a:pt x="316089" y="0"/>
                </a:moveTo>
                <a:cubicBezTo>
                  <a:pt x="297274" y="11289"/>
                  <a:pt x="278251" y="22238"/>
                  <a:pt x="259645" y="33867"/>
                </a:cubicBezTo>
                <a:cubicBezTo>
                  <a:pt x="248140" y="41058"/>
                  <a:pt x="234712" y="46234"/>
                  <a:pt x="225778" y="56445"/>
                </a:cubicBezTo>
                <a:cubicBezTo>
                  <a:pt x="207910" y="76866"/>
                  <a:pt x="199810" y="104991"/>
                  <a:pt x="180623" y="124178"/>
                </a:cubicBezTo>
                <a:cubicBezTo>
                  <a:pt x="127570" y="177231"/>
                  <a:pt x="155609" y="144765"/>
                  <a:pt x="101600" y="225778"/>
                </a:cubicBezTo>
                <a:cubicBezTo>
                  <a:pt x="94074" y="237067"/>
                  <a:pt x="83313" y="246774"/>
                  <a:pt x="79023" y="259645"/>
                </a:cubicBezTo>
                <a:lnTo>
                  <a:pt x="56445" y="327378"/>
                </a:lnTo>
                <a:cubicBezTo>
                  <a:pt x="41307" y="448480"/>
                  <a:pt x="52514" y="388256"/>
                  <a:pt x="22578" y="508000"/>
                </a:cubicBezTo>
                <a:lnTo>
                  <a:pt x="11289" y="553156"/>
                </a:lnTo>
                <a:lnTo>
                  <a:pt x="0" y="598311"/>
                </a:lnTo>
                <a:cubicBezTo>
                  <a:pt x="3763" y="722489"/>
                  <a:pt x="1761" y="846976"/>
                  <a:pt x="11289" y="970845"/>
                </a:cubicBezTo>
                <a:cubicBezTo>
                  <a:pt x="13114" y="994574"/>
                  <a:pt x="26341" y="1016000"/>
                  <a:pt x="33867" y="1038578"/>
                </a:cubicBezTo>
                <a:cubicBezTo>
                  <a:pt x="37630" y="1049867"/>
                  <a:pt x="45156" y="1060545"/>
                  <a:pt x="45156" y="1072445"/>
                </a:cubicBezTo>
                <a:lnTo>
                  <a:pt x="45156" y="1095022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891471" y="272592"/>
            <a:ext cx="7701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Μονάδα μέτρησης της Έντασης του Ρεύματος </a:t>
            </a:r>
          </a:p>
        </p:txBody>
      </p:sp>
    </p:spTree>
    <p:extLst>
      <p:ext uri="{BB962C8B-B14F-4D97-AF65-F5344CB8AC3E}">
        <p14:creationId xmlns:p14="http://schemas.microsoft.com/office/powerpoint/2010/main" val="100960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 animBg="1"/>
      <p:bldP spid="11" grpId="0" animBg="1"/>
      <p:bldP spid="13" grpId="0"/>
      <p:bldP spid="17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Μερκ. Παναγιωτόπουλος-Φυσικός                     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www.merkopanas.blogspot.gr</a:t>
            </a:r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F53439-851E-44AD-84B1-B6BFC3D0C743}" type="slidenum"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18" y="1419200"/>
            <a:ext cx="1208790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8909" y="1007453"/>
            <a:ext cx="56945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Η φορά του ηλεκτρικού ρεύματος είναι η φορά κίνησης των θετικών φορέων (για ιστορικούς λόγους ονομάζεται συμβατική φορά).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8" name="Picture 7" descr="C:\Users\Merkouris\Desktop\ccurrent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202" y="2876199"/>
            <a:ext cx="2476078" cy="246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Ομάδα 8"/>
          <p:cNvGrpSpPr/>
          <p:nvPr/>
        </p:nvGrpSpPr>
        <p:grpSpPr>
          <a:xfrm>
            <a:off x="4906155" y="2691457"/>
            <a:ext cx="2767301" cy="3155308"/>
            <a:chOff x="5940152" y="1584059"/>
            <a:chExt cx="2206868" cy="2565919"/>
          </a:xfrm>
        </p:grpSpPr>
        <p:pic>
          <p:nvPicPr>
            <p:cNvPr id="10" name="Picture 6" descr="C:\Users\Merkouris\Desktop\ecurrent.gif"/>
            <p:cNvPicPr>
              <a:picLocks noChangeAspect="1" noChangeArrowheads="1" noCrop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1584059"/>
              <a:ext cx="1796956" cy="2476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601869" y="3534424"/>
              <a:ext cx="1545151" cy="307777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συμβατική φορά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01869" y="3842201"/>
              <a:ext cx="1325022" cy="307777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ηλεκτρόνια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38641" y="3189979"/>
            <a:ext cx="1613185" cy="1292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Φορά κίνησης αρνητικών φορέων.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6321" y="3356992"/>
            <a:ext cx="1613185" cy="1292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Φορά κίνησης θετικών φορέων.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042012" y="369707"/>
            <a:ext cx="66243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el-GR" sz="32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Φορά του ηλεκτρικού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331483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02674-8E3F-44EE-BDA4-C37D27ECC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7C45F-BF27-4410-B139-A4297BB33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2"/>
            <a:ext cx="5108713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sz="2400" dirty="0"/>
              <a:t>Όταν σε έναν αγωγό συνυπάρχουν θετικοί και αρνητικοί φορείς φορτίου, υπολογίζουμε τη συνολική ένταση του ρεύματος με τον εξής τρόπο:</a:t>
            </a:r>
          </a:p>
          <a:p>
            <a:pPr marL="0" indent="0">
              <a:buNone/>
            </a:pPr>
            <a:r>
              <a:rPr lang="el-GR" sz="2400" dirty="0"/>
              <a:t>• Μετρούμε το συνολικό φορτίο θετικών φορέων, που διέρχεται από μία διατομή του </a:t>
            </a:r>
            <a:r>
              <a:rPr lang="el-GR" sz="2400" dirty="0" err="1"/>
              <a:t>αγωγoύ</a:t>
            </a:r>
            <a:r>
              <a:rPr lang="el-GR" sz="2400" dirty="0"/>
              <a:t> ανά μονάδα χρόνου: ΔQ</a:t>
            </a:r>
            <a:r>
              <a:rPr lang="el-GR" sz="2400" baseline="-25000" dirty="0"/>
              <a:t>1</a:t>
            </a:r>
            <a:r>
              <a:rPr lang="el-GR" sz="2400" dirty="0"/>
              <a:t>/</a:t>
            </a:r>
            <a:r>
              <a:rPr lang="el-GR" sz="2400" dirty="0" err="1"/>
              <a:t>Δt</a:t>
            </a:r>
            <a:r>
              <a:rPr lang="el-GR" sz="2400" dirty="0"/>
              <a:t>.</a:t>
            </a:r>
          </a:p>
          <a:p>
            <a:pPr marL="0" indent="0">
              <a:buNone/>
            </a:pPr>
            <a:r>
              <a:rPr lang="el-GR" sz="2400" dirty="0"/>
              <a:t>• Μετρούμε το </a:t>
            </a:r>
            <a:r>
              <a:rPr lang="el-GR" sz="2400" dirty="0" err="1"/>
              <a:t>κατ</a:t>
            </a:r>
            <a:r>
              <a:rPr lang="el-GR" sz="2400" dirty="0"/>
              <a:t>΄ απόλυτη τιμή συνολικό φορτίο των αρνητικών φορέων, που διέρχεται από την ίδια διατομή ανά μονάδα χρόνου: ΙΔ</a:t>
            </a:r>
            <a:r>
              <a:rPr lang="en-GB" sz="2400" dirty="0"/>
              <a:t>Q</a:t>
            </a:r>
            <a:r>
              <a:rPr lang="en-GB" sz="2400" baseline="-25000" dirty="0"/>
              <a:t>2</a:t>
            </a:r>
            <a:r>
              <a:rPr lang="en-GB" sz="2400" dirty="0"/>
              <a:t> </a:t>
            </a:r>
            <a:r>
              <a:rPr lang="el-GR" sz="2400" dirty="0"/>
              <a:t>Ι /Δ</a:t>
            </a:r>
            <a:r>
              <a:rPr lang="en-GB" sz="2400" dirty="0"/>
              <a:t>t.</a:t>
            </a:r>
            <a:endParaRPr lang="el-GR" sz="2400" dirty="0"/>
          </a:p>
          <a:p>
            <a:r>
              <a:rPr lang="el-GR" sz="2400" dirty="0"/>
              <a:t>H συνολική ένταση ρεύματος είναι ίση με το </a:t>
            </a:r>
            <a:r>
              <a:rPr lang="el-GR" sz="2400" b="1" dirty="0"/>
              <a:t>άθροισμα </a:t>
            </a:r>
            <a:r>
              <a:rPr lang="el-GR" sz="2400" dirty="0"/>
              <a:t>των δύο ροών φορτίου </a:t>
            </a:r>
            <a:br>
              <a:rPr lang="el-GR" sz="2400" dirty="0"/>
            </a:br>
            <a:r>
              <a:rPr lang="el-GR" sz="2400" dirty="0"/>
              <a:t>l </a:t>
            </a:r>
            <a:r>
              <a:rPr lang="el-GR" sz="2400" dirty="0" err="1"/>
              <a:t>ολ</a:t>
            </a:r>
            <a:r>
              <a:rPr lang="el-GR" sz="2400" dirty="0"/>
              <a:t> = ΔQ</a:t>
            </a:r>
            <a:r>
              <a:rPr lang="el-GR" sz="2400" baseline="-25000" dirty="0"/>
              <a:t>1</a:t>
            </a:r>
            <a:r>
              <a:rPr lang="el-GR" sz="2400" dirty="0"/>
              <a:t>/</a:t>
            </a:r>
            <a:r>
              <a:rPr lang="el-GR" sz="2400" dirty="0" err="1"/>
              <a:t>Δt</a:t>
            </a:r>
            <a:r>
              <a:rPr lang="el-GR" sz="2400" dirty="0"/>
              <a:t> + ΙΔQ</a:t>
            </a:r>
            <a:r>
              <a:rPr lang="el-GR" sz="2400" baseline="-25000" dirty="0"/>
              <a:t>2 </a:t>
            </a:r>
            <a:r>
              <a:rPr lang="el-GR" sz="2400" dirty="0"/>
              <a:t>Ι /</a:t>
            </a:r>
            <a:r>
              <a:rPr lang="el-GR" sz="2400" dirty="0" err="1"/>
              <a:t>Δt</a:t>
            </a:r>
            <a:r>
              <a:rPr lang="el-GR" sz="2400" dirty="0"/>
              <a:t>.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3E6FD-1E59-4A9D-8BE6-F45426A2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D9E058-D2C0-4B57-AA1C-9E63D7D51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913" y="2584349"/>
            <a:ext cx="3410224" cy="25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2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497FF-C8EE-4863-918E-7E6F8DB9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000000"/>
                </a:solidFill>
                <a:latin typeface="CFHelvetica-Bold"/>
              </a:rPr>
              <a:t>Παράδειγμα</a:t>
            </a:r>
            <a:br>
              <a:rPr lang="el-GR" b="1" dirty="0">
                <a:solidFill>
                  <a:srgbClr val="000000"/>
                </a:solidFill>
                <a:latin typeface="CFHelvetica-Bold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FE5E5-2A93-492D-9847-7E20E63D5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l-GR" b="1" dirty="0">
                <a:solidFill>
                  <a:srgbClr val="102D69"/>
                </a:solidFill>
                <a:latin typeface="CFHelvetica-Bold"/>
              </a:rPr>
              <a:t>Α. </a:t>
            </a:r>
            <a:r>
              <a:rPr lang="el-GR" dirty="0">
                <a:solidFill>
                  <a:srgbClr val="102D69"/>
                </a:solidFill>
                <a:latin typeface="CFHelvetica-Regular"/>
              </a:rPr>
              <a:t>Κατά την εκκίνηση της μηχανής ενός φορτηγού, στο κύκλωμα του </a:t>
            </a:r>
            <a:r>
              <a:rPr lang="el-GR" dirty="0" err="1">
                <a:solidFill>
                  <a:srgbClr val="102D69"/>
                </a:solidFill>
                <a:latin typeface="CFHelvetica-Regular"/>
              </a:rPr>
              <a:t>εκκινητή</a:t>
            </a:r>
            <a:r>
              <a:rPr lang="el-GR" dirty="0">
                <a:solidFill>
                  <a:srgbClr val="102D69"/>
                </a:solidFill>
                <a:latin typeface="CFHelvetica-Regular"/>
              </a:rPr>
              <a:t> ρέει συνολικό φορτίο</a:t>
            </a:r>
          </a:p>
          <a:p>
            <a:pPr marL="0" indent="0">
              <a:buNone/>
            </a:pPr>
            <a:r>
              <a:rPr lang="el-GR" dirty="0">
                <a:solidFill>
                  <a:srgbClr val="102D69"/>
                </a:solidFill>
                <a:latin typeface="CFHelvetica-Regular"/>
              </a:rPr>
              <a:t>720 C σε χρονικό διάστημα 4,00 s. Να υπολογίσετε τη μέση ένταση του ρεύματος.</a:t>
            </a:r>
          </a:p>
          <a:p>
            <a:pPr marL="0" indent="0">
              <a:buNone/>
            </a:pPr>
            <a:r>
              <a:rPr lang="el-GR" dirty="0">
                <a:solidFill>
                  <a:srgbClr val="000000"/>
                </a:solidFill>
                <a:latin typeface="CFHelvetica-Regular"/>
              </a:rPr>
              <a:t>Από τον ορισμό της έντασης ρεύματος, προκύπτει: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CFHelvetica-Regular"/>
              </a:rPr>
              <a:t>l = </a:t>
            </a:r>
            <a:r>
              <a:rPr lang="el-GR" dirty="0">
                <a:solidFill>
                  <a:srgbClr val="000000"/>
                </a:solidFill>
                <a:latin typeface="MinionPro-Regular"/>
              </a:rPr>
              <a:t>Δ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Q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/</a:t>
            </a:r>
            <a:r>
              <a:rPr lang="el-GR" dirty="0">
                <a:solidFill>
                  <a:srgbClr val="000000"/>
                </a:solidFill>
                <a:latin typeface="MinionPro-Regular"/>
              </a:rPr>
              <a:t>Δ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t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=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720 C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/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4,00 s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= 180 A</a:t>
            </a:r>
          </a:p>
          <a:p>
            <a:pPr marL="0" indent="0">
              <a:buNone/>
            </a:pPr>
            <a:r>
              <a:rPr lang="el-GR" b="1" dirty="0">
                <a:solidFill>
                  <a:srgbClr val="102D69"/>
                </a:solidFill>
                <a:latin typeface="CFHelvetica-Bold"/>
              </a:rPr>
              <a:t>Β. </a:t>
            </a:r>
            <a:r>
              <a:rPr lang="el-GR" dirty="0">
                <a:solidFill>
                  <a:srgbClr val="102D69"/>
                </a:solidFill>
                <a:latin typeface="CFHelvetica-Regular"/>
              </a:rPr>
              <a:t>Η ένταση ρεύματος στο κύκλωμα μίας υπολογιστικής μηχανής είναι 0,300 </a:t>
            </a:r>
            <a:r>
              <a:rPr lang="el-GR" dirty="0" err="1">
                <a:solidFill>
                  <a:srgbClr val="102D69"/>
                </a:solidFill>
                <a:latin typeface="CFHelvetica-Regular"/>
              </a:rPr>
              <a:t>mA</a:t>
            </a:r>
            <a:r>
              <a:rPr lang="el-GR" dirty="0">
                <a:solidFill>
                  <a:srgbClr val="102D69"/>
                </a:solidFill>
                <a:latin typeface="CFHelvetica-Regular"/>
              </a:rPr>
              <a:t>. Να υπολογίσετε το χρονικό διάστημα, μέσα στο οποίο διέρχεται συνολικό ηλεκτρικό φορτίο 1,00 C από μία διατομή του κυκλώματος.</a:t>
            </a:r>
          </a:p>
          <a:p>
            <a:pPr marL="0" indent="0">
              <a:buNone/>
            </a:pPr>
            <a:r>
              <a:rPr lang="el-GR" dirty="0">
                <a:solidFill>
                  <a:srgbClr val="000000"/>
                </a:solidFill>
                <a:latin typeface="CFHelvetica-Regular"/>
              </a:rPr>
              <a:t>Από την εξίσωση της έντασης ρεύματος:</a:t>
            </a:r>
          </a:p>
          <a:p>
            <a:pPr marL="0" indent="0">
              <a:buNone/>
            </a:pPr>
            <a:r>
              <a:rPr lang="el-GR" dirty="0">
                <a:solidFill>
                  <a:srgbClr val="000000"/>
                </a:solidFill>
                <a:latin typeface="MinionPro-Regular"/>
              </a:rPr>
              <a:t>Δ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t = </a:t>
            </a:r>
            <a:r>
              <a:rPr lang="el-GR" dirty="0">
                <a:solidFill>
                  <a:srgbClr val="000000"/>
                </a:solidFill>
                <a:latin typeface="MinionPro-Regular"/>
              </a:rPr>
              <a:t>Δ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Q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/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l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=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1,00 C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/ (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0,300 </a:t>
            </a:r>
            <a:r>
              <a:rPr lang="en-GB" dirty="0">
                <a:solidFill>
                  <a:srgbClr val="000000"/>
                </a:solidFill>
                <a:latin typeface="CFHelvetica-Light"/>
              </a:rPr>
              <a:t>x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10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l-GR" baseline="30000" dirty="0">
                <a:solidFill>
                  <a:srgbClr val="000000"/>
                </a:solidFill>
                <a:latin typeface="CFHelvetica-Regular"/>
              </a:rPr>
              <a:t>3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)</a:t>
            </a:r>
            <a:r>
              <a:rPr lang="el-GR" sz="800" baseline="-25000" dirty="0">
                <a:solidFill>
                  <a:srgbClr val="000000"/>
                </a:solidFill>
                <a:latin typeface="CFHelvetica-Regular"/>
              </a:rPr>
              <a:t>)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C/s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= 3,33 </a:t>
            </a:r>
            <a:r>
              <a:rPr lang="en-GB" dirty="0">
                <a:solidFill>
                  <a:srgbClr val="000000"/>
                </a:solidFill>
                <a:latin typeface="CFHelvetica-Light"/>
              </a:rPr>
              <a:t>x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10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r>
              <a:rPr lang="el-GR" baseline="30000" dirty="0">
                <a:solidFill>
                  <a:srgbClr val="000000"/>
                </a:solidFill>
                <a:latin typeface="CFHelvetica-Regular"/>
              </a:rPr>
              <a:t>3</a:t>
            </a:r>
            <a:r>
              <a:rPr lang="en-GB" sz="800" dirty="0">
                <a:solidFill>
                  <a:srgbClr val="000000"/>
                </a:solidFill>
                <a:latin typeface="CFHelvetica-Regular"/>
              </a:rPr>
              <a:t>3 </a:t>
            </a:r>
            <a:r>
              <a:rPr lang="en-GB" dirty="0">
                <a:solidFill>
                  <a:srgbClr val="000000"/>
                </a:solidFill>
                <a:latin typeface="CFHelvetica-Regular"/>
              </a:rPr>
              <a:t>s = 55,6 min</a:t>
            </a:r>
            <a:r>
              <a:rPr lang="el-GR" dirty="0">
                <a:solidFill>
                  <a:srgbClr val="000000"/>
                </a:solidFill>
                <a:latin typeface="CFHelvetica-Regular"/>
              </a:rPr>
              <a:t> </a:t>
            </a:r>
            <a:endParaRPr lang="en-GB" dirty="0">
              <a:solidFill>
                <a:srgbClr val="000000"/>
              </a:solidFill>
              <a:latin typeface="CFHelvetica-Regular"/>
            </a:endParaRPr>
          </a:p>
          <a:p>
            <a:pPr marL="0" indent="0">
              <a:buNone/>
            </a:pPr>
            <a:r>
              <a:rPr lang="el-GR" dirty="0">
                <a:solidFill>
                  <a:srgbClr val="000000"/>
                </a:solidFill>
                <a:latin typeface="CFHelvetica-Regular"/>
              </a:rPr>
              <a:t>Η υπολογιστική απαιτεί πολύ μικρή ένταση ρεύματος για να λειτουργήσει, σε σχέση με τη μηχανή του φορτηγού.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8D045C-41A8-467A-B582-CBFCBCA1D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0241F4-215E-4AD0-9F35-9EA1C090B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502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21C26A-7847-4F03-B9EF-B2EC1C5E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>
                <a:solidFill>
                  <a:prstClr val="black">
                    <a:tint val="75000"/>
                  </a:prstClr>
                </a:solidFill>
              </a:rPr>
              <a:t>Μερκ. Παναγιωτόπουλος-Φυσικός                       </a:t>
            </a:r>
            <a:r>
              <a:rPr lang="en-US">
                <a:solidFill>
                  <a:prstClr val="black">
                    <a:tint val="75000"/>
                  </a:prstClr>
                </a:solidFill>
              </a:rPr>
              <a:t>www.merkopanas.blogspot.gr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FB5D00-AFD0-419F-B752-C06CEF20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6769"/>
      </p:ext>
    </p:extLst>
  </p:cSld>
  <p:clrMapOvr>
    <a:masterClrMapping/>
  </p:clrMapOvr>
</p:sld>
</file>

<file path=ppt/theme/theme1.xml><?xml version="1.0" encoding="utf-8"?>
<a:theme xmlns:a="http://schemas.openxmlformats.org/drawingml/2006/main" name="2_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BC749AD7F1814E883E39186057FCE3" ma:contentTypeVersion="2" ma:contentTypeDescription="Create a new document." ma:contentTypeScope="" ma:versionID="6a70b5ac0eb9cbca86a948bb93fcd43e">
  <xsd:schema xmlns:xsd="http://www.w3.org/2001/XMLSchema" xmlns:xs="http://www.w3.org/2001/XMLSchema" xmlns:p="http://schemas.microsoft.com/office/2006/metadata/properties" xmlns:ns2="fbda50ae-0ce1-4e78-bbbe-2da4610d3f38" targetNamespace="http://schemas.microsoft.com/office/2006/metadata/properties" ma:root="true" ma:fieldsID="131c65131fbc8012f57b4bd123f7d679" ns2:_="">
    <xsd:import namespace="fbda50ae-0ce1-4e78-bbbe-2da4610d3f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da50ae-0ce1-4e78-bbbe-2da4610d3f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A8A77D-5B07-4664-BF27-3A2ECDF6D1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F80314-4914-4697-AA37-B0E9AD0CE1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da50ae-0ce1-4e78-bbbe-2da4610d3f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A77F9B-2588-4DB2-AEB9-D2DCA5E1726B}">
  <ds:schemaRefs>
    <ds:schemaRef ds:uri="http://schemas.microsoft.com/office/2006/metadata/properties"/>
    <ds:schemaRef ds:uri="http://schemas.microsoft.com/office/infopath/2007/PartnerControls"/>
    <ds:schemaRef ds:uri="fda56969-d7ca-4f2e-92e6-22c1d1b76c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445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2_Θέμα του Office</vt:lpstr>
      <vt:lpstr>Ένταση ηλεκτρικού ρεύματος</vt:lpstr>
      <vt:lpstr>Ορισμός Έντασης Ηλ. ρεύματος</vt:lpstr>
      <vt:lpstr>PowerPoint Presentation</vt:lpstr>
      <vt:lpstr>PowerPoint Presentation</vt:lpstr>
      <vt:lpstr>PowerPoint Presentation</vt:lpstr>
      <vt:lpstr>Παράδειγμα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Ένταση ηλεκτρικού ρεύματος</dc:title>
  <dc:creator>Yiannakis</dc:creator>
  <cp:lastModifiedBy>Yiannakis</cp:lastModifiedBy>
  <cp:revision>4</cp:revision>
  <dcterms:created xsi:type="dcterms:W3CDTF">2020-04-22T14:46:15Z</dcterms:created>
  <dcterms:modified xsi:type="dcterms:W3CDTF">2020-05-01T07:58:30Z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0x010100FBBC749AD7F1814E883E39186057FCE3</vt:lpwstr>
  </property>
</Properties>
</file>