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305" r:id="rId5"/>
    <p:sldId id="301" r:id="rId6"/>
    <p:sldId id="302" r:id="rId7"/>
    <p:sldId id="260" r:id="rId8"/>
    <p:sldId id="273" r:id="rId9"/>
    <p:sldId id="274" r:id="rId10"/>
    <p:sldId id="261" r:id="rId11"/>
    <p:sldId id="26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5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ΓΙΑΝΝΑΚΗΣ ΧΑΤΖΗΚΩΣΤΗΣ" userId="9bba0a2c-19f6-4d4e-b485-1f48d15106a4" providerId="ADAL" clId="{5ABD0552-17E6-4043-8DEE-2488CAE028A7}"/>
    <pc:docChg chg="delSld delMainMaster">
      <pc:chgData name="ΓΙΑΝΝΑΚΗΣ ΧΑΤΖΗΚΩΣΤΗΣ" userId="9bba0a2c-19f6-4d4e-b485-1f48d15106a4" providerId="ADAL" clId="{5ABD0552-17E6-4043-8DEE-2488CAE028A7}" dt="2020-04-20T15:30:17.679" v="0" actId="47"/>
      <pc:docMkLst>
        <pc:docMk/>
      </pc:docMkLst>
      <pc:sldChg chg="del">
        <pc:chgData name="ΓΙΑΝΝΑΚΗΣ ΧΑΤΖΗΚΩΣΤΗΣ" userId="9bba0a2c-19f6-4d4e-b485-1f48d15106a4" providerId="ADAL" clId="{5ABD0552-17E6-4043-8DEE-2488CAE028A7}" dt="2020-04-20T15:30:17.679" v="0" actId="47"/>
        <pc:sldMkLst>
          <pc:docMk/>
          <pc:sldMk cId="3706822602" sldId="256"/>
        </pc:sldMkLst>
      </pc:sldChg>
      <pc:sldMasterChg chg="del delSldLayout">
        <pc:chgData name="ΓΙΑΝΝΑΚΗΣ ΧΑΤΖΗΚΩΣΤΗΣ" userId="9bba0a2c-19f6-4d4e-b485-1f48d15106a4" providerId="ADAL" clId="{5ABD0552-17E6-4043-8DEE-2488CAE028A7}" dt="2020-04-20T15:30:17.679" v="0" actId="47"/>
        <pc:sldMasterMkLst>
          <pc:docMk/>
          <pc:sldMasterMk cId="1220007482" sldId="2147483676"/>
        </pc:sldMasterMkLst>
        <pc:sldLayoutChg chg="del">
          <pc:chgData name="ΓΙΑΝΝΑΚΗΣ ΧΑΤΖΗΚΩΣΤΗΣ" userId="9bba0a2c-19f6-4d4e-b485-1f48d15106a4" providerId="ADAL" clId="{5ABD0552-17E6-4043-8DEE-2488CAE028A7}" dt="2020-04-20T15:30:17.679" v="0" actId="47"/>
          <pc:sldLayoutMkLst>
            <pc:docMk/>
            <pc:sldMasterMk cId="1220007482" sldId="2147483676"/>
            <pc:sldLayoutMk cId="24836015" sldId="2147483677"/>
          </pc:sldLayoutMkLst>
        </pc:sldLayoutChg>
        <pc:sldLayoutChg chg="del">
          <pc:chgData name="ΓΙΑΝΝΑΚΗΣ ΧΑΤΖΗΚΩΣΤΗΣ" userId="9bba0a2c-19f6-4d4e-b485-1f48d15106a4" providerId="ADAL" clId="{5ABD0552-17E6-4043-8DEE-2488CAE028A7}" dt="2020-04-20T15:30:17.679" v="0" actId="47"/>
          <pc:sldLayoutMkLst>
            <pc:docMk/>
            <pc:sldMasterMk cId="1220007482" sldId="2147483676"/>
            <pc:sldLayoutMk cId="577512271" sldId="2147483678"/>
          </pc:sldLayoutMkLst>
        </pc:sldLayoutChg>
        <pc:sldLayoutChg chg="del">
          <pc:chgData name="ΓΙΑΝΝΑΚΗΣ ΧΑΤΖΗΚΩΣΤΗΣ" userId="9bba0a2c-19f6-4d4e-b485-1f48d15106a4" providerId="ADAL" clId="{5ABD0552-17E6-4043-8DEE-2488CAE028A7}" dt="2020-04-20T15:30:17.679" v="0" actId="47"/>
          <pc:sldLayoutMkLst>
            <pc:docMk/>
            <pc:sldMasterMk cId="1220007482" sldId="2147483676"/>
            <pc:sldLayoutMk cId="3119705802" sldId="2147483679"/>
          </pc:sldLayoutMkLst>
        </pc:sldLayoutChg>
        <pc:sldLayoutChg chg="del">
          <pc:chgData name="ΓΙΑΝΝΑΚΗΣ ΧΑΤΖΗΚΩΣΤΗΣ" userId="9bba0a2c-19f6-4d4e-b485-1f48d15106a4" providerId="ADAL" clId="{5ABD0552-17E6-4043-8DEE-2488CAE028A7}" dt="2020-04-20T15:30:17.679" v="0" actId="47"/>
          <pc:sldLayoutMkLst>
            <pc:docMk/>
            <pc:sldMasterMk cId="1220007482" sldId="2147483676"/>
            <pc:sldLayoutMk cId="1354520324" sldId="2147483680"/>
          </pc:sldLayoutMkLst>
        </pc:sldLayoutChg>
        <pc:sldLayoutChg chg="del">
          <pc:chgData name="ΓΙΑΝΝΑΚΗΣ ΧΑΤΖΗΚΩΣΤΗΣ" userId="9bba0a2c-19f6-4d4e-b485-1f48d15106a4" providerId="ADAL" clId="{5ABD0552-17E6-4043-8DEE-2488CAE028A7}" dt="2020-04-20T15:30:17.679" v="0" actId="47"/>
          <pc:sldLayoutMkLst>
            <pc:docMk/>
            <pc:sldMasterMk cId="1220007482" sldId="2147483676"/>
            <pc:sldLayoutMk cId="2378447984" sldId="2147483681"/>
          </pc:sldLayoutMkLst>
        </pc:sldLayoutChg>
        <pc:sldLayoutChg chg="del">
          <pc:chgData name="ΓΙΑΝΝΑΚΗΣ ΧΑΤΖΗΚΩΣΤΗΣ" userId="9bba0a2c-19f6-4d4e-b485-1f48d15106a4" providerId="ADAL" clId="{5ABD0552-17E6-4043-8DEE-2488CAE028A7}" dt="2020-04-20T15:30:17.679" v="0" actId="47"/>
          <pc:sldLayoutMkLst>
            <pc:docMk/>
            <pc:sldMasterMk cId="1220007482" sldId="2147483676"/>
            <pc:sldLayoutMk cId="4024514573" sldId="2147483682"/>
          </pc:sldLayoutMkLst>
        </pc:sldLayoutChg>
        <pc:sldLayoutChg chg="del">
          <pc:chgData name="ΓΙΑΝΝΑΚΗΣ ΧΑΤΖΗΚΩΣΤΗΣ" userId="9bba0a2c-19f6-4d4e-b485-1f48d15106a4" providerId="ADAL" clId="{5ABD0552-17E6-4043-8DEE-2488CAE028A7}" dt="2020-04-20T15:30:17.679" v="0" actId="47"/>
          <pc:sldLayoutMkLst>
            <pc:docMk/>
            <pc:sldMasterMk cId="1220007482" sldId="2147483676"/>
            <pc:sldLayoutMk cId="3501456011" sldId="2147483683"/>
          </pc:sldLayoutMkLst>
        </pc:sldLayoutChg>
        <pc:sldLayoutChg chg="del">
          <pc:chgData name="ΓΙΑΝΝΑΚΗΣ ΧΑΤΖΗΚΩΣΤΗΣ" userId="9bba0a2c-19f6-4d4e-b485-1f48d15106a4" providerId="ADAL" clId="{5ABD0552-17E6-4043-8DEE-2488CAE028A7}" dt="2020-04-20T15:30:17.679" v="0" actId="47"/>
          <pc:sldLayoutMkLst>
            <pc:docMk/>
            <pc:sldMasterMk cId="1220007482" sldId="2147483676"/>
            <pc:sldLayoutMk cId="3865906468" sldId="2147483684"/>
          </pc:sldLayoutMkLst>
        </pc:sldLayoutChg>
        <pc:sldLayoutChg chg="del">
          <pc:chgData name="ΓΙΑΝΝΑΚΗΣ ΧΑΤΖΗΚΩΣΤΗΣ" userId="9bba0a2c-19f6-4d4e-b485-1f48d15106a4" providerId="ADAL" clId="{5ABD0552-17E6-4043-8DEE-2488CAE028A7}" dt="2020-04-20T15:30:17.679" v="0" actId="47"/>
          <pc:sldLayoutMkLst>
            <pc:docMk/>
            <pc:sldMasterMk cId="1220007482" sldId="2147483676"/>
            <pc:sldLayoutMk cId="1975250082" sldId="2147483685"/>
          </pc:sldLayoutMkLst>
        </pc:sldLayoutChg>
        <pc:sldLayoutChg chg="del">
          <pc:chgData name="ΓΙΑΝΝΑΚΗΣ ΧΑΤΖΗΚΩΣΤΗΣ" userId="9bba0a2c-19f6-4d4e-b485-1f48d15106a4" providerId="ADAL" clId="{5ABD0552-17E6-4043-8DEE-2488CAE028A7}" dt="2020-04-20T15:30:17.679" v="0" actId="47"/>
          <pc:sldLayoutMkLst>
            <pc:docMk/>
            <pc:sldMasterMk cId="1220007482" sldId="2147483676"/>
            <pc:sldLayoutMk cId="4152337213" sldId="2147483686"/>
          </pc:sldLayoutMkLst>
        </pc:sldLayoutChg>
        <pc:sldLayoutChg chg="del">
          <pc:chgData name="ΓΙΑΝΝΑΚΗΣ ΧΑΤΖΗΚΩΣΤΗΣ" userId="9bba0a2c-19f6-4d4e-b485-1f48d15106a4" providerId="ADAL" clId="{5ABD0552-17E6-4043-8DEE-2488CAE028A7}" dt="2020-04-20T15:30:17.679" v="0" actId="47"/>
          <pc:sldLayoutMkLst>
            <pc:docMk/>
            <pc:sldMasterMk cId="1220007482" sldId="2147483676"/>
            <pc:sldLayoutMk cId="4007839393" sldId="2147483687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835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659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688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περιεχομένου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24F44-E708-4DD5-AF0A-FCEF5BE8A6F1}" type="slidenum">
              <a:rPr lang="el-G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961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Τίτλος και 4 Αντικεί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Θέση περιεχομένου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 altLang="el-GR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 alt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482F6-6567-444F-9A04-38D96E42A2C9}" type="slidenum">
              <a:rPr lang="el-GR" altLang="el-G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l-GR" alt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821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Τίτλος, Αντικείμενο και 2 Αντικεί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Θέση περιεχομένου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 altLang="el-GR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 alt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3AF50-8782-40CF-8B53-39F564DB54A3}" type="slidenum">
              <a:rPr lang="el-GR" altLang="el-G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l-GR" alt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40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Τίτλος και Αντικείμενο επάνω από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l-GR"/>
              <a:t>Στυλ κύριου τίτλου</a:t>
            </a:r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l-GR" alt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 altLang="el-GR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 alt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A2E8E-A6A2-4C00-8D22-066B12895CBB}" type="slidenum">
              <a:rPr lang="el-GR" altLang="el-G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l-GR" alt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552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130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04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31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504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2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749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547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131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7000">
              <a:srgbClr val="FFFFCC"/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Kλικ για επεξεργασία του τίτλου</a:t>
            </a:r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12/10/2017</a:t>
            </a: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l-GR">
                <a:solidFill>
                  <a:prstClr val="black">
                    <a:tint val="75000"/>
                  </a:prstClr>
                </a:solidFill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53439-851E-44AD-84B1-B6BFC3D0C743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10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3" Type="http://schemas.openxmlformats.org/officeDocument/2006/relationships/image" Target="../media/image3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jpeg"/><Relationship Id="rId15" Type="http://schemas.openxmlformats.org/officeDocument/2006/relationships/image" Target="../media/image14.gif"/><Relationship Id="rId10" Type="http://schemas.openxmlformats.org/officeDocument/2006/relationships/image" Target="../media/image9.gif"/><Relationship Id="rId4" Type="http://schemas.openxmlformats.org/officeDocument/2006/relationships/hyperlink" Target="http://images.google.gr/imgres?imgurl=http://www.geekwithlaptop.com/wp-content/uploads/2009/07/Electric-Shock.gif&amp;imgrefurl=http://www.geekwithlaptop.com/australia-wants-to-impose-mandatory-internet-filters&amp;usg=__UCAQtGMUv0CYFZdYqZ6GDnh4SC0=&amp;h=222&amp;w=205&amp;sz=14&amp;hl=el&amp;start=19&amp;sig2=VmZSzbFbl9WcMkOXBUKdcg&amp;um=1&amp;tbnid=ZvhZVfnpghRFUM:&amp;tbnh=107&amp;tbnw=99&amp;prev=/images?q%3D%CE%B7%CE%BB%CE%B5%CE%BA%CF%84%CF%81%CE%BF%CF%80%CE%BB%CE%B7%CE%BE%CE%AF%CE%B1%26ndsp%3D18%26hl%3Del%26rlz%3D1T4GGLL_elGR356GR357%26sa%3DN%26start%3D18%26um%3D1&amp;ei=ltVMS_ucMtWW_Qa1-JmgDg" TargetMode="External"/><Relationship Id="rId9" Type="http://schemas.openxmlformats.org/officeDocument/2006/relationships/image" Target="../media/image8.gif"/><Relationship Id="rId14" Type="http://schemas.openxmlformats.org/officeDocument/2006/relationships/image" Target="../media/image1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υποσέλιδου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  <a:latin typeface="Calibri"/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Θέση αριθμού διαφάνειας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</a:t>
            </a:fld>
            <a:endParaRPr 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Εικόνα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547666" y="404664"/>
            <a:ext cx="61926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altLang="el-GR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Δυναμικός Ηλεκτρισμός</a:t>
            </a:r>
          </a:p>
        </p:txBody>
      </p:sp>
    </p:spTree>
    <p:extLst>
      <p:ext uri="{BB962C8B-B14F-4D97-AF65-F5344CB8AC3E}">
        <p14:creationId xmlns:p14="http://schemas.microsoft.com/office/powerpoint/2010/main" val="115276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 altLang="el-GR">
                <a:solidFill>
                  <a:prstClr val="black">
                    <a:tint val="75000"/>
                  </a:prstClr>
                </a:solidFill>
                <a:latin typeface="Calibri"/>
              </a:rPr>
              <a:t>Μερκ. Παναγιωτόπουλος-Φυσικός                       www.merkopanas.blogspot.com</a:t>
            </a:r>
          </a:p>
        </p:txBody>
      </p:sp>
      <p:sp>
        <p:nvSpPr>
          <p:cNvPr id="20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7691-13ED-41AC-B76F-4E19BD901FE1}" type="slidenum">
              <a:rPr lang="el-GR" altLang="el-GR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</a:t>
            </a:fld>
            <a:endParaRPr lang="el-GR" alt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31778" name="Picture 34" descr="anim3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143" y="1956632"/>
            <a:ext cx="101917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79" name="Picture 35" descr="xmastree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918" y="40322"/>
            <a:ext cx="1269315" cy="145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80" name="Text Box 36"/>
          <p:cNvSpPr txBox="1">
            <a:spLocks noChangeArrowheads="1"/>
          </p:cNvSpPr>
          <p:nvPr/>
        </p:nvSpPr>
        <p:spPr bwMode="auto">
          <a:xfrm>
            <a:off x="1756242" y="2717012"/>
            <a:ext cx="5702662" cy="131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l-GR" altLang="el-G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Τι κοινό υπάρχει στη λειτουργία όλων αυτών των συσκευών</a:t>
            </a:r>
            <a:r>
              <a:rPr lang="en-US" altLang="el-G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;</a:t>
            </a:r>
            <a:endParaRPr lang="el-GR" altLang="el-GR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1786" name="Picture 42" descr="Electric-Shock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125" y="194677"/>
            <a:ext cx="1131888" cy="122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Εικόνα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2" y="277325"/>
            <a:ext cx="1909363" cy="1099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Εικόνα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504" y="5182802"/>
            <a:ext cx="2409056" cy="1806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21" y="4962730"/>
            <a:ext cx="2098950" cy="1399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873" y="1439967"/>
            <a:ext cx="1956235" cy="1467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Εικόνα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373" y="234118"/>
            <a:ext cx="1503021" cy="1468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Εικόνα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953" y="3520001"/>
            <a:ext cx="1700808" cy="1700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Εικόνα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462" y="4039945"/>
            <a:ext cx="2374672" cy="13357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Εικόνα 1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489" y="1618714"/>
            <a:ext cx="1844312" cy="1187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Εικόνα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24" y="2405805"/>
            <a:ext cx="1357482" cy="1737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Εικόνα 13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058" y="3746554"/>
            <a:ext cx="1247705" cy="124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953575"/>
      </p:ext>
    </p:extLst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2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withGroup">
                            <p:stCondLst>
                              <p:cond delay="8500"/>
                            </p:stCondLst>
                            <p:childTnLst>
                              <p:par>
                                <p:cTn id="57" presetID="2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20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υποσέλιδου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  <a:latin typeface="Calibri"/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Θέση αριθμού διαφάνειας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</a:t>
            </a:fld>
            <a:endParaRPr 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240" y="1004799"/>
            <a:ext cx="1234760" cy="1176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763714" y="672666"/>
            <a:ext cx="56165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altLang="el-GR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Το Ηλεκτρικό Ρεύμα</a:t>
            </a:r>
          </a:p>
        </p:txBody>
      </p:sp>
      <p:sp>
        <p:nvSpPr>
          <p:cNvPr id="6" name="Ορθογώνιο 5"/>
          <p:cNvSpPr/>
          <p:nvPr/>
        </p:nvSpPr>
        <p:spPr>
          <a:xfrm>
            <a:off x="1885866" y="1651128"/>
            <a:ext cx="55664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l-GR" sz="2000" b="1" dirty="0">
                <a:solidFill>
                  <a:prstClr val="black"/>
                </a:solidFill>
                <a:latin typeface="Comic Sans MS" panose="030F0702030302020204" pitchFamily="66" charset="0"/>
              </a:rPr>
              <a:t>Σε όλες τις οικιακές συσκευές, στους ραδιοφωνικούς και τηλεοπτικούς πομπούς και δέκτες, στους ηλεκτρονικούς υπολογιστές, στα βιομηχανικά συστήματα διανομής ενέργειας</a:t>
            </a:r>
            <a:r>
              <a:rPr lang="en-US" sz="2000" b="1" dirty="0">
                <a:solidFill>
                  <a:prstClr val="black"/>
                </a:solidFill>
                <a:latin typeface="Comic Sans MS" panose="030F0702030302020204" pitchFamily="66" charset="0"/>
              </a:rPr>
              <a:t>,</a:t>
            </a:r>
            <a:r>
              <a:rPr lang="el-GR" sz="2000" b="1" dirty="0">
                <a:solidFill>
                  <a:prstClr val="black"/>
                </a:solidFill>
                <a:latin typeface="Comic Sans MS" panose="030F0702030302020204" pitchFamily="66" charset="0"/>
              </a:rPr>
              <a:t> υπάρχουν ηλεκτρικά κυκλώματα. Αυτά τα κυκλώματα διαρρέονται από</a:t>
            </a:r>
          </a:p>
        </p:txBody>
      </p:sp>
      <p:sp>
        <p:nvSpPr>
          <p:cNvPr id="7" name="Ορθογώνιο 6"/>
          <p:cNvSpPr/>
          <p:nvPr/>
        </p:nvSpPr>
        <p:spPr>
          <a:xfrm>
            <a:off x="3362713" y="4365104"/>
            <a:ext cx="3007555" cy="6671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l-G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ηλεκτρικό ρεύμα.</a:t>
            </a:r>
          </a:p>
        </p:txBody>
      </p:sp>
    </p:spTree>
    <p:extLst>
      <p:ext uri="{BB962C8B-B14F-4D97-AF65-F5344CB8AC3E}">
        <p14:creationId xmlns:p14="http://schemas.microsoft.com/office/powerpoint/2010/main" val="361251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53" presetClass="entr" presetSubtype="16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 altLang="el-GR">
                <a:solidFill>
                  <a:prstClr val="black">
                    <a:tint val="75000"/>
                  </a:prstClr>
                </a:solidFill>
                <a:latin typeface="Calibri"/>
              </a:rPr>
              <a:t>Μερκ. Παναγιωτόπουλος-Φυσικός                       </a:t>
            </a:r>
            <a:r>
              <a:rPr lang="en-US" altLang="el-GR">
                <a:solidFill>
                  <a:prstClr val="black">
                    <a:tint val="75000"/>
                  </a:prstClr>
                </a:solidFill>
                <a:latin typeface="Calibri"/>
              </a:rPr>
              <a:t>www.merkopanas.blogspot.gr</a:t>
            </a:r>
            <a:endParaRPr lang="el-GR" alt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B118B-4C0D-4528-A155-D1D596ACCAC4}" type="slidenum">
              <a:rPr lang="el-GR" altLang="el-GR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</a:t>
            </a:fld>
            <a:endParaRPr lang="el-GR" alt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755650" y="549277"/>
            <a:ext cx="7704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altLang="el-GR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Το ηλεκτρικό ρεύμα μπορεί να προκαλέσει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95536" y="1557340"/>
            <a:ext cx="33120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l-GR" altLang="el-GR" sz="2400" b="1" dirty="0">
                <a:solidFill>
                  <a:prstClr val="black"/>
                </a:solidFill>
                <a:latin typeface="Comic Sans MS" pitchFamily="66" charset="0"/>
              </a:rPr>
              <a:t>Αύξηση θερμοκρασίας</a:t>
            </a: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3923928" y="1700213"/>
            <a:ext cx="1081088" cy="215900"/>
          </a:xfrm>
          <a:prstGeom prst="rightArrow">
            <a:avLst>
              <a:gd name="adj1" fmla="val 50000"/>
              <a:gd name="adj2" fmla="val 1251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l-GR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5223119" y="1501348"/>
            <a:ext cx="35290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altLang="el-G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Θερμικά φαινόμενα</a:t>
            </a:r>
          </a:p>
        </p:txBody>
      </p:sp>
      <p:grpSp>
        <p:nvGrpSpPr>
          <p:cNvPr id="5" name="Ομάδα 4"/>
          <p:cNvGrpSpPr/>
          <p:nvPr/>
        </p:nvGrpSpPr>
        <p:grpSpPr>
          <a:xfrm>
            <a:off x="2523542" y="2276874"/>
            <a:ext cx="3922979" cy="3922979"/>
            <a:chOff x="2502982" y="2019003"/>
            <a:chExt cx="3922979" cy="3922979"/>
          </a:xfrm>
        </p:grpSpPr>
        <p:grpSp>
          <p:nvGrpSpPr>
            <p:cNvPr id="4" name="Ομάδα 3"/>
            <p:cNvGrpSpPr/>
            <p:nvPr/>
          </p:nvGrpSpPr>
          <p:grpSpPr>
            <a:xfrm>
              <a:off x="2502982" y="2019003"/>
              <a:ext cx="3922979" cy="3922979"/>
              <a:chOff x="2502982" y="2019003"/>
              <a:chExt cx="3922979" cy="3922979"/>
            </a:xfrm>
          </p:grpSpPr>
          <p:pic>
            <p:nvPicPr>
              <p:cNvPr id="7171" name="Picture 3" descr="C:\Users\Merkouris\Desktop\highresistance.gif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02982" y="2019003"/>
                <a:ext cx="3922979" cy="392297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3760158" y="4597378"/>
                <a:ext cx="1548209" cy="523220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1400" b="1" dirty="0">
                    <a:solidFill>
                      <a:srgbClr val="FF0000"/>
                    </a:solidFill>
                    <a:latin typeface="Calibri"/>
                  </a:rPr>
                  <a:t>Εκπέμπεται</a:t>
                </a:r>
              </a:p>
              <a:p>
                <a:pPr algn="ctr"/>
                <a:r>
                  <a:rPr lang="el-GR" sz="1400" b="1" dirty="0">
                    <a:solidFill>
                      <a:srgbClr val="FF0000"/>
                    </a:solidFill>
                    <a:latin typeface="Calibri"/>
                  </a:rPr>
                  <a:t>θερμότητα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927570" y="3173746"/>
              <a:ext cx="1213384" cy="52322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1400" b="1" dirty="0">
                  <a:solidFill>
                    <a:prstClr val="black"/>
                  </a:solidFill>
                  <a:latin typeface="Calibri"/>
                </a:rPr>
                <a:t>Υψηλή αντίσταση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563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500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500"/>
                                        <p:tgtEl>
                                          <p:spTgt spid="33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υποσέλιδου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  <a:latin typeface="Calibri"/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Θέση αριθμού διαφάνειας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</a:t>
            </a:fld>
            <a:endParaRPr 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Ορθογώνιο 3"/>
          <p:cNvSpPr/>
          <p:nvPr/>
        </p:nvSpPr>
        <p:spPr>
          <a:xfrm>
            <a:off x="1001128" y="874533"/>
            <a:ext cx="2790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l-GR" sz="2400" b="1" dirty="0">
                <a:solidFill>
                  <a:prstClr val="black"/>
                </a:solidFill>
                <a:latin typeface="Comic Sans MS" pitchFamily="66" charset="0"/>
              </a:rPr>
              <a:t>H</a:t>
            </a:r>
            <a:r>
              <a:rPr lang="el-GR" altLang="el-GR" sz="2400" b="1" dirty="0" err="1">
                <a:solidFill>
                  <a:prstClr val="black"/>
                </a:solidFill>
                <a:latin typeface="Comic Sans MS" pitchFamily="66" charset="0"/>
              </a:rPr>
              <a:t>λεκτρόλυση</a:t>
            </a:r>
            <a:r>
              <a:rPr lang="el-GR" altLang="el-GR" sz="2400" b="1" dirty="0">
                <a:solidFill>
                  <a:prstClr val="black"/>
                </a:solidFill>
                <a:latin typeface="Comic Sans MS" pitchFamily="66" charset="0"/>
              </a:rPr>
              <a:t>,</a:t>
            </a:r>
          </a:p>
          <a:p>
            <a:pPr algn="ctr">
              <a:spcBef>
                <a:spcPct val="50000"/>
              </a:spcBef>
            </a:pPr>
            <a:r>
              <a:rPr lang="en-US" altLang="el-GR" sz="2400" b="1" dirty="0">
                <a:solidFill>
                  <a:prstClr val="black"/>
                </a:solidFill>
                <a:latin typeface="Comic Sans MS" pitchFamily="66" charset="0"/>
              </a:rPr>
              <a:t>H</a:t>
            </a:r>
            <a:r>
              <a:rPr lang="el-GR" altLang="el-GR" sz="2400" b="1" dirty="0" err="1">
                <a:solidFill>
                  <a:prstClr val="black"/>
                </a:solidFill>
                <a:latin typeface="Comic Sans MS" pitchFamily="66" charset="0"/>
              </a:rPr>
              <a:t>λεκτροπληξία</a:t>
            </a:r>
            <a:endParaRPr lang="el-GR" altLang="el-GR" sz="24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" name="Ορθογώνιο 4"/>
          <p:cNvSpPr/>
          <p:nvPr/>
        </p:nvSpPr>
        <p:spPr>
          <a:xfrm>
            <a:off x="4993744" y="818697"/>
            <a:ext cx="37799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altLang="el-G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Χημικά φαινόμενα</a:t>
            </a:r>
          </a:p>
          <a:p>
            <a:pPr algn="ctr">
              <a:spcBef>
                <a:spcPct val="50000"/>
              </a:spcBef>
            </a:pPr>
            <a:r>
              <a:rPr lang="el-GR" altLang="el-G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Βιολογικά φαινόμενα</a:t>
            </a:r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3851920" y="1298242"/>
            <a:ext cx="1081088" cy="215900"/>
          </a:xfrm>
          <a:prstGeom prst="rightArrow">
            <a:avLst>
              <a:gd name="adj1" fmla="val 50000"/>
              <a:gd name="adj2" fmla="val 1251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l-GR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8194" name="Picture 2" descr="C:\Users\Merkouris\Desktop\clorin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81" y="2266249"/>
            <a:ext cx="3408357" cy="3098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Merkouris\Desktop\Ηλεκτροπληξία 03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464" y="2213482"/>
            <a:ext cx="4286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613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υποσέλιδου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>
                <a:solidFill>
                  <a:prstClr val="black">
                    <a:tint val="75000"/>
                  </a:prstClr>
                </a:solidFill>
                <a:latin typeface="Calibri"/>
              </a:rPr>
              <a:t>Μερκ. Παναγιωτόπουλος-Φυσικός                       </a:t>
            </a:r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www.merkopanas.blogspot.gr</a:t>
            </a:r>
            <a:endParaRPr 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Θέση αριθμού διαφάνειας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3439-851E-44AD-84B1-B6BFC3D0C743}" type="slidenum">
              <a:rPr lang="el-GR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</a:t>
            </a:fld>
            <a:endParaRPr 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Ορθογώνιο 3"/>
          <p:cNvSpPr/>
          <p:nvPr/>
        </p:nvSpPr>
        <p:spPr>
          <a:xfrm>
            <a:off x="395536" y="692697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l-GR" altLang="el-GR" sz="2400" b="1" dirty="0">
                <a:solidFill>
                  <a:prstClr val="black"/>
                </a:solidFill>
                <a:latin typeface="Comic Sans MS" pitchFamily="66" charset="0"/>
              </a:rPr>
              <a:t>Εκτροπή</a:t>
            </a:r>
            <a:r>
              <a:rPr lang="en-US" altLang="el-GR" sz="2400" b="1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el-GR" altLang="el-GR" sz="2400" b="1" dirty="0">
                <a:solidFill>
                  <a:prstClr val="black"/>
                </a:solidFill>
                <a:latin typeface="Comic Sans MS" pitchFamily="66" charset="0"/>
              </a:rPr>
              <a:t>μαγνητικής βελόνας,</a:t>
            </a:r>
          </a:p>
          <a:p>
            <a:pPr algn="ctr">
              <a:spcBef>
                <a:spcPct val="50000"/>
              </a:spcBef>
            </a:pPr>
            <a:r>
              <a:rPr lang="el-GR" altLang="el-GR" sz="2400" b="1" dirty="0">
                <a:solidFill>
                  <a:prstClr val="black"/>
                </a:solidFill>
                <a:latin typeface="Comic Sans MS" pitchFamily="66" charset="0"/>
              </a:rPr>
              <a:t>Λειτουργία μοτέρ</a:t>
            </a:r>
            <a:r>
              <a:rPr lang="en-US" altLang="el-GR" sz="2400" b="1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el-GR" altLang="el-GR" sz="2400" b="1" dirty="0">
                <a:solidFill>
                  <a:prstClr val="black"/>
                </a:solidFill>
                <a:latin typeface="Comic Sans MS" pitchFamily="66" charset="0"/>
              </a:rPr>
              <a:t>κλπ </a:t>
            </a:r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auto">
          <a:xfrm>
            <a:off x="4942492" y="1092577"/>
            <a:ext cx="1081088" cy="215900"/>
          </a:xfrm>
          <a:prstGeom prst="rightArrow">
            <a:avLst>
              <a:gd name="adj1" fmla="val 50000"/>
              <a:gd name="adj2" fmla="val 1251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l-GR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Ορθογώνιο 4"/>
          <p:cNvSpPr/>
          <p:nvPr/>
        </p:nvSpPr>
        <p:spPr>
          <a:xfrm>
            <a:off x="6012160" y="723475"/>
            <a:ext cx="2627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l-GR" altLang="el-G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Μαγνητικά φαινόμενα</a:t>
            </a:r>
          </a:p>
        </p:txBody>
      </p:sp>
      <p:grpSp>
        <p:nvGrpSpPr>
          <p:cNvPr id="11" name="Ομάδα 10"/>
          <p:cNvGrpSpPr/>
          <p:nvPr/>
        </p:nvGrpSpPr>
        <p:grpSpPr>
          <a:xfrm>
            <a:off x="4823618" y="2427990"/>
            <a:ext cx="3717386" cy="2681180"/>
            <a:chOff x="4823618" y="2427990"/>
            <a:chExt cx="3717386" cy="2681180"/>
          </a:xfrm>
        </p:grpSpPr>
        <p:grpSp>
          <p:nvGrpSpPr>
            <p:cNvPr id="10" name="Ομάδα 9"/>
            <p:cNvGrpSpPr/>
            <p:nvPr/>
          </p:nvGrpSpPr>
          <p:grpSpPr>
            <a:xfrm>
              <a:off x="4823618" y="2427990"/>
              <a:ext cx="3717386" cy="2681180"/>
              <a:chOff x="4823618" y="2427990"/>
              <a:chExt cx="3717386" cy="2681180"/>
            </a:xfrm>
          </p:grpSpPr>
          <p:pic>
            <p:nvPicPr>
              <p:cNvPr id="9220" name="Picture 4" descr="C:\Users\Merkouris\Desktop\Esquema-alternador.gif"/>
              <p:cNvPicPr>
                <a:picLocks noChangeAspect="1" noChangeArrowheads="1" noCrop="1"/>
              </p:cNvPicPr>
              <p:nvPr/>
            </p:nvPicPr>
            <p:blipFill>
              <a:blip r:embed="rId2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23619" y="2427990"/>
                <a:ext cx="3717385" cy="26811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 useBgFill="1">
            <p:nvSpPr>
              <p:cNvPr id="14" name="TextBox 13"/>
              <p:cNvSpPr txBox="1"/>
              <p:nvPr/>
            </p:nvSpPr>
            <p:spPr>
              <a:xfrm>
                <a:off x="4823618" y="4580254"/>
                <a:ext cx="924611" cy="276999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el-GR" sz="1200" b="1" dirty="0" err="1">
                    <a:solidFill>
                      <a:prstClr val="black"/>
                    </a:solidFill>
                    <a:latin typeface="Calibri"/>
                  </a:rPr>
                  <a:t>Επαγωγέας</a:t>
                </a:r>
                <a:endParaRPr lang="el-GR" sz="1200" b="1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 useBgFill="1">
            <p:nvSpPr>
              <p:cNvPr id="15" name="TextBox 14"/>
              <p:cNvSpPr txBox="1"/>
              <p:nvPr/>
            </p:nvSpPr>
            <p:spPr>
              <a:xfrm>
                <a:off x="7352302" y="2840157"/>
                <a:ext cx="924611" cy="276999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el-GR" sz="1200" b="1" dirty="0">
                    <a:solidFill>
                      <a:prstClr val="black"/>
                    </a:solidFill>
                    <a:latin typeface="Calibri"/>
                  </a:rPr>
                  <a:t>Επαγωγή</a:t>
                </a:r>
              </a:p>
            </p:txBody>
          </p:sp>
        </p:grpSp>
        <p:sp useBgFill="1">
          <p:nvSpPr>
            <p:cNvPr id="17" name="TextBox 16"/>
            <p:cNvSpPr txBox="1"/>
            <p:nvPr/>
          </p:nvSpPr>
          <p:spPr>
            <a:xfrm rot="16200000">
              <a:off x="7794942" y="4163150"/>
              <a:ext cx="664589" cy="276999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l-GR" sz="1200" b="1" dirty="0">
                  <a:solidFill>
                    <a:prstClr val="black"/>
                  </a:solidFill>
                  <a:latin typeface="Calibri"/>
                </a:rPr>
                <a:t>Πηγή </a:t>
              </a:r>
            </a:p>
          </p:txBody>
        </p:sp>
      </p:grpSp>
      <p:grpSp>
        <p:nvGrpSpPr>
          <p:cNvPr id="13" name="Ομάδα 12"/>
          <p:cNvGrpSpPr/>
          <p:nvPr/>
        </p:nvGrpSpPr>
        <p:grpSpPr>
          <a:xfrm>
            <a:off x="827584" y="2131808"/>
            <a:ext cx="3103786" cy="3162028"/>
            <a:chOff x="827584" y="2131808"/>
            <a:chExt cx="3103786" cy="3162028"/>
          </a:xfrm>
        </p:grpSpPr>
        <p:grpSp>
          <p:nvGrpSpPr>
            <p:cNvPr id="9" name="Ομάδα 8"/>
            <p:cNvGrpSpPr/>
            <p:nvPr/>
          </p:nvGrpSpPr>
          <p:grpSpPr>
            <a:xfrm>
              <a:off x="827584" y="2131808"/>
              <a:ext cx="3103786" cy="3103786"/>
              <a:chOff x="827584" y="2131808"/>
              <a:chExt cx="3103786" cy="3103786"/>
            </a:xfrm>
          </p:grpSpPr>
          <p:pic>
            <p:nvPicPr>
              <p:cNvPr id="9219" name="Picture 3" descr="C:\Users\Merkouris\Desktop\electromagnet-compass.gif"/>
              <p:cNvPicPr>
                <a:picLocks noChangeAspect="1" noChangeArrowheads="1" noCrop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7584" y="2131808"/>
                <a:ext cx="3103786" cy="31037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 useBgFill="1">
            <p:nvSpPr>
              <p:cNvPr id="8" name="TextBox 7"/>
              <p:cNvSpPr txBox="1"/>
              <p:nvPr/>
            </p:nvSpPr>
            <p:spPr>
              <a:xfrm>
                <a:off x="1817440" y="2691845"/>
                <a:ext cx="864096" cy="276999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el-GR" sz="1200" b="1" dirty="0">
                    <a:solidFill>
                      <a:prstClr val="black"/>
                    </a:solidFill>
                    <a:latin typeface="Calibri"/>
                  </a:rPr>
                  <a:t>Διακόπτης</a:t>
                </a:r>
              </a:p>
            </p:txBody>
          </p:sp>
          <p:sp useBgFill="1">
            <p:nvSpPr>
              <p:cNvPr id="12" name="TextBox 11"/>
              <p:cNvSpPr txBox="1"/>
              <p:nvPr/>
            </p:nvSpPr>
            <p:spPr>
              <a:xfrm>
                <a:off x="1362601" y="4189329"/>
                <a:ext cx="1016875" cy="461665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1200" b="1" dirty="0">
                    <a:solidFill>
                      <a:prstClr val="black"/>
                    </a:solidFill>
                    <a:latin typeface="Calibri"/>
                  </a:rPr>
                  <a:t>Μαγνητική  βελόνα</a:t>
                </a:r>
              </a:p>
            </p:txBody>
          </p:sp>
        </p:grpSp>
        <p:sp useBgFill="1">
          <p:nvSpPr>
            <p:cNvPr id="7" name="TextBox 6"/>
            <p:cNvSpPr txBox="1"/>
            <p:nvPr/>
          </p:nvSpPr>
          <p:spPr>
            <a:xfrm>
              <a:off x="1794650" y="4924504"/>
              <a:ext cx="2113930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endParaRPr lang="el-GR" dirty="0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601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 altLang="el-GR">
                <a:solidFill>
                  <a:prstClr val="black">
                    <a:tint val="75000"/>
                  </a:prstClr>
                </a:solidFill>
                <a:latin typeface="Calibri"/>
              </a:rPr>
              <a:t>Μερκ. Παναγιωτόπουλος-Φυσικός                       </a:t>
            </a:r>
            <a:r>
              <a:rPr lang="en-US" altLang="el-GR">
                <a:solidFill>
                  <a:prstClr val="black">
                    <a:tint val="75000"/>
                  </a:prstClr>
                </a:solidFill>
                <a:latin typeface="Calibri"/>
              </a:rPr>
              <a:t>www.merkopanas.blogspot.gr</a:t>
            </a:r>
            <a:endParaRPr lang="el-GR" alt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5519E-01F1-4D2A-9163-1A16AA130BBD}" type="slidenum">
              <a:rPr lang="el-GR" altLang="el-GR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</a:t>
            </a:fld>
            <a:endParaRPr lang="el-GR" alt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1800154" y="2042207"/>
            <a:ext cx="5770049" cy="1296144"/>
          </a:xfrm>
          <a:prstGeom prst="wedgeRoundRectCallout">
            <a:avLst>
              <a:gd name="adj1" fmla="val -55486"/>
              <a:gd name="adj2" fmla="val 46454"/>
              <a:gd name="adj3" fmla="val 16667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el-GR" sz="2000" b="1" dirty="0" err="1">
                <a:solidFill>
                  <a:prstClr val="black"/>
                </a:solidFill>
                <a:latin typeface="Comic Sans MS" pitchFamily="66" charset="0"/>
              </a:rPr>
              <a:t>Το</a:t>
            </a:r>
            <a:r>
              <a:rPr lang="el-GR" altLang="el-GR" sz="2000" b="1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en-US" altLang="el-GR" sz="2400" b="1" dirty="0" err="1">
                <a:solidFill>
                  <a:prstClr val="black"/>
                </a:solidFill>
                <a:latin typeface="Comic Sans MS" pitchFamily="66" charset="0"/>
              </a:rPr>
              <a:t>ηλεκτρικό</a:t>
            </a:r>
            <a:r>
              <a:rPr lang="el-GR" altLang="el-GR" sz="2400" b="1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en-US" altLang="el-GR" sz="2400" b="1" dirty="0" err="1">
                <a:solidFill>
                  <a:prstClr val="black"/>
                </a:solidFill>
                <a:latin typeface="Comic Sans MS" pitchFamily="66" charset="0"/>
              </a:rPr>
              <a:t>ρεύμ</a:t>
            </a:r>
            <a:r>
              <a:rPr lang="en-US" altLang="el-GR" sz="2400" b="1" dirty="0">
                <a:solidFill>
                  <a:prstClr val="black"/>
                </a:solidFill>
                <a:latin typeface="Comic Sans MS" pitchFamily="66" charset="0"/>
              </a:rPr>
              <a:t>α</a:t>
            </a:r>
            <a:r>
              <a:rPr lang="el-GR" altLang="el-GR" sz="2400" b="1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en-US" altLang="el-GR" sz="2400" b="1" dirty="0" err="1">
                <a:solidFill>
                  <a:prstClr val="black"/>
                </a:solidFill>
                <a:latin typeface="Comic Sans MS" pitchFamily="66" charset="0"/>
              </a:rPr>
              <a:t>είν</a:t>
            </a:r>
            <a:r>
              <a:rPr lang="en-US" altLang="el-GR" sz="2400" b="1" dirty="0">
                <a:solidFill>
                  <a:prstClr val="black"/>
                </a:solidFill>
                <a:latin typeface="Comic Sans MS" pitchFamily="66" charset="0"/>
              </a:rPr>
              <a:t>αι</a:t>
            </a:r>
            <a:r>
              <a:rPr lang="el-GR" altLang="el-GR" sz="2400" b="1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en-US" altLang="el-G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κίνηση</a:t>
            </a:r>
            <a:r>
              <a:rPr lang="en-US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</a:t>
            </a:r>
            <a:r>
              <a:rPr lang="en-US" altLang="el-G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ηλεκτρικών</a:t>
            </a:r>
            <a:r>
              <a:rPr lang="en-US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l-G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φορέων</a:t>
            </a:r>
            <a:r>
              <a:rPr lang="en-US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l-G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μέσ</a:t>
            </a:r>
            <a:r>
              <a:rPr lang="en-US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α σε</a:t>
            </a:r>
            <a:r>
              <a:rPr lang="el-GR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α</a:t>
            </a:r>
            <a:r>
              <a:rPr lang="en-US" altLang="el-G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γωγούς</a:t>
            </a:r>
            <a:r>
              <a:rPr lang="el-GR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.</a:t>
            </a:r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>
            <a:off x="3923930" y="114771"/>
            <a:ext cx="3367875" cy="1426739"/>
          </a:xfrm>
          <a:prstGeom prst="cloudCallout">
            <a:avLst>
              <a:gd name="adj1" fmla="val 69753"/>
              <a:gd name="adj2" fmla="val 4612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l-GR" altLang="el-GR" sz="2000" b="1" dirty="0">
                <a:solidFill>
                  <a:prstClr val="black"/>
                </a:solidFill>
                <a:latin typeface="Comic Sans MS" pitchFamily="66" charset="0"/>
              </a:rPr>
              <a:t>Και τι είναι το ηλεκτρικό ρεύμα</a:t>
            </a:r>
            <a:r>
              <a:rPr lang="en-US" altLang="el-GR" sz="2000" b="1" dirty="0">
                <a:solidFill>
                  <a:prstClr val="black"/>
                </a:solidFill>
                <a:latin typeface="Comic Sans MS" pitchFamily="66" charset="0"/>
              </a:rPr>
              <a:t>;</a:t>
            </a:r>
            <a:endParaRPr lang="el-GR" altLang="el-GR" sz="2000" b="1" dirty="0">
              <a:solidFill>
                <a:prstClr val="black"/>
              </a:solidFill>
              <a:latin typeface="Comic Sans MS" pitchFamily="66" charset="0"/>
            </a:endParaRPr>
          </a:p>
          <a:p>
            <a:pPr algn="ctr"/>
            <a:endParaRPr lang="el-GR" altLang="el-GR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92" y="2690281"/>
            <a:ext cx="1234760" cy="1176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2"/>
              </a:clrFrom>
              <a:clrTo>
                <a:srgbClr val="FEFE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70" y="1464110"/>
            <a:ext cx="691289" cy="1036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Ομάδα 3"/>
          <p:cNvGrpSpPr/>
          <p:nvPr/>
        </p:nvGrpSpPr>
        <p:grpSpPr>
          <a:xfrm>
            <a:off x="3265611" y="3253013"/>
            <a:ext cx="2848258" cy="2160240"/>
            <a:chOff x="1661427" y="203636"/>
            <a:chExt cx="2240132" cy="1886035"/>
          </a:xfrm>
        </p:grpSpPr>
        <p:pic>
          <p:nvPicPr>
            <p:cNvPr id="5122" name="Picture 2" descr="C:\Users\Merkouris\Desktop\animation_switch_circuit_slow.gif"/>
            <p:cNvPicPr>
              <a:picLocks noChangeAspect="1" noChangeArrowheads="1" noCrop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1427" y="259536"/>
              <a:ext cx="2240132" cy="1830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 useBgFill="1">
          <p:nvSpPr>
            <p:cNvPr id="3" name="TextBox 2"/>
            <p:cNvSpPr txBox="1"/>
            <p:nvPr/>
          </p:nvSpPr>
          <p:spPr>
            <a:xfrm>
              <a:off x="1661427" y="203636"/>
              <a:ext cx="2240132" cy="32245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endParaRPr lang="el-GR" dirty="0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634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  <p:bldP spid="348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l-GR" altLang="el-GR">
                <a:solidFill>
                  <a:prstClr val="black">
                    <a:tint val="75000"/>
                  </a:prstClr>
                </a:solidFill>
                <a:latin typeface="Calibri"/>
              </a:rPr>
              <a:t>Μερκ. Παναγιωτόπουλος-Φυσικός                       </a:t>
            </a:r>
            <a:r>
              <a:rPr lang="en-US" altLang="el-GR">
                <a:solidFill>
                  <a:prstClr val="black">
                    <a:tint val="75000"/>
                  </a:prstClr>
                </a:solidFill>
                <a:latin typeface="Calibri"/>
              </a:rPr>
              <a:t>www.merkopanas.blogspot.gr</a:t>
            </a:r>
            <a:endParaRPr lang="el-GR" alt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B697A-4059-4D32-AFC0-307B9F2FE8E3}" type="slidenum">
              <a:rPr lang="el-GR" altLang="el-GR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</a:t>
            </a:fld>
            <a:endParaRPr lang="el-GR" altLang="el-GR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5845" name="AutoShape 5"/>
          <p:cNvSpPr>
            <a:spLocks noChangeArrowheads="1"/>
          </p:cNvSpPr>
          <p:nvPr/>
        </p:nvSpPr>
        <p:spPr bwMode="auto">
          <a:xfrm>
            <a:off x="3275856" y="161521"/>
            <a:ext cx="4248000" cy="1382291"/>
          </a:xfrm>
          <a:prstGeom prst="cloudCallout">
            <a:avLst>
              <a:gd name="adj1" fmla="val 62298"/>
              <a:gd name="adj2" fmla="val 5263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l-GR" altLang="el-GR" sz="2000" b="1" dirty="0">
                <a:solidFill>
                  <a:prstClr val="black"/>
                </a:solidFill>
                <a:latin typeface="Comic Sans MS" pitchFamily="66" charset="0"/>
              </a:rPr>
              <a:t>Ποιοι μπορεί να είναι οι ηλεκτρικοί φορείς</a:t>
            </a:r>
            <a:r>
              <a:rPr lang="en-US" altLang="el-GR" sz="2000" b="1" dirty="0">
                <a:solidFill>
                  <a:prstClr val="black"/>
                </a:solidFill>
                <a:latin typeface="Comic Sans MS" pitchFamily="66" charset="0"/>
              </a:rPr>
              <a:t>;</a:t>
            </a:r>
            <a:endParaRPr lang="el-GR" altLang="el-GR" sz="2000" b="1" dirty="0">
              <a:solidFill>
                <a:prstClr val="black"/>
              </a:solidFill>
              <a:latin typeface="Comic Sans MS" pitchFamily="66" charset="0"/>
            </a:endParaRPr>
          </a:p>
          <a:p>
            <a:pPr algn="ctr"/>
            <a:endParaRPr lang="el-GR" altLang="el-GR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35847" name="AutoShape 7"/>
          <p:cNvSpPr>
            <a:spLocks noChangeArrowheads="1"/>
          </p:cNvSpPr>
          <p:nvPr/>
        </p:nvSpPr>
        <p:spPr bwMode="auto">
          <a:xfrm>
            <a:off x="1763690" y="2291342"/>
            <a:ext cx="6333951" cy="2997189"/>
          </a:xfrm>
          <a:prstGeom prst="wedgeRoundRectCallout">
            <a:avLst>
              <a:gd name="adj1" fmla="val -50882"/>
              <a:gd name="adj2" fmla="val 43537"/>
              <a:gd name="adj3" fmla="val 16667"/>
            </a:avLst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el-GR" sz="2400" b="1" dirty="0" err="1">
                <a:solidFill>
                  <a:prstClr val="black"/>
                </a:solidFill>
                <a:latin typeface="Comic Sans MS" pitchFamily="66" charset="0"/>
              </a:rPr>
              <a:t>Φορείς</a:t>
            </a:r>
            <a:r>
              <a:rPr lang="en-US" altLang="el-GR" sz="2400" b="1" dirty="0">
                <a:solidFill>
                  <a:prstClr val="black"/>
                </a:solidFill>
                <a:latin typeface="Comic Sans MS" pitchFamily="66" charset="0"/>
              </a:rPr>
              <a:t>  </a:t>
            </a:r>
            <a:r>
              <a:rPr lang="en-US" altLang="el-GR" sz="2400" b="1" dirty="0" err="1">
                <a:solidFill>
                  <a:prstClr val="black"/>
                </a:solidFill>
                <a:latin typeface="Comic Sans MS" pitchFamily="66" charset="0"/>
              </a:rPr>
              <a:t>του</a:t>
            </a:r>
            <a:r>
              <a:rPr lang="en-US" altLang="el-GR" sz="2400" b="1" dirty="0">
                <a:solidFill>
                  <a:prstClr val="black"/>
                </a:solidFill>
                <a:latin typeface="Comic Sans MS" pitchFamily="66" charset="0"/>
              </a:rPr>
              <a:t>  </a:t>
            </a:r>
            <a:r>
              <a:rPr lang="en-US" altLang="el-GR" sz="2400" b="1" dirty="0" err="1">
                <a:solidFill>
                  <a:prstClr val="black"/>
                </a:solidFill>
                <a:latin typeface="Comic Sans MS" pitchFamily="66" charset="0"/>
              </a:rPr>
              <a:t>κινούμενου</a:t>
            </a:r>
            <a:r>
              <a:rPr lang="en-US" altLang="el-GR" sz="2400" b="1" dirty="0">
                <a:solidFill>
                  <a:prstClr val="black"/>
                </a:solidFill>
                <a:latin typeface="Comic Sans MS" pitchFamily="66" charset="0"/>
              </a:rPr>
              <a:t>  </a:t>
            </a:r>
            <a:r>
              <a:rPr lang="en-US" altLang="el-GR" sz="2400" b="1" dirty="0" err="1">
                <a:solidFill>
                  <a:prstClr val="black"/>
                </a:solidFill>
                <a:latin typeface="Comic Sans MS" pitchFamily="66" charset="0"/>
              </a:rPr>
              <a:t>φορτίου</a:t>
            </a:r>
            <a:r>
              <a:rPr lang="en-US" altLang="el-GR" sz="2400" b="1" dirty="0">
                <a:solidFill>
                  <a:prstClr val="black"/>
                </a:solidFill>
                <a:latin typeface="Comic Sans MS" pitchFamily="66" charset="0"/>
              </a:rPr>
              <a:t>  </a:t>
            </a:r>
            <a:r>
              <a:rPr lang="en-US" altLang="el-GR" sz="2400" b="1" dirty="0" err="1">
                <a:solidFill>
                  <a:prstClr val="black"/>
                </a:solidFill>
                <a:latin typeface="Comic Sans MS" pitchFamily="66" charset="0"/>
              </a:rPr>
              <a:t>είν</a:t>
            </a:r>
            <a:r>
              <a:rPr lang="en-US" altLang="el-GR" sz="2400" b="1" dirty="0">
                <a:solidFill>
                  <a:prstClr val="black"/>
                </a:solidFill>
                <a:latin typeface="Comic Sans MS" pitchFamily="66" charset="0"/>
              </a:rPr>
              <a:t>αι:</a:t>
            </a:r>
            <a:endParaRPr lang="en-US" altLang="el-GR" sz="2400" dirty="0">
              <a:solidFill>
                <a:prstClr val="black"/>
              </a:solidFill>
              <a:latin typeface="Comic Sans MS" pitchFamily="66" charset="0"/>
            </a:endParaRPr>
          </a:p>
          <a:p>
            <a:pPr algn="just">
              <a:lnSpc>
                <a:spcPct val="150000"/>
              </a:lnSpc>
              <a:buBlip>
                <a:blip r:embed="rId2"/>
              </a:buBlip>
            </a:pPr>
            <a:r>
              <a:rPr lang="el-GR" altLang="el-GR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</a:t>
            </a:r>
            <a:r>
              <a:rPr lang="en-US" altLang="el-GR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στ</a:t>
            </a:r>
            <a:r>
              <a:rPr lang="en-US" altLang="el-GR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α</a:t>
            </a:r>
            <a:r>
              <a:rPr lang="en-US" altLang="el-GR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l-GR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μέταλλα, </a:t>
            </a:r>
            <a:r>
              <a:rPr lang="en-US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ελεύθερα  ηλεκτρόνια, </a:t>
            </a:r>
            <a:endParaRPr lang="en-US" altLang="el-GR" sz="24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just">
              <a:lnSpc>
                <a:spcPct val="150000"/>
              </a:lnSpc>
              <a:buBlip>
                <a:blip r:embed="rId2"/>
              </a:buBlip>
            </a:pPr>
            <a:r>
              <a:rPr lang="el-GR" altLang="el-GR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</a:t>
            </a:r>
            <a:r>
              <a:rPr lang="en-US" altLang="el-GR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στους</a:t>
            </a:r>
            <a:r>
              <a:rPr lang="en-US" altLang="el-GR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</a:t>
            </a:r>
            <a:r>
              <a:rPr lang="en-US" altLang="el-GR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ηλεκτρολύτες</a:t>
            </a:r>
            <a:r>
              <a:rPr lang="en-US" altLang="el-GR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,</a:t>
            </a:r>
            <a:r>
              <a:rPr lang="en-US" altLang="el-GR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l-G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ιόντ</a:t>
            </a:r>
            <a:r>
              <a:rPr lang="en-US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α,</a:t>
            </a:r>
            <a:endParaRPr lang="en-US" altLang="el-GR" sz="24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just">
              <a:lnSpc>
                <a:spcPct val="150000"/>
              </a:lnSpc>
              <a:buBlip>
                <a:blip r:embed="rId2"/>
              </a:buBlip>
            </a:pPr>
            <a:r>
              <a:rPr lang="el-GR" altLang="el-GR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</a:t>
            </a:r>
            <a:r>
              <a:rPr lang="en-US" altLang="el-GR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στους</a:t>
            </a:r>
            <a:r>
              <a:rPr lang="en-US" altLang="el-GR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</a:t>
            </a:r>
            <a:r>
              <a:rPr lang="en-US" altLang="el-GR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α</a:t>
            </a:r>
            <a:r>
              <a:rPr lang="en-US" altLang="el-GR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έριους</a:t>
            </a:r>
            <a:r>
              <a:rPr lang="en-US" altLang="el-GR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α</a:t>
            </a:r>
            <a:r>
              <a:rPr lang="en-US" altLang="el-GR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γωγούς</a:t>
            </a:r>
            <a:r>
              <a:rPr lang="en-US" altLang="el-GR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, </a:t>
            </a:r>
            <a:r>
              <a:rPr lang="en-US" altLang="el-G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ιόντ</a:t>
            </a:r>
            <a:r>
              <a:rPr lang="en-US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α </a:t>
            </a:r>
            <a:r>
              <a:rPr lang="el-GR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el-GR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</a:t>
            </a:r>
            <a:r>
              <a:rPr lang="en-US" altLang="el-GR" sz="2400" b="1" dirty="0">
                <a:solidFill>
                  <a:prstClr val="black"/>
                </a:solidFill>
                <a:latin typeface="Comic Sans MS" pitchFamily="66" charset="0"/>
              </a:rPr>
              <a:t>και</a:t>
            </a:r>
            <a:r>
              <a:rPr lang="en-US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l-G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ηλεκτρόνι</a:t>
            </a:r>
            <a:r>
              <a:rPr lang="en-US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α</a:t>
            </a:r>
            <a:r>
              <a:rPr lang="el-GR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.</a:t>
            </a:r>
            <a:r>
              <a:rPr lang="en-US" altLang="el-G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</a:t>
            </a:r>
            <a:endParaRPr lang="en-US" altLang="el-GR" sz="24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algn="just"/>
            <a:endParaRPr lang="el-GR" altLang="el-GR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852936"/>
            <a:ext cx="1208790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2"/>
              </a:clrFrom>
              <a:clrTo>
                <a:srgbClr val="FEFE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1263" y="1268760"/>
            <a:ext cx="691289" cy="1036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176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500"/>
                                        <p:tgtEl>
                                          <p:spTgt spid="358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500"/>
                                        <p:tgtEl>
                                          <p:spTgt spid="358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500"/>
                                        <p:tgtEl>
                                          <p:spTgt spid="358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2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358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nimBg="1"/>
    </p:bldLst>
  </p:timing>
</p:sld>
</file>

<file path=ppt/theme/theme1.xml><?xml version="1.0" encoding="utf-8"?>
<a:theme xmlns:a="http://schemas.openxmlformats.org/drawingml/2006/main" name="2_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BC749AD7F1814E883E39186057FCE3" ma:contentTypeVersion="2" ma:contentTypeDescription="Create a new document." ma:contentTypeScope="" ma:versionID="6a70b5ac0eb9cbca86a948bb93fcd43e">
  <xsd:schema xmlns:xsd="http://www.w3.org/2001/XMLSchema" xmlns:xs="http://www.w3.org/2001/XMLSchema" xmlns:p="http://schemas.microsoft.com/office/2006/metadata/properties" xmlns:ns2="fbda50ae-0ce1-4e78-bbbe-2da4610d3f38" targetNamespace="http://schemas.microsoft.com/office/2006/metadata/properties" ma:root="true" ma:fieldsID="131c65131fbc8012f57b4bd123f7d679" ns2:_="">
    <xsd:import namespace="fbda50ae-0ce1-4e78-bbbe-2da4610d3f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da50ae-0ce1-4e78-bbbe-2da4610d3f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2F9505-544C-4889-8B29-106C52F41E97}">
  <ds:schemaRefs>
    <ds:schemaRef ds:uri="http://schemas.microsoft.com/office/2006/metadata/properties"/>
    <ds:schemaRef ds:uri="http://schemas.microsoft.com/office/infopath/2007/PartnerControls"/>
    <ds:schemaRef ds:uri="fda56969-d7ca-4f2e-92e6-22c1d1b76cc3"/>
  </ds:schemaRefs>
</ds:datastoreItem>
</file>

<file path=customXml/itemProps2.xml><?xml version="1.0" encoding="utf-8"?>
<ds:datastoreItem xmlns:ds="http://schemas.openxmlformats.org/officeDocument/2006/customXml" ds:itemID="{5955F6A3-AB39-4C37-943E-CDA424B6F5A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9DA9AD-6B3C-4C10-AA46-953FA942E7C0}"/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232</Words>
  <Application>Microsoft Office PowerPoint</Application>
  <PresentationFormat>On-screen Show (4:3)</PresentationFormat>
  <Paragraphs>47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Comic Sans MS</vt:lpstr>
      <vt:lpstr>2_Θέμα του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Yiannakis</dc:creator>
  <cp:lastModifiedBy>Yiannakis</cp:lastModifiedBy>
  <cp:revision>1</cp:revision>
  <dcterms:created xsi:type="dcterms:W3CDTF">2020-04-18T10:54:30Z</dcterms:created>
  <dcterms:modified xsi:type="dcterms:W3CDTF">2020-04-20T15:30:27Z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0x010100FBBC749AD7F1814E883E39186057FCE3</vt:lpwstr>
  </property>
</Properties>
</file>