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28"/>
  </p:notesMasterIdLst>
  <p:sldIdLst>
    <p:sldId id="256" r:id="rId2"/>
    <p:sldId id="257" r:id="rId3"/>
    <p:sldId id="258" r:id="rId4"/>
    <p:sldId id="259" r:id="rId5"/>
    <p:sldId id="268" r:id="rId6"/>
    <p:sldId id="286" r:id="rId7"/>
    <p:sldId id="264" r:id="rId8"/>
    <p:sldId id="262" r:id="rId9"/>
    <p:sldId id="263" r:id="rId10"/>
    <p:sldId id="260" r:id="rId11"/>
    <p:sldId id="271" r:id="rId12"/>
    <p:sldId id="270" r:id="rId13"/>
    <p:sldId id="272" r:id="rId14"/>
    <p:sldId id="274" r:id="rId15"/>
    <p:sldId id="275" r:id="rId16"/>
    <p:sldId id="276" r:id="rId17"/>
    <p:sldId id="287" r:id="rId18"/>
    <p:sldId id="277" r:id="rId19"/>
    <p:sldId id="279" r:id="rId20"/>
    <p:sldId id="278" r:id="rId21"/>
    <p:sldId id="280" r:id="rId22"/>
    <p:sldId id="281" r:id="rId23"/>
    <p:sldId id="282" r:id="rId24"/>
    <p:sldId id="283" r:id="rId25"/>
    <p:sldId id="284" r:id="rId26"/>
    <p:sldId id="285"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3" d="100"/>
          <a:sy n="53" d="100"/>
        </p:scale>
        <p:origin x="-1944" y="-1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F9A19E4-6DBD-234A-8E9E-5BB9EAEA7FCE}" type="datetimeFigureOut">
              <a:rPr lang="en-US" smtClean="0"/>
              <a:t>11/10/18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AC74E91-33F4-B440-9938-C1EE48985186}" type="slidenum">
              <a:rPr lang="en-US" smtClean="0"/>
              <a:t>‹#›</a:t>
            </a:fld>
            <a:endParaRPr lang="en-US"/>
          </a:p>
        </p:txBody>
      </p:sp>
    </p:spTree>
    <p:extLst>
      <p:ext uri="{BB962C8B-B14F-4D97-AF65-F5344CB8AC3E}">
        <p14:creationId xmlns:p14="http://schemas.microsoft.com/office/powerpoint/2010/main" val="111005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C74E91-33F4-B440-9938-C1EE48985186}" type="slidenum">
              <a:rPr lang="en-US" smtClean="0"/>
              <a:t>9</a:t>
            </a:fld>
            <a:endParaRPr lang="en-US"/>
          </a:p>
        </p:txBody>
      </p:sp>
    </p:spTree>
    <p:extLst>
      <p:ext uri="{BB962C8B-B14F-4D97-AF65-F5344CB8AC3E}">
        <p14:creationId xmlns:p14="http://schemas.microsoft.com/office/powerpoint/2010/main" val="1483159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l-GR"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11/10/18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11/10/18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l-GR"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11/10/18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idx="1"/>
          </p:nvPr>
        </p:nvSpPr>
        <p:spPr/>
        <p:txBody>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11/10/18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l-GR"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11/10/18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11/10/18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11/10/18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11/10/18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11/10/18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l-GR"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11/10/18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l-GR"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11/10/18</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l-GR"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11/10/18</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l-GR" dirty="0" smtClean="0"/>
              <a:t>Μετρήσεις - Αβεβαιότητα</a:t>
            </a:r>
            <a:endParaRPr lang="en-US" dirty="0"/>
          </a:p>
        </p:txBody>
      </p:sp>
      <p:sp>
        <p:nvSpPr>
          <p:cNvPr id="3" name="Subtitle 2"/>
          <p:cNvSpPr>
            <a:spLocks noGrp="1"/>
          </p:cNvSpPr>
          <p:nvPr>
            <p:ph type="subTitle" idx="1"/>
          </p:nvPr>
        </p:nvSpPr>
        <p:spPr/>
        <p:txBody>
          <a:bodyPr>
            <a:normAutofit lnSpcReduction="10000"/>
          </a:bodyPr>
          <a:lstStyle/>
          <a:p>
            <a:r>
              <a:rPr lang="el-GR" dirty="0" smtClean="0"/>
              <a:t>Διδακτική Πρακτική </a:t>
            </a:r>
            <a:r>
              <a:rPr lang="mr-IN" dirty="0" smtClean="0"/>
              <a:t>–</a:t>
            </a:r>
            <a:r>
              <a:rPr lang="el-GR" dirty="0" smtClean="0"/>
              <a:t> Σεμινάριο Διδακτικής Φυσικής </a:t>
            </a:r>
          </a:p>
          <a:p>
            <a:endParaRPr lang="el-GR" dirty="0" smtClean="0"/>
          </a:p>
          <a:p>
            <a:pPr algn="r"/>
            <a:r>
              <a:rPr lang="el-GR" dirty="0" smtClean="0"/>
              <a:t>11/10/2018 </a:t>
            </a:r>
            <a:endParaRPr lang="en-US" dirty="0"/>
          </a:p>
        </p:txBody>
      </p:sp>
    </p:spTree>
    <p:extLst>
      <p:ext uri="{BB962C8B-B14F-4D97-AF65-F5344CB8AC3E}">
        <p14:creationId xmlns:p14="http://schemas.microsoft.com/office/powerpoint/2010/main" val="5995777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202"/>
            <a:ext cx="7620000" cy="1143000"/>
          </a:xfrm>
        </p:spPr>
        <p:txBody>
          <a:bodyPr/>
          <a:lstStyle/>
          <a:p>
            <a:r>
              <a:rPr lang="el-GR" sz="3200" dirty="0" smtClean="0"/>
              <a:t>Επιλέγουν και χρησιμοποιούν σωστά τα όργανα μέτρησης (ΔΕΕ 1.6)</a:t>
            </a:r>
            <a:endParaRPr lang="en-US" sz="3200" dirty="0"/>
          </a:p>
        </p:txBody>
      </p:sp>
      <p:sp>
        <p:nvSpPr>
          <p:cNvPr id="7" name="Content Placeholder 6"/>
          <p:cNvSpPr>
            <a:spLocks noGrp="1"/>
          </p:cNvSpPr>
          <p:nvPr>
            <p:ph idx="1"/>
          </p:nvPr>
        </p:nvSpPr>
        <p:spPr>
          <a:xfrm>
            <a:off x="457200" y="1245394"/>
            <a:ext cx="7620000" cy="4800600"/>
          </a:xfrm>
        </p:spPr>
        <p:txBody>
          <a:bodyPr>
            <a:noAutofit/>
          </a:bodyPr>
          <a:lstStyle/>
          <a:p>
            <a:r>
              <a:rPr lang="el-GR" sz="2400" b="1" dirty="0" smtClean="0"/>
              <a:t>Διδακτική πρακτική: </a:t>
            </a:r>
            <a:r>
              <a:rPr lang="el-GR" sz="2400" dirty="0" smtClean="0"/>
              <a:t>Προτεινόμενη Δραστηριότητα 3</a:t>
            </a:r>
          </a:p>
          <a:p>
            <a:r>
              <a:rPr lang="el-GR" sz="2400" b="1" dirty="0" err="1" smtClean="0"/>
              <a:t>Αφόρμηση</a:t>
            </a:r>
            <a:r>
              <a:rPr lang="el-GR" sz="2400" b="1" dirty="0" smtClean="0"/>
              <a:t>: </a:t>
            </a:r>
            <a:r>
              <a:rPr lang="el-GR" sz="2400" dirty="0" smtClean="0"/>
              <a:t>Ζητούμε από τους μαθητές να επιλέξουν την κατάλληλη ζυγαριά, μεταξύ μιας </a:t>
            </a:r>
            <a:r>
              <a:rPr lang="el-GR" sz="2400" dirty="0"/>
              <a:t>μηχανική </a:t>
            </a:r>
            <a:r>
              <a:rPr lang="el-GR" sz="2400" dirty="0" smtClean="0"/>
              <a:t>ζυγαριάς </a:t>
            </a:r>
            <a:r>
              <a:rPr lang="el-GR" sz="2400" dirty="0"/>
              <a:t>(μπάνιου) και </a:t>
            </a:r>
            <a:r>
              <a:rPr lang="el-GR" sz="2400" dirty="0" smtClean="0"/>
              <a:t>μιας ηλεκτρονικής ζυγαριάς, για μετρήσουν τη μάζα ενός μολυβιού. </a:t>
            </a:r>
            <a:endParaRPr lang="el-GR" sz="2400" dirty="0"/>
          </a:p>
          <a:p>
            <a:r>
              <a:rPr lang="el-GR" sz="2400" dirty="0" smtClean="0"/>
              <a:t>Συζητούμε την ακρίβεια των δύο ζυγαριών (μονάδα μέτρησης  </a:t>
            </a:r>
            <a:r>
              <a:rPr lang="en-US" sz="2400" dirty="0" smtClean="0"/>
              <a:t>1 kg</a:t>
            </a:r>
            <a:r>
              <a:rPr lang="el-GR" sz="2400" dirty="0" smtClean="0"/>
              <a:t>,</a:t>
            </a:r>
            <a:r>
              <a:rPr lang="en-US" sz="2400" dirty="0" smtClean="0"/>
              <a:t> 1 g</a:t>
            </a:r>
            <a:r>
              <a:rPr lang="el-GR" sz="2400" dirty="0" smtClean="0"/>
              <a:t>).</a:t>
            </a:r>
          </a:p>
          <a:p>
            <a:r>
              <a:rPr lang="el-GR" sz="2400" dirty="0" smtClean="0"/>
              <a:t>Εκτελούμε την ΠΔ 3 </a:t>
            </a:r>
            <a:r>
              <a:rPr lang="mr-IN" sz="2400" dirty="0" smtClean="0"/>
              <a:t>–</a:t>
            </a:r>
            <a:r>
              <a:rPr lang="el-GR" sz="2400" dirty="0" smtClean="0"/>
              <a:t> Πίνακας 1. </a:t>
            </a:r>
            <a:r>
              <a:rPr lang="el-GR" sz="2400" i="1" dirty="0" smtClean="0"/>
              <a:t>Δεν είναι απλή αντιστοίχηση. Πρέπει να ακολουθήσω τα βήματα της μέτρησης: (α) Καθορίζω το μέγεθος που θέλω να μετρήσω (στήλη δεξιά) </a:t>
            </a:r>
            <a:r>
              <a:rPr lang="mr-IN" sz="2400" i="1" dirty="0" smtClean="0"/>
              <a:t>–</a:t>
            </a:r>
            <a:r>
              <a:rPr lang="el-GR" sz="2400" i="1" dirty="0" smtClean="0"/>
              <a:t> εκτιμώ την τάξη μεγέθους και σύμφωνα με αυτή (β) Επιλέγω την κατάλληλη μονάδα μέτρησης.</a:t>
            </a:r>
          </a:p>
          <a:p>
            <a:r>
              <a:rPr lang="el-GR" sz="2400" dirty="0" smtClean="0"/>
              <a:t>Αναθέτουμε τους πίνακες 2,3 για το σπίτι.  </a:t>
            </a:r>
            <a:endParaRPr lang="en-US" sz="2400" dirty="0"/>
          </a:p>
        </p:txBody>
      </p:sp>
    </p:spTree>
    <p:extLst>
      <p:ext uri="{BB962C8B-B14F-4D97-AF65-F5344CB8AC3E}">
        <p14:creationId xmlns:p14="http://schemas.microsoft.com/office/powerpoint/2010/main" val="1123735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3202"/>
            <a:ext cx="8021485" cy="1237952"/>
          </a:xfrm>
        </p:spPr>
        <p:txBody>
          <a:bodyPr/>
          <a:lstStyle/>
          <a:p>
            <a:r>
              <a:rPr lang="el-GR" sz="3200" dirty="0" smtClean="0"/>
              <a:t>Μετρήσεις και αβεβαιότητα (ΔΕΕ 1.7, 1.8, 1.9)</a:t>
            </a:r>
            <a:endParaRPr lang="en-US" sz="3200" dirty="0"/>
          </a:p>
        </p:txBody>
      </p:sp>
      <p:sp>
        <p:nvSpPr>
          <p:cNvPr id="7" name="Content Placeholder 6"/>
          <p:cNvSpPr>
            <a:spLocks noGrp="1"/>
          </p:cNvSpPr>
          <p:nvPr>
            <p:ph idx="1"/>
          </p:nvPr>
        </p:nvSpPr>
        <p:spPr>
          <a:xfrm>
            <a:off x="457200" y="1600200"/>
            <a:ext cx="8021484" cy="4800600"/>
          </a:xfrm>
        </p:spPr>
        <p:txBody>
          <a:bodyPr>
            <a:normAutofit/>
          </a:bodyPr>
          <a:lstStyle/>
          <a:p>
            <a:r>
              <a:rPr lang="el-GR" sz="2800" dirty="0" smtClean="0"/>
              <a:t>Αβεβαιότητα μέτρησης</a:t>
            </a:r>
          </a:p>
          <a:p>
            <a:r>
              <a:rPr lang="el-GR" sz="2800" dirty="0" smtClean="0"/>
              <a:t>Ορθή ανάγνωση και καταγραφή μετρήσεων (σημαντικά ψηφία)</a:t>
            </a:r>
          </a:p>
          <a:p>
            <a:r>
              <a:rPr lang="el-GR" sz="2800" dirty="0" smtClean="0"/>
              <a:t>Σφάλματα: </a:t>
            </a:r>
          </a:p>
          <a:p>
            <a:pPr lvl="1"/>
            <a:r>
              <a:rPr lang="el-GR" sz="2800" dirty="0" smtClean="0"/>
              <a:t> σφάλμα παράλλαξης, </a:t>
            </a:r>
          </a:p>
          <a:p>
            <a:pPr lvl="1"/>
            <a:r>
              <a:rPr lang="el-GR" sz="2800" dirty="0" smtClean="0"/>
              <a:t>συστηματικό σφάλμα, </a:t>
            </a:r>
          </a:p>
          <a:p>
            <a:pPr lvl="1"/>
            <a:r>
              <a:rPr lang="el-GR" sz="2800" dirty="0" smtClean="0"/>
              <a:t>σφάλμα χρόνου αντίδρασης</a:t>
            </a:r>
          </a:p>
          <a:p>
            <a:r>
              <a:rPr lang="el-GR" sz="2800" dirty="0" smtClean="0"/>
              <a:t>Πράξεις (πρόσθεση, πολλαπλασιασμός) με τιμές μετρήσεων </a:t>
            </a:r>
            <a:endParaRPr lang="en-US" sz="2800" dirty="0"/>
          </a:p>
        </p:txBody>
      </p:sp>
    </p:spTree>
    <p:extLst>
      <p:ext uri="{BB962C8B-B14F-4D97-AF65-F5344CB8AC3E}">
        <p14:creationId xmlns:p14="http://schemas.microsoft.com/office/powerpoint/2010/main" val="31787247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t="39469"/>
          <a:stretch/>
        </p:blipFill>
        <p:spPr>
          <a:xfrm>
            <a:off x="41634" y="1158641"/>
            <a:ext cx="8380501" cy="5040000"/>
          </a:xfrm>
          <a:prstGeom prst="rect">
            <a:avLst/>
          </a:prstGeom>
        </p:spPr>
      </p:pic>
      <p:cxnSp>
        <p:nvCxnSpPr>
          <p:cNvPr id="11" name="Straight Connector 10"/>
          <p:cNvCxnSpPr/>
          <p:nvPr/>
        </p:nvCxnSpPr>
        <p:spPr>
          <a:xfrm>
            <a:off x="373511" y="5594832"/>
            <a:ext cx="4102209"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2" name="Title 1"/>
          <p:cNvSpPr>
            <a:spLocks noGrp="1"/>
          </p:cNvSpPr>
          <p:nvPr>
            <p:ph type="title"/>
          </p:nvPr>
        </p:nvSpPr>
        <p:spPr>
          <a:xfrm>
            <a:off x="27015" y="-155589"/>
            <a:ext cx="7620000" cy="1143000"/>
          </a:xfrm>
        </p:spPr>
        <p:txBody>
          <a:bodyPr/>
          <a:lstStyle/>
          <a:p>
            <a:r>
              <a:rPr lang="el-GR" sz="2800" dirty="0" smtClean="0"/>
              <a:t>ΠΔ 4.1: Σφάλμα Παράλλαξης, Συστηματικό σφάλμα</a:t>
            </a:r>
            <a:endParaRPr lang="en-US" sz="2800" dirty="0"/>
          </a:p>
        </p:txBody>
      </p:sp>
      <p:grpSp>
        <p:nvGrpSpPr>
          <p:cNvPr id="22" name="Group 21"/>
          <p:cNvGrpSpPr/>
          <p:nvPr/>
        </p:nvGrpSpPr>
        <p:grpSpPr>
          <a:xfrm>
            <a:off x="41633" y="2295769"/>
            <a:ext cx="8380501" cy="4480161"/>
            <a:chOff x="41633" y="2295769"/>
            <a:chExt cx="8380501" cy="4480161"/>
          </a:xfrm>
        </p:grpSpPr>
        <p:sp>
          <p:nvSpPr>
            <p:cNvPr id="14" name="TextBox 13"/>
            <p:cNvSpPr txBox="1"/>
            <p:nvPr/>
          </p:nvSpPr>
          <p:spPr>
            <a:xfrm>
              <a:off x="41633" y="6314265"/>
              <a:ext cx="8380501" cy="461665"/>
            </a:xfrm>
            <a:prstGeom prst="rect">
              <a:avLst/>
            </a:prstGeom>
            <a:noFill/>
          </p:spPr>
          <p:txBody>
            <a:bodyPr wrap="square" rtlCol="0">
              <a:spAutoFit/>
            </a:bodyPr>
            <a:lstStyle/>
            <a:p>
              <a:r>
                <a:rPr lang="el-GR" sz="2400" b="1" dirty="0" smtClean="0">
                  <a:solidFill>
                    <a:srgbClr val="008000"/>
                  </a:solidFill>
                </a:rPr>
                <a:t>Διαβάζω ορθά το χάρακα </a:t>
              </a:r>
              <a:r>
                <a:rPr lang="en-US" sz="2400" b="1" dirty="0" smtClean="0">
                  <a:solidFill>
                    <a:srgbClr val="008000"/>
                  </a:solidFill>
                </a:rPr>
                <a:t>67 mm &lt; L &lt; 68 mm </a:t>
              </a:r>
              <a:r>
                <a:rPr lang="el-GR" sz="2400" b="1" dirty="0" smtClean="0">
                  <a:solidFill>
                    <a:srgbClr val="008000"/>
                  </a:solidFill>
                  <a:sym typeface="Wingdings"/>
                </a:rPr>
                <a:t>άρα </a:t>
              </a:r>
              <a:r>
                <a:rPr lang="en-US" sz="2400" b="1" dirty="0" smtClean="0">
                  <a:solidFill>
                    <a:srgbClr val="008000"/>
                  </a:solidFill>
                  <a:sym typeface="Wingdings"/>
                </a:rPr>
                <a:t>L = 67</a:t>
              </a:r>
              <a:r>
                <a:rPr lang="el-GR" sz="2400" b="1" dirty="0" smtClean="0">
                  <a:solidFill>
                    <a:srgbClr val="008000"/>
                  </a:solidFill>
                  <a:sym typeface="Wingdings"/>
                </a:rPr>
                <a:t>,</a:t>
              </a:r>
              <a:r>
                <a:rPr lang="en-US" sz="2400" b="1" dirty="0" smtClean="0">
                  <a:solidFill>
                    <a:srgbClr val="008000"/>
                  </a:solidFill>
                  <a:sym typeface="Wingdings"/>
                </a:rPr>
                <a:t>5 mm</a:t>
              </a:r>
              <a:endParaRPr lang="en-US" sz="2400" b="1" dirty="0">
                <a:solidFill>
                  <a:srgbClr val="008000"/>
                </a:solidFill>
              </a:endParaRPr>
            </a:p>
          </p:txBody>
        </p:sp>
        <p:grpSp>
          <p:nvGrpSpPr>
            <p:cNvPr id="20" name="Group 19"/>
            <p:cNvGrpSpPr/>
            <p:nvPr/>
          </p:nvGrpSpPr>
          <p:grpSpPr>
            <a:xfrm>
              <a:off x="4807431" y="2295769"/>
              <a:ext cx="1892610" cy="1197053"/>
              <a:chOff x="4786614" y="2545621"/>
              <a:chExt cx="1892610" cy="1197053"/>
            </a:xfrm>
          </p:grpSpPr>
          <p:cxnSp>
            <p:nvCxnSpPr>
              <p:cNvPr id="15" name="Straight Connector 14"/>
              <p:cNvCxnSpPr/>
              <p:nvPr/>
            </p:nvCxnSpPr>
            <p:spPr>
              <a:xfrm>
                <a:off x="5932931" y="2811435"/>
                <a:ext cx="746293"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932931" y="3588473"/>
                <a:ext cx="746293"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4786614" y="2545621"/>
                <a:ext cx="1066969" cy="461665"/>
              </a:xfrm>
              <a:prstGeom prst="rect">
                <a:avLst/>
              </a:prstGeom>
            </p:spPr>
            <p:txBody>
              <a:bodyPr wrap="none">
                <a:spAutoFit/>
              </a:bodyPr>
              <a:lstStyle/>
              <a:p>
                <a:r>
                  <a:rPr lang="en-US" sz="2400" b="1" dirty="0" smtClean="0">
                    <a:solidFill>
                      <a:srgbClr val="FF0000"/>
                    </a:solidFill>
                  </a:rPr>
                  <a:t>68 </a:t>
                </a:r>
                <a:r>
                  <a:rPr lang="en-US" sz="2400" b="1" dirty="0">
                    <a:solidFill>
                      <a:srgbClr val="FF0000"/>
                    </a:solidFill>
                  </a:rPr>
                  <a:t>mm </a:t>
                </a:r>
                <a:endParaRPr lang="en-US" sz="2400" dirty="0">
                  <a:solidFill>
                    <a:srgbClr val="FF0000"/>
                  </a:solidFill>
                </a:endParaRPr>
              </a:p>
            </p:txBody>
          </p:sp>
          <p:sp>
            <p:nvSpPr>
              <p:cNvPr id="19" name="Rectangle 18"/>
              <p:cNvSpPr/>
              <p:nvPr/>
            </p:nvSpPr>
            <p:spPr>
              <a:xfrm>
                <a:off x="4793295" y="3281009"/>
                <a:ext cx="1066969" cy="461665"/>
              </a:xfrm>
              <a:prstGeom prst="rect">
                <a:avLst/>
              </a:prstGeom>
            </p:spPr>
            <p:txBody>
              <a:bodyPr wrap="none">
                <a:spAutoFit/>
              </a:bodyPr>
              <a:lstStyle/>
              <a:p>
                <a:r>
                  <a:rPr lang="en-US" sz="2400" b="1" dirty="0" smtClean="0">
                    <a:solidFill>
                      <a:srgbClr val="FF0000"/>
                    </a:solidFill>
                  </a:rPr>
                  <a:t>67 </a:t>
                </a:r>
                <a:r>
                  <a:rPr lang="en-US" sz="2400" b="1" dirty="0">
                    <a:solidFill>
                      <a:srgbClr val="FF0000"/>
                    </a:solidFill>
                  </a:rPr>
                  <a:t>mm </a:t>
                </a:r>
                <a:endParaRPr lang="en-US" sz="2400" dirty="0">
                  <a:solidFill>
                    <a:srgbClr val="FF0000"/>
                  </a:solidFill>
                </a:endParaRPr>
              </a:p>
            </p:txBody>
          </p:sp>
        </p:grpSp>
        <p:cxnSp>
          <p:nvCxnSpPr>
            <p:cNvPr id="21" name="Straight Connector 20"/>
            <p:cNvCxnSpPr/>
            <p:nvPr/>
          </p:nvCxnSpPr>
          <p:spPr>
            <a:xfrm>
              <a:off x="5580598" y="2955093"/>
              <a:ext cx="1115994" cy="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
        <p:nvSpPr>
          <p:cNvPr id="23" name="TextBox 22"/>
          <p:cNvSpPr txBox="1"/>
          <p:nvPr/>
        </p:nvSpPr>
        <p:spPr>
          <a:xfrm>
            <a:off x="6716585" y="669349"/>
            <a:ext cx="1595359" cy="461665"/>
          </a:xfrm>
          <a:prstGeom prst="rect">
            <a:avLst/>
          </a:prstGeom>
          <a:noFill/>
        </p:spPr>
        <p:txBody>
          <a:bodyPr wrap="none" rtlCol="0">
            <a:spAutoFit/>
          </a:bodyPr>
          <a:lstStyle/>
          <a:p>
            <a:r>
              <a:rPr lang="el-GR" sz="2400" b="1" dirty="0" smtClean="0">
                <a:solidFill>
                  <a:srgbClr val="008000"/>
                </a:solidFill>
              </a:rPr>
              <a:t>Ομάδες </a:t>
            </a:r>
            <a:r>
              <a:rPr lang="en-US" sz="2400" b="1" dirty="0" smtClean="0">
                <a:solidFill>
                  <a:srgbClr val="008000"/>
                </a:solidFill>
              </a:rPr>
              <a:t>(</a:t>
            </a:r>
            <a:r>
              <a:rPr lang="el-GR" sz="2400" b="1" dirty="0">
                <a:solidFill>
                  <a:srgbClr val="008000"/>
                </a:solidFill>
              </a:rPr>
              <a:t>2</a:t>
            </a:r>
            <a:r>
              <a:rPr lang="en-US" sz="2400" b="1" dirty="0" smtClean="0">
                <a:solidFill>
                  <a:srgbClr val="008000"/>
                </a:solidFill>
              </a:rPr>
              <a:t>)</a:t>
            </a:r>
            <a:endParaRPr lang="en-US" sz="2400" b="1" dirty="0">
              <a:solidFill>
                <a:srgbClr val="008000"/>
              </a:solidFill>
            </a:endParaRPr>
          </a:p>
        </p:txBody>
      </p:sp>
    </p:spTree>
    <p:extLst>
      <p:ext uri="{BB962C8B-B14F-4D97-AF65-F5344CB8AC3E}">
        <p14:creationId xmlns:p14="http://schemas.microsoft.com/office/powerpoint/2010/main" val="14981279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612" y="0"/>
            <a:ext cx="8751580" cy="6858000"/>
          </a:xfrm>
          <a:prstGeom prst="rect">
            <a:avLst/>
          </a:prstGeom>
        </p:spPr>
      </p:pic>
      <p:cxnSp>
        <p:nvCxnSpPr>
          <p:cNvPr id="11" name="Straight Connector 10"/>
          <p:cNvCxnSpPr/>
          <p:nvPr/>
        </p:nvCxnSpPr>
        <p:spPr>
          <a:xfrm>
            <a:off x="1475366" y="6386039"/>
            <a:ext cx="5247820"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054307" y="2793183"/>
            <a:ext cx="2016956"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129291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7015" y="-155589"/>
            <a:ext cx="7620000" cy="1143000"/>
          </a:xfrm>
        </p:spPr>
        <p:txBody>
          <a:bodyPr/>
          <a:lstStyle/>
          <a:p>
            <a:r>
              <a:rPr lang="el-GR" sz="2800" dirty="0" smtClean="0"/>
              <a:t>ΠΔ 4.2: Σύνδεση κλίμακας </a:t>
            </a:r>
            <a:r>
              <a:rPr lang="el-GR" sz="2800" dirty="0"/>
              <a:t>ο</a:t>
            </a:r>
            <a:r>
              <a:rPr lang="el-GR" sz="2800" dirty="0" smtClean="0"/>
              <a:t>ργάνου μέτρησης με την ακρίβεια της μετρούμενης τιμής</a:t>
            </a:r>
            <a:endParaRPr lang="en-US" sz="2800" dirty="0"/>
          </a:p>
        </p:txBody>
      </p:sp>
      <p:sp>
        <p:nvSpPr>
          <p:cNvPr id="4" name="TextBox 3"/>
          <p:cNvSpPr txBox="1"/>
          <p:nvPr/>
        </p:nvSpPr>
        <p:spPr>
          <a:xfrm>
            <a:off x="6404330" y="502781"/>
            <a:ext cx="1595359" cy="461665"/>
          </a:xfrm>
          <a:prstGeom prst="rect">
            <a:avLst/>
          </a:prstGeom>
          <a:noFill/>
        </p:spPr>
        <p:txBody>
          <a:bodyPr wrap="none" rtlCol="0">
            <a:spAutoFit/>
          </a:bodyPr>
          <a:lstStyle/>
          <a:p>
            <a:r>
              <a:rPr lang="el-GR" sz="2400" b="1" dirty="0" smtClean="0">
                <a:solidFill>
                  <a:srgbClr val="008000"/>
                </a:solidFill>
              </a:rPr>
              <a:t>Ομάδες </a:t>
            </a:r>
            <a:r>
              <a:rPr lang="en-US" sz="2400" b="1" dirty="0">
                <a:solidFill>
                  <a:srgbClr val="008000"/>
                </a:solidFill>
              </a:rPr>
              <a:t>(</a:t>
            </a:r>
            <a:r>
              <a:rPr lang="el-GR" sz="2400" b="1" dirty="0" smtClean="0">
                <a:solidFill>
                  <a:srgbClr val="008000"/>
                </a:solidFill>
              </a:rPr>
              <a:t>4</a:t>
            </a:r>
            <a:r>
              <a:rPr lang="en-US" sz="2400" b="1" dirty="0" smtClean="0">
                <a:solidFill>
                  <a:srgbClr val="008000"/>
                </a:solidFill>
              </a:rPr>
              <a:t>)</a:t>
            </a:r>
            <a:endParaRPr lang="en-US" sz="2400" b="1" dirty="0">
              <a:solidFill>
                <a:srgbClr val="008000"/>
              </a:solidFill>
            </a:endParaRPr>
          </a:p>
        </p:txBody>
      </p:sp>
      <p:pic>
        <p:nvPicPr>
          <p:cNvPr id="5" name="Picture 4"/>
          <p:cNvPicPr>
            <a:picLocks noChangeAspect="1"/>
          </p:cNvPicPr>
          <p:nvPr/>
        </p:nvPicPr>
        <p:blipFill rotWithShape="1">
          <a:blip r:embed="rId2"/>
          <a:srcRect l="12555" r="11032" b="48148"/>
          <a:stretch/>
        </p:blipFill>
        <p:spPr>
          <a:xfrm>
            <a:off x="184294" y="950935"/>
            <a:ext cx="6076462" cy="3556000"/>
          </a:xfrm>
          <a:prstGeom prst="rect">
            <a:avLst/>
          </a:prstGeom>
        </p:spPr>
      </p:pic>
      <p:pic>
        <p:nvPicPr>
          <p:cNvPr id="7" name="Picture 6"/>
          <p:cNvPicPr>
            <a:picLocks noChangeAspect="1"/>
          </p:cNvPicPr>
          <p:nvPr/>
        </p:nvPicPr>
        <p:blipFill rotWithShape="1">
          <a:blip r:embed="rId2"/>
          <a:srcRect t="75593" b="285"/>
          <a:stretch/>
        </p:blipFill>
        <p:spPr>
          <a:xfrm>
            <a:off x="163809" y="4644461"/>
            <a:ext cx="7952122" cy="1654320"/>
          </a:xfrm>
          <a:prstGeom prst="rect">
            <a:avLst/>
          </a:prstGeom>
        </p:spPr>
      </p:pic>
      <p:sp>
        <p:nvSpPr>
          <p:cNvPr id="10" name="TextBox 9"/>
          <p:cNvSpPr txBox="1"/>
          <p:nvPr/>
        </p:nvSpPr>
        <p:spPr>
          <a:xfrm>
            <a:off x="6404330" y="1368185"/>
            <a:ext cx="1450654" cy="523220"/>
          </a:xfrm>
          <a:prstGeom prst="rect">
            <a:avLst/>
          </a:prstGeom>
          <a:noFill/>
        </p:spPr>
        <p:txBody>
          <a:bodyPr wrap="none" rtlCol="0">
            <a:spAutoFit/>
          </a:bodyPr>
          <a:lstStyle/>
          <a:p>
            <a:r>
              <a:rPr lang="en-US" sz="2800" b="1" dirty="0" smtClean="0">
                <a:solidFill>
                  <a:srgbClr val="008000"/>
                </a:solidFill>
              </a:rPr>
              <a:t>|L</a:t>
            </a:r>
            <a:r>
              <a:rPr lang="en-US" sz="2800" b="1" baseline="-25000" dirty="0" smtClean="0">
                <a:solidFill>
                  <a:srgbClr val="008000"/>
                </a:solidFill>
              </a:rPr>
              <a:t>A</a:t>
            </a:r>
            <a:r>
              <a:rPr lang="en-US" sz="2800" b="1" dirty="0" smtClean="0">
                <a:solidFill>
                  <a:srgbClr val="008000"/>
                </a:solidFill>
              </a:rPr>
              <a:t> </a:t>
            </a:r>
            <a:r>
              <a:rPr lang="mr-IN" sz="2800" b="1" dirty="0" smtClean="0">
                <a:solidFill>
                  <a:srgbClr val="008000"/>
                </a:solidFill>
              </a:rPr>
              <a:t>–</a:t>
            </a:r>
            <a:r>
              <a:rPr lang="en-US" sz="2800" b="1" dirty="0" smtClean="0">
                <a:solidFill>
                  <a:srgbClr val="008000"/>
                </a:solidFill>
              </a:rPr>
              <a:t> L</a:t>
            </a:r>
            <a:r>
              <a:rPr lang="en-US" sz="2800" b="1" baseline="-25000" dirty="0" smtClean="0">
                <a:solidFill>
                  <a:srgbClr val="008000"/>
                </a:solidFill>
              </a:rPr>
              <a:t>B</a:t>
            </a:r>
            <a:r>
              <a:rPr lang="en-US" sz="2800" b="1" dirty="0" smtClean="0">
                <a:solidFill>
                  <a:srgbClr val="008000"/>
                </a:solidFill>
              </a:rPr>
              <a:t>|</a:t>
            </a:r>
            <a:endParaRPr lang="en-US" sz="2800" b="1" dirty="0">
              <a:solidFill>
                <a:srgbClr val="008000"/>
              </a:solidFill>
            </a:endParaRPr>
          </a:p>
        </p:txBody>
      </p:sp>
      <p:sp>
        <p:nvSpPr>
          <p:cNvPr id="12" name="TextBox 11"/>
          <p:cNvSpPr txBox="1"/>
          <p:nvPr/>
        </p:nvSpPr>
        <p:spPr>
          <a:xfrm>
            <a:off x="6404330" y="2258115"/>
            <a:ext cx="1014495" cy="523220"/>
          </a:xfrm>
          <a:prstGeom prst="rect">
            <a:avLst/>
          </a:prstGeom>
          <a:noFill/>
        </p:spPr>
        <p:txBody>
          <a:bodyPr wrap="none" rtlCol="0">
            <a:spAutoFit/>
          </a:bodyPr>
          <a:lstStyle/>
          <a:p>
            <a:r>
              <a:rPr lang="en-US" sz="2800" b="1" dirty="0" smtClean="0">
                <a:solidFill>
                  <a:srgbClr val="008000"/>
                </a:solidFill>
              </a:rPr>
              <a:t>0,1 m </a:t>
            </a:r>
            <a:endParaRPr lang="en-US" sz="2800" b="1" dirty="0">
              <a:solidFill>
                <a:srgbClr val="008000"/>
              </a:solidFill>
            </a:endParaRPr>
          </a:p>
        </p:txBody>
      </p:sp>
      <p:sp>
        <p:nvSpPr>
          <p:cNvPr id="13" name="TextBox 12"/>
          <p:cNvSpPr txBox="1"/>
          <p:nvPr/>
        </p:nvSpPr>
        <p:spPr>
          <a:xfrm>
            <a:off x="6413335" y="2738307"/>
            <a:ext cx="1207181" cy="523220"/>
          </a:xfrm>
          <a:prstGeom prst="rect">
            <a:avLst/>
          </a:prstGeom>
          <a:noFill/>
        </p:spPr>
        <p:txBody>
          <a:bodyPr wrap="none" rtlCol="0">
            <a:spAutoFit/>
          </a:bodyPr>
          <a:lstStyle/>
          <a:p>
            <a:r>
              <a:rPr lang="en-US" sz="2800" b="1" dirty="0" smtClean="0">
                <a:solidFill>
                  <a:srgbClr val="008000"/>
                </a:solidFill>
              </a:rPr>
              <a:t>0,2 </a:t>
            </a:r>
            <a:r>
              <a:rPr lang="en-US" sz="2800" b="1" dirty="0" err="1" smtClean="0">
                <a:solidFill>
                  <a:srgbClr val="008000"/>
                </a:solidFill>
              </a:rPr>
              <a:t>dm</a:t>
            </a:r>
            <a:r>
              <a:rPr lang="en-US" sz="2800" b="1" dirty="0" smtClean="0">
                <a:solidFill>
                  <a:srgbClr val="008000"/>
                </a:solidFill>
              </a:rPr>
              <a:t> </a:t>
            </a:r>
            <a:endParaRPr lang="en-US" sz="2800" b="1" dirty="0">
              <a:solidFill>
                <a:srgbClr val="008000"/>
              </a:solidFill>
            </a:endParaRPr>
          </a:p>
        </p:txBody>
      </p:sp>
      <p:sp>
        <p:nvSpPr>
          <p:cNvPr id="14" name="TextBox 13"/>
          <p:cNvSpPr txBox="1"/>
          <p:nvPr/>
        </p:nvSpPr>
        <p:spPr>
          <a:xfrm>
            <a:off x="6422340" y="3279960"/>
            <a:ext cx="1164752" cy="523220"/>
          </a:xfrm>
          <a:prstGeom prst="rect">
            <a:avLst/>
          </a:prstGeom>
          <a:noFill/>
        </p:spPr>
        <p:txBody>
          <a:bodyPr wrap="none" rtlCol="0">
            <a:spAutoFit/>
          </a:bodyPr>
          <a:lstStyle/>
          <a:p>
            <a:r>
              <a:rPr lang="en-US" sz="2800" b="1" dirty="0" smtClean="0">
                <a:solidFill>
                  <a:srgbClr val="008000"/>
                </a:solidFill>
              </a:rPr>
              <a:t>0,2 </a:t>
            </a:r>
            <a:r>
              <a:rPr lang="en-US" sz="2800" b="1" dirty="0">
                <a:solidFill>
                  <a:srgbClr val="008000"/>
                </a:solidFill>
              </a:rPr>
              <a:t>c</a:t>
            </a:r>
            <a:r>
              <a:rPr lang="en-US" sz="2800" b="1" dirty="0" smtClean="0">
                <a:solidFill>
                  <a:srgbClr val="008000"/>
                </a:solidFill>
              </a:rPr>
              <a:t>m </a:t>
            </a:r>
            <a:endParaRPr lang="en-US" sz="2800" b="1" dirty="0">
              <a:solidFill>
                <a:srgbClr val="008000"/>
              </a:solidFill>
            </a:endParaRPr>
          </a:p>
        </p:txBody>
      </p:sp>
      <p:sp>
        <p:nvSpPr>
          <p:cNvPr id="15" name="TextBox 14"/>
          <p:cNvSpPr txBox="1"/>
          <p:nvPr/>
        </p:nvSpPr>
        <p:spPr>
          <a:xfrm>
            <a:off x="6451830" y="3862587"/>
            <a:ext cx="1306593" cy="523220"/>
          </a:xfrm>
          <a:prstGeom prst="rect">
            <a:avLst/>
          </a:prstGeom>
          <a:noFill/>
        </p:spPr>
        <p:txBody>
          <a:bodyPr wrap="none" rtlCol="0">
            <a:spAutoFit/>
          </a:bodyPr>
          <a:lstStyle/>
          <a:p>
            <a:r>
              <a:rPr lang="en-US" sz="2800" b="1" dirty="0" smtClean="0">
                <a:solidFill>
                  <a:srgbClr val="008000"/>
                </a:solidFill>
              </a:rPr>
              <a:t>0,3 mm </a:t>
            </a:r>
            <a:endParaRPr lang="en-US" sz="2800" b="1" dirty="0">
              <a:solidFill>
                <a:srgbClr val="008000"/>
              </a:solidFill>
            </a:endParaRPr>
          </a:p>
        </p:txBody>
      </p:sp>
      <p:sp>
        <p:nvSpPr>
          <p:cNvPr id="16" name="TextBox 15"/>
          <p:cNvSpPr txBox="1"/>
          <p:nvPr/>
        </p:nvSpPr>
        <p:spPr>
          <a:xfrm>
            <a:off x="3223857" y="2215087"/>
            <a:ext cx="641221" cy="523220"/>
          </a:xfrm>
          <a:prstGeom prst="rect">
            <a:avLst/>
          </a:prstGeom>
          <a:noFill/>
        </p:spPr>
        <p:txBody>
          <a:bodyPr wrap="none" rtlCol="0">
            <a:spAutoFit/>
          </a:bodyPr>
          <a:lstStyle/>
          <a:p>
            <a:r>
              <a:rPr lang="en-US" sz="2800" b="1" dirty="0" smtClean="0">
                <a:solidFill>
                  <a:srgbClr val="008000"/>
                </a:solidFill>
              </a:rPr>
              <a:t>0,2 </a:t>
            </a:r>
            <a:endParaRPr lang="en-US" sz="2800" b="1" dirty="0">
              <a:solidFill>
                <a:srgbClr val="008000"/>
              </a:solidFill>
            </a:endParaRPr>
          </a:p>
        </p:txBody>
      </p:sp>
      <p:sp>
        <p:nvSpPr>
          <p:cNvPr id="17" name="TextBox 16"/>
          <p:cNvSpPr txBox="1"/>
          <p:nvPr/>
        </p:nvSpPr>
        <p:spPr>
          <a:xfrm>
            <a:off x="5165133" y="2215087"/>
            <a:ext cx="641221" cy="523220"/>
          </a:xfrm>
          <a:prstGeom prst="rect">
            <a:avLst/>
          </a:prstGeom>
          <a:noFill/>
        </p:spPr>
        <p:txBody>
          <a:bodyPr wrap="none" rtlCol="0">
            <a:spAutoFit/>
          </a:bodyPr>
          <a:lstStyle/>
          <a:p>
            <a:r>
              <a:rPr lang="en-US" sz="2800" b="1" dirty="0" smtClean="0">
                <a:solidFill>
                  <a:srgbClr val="008000"/>
                </a:solidFill>
              </a:rPr>
              <a:t>0,3  </a:t>
            </a:r>
            <a:endParaRPr lang="en-US" sz="2800" b="1" dirty="0">
              <a:solidFill>
                <a:srgbClr val="008000"/>
              </a:solidFill>
            </a:endParaRPr>
          </a:p>
        </p:txBody>
      </p:sp>
      <p:sp>
        <p:nvSpPr>
          <p:cNvPr id="18" name="TextBox 17"/>
          <p:cNvSpPr txBox="1"/>
          <p:nvPr/>
        </p:nvSpPr>
        <p:spPr>
          <a:xfrm>
            <a:off x="3223857" y="2756740"/>
            <a:ext cx="641221" cy="523220"/>
          </a:xfrm>
          <a:prstGeom prst="rect">
            <a:avLst/>
          </a:prstGeom>
          <a:noFill/>
        </p:spPr>
        <p:txBody>
          <a:bodyPr wrap="none" rtlCol="0">
            <a:spAutoFit/>
          </a:bodyPr>
          <a:lstStyle/>
          <a:p>
            <a:r>
              <a:rPr lang="en-US" sz="2800" b="1" dirty="0" smtClean="0">
                <a:solidFill>
                  <a:srgbClr val="008000"/>
                </a:solidFill>
              </a:rPr>
              <a:t>2,3 </a:t>
            </a:r>
            <a:endParaRPr lang="en-US" sz="2800" b="1" dirty="0">
              <a:solidFill>
                <a:srgbClr val="008000"/>
              </a:solidFill>
            </a:endParaRPr>
          </a:p>
        </p:txBody>
      </p:sp>
      <p:sp>
        <p:nvSpPr>
          <p:cNvPr id="19" name="TextBox 18"/>
          <p:cNvSpPr txBox="1"/>
          <p:nvPr/>
        </p:nvSpPr>
        <p:spPr>
          <a:xfrm>
            <a:off x="5152268" y="2738307"/>
            <a:ext cx="641221" cy="523220"/>
          </a:xfrm>
          <a:prstGeom prst="rect">
            <a:avLst/>
          </a:prstGeom>
          <a:noFill/>
        </p:spPr>
        <p:txBody>
          <a:bodyPr wrap="none" rtlCol="0">
            <a:spAutoFit/>
          </a:bodyPr>
          <a:lstStyle/>
          <a:p>
            <a:r>
              <a:rPr lang="en-US" sz="2800" b="1" dirty="0" smtClean="0">
                <a:solidFill>
                  <a:srgbClr val="008000"/>
                </a:solidFill>
              </a:rPr>
              <a:t>2,5  </a:t>
            </a:r>
            <a:endParaRPr lang="en-US" sz="2800" b="1" dirty="0">
              <a:solidFill>
                <a:srgbClr val="008000"/>
              </a:solidFill>
            </a:endParaRPr>
          </a:p>
        </p:txBody>
      </p:sp>
      <p:sp>
        <p:nvSpPr>
          <p:cNvPr id="20" name="TextBox 19"/>
          <p:cNvSpPr txBox="1"/>
          <p:nvPr/>
        </p:nvSpPr>
        <p:spPr>
          <a:xfrm>
            <a:off x="5001253" y="3295110"/>
            <a:ext cx="823212" cy="523220"/>
          </a:xfrm>
          <a:prstGeom prst="rect">
            <a:avLst/>
          </a:prstGeom>
          <a:noFill/>
        </p:spPr>
        <p:txBody>
          <a:bodyPr wrap="none" rtlCol="0">
            <a:spAutoFit/>
          </a:bodyPr>
          <a:lstStyle/>
          <a:p>
            <a:r>
              <a:rPr lang="en-US" sz="2800" b="1" dirty="0" smtClean="0">
                <a:solidFill>
                  <a:srgbClr val="008000"/>
                </a:solidFill>
              </a:rPr>
              <a:t>23,6  </a:t>
            </a:r>
            <a:endParaRPr lang="en-US" sz="2800" b="1" dirty="0">
              <a:solidFill>
                <a:srgbClr val="008000"/>
              </a:solidFill>
            </a:endParaRPr>
          </a:p>
        </p:txBody>
      </p:sp>
      <p:sp>
        <p:nvSpPr>
          <p:cNvPr id="21" name="TextBox 20"/>
          <p:cNvSpPr txBox="1"/>
          <p:nvPr/>
        </p:nvSpPr>
        <p:spPr>
          <a:xfrm>
            <a:off x="3064183" y="3263127"/>
            <a:ext cx="825867" cy="523220"/>
          </a:xfrm>
          <a:prstGeom prst="rect">
            <a:avLst/>
          </a:prstGeom>
          <a:noFill/>
        </p:spPr>
        <p:txBody>
          <a:bodyPr wrap="none" rtlCol="0">
            <a:spAutoFit/>
          </a:bodyPr>
          <a:lstStyle/>
          <a:p>
            <a:r>
              <a:rPr lang="en-US" sz="2800" b="1" dirty="0" smtClean="0">
                <a:solidFill>
                  <a:srgbClr val="008000"/>
                </a:solidFill>
              </a:rPr>
              <a:t>23,4  </a:t>
            </a:r>
            <a:endParaRPr lang="en-US" sz="2800" b="1" dirty="0">
              <a:solidFill>
                <a:srgbClr val="008000"/>
              </a:solidFill>
            </a:endParaRPr>
          </a:p>
        </p:txBody>
      </p:sp>
      <p:sp>
        <p:nvSpPr>
          <p:cNvPr id="22" name="TextBox 21"/>
          <p:cNvSpPr txBox="1"/>
          <p:nvPr/>
        </p:nvSpPr>
        <p:spPr>
          <a:xfrm>
            <a:off x="2876328" y="3862587"/>
            <a:ext cx="1005203" cy="523220"/>
          </a:xfrm>
          <a:prstGeom prst="rect">
            <a:avLst/>
          </a:prstGeom>
          <a:noFill/>
        </p:spPr>
        <p:txBody>
          <a:bodyPr wrap="none" rtlCol="0">
            <a:spAutoFit/>
          </a:bodyPr>
          <a:lstStyle/>
          <a:p>
            <a:r>
              <a:rPr lang="en-US" sz="2800" b="1" dirty="0" smtClean="0">
                <a:solidFill>
                  <a:srgbClr val="008000"/>
                </a:solidFill>
              </a:rPr>
              <a:t>234,2 </a:t>
            </a:r>
            <a:endParaRPr lang="en-US" sz="2800" b="1" dirty="0">
              <a:solidFill>
                <a:srgbClr val="008000"/>
              </a:solidFill>
            </a:endParaRPr>
          </a:p>
        </p:txBody>
      </p:sp>
      <p:sp>
        <p:nvSpPr>
          <p:cNvPr id="23" name="TextBox 22"/>
          <p:cNvSpPr txBox="1"/>
          <p:nvPr/>
        </p:nvSpPr>
        <p:spPr>
          <a:xfrm>
            <a:off x="4826411" y="3882622"/>
            <a:ext cx="1005203" cy="523220"/>
          </a:xfrm>
          <a:prstGeom prst="rect">
            <a:avLst/>
          </a:prstGeom>
          <a:noFill/>
        </p:spPr>
        <p:txBody>
          <a:bodyPr wrap="none" rtlCol="0">
            <a:spAutoFit/>
          </a:bodyPr>
          <a:lstStyle/>
          <a:p>
            <a:r>
              <a:rPr lang="en-US" sz="2800" b="1" dirty="0" smtClean="0">
                <a:solidFill>
                  <a:srgbClr val="008000"/>
                </a:solidFill>
              </a:rPr>
              <a:t>234,5 </a:t>
            </a:r>
            <a:endParaRPr lang="en-US" sz="2800" b="1" dirty="0">
              <a:solidFill>
                <a:srgbClr val="008000"/>
              </a:solidFill>
            </a:endParaRPr>
          </a:p>
        </p:txBody>
      </p:sp>
      <p:sp>
        <p:nvSpPr>
          <p:cNvPr id="24" name="TextBox 23"/>
          <p:cNvSpPr txBox="1"/>
          <p:nvPr/>
        </p:nvSpPr>
        <p:spPr>
          <a:xfrm>
            <a:off x="149521" y="6291279"/>
            <a:ext cx="8433018" cy="461665"/>
          </a:xfrm>
          <a:prstGeom prst="rect">
            <a:avLst/>
          </a:prstGeom>
          <a:noFill/>
        </p:spPr>
        <p:txBody>
          <a:bodyPr wrap="none" rtlCol="0">
            <a:spAutoFit/>
          </a:bodyPr>
          <a:lstStyle/>
          <a:p>
            <a:r>
              <a:rPr lang="el-GR" sz="2400" b="1" dirty="0" smtClean="0">
                <a:solidFill>
                  <a:srgbClr val="008000"/>
                </a:solidFill>
              </a:rPr>
              <a:t>«Κακή» ερώτηση: Πόσα σημαντικά ψηφία έχει η κάθε μέτρηση;</a:t>
            </a:r>
            <a:endParaRPr lang="en-US" sz="2400" b="1" dirty="0">
              <a:solidFill>
                <a:srgbClr val="008000"/>
              </a:solidFill>
            </a:endParaRPr>
          </a:p>
        </p:txBody>
      </p:sp>
    </p:spTree>
    <p:extLst>
      <p:ext uri="{BB962C8B-B14F-4D97-AF65-F5344CB8AC3E}">
        <p14:creationId xmlns:p14="http://schemas.microsoft.com/office/powerpoint/2010/main" val="4003535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59284" y="2702009"/>
            <a:ext cx="3408566" cy="830997"/>
          </a:xfrm>
          <a:prstGeom prst="rect">
            <a:avLst/>
          </a:prstGeom>
          <a:noFill/>
        </p:spPr>
        <p:txBody>
          <a:bodyPr wrap="square" rtlCol="0">
            <a:spAutoFit/>
          </a:bodyPr>
          <a:lstStyle/>
          <a:p>
            <a:r>
              <a:rPr lang="en-US" sz="4800" b="1" dirty="0" smtClean="0">
                <a:solidFill>
                  <a:srgbClr val="008000"/>
                </a:solidFill>
              </a:rPr>
              <a:t>234,5 mm </a:t>
            </a:r>
            <a:endParaRPr lang="en-US" sz="4800" b="1" dirty="0">
              <a:solidFill>
                <a:srgbClr val="008000"/>
              </a:solidFill>
            </a:endParaRPr>
          </a:p>
        </p:txBody>
      </p:sp>
      <p:grpSp>
        <p:nvGrpSpPr>
          <p:cNvPr id="20" name="Group 19"/>
          <p:cNvGrpSpPr/>
          <p:nvPr/>
        </p:nvGrpSpPr>
        <p:grpSpPr>
          <a:xfrm>
            <a:off x="1618415" y="2351793"/>
            <a:ext cx="2444943" cy="1590667"/>
            <a:chOff x="1618415" y="2351793"/>
            <a:chExt cx="2444943" cy="1590667"/>
          </a:xfrm>
        </p:grpSpPr>
        <p:sp>
          <p:nvSpPr>
            <p:cNvPr id="7" name="Rectangle 6"/>
            <p:cNvSpPr/>
            <p:nvPr/>
          </p:nvSpPr>
          <p:spPr>
            <a:xfrm>
              <a:off x="1659284" y="2845701"/>
              <a:ext cx="1044735" cy="635094"/>
            </a:xfrm>
            <a:prstGeom prst="rect">
              <a:avLst/>
            </a:prstGeom>
            <a:noFill/>
            <a:ln w="38100" cmpd="sng">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815450" y="2847167"/>
              <a:ext cx="421183" cy="635094"/>
            </a:xfrm>
            <a:prstGeom prst="rect">
              <a:avLst/>
            </a:prstGeom>
            <a:noFill/>
            <a:ln w="38100" cmpd="sng">
              <a:solidFill>
                <a:srgbClr val="660066"/>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1618415" y="2351793"/>
              <a:ext cx="1085604" cy="461665"/>
            </a:xfrm>
            <a:prstGeom prst="rect">
              <a:avLst/>
            </a:prstGeom>
            <a:noFill/>
          </p:spPr>
          <p:txBody>
            <a:bodyPr wrap="none" rtlCol="0">
              <a:spAutoFit/>
            </a:bodyPr>
            <a:lstStyle/>
            <a:p>
              <a:r>
                <a:rPr lang="el-GR" sz="2400" dirty="0" smtClean="0">
                  <a:solidFill>
                    <a:srgbClr val="FF0000"/>
                  </a:solidFill>
                </a:rPr>
                <a:t>βέβαια</a:t>
              </a:r>
              <a:endParaRPr lang="en-US" sz="2400" dirty="0">
                <a:solidFill>
                  <a:srgbClr val="FF0000"/>
                </a:solidFill>
              </a:endParaRPr>
            </a:p>
          </p:txBody>
        </p:sp>
        <p:sp>
          <p:nvSpPr>
            <p:cNvPr id="11" name="TextBox 10"/>
            <p:cNvSpPr txBox="1"/>
            <p:nvPr/>
          </p:nvSpPr>
          <p:spPr>
            <a:xfrm>
              <a:off x="2815450" y="3480795"/>
              <a:ext cx="1247908" cy="461665"/>
            </a:xfrm>
            <a:prstGeom prst="rect">
              <a:avLst/>
            </a:prstGeom>
            <a:noFill/>
            <a:ln>
              <a:noFill/>
            </a:ln>
          </p:spPr>
          <p:txBody>
            <a:bodyPr wrap="none" rtlCol="0">
              <a:spAutoFit/>
            </a:bodyPr>
            <a:lstStyle/>
            <a:p>
              <a:r>
                <a:rPr lang="el-GR" sz="2400" dirty="0" smtClean="0">
                  <a:solidFill>
                    <a:srgbClr val="660066"/>
                  </a:solidFill>
                </a:rPr>
                <a:t>αβέβαιο</a:t>
              </a:r>
              <a:endParaRPr lang="en-US" sz="2400" dirty="0">
                <a:solidFill>
                  <a:srgbClr val="660066"/>
                </a:solidFill>
              </a:endParaRPr>
            </a:p>
          </p:txBody>
        </p:sp>
      </p:grpSp>
      <p:sp>
        <p:nvSpPr>
          <p:cNvPr id="19" name="Title 1"/>
          <p:cNvSpPr>
            <a:spLocks noGrp="1"/>
          </p:cNvSpPr>
          <p:nvPr>
            <p:ph type="title"/>
          </p:nvPr>
        </p:nvSpPr>
        <p:spPr>
          <a:xfrm>
            <a:off x="27015" y="-176076"/>
            <a:ext cx="7620000" cy="1143000"/>
          </a:xfrm>
        </p:spPr>
        <p:txBody>
          <a:bodyPr/>
          <a:lstStyle/>
          <a:p>
            <a:r>
              <a:rPr lang="el-GR" sz="3200" dirty="0" smtClean="0"/>
              <a:t>Ποια ψηφία είναι σημαντικά στη μέτρηση; </a:t>
            </a:r>
            <a:endParaRPr lang="en-US" sz="3200" dirty="0"/>
          </a:p>
        </p:txBody>
      </p:sp>
      <p:sp>
        <p:nvSpPr>
          <p:cNvPr id="23" name="TextBox 22"/>
          <p:cNvSpPr txBox="1"/>
          <p:nvPr/>
        </p:nvSpPr>
        <p:spPr>
          <a:xfrm>
            <a:off x="611900" y="5857914"/>
            <a:ext cx="7189739" cy="954107"/>
          </a:xfrm>
          <a:prstGeom prst="rect">
            <a:avLst/>
          </a:prstGeom>
          <a:noFill/>
          <a:ln>
            <a:noFill/>
          </a:ln>
        </p:spPr>
        <p:txBody>
          <a:bodyPr wrap="none" rtlCol="0">
            <a:spAutoFit/>
          </a:bodyPr>
          <a:lstStyle/>
          <a:p>
            <a:pPr algn="ctr"/>
            <a:r>
              <a:rPr lang="el-GR" sz="2800" dirty="0" smtClean="0"/>
              <a:t>Εάν χρησιμοποιούσα όργανο με ακρίβεια 1 μ</a:t>
            </a:r>
            <a:r>
              <a:rPr lang="en-US" sz="2800" dirty="0" smtClean="0"/>
              <a:t>m,</a:t>
            </a:r>
            <a:endParaRPr lang="el-GR" sz="2800" dirty="0" smtClean="0"/>
          </a:p>
          <a:p>
            <a:pPr algn="ctr"/>
            <a:r>
              <a:rPr lang="en-US" sz="2800" dirty="0" smtClean="0"/>
              <a:t> </a:t>
            </a:r>
            <a:r>
              <a:rPr lang="el-GR" sz="2800" dirty="0" smtClean="0"/>
              <a:t>η μέτρηση δεν θα είχε αβεβαιότητα; </a:t>
            </a:r>
            <a:endParaRPr lang="el-GR" sz="2800" dirty="0" smtClean="0">
              <a:sym typeface="Wingdings"/>
            </a:endParaRPr>
          </a:p>
        </p:txBody>
      </p:sp>
      <p:grpSp>
        <p:nvGrpSpPr>
          <p:cNvPr id="2" name="Group 1"/>
          <p:cNvGrpSpPr/>
          <p:nvPr/>
        </p:nvGrpSpPr>
        <p:grpSpPr>
          <a:xfrm>
            <a:off x="326331" y="814320"/>
            <a:ext cx="7847822" cy="2050042"/>
            <a:chOff x="326331" y="814320"/>
            <a:chExt cx="7847822" cy="2050042"/>
          </a:xfrm>
        </p:grpSpPr>
        <p:grpSp>
          <p:nvGrpSpPr>
            <p:cNvPr id="22" name="Group 21"/>
            <p:cNvGrpSpPr/>
            <p:nvPr/>
          </p:nvGrpSpPr>
          <p:grpSpPr>
            <a:xfrm>
              <a:off x="326331" y="814320"/>
              <a:ext cx="7847822" cy="1990124"/>
              <a:chOff x="326331" y="814320"/>
              <a:chExt cx="7847822" cy="1990124"/>
            </a:xfrm>
          </p:grpSpPr>
          <p:sp>
            <p:nvSpPr>
              <p:cNvPr id="5" name="Down Arrow 4"/>
              <p:cNvSpPr/>
              <p:nvPr/>
            </p:nvSpPr>
            <p:spPr>
              <a:xfrm>
                <a:off x="2815450" y="2077961"/>
                <a:ext cx="348245" cy="726483"/>
              </a:xfrm>
              <a:prstGeom prst="downArrow">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508171" y="1296661"/>
                <a:ext cx="4703531" cy="830997"/>
              </a:xfrm>
              <a:prstGeom prst="rect">
                <a:avLst/>
              </a:prstGeom>
              <a:noFill/>
              <a:ln>
                <a:noFill/>
              </a:ln>
            </p:spPr>
            <p:txBody>
              <a:bodyPr wrap="none" rtlCol="0">
                <a:spAutoFit/>
              </a:bodyPr>
              <a:lstStyle/>
              <a:p>
                <a:r>
                  <a:rPr lang="el-GR" sz="4800" dirty="0" smtClean="0"/>
                  <a:t>10</a:t>
                </a:r>
                <a:r>
                  <a:rPr lang="el-GR" sz="4800" baseline="30000" dirty="0" smtClean="0"/>
                  <a:t>-1</a:t>
                </a:r>
                <a:r>
                  <a:rPr lang="en-US" sz="4800" baseline="30000" dirty="0" smtClean="0"/>
                  <a:t> </a:t>
                </a:r>
                <a:r>
                  <a:rPr lang="en-US" sz="4800" dirty="0" smtClean="0"/>
                  <a:t>mm = 0,1 mm</a:t>
                </a:r>
                <a:endParaRPr lang="en-US" sz="4800" baseline="30000" dirty="0"/>
              </a:p>
            </p:txBody>
          </p:sp>
          <p:sp>
            <p:nvSpPr>
              <p:cNvPr id="15" name="TextBox 14"/>
              <p:cNvSpPr txBox="1"/>
              <p:nvPr/>
            </p:nvSpPr>
            <p:spPr>
              <a:xfrm>
                <a:off x="326331" y="814320"/>
                <a:ext cx="7847822" cy="584776"/>
              </a:xfrm>
              <a:prstGeom prst="rect">
                <a:avLst/>
              </a:prstGeom>
              <a:noFill/>
              <a:ln>
                <a:noFill/>
              </a:ln>
            </p:spPr>
            <p:txBody>
              <a:bodyPr wrap="none" rtlCol="0">
                <a:spAutoFit/>
              </a:bodyPr>
              <a:lstStyle/>
              <a:p>
                <a:pPr algn="ctr"/>
                <a:r>
                  <a:rPr lang="el-GR" sz="3200" dirty="0" smtClean="0"/>
                  <a:t>Ποια είναι η ακρίβεια της μετρούμενης τιμής;</a:t>
                </a:r>
                <a:r>
                  <a:rPr lang="el-GR" sz="3200" dirty="0" smtClean="0">
                    <a:sym typeface="Wingdings"/>
                  </a:rPr>
                  <a:t> </a:t>
                </a:r>
              </a:p>
            </p:txBody>
          </p:sp>
        </p:grpSp>
        <p:sp>
          <p:nvSpPr>
            <p:cNvPr id="18" name="TextBox 17"/>
            <p:cNvSpPr txBox="1"/>
            <p:nvPr/>
          </p:nvSpPr>
          <p:spPr>
            <a:xfrm>
              <a:off x="4065498" y="1910255"/>
              <a:ext cx="3292538" cy="954107"/>
            </a:xfrm>
            <a:prstGeom prst="rect">
              <a:avLst/>
            </a:prstGeom>
            <a:noFill/>
            <a:ln>
              <a:noFill/>
            </a:ln>
          </p:spPr>
          <p:txBody>
            <a:bodyPr wrap="none" rtlCol="0">
              <a:spAutoFit/>
            </a:bodyPr>
            <a:lstStyle/>
            <a:p>
              <a:pPr algn="ctr"/>
              <a:r>
                <a:rPr lang="el-GR" sz="2800" dirty="0" smtClean="0"/>
                <a:t>Η τ</a:t>
              </a:r>
              <a:r>
                <a:rPr lang="el-GR" sz="2800" dirty="0" smtClean="0"/>
                <a:t>άξη μεγέθους του </a:t>
              </a:r>
            </a:p>
            <a:p>
              <a:pPr algn="ctr"/>
              <a:r>
                <a:rPr lang="el-GR" sz="2800" dirty="0"/>
                <a:t>α</a:t>
              </a:r>
              <a:r>
                <a:rPr lang="el-GR" sz="2800" dirty="0" smtClean="0"/>
                <a:t>βέβαιου ψηφίου</a:t>
              </a:r>
              <a:r>
                <a:rPr lang="el-GR" sz="2800" dirty="0" smtClean="0">
                  <a:sym typeface="Wingdings"/>
                </a:rPr>
                <a:t> </a:t>
              </a:r>
              <a:endParaRPr lang="el-GR" sz="2800" dirty="0" smtClean="0">
                <a:sym typeface="Wingdings"/>
              </a:endParaRPr>
            </a:p>
          </p:txBody>
        </p:sp>
      </p:grpSp>
      <p:grpSp>
        <p:nvGrpSpPr>
          <p:cNvPr id="3" name="Group 2"/>
          <p:cNvGrpSpPr/>
          <p:nvPr/>
        </p:nvGrpSpPr>
        <p:grpSpPr>
          <a:xfrm>
            <a:off x="1062297" y="3542256"/>
            <a:ext cx="7085706" cy="2163720"/>
            <a:chOff x="1062297" y="3542256"/>
            <a:chExt cx="7085706" cy="2163720"/>
          </a:xfrm>
        </p:grpSpPr>
        <p:grpSp>
          <p:nvGrpSpPr>
            <p:cNvPr id="21" name="Group 20"/>
            <p:cNvGrpSpPr/>
            <p:nvPr/>
          </p:nvGrpSpPr>
          <p:grpSpPr>
            <a:xfrm>
              <a:off x="1062297" y="3542256"/>
              <a:ext cx="6178093" cy="2163720"/>
              <a:chOff x="1062297" y="3542256"/>
              <a:chExt cx="6178093" cy="2163720"/>
            </a:xfrm>
          </p:grpSpPr>
          <p:sp>
            <p:nvSpPr>
              <p:cNvPr id="6" name="Down Arrow 5"/>
              <p:cNvSpPr/>
              <p:nvPr/>
            </p:nvSpPr>
            <p:spPr>
              <a:xfrm flipV="1">
                <a:off x="2355774" y="3542256"/>
                <a:ext cx="348245" cy="726483"/>
              </a:xfrm>
              <a:prstGeom prst="downArrow">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2126586" y="4310958"/>
                <a:ext cx="4112324" cy="830997"/>
              </a:xfrm>
              <a:prstGeom prst="rect">
                <a:avLst/>
              </a:prstGeom>
              <a:noFill/>
              <a:ln>
                <a:noFill/>
              </a:ln>
            </p:spPr>
            <p:txBody>
              <a:bodyPr wrap="none" rtlCol="0">
                <a:spAutoFit/>
              </a:bodyPr>
              <a:lstStyle/>
              <a:p>
                <a:r>
                  <a:rPr lang="el-GR" sz="4800" dirty="0" smtClean="0"/>
                  <a:t>10</a:t>
                </a:r>
                <a:r>
                  <a:rPr lang="el-GR" sz="4800" baseline="30000" dirty="0" smtClean="0"/>
                  <a:t>0 </a:t>
                </a:r>
                <a:r>
                  <a:rPr lang="en-US" sz="4800" dirty="0" smtClean="0"/>
                  <a:t>mm = 1 mm</a:t>
                </a:r>
                <a:endParaRPr lang="en-US" sz="4800" baseline="30000" dirty="0"/>
              </a:p>
            </p:txBody>
          </p:sp>
          <p:sp>
            <p:nvSpPr>
              <p:cNvPr id="14" name="TextBox 13"/>
              <p:cNvSpPr txBox="1"/>
              <p:nvPr/>
            </p:nvSpPr>
            <p:spPr>
              <a:xfrm>
                <a:off x="1062297" y="5121200"/>
                <a:ext cx="6178093" cy="584776"/>
              </a:xfrm>
              <a:prstGeom prst="rect">
                <a:avLst/>
              </a:prstGeom>
              <a:noFill/>
              <a:ln>
                <a:noFill/>
              </a:ln>
            </p:spPr>
            <p:txBody>
              <a:bodyPr wrap="none" rtlCol="0">
                <a:spAutoFit/>
              </a:bodyPr>
              <a:lstStyle/>
              <a:p>
                <a:pPr algn="ctr"/>
                <a:r>
                  <a:rPr lang="el-GR" sz="3200" dirty="0" smtClean="0"/>
                  <a:t>Ποια είναι η ακρίβεια του οργάνου; </a:t>
                </a:r>
                <a:r>
                  <a:rPr lang="el-GR" sz="3200" dirty="0" smtClean="0">
                    <a:sym typeface="Wingdings"/>
                  </a:rPr>
                  <a:t> </a:t>
                </a:r>
              </a:p>
            </p:txBody>
          </p:sp>
        </p:grpSp>
        <p:sp>
          <p:nvSpPr>
            <p:cNvPr id="24" name="TextBox 23"/>
            <p:cNvSpPr txBox="1"/>
            <p:nvPr/>
          </p:nvSpPr>
          <p:spPr>
            <a:xfrm>
              <a:off x="3754753" y="3690156"/>
              <a:ext cx="4393250" cy="954107"/>
            </a:xfrm>
            <a:prstGeom prst="rect">
              <a:avLst/>
            </a:prstGeom>
            <a:noFill/>
            <a:ln>
              <a:noFill/>
            </a:ln>
          </p:spPr>
          <p:txBody>
            <a:bodyPr wrap="none" rtlCol="0">
              <a:spAutoFit/>
            </a:bodyPr>
            <a:lstStyle/>
            <a:p>
              <a:pPr algn="ctr"/>
              <a:r>
                <a:rPr lang="el-GR" sz="2800" dirty="0" smtClean="0"/>
                <a:t>Η τ</a:t>
              </a:r>
              <a:r>
                <a:rPr lang="el-GR" sz="2800" dirty="0" smtClean="0"/>
                <a:t>άξη μεγέθους του </a:t>
              </a:r>
            </a:p>
            <a:p>
              <a:pPr algn="ctr"/>
              <a:r>
                <a:rPr lang="el-GR" sz="2800" dirty="0"/>
                <a:t>τ</a:t>
              </a:r>
              <a:r>
                <a:rPr lang="el-GR" sz="2800" dirty="0" smtClean="0"/>
                <a:t>ελευταίου βέβαιου ψηφίου</a:t>
              </a:r>
              <a:r>
                <a:rPr lang="el-GR" sz="2800" dirty="0" smtClean="0">
                  <a:sym typeface="Wingdings"/>
                </a:rPr>
                <a:t> </a:t>
              </a:r>
              <a:endParaRPr lang="el-GR" sz="2800" dirty="0" smtClean="0">
                <a:sym typeface="Wingdings"/>
              </a:endParaRPr>
            </a:p>
          </p:txBody>
        </p:sp>
      </p:grpSp>
    </p:spTree>
    <p:extLst>
      <p:ext uri="{BB962C8B-B14F-4D97-AF65-F5344CB8AC3E}">
        <p14:creationId xmlns:p14="http://schemas.microsoft.com/office/powerpoint/2010/main" val="7526687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4786" r="10837" b="44292"/>
          <a:stretch/>
        </p:blipFill>
        <p:spPr>
          <a:xfrm>
            <a:off x="100902" y="771610"/>
            <a:ext cx="6801026" cy="3608547"/>
          </a:xfrm>
          <a:prstGeom prst="rect">
            <a:avLst/>
          </a:prstGeom>
        </p:spPr>
      </p:pic>
      <p:sp>
        <p:nvSpPr>
          <p:cNvPr id="8" name="Title 1"/>
          <p:cNvSpPr>
            <a:spLocks noGrp="1"/>
          </p:cNvSpPr>
          <p:nvPr>
            <p:ph type="title"/>
          </p:nvPr>
        </p:nvSpPr>
        <p:spPr>
          <a:xfrm>
            <a:off x="27015" y="-155589"/>
            <a:ext cx="7620000" cy="1143000"/>
          </a:xfrm>
        </p:spPr>
        <p:txBody>
          <a:bodyPr/>
          <a:lstStyle/>
          <a:p>
            <a:r>
              <a:rPr lang="el-GR" sz="2800" dirty="0" smtClean="0"/>
              <a:t>ΠΔ 4.3:  Πράξεις με τιμές από μετρήσεις</a:t>
            </a:r>
            <a:endParaRPr lang="en-US" sz="2800" dirty="0"/>
          </a:p>
        </p:txBody>
      </p:sp>
      <p:sp>
        <p:nvSpPr>
          <p:cNvPr id="4" name="TextBox 3"/>
          <p:cNvSpPr txBox="1"/>
          <p:nvPr/>
        </p:nvSpPr>
        <p:spPr>
          <a:xfrm>
            <a:off x="6352033" y="-2551"/>
            <a:ext cx="2071150" cy="830997"/>
          </a:xfrm>
          <a:prstGeom prst="rect">
            <a:avLst/>
          </a:prstGeom>
          <a:noFill/>
        </p:spPr>
        <p:txBody>
          <a:bodyPr wrap="none" rtlCol="0">
            <a:spAutoFit/>
          </a:bodyPr>
          <a:lstStyle/>
          <a:p>
            <a:pPr algn="ctr"/>
            <a:r>
              <a:rPr lang="el-GR" sz="2400" b="1" dirty="0" smtClean="0">
                <a:solidFill>
                  <a:srgbClr val="008000"/>
                </a:solidFill>
              </a:rPr>
              <a:t>Συζήτηση στην</a:t>
            </a:r>
          </a:p>
          <a:p>
            <a:pPr algn="ctr"/>
            <a:r>
              <a:rPr lang="el-GR" sz="2400" b="1" dirty="0" smtClean="0">
                <a:solidFill>
                  <a:srgbClr val="008000"/>
                </a:solidFill>
              </a:rPr>
              <a:t> Ολομέλεια</a:t>
            </a:r>
            <a:endParaRPr lang="en-US" sz="2400" b="1" dirty="0">
              <a:solidFill>
                <a:srgbClr val="008000"/>
              </a:solidFill>
            </a:endParaRPr>
          </a:p>
        </p:txBody>
      </p:sp>
      <p:sp>
        <p:nvSpPr>
          <p:cNvPr id="12" name="TextBox 11"/>
          <p:cNvSpPr txBox="1"/>
          <p:nvPr/>
        </p:nvSpPr>
        <p:spPr>
          <a:xfrm>
            <a:off x="4686930" y="2463971"/>
            <a:ext cx="2216547" cy="523220"/>
          </a:xfrm>
          <a:prstGeom prst="rect">
            <a:avLst/>
          </a:prstGeom>
          <a:noFill/>
        </p:spPr>
        <p:txBody>
          <a:bodyPr wrap="none" rtlCol="0">
            <a:spAutoFit/>
          </a:bodyPr>
          <a:lstStyle/>
          <a:p>
            <a:r>
              <a:rPr lang="en-US" sz="2800" b="1" dirty="0" smtClean="0">
                <a:solidFill>
                  <a:srgbClr val="008000"/>
                </a:solidFill>
              </a:rPr>
              <a:t>4364,35 mm</a:t>
            </a:r>
            <a:r>
              <a:rPr lang="en-US" sz="2800" b="1" baseline="30000" dirty="0" smtClean="0">
                <a:solidFill>
                  <a:srgbClr val="008000"/>
                </a:solidFill>
              </a:rPr>
              <a:t>2</a:t>
            </a:r>
            <a:r>
              <a:rPr lang="en-US" sz="2800" b="1" dirty="0" smtClean="0">
                <a:solidFill>
                  <a:srgbClr val="008000"/>
                </a:solidFill>
              </a:rPr>
              <a:t> </a:t>
            </a:r>
            <a:endParaRPr lang="en-US" sz="2800" b="1" dirty="0">
              <a:solidFill>
                <a:srgbClr val="008000"/>
              </a:solidFill>
            </a:endParaRPr>
          </a:p>
        </p:txBody>
      </p:sp>
      <p:sp>
        <p:nvSpPr>
          <p:cNvPr id="13" name="TextBox 12"/>
          <p:cNvSpPr txBox="1"/>
          <p:nvPr/>
        </p:nvSpPr>
        <p:spPr>
          <a:xfrm>
            <a:off x="6827371" y="1222720"/>
            <a:ext cx="2320868" cy="523220"/>
          </a:xfrm>
          <a:prstGeom prst="rect">
            <a:avLst/>
          </a:prstGeom>
          <a:noFill/>
        </p:spPr>
        <p:txBody>
          <a:bodyPr wrap="none" rtlCol="0">
            <a:spAutoFit/>
          </a:bodyPr>
          <a:lstStyle/>
          <a:p>
            <a:r>
              <a:rPr lang="en-US" sz="2800" b="1" u="sng" dirty="0" smtClean="0">
                <a:solidFill>
                  <a:srgbClr val="FF0000"/>
                </a:solidFill>
              </a:rPr>
              <a:t>4,50x10</a:t>
            </a:r>
            <a:r>
              <a:rPr lang="en-US" sz="2800" b="1" u="sng" baseline="30000" dirty="0" smtClean="0">
                <a:solidFill>
                  <a:srgbClr val="FF0000"/>
                </a:solidFill>
              </a:rPr>
              <a:t>3</a:t>
            </a:r>
            <a:r>
              <a:rPr lang="en-US" sz="2800" b="1" u="sng" dirty="0" smtClean="0">
                <a:solidFill>
                  <a:srgbClr val="FF0000"/>
                </a:solidFill>
              </a:rPr>
              <a:t> mm</a:t>
            </a:r>
            <a:r>
              <a:rPr lang="en-US" sz="2800" b="1" u="sng" baseline="30000" dirty="0" smtClean="0">
                <a:solidFill>
                  <a:srgbClr val="FF0000"/>
                </a:solidFill>
              </a:rPr>
              <a:t>2</a:t>
            </a:r>
            <a:r>
              <a:rPr lang="en-US" sz="2800" b="1" u="sng" dirty="0" smtClean="0">
                <a:solidFill>
                  <a:srgbClr val="FF0000"/>
                </a:solidFill>
              </a:rPr>
              <a:t> </a:t>
            </a:r>
            <a:endParaRPr lang="en-US" sz="2800" b="1" u="sng" dirty="0">
              <a:solidFill>
                <a:srgbClr val="FF0000"/>
              </a:solidFill>
            </a:endParaRPr>
          </a:p>
        </p:txBody>
      </p:sp>
      <p:sp>
        <p:nvSpPr>
          <p:cNvPr id="15" name="TextBox 14"/>
          <p:cNvSpPr txBox="1"/>
          <p:nvPr/>
        </p:nvSpPr>
        <p:spPr>
          <a:xfrm>
            <a:off x="2720083" y="3267234"/>
            <a:ext cx="1488584" cy="523220"/>
          </a:xfrm>
          <a:prstGeom prst="rect">
            <a:avLst/>
          </a:prstGeom>
          <a:noFill/>
        </p:spPr>
        <p:txBody>
          <a:bodyPr wrap="none" rtlCol="0">
            <a:spAutoFit/>
          </a:bodyPr>
          <a:lstStyle/>
          <a:p>
            <a:r>
              <a:rPr lang="en-US" sz="2800" b="1" dirty="0" smtClean="0">
                <a:solidFill>
                  <a:srgbClr val="008000"/>
                </a:solidFill>
              </a:rPr>
              <a:t>70,0 mm </a:t>
            </a:r>
            <a:endParaRPr lang="en-US" sz="2800" b="1" dirty="0">
              <a:solidFill>
                <a:srgbClr val="008000"/>
              </a:solidFill>
            </a:endParaRPr>
          </a:p>
        </p:txBody>
      </p:sp>
      <p:sp>
        <p:nvSpPr>
          <p:cNvPr id="17" name="TextBox 16"/>
          <p:cNvSpPr txBox="1"/>
          <p:nvPr/>
        </p:nvSpPr>
        <p:spPr>
          <a:xfrm>
            <a:off x="5046894" y="1693921"/>
            <a:ext cx="1759992" cy="523220"/>
          </a:xfrm>
          <a:prstGeom prst="rect">
            <a:avLst/>
          </a:prstGeom>
          <a:noFill/>
        </p:spPr>
        <p:txBody>
          <a:bodyPr wrap="none" rtlCol="0">
            <a:spAutoFit/>
          </a:bodyPr>
          <a:lstStyle/>
          <a:p>
            <a:r>
              <a:rPr lang="en-US" sz="2800" b="1" dirty="0" smtClean="0">
                <a:solidFill>
                  <a:srgbClr val="008000"/>
                </a:solidFill>
              </a:rPr>
              <a:t>4498 mm</a:t>
            </a:r>
            <a:r>
              <a:rPr lang="en-US" sz="2800" b="1" baseline="30000" dirty="0" smtClean="0">
                <a:solidFill>
                  <a:srgbClr val="008000"/>
                </a:solidFill>
              </a:rPr>
              <a:t>2</a:t>
            </a:r>
            <a:r>
              <a:rPr lang="en-US" sz="2800" b="1" dirty="0" smtClean="0">
                <a:solidFill>
                  <a:srgbClr val="008000"/>
                </a:solidFill>
              </a:rPr>
              <a:t>  </a:t>
            </a:r>
            <a:endParaRPr lang="en-US" sz="2800" b="1" dirty="0">
              <a:solidFill>
                <a:srgbClr val="008000"/>
              </a:solidFill>
            </a:endParaRPr>
          </a:p>
        </p:txBody>
      </p:sp>
      <p:sp>
        <p:nvSpPr>
          <p:cNvPr id="18" name="TextBox 17"/>
          <p:cNvSpPr txBox="1"/>
          <p:nvPr/>
        </p:nvSpPr>
        <p:spPr>
          <a:xfrm>
            <a:off x="581290" y="1691867"/>
            <a:ext cx="1670575"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3</a:t>
            </a:r>
            <a:r>
              <a:rPr lang="el-GR" sz="2800" b="1" dirty="0" smtClean="0">
                <a:solidFill>
                  <a:srgbClr val="008000"/>
                </a:solidFill>
              </a:rPr>
              <a:t>0,</a:t>
            </a:r>
            <a:r>
              <a:rPr lang="en-US" sz="2800" b="1" dirty="0" smtClean="0">
                <a:solidFill>
                  <a:srgbClr val="008000"/>
                </a:solidFill>
              </a:rPr>
              <a:t>2</a:t>
            </a:r>
            <a:r>
              <a:rPr lang="el-GR" sz="2800" b="1" dirty="0" smtClean="0">
                <a:solidFill>
                  <a:srgbClr val="008000"/>
                </a:solidFill>
              </a:rPr>
              <a:t> </a:t>
            </a:r>
            <a:r>
              <a:rPr lang="en-US" sz="2800" b="1" dirty="0" smtClean="0">
                <a:solidFill>
                  <a:srgbClr val="008000"/>
                </a:solidFill>
              </a:rPr>
              <a:t>mm </a:t>
            </a:r>
            <a:endParaRPr lang="en-US" sz="2800" b="1" dirty="0">
              <a:solidFill>
                <a:srgbClr val="008000"/>
              </a:solidFill>
            </a:endParaRPr>
          </a:p>
        </p:txBody>
      </p:sp>
      <p:sp>
        <p:nvSpPr>
          <p:cNvPr id="19" name="TextBox 18"/>
          <p:cNvSpPr txBox="1"/>
          <p:nvPr/>
        </p:nvSpPr>
        <p:spPr>
          <a:xfrm>
            <a:off x="581290" y="2476697"/>
            <a:ext cx="1488584" cy="523220"/>
          </a:xfrm>
          <a:prstGeom prst="rect">
            <a:avLst/>
          </a:prstGeom>
          <a:noFill/>
        </p:spPr>
        <p:txBody>
          <a:bodyPr wrap="none" rtlCol="0">
            <a:spAutoFit/>
          </a:bodyPr>
          <a:lstStyle/>
          <a:p>
            <a:r>
              <a:rPr lang="en-US" sz="2800" b="1" dirty="0" smtClean="0">
                <a:solidFill>
                  <a:srgbClr val="008000"/>
                </a:solidFill>
              </a:rPr>
              <a:t>73,5 mm  </a:t>
            </a:r>
            <a:endParaRPr lang="en-US" sz="2800" b="1" dirty="0">
              <a:solidFill>
                <a:srgbClr val="008000"/>
              </a:solidFill>
            </a:endParaRPr>
          </a:p>
        </p:txBody>
      </p:sp>
      <p:sp>
        <p:nvSpPr>
          <p:cNvPr id="20" name="TextBox 19"/>
          <p:cNvSpPr txBox="1"/>
          <p:nvPr/>
        </p:nvSpPr>
        <p:spPr>
          <a:xfrm>
            <a:off x="4816888" y="3295110"/>
            <a:ext cx="2034556" cy="523220"/>
          </a:xfrm>
          <a:prstGeom prst="rect">
            <a:avLst/>
          </a:prstGeom>
          <a:noFill/>
        </p:spPr>
        <p:txBody>
          <a:bodyPr wrap="none" rtlCol="0">
            <a:spAutoFit/>
          </a:bodyPr>
          <a:lstStyle/>
          <a:p>
            <a:r>
              <a:rPr lang="en-US" sz="2800" b="1" dirty="0" smtClean="0">
                <a:solidFill>
                  <a:srgbClr val="008000"/>
                </a:solidFill>
              </a:rPr>
              <a:t>4476,5 mm</a:t>
            </a:r>
            <a:r>
              <a:rPr lang="en-US" sz="2800" b="1" baseline="30000" dirty="0" smtClean="0">
                <a:solidFill>
                  <a:srgbClr val="008000"/>
                </a:solidFill>
              </a:rPr>
              <a:t>2</a:t>
            </a:r>
            <a:r>
              <a:rPr lang="en-US" sz="2800" b="1" dirty="0" smtClean="0">
                <a:solidFill>
                  <a:srgbClr val="008000"/>
                </a:solidFill>
              </a:rPr>
              <a:t>  </a:t>
            </a:r>
            <a:endParaRPr lang="en-US" sz="2800" b="1" dirty="0">
              <a:solidFill>
                <a:srgbClr val="008000"/>
              </a:solidFill>
            </a:endParaRPr>
          </a:p>
        </p:txBody>
      </p:sp>
      <p:sp>
        <p:nvSpPr>
          <p:cNvPr id="21" name="TextBox 20"/>
          <p:cNvSpPr txBox="1"/>
          <p:nvPr/>
        </p:nvSpPr>
        <p:spPr>
          <a:xfrm>
            <a:off x="2876328" y="1691867"/>
            <a:ext cx="1488584" cy="523220"/>
          </a:xfrm>
          <a:prstGeom prst="rect">
            <a:avLst/>
          </a:prstGeom>
          <a:noFill/>
        </p:spPr>
        <p:txBody>
          <a:bodyPr wrap="none" rtlCol="0">
            <a:spAutoFit/>
          </a:bodyPr>
          <a:lstStyle/>
          <a:p>
            <a:r>
              <a:rPr lang="en-US" sz="2800" b="1" dirty="0" smtClean="0">
                <a:solidFill>
                  <a:srgbClr val="008000"/>
                </a:solidFill>
              </a:rPr>
              <a:t>69,2 mm  </a:t>
            </a:r>
            <a:endParaRPr lang="en-US" sz="2800" b="1" dirty="0">
              <a:solidFill>
                <a:srgbClr val="008000"/>
              </a:solidFill>
            </a:endParaRPr>
          </a:p>
        </p:txBody>
      </p:sp>
      <p:sp>
        <p:nvSpPr>
          <p:cNvPr id="22" name="TextBox 21"/>
          <p:cNvSpPr txBox="1"/>
          <p:nvPr/>
        </p:nvSpPr>
        <p:spPr>
          <a:xfrm>
            <a:off x="2712448" y="2463971"/>
            <a:ext cx="1670575" cy="523220"/>
          </a:xfrm>
          <a:prstGeom prst="rect">
            <a:avLst/>
          </a:prstGeom>
          <a:noFill/>
        </p:spPr>
        <p:txBody>
          <a:bodyPr wrap="none" rtlCol="0">
            <a:spAutoFit/>
          </a:bodyPr>
          <a:lstStyle/>
          <a:p>
            <a:r>
              <a:rPr lang="en-US" sz="2800" b="1" dirty="0" smtClean="0">
                <a:solidFill>
                  <a:srgbClr val="008000"/>
                </a:solidFill>
              </a:rPr>
              <a:t>124,2 mm </a:t>
            </a:r>
            <a:endParaRPr lang="en-US" sz="2800" b="1" dirty="0">
              <a:solidFill>
                <a:srgbClr val="008000"/>
              </a:solidFill>
            </a:endParaRPr>
          </a:p>
        </p:txBody>
      </p:sp>
      <p:sp>
        <p:nvSpPr>
          <p:cNvPr id="23" name="TextBox 22"/>
          <p:cNvSpPr txBox="1"/>
          <p:nvPr/>
        </p:nvSpPr>
        <p:spPr>
          <a:xfrm>
            <a:off x="581290" y="3272571"/>
            <a:ext cx="1670575" cy="523220"/>
          </a:xfrm>
          <a:prstGeom prst="rect">
            <a:avLst/>
          </a:prstGeom>
          <a:noFill/>
        </p:spPr>
        <p:txBody>
          <a:bodyPr wrap="none" rtlCol="0">
            <a:spAutoFit/>
          </a:bodyPr>
          <a:lstStyle/>
          <a:p>
            <a:r>
              <a:rPr lang="en-US" sz="2800" b="1" dirty="0" smtClean="0">
                <a:solidFill>
                  <a:srgbClr val="008000"/>
                </a:solidFill>
              </a:rPr>
              <a:t>127,9 mm </a:t>
            </a:r>
            <a:endParaRPr lang="en-US" sz="2800" b="1" dirty="0">
              <a:solidFill>
                <a:srgbClr val="008000"/>
              </a:solidFill>
            </a:endParaRPr>
          </a:p>
        </p:txBody>
      </p:sp>
      <p:pic>
        <p:nvPicPr>
          <p:cNvPr id="6" name="Picture 5"/>
          <p:cNvPicPr>
            <a:picLocks noChangeAspect="1"/>
          </p:cNvPicPr>
          <p:nvPr/>
        </p:nvPicPr>
        <p:blipFill rotWithShape="1">
          <a:blip r:embed="rId2"/>
          <a:srcRect l="1776" t="64963"/>
          <a:stretch/>
        </p:blipFill>
        <p:spPr>
          <a:xfrm>
            <a:off x="61455" y="4180485"/>
            <a:ext cx="8981643" cy="2269517"/>
          </a:xfrm>
          <a:prstGeom prst="rect">
            <a:avLst/>
          </a:prstGeom>
        </p:spPr>
      </p:pic>
      <p:sp>
        <p:nvSpPr>
          <p:cNvPr id="24" name="TextBox 23"/>
          <p:cNvSpPr txBox="1"/>
          <p:nvPr/>
        </p:nvSpPr>
        <p:spPr>
          <a:xfrm>
            <a:off x="6797351" y="2463971"/>
            <a:ext cx="1699328" cy="523220"/>
          </a:xfrm>
          <a:prstGeom prst="rect">
            <a:avLst/>
          </a:prstGeom>
          <a:noFill/>
        </p:spPr>
        <p:txBody>
          <a:bodyPr wrap="none" rtlCol="0">
            <a:spAutoFit/>
          </a:bodyPr>
          <a:lstStyle/>
          <a:p>
            <a:r>
              <a:rPr lang="en-US" sz="2800" b="1" dirty="0" smtClean="0">
                <a:solidFill>
                  <a:srgbClr val="FF0000"/>
                </a:solidFill>
              </a:rPr>
              <a:t>4560 </a:t>
            </a:r>
            <a:r>
              <a:rPr lang="en-US" sz="2800" b="1" dirty="0" smtClean="0">
                <a:solidFill>
                  <a:srgbClr val="FF0000"/>
                </a:solidFill>
              </a:rPr>
              <a:t>mm</a:t>
            </a:r>
            <a:r>
              <a:rPr lang="en-US" sz="2800" b="1" baseline="30000" dirty="0" smtClean="0">
                <a:solidFill>
                  <a:srgbClr val="FF0000"/>
                </a:solidFill>
              </a:rPr>
              <a:t>2</a:t>
            </a:r>
            <a:r>
              <a:rPr lang="en-US" sz="2800" b="1" dirty="0" smtClean="0">
                <a:solidFill>
                  <a:srgbClr val="FF0000"/>
                </a:solidFill>
              </a:rPr>
              <a:t> </a:t>
            </a:r>
            <a:endParaRPr lang="en-US" sz="2800" b="1" dirty="0">
              <a:solidFill>
                <a:srgbClr val="FF0000"/>
              </a:solidFill>
            </a:endParaRPr>
          </a:p>
        </p:txBody>
      </p:sp>
      <p:sp>
        <p:nvSpPr>
          <p:cNvPr id="25" name="TextBox 24"/>
          <p:cNvSpPr txBox="1"/>
          <p:nvPr/>
        </p:nvSpPr>
        <p:spPr>
          <a:xfrm>
            <a:off x="6806356" y="3312929"/>
            <a:ext cx="1699328" cy="523220"/>
          </a:xfrm>
          <a:prstGeom prst="rect">
            <a:avLst/>
          </a:prstGeom>
          <a:noFill/>
        </p:spPr>
        <p:txBody>
          <a:bodyPr wrap="none" rtlCol="0">
            <a:spAutoFit/>
          </a:bodyPr>
          <a:lstStyle/>
          <a:p>
            <a:r>
              <a:rPr lang="en-US" sz="2800" b="1" dirty="0" smtClean="0">
                <a:solidFill>
                  <a:srgbClr val="FF0000"/>
                </a:solidFill>
              </a:rPr>
              <a:t>4480 mm</a:t>
            </a:r>
            <a:r>
              <a:rPr lang="en-US" sz="2800" b="1" baseline="30000" dirty="0" smtClean="0">
                <a:solidFill>
                  <a:srgbClr val="FF0000"/>
                </a:solidFill>
              </a:rPr>
              <a:t>2</a:t>
            </a:r>
            <a:r>
              <a:rPr lang="en-US" sz="2800" b="1" dirty="0" smtClean="0">
                <a:solidFill>
                  <a:srgbClr val="FF0000"/>
                </a:solidFill>
              </a:rPr>
              <a:t> </a:t>
            </a:r>
            <a:endParaRPr lang="en-US" sz="2800" b="1" dirty="0">
              <a:solidFill>
                <a:srgbClr val="FF0000"/>
              </a:solidFill>
            </a:endParaRPr>
          </a:p>
        </p:txBody>
      </p:sp>
      <p:sp>
        <p:nvSpPr>
          <p:cNvPr id="9" name="Rectangle 8"/>
          <p:cNvSpPr/>
          <p:nvPr/>
        </p:nvSpPr>
        <p:spPr>
          <a:xfrm>
            <a:off x="6978214" y="806388"/>
            <a:ext cx="1181233" cy="523220"/>
          </a:xfrm>
          <a:prstGeom prst="rect">
            <a:avLst/>
          </a:prstGeom>
        </p:spPr>
        <p:txBody>
          <a:bodyPr wrap="none">
            <a:spAutoFit/>
          </a:bodyPr>
          <a:lstStyle/>
          <a:p>
            <a:r>
              <a:rPr lang="en-US" sz="2800" b="1" dirty="0" smtClean="0">
                <a:solidFill>
                  <a:srgbClr val="FF0000"/>
                </a:solidFill>
              </a:rPr>
              <a:t>3 </a:t>
            </a:r>
            <a:r>
              <a:rPr lang="el-GR" sz="2800" b="1" dirty="0" smtClean="0">
                <a:solidFill>
                  <a:srgbClr val="FF0000"/>
                </a:solidFill>
              </a:rPr>
              <a:t>σ. ψ.</a:t>
            </a:r>
            <a:endParaRPr lang="en-US" sz="2800" dirty="0"/>
          </a:p>
        </p:txBody>
      </p:sp>
      <p:sp>
        <p:nvSpPr>
          <p:cNvPr id="26" name="TextBox 25"/>
          <p:cNvSpPr txBox="1"/>
          <p:nvPr/>
        </p:nvSpPr>
        <p:spPr>
          <a:xfrm>
            <a:off x="6836376" y="1682425"/>
            <a:ext cx="1699328" cy="523220"/>
          </a:xfrm>
          <a:prstGeom prst="rect">
            <a:avLst/>
          </a:prstGeom>
          <a:noFill/>
        </p:spPr>
        <p:txBody>
          <a:bodyPr wrap="none" rtlCol="0">
            <a:spAutoFit/>
          </a:bodyPr>
          <a:lstStyle/>
          <a:p>
            <a:r>
              <a:rPr lang="en-US" sz="2800" b="1" dirty="0" smtClean="0">
                <a:solidFill>
                  <a:srgbClr val="FF0000"/>
                </a:solidFill>
              </a:rPr>
              <a:t>4</a:t>
            </a:r>
            <a:r>
              <a:rPr lang="el-GR" sz="2800" b="1" dirty="0" smtClean="0">
                <a:solidFill>
                  <a:srgbClr val="FF0000"/>
                </a:solidFill>
              </a:rPr>
              <a:t>500</a:t>
            </a:r>
            <a:r>
              <a:rPr lang="en-US" sz="2800" b="1" dirty="0" smtClean="0">
                <a:solidFill>
                  <a:srgbClr val="FF0000"/>
                </a:solidFill>
              </a:rPr>
              <a:t> mm</a:t>
            </a:r>
            <a:r>
              <a:rPr lang="en-US" sz="2800" b="1" baseline="30000" dirty="0" smtClean="0">
                <a:solidFill>
                  <a:srgbClr val="FF0000"/>
                </a:solidFill>
              </a:rPr>
              <a:t>2</a:t>
            </a:r>
            <a:r>
              <a:rPr lang="en-US" sz="2800" b="1" dirty="0" smtClean="0">
                <a:solidFill>
                  <a:srgbClr val="FF0000"/>
                </a:solidFill>
              </a:rPr>
              <a:t> </a:t>
            </a:r>
            <a:endParaRPr lang="en-US" sz="2800" b="1" dirty="0">
              <a:solidFill>
                <a:srgbClr val="FF0000"/>
              </a:solidFill>
            </a:endParaRPr>
          </a:p>
        </p:txBody>
      </p:sp>
    </p:spTree>
    <p:extLst>
      <p:ext uri="{BB962C8B-B14F-4D97-AF65-F5344CB8AC3E}">
        <p14:creationId xmlns:p14="http://schemas.microsoft.com/office/powerpoint/2010/main" val="324676516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99299" y="1326856"/>
            <a:ext cx="4977244" cy="584776"/>
          </a:xfrm>
          <a:prstGeom prst="rect">
            <a:avLst/>
          </a:prstGeom>
          <a:noFill/>
        </p:spPr>
        <p:txBody>
          <a:bodyPr wrap="none" rtlCol="0">
            <a:spAutoFit/>
          </a:bodyPr>
          <a:lstStyle/>
          <a:p>
            <a:r>
              <a:rPr lang="el-GR" sz="3200" b="1" dirty="0" smtClean="0">
                <a:solidFill>
                  <a:srgbClr val="008000"/>
                </a:solidFill>
              </a:rPr>
              <a:t>Ε = (</a:t>
            </a:r>
            <a:r>
              <a:rPr lang="en-US" sz="3200" b="1" dirty="0" smtClean="0">
                <a:solidFill>
                  <a:srgbClr val="008000"/>
                </a:solidFill>
              </a:rPr>
              <a:t>124,2 mm</a:t>
            </a:r>
            <a:r>
              <a:rPr lang="el-GR" sz="3200" b="1" dirty="0" smtClean="0">
                <a:solidFill>
                  <a:srgbClr val="008000"/>
                </a:solidFill>
              </a:rPr>
              <a:t> </a:t>
            </a:r>
            <a:r>
              <a:rPr lang="en-US" sz="3200" b="1" dirty="0">
                <a:solidFill>
                  <a:srgbClr val="008000"/>
                </a:solidFill>
              </a:rPr>
              <a:t>x </a:t>
            </a:r>
            <a:r>
              <a:rPr lang="en-US" sz="3200" b="1" dirty="0" smtClean="0">
                <a:solidFill>
                  <a:srgbClr val="008000"/>
                </a:solidFill>
              </a:rPr>
              <a:t>73,5 mm)/2   </a:t>
            </a:r>
            <a:endParaRPr lang="en-US" sz="3200" b="1" dirty="0">
              <a:solidFill>
                <a:srgbClr val="008000"/>
              </a:solidFill>
            </a:endParaRPr>
          </a:p>
        </p:txBody>
      </p:sp>
      <p:sp>
        <p:nvSpPr>
          <p:cNvPr id="8" name="Title 1"/>
          <p:cNvSpPr>
            <a:spLocks noGrp="1"/>
          </p:cNvSpPr>
          <p:nvPr>
            <p:ph type="title"/>
          </p:nvPr>
        </p:nvSpPr>
        <p:spPr>
          <a:xfrm>
            <a:off x="27015" y="-155589"/>
            <a:ext cx="7620000" cy="1143000"/>
          </a:xfrm>
        </p:spPr>
        <p:txBody>
          <a:bodyPr/>
          <a:lstStyle/>
          <a:p>
            <a:r>
              <a:rPr lang="el-GR" sz="2800" dirty="0" smtClean="0"/>
              <a:t>ΠΔ 4.3:  Πράξεις με τιμές από μετρήσεις</a:t>
            </a:r>
            <a:endParaRPr lang="en-US" sz="2800" dirty="0"/>
          </a:p>
        </p:txBody>
      </p:sp>
      <p:grpSp>
        <p:nvGrpSpPr>
          <p:cNvPr id="14" name="Group 13"/>
          <p:cNvGrpSpPr/>
          <p:nvPr/>
        </p:nvGrpSpPr>
        <p:grpSpPr>
          <a:xfrm>
            <a:off x="2132502" y="2402415"/>
            <a:ext cx="2946922" cy="1027470"/>
            <a:chOff x="2132502" y="2402415"/>
            <a:chExt cx="2946922" cy="1027470"/>
          </a:xfrm>
        </p:grpSpPr>
        <p:sp>
          <p:nvSpPr>
            <p:cNvPr id="19" name="TextBox 18"/>
            <p:cNvSpPr txBox="1"/>
            <p:nvPr/>
          </p:nvSpPr>
          <p:spPr>
            <a:xfrm>
              <a:off x="2451862" y="2845109"/>
              <a:ext cx="2597185" cy="584776"/>
            </a:xfrm>
            <a:prstGeom prst="rect">
              <a:avLst/>
            </a:prstGeom>
            <a:noFill/>
          </p:spPr>
          <p:txBody>
            <a:bodyPr wrap="none" rtlCol="0">
              <a:spAutoFit/>
            </a:bodyPr>
            <a:lstStyle/>
            <a:p>
              <a:r>
                <a:rPr lang="en-US" sz="3200" b="1" dirty="0" smtClean="0">
                  <a:solidFill>
                    <a:srgbClr val="008000"/>
                  </a:solidFill>
                </a:rPr>
                <a:t>x       </a:t>
              </a:r>
              <a:r>
                <a:rPr lang="en-US" sz="3200" b="1" dirty="0" smtClean="0">
                  <a:solidFill>
                    <a:srgbClr val="008000"/>
                  </a:solidFill>
                </a:rPr>
                <a:t>735</a:t>
              </a:r>
              <a:r>
                <a:rPr lang="en-US" sz="3200" b="1" dirty="0" smtClean="0">
                  <a:solidFill>
                    <a:srgbClr val="660066"/>
                  </a:solidFill>
                </a:rPr>
                <a:t>?</a:t>
              </a:r>
              <a:r>
                <a:rPr lang="en-US" sz="3200" b="1" dirty="0" smtClean="0">
                  <a:solidFill>
                    <a:srgbClr val="008000"/>
                  </a:solidFill>
                </a:rPr>
                <a:t> </a:t>
              </a:r>
              <a:r>
                <a:rPr lang="en-US" sz="3200" b="1" dirty="0" smtClean="0">
                  <a:solidFill>
                    <a:srgbClr val="008000"/>
                  </a:solidFill>
                </a:rPr>
                <a:t>mm  </a:t>
              </a:r>
              <a:endParaRPr lang="en-US" sz="3200" b="1" dirty="0">
                <a:solidFill>
                  <a:srgbClr val="008000"/>
                </a:solidFill>
              </a:endParaRPr>
            </a:p>
          </p:txBody>
        </p:sp>
        <p:sp>
          <p:nvSpPr>
            <p:cNvPr id="27" name="TextBox 26"/>
            <p:cNvSpPr txBox="1"/>
            <p:nvPr/>
          </p:nvSpPr>
          <p:spPr>
            <a:xfrm>
              <a:off x="3302375" y="2402415"/>
              <a:ext cx="1777049" cy="584776"/>
            </a:xfrm>
            <a:prstGeom prst="rect">
              <a:avLst/>
            </a:prstGeom>
            <a:noFill/>
          </p:spPr>
          <p:txBody>
            <a:bodyPr wrap="none" rtlCol="0">
              <a:spAutoFit/>
            </a:bodyPr>
            <a:lstStyle/>
            <a:p>
              <a:r>
                <a:rPr lang="en-US" sz="3200" b="1" dirty="0" smtClean="0">
                  <a:solidFill>
                    <a:srgbClr val="008000"/>
                  </a:solidFill>
                </a:rPr>
                <a:t>124</a:t>
              </a:r>
              <a:r>
                <a:rPr lang="en-US" sz="3200" b="1" dirty="0">
                  <a:solidFill>
                    <a:srgbClr val="008000"/>
                  </a:solidFill>
                </a:rPr>
                <a:t>2</a:t>
              </a:r>
              <a:r>
                <a:rPr lang="en-US" sz="3200" b="1" dirty="0" smtClean="0">
                  <a:solidFill>
                    <a:srgbClr val="008000"/>
                  </a:solidFill>
                </a:rPr>
                <a:t> </a:t>
              </a:r>
              <a:r>
                <a:rPr lang="en-US" sz="3200" b="1" dirty="0" smtClean="0">
                  <a:solidFill>
                    <a:srgbClr val="008000"/>
                  </a:solidFill>
                </a:rPr>
                <a:t>mm  </a:t>
              </a:r>
              <a:endParaRPr lang="en-US" sz="3200" b="1" dirty="0">
                <a:solidFill>
                  <a:srgbClr val="008000"/>
                </a:solidFill>
              </a:endParaRPr>
            </a:p>
          </p:txBody>
        </p:sp>
        <p:cxnSp>
          <p:nvCxnSpPr>
            <p:cNvPr id="5" name="Straight Connector 4"/>
            <p:cNvCxnSpPr/>
            <p:nvPr/>
          </p:nvCxnSpPr>
          <p:spPr>
            <a:xfrm>
              <a:off x="2132502" y="3429885"/>
              <a:ext cx="2946922"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40" name="Group 39"/>
          <p:cNvGrpSpPr/>
          <p:nvPr/>
        </p:nvGrpSpPr>
        <p:grpSpPr>
          <a:xfrm>
            <a:off x="2213019" y="3332921"/>
            <a:ext cx="2946922" cy="2338564"/>
            <a:chOff x="2213019" y="3332921"/>
            <a:chExt cx="2946922" cy="2338564"/>
          </a:xfrm>
        </p:grpSpPr>
        <p:cxnSp>
          <p:nvCxnSpPr>
            <p:cNvPr id="33" name="Straight Connector 32"/>
            <p:cNvCxnSpPr/>
            <p:nvPr/>
          </p:nvCxnSpPr>
          <p:spPr>
            <a:xfrm rot="16200000">
              <a:off x="2239466" y="4555486"/>
              <a:ext cx="2231999"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nvGrpSpPr>
            <p:cNvPr id="39" name="Group 38"/>
            <p:cNvGrpSpPr/>
            <p:nvPr/>
          </p:nvGrpSpPr>
          <p:grpSpPr>
            <a:xfrm>
              <a:off x="2213019" y="3332921"/>
              <a:ext cx="2946922" cy="2262785"/>
              <a:chOff x="2213019" y="3332921"/>
              <a:chExt cx="2946922" cy="2262785"/>
            </a:xfrm>
          </p:grpSpPr>
          <p:sp>
            <p:nvSpPr>
              <p:cNvPr id="28" name="TextBox 27"/>
              <p:cNvSpPr txBox="1"/>
              <p:nvPr/>
            </p:nvSpPr>
            <p:spPr>
              <a:xfrm>
                <a:off x="2676145" y="3332921"/>
                <a:ext cx="1594707" cy="584776"/>
              </a:xfrm>
              <a:prstGeom prst="rect">
                <a:avLst/>
              </a:prstGeom>
              <a:noFill/>
            </p:spPr>
            <p:txBody>
              <a:bodyPr wrap="none" rtlCol="0">
                <a:spAutoFit/>
              </a:bodyPr>
              <a:lstStyle/>
              <a:p>
                <a:r>
                  <a:rPr lang="en-US" sz="3200" b="1" dirty="0" smtClean="0">
                    <a:solidFill>
                      <a:srgbClr val="008000"/>
                    </a:solidFill>
                  </a:rPr>
                  <a:t>       </a:t>
                </a:r>
                <a:r>
                  <a:rPr lang="en-US" sz="3200" b="1" dirty="0" smtClean="0">
                    <a:solidFill>
                      <a:srgbClr val="660066"/>
                    </a:solidFill>
                  </a:rPr>
                  <a:t>????</a:t>
                </a:r>
                <a:r>
                  <a:rPr lang="en-US" sz="3200" b="1" dirty="0" smtClean="0">
                    <a:solidFill>
                      <a:srgbClr val="008000"/>
                    </a:solidFill>
                  </a:rPr>
                  <a:t>   </a:t>
                </a:r>
                <a:endParaRPr lang="en-US" sz="3200" b="1" dirty="0">
                  <a:solidFill>
                    <a:srgbClr val="008000"/>
                  </a:solidFill>
                </a:endParaRPr>
              </a:p>
            </p:txBody>
          </p:sp>
          <p:sp>
            <p:nvSpPr>
              <p:cNvPr id="29" name="TextBox 28"/>
              <p:cNvSpPr txBox="1"/>
              <p:nvPr/>
            </p:nvSpPr>
            <p:spPr>
              <a:xfrm>
                <a:off x="3059272" y="3724387"/>
                <a:ext cx="1016624" cy="584776"/>
              </a:xfrm>
              <a:prstGeom prst="rect">
                <a:avLst/>
              </a:prstGeom>
              <a:noFill/>
            </p:spPr>
            <p:txBody>
              <a:bodyPr wrap="none" rtlCol="0">
                <a:spAutoFit/>
              </a:bodyPr>
              <a:lstStyle/>
              <a:p>
                <a:r>
                  <a:rPr lang="en-US" sz="3200" b="1" dirty="0" smtClean="0">
                    <a:solidFill>
                      <a:srgbClr val="008000"/>
                    </a:solidFill>
                  </a:rPr>
                  <a:t>6210   </a:t>
                </a:r>
                <a:endParaRPr lang="en-US" sz="3200" b="1" dirty="0">
                  <a:solidFill>
                    <a:srgbClr val="008000"/>
                  </a:solidFill>
                </a:endParaRPr>
              </a:p>
            </p:txBody>
          </p:sp>
          <p:sp>
            <p:nvSpPr>
              <p:cNvPr id="30" name="TextBox 29"/>
              <p:cNvSpPr txBox="1"/>
              <p:nvPr/>
            </p:nvSpPr>
            <p:spPr>
              <a:xfrm>
                <a:off x="2852257" y="4068451"/>
                <a:ext cx="1016624" cy="584776"/>
              </a:xfrm>
              <a:prstGeom prst="rect">
                <a:avLst/>
              </a:prstGeom>
              <a:noFill/>
            </p:spPr>
            <p:txBody>
              <a:bodyPr wrap="none" rtlCol="0">
                <a:spAutoFit/>
              </a:bodyPr>
              <a:lstStyle/>
              <a:p>
                <a:r>
                  <a:rPr lang="en-US" sz="3200" b="1" dirty="0" smtClean="0">
                    <a:solidFill>
                      <a:srgbClr val="008000"/>
                    </a:solidFill>
                  </a:rPr>
                  <a:t>3726</a:t>
                </a:r>
                <a:r>
                  <a:rPr lang="en-US" sz="3200" b="1" dirty="0" smtClean="0">
                    <a:solidFill>
                      <a:srgbClr val="008000"/>
                    </a:solidFill>
                  </a:rPr>
                  <a:t>   </a:t>
                </a:r>
                <a:endParaRPr lang="en-US" sz="3200" b="1" dirty="0">
                  <a:solidFill>
                    <a:srgbClr val="008000"/>
                  </a:solidFill>
                </a:endParaRPr>
              </a:p>
            </p:txBody>
          </p:sp>
          <p:sp>
            <p:nvSpPr>
              <p:cNvPr id="31" name="TextBox 30"/>
              <p:cNvSpPr txBox="1"/>
              <p:nvPr/>
            </p:nvSpPr>
            <p:spPr>
              <a:xfrm>
                <a:off x="2309788" y="4412515"/>
                <a:ext cx="1339329" cy="646331"/>
              </a:xfrm>
              <a:prstGeom prst="rect">
                <a:avLst/>
              </a:prstGeom>
              <a:noFill/>
            </p:spPr>
            <p:txBody>
              <a:bodyPr wrap="none" rtlCol="0">
                <a:spAutoFit/>
              </a:bodyPr>
              <a:lstStyle/>
              <a:p>
                <a:r>
                  <a:rPr lang="en-US" sz="3600" b="1" dirty="0" smtClean="0">
                    <a:solidFill>
                      <a:srgbClr val="008000"/>
                    </a:solidFill>
                  </a:rPr>
                  <a:t>+</a:t>
                </a:r>
                <a:r>
                  <a:rPr lang="en-US" sz="3200" b="1" dirty="0" smtClean="0">
                    <a:solidFill>
                      <a:srgbClr val="008000"/>
                    </a:solidFill>
                  </a:rPr>
                  <a:t> 8694   </a:t>
                </a:r>
                <a:endParaRPr lang="en-US" sz="3200" b="1" dirty="0">
                  <a:solidFill>
                    <a:srgbClr val="008000"/>
                  </a:solidFill>
                </a:endParaRPr>
              </a:p>
            </p:txBody>
          </p:sp>
          <p:cxnSp>
            <p:nvCxnSpPr>
              <p:cNvPr id="32" name="Straight Connector 31"/>
              <p:cNvCxnSpPr/>
              <p:nvPr/>
            </p:nvCxnSpPr>
            <p:spPr>
              <a:xfrm>
                <a:off x="2213019" y="5043723"/>
                <a:ext cx="2946922" cy="0"/>
              </a:xfrm>
              <a:prstGeom prst="line">
                <a:avLst/>
              </a:prstGeom>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2639436" y="5010930"/>
                <a:ext cx="1569260" cy="584776"/>
              </a:xfrm>
              <a:prstGeom prst="rect">
                <a:avLst/>
              </a:prstGeom>
              <a:noFill/>
            </p:spPr>
            <p:txBody>
              <a:bodyPr wrap="none" rtlCol="0">
                <a:spAutoFit/>
              </a:bodyPr>
              <a:lstStyle/>
              <a:p>
                <a:r>
                  <a:rPr lang="en-US" sz="3200" b="1" dirty="0" smtClean="0">
                    <a:solidFill>
                      <a:srgbClr val="008000"/>
                    </a:solidFill>
                  </a:rPr>
                  <a:t>912</a:t>
                </a:r>
                <a:r>
                  <a:rPr lang="en-US" sz="3200" b="1" dirty="0" smtClean="0">
                    <a:solidFill>
                      <a:srgbClr val="660066"/>
                    </a:solidFill>
                  </a:rPr>
                  <a:t>????</a:t>
                </a:r>
                <a:r>
                  <a:rPr lang="en-US" sz="3200" b="1" dirty="0" smtClean="0">
                    <a:solidFill>
                      <a:srgbClr val="008000"/>
                    </a:solidFill>
                  </a:rPr>
                  <a:t>   </a:t>
                </a:r>
                <a:endParaRPr lang="en-US" sz="3200" b="1" dirty="0">
                  <a:solidFill>
                    <a:srgbClr val="008000"/>
                  </a:solidFill>
                </a:endParaRPr>
              </a:p>
            </p:txBody>
          </p:sp>
        </p:grpSp>
      </p:grpSp>
      <p:grpSp>
        <p:nvGrpSpPr>
          <p:cNvPr id="41" name="Group 40"/>
          <p:cNvGrpSpPr/>
          <p:nvPr/>
        </p:nvGrpSpPr>
        <p:grpSpPr>
          <a:xfrm>
            <a:off x="2451862" y="5009148"/>
            <a:ext cx="4787816" cy="1044511"/>
            <a:chOff x="2451862" y="5009148"/>
            <a:chExt cx="4787816" cy="1044511"/>
          </a:xfrm>
        </p:grpSpPr>
        <p:sp>
          <p:nvSpPr>
            <p:cNvPr id="24" name="TextBox 23"/>
            <p:cNvSpPr txBox="1"/>
            <p:nvPr/>
          </p:nvSpPr>
          <p:spPr>
            <a:xfrm>
              <a:off x="4169949" y="5530439"/>
              <a:ext cx="1699328" cy="523220"/>
            </a:xfrm>
            <a:prstGeom prst="rect">
              <a:avLst/>
            </a:prstGeom>
            <a:noFill/>
          </p:spPr>
          <p:txBody>
            <a:bodyPr wrap="none" rtlCol="0">
              <a:spAutoFit/>
            </a:bodyPr>
            <a:lstStyle/>
            <a:p>
              <a:r>
                <a:rPr lang="en-US" sz="2800" b="1" dirty="0" smtClean="0">
                  <a:solidFill>
                    <a:srgbClr val="FF0000"/>
                  </a:solidFill>
                </a:rPr>
                <a:t>4560 </a:t>
              </a:r>
              <a:r>
                <a:rPr lang="en-US" sz="2800" b="1" dirty="0" smtClean="0">
                  <a:solidFill>
                    <a:srgbClr val="FF0000"/>
                  </a:solidFill>
                </a:rPr>
                <a:t>mm</a:t>
              </a:r>
              <a:r>
                <a:rPr lang="en-US" sz="2800" b="1" baseline="30000" dirty="0" smtClean="0">
                  <a:solidFill>
                    <a:srgbClr val="FF0000"/>
                  </a:solidFill>
                </a:rPr>
                <a:t>2</a:t>
              </a:r>
              <a:r>
                <a:rPr lang="en-US" sz="2800" b="1" dirty="0" smtClean="0">
                  <a:solidFill>
                    <a:srgbClr val="FF0000"/>
                  </a:solidFill>
                </a:rPr>
                <a:t> </a:t>
              </a:r>
              <a:endParaRPr lang="en-US" sz="2800" b="1" dirty="0">
                <a:solidFill>
                  <a:srgbClr val="FF0000"/>
                </a:solidFill>
              </a:endParaRPr>
            </a:p>
          </p:txBody>
        </p:sp>
        <p:sp>
          <p:nvSpPr>
            <p:cNvPr id="9" name="Rectangle 8"/>
            <p:cNvSpPr/>
            <p:nvPr/>
          </p:nvSpPr>
          <p:spPr>
            <a:xfrm>
              <a:off x="5834726" y="5523832"/>
              <a:ext cx="1404952" cy="523220"/>
            </a:xfrm>
            <a:prstGeom prst="rect">
              <a:avLst/>
            </a:prstGeom>
          </p:spPr>
          <p:txBody>
            <a:bodyPr wrap="none">
              <a:spAutoFit/>
            </a:bodyPr>
            <a:lstStyle/>
            <a:p>
              <a:r>
                <a:rPr lang="en-US" sz="2800" b="1" dirty="0" smtClean="0">
                  <a:solidFill>
                    <a:srgbClr val="FF0000"/>
                  </a:solidFill>
                </a:rPr>
                <a:t>(3 </a:t>
              </a:r>
              <a:r>
                <a:rPr lang="el-GR" sz="2800" b="1" dirty="0" smtClean="0">
                  <a:solidFill>
                    <a:srgbClr val="FF0000"/>
                  </a:solidFill>
                </a:rPr>
                <a:t>σ. ψ</a:t>
              </a:r>
              <a:r>
                <a:rPr lang="el-GR" sz="2800" b="1" dirty="0" smtClean="0">
                  <a:solidFill>
                    <a:srgbClr val="FF0000"/>
                  </a:solidFill>
                </a:rPr>
                <a:t>.</a:t>
              </a:r>
              <a:r>
                <a:rPr lang="en-US" sz="2800" b="1" dirty="0" smtClean="0">
                  <a:solidFill>
                    <a:srgbClr val="FF0000"/>
                  </a:solidFill>
                </a:rPr>
                <a:t>)</a:t>
              </a:r>
              <a:endParaRPr lang="en-US" sz="2800" dirty="0"/>
            </a:p>
          </p:txBody>
        </p:sp>
        <p:grpSp>
          <p:nvGrpSpPr>
            <p:cNvPr id="10" name="Group 9"/>
            <p:cNvGrpSpPr/>
            <p:nvPr/>
          </p:nvGrpSpPr>
          <p:grpSpPr>
            <a:xfrm>
              <a:off x="2451862" y="5009148"/>
              <a:ext cx="2303997" cy="932856"/>
              <a:chOff x="2602434" y="5058846"/>
              <a:chExt cx="2303997" cy="932856"/>
            </a:xfrm>
          </p:grpSpPr>
          <p:cxnSp>
            <p:nvCxnSpPr>
              <p:cNvPr id="35" name="Straight Connector 34"/>
              <p:cNvCxnSpPr/>
              <p:nvPr/>
            </p:nvCxnSpPr>
            <p:spPr>
              <a:xfrm>
                <a:off x="2602434" y="5640842"/>
                <a:ext cx="230399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16200000">
                <a:off x="3893756" y="5595705"/>
                <a:ext cx="791995" cy="0"/>
              </a:xfrm>
              <a:prstGeom prst="line">
                <a:avLst/>
              </a:prstGeom>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4337676" y="5058846"/>
                <a:ext cx="392656" cy="584776"/>
              </a:xfrm>
              <a:prstGeom prst="rect">
                <a:avLst/>
              </a:prstGeom>
              <a:noFill/>
            </p:spPr>
            <p:txBody>
              <a:bodyPr wrap="none" rtlCol="0">
                <a:spAutoFit/>
              </a:bodyPr>
              <a:lstStyle/>
              <a:p>
                <a:r>
                  <a:rPr lang="en-US" sz="3200" b="1" dirty="0">
                    <a:solidFill>
                      <a:srgbClr val="008000"/>
                    </a:solidFill>
                  </a:rPr>
                  <a:t>2</a:t>
                </a:r>
                <a:r>
                  <a:rPr lang="en-US" sz="3200" b="1" dirty="0" smtClean="0">
                    <a:solidFill>
                      <a:srgbClr val="008000"/>
                    </a:solidFill>
                  </a:rPr>
                  <a:t> </a:t>
                </a:r>
                <a:endParaRPr lang="en-US" sz="3200" b="1" dirty="0">
                  <a:solidFill>
                    <a:srgbClr val="008000"/>
                  </a:solidFill>
                </a:endParaRPr>
              </a:p>
            </p:txBody>
          </p:sp>
        </p:grpSp>
      </p:grpSp>
      <p:grpSp>
        <p:nvGrpSpPr>
          <p:cNvPr id="44" name="Group 43"/>
          <p:cNvGrpSpPr/>
          <p:nvPr/>
        </p:nvGrpSpPr>
        <p:grpSpPr>
          <a:xfrm>
            <a:off x="162357" y="933804"/>
            <a:ext cx="7765016" cy="5756396"/>
            <a:chOff x="162357" y="933804"/>
            <a:chExt cx="7765016" cy="5756396"/>
          </a:xfrm>
        </p:grpSpPr>
        <p:sp>
          <p:nvSpPr>
            <p:cNvPr id="38" name="Rectangle 37"/>
            <p:cNvSpPr/>
            <p:nvPr/>
          </p:nvSpPr>
          <p:spPr>
            <a:xfrm>
              <a:off x="3166405" y="933804"/>
              <a:ext cx="1404952" cy="523220"/>
            </a:xfrm>
            <a:prstGeom prst="rect">
              <a:avLst/>
            </a:prstGeom>
          </p:spPr>
          <p:txBody>
            <a:bodyPr wrap="none">
              <a:spAutoFit/>
            </a:bodyPr>
            <a:lstStyle/>
            <a:p>
              <a:r>
                <a:rPr lang="en-US" sz="2800" b="1" dirty="0" smtClean="0">
                  <a:solidFill>
                    <a:srgbClr val="FF0000"/>
                  </a:solidFill>
                </a:rPr>
                <a:t>(3 </a:t>
              </a:r>
              <a:r>
                <a:rPr lang="el-GR" sz="2800" b="1" dirty="0" smtClean="0">
                  <a:solidFill>
                    <a:srgbClr val="FF0000"/>
                  </a:solidFill>
                </a:rPr>
                <a:t>σ. ψ</a:t>
              </a:r>
              <a:r>
                <a:rPr lang="el-GR" sz="2800" b="1" dirty="0" smtClean="0">
                  <a:solidFill>
                    <a:srgbClr val="FF0000"/>
                  </a:solidFill>
                </a:rPr>
                <a:t>.</a:t>
              </a:r>
              <a:r>
                <a:rPr lang="en-US" sz="2800" b="1" dirty="0" smtClean="0">
                  <a:solidFill>
                    <a:srgbClr val="FF0000"/>
                  </a:solidFill>
                </a:rPr>
                <a:t>)</a:t>
              </a:r>
              <a:endParaRPr lang="en-US" sz="2800" dirty="0"/>
            </a:p>
          </p:txBody>
        </p:sp>
        <p:sp>
          <p:nvSpPr>
            <p:cNvPr id="42" name="TextBox 41"/>
            <p:cNvSpPr txBox="1"/>
            <p:nvPr/>
          </p:nvSpPr>
          <p:spPr>
            <a:xfrm>
              <a:off x="162357" y="6228535"/>
              <a:ext cx="7765016" cy="461665"/>
            </a:xfrm>
            <a:prstGeom prst="rect">
              <a:avLst/>
            </a:prstGeom>
            <a:noFill/>
          </p:spPr>
          <p:txBody>
            <a:bodyPr wrap="none" rtlCol="0">
              <a:spAutoFit/>
            </a:bodyPr>
            <a:lstStyle/>
            <a:p>
              <a:r>
                <a:rPr lang="el-GR" sz="2400" b="1" dirty="0" smtClean="0">
                  <a:solidFill>
                    <a:srgbClr val="008000"/>
                  </a:solidFill>
                </a:rPr>
                <a:t>Ποια </a:t>
              </a:r>
              <a:r>
                <a:rPr lang="el-GR" sz="2400" b="1" dirty="0" smtClean="0">
                  <a:solidFill>
                    <a:srgbClr val="008000"/>
                  </a:solidFill>
                </a:rPr>
                <a:t>τιμή έχει τον μικρότερο </a:t>
              </a:r>
              <a:r>
                <a:rPr lang="el-GR" sz="2400" b="1" dirty="0">
                  <a:solidFill>
                    <a:srgbClr val="008000"/>
                  </a:solidFill>
                </a:rPr>
                <a:t>α</a:t>
              </a:r>
              <a:r>
                <a:rPr lang="el-GR" sz="2400" b="1" dirty="0" smtClean="0">
                  <a:solidFill>
                    <a:srgbClr val="008000"/>
                  </a:solidFill>
                </a:rPr>
                <a:t>ριθμό σημαντικών ψηφίων;</a:t>
              </a:r>
              <a:r>
                <a:rPr lang="en-US" sz="2400" b="1" dirty="0" smtClean="0">
                  <a:solidFill>
                    <a:srgbClr val="008000"/>
                  </a:solidFill>
                </a:rPr>
                <a:t> </a:t>
              </a:r>
              <a:endParaRPr lang="en-US" sz="2400" b="1" dirty="0">
                <a:solidFill>
                  <a:srgbClr val="008000"/>
                </a:solidFill>
              </a:endParaRPr>
            </a:p>
          </p:txBody>
        </p:sp>
        <p:sp>
          <p:nvSpPr>
            <p:cNvPr id="43" name="Rectangle 42"/>
            <p:cNvSpPr/>
            <p:nvPr/>
          </p:nvSpPr>
          <p:spPr>
            <a:xfrm>
              <a:off x="3166405" y="1457024"/>
              <a:ext cx="1589454" cy="454608"/>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718356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blinds(horizontal)">
                                      <p:cBhvr>
                                        <p:cTn id="11" dur="500"/>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checkerboard(across)">
                                      <p:cBhvr>
                                        <p:cTn id="16" dur="500"/>
                                        <p:tgtEl>
                                          <p:spTgt spid="41"/>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7015" y="-155589"/>
            <a:ext cx="7620000" cy="1143000"/>
          </a:xfrm>
        </p:spPr>
        <p:txBody>
          <a:bodyPr/>
          <a:lstStyle/>
          <a:p>
            <a:r>
              <a:rPr lang="el-GR" sz="2800" dirty="0" smtClean="0"/>
              <a:t>ΠΔ 4.3:  Καλύτερη εκτίμηση </a:t>
            </a:r>
            <a:r>
              <a:rPr lang="el-GR" sz="2800" dirty="0" smtClean="0">
                <a:sym typeface="Wingdings"/>
              </a:rPr>
              <a:t> </a:t>
            </a:r>
            <a:r>
              <a:rPr lang="el-GR" sz="2800" dirty="0" smtClean="0"/>
              <a:t>Μέση τιμή </a:t>
            </a:r>
            <a:r>
              <a:rPr lang="el-GR" sz="2800" dirty="0" smtClean="0">
                <a:sym typeface="Wingdings"/>
              </a:rPr>
              <a:t> </a:t>
            </a:r>
            <a:endParaRPr lang="en-US" sz="2800" dirty="0"/>
          </a:p>
        </p:txBody>
      </p:sp>
      <p:sp>
        <p:nvSpPr>
          <p:cNvPr id="4" name="TextBox 3"/>
          <p:cNvSpPr txBox="1"/>
          <p:nvPr/>
        </p:nvSpPr>
        <p:spPr>
          <a:xfrm>
            <a:off x="6352033" y="161345"/>
            <a:ext cx="2071150" cy="830997"/>
          </a:xfrm>
          <a:prstGeom prst="rect">
            <a:avLst/>
          </a:prstGeom>
          <a:noFill/>
        </p:spPr>
        <p:txBody>
          <a:bodyPr wrap="none" rtlCol="0">
            <a:spAutoFit/>
          </a:bodyPr>
          <a:lstStyle/>
          <a:p>
            <a:pPr algn="ctr"/>
            <a:r>
              <a:rPr lang="el-GR" sz="2400" b="1" dirty="0" smtClean="0">
                <a:solidFill>
                  <a:srgbClr val="008000"/>
                </a:solidFill>
              </a:rPr>
              <a:t>Συζήτηση στην</a:t>
            </a:r>
          </a:p>
          <a:p>
            <a:pPr algn="ctr"/>
            <a:r>
              <a:rPr lang="el-GR" sz="2400" b="1" dirty="0" smtClean="0">
                <a:solidFill>
                  <a:srgbClr val="008000"/>
                </a:solidFill>
              </a:rPr>
              <a:t> Ολομέλεια</a:t>
            </a:r>
            <a:endParaRPr lang="en-US" sz="2400" b="1" dirty="0">
              <a:solidFill>
                <a:srgbClr val="008000"/>
              </a:solidFill>
            </a:endParaRPr>
          </a:p>
        </p:txBody>
      </p:sp>
      <p:grpSp>
        <p:nvGrpSpPr>
          <p:cNvPr id="14" name="Group 13"/>
          <p:cNvGrpSpPr/>
          <p:nvPr/>
        </p:nvGrpSpPr>
        <p:grpSpPr>
          <a:xfrm>
            <a:off x="48550" y="2463971"/>
            <a:ext cx="8155748" cy="1110568"/>
            <a:chOff x="48550" y="2463971"/>
            <a:chExt cx="8155748" cy="1110568"/>
          </a:xfrm>
        </p:grpSpPr>
        <p:sp>
          <p:nvSpPr>
            <p:cNvPr id="13" name="TextBox 12"/>
            <p:cNvSpPr txBox="1"/>
            <p:nvPr/>
          </p:nvSpPr>
          <p:spPr>
            <a:xfrm>
              <a:off x="48550" y="2463971"/>
              <a:ext cx="8155748" cy="461665"/>
            </a:xfrm>
            <a:prstGeom prst="rect">
              <a:avLst/>
            </a:prstGeom>
            <a:noFill/>
          </p:spPr>
          <p:txBody>
            <a:bodyPr wrap="none" rtlCol="0">
              <a:spAutoFit/>
            </a:bodyPr>
            <a:lstStyle/>
            <a:p>
              <a:r>
                <a:rPr lang="el-GR" sz="2400" b="1" dirty="0" smtClean="0">
                  <a:solidFill>
                    <a:srgbClr val="FF0000"/>
                  </a:solidFill>
                </a:rPr>
                <a:t>Ποια από τις τρεις είναι η καλύτερη εκτίμηση για το εμβαδόν; </a:t>
              </a:r>
              <a:endParaRPr lang="en-US" sz="2400" b="1" dirty="0">
                <a:solidFill>
                  <a:srgbClr val="FF0000"/>
                </a:solidFill>
              </a:endParaRPr>
            </a:p>
          </p:txBody>
        </p:sp>
        <p:sp>
          <p:nvSpPr>
            <p:cNvPr id="25" name="TextBox 24"/>
            <p:cNvSpPr txBox="1"/>
            <p:nvPr/>
          </p:nvSpPr>
          <p:spPr>
            <a:xfrm>
              <a:off x="1029581" y="3051319"/>
              <a:ext cx="5588758" cy="523220"/>
            </a:xfrm>
            <a:prstGeom prst="rect">
              <a:avLst/>
            </a:prstGeom>
            <a:noFill/>
          </p:spPr>
          <p:txBody>
            <a:bodyPr wrap="square" rtlCol="0">
              <a:spAutoFit/>
            </a:bodyPr>
            <a:lstStyle/>
            <a:p>
              <a:r>
                <a:rPr lang="en-US" sz="2800" b="1" dirty="0" smtClean="0">
                  <a:solidFill>
                    <a:srgbClr val="FF0000"/>
                  </a:solidFill>
                </a:rPr>
                <a:t>4480 mm</a:t>
              </a:r>
              <a:r>
                <a:rPr lang="en-US" sz="2800" b="1" baseline="30000" dirty="0" smtClean="0">
                  <a:solidFill>
                    <a:srgbClr val="FF0000"/>
                  </a:solidFill>
                </a:rPr>
                <a:t>2</a:t>
              </a:r>
              <a:r>
                <a:rPr lang="el-GR" sz="2800" b="1" dirty="0" smtClean="0">
                  <a:solidFill>
                    <a:srgbClr val="FF0000"/>
                  </a:solidFill>
                </a:rPr>
                <a:t>, </a:t>
              </a:r>
              <a:r>
                <a:rPr lang="en-US" sz="2800" b="1" dirty="0" smtClean="0">
                  <a:solidFill>
                    <a:srgbClr val="FF0000"/>
                  </a:solidFill>
                </a:rPr>
                <a:t>4</a:t>
              </a:r>
              <a:r>
                <a:rPr lang="en-US" sz="2800" b="1" dirty="0">
                  <a:solidFill>
                    <a:srgbClr val="FF0000"/>
                  </a:solidFill>
                </a:rPr>
                <a:t>5</a:t>
              </a:r>
              <a:r>
                <a:rPr lang="el-GR" sz="2800" b="1" dirty="0" smtClean="0">
                  <a:solidFill>
                    <a:srgbClr val="FF0000"/>
                  </a:solidFill>
                </a:rPr>
                <a:t>6</a:t>
              </a:r>
              <a:r>
                <a:rPr lang="en-US" sz="2800" b="1" dirty="0" smtClean="0">
                  <a:solidFill>
                    <a:srgbClr val="FF0000"/>
                  </a:solidFill>
                </a:rPr>
                <a:t>0 </a:t>
              </a:r>
              <a:r>
                <a:rPr lang="en-US" sz="2800" b="1" dirty="0">
                  <a:solidFill>
                    <a:srgbClr val="FF0000"/>
                  </a:solidFill>
                </a:rPr>
                <a:t>mm</a:t>
              </a:r>
              <a:r>
                <a:rPr lang="en-US" sz="2800" b="1" baseline="30000" dirty="0">
                  <a:solidFill>
                    <a:srgbClr val="FF0000"/>
                  </a:solidFill>
                </a:rPr>
                <a:t>2</a:t>
              </a:r>
              <a:r>
                <a:rPr lang="en-US" sz="2800" b="1" dirty="0">
                  <a:solidFill>
                    <a:srgbClr val="FF0000"/>
                  </a:solidFill>
                </a:rPr>
                <a:t> </a:t>
              </a:r>
              <a:r>
                <a:rPr lang="el-GR" sz="2800" b="1" dirty="0" smtClean="0">
                  <a:solidFill>
                    <a:srgbClr val="FF0000"/>
                  </a:solidFill>
                </a:rPr>
                <a:t>, </a:t>
              </a:r>
              <a:r>
                <a:rPr lang="en-US" sz="2800" b="1" u="sng" dirty="0" smtClean="0">
                  <a:solidFill>
                    <a:srgbClr val="FF0000"/>
                  </a:solidFill>
                </a:rPr>
                <a:t>4</a:t>
              </a:r>
              <a:r>
                <a:rPr lang="el-GR" sz="2800" b="1" u="sng" dirty="0" smtClean="0">
                  <a:solidFill>
                    <a:srgbClr val="FF0000"/>
                  </a:solidFill>
                </a:rPr>
                <a:t>50</a:t>
              </a:r>
              <a:r>
                <a:rPr lang="en-US" sz="2800" b="1" u="sng" dirty="0" smtClean="0">
                  <a:solidFill>
                    <a:srgbClr val="FF0000"/>
                  </a:solidFill>
                </a:rPr>
                <a:t>0 </a:t>
              </a:r>
              <a:r>
                <a:rPr lang="en-US" sz="2800" b="1" u="sng" dirty="0">
                  <a:solidFill>
                    <a:srgbClr val="FF0000"/>
                  </a:solidFill>
                </a:rPr>
                <a:t>mm</a:t>
              </a:r>
              <a:r>
                <a:rPr lang="en-US" sz="2800" b="1" u="sng" baseline="30000" dirty="0">
                  <a:solidFill>
                    <a:srgbClr val="FF0000"/>
                  </a:solidFill>
                </a:rPr>
                <a:t>2</a:t>
              </a:r>
              <a:r>
                <a:rPr lang="en-US" sz="2800" b="1" u="sng" dirty="0">
                  <a:solidFill>
                    <a:srgbClr val="FF0000"/>
                  </a:solidFill>
                </a:rPr>
                <a:t> </a:t>
              </a:r>
              <a:r>
                <a:rPr lang="en-US" sz="2800" b="1" u="sng" dirty="0" smtClean="0">
                  <a:solidFill>
                    <a:srgbClr val="FF0000"/>
                  </a:solidFill>
                </a:rPr>
                <a:t> </a:t>
              </a:r>
              <a:endParaRPr lang="en-US" sz="2800" b="1" u="sng" dirty="0">
                <a:solidFill>
                  <a:srgbClr val="FF0000"/>
                </a:solidFill>
              </a:endParaRPr>
            </a:p>
          </p:txBody>
        </p:sp>
      </p:grpSp>
      <p:pic>
        <p:nvPicPr>
          <p:cNvPr id="2" name="Picture 1"/>
          <p:cNvPicPr>
            <a:picLocks noChangeAspect="1"/>
          </p:cNvPicPr>
          <p:nvPr/>
        </p:nvPicPr>
        <p:blipFill rotWithShape="1">
          <a:blip r:embed="rId2"/>
          <a:srcRect b="85530"/>
          <a:stretch/>
        </p:blipFill>
        <p:spPr>
          <a:xfrm>
            <a:off x="48549" y="1094777"/>
            <a:ext cx="8212263" cy="1116000"/>
          </a:xfrm>
          <a:prstGeom prst="rect">
            <a:avLst/>
          </a:prstGeom>
        </p:spPr>
      </p:pic>
      <p:cxnSp>
        <p:nvCxnSpPr>
          <p:cNvPr id="10" name="Straight Connector 9"/>
          <p:cNvCxnSpPr/>
          <p:nvPr/>
        </p:nvCxnSpPr>
        <p:spPr>
          <a:xfrm>
            <a:off x="150975" y="1759327"/>
            <a:ext cx="5326519"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30" name="Group 29"/>
          <p:cNvGrpSpPr/>
          <p:nvPr/>
        </p:nvGrpSpPr>
        <p:grpSpPr>
          <a:xfrm>
            <a:off x="48550" y="4015436"/>
            <a:ext cx="8942488" cy="2793330"/>
            <a:chOff x="48550" y="4015436"/>
            <a:chExt cx="8942488" cy="2793330"/>
          </a:xfrm>
        </p:grpSpPr>
        <p:pic>
          <p:nvPicPr>
            <p:cNvPr id="5" name="Picture 4"/>
            <p:cNvPicPr>
              <a:picLocks noChangeAspect="1"/>
            </p:cNvPicPr>
            <p:nvPr/>
          </p:nvPicPr>
          <p:blipFill rotWithShape="1">
            <a:blip r:embed="rId3"/>
            <a:srcRect t="71098"/>
            <a:stretch/>
          </p:blipFill>
          <p:spPr>
            <a:xfrm>
              <a:off x="48550" y="4015436"/>
              <a:ext cx="8371675" cy="2270110"/>
            </a:xfrm>
            <a:prstGeom prst="rect">
              <a:avLst/>
            </a:prstGeom>
          </p:spPr>
        </p:pic>
        <p:sp>
          <p:nvSpPr>
            <p:cNvPr id="24" name="TextBox 23"/>
            <p:cNvSpPr txBox="1"/>
            <p:nvPr/>
          </p:nvSpPr>
          <p:spPr>
            <a:xfrm>
              <a:off x="2884713" y="5639445"/>
              <a:ext cx="6106325" cy="523220"/>
            </a:xfrm>
            <a:prstGeom prst="rect">
              <a:avLst/>
            </a:prstGeom>
            <a:noFill/>
          </p:spPr>
          <p:txBody>
            <a:bodyPr wrap="none" rtlCol="0">
              <a:spAutoFit/>
            </a:bodyPr>
            <a:lstStyle/>
            <a:p>
              <a:r>
                <a:rPr lang="el-GR" sz="2800" b="1" dirty="0" smtClean="0">
                  <a:solidFill>
                    <a:srgbClr val="FF0000"/>
                  </a:solidFill>
                </a:rPr>
                <a:t>(</a:t>
              </a:r>
              <a:r>
                <a:rPr lang="en-US" sz="2800" b="1" dirty="0" smtClean="0">
                  <a:solidFill>
                    <a:srgbClr val="FF0000"/>
                  </a:solidFill>
                </a:rPr>
                <a:t>4560 </a:t>
              </a:r>
              <a:r>
                <a:rPr lang="en-US" sz="2800" b="1" dirty="0" smtClean="0">
                  <a:solidFill>
                    <a:srgbClr val="FF0000"/>
                  </a:solidFill>
                </a:rPr>
                <a:t>mm</a:t>
              </a:r>
              <a:r>
                <a:rPr lang="en-US" sz="2800" b="1" baseline="30000" dirty="0" smtClean="0">
                  <a:solidFill>
                    <a:srgbClr val="FF0000"/>
                  </a:solidFill>
                </a:rPr>
                <a:t>2</a:t>
              </a:r>
              <a:r>
                <a:rPr lang="el-GR" sz="2800" b="1" baseline="30000" dirty="0" smtClean="0">
                  <a:solidFill>
                    <a:srgbClr val="FF0000"/>
                  </a:solidFill>
                </a:rPr>
                <a:t> </a:t>
              </a:r>
              <a:r>
                <a:rPr lang="el-GR" sz="2800" b="1" dirty="0" smtClean="0">
                  <a:solidFill>
                    <a:srgbClr val="FF0000"/>
                  </a:solidFill>
                </a:rPr>
                <a:t> + 4480 </a:t>
              </a:r>
              <a:r>
                <a:rPr lang="en-US" sz="2800" b="1" dirty="0">
                  <a:solidFill>
                    <a:srgbClr val="FF0000"/>
                  </a:solidFill>
                </a:rPr>
                <a:t>mm</a:t>
              </a:r>
              <a:r>
                <a:rPr lang="en-US" sz="2800" b="1" baseline="30000" dirty="0">
                  <a:solidFill>
                    <a:srgbClr val="FF0000"/>
                  </a:solidFill>
                </a:rPr>
                <a:t>2</a:t>
              </a:r>
              <a:r>
                <a:rPr lang="el-GR" sz="2800" b="1" dirty="0" smtClean="0">
                  <a:solidFill>
                    <a:srgbClr val="FF0000"/>
                  </a:solidFill>
                </a:rPr>
                <a:t>  + 4500 </a:t>
              </a:r>
              <a:r>
                <a:rPr lang="en-US" sz="2800" b="1" dirty="0" smtClean="0">
                  <a:solidFill>
                    <a:srgbClr val="FF0000"/>
                  </a:solidFill>
                </a:rPr>
                <a:t>mm</a:t>
              </a:r>
              <a:r>
                <a:rPr lang="en-US" sz="2800" b="1" baseline="30000" dirty="0" smtClean="0">
                  <a:solidFill>
                    <a:srgbClr val="FF0000"/>
                  </a:solidFill>
                </a:rPr>
                <a:t>2</a:t>
              </a:r>
              <a:r>
                <a:rPr lang="el-GR" sz="2800" b="1" dirty="0" smtClean="0">
                  <a:solidFill>
                    <a:srgbClr val="FF0000"/>
                  </a:solidFill>
                </a:rPr>
                <a:t>)/3 </a:t>
              </a:r>
              <a:r>
                <a:rPr lang="en-US" sz="2800" b="1" dirty="0" smtClean="0">
                  <a:solidFill>
                    <a:srgbClr val="FF0000"/>
                  </a:solidFill>
                </a:rPr>
                <a:t> </a:t>
              </a:r>
              <a:endParaRPr lang="en-US" sz="2800" b="1" dirty="0">
                <a:solidFill>
                  <a:srgbClr val="FF0000"/>
                </a:solidFill>
              </a:endParaRPr>
            </a:p>
          </p:txBody>
        </p:sp>
        <p:sp>
          <p:nvSpPr>
            <p:cNvPr id="27" name="TextBox 26"/>
            <p:cNvSpPr txBox="1"/>
            <p:nvPr/>
          </p:nvSpPr>
          <p:spPr>
            <a:xfrm>
              <a:off x="1957999" y="6285546"/>
              <a:ext cx="6579361" cy="523220"/>
            </a:xfrm>
            <a:prstGeom prst="rect">
              <a:avLst/>
            </a:prstGeom>
            <a:noFill/>
          </p:spPr>
          <p:txBody>
            <a:bodyPr wrap="none" rtlCol="0">
              <a:spAutoFit/>
            </a:bodyPr>
            <a:lstStyle/>
            <a:p>
              <a:r>
                <a:rPr lang="el-GR" sz="2800" b="1" dirty="0" smtClean="0">
                  <a:solidFill>
                    <a:srgbClr val="FF0000"/>
                  </a:solidFill>
                </a:rPr>
                <a:t>=(</a:t>
              </a:r>
              <a:r>
                <a:rPr lang="el-GR" sz="2800" b="1" dirty="0" smtClean="0">
                  <a:solidFill>
                    <a:srgbClr val="FF0000"/>
                  </a:solidFill>
                </a:rPr>
                <a:t>13</a:t>
              </a:r>
              <a:r>
                <a:rPr lang="en-US" sz="2800" b="1" dirty="0" smtClean="0">
                  <a:solidFill>
                    <a:srgbClr val="FF0000"/>
                  </a:solidFill>
                </a:rPr>
                <a:t>5</a:t>
              </a:r>
              <a:r>
                <a:rPr lang="el-GR" sz="2800" b="1" dirty="0" smtClean="0">
                  <a:solidFill>
                    <a:srgbClr val="FF0000"/>
                  </a:solidFill>
                </a:rPr>
                <a:t>40 </a:t>
              </a:r>
              <a:r>
                <a:rPr lang="en-US" sz="2800" b="1" dirty="0" smtClean="0">
                  <a:solidFill>
                    <a:srgbClr val="FF0000"/>
                  </a:solidFill>
                </a:rPr>
                <a:t>mm</a:t>
              </a:r>
              <a:r>
                <a:rPr lang="en-US" sz="2800" b="1" baseline="30000" dirty="0" smtClean="0">
                  <a:solidFill>
                    <a:srgbClr val="FF0000"/>
                  </a:solidFill>
                </a:rPr>
                <a:t>2</a:t>
              </a:r>
              <a:r>
                <a:rPr lang="el-GR" sz="2800" b="1" dirty="0" smtClean="0">
                  <a:solidFill>
                    <a:srgbClr val="FF0000"/>
                  </a:solidFill>
                </a:rPr>
                <a:t>)/3 = </a:t>
              </a:r>
              <a:r>
                <a:rPr lang="el-GR" sz="2800" b="1" dirty="0" smtClean="0">
                  <a:solidFill>
                    <a:srgbClr val="FF0000"/>
                  </a:solidFill>
                </a:rPr>
                <a:t>4</a:t>
              </a:r>
              <a:r>
                <a:rPr lang="en-US" sz="2800" b="1" dirty="0" smtClean="0">
                  <a:solidFill>
                    <a:srgbClr val="FF0000"/>
                  </a:solidFill>
                </a:rPr>
                <a:t>513</a:t>
              </a:r>
              <a:r>
                <a:rPr lang="el-GR" sz="2800" b="1" dirty="0" smtClean="0">
                  <a:solidFill>
                    <a:srgbClr val="FF0000"/>
                  </a:solidFill>
                </a:rPr>
                <a:t>,</a:t>
              </a:r>
              <a:r>
                <a:rPr lang="en-US" sz="2800" b="1" dirty="0" smtClean="0">
                  <a:solidFill>
                    <a:srgbClr val="FF0000"/>
                  </a:solidFill>
                </a:rPr>
                <a:t>3</a:t>
              </a:r>
              <a:r>
                <a:rPr lang="el-GR" sz="2800" b="1" dirty="0" smtClean="0">
                  <a:solidFill>
                    <a:srgbClr val="FF0000"/>
                  </a:solidFill>
                </a:rPr>
                <a:t> </a:t>
              </a:r>
              <a:r>
                <a:rPr lang="en-US" sz="2800" b="1" dirty="0" smtClean="0">
                  <a:solidFill>
                    <a:srgbClr val="FF0000"/>
                  </a:solidFill>
                </a:rPr>
                <a:t>mm</a:t>
              </a:r>
              <a:r>
                <a:rPr lang="en-US" sz="2800" b="1" baseline="30000" dirty="0" smtClean="0">
                  <a:solidFill>
                    <a:srgbClr val="FF0000"/>
                  </a:solidFill>
                </a:rPr>
                <a:t>2</a:t>
              </a:r>
              <a:r>
                <a:rPr lang="el-GR" sz="2800" b="1" baseline="30000" dirty="0" smtClean="0">
                  <a:solidFill>
                    <a:srgbClr val="FF0000"/>
                  </a:solidFill>
                </a:rPr>
                <a:t> </a:t>
              </a:r>
              <a:r>
                <a:rPr lang="el-GR" sz="2800" b="1" dirty="0" smtClean="0">
                  <a:solidFill>
                    <a:srgbClr val="FF0000"/>
                  </a:solidFill>
                </a:rPr>
                <a:t>= </a:t>
              </a:r>
              <a:r>
                <a:rPr lang="el-GR" sz="2800" b="1" dirty="0" smtClean="0">
                  <a:solidFill>
                    <a:srgbClr val="FF0000"/>
                  </a:solidFill>
                </a:rPr>
                <a:t>45</a:t>
              </a:r>
              <a:r>
                <a:rPr lang="en-US" sz="2800" b="1" dirty="0" smtClean="0">
                  <a:solidFill>
                    <a:srgbClr val="FF0000"/>
                  </a:solidFill>
                </a:rPr>
                <a:t>1</a:t>
              </a:r>
              <a:r>
                <a:rPr lang="el-GR" sz="2800" b="1" dirty="0" smtClean="0">
                  <a:solidFill>
                    <a:srgbClr val="FF0000"/>
                  </a:solidFill>
                </a:rPr>
                <a:t>0 </a:t>
              </a:r>
              <a:r>
                <a:rPr lang="en-US" sz="2800" b="1" dirty="0">
                  <a:solidFill>
                    <a:srgbClr val="FF0000"/>
                  </a:solidFill>
                </a:rPr>
                <a:t>mm</a:t>
              </a:r>
              <a:r>
                <a:rPr lang="en-US" sz="2800" b="1" baseline="30000" dirty="0">
                  <a:solidFill>
                    <a:srgbClr val="FF0000"/>
                  </a:solidFill>
                </a:rPr>
                <a:t>2</a:t>
              </a:r>
              <a:r>
                <a:rPr lang="el-GR" sz="2800" b="1" dirty="0" smtClean="0">
                  <a:solidFill>
                    <a:srgbClr val="FF0000"/>
                  </a:solidFill>
                </a:rPr>
                <a:t>  </a:t>
              </a:r>
              <a:r>
                <a:rPr lang="en-US" sz="2800" b="1" dirty="0" smtClean="0">
                  <a:solidFill>
                    <a:srgbClr val="FF0000"/>
                  </a:solidFill>
                </a:rPr>
                <a:t> </a:t>
              </a:r>
              <a:endParaRPr lang="en-US" sz="2800" b="1" dirty="0">
                <a:solidFill>
                  <a:srgbClr val="FF0000"/>
                </a:solidFill>
              </a:endParaRPr>
            </a:p>
          </p:txBody>
        </p:sp>
      </p:grpSp>
      <p:sp>
        <p:nvSpPr>
          <p:cNvPr id="31" name="TextBox 30"/>
          <p:cNvSpPr txBox="1"/>
          <p:nvPr/>
        </p:nvSpPr>
        <p:spPr>
          <a:xfrm>
            <a:off x="4554678" y="3481903"/>
            <a:ext cx="1192153" cy="461665"/>
          </a:xfrm>
          <a:prstGeom prst="rect">
            <a:avLst/>
          </a:prstGeom>
          <a:noFill/>
        </p:spPr>
        <p:txBody>
          <a:bodyPr wrap="none" rtlCol="0">
            <a:spAutoFit/>
          </a:bodyPr>
          <a:lstStyle/>
          <a:p>
            <a:r>
              <a:rPr lang="el-GR" sz="2400" b="1" dirty="0">
                <a:solidFill>
                  <a:srgbClr val="FF0000"/>
                </a:solidFill>
              </a:rPr>
              <a:t>ο</a:t>
            </a:r>
            <a:r>
              <a:rPr lang="el-GR" sz="2400" b="1" dirty="0" smtClean="0">
                <a:solidFill>
                  <a:srgbClr val="FF0000"/>
                </a:solidFill>
              </a:rPr>
              <a:t> μέσος</a:t>
            </a:r>
            <a:endParaRPr lang="en-US" sz="2400" b="1" dirty="0">
              <a:solidFill>
                <a:srgbClr val="FF0000"/>
              </a:solidFill>
            </a:endParaRPr>
          </a:p>
        </p:txBody>
      </p:sp>
    </p:spTree>
    <p:extLst>
      <p:ext uri="{BB962C8B-B14F-4D97-AF65-F5344CB8AC3E}">
        <p14:creationId xmlns:p14="http://schemas.microsoft.com/office/powerpoint/2010/main" val="11029214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7015" y="-155589"/>
            <a:ext cx="7620000" cy="1143000"/>
          </a:xfrm>
        </p:spPr>
        <p:txBody>
          <a:bodyPr/>
          <a:lstStyle/>
          <a:p>
            <a:r>
              <a:rPr lang="el-GR" sz="2800" dirty="0" smtClean="0"/>
              <a:t>ΠΔ 5.1:  Σφάλμα χρόνου αντίδρασης</a:t>
            </a:r>
            <a:endParaRPr lang="en-US" sz="2800" dirty="0"/>
          </a:p>
        </p:txBody>
      </p:sp>
      <p:sp>
        <p:nvSpPr>
          <p:cNvPr id="4" name="TextBox 3"/>
          <p:cNvSpPr txBox="1"/>
          <p:nvPr/>
        </p:nvSpPr>
        <p:spPr>
          <a:xfrm>
            <a:off x="6849335" y="756578"/>
            <a:ext cx="1595359" cy="461665"/>
          </a:xfrm>
          <a:prstGeom prst="rect">
            <a:avLst/>
          </a:prstGeom>
          <a:noFill/>
        </p:spPr>
        <p:txBody>
          <a:bodyPr wrap="none" rtlCol="0">
            <a:spAutoFit/>
          </a:bodyPr>
          <a:lstStyle/>
          <a:p>
            <a:pPr algn="ctr"/>
            <a:r>
              <a:rPr lang="el-GR" sz="2400" b="1" dirty="0" smtClean="0">
                <a:solidFill>
                  <a:srgbClr val="008000"/>
                </a:solidFill>
              </a:rPr>
              <a:t>Ομάδες (6)</a:t>
            </a:r>
            <a:endParaRPr lang="en-US" sz="2400" b="1" dirty="0">
              <a:solidFill>
                <a:srgbClr val="008000"/>
              </a:solidFill>
            </a:endParaRPr>
          </a:p>
        </p:txBody>
      </p:sp>
      <p:sp>
        <p:nvSpPr>
          <p:cNvPr id="13" name="TextBox 12"/>
          <p:cNvSpPr txBox="1"/>
          <p:nvPr/>
        </p:nvSpPr>
        <p:spPr>
          <a:xfrm>
            <a:off x="3605363" y="1928451"/>
            <a:ext cx="4650099" cy="1569660"/>
          </a:xfrm>
          <a:prstGeom prst="rect">
            <a:avLst/>
          </a:prstGeom>
          <a:noFill/>
        </p:spPr>
        <p:txBody>
          <a:bodyPr wrap="square" rtlCol="0">
            <a:spAutoFit/>
          </a:bodyPr>
          <a:lstStyle/>
          <a:p>
            <a:r>
              <a:rPr lang="el-GR" sz="2400" b="1" u="sng" dirty="0" err="1" smtClean="0">
                <a:solidFill>
                  <a:srgbClr val="FF0000"/>
                </a:solidFill>
              </a:rPr>
              <a:t>Αφόρμηση</a:t>
            </a:r>
            <a:r>
              <a:rPr lang="el-GR" sz="2400" b="1" dirty="0" smtClean="0">
                <a:solidFill>
                  <a:srgbClr val="FF0000"/>
                </a:solidFill>
              </a:rPr>
              <a:t>: </a:t>
            </a:r>
          </a:p>
          <a:p>
            <a:r>
              <a:rPr lang="el-GR" sz="2400" b="1" dirty="0" smtClean="0">
                <a:solidFill>
                  <a:srgbClr val="FF0000"/>
                </a:solidFill>
              </a:rPr>
              <a:t>Εξηγώ τι είναι ο χρόνος αντίδρασης μέσω ενός χαρακτηριστικού παραδείγματος.</a:t>
            </a:r>
          </a:p>
        </p:txBody>
      </p:sp>
      <p:sp>
        <p:nvSpPr>
          <p:cNvPr id="15" name="TextBox 14"/>
          <p:cNvSpPr txBox="1"/>
          <p:nvPr/>
        </p:nvSpPr>
        <p:spPr>
          <a:xfrm>
            <a:off x="-45881" y="756578"/>
            <a:ext cx="6510466" cy="461665"/>
          </a:xfrm>
          <a:prstGeom prst="rect">
            <a:avLst/>
          </a:prstGeom>
          <a:noFill/>
        </p:spPr>
        <p:txBody>
          <a:bodyPr wrap="none" rtlCol="0">
            <a:spAutoFit/>
          </a:bodyPr>
          <a:lstStyle/>
          <a:p>
            <a:pPr algn="ctr"/>
            <a:r>
              <a:rPr lang="el-GR" sz="2400" b="1" dirty="0" smtClean="0">
                <a:solidFill>
                  <a:srgbClr val="008000"/>
                </a:solidFill>
              </a:rPr>
              <a:t>Μηχανικό χρονόμετρο ακρίβειας δευτερολέπτου</a:t>
            </a:r>
            <a:endParaRPr lang="en-US" sz="2400" b="1" dirty="0">
              <a:solidFill>
                <a:srgbClr val="008000"/>
              </a:solidFill>
            </a:endParaRPr>
          </a:p>
        </p:txBody>
      </p:sp>
      <p:pic>
        <p:nvPicPr>
          <p:cNvPr id="3" name="Picture 2"/>
          <p:cNvPicPr>
            <a:picLocks noChangeAspect="1"/>
          </p:cNvPicPr>
          <p:nvPr/>
        </p:nvPicPr>
        <p:blipFill>
          <a:blip r:embed="rId2"/>
          <a:stretch>
            <a:fillRect/>
          </a:stretch>
        </p:blipFill>
        <p:spPr>
          <a:xfrm>
            <a:off x="251093" y="1321792"/>
            <a:ext cx="2901119" cy="2734620"/>
          </a:xfrm>
          <a:prstGeom prst="rect">
            <a:avLst/>
          </a:prstGeom>
        </p:spPr>
      </p:pic>
      <p:sp>
        <p:nvSpPr>
          <p:cNvPr id="6" name="Rectangle 5"/>
          <p:cNvSpPr/>
          <p:nvPr/>
        </p:nvSpPr>
        <p:spPr>
          <a:xfrm>
            <a:off x="305890" y="4109694"/>
            <a:ext cx="6158695" cy="400110"/>
          </a:xfrm>
          <a:prstGeom prst="rect">
            <a:avLst/>
          </a:prstGeom>
        </p:spPr>
        <p:txBody>
          <a:bodyPr wrap="square">
            <a:spAutoFit/>
          </a:bodyPr>
          <a:lstStyle/>
          <a:p>
            <a:r>
              <a:rPr lang="en-US" sz="2000" dirty="0">
                <a:solidFill>
                  <a:srgbClr val="008000"/>
                </a:solidFill>
              </a:rPr>
              <a:t>https://</a:t>
            </a:r>
            <a:r>
              <a:rPr lang="en-US" sz="2000" dirty="0" err="1">
                <a:solidFill>
                  <a:srgbClr val="008000"/>
                </a:solidFill>
              </a:rPr>
              <a:t>www.online-stopwatch.com</a:t>
            </a:r>
            <a:r>
              <a:rPr lang="en-US" sz="2000" dirty="0">
                <a:solidFill>
                  <a:srgbClr val="008000"/>
                </a:solidFill>
              </a:rPr>
              <a:t>/analog-stopwatch</a:t>
            </a:r>
          </a:p>
        </p:txBody>
      </p:sp>
      <p:pic>
        <p:nvPicPr>
          <p:cNvPr id="7" name="Picture 6"/>
          <p:cNvPicPr>
            <a:picLocks noChangeAspect="1"/>
          </p:cNvPicPr>
          <p:nvPr/>
        </p:nvPicPr>
        <p:blipFill rotWithShape="1">
          <a:blip r:embed="rId3"/>
          <a:srcRect t="67808" b="10099"/>
          <a:stretch/>
        </p:blipFill>
        <p:spPr>
          <a:xfrm>
            <a:off x="-45881" y="5234410"/>
            <a:ext cx="9230560" cy="972000"/>
          </a:xfrm>
          <a:prstGeom prst="rect">
            <a:avLst/>
          </a:prstGeom>
        </p:spPr>
      </p:pic>
      <p:sp>
        <p:nvSpPr>
          <p:cNvPr id="9" name="TextBox 8"/>
          <p:cNvSpPr txBox="1"/>
          <p:nvPr/>
        </p:nvSpPr>
        <p:spPr>
          <a:xfrm>
            <a:off x="3152212" y="6206410"/>
            <a:ext cx="5258546" cy="461665"/>
          </a:xfrm>
          <a:prstGeom prst="rect">
            <a:avLst/>
          </a:prstGeom>
          <a:noFill/>
        </p:spPr>
        <p:txBody>
          <a:bodyPr wrap="square" rtlCol="0">
            <a:spAutoFit/>
          </a:bodyPr>
          <a:lstStyle/>
          <a:p>
            <a:r>
              <a:rPr lang="el-GR" sz="2400" b="1" dirty="0" smtClean="0">
                <a:solidFill>
                  <a:srgbClr val="FF0000"/>
                </a:solidFill>
              </a:rPr>
              <a:t>Χρόνος αντίδρασης ≈ 1 δευτερόλεπτο</a:t>
            </a:r>
          </a:p>
        </p:txBody>
      </p:sp>
    </p:spTree>
    <p:extLst>
      <p:ext uri="{BB962C8B-B14F-4D97-AF65-F5344CB8AC3E}">
        <p14:creationId xmlns:p14="http://schemas.microsoft.com/office/powerpoint/2010/main" val="17147403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Περιεχόμενα</a:t>
            </a:r>
            <a:endParaRPr lang="en-US" dirty="0"/>
          </a:p>
        </p:txBody>
      </p:sp>
      <p:sp>
        <p:nvSpPr>
          <p:cNvPr id="3" name="Content Placeholder 2"/>
          <p:cNvSpPr>
            <a:spLocks noGrp="1"/>
          </p:cNvSpPr>
          <p:nvPr>
            <p:ph idx="1"/>
          </p:nvPr>
        </p:nvSpPr>
        <p:spPr/>
        <p:txBody>
          <a:bodyPr/>
          <a:lstStyle/>
          <a:p>
            <a:r>
              <a:rPr lang="el-GR" dirty="0" smtClean="0"/>
              <a:t>Σκοπός και επιμέρους στόχοι κεφαλαίου </a:t>
            </a:r>
          </a:p>
          <a:p>
            <a:r>
              <a:rPr lang="el-GR" dirty="0" smtClean="0"/>
              <a:t>Πειραματικές δραστηριότητες </a:t>
            </a:r>
          </a:p>
          <a:p>
            <a:r>
              <a:rPr lang="el-GR" dirty="0" smtClean="0"/>
              <a:t>Αξιολόγηση</a:t>
            </a:r>
          </a:p>
          <a:p>
            <a:r>
              <a:rPr lang="el-GR" dirty="0" smtClean="0"/>
              <a:t>Οργάνωση μαθημάτων κεφαλαίου </a:t>
            </a:r>
          </a:p>
          <a:p>
            <a:endParaRPr lang="el-GR" dirty="0" smtClean="0"/>
          </a:p>
          <a:p>
            <a:endParaRPr lang="en-US" dirty="0"/>
          </a:p>
        </p:txBody>
      </p:sp>
    </p:spTree>
    <p:extLst>
      <p:ext uri="{BB962C8B-B14F-4D97-AF65-F5344CB8AC3E}">
        <p14:creationId xmlns:p14="http://schemas.microsoft.com/office/powerpoint/2010/main" val="169387657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7015" y="-155589"/>
            <a:ext cx="7620000" cy="1143000"/>
          </a:xfrm>
        </p:spPr>
        <p:txBody>
          <a:bodyPr/>
          <a:lstStyle/>
          <a:p>
            <a:r>
              <a:rPr lang="el-GR" sz="2800" dirty="0" smtClean="0"/>
              <a:t>ΠΔ 5.2:  Σφάλμα χρόνου αντίδρασης</a:t>
            </a:r>
            <a:endParaRPr lang="en-US" sz="2800" dirty="0"/>
          </a:p>
        </p:txBody>
      </p:sp>
      <p:sp>
        <p:nvSpPr>
          <p:cNvPr id="4" name="TextBox 3"/>
          <p:cNvSpPr txBox="1"/>
          <p:nvPr/>
        </p:nvSpPr>
        <p:spPr>
          <a:xfrm>
            <a:off x="6790921" y="232013"/>
            <a:ext cx="1595359" cy="461665"/>
          </a:xfrm>
          <a:prstGeom prst="rect">
            <a:avLst/>
          </a:prstGeom>
          <a:noFill/>
        </p:spPr>
        <p:txBody>
          <a:bodyPr wrap="none" rtlCol="0">
            <a:spAutoFit/>
          </a:bodyPr>
          <a:lstStyle/>
          <a:p>
            <a:pPr algn="ctr"/>
            <a:r>
              <a:rPr lang="el-GR" sz="2400" b="1" dirty="0" smtClean="0">
                <a:solidFill>
                  <a:srgbClr val="008000"/>
                </a:solidFill>
              </a:rPr>
              <a:t>Ομάδες (3)</a:t>
            </a:r>
            <a:endParaRPr lang="en-US" sz="2400" b="1" dirty="0">
              <a:solidFill>
                <a:srgbClr val="008000"/>
              </a:solidFill>
            </a:endParaRPr>
          </a:p>
        </p:txBody>
      </p:sp>
      <p:sp>
        <p:nvSpPr>
          <p:cNvPr id="13" name="TextBox 12"/>
          <p:cNvSpPr txBox="1"/>
          <p:nvPr/>
        </p:nvSpPr>
        <p:spPr>
          <a:xfrm>
            <a:off x="20486" y="995585"/>
            <a:ext cx="6125020" cy="461665"/>
          </a:xfrm>
          <a:prstGeom prst="rect">
            <a:avLst/>
          </a:prstGeom>
          <a:noFill/>
        </p:spPr>
        <p:txBody>
          <a:bodyPr wrap="square" rtlCol="0">
            <a:spAutoFit/>
          </a:bodyPr>
          <a:lstStyle/>
          <a:p>
            <a:r>
              <a:rPr lang="el-GR" sz="2400" b="1" dirty="0" smtClean="0">
                <a:solidFill>
                  <a:srgbClr val="FF0000"/>
                </a:solidFill>
              </a:rPr>
              <a:t>Ποια είναι η ακρίβεια του χρονομέτρου;  </a:t>
            </a:r>
          </a:p>
        </p:txBody>
      </p:sp>
      <p:sp>
        <p:nvSpPr>
          <p:cNvPr id="15" name="TextBox 14"/>
          <p:cNvSpPr txBox="1"/>
          <p:nvPr/>
        </p:nvSpPr>
        <p:spPr>
          <a:xfrm>
            <a:off x="-44454" y="654143"/>
            <a:ext cx="6835375" cy="461665"/>
          </a:xfrm>
          <a:prstGeom prst="rect">
            <a:avLst/>
          </a:prstGeom>
          <a:noFill/>
        </p:spPr>
        <p:txBody>
          <a:bodyPr wrap="none" rtlCol="0">
            <a:spAutoFit/>
          </a:bodyPr>
          <a:lstStyle/>
          <a:p>
            <a:pPr algn="ctr"/>
            <a:r>
              <a:rPr lang="el-GR" sz="2400" b="1" dirty="0" smtClean="0">
                <a:solidFill>
                  <a:srgbClr val="008000"/>
                </a:solidFill>
              </a:rPr>
              <a:t>Ηλεκτρονικό χρονόμετρο ακρίβειας δευτερολέπτου</a:t>
            </a:r>
            <a:endParaRPr lang="en-US" sz="2400" b="1" dirty="0">
              <a:solidFill>
                <a:srgbClr val="008000"/>
              </a:solidFill>
            </a:endParaRPr>
          </a:p>
        </p:txBody>
      </p:sp>
      <p:pic>
        <p:nvPicPr>
          <p:cNvPr id="18" name="Picture 17"/>
          <p:cNvPicPr>
            <a:picLocks noChangeAspect="1"/>
          </p:cNvPicPr>
          <p:nvPr/>
        </p:nvPicPr>
        <p:blipFill rotWithShape="1">
          <a:blip r:embed="rId2"/>
          <a:srcRect t="78267"/>
          <a:stretch/>
        </p:blipFill>
        <p:spPr>
          <a:xfrm>
            <a:off x="120946" y="5165386"/>
            <a:ext cx="8339390" cy="1655998"/>
          </a:xfrm>
          <a:prstGeom prst="rect">
            <a:avLst/>
          </a:prstGeom>
        </p:spPr>
      </p:pic>
      <p:grpSp>
        <p:nvGrpSpPr>
          <p:cNvPr id="11" name="Group 10"/>
          <p:cNvGrpSpPr/>
          <p:nvPr/>
        </p:nvGrpSpPr>
        <p:grpSpPr>
          <a:xfrm>
            <a:off x="67987" y="1781554"/>
            <a:ext cx="5694836" cy="3339371"/>
            <a:chOff x="27015" y="1826016"/>
            <a:chExt cx="5694836" cy="3339371"/>
          </a:xfrm>
        </p:grpSpPr>
        <p:pic>
          <p:nvPicPr>
            <p:cNvPr id="9" name="Picture 8"/>
            <p:cNvPicPr>
              <a:picLocks noChangeAspect="1"/>
            </p:cNvPicPr>
            <p:nvPr/>
          </p:nvPicPr>
          <p:blipFill rotWithShape="1">
            <a:blip r:embed="rId2"/>
            <a:srcRect l="12916" t="25990" r="11209" b="25318"/>
            <a:stretch/>
          </p:blipFill>
          <p:spPr>
            <a:xfrm>
              <a:off x="27015" y="1826016"/>
              <a:ext cx="5694836" cy="3339371"/>
            </a:xfrm>
            <a:prstGeom prst="rect">
              <a:avLst/>
            </a:prstGeom>
          </p:spPr>
        </p:pic>
        <p:sp>
          <p:nvSpPr>
            <p:cNvPr id="19" name="TextBox 18"/>
            <p:cNvSpPr txBox="1"/>
            <p:nvPr/>
          </p:nvSpPr>
          <p:spPr>
            <a:xfrm>
              <a:off x="2117667" y="2695726"/>
              <a:ext cx="1047633" cy="523220"/>
            </a:xfrm>
            <a:prstGeom prst="rect">
              <a:avLst/>
            </a:prstGeom>
            <a:noFill/>
          </p:spPr>
          <p:txBody>
            <a:bodyPr wrap="none" rtlCol="0">
              <a:spAutoFit/>
            </a:bodyPr>
            <a:lstStyle/>
            <a:p>
              <a:r>
                <a:rPr lang="el-GR" sz="2800" b="1" dirty="0" smtClean="0">
                  <a:solidFill>
                    <a:srgbClr val="008000"/>
                  </a:solidFill>
                </a:rPr>
                <a:t>1,3</a:t>
              </a:r>
              <a:r>
                <a:rPr lang="en-US" sz="2800" b="1" dirty="0" smtClean="0">
                  <a:solidFill>
                    <a:srgbClr val="008000"/>
                  </a:solidFill>
                </a:rPr>
                <a:t>2</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sp>
          <p:nvSpPr>
            <p:cNvPr id="20" name="TextBox 19"/>
            <p:cNvSpPr txBox="1"/>
            <p:nvPr/>
          </p:nvSpPr>
          <p:spPr>
            <a:xfrm>
              <a:off x="2126672" y="3114457"/>
              <a:ext cx="1047633"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29</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sp>
          <p:nvSpPr>
            <p:cNvPr id="21" name="TextBox 20"/>
            <p:cNvSpPr txBox="1"/>
            <p:nvPr/>
          </p:nvSpPr>
          <p:spPr>
            <a:xfrm>
              <a:off x="2115192" y="3533188"/>
              <a:ext cx="1047633"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35</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sp>
          <p:nvSpPr>
            <p:cNvPr id="22" name="TextBox 21"/>
            <p:cNvSpPr txBox="1"/>
            <p:nvPr/>
          </p:nvSpPr>
          <p:spPr>
            <a:xfrm>
              <a:off x="2103712" y="4033867"/>
              <a:ext cx="1047633"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30</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sp>
          <p:nvSpPr>
            <p:cNvPr id="23" name="TextBox 22"/>
            <p:cNvSpPr txBox="1"/>
            <p:nvPr/>
          </p:nvSpPr>
          <p:spPr>
            <a:xfrm>
              <a:off x="2112717" y="4493572"/>
              <a:ext cx="1047633"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40</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sp>
          <p:nvSpPr>
            <p:cNvPr id="26" name="TextBox 25"/>
            <p:cNvSpPr txBox="1"/>
            <p:nvPr/>
          </p:nvSpPr>
          <p:spPr>
            <a:xfrm>
              <a:off x="4088283" y="2695726"/>
              <a:ext cx="1047633"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41</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sp>
          <p:nvSpPr>
            <p:cNvPr id="28" name="TextBox 27"/>
            <p:cNvSpPr txBox="1"/>
            <p:nvPr/>
          </p:nvSpPr>
          <p:spPr>
            <a:xfrm>
              <a:off x="4097288" y="3114457"/>
              <a:ext cx="1047633"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44</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sp>
          <p:nvSpPr>
            <p:cNvPr id="29" name="TextBox 28"/>
            <p:cNvSpPr txBox="1"/>
            <p:nvPr/>
          </p:nvSpPr>
          <p:spPr>
            <a:xfrm>
              <a:off x="4097288" y="3553670"/>
              <a:ext cx="1047633"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48</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sp>
          <p:nvSpPr>
            <p:cNvPr id="31" name="TextBox 30"/>
            <p:cNvSpPr txBox="1"/>
            <p:nvPr/>
          </p:nvSpPr>
          <p:spPr>
            <a:xfrm>
              <a:off x="4106293" y="4013375"/>
              <a:ext cx="1047633"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50</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sp>
          <p:nvSpPr>
            <p:cNvPr id="32" name="TextBox 31"/>
            <p:cNvSpPr txBox="1"/>
            <p:nvPr/>
          </p:nvSpPr>
          <p:spPr>
            <a:xfrm>
              <a:off x="4115298" y="4493567"/>
              <a:ext cx="1047633" cy="523220"/>
            </a:xfrm>
            <a:prstGeom prst="rect">
              <a:avLst/>
            </a:prstGeom>
            <a:noFill/>
          </p:spPr>
          <p:txBody>
            <a:bodyPr wrap="none" rtlCol="0">
              <a:spAutoFit/>
            </a:bodyPr>
            <a:lstStyle/>
            <a:p>
              <a:r>
                <a:rPr lang="el-GR" sz="2800" b="1" dirty="0" smtClean="0">
                  <a:solidFill>
                    <a:srgbClr val="008000"/>
                  </a:solidFill>
                </a:rPr>
                <a:t>1,</a:t>
              </a:r>
              <a:r>
                <a:rPr lang="en-US" sz="2800" b="1" dirty="0" smtClean="0">
                  <a:solidFill>
                    <a:srgbClr val="008000"/>
                  </a:solidFill>
                </a:rPr>
                <a:t>46</a:t>
              </a:r>
              <a:r>
                <a:rPr lang="el-GR" sz="2800" b="1" dirty="0" smtClean="0">
                  <a:solidFill>
                    <a:srgbClr val="008000"/>
                  </a:solidFill>
                </a:rPr>
                <a:t> </a:t>
              </a:r>
              <a:r>
                <a:rPr lang="en-US" sz="2800" b="1" dirty="0" smtClean="0">
                  <a:solidFill>
                    <a:srgbClr val="008000"/>
                  </a:solidFill>
                </a:rPr>
                <a:t>s</a:t>
              </a:r>
              <a:endParaRPr lang="en-US" sz="2800" b="1" dirty="0">
                <a:solidFill>
                  <a:srgbClr val="008000"/>
                </a:solidFill>
              </a:endParaRPr>
            </a:p>
          </p:txBody>
        </p:sp>
      </p:grpSp>
      <p:sp>
        <p:nvSpPr>
          <p:cNvPr id="34" name="TextBox 33"/>
          <p:cNvSpPr txBox="1"/>
          <p:nvPr/>
        </p:nvSpPr>
        <p:spPr>
          <a:xfrm>
            <a:off x="18521" y="1354815"/>
            <a:ext cx="6227445" cy="461665"/>
          </a:xfrm>
          <a:prstGeom prst="rect">
            <a:avLst/>
          </a:prstGeom>
          <a:noFill/>
        </p:spPr>
        <p:txBody>
          <a:bodyPr wrap="square" rtlCol="0">
            <a:spAutoFit/>
          </a:bodyPr>
          <a:lstStyle/>
          <a:p>
            <a:r>
              <a:rPr lang="el-GR" sz="2400" b="1" dirty="0" smtClean="0">
                <a:solidFill>
                  <a:srgbClr val="FF0000"/>
                </a:solidFill>
              </a:rPr>
              <a:t>Μπορείτε να εκτιμήσετε το επόμενο ψηφίο; </a:t>
            </a:r>
          </a:p>
        </p:txBody>
      </p:sp>
    </p:spTree>
    <p:extLst>
      <p:ext uri="{BB962C8B-B14F-4D97-AF65-F5344CB8AC3E}">
        <p14:creationId xmlns:p14="http://schemas.microsoft.com/office/powerpoint/2010/main" val="48490550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7015" y="-155589"/>
            <a:ext cx="7620000" cy="1143000"/>
          </a:xfrm>
        </p:spPr>
        <p:txBody>
          <a:bodyPr/>
          <a:lstStyle/>
          <a:p>
            <a:r>
              <a:rPr lang="el-GR" sz="2800" dirty="0" smtClean="0"/>
              <a:t>ΠΔ 6.1:  </a:t>
            </a:r>
            <a:r>
              <a:rPr lang="el-GR" sz="2800" dirty="0"/>
              <a:t>Πράξεις </a:t>
            </a:r>
            <a:r>
              <a:rPr lang="el-GR" sz="2800" dirty="0" smtClean="0"/>
              <a:t>με τιμές από μετρήσεις</a:t>
            </a:r>
            <a:endParaRPr lang="en-US" sz="2800" dirty="0"/>
          </a:p>
        </p:txBody>
      </p:sp>
      <p:sp>
        <p:nvSpPr>
          <p:cNvPr id="4" name="TextBox 3"/>
          <p:cNvSpPr txBox="1"/>
          <p:nvPr/>
        </p:nvSpPr>
        <p:spPr>
          <a:xfrm>
            <a:off x="6790921" y="232013"/>
            <a:ext cx="1595359" cy="461665"/>
          </a:xfrm>
          <a:prstGeom prst="rect">
            <a:avLst/>
          </a:prstGeom>
          <a:noFill/>
        </p:spPr>
        <p:txBody>
          <a:bodyPr wrap="none" rtlCol="0">
            <a:spAutoFit/>
          </a:bodyPr>
          <a:lstStyle/>
          <a:p>
            <a:pPr algn="ctr"/>
            <a:r>
              <a:rPr lang="el-GR" sz="2400" b="1" dirty="0" smtClean="0">
                <a:solidFill>
                  <a:srgbClr val="008000"/>
                </a:solidFill>
              </a:rPr>
              <a:t>Ομάδες (4)</a:t>
            </a:r>
            <a:endParaRPr lang="en-US" sz="2400" b="1" dirty="0">
              <a:solidFill>
                <a:srgbClr val="008000"/>
              </a:solidFill>
            </a:endParaRPr>
          </a:p>
        </p:txBody>
      </p:sp>
      <p:sp>
        <p:nvSpPr>
          <p:cNvPr id="13" name="TextBox 12"/>
          <p:cNvSpPr txBox="1"/>
          <p:nvPr/>
        </p:nvSpPr>
        <p:spPr>
          <a:xfrm>
            <a:off x="112033" y="4647241"/>
            <a:ext cx="8316917" cy="830997"/>
          </a:xfrm>
          <a:prstGeom prst="rect">
            <a:avLst/>
          </a:prstGeom>
          <a:noFill/>
        </p:spPr>
        <p:txBody>
          <a:bodyPr wrap="square" rtlCol="0">
            <a:spAutoFit/>
          </a:bodyPr>
          <a:lstStyle/>
          <a:p>
            <a:r>
              <a:rPr lang="el-GR" sz="2400" b="1" dirty="0" smtClean="0">
                <a:solidFill>
                  <a:srgbClr val="FF0000"/>
                </a:solidFill>
              </a:rPr>
              <a:t>Ποια μεγέθη καθορίζουν τον αριθμό των σημαντικών ψηφίων του συνολικού μήκους; </a:t>
            </a:r>
          </a:p>
        </p:txBody>
      </p:sp>
      <p:sp>
        <p:nvSpPr>
          <p:cNvPr id="34" name="TextBox 33"/>
          <p:cNvSpPr txBox="1"/>
          <p:nvPr/>
        </p:nvSpPr>
        <p:spPr>
          <a:xfrm>
            <a:off x="112033" y="5611504"/>
            <a:ext cx="8274247" cy="830997"/>
          </a:xfrm>
          <a:prstGeom prst="rect">
            <a:avLst/>
          </a:prstGeom>
          <a:noFill/>
        </p:spPr>
        <p:txBody>
          <a:bodyPr wrap="square" rtlCol="0">
            <a:spAutoFit/>
          </a:bodyPr>
          <a:lstStyle/>
          <a:p>
            <a:r>
              <a:rPr lang="el-GR" sz="2400" b="1" dirty="0" smtClean="0">
                <a:solidFill>
                  <a:srgbClr val="FF0000"/>
                </a:solidFill>
              </a:rPr>
              <a:t>Ποιος είναι ο αριθμός των σημαντικών ψηφίων των </a:t>
            </a:r>
            <a:r>
              <a:rPr lang="en-US" sz="2400" b="1" dirty="0" smtClean="0">
                <a:solidFill>
                  <a:srgbClr val="FF0000"/>
                </a:solidFill>
              </a:rPr>
              <a:t>X, L </a:t>
            </a:r>
            <a:r>
              <a:rPr lang="el-GR" sz="2400" b="1" dirty="0" smtClean="0">
                <a:solidFill>
                  <a:srgbClr val="FF0000"/>
                </a:solidFill>
              </a:rPr>
              <a:t>και του συνολικού μήκους. </a:t>
            </a:r>
          </a:p>
        </p:txBody>
      </p:sp>
      <p:pic>
        <p:nvPicPr>
          <p:cNvPr id="2" name="Picture 1"/>
          <p:cNvPicPr>
            <a:picLocks noChangeAspect="1"/>
          </p:cNvPicPr>
          <p:nvPr/>
        </p:nvPicPr>
        <p:blipFill rotWithShape="1">
          <a:blip r:embed="rId2"/>
          <a:srcRect l="18370" t="29345" r="16371" b="12876"/>
          <a:stretch/>
        </p:blipFill>
        <p:spPr>
          <a:xfrm>
            <a:off x="471154" y="798986"/>
            <a:ext cx="7413845" cy="839964"/>
          </a:xfrm>
          <a:prstGeom prst="rect">
            <a:avLst/>
          </a:prstGeom>
        </p:spPr>
      </p:pic>
      <p:pic>
        <p:nvPicPr>
          <p:cNvPr id="3" name="Picture 2"/>
          <p:cNvPicPr>
            <a:picLocks noChangeAspect="1"/>
          </p:cNvPicPr>
          <p:nvPr/>
        </p:nvPicPr>
        <p:blipFill>
          <a:blip r:embed="rId3"/>
          <a:stretch>
            <a:fillRect/>
          </a:stretch>
        </p:blipFill>
        <p:spPr>
          <a:xfrm>
            <a:off x="69363" y="1626689"/>
            <a:ext cx="8359587" cy="2952000"/>
          </a:xfrm>
          <a:prstGeom prst="rect">
            <a:avLst/>
          </a:prstGeom>
        </p:spPr>
      </p:pic>
    </p:spTree>
    <p:extLst>
      <p:ext uri="{BB962C8B-B14F-4D97-AF65-F5344CB8AC3E}">
        <p14:creationId xmlns:p14="http://schemas.microsoft.com/office/powerpoint/2010/main" val="209677700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7015" y="-155589"/>
            <a:ext cx="7620000" cy="1143000"/>
          </a:xfrm>
        </p:spPr>
        <p:txBody>
          <a:bodyPr/>
          <a:lstStyle/>
          <a:p>
            <a:r>
              <a:rPr lang="el-GR" sz="2800" dirty="0" smtClean="0"/>
              <a:t>ΠΔ 6.1:  </a:t>
            </a:r>
            <a:r>
              <a:rPr lang="el-GR" sz="2800" dirty="0"/>
              <a:t>Πράξεις </a:t>
            </a:r>
            <a:r>
              <a:rPr lang="el-GR" sz="2800" dirty="0" smtClean="0"/>
              <a:t>με τιμές από μετρήσεις</a:t>
            </a:r>
            <a:endParaRPr lang="en-US" sz="2800" dirty="0"/>
          </a:p>
        </p:txBody>
      </p:sp>
      <p:sp>
        <p:nvSpPr>
          <p:cNvPr id="13" name="TextBox 12"/>
          <p:cNvSpPr txBox="1"/>
          <p:nvPr/>
        </p:nvSpPr>
        <p:spPr>
          <a:xfrm>
            <a:off x="419308" y="2864877"/>
            <a:ext cx="8316917" cy="461665"/>
          </a:xfrm>
          <a:prstGeom prst="rect">
            <a:avLst/>
          </a:prstGeom>
          <a:noFill/>
        </p:spPr>
        <p:txBody>
          <a:bodyPr wrap="square" rtlCol="0">
            <a:spAutoFit/>
          </a:bodyPr>
          <a:lstStyle/>
          <a:p>
            <a:r>
              <a:rPr lang="el-GR" sz="2400" b="1" dirty="0" smtClean="0">
                <a:solidFill>
                  <a:srgbClr val="008000"/>
                </a:solidFill>
              </a:rPr>
              <a:t>Πάχος σελίδας = Πάχος βιβλίου / αριθμός φύλλων </a:t>
            </a:r>
            <a:r>
              <a:rPr lang="en-US" sz="2400" b="1" dirty="0" smtClean="0">
                <a:solidFill>
                  <a:srgbClr val="008000"/>
                </a:solidFill>
              </a:rPr>
              <a:t> </a:t>
            </a:r>
            <a:endParaRPr lang="el-GR" sz="2400" b="1" dirty="0" smtClean="0">
              <a:solidFill>
                <a:srgbClr val="008000"/>
              </a:solidFill>
            </a:endParaRPr>
          </a:p>
        </p:txBody>
      </p:sp>
      <p:sp>
        <p:nvSpPr>
          <p:cNvPr id="34" name="TextBox 33"/>
          <p:cNvSpPr txBox="1"/>
          <p:nvPr/>
        </p:nvSpPr>
        <p:spPr>
          <a:xfrm>
            <a:off x="27015" y="3639282"/>
            <a:ext cx="8274247" cy="830997"/>
          </a:xfrm>
          <a:prstGeom prst="rect">
            <a:avLst/>
          </a:prstGeom>
          <a:noFill/>
        </p:spPr>
        <p:txBody>
          <a:bodyPr wrap="square" rtlCol="0">
            <a:spAutoFit/>
          </a:bodyPr>
          <a:lstStyle/>
          <a:p>
            <a:r>
              <a:rPr lang="el-GR" sz="2400" b="1" dirty="0" smtClean="0">
                <a:solidFill>
                  <a:srgbClr val="FF0000"/>
                </a:solidFill>
              </a:rPr>
              <a:t>Ποια μέτρηση καθορίζει τον αριθμό των σημαντικών ψηφίων του πάχους της σελίδας;  </a:t>
            </a:r>
          </a:p>
        </p:txBody>
      </p:sp>
      <p:pic>
        <p:nvPicPr>
          <p:cNvPr id="5" name="Picture 4"/>
          <p:cNvPicPr>
            <a:picLocks noChangeAspect="1"/>
          </p:cNvPicPr>
          <p:nvPr/>
        </p:nvPicPr>
        <p:blipFill>
          <a:blip r:embed="rId2"/>
          <a:stretch>
            <a:fillRect/>
          </a:stretch>
        </p:blipFill>
        <p:spPr>
          <a:xfrm>
            <a:off x="0" y="987411"/>
            <a:ext cx="9144000" cy="1564191"/>
          </a:xfrm>
          <a:prstGeom prst="rect">
            <a:avLst/>
          </a:prstGeom>
        </p:spPr>
      </p:pic>
      <p:sp>
        <p:nvSpPr>
          <p:cNvPr id="9" name="TextBox 8"/>
          <p:cNvSpPr txBox="1"/>
          <p:nvPr/>
        </p:nvSpPr>
        <p:spPr>
          <a:xfrm>
            <a:off x="3325104" y="4000872"/>
            <a:ext cx="4500174" cy="461665"/>
          </a:xfrm>
          <a:prstGeom prst="rect">
            <a:avLst/>
          </a:prstGeom>
          <a:noFill/>
        </p:spPr>
        <p:txBody>
          <a:bodyPr wrap="square" rtlCol="0">
            <a:spAutoFit/>
          </a:bodyPr>
          <a:lstStyle/>
          <a:p>
            <a:r>
              <a:rPr lang="el-GR" sz="2400" b="1" dirty="0" smtClean="0">
                <a:solidFill>
                  <a:srgbClr val="008000"/>
                </a:solidFill>
              </a:rPr>
              <a:t>Πάχος βιβλίου = 1,23 </a:t>
            </a:r>
            <a:r>
              <a:rPr lang="en-US" sz="2400" b="1" dirty="0" smtClean="0">
                <a:solidFill>
                  <a:srgbClr val="008000"/>
                </a:solidFill>
              </a:rPr>
              <a:t>cm </a:t>
            </a:r>
            <a:r>
              <a:rPr lang="el-GR" sz="2400" b="1" dirty="0" smtClean="0">
                <a:solidFill>
                  <a:srgbClr val="008000"/>
                </a:solidFill>
              </a:rPr>
              <a:t>  </a:t>
            </a:r>
            <a:r>
              <a:rPr lang="en-US" sz="2400" b="1" dirty="0" smtClean="0">
                <a:solidFill>
                  <a:srgbClr val="008000"/>
                </a:solidFill>
              </a:rPr>
              <a:t> </a:t>
            </a:r>
            <a:endParaRPr lang="el-GR" sz="2400" b="1" dirty="0" smtClean="0">
              <a:solidFill>
                <a:srgbClr val="008000"/>
              </a:solidFill>
            </a:endParaRPr>
          </a:p>
        </p:txBody>
      </p:sp>
      <p:sp>
        <p:nvSpPr>
          <p:cNvPr id="10" name="TextBox 9"/>
          <p:cNvSpPr txBox="1"/>
          <p:nvPr/>
        </p:nvSpPr>
        <p:spPr>
          <a:xfrm>
            <a:off x="27015" y="4717692"/>
            <a:ext cx="8316917" cy="830997"/>
          </a:xfrm>
          <a:prstGeom prst="rect">
            <a:avLst/>
          </a:prstGeom>
          <a:noFill/>
        </p:spPr>
        <p:txBody>
          <a:bodyPr wrap="square" rtlCol="0">
            <a:spAutoFit/>
          </a:bodyPr>
          <a:lstStyle/>
          <a:p>
            <a:r>
              <a:rPr lang="el-GR" sz="2400" b="1" dirty="0" smtClean="0">
                <a:solidFill>
                  <a:srgbClr val="008000"/>
                </a:solidFill>
              </a:rPr>
              <a:t>Πάχος σελίδας = 1,23 </a:t>
            </a:r>
            <a:r>
              <a:rPr lang="en-US" sz="2400" b="1" dirty="0" smtClean="0">
                <a:solidFill>
                  <a:srgbClr val="008000"/>
                </a:solidFill>
              </a:rPr>
              <a:t>cm </a:t>
            </a:r>
            <a:r>
              <a:rPr lang="el-GR" sz="2400" b="1" dirty="0" smtClean="0">
                <a:solidFill>
                  <a:srgbClr val="008000"/>
                </a:solidFill>
              </a:rPr>
              <a:t>/ </a:t>
            </a:r>
            <a:r>
              <a:rPr lang="en-US" sz="2400" b="1" dirty="0" smtClean="0">
                <a:solidFill>
                  <a:srgbClr val="008000"/>
                </a:solidFill>
              </a:rPr>
              <a:t>108 = 0,0113888 cm = 0,0114 cm  						       = 1,14 x 10</a:t>
            </a:r>
            <a:r>
              <a:rPr lang="en-US" sz="2400" b="1" baseline="30000" dirty="0">
                <a:solidFill>
                  <a:srgbClr val="008000"/>
                </a:solidFill>
              </a:rPr>
              <a:t>-</a:t>
            </a:r>
            <a:r>
              <a:rPr lang="en-US" sz="2400" b="1" baseline="30000" dirty="0" smtClean="0">
                <a:solidFill>
                  <a:srgbClr val="008000"/>
                </a:solidFill>
              </a:rPr>
              <a:t>3</a:t>
            </a:r>
            <a:r>
              <a:rPr lang="en-US" sz="2400" b="1" dirty="0" smtClean="0">
                <a:solidFill>
                  <a:srgbClr val="008000"/>
                </a:solidFill>
              </a:rPr>
              <a:t> cm</a:t>
            </a:r>
            <a:r>
              <a:rPr lang="el-GR" sz="2400" b="1" dirty="0" smtClean="0">
                <a:solidFill>
                  <a:srgbClr val="008000"/>
                </a:solidFill>
              </a:rPr>
              <a:t> </a:t>
            </a:r>
            <a:r>
              <a:rPr lang="en-US" sz="2400" b="1" dirty="0" smtClean="0">
                <a:solidFill>
                  <a:srgbClr val="008000"/>
                </a:solidFill>
              </a:rPr>
              <a:t> </a:t>
            </a:r>
            <a:endParaRPr lang="el-GR" sz="2400" b="1" dirty="0" smtClean="0">
              <a:solidFill>
                <a:srgbClr val="008000"/>
              </a:solidFill>
            </a:endParaRPr>
          </a:p>
        </p:txBody>
      </p:sp>
    </p:spTree>
    <p:extLst>
      <p:ext uri="{BB962C8B-B14F-4D97-AF65-F5344CB8AC3E}">
        <p14:creationId xmlns:p14="http://schemas.microsoft.com/office/powerpoint/2010/main" val="93024608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2"/>
          <a:srcRect b="15383"/>
          <a:stretch/>
        </p:blipFill>
        <p:spPr>
          <a:xfrm>
            <a:off x="3851" y="4468608"/>
            <a:ext cx="9144000" cy="2601441"/>
          </a:xfrm>
          <a:prstGeom prst="rect">
            <a:avLst/>
          </a:prstGeom>
        </p:spPr>
      </p:pic>
      <p:sp>
        <p:nvSpPr>
          <p:cNvPr id="8" name="Title 1"/>
          <p:cNvSpPr>
            <a:spLocks noGrp="1"/>
          </p:cNvSpPr>
          <p:nvPr>
            <p:ph type="title"/>
          </p:nvPr>
        </p:nvSpPr>
        <p:spPr>
          <a:xfrm>
            <a:off x="27015" y="-155589"/>
            <a:ext cx="7620000" cy="1143000"/>
          </a:xfrm>
        </p:spPr>
        <p:txBody>
          <a:bodyPr/>
          <a:lstStyle/>
          <a:p>
            <a:r>
              <a:rPr lang="el-GR" sz="2800" dirty="0" smtClean="0"/>
              <a:t>ΠΔ 6.</a:t>
            </a:r>
            <a:r>
              <a:rPr lang="en-US" sz="2800" dirty="0" smtClean="0"/>
              <a:t>2</a:t>
            </a:r>
            <a:r>
              <a:rPr lang="el-GR" sz="2800" dirty="0" smtClean="0"/>
              <a:t>:  </a:t>
            </a:r>
            <a:r>
              <a:rPr lang="el-GR" sz="2800" dirty="0"/>
              <a:t>Πράξεις </a:t>
            </a:r>
            <a:r>
              <a:rPr lang="el-GR" sz="2800" dirty="0" smtClean="0"/>
              <a:t>με τιμές από μετρήσεις</a:t>
            </a:r>
            <a:endParaRPr lang="en-US" sz="2800" dirty="0"/>
          </a:p>
        </p:txBody>
      </p:sp>
      <p:sp>
        <p:nvSpPr>
          <p:cNvPr id="10" name="TextBox 9"/>
          <p:cNvSpPr txBox="1"/>
          <p:nvPr/>
        </p:nvSpPr>
        <p:spPr>
          <a:xfrm>
            <a:off x="2372242" y="5985910"/>
            <a:ext cx="7895048" cy="461665"/>
          </a:xfrm>
          <a:prstGeom prst="rect">
            <a:avLst/>
          </a:prstGeom>
          <a:noFill/>
        </p:spPr>
        <p:txBody>
          <a:bodyPr wrap="square" rtlCol="0">
            <a:spAutoFit/>
          </a:bodyPr>
          <a:lstStyle/>
          <a:p>
            <a:r>
              <a:rPr lang="el-GR" sz="2400" b="1" dirty="0" smtClean="0">
                <a:solidFill>
                  <a:srgbClr val="FF0000"/>
                </a:solidFill>
              </a:rPr>
              <a:t>Πόσα σημαντικά ψηφία έχει η τιμή που μετρήσατε;  </a:t>
            </a:r>
          </a:p>
        </p:txBody>
      </p:sp>
      <p:pic>
        <p:nvPicPr>
          <p:cNvPr id="2" name="Picture 1"/>
          <p:cNvPicPr>
            <a:picLocks noChangeAspect="1"/>
          </p:cNvPicPr>
          <p:nvPr/>
        </p:nvPicPr>
        <p:blipFill>
          <a:blip r:embed="rId3"/>
          <a:stretch>
            <a:fillRect/>
          </a:stretch>
        </p:blipFill>
        <p:spPr>
          <a:xfrm>
            <a:off x="27015" y="678658"/>
            <a:ext cx="4299844" cy="1892214"/>
          </a:xfrm>
          <a:prstGeom prst="rect">
            <a:avLst/>
          </a:prstGeom>
        </p:spPr>
      </p:pic>
      <p:sp>
        <p:nvSpPr>
          <p:cNvPr id="11" name="TextBox 10"/>
          <p:cNvSpPr txBox="1"/>
          <p:nvPr/>
        </p:nvSpPr>
        <p:spPr>
          <a:xfrm>
            <a:off x="6524616" y="232013"/>
            <a:ext cx="1595359" cy="461665"/>
          </a:xfrm>
          <a:prstGeom prst="rect">
            <a:avLst/>
          </a:prstGeom>
          <a:noFill/>
        </p:spPr>
        <p:txBody>
          <a:bodyPr wrap="none" rtlCol="0">
            <a:spAutoFit/>
          </a:bodyPr>
          <a:lstStyle/>
          <a:p>
            <a:pPr algn="ctr"/>
            <a:r>
              <a:rPr lang="el-GR" sz="2400" b="1" dirty="0" smtClean="0">
                <a:solidFill>
                  <a:srgbClr val="008000"/>
                </a:solidFill>
              </a:rPr>
              <a:t>Ομάδες (2)</a:t>
            </a:r>
            <a:endParaRPr lang="en-US" sz="2400" b="1" dirty="0">
              <a:solidFill>
                <a:srgbClr val="008000"/>
              </a:solidFill>
            </a:endParaRPr>
          </a:p>
        </p:txBody>
      </p:sp>
      <p:cxnSp>
        <p:nvCxnSpPr>
          <p:cNvPr id="4" name="Straight Arrow Connector 3"/>
          <p:cNvCxnSpPr/>
          <p:nvPr/>
        </p:nvCxnSpPr>
        <p:spPr>
          <a:xfrm flipH="1">
            <a:off x="1659287" y="1843823"/>
            <a:ext cx="1085706"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2735557" y="1572016"/>
            <a:ext cx="1632272" cy="461665"/>
          </a:xfrm>
          <a:prstGeom prst="rect">
            <a:avLst/>
          </a:prstGeom>
          <a:noFill/>
        </p:spPr>
        <p:txBody>
          <a:bodyPr wrap="square" rtlCol="0">
            <a:spAutoFit/>
          </a:bodyPr>
          <a:lstStyle/>
          <a:p>
            <a:r>
              <a:rPr lang="el-GR" sz="2400" b="1" dirty="0" smtClean="0">
                <a:solidFill>
                  <a:srgbClr val="FF0000"/>
                </a:solidFill>
              </a:rPr>
              <a:t>Μαθητής</a:t>
            </a:r>
          </a:p>
        </p:txBody>
      </p:sp>
      <p:grpSp>
        <p:nvGrpSpPr>
          <p:cNvPr id="12" name="Group 11"/>
          <p:cNvGrpSpPr/>
          <p:nvPr/>
        </p:nvGrpSpPr>
        <p:grpSpPr>
          <a:xfrm>
            <a:off x="0" y="3138231"/>
            <a:ext cx="7647015" cy="1292941"/>
            <a:chOff x="0" y="2851413"/>
            <a:chExt cx="7647015" cy="1292941"/>
          </a:xfrm>
        </p:grpSpPr>
        <p:pic>
          <p:nvPicPr>
            <p:cNvPr id="7" name="Picture 6"/>
            <p:cNvPicPr>
              <a:picLocks noChangeAspect="1"/>
            </p:cNvPicPr>
            <p:nvPr/>
          </p:nvPicPr>
          <p:blipFill>
            <a:blip r:embed="rId4"/>
            <a:stretch>
              <a:fillRect/>
            </a:stretch>
          </p:blipFill>
          <p:spPr>
            <a:xfrm>
              <a:off x="0" y="2940724"/>
              <a:ext cx="7647015" cy="1203630"/>
            </a:xfrm>
            <a:prstGeom prst="rect">
              <a:avLst/>
            </a:prstGeom>
          </p:spPr>
        </p:pic>
        <p:sp>
          <p:nvSpPr>
            <p:cNvPr id="14" name="TextBox 13"/>
            <p:cNvSpPr txBox="1"/>
            <p:nvPr/>
          </p:nvSpPr>
          <p:spPr>
            <a:xfrm>
              <a:off x="4971123" y="2851413"/>
              <a:ext cx="1328158" cy="523220"/>
            </a:xfrm>
            <a:prstGeom prst="rect">
              <a:avLst/>
            </a:prstGeom>
            <a:noFill/>
          </p:spPr>
          <p:txBody>
            <a:bodyPr wrap="none" rtlCol="0">
              <a:spAutoFit/>
            </a:bodyPr>
            <a:lstStyle/>
            <a:p>
              <a:r>
                <a:rPr lang="el-GR" sz="2800" b="1" dirty="0" smtClean="0">
                  <a:solidFill>
                    <a:srgbClr val="008000"/>
                  </a:solidFill>
                </a:rPr>
                <a:t>74,5  </a:t>
              </a:r>
              <a:r>
                <a:rPr lang="en-US" sz="2800" b="1" dirty="0" smtClean="0">
                  <a:solidFill>
                    <a:srgbClr val="008000"/>
                  </a:solidFill>
                </a:rPr>
                <a:t>kg</a:t>
              </a:r>
              <a:endParaRPr lang="en-US" sz="2800" b="1" dirty="0">
                <a:solidFill>
                  <a:srgbClr val="008000"/>
                </a:solidFill>
              </a:endParaRPr>
            </a:p>
          </p:txBody>
        </p:sp>
        <p:sp>
          <p:nvSpPr>
            <p:cNvPr id="15" name="TextBox 14"/>
            <p:cNvSpPr txBox="1"/>
            <p:nvPr/>
          </p:nvSpPr>
          <p:spPr>
            <a:xfrm>
              <a:off x="5287403" y="3393066"/>
              <a:ext cx="699255" cy="523220"/>
            </a:xfrm>
            <a:prstGeom prst="rect">
              <a:avLst/>
            </a:prstGeom>
            <a:noFill/>
          </p:spPr>
          <p:txBody>
            <a:bodyPr wrap="none" rtlCol="0">
              <a:spAutoFit/>
            </a:bodyPr>
            <a:lstStyle/>
            <a:p>
              <a:r>
                <a:rPr lang="en-US" sz="2800" b="1" dirty="0">
                  <a:solidFill>
                    <a:srgbClr val="008000"/>
                  </a:solidFill>
                </a:rPr>
                <a:t>3</a:t>
              </a:r>
              <a:r>
                <a:rPr lang="el-GR" sz="2800" b="1" dirty="0" smtClean="0">
                  <a:solidFill>
                    <a:srgbClr val="008000"/>
                  </a:solidFill>
                </a:rPr>
                <a:t>  </a:t>
              </a:r>
              <a:r>
                <a:rPr lang="en-US" sz="2800" b="1" dirty="0" smtClean="0">
                  <a:solidFill>
                    <a:srgbClr val="008000"/>
                  </a:solidFill>
                </a:rPr>
                <a:t>g</a:t>
              </a:r>
              <a:endParaRPr lang="en-US" sz="2800" b="1" dirty="0">
                <a:solidFill>
                  <a:srgbClr val="008000"/>
                </a:solidFill>
              </a:endParaRPr>
            </a:p>
          </p:txBody>
        </p:sp>
      </p:grpSp>
      <p:grpSp>
        <p:nvGrpSpPr>
          <p:cNvPr id="20" name="Group 19"/>
          <p:cNvGrpSpPr/>
          <p:nvPr/>
        </p:nvGrpSpPr>
        <p:grpSpPr>
          <a:xfrm>
            <a:off x="44821" y="2523671"/>
            <a:ext cx="7523885" cy="532612"/>
            <a:chOff x="44821" y="2523671"/>
            <a:chExt cx="7523885" cy="532612"/>
          </a:xfrm>
        </p:grpSpPr>
        <p:pic>
          <p:nvPicPr>
            <p:cNvPr id="16" name="Picture 15"/>
            <p:cNvPicPr>
              <a:picLocks noChangeAspect="1"/>
            </p:cNvPicPr>
            <p:nvPr/>
          </p:nvPicPr>
          <p:blipFill rotWithShape="1">
            <a:blip r:embed="rId5"/>
            <a:srcRect l="33766" t="87914" r="8751"/>
            <a:stretch/>
          </p:blipFill>
          <p:spPr>
            <a:xfrm>
              <a:off x="44821" y="2588225"/>
              <a:ext cx="6274945" cy="468058"/>
            </a:xfrm>
            <a:prstGeom prst="rect">
              <a:avLst/>
            </a:prstGeom>
          </p:spPr>
        </p:pic>
        <p:sp>
          <p:nvSpPr>
            <p:cNvPr id="18" name="TextBox 17"/>
            <p:cNvSpPr txBox="1"/>
            <p:nvPr/>
          </p:nvSpPr>
          <p:spPr>
            <a:xfrm>
              <a:off x="6088814" y="2523671"/>
              <a:ext cx="1479892" cy="523220"/>
            </a:xfrm>
            <a:prstGeom prst="rect">
              <a:avLst/>
            </a:prstGeom>
            <a:noFill/>
          </p:spPr>
          <p:txBody>
            <a:bodyPr wrap="none" rtlCol="0">
              <a:spAutoFit/>
            </a:bodyPr>
            <a:lstStyle/>
            <a:p>
              <a:r>
                <a:rPr lang="en-US" sz="2800" b="1" dirty="0">
                  <a:solidFill>
                    <a:srgbClr val="008000"/>
                  </a:solidFill>
                </a:rPr>
                <a:t>1</a:t>
              </a:r>
              <a:r>
                <a:rPr lang="el-GR" sz="2800" b="1" dirty="0" smtClean="0">
                  <a:solidFill>
                    <a:srgbClr val="008000"/>
                  </a:solidFill>
                </a:rPr>
                <a:t>  </a:t>
              </a:r>
              <a:r>
                <a:rPr lang="en-US" sz="2800" b="1" dirty="0" smtClean="0">
                  <a:solidFill>
                    <a:srgbClr val="008000"/>
                  </a:solidFill>
                </a:rPr>
                <a:t>kg, 1 g</a:t>
              </a:r>
              <a:endParaRPr lang="en-US" sz="2800" b="1" dirty="0">
                <a:solidFill>
                  <a:srgbClr val="008000"/>
                </a:solidFill>
              </a:endParaRPr>
            </a:p>
          </p:txBody>
        </p:sp>
      </p:grpSp>
      <p:sp>
        <p:nvSpPr>
          <p:cNvPr id="22" name="TextBox 21"/>
          <p:cNvSpPr txBox="1"/>
          <p:nvPr/>
        </p:nvSpPr>
        <p:spPr>
          <a:xfrm>
            <a:off x="126279" y="5933445"/>
            <a:ext cx="2203573" cy="523220"/>
          </a:xfrm>
          <a:prstGeom prst="rect">
            <a:avLst/>
          </a:prstGeom>
          <a:noFill/>
        </p:spPr>
        <p:txBody>
          <a:bodyPr wrap="none" rtlCol="0">
            <a:spAutoFit/>
          </a:bodyPr>
          <a:lstStyle/>
          <a:p>
            <a:r>
              <a:rPr lang="en-US" sz="2800" b="1" dirty="0" smtClean="0">
                <a:solidFill>
                  <a:srgbClr val="008000"/>
                </a:solidFill>
              </a:rPr>
              <a:t>3 g =</a:t>
            </a:r>
            <a:r>
              <a:rPr lang="el-GR" sz="2800" b="1" dirty="0" smtClean="0">
                <a:solidFill>
                  <a:srgbClr val="008000"/>
                </a:solidFill>
              </a:rPr>
              <a:t> 0,003 </a:t>
            </a:r>
            <a:r>
              <a:rPr lang="en-US" sz="2800" b="1" dirty="0" smtClean="0">
                <a:solidFill>
                  <a:srgbClr val="008000"/>
                </a:solidFill>
              </a:rPr>
              <a:t>kg</a:t>
            </a:r>
            <a:endParaRPr lang="en-US" sz="2800" b="1" dirty="0">
              <a:solidFill>
                <a:srgbClr val="008000"/>
              </a:solidFill>
            </a:endParaRPr>
          </a:p>
        </p:txBody>
      </p:sp>
      <p:sp>
        <p:nvSpPr>
          <p:cNvPr id="21" name="Rectangle 20"/>
          <p:cNvSpPr/>
          <p:nvPr/>
        </p:nvSpPr>
        <p:spPr>
          <a:xfrm>
            <a:off x="782281" y="6447935"/>
            <a:ext cx="9562653" cy="461665"/>
          </a:xfrm>
          <a:prstGeom prst="rect">
            <a:avLst/>
          </a:prstGeom>
        </p:spPr>
        <p:txBody>
          <a:bodyPr wrap="square">
            <a:spAutoFit/>
          </a:bodyPr>
          <a:lstStyle/>
          <a:p>
            <a:r>
              <a:rPr lang="el-GR" sz="2400" b="1" dirty="0">
                <a:solidFill>
                  <a:srgbClr val="FF0000"/>
                </a:solidFill>
              </a:rPr>
              <a:t>Είναι σημαντικά τα μηδενικά που εμφανίζονται </a:t>
            </a:r>
            <a:r>
              <a:rPr lang="el-GR" sz="2400" b="1" dirty="0" smtClean="0">
                <a:solidFill>
                  <a:srgbClr val="FF0000"/>
                </a:solidFill>
              </a:rPr>
              <a:t>στη μετατροπή; </a:t>
            </a:r>
            <a:endParaRPr lang="el-GR" sz="2400" b="1" dirty="0">
              <a:solidFill>
                <a:srgbClr val="FF0000"/>
              </a:solidFill>
            </a:endParaRPr>
          </a:p>
        </p:txBody>
      </p:sp>
    </p:spTree>
    <p:extLst>
      <p:ext uri="{BB962C8B-B14F-4D97-AF65-F5344CB8AC3E}">
        <p14:creationId xmlns:p14="http://schemas.microsoft.com/office/powerpoint/2010/main" val="173797196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7015" y="-155589"/>
            <a:ext cx="7620000" cy="1143000"/>
          </a:xfrm>
        </p:spPr>
        <p:txBody>
          <a:bodyPr/>
          <a:lstStyle/>
          <a:p>
            <a:r>
              <a:rPr lang="el-GR" sz="2800" dirty="0" smtClean="0"/>
              <a:t>ΠΔ 6.</a:t>
            </a:r>
            <a:r>
              <a:rPr lang="en-US" sz="2800" dirty="0" smtClean="0"/>
              <a:t>2</a:t>
            </a:r>
            <a:r>
              <a:rPr lang="el-GR" sz="2800" dirty="0" smtClean="0"/>
              <a:t>:  </a:t>
            </a:r>
            <a:r>
              <a:rPr lang="el-GR" sz="2800" dirty="0"/>
              <a:t>Πράξεις </a:t>
            </a:r>
            <a:r>
              <a:rPr lang="el-GR" sz="2800" dirty="0" smtClean="0"/>
              <a:t>με τιμές από μετρήσεις</a:t>
            </a:r>
            <a:endParaRPr lang="en-US" sz="2800" dirty="0"/>
          </a:p>
        </p:txBody>
      </p:sp>
      <p:sp>
        <p:nvSpPr>
          <p:cNvPr id="11" name="TextBox 10"/>
          <p:cNvSpPr txBox="1"/>
          <p:nvPr/>
        </p:nvSpPr>
        <p:spPr>
          <a:xfrm>
            <a:off x="6524616" y="232013"/>
            <a:ext cx="1595359" cy="461665"/>
          </a:xfrm>
          <a:prstGeom prst="rect">
            <a:avLst/>
          </a:prstGeom>
          <a:noFill/>
        </p:spPr>
        <p:txBody>
          <a:bodyPr wrap="none" rtlCol="0">
            <a:spAutoFit/>
          </a:bodyPr>
          <a:lstStyle/>
          <a:p>
            <a:pPr algn="ctr"/>
            <a:r>
              <a:rPr lang="el-GR" sz="2400" b="1" dirty="0" smtClean="0">
                <a:solidFill>
                  <a:srgbClr val="008000"/>
                </a:solidFill>
              </a:rPr>
              <a:t>Ομάδες (2)</a:t>
            </a:r>
            <a:endParaRPr lang="en-US" sz="2400" b="1" dirty="0">
              <a:solidFill>
                <a:srgbClr val="008000"/>
              </a:solidFill>
            </a:endParaRPr>
          </a:p>
        </p:txBody>
      </p:sp>
      <p:grpSp>
        <p:nvGrpSpPr>
          <p:cNvPr id="5" name="Group 4"/>
          <p:cNvGrpSpPr/>
          <p:nvPr/>
        </p:nvGrpSpPr>
        <p:grpSpPr>
          <a:xfrm>
            <a:off x="454039" y="1168938"/>
            <a:ext cx="7739391" cy="1538785"/>
            <a:chOff x="454039" y="1168938"/>
            <a:chExt cx="7739391" cy="1538785"/>
          </a:xfrm>
        </p:grpSpPr>
        <p:pic>
          <p:nvPicPr>
            <p:cNvPr id="7" name="Picture 6"/>
            <p:cNvPicPr>
              <a:picLocks noChangeAspect="1"/>
            </p:cNvPicPr>
            <p:nvPr/>
          </p:nvPicPr>
          <p:blipFill>
            <a:blip r:embed="rId2"/>
            <a:stretch>
              <a:fillRect/>
            </a:stretch>
          </p:blipFill>
          <p:spPr>
            <a:xfrm>
              <a:off x="454039" y="1504093"/>
              <a:ext cx="7647015" cy="1203630"/>
            </a:xfrm>
            <a:prstGeom prst="rect">
              <a:avLst/>
            </a:prstGeom>
          </p:spPr>
        </p:pic>
        <p:sp>
          <p:nvSpPr>
            <p:cNvPr id="14" name="TextBox 13"/>
            <p:cNvSpPr txBox="1"/>
            <p:nvPr/>
          </p:nvSpPr>
          <p:spPr>
            <a:xfrm>
              <a:off x="5425162" y="1168938"/>
              <a:ext cx="2701581" cy="830997"/>
            </a:xfrm>
            <a:prstGeom prst="rect">
              <a:avLst/>
            </a:prstGeom>
            <a:noFill/>
          </p:spPr>
          <p:txBody>
            <a:bodyPr wrap="none" rtlCol="0">
              <a:spAutoFit/>
            </a:bodyPr>
            <a:lstStyle/>
            <a:p>
              <a:r>
                <a:rPr lang="el-GR" sz="4800" b="1" dirty="0" smtClean="0">
                  <a:solidFill>
                    <a:srgbClr val="008000"/>
                  </a:solidFill>
                </a:rPr>
                <a:t>74,5</a:t>
              </a:r>
              <a:r>
                <a:rPr lang="en-US" sz="4800" b="1" dirty="0">
                  <a:solidFill>
                    <a:srgbClr val="660066"/>
                  </a:solidFill>
                </a:rPr>
                <a:t> </a:t>
              </a:r>
              <a:r>
                <a:rPr lang="en-US" sz="4800" b="1" dirty="0" smtClean="0">
                  <a:solidFill>
                    <a:srgbClr val="660066"/>
                  </a:solidFill>
                </a:rPr>
                <a:t>   </a:t>
              </a:r>
              <a:r>
                <a:rPr lang="el-GR" sz="4800" b="1" dirty="0" smtClean="0">
                  <a:solidFill>
                    <a:srgbClr val="008000"/>
                  </a:solidFill>
                </a:rPr>
                <a:t>  </a:t>
              </a:r>
              <a:r>
                <a:rPr lang="en-US" sz="4800" b="1" dirty="0" smtClean="0">
                  <a:solidFill>
                    <a:srgbClr val="008000"/>
                  </a:solidFill>
                </a:rPr>
                <a:t>kg</a:t>
              </a:r>
              <a:endParaRPr lang="en-US" sz="4800" b="1" dirty="0">
                <a:solidFill>
                  <a:srgbClr val="008000"/>
                </a:solidFill>
              </a:endParaRPr>
            </a:p>
          </p:txBody>
        </p:sp>
        <p:sp>
          <p:nvSpPr>
            <p:cNvPr id="15" name="TextBox 14"/>
            <p:cNvSpPr txBox="1"/>
            <p:nvPr/>
          </p:nvSpPr>
          <p:spPr>
            <a:xfrm>
              <a:off x="5290772" y="1731078"/>
              <a:ext cx="2902658" cy="830997"/>
            </a:xfrm>
            <a:prstGeom prst="rect">
              <a:avLst/>
            </a:prstGeom>
            <a:noFill/>
          </p:spPr>
          <p:txBody>
            <a:bodyPr wrap="none" rtlCol="0">
              <a:spAutoFit/>
            </a:bodyPr>
            <a:lstStyle/>
            <a:p>
              <a:r>
                <a:rPr lang="en-US" sz="4800" b="1" dirty="0" smtClean="0">
                  <a:solidFill>
                    <a:srgbClr val="008000"/>
                  </a:solidFill>
                </a:rPr>
                <a:t>+ </a:t>
              </a:r>
              <a:r>
                <a:rPr lang="el-GR" sz="4800" b="1" dirty="0" smtClean="0">
                  <a:solidFill>
                    <a:srgbClr val="008000"/>
                  </a:solidFill>
                </a:rPr>
                <a:t>0,00</a:t>
              </a:r>
              <a:r>
                <a:rPr lang="en-US" sz="4800" b="1" dirty="0" smtClean="0">
                  <a:solidFill>
                    <a:srgbClr val="008000"/>
                  </a:solidFill>
                </a:rPr>
                <a:t>3</a:t>
              </a:r>
              <a:r>
                <a:rPr lang="el-GR" sz="4800" b="1" dirty="0" smtClean="0">
                  <a:solidFill>
                    <a:srgbClr val="008000"/>
                  </a:solidFill>
                </a:rPr>
                <a:t>  </a:t>
              </a:r>
              <a:r>
                <a:rPr lang="en-US" sz="4800" b="1" dirty="0" smtClean="0">
                  <a:solidFill>
                    <a:srgbClr val="008000"/>
                  </a:solidFill>
                </a:rPr>
                <a:t>kg</a:t>
              </a:r>
              <a:endParaRPr lang="en-US" sz="4800" b="1" dirty="0">
                <a:solidFill>
                  <a:srgbClr val="008000"/>
                </a:solidFill>
              </a:endParaRPr>
            </a:p>
          </p:txBody>
        </p:sp>
      </p:grpSp>
      <p:grpSp>
        <p:nvGrpSpPr>
          <p:cNvPr id="6" name="Group 5"/>
          <p:cNvGrpSpPr/>
          <p:nvPr/>
        </p:nvGrpSpPr>
        <p:grpSpPr>
          <a:xfrm>
            <a:off x="20485" y="2500614"/>
            <a:ext cx="7962784" cy="1272529"/>
            <a:chOff x="0" y="2705484"/>
            <a:chExt cx="7962784" cy="1272529"/>
          </a:xfrm>
        </p:grpSpPr>
        <p:pic>
          <p:nvPicPr>
            <p:cNvPr id="3" name="Picture 2"/>
            <p:cNvPicPr>
              <a:picLocks noChangeAspect="1"/>
            </p:cNvPicPr>
            <p:nvPr/>
          </p:nvPicPr>
          <p:blipFill>
            <a:blip r:embed="rId3"/>
            <a:stretch>
              <a:fillRect/>
            </a:stretch>
          </p:blipFill>
          <p:spPr>
            <a:xfrm>
              <a:off x="0" y="3007285"/>
              <a:ext cx="7962784" cy="970728"/>
            </a:xfrm>
            <a:prstGeom prst="rect">
              <a:avLst/>
            </a:prstGeom>
          </p:spPr>
        </p:pic>
        <p:sp>
          <p:nvSpPr>
            <p:cNvPr id="19" name="TextBox 18"/>
            <p:cNvSpPr txBox="1"/>
            <p:nvPr/>
          </p:nvSpPr>
          <p:spPr>
            <a:xfrm>
              <a:off x="5406132" y="2705484"/>
              <a:ext cx="2005777" cy="830997"/>
            </a:xfrm>
            <a:prstGeom prst="rect">
              <a:avLst/>
            </a:prstGeom>
            <a:noFill/>
          </p:spPr>
          <p:txBody>
            <a:bodyPr wrap="none" rtlCol="0">
              <a:spAutoFit/>
            </a:bodyPr>
            <a:lstStyle/>
            <a:p>
              <a:r>
                <a:rPr lang="el-GR" sz="4800" b="1" dirty="0" smtClean="0">
                  <a:solidFill>
                    <a:srgbClr val="008000"/>
                  </a:solidFill>
                </a:rPr>
                <a:t>74,5</a:t>
              </a:r>
              <a:r>
                <a:rPr lang="en-US" sz="4800" b="1" dirty="0" smtClean="0">
                  <a:solidFill>
                    <a:srgbClr val="660066"/>
                  </a:solidFill>
                </a:rPr>
                <a:t> </a:t>
              </a:r>
              <a:r>
                <a:rPr lang="en-US" sz="4800" b="1" dirty="0" smtClean="0">
                  <a:solidFill>
                    <a:srgbClr val="008000"/>
                  </a:solidFill>
                </a:rPr>
                <a:t>kg</a:t>
              </a:r>
              <a:endParaRPr lang="en-US" sz="4800" b="1" dirty="0">
                <a:solidFill>
                  <a:srgbClr val="008000"/>
                </a:solidFill>
              </a:endParaRPr>
            </a:p>
          </p:txBody>
        </p:sp>
      </p:grpSp>
      <p:sp>
        <p:nvSpPr>
          <p:cNvPr id="23" name="TextBox 22"/>
          <p:cNvSpPr txBox="1"/>
          <p:nvPr/>
        </p:nvSpPr>
        <p:spPr>
          <a:xfrm>
            <a:off x="6524616" y="1191719"/>
            <a:ext cx="755135" cy="830997"/>
          </a:xfrm>
          <a:prstGeom prst="rect">
            <a:avLst/>
          </a:prstGeom>
          <a:noFill/>
        </p:spPr>
        <p:txBody>
          <a:bodyPr wrap="none" rtlCol="0">
            <a:spAutoFit/>
          </a:bodyPr>
          <a:lstStyle/>
          <a:p>
            <a:r>
              <a:rPr lang="en-US" sz="4800" b="1" dirty="0" smtClean="0">
                <a:solidFill>
                  <a:srgbClr val="660066"/>
                </a:solidFill>
              </a:rPr>
              <a:t>??</a:t>
            </a:r>
            <a:endParaRPr lang="en-US" sz="4800" b="1" dirty="0">
              <a:solidFill>
                <a:srgbClr val="660066"/>
              </a:solidFill>
            </a:endParaRPr>
          </a:p>
        </p:txBody>
      </p:sp>
    </p:spTree>
    <p:extLst>
      <p:ext uri="{BB962C8B-B14F-4D97-AF65-F5344CB8AC3E}">
        <p14:creationId xmlns:p14="http://schemas.microsoft.com/office/powerpoint/2010/main" val="5642319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blinds(horizontal)">
                                      <p:cBhvr>
                                        <p:cTn id="11" dur="500"/>
                                        <p:tgtEl>
                                          <p:spTgt spid="2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6563"/>
            <a:ext cx="7620000" cy="1143000"/>
          </a:xfrm>
        </p:spPr>
        <p:txBody>
          <a:bodyPr/>
          <a:lstStyle/>
          <a:p>
            <a:r>
              <a:rPr lang="el-GR" sz="3200" dirty="0" smtClean="0"/>
              <a:t>Αξιολόγηση</a:t>
            </a:r>
            <a:endParaRPr lang="en-US" sz="3200" dirty="0"/>
          </a:p>
        </p:txBody>
      </p:sp>
      <p:grpSp>
        <p:nvGrpSpPr>
          <p:cNvPr id="7" name="Group 6"/>
          <p:cNvGrpSpPr/>
          <p:nvPr/>
        </p:nvGrpSpPr>
        <p:grpSpPr>
          <a:xfrm>
            <a:off x="557548" y="921913"/>
            <a:ext cx="6544287" cy="5598465"/>
            <a:chOff x="209303" y="921913"/>
            <a:chExt cx="6544287" cy="5598465"/>
          </a:xfrm>
        </p:grpSpPr>
        <p:pic>
          <p:nvPicPr>
            <p:cNvPr id="4" name="Picture 3"/>
            <p:cNvPicPr>
              <a:picLocks noChangeAspect="1"/>
            </p:cNvPicPr>
            <p:nvPr/>
          </p:nvPicPr>
          <p:blipFill rotWithShape="1">
            <a:blip r:embed="rId2"/>
            <a:srcRect b="81829"/>
            <a:stretch/>
          </p:blipFill>
          <p:spPr>
            <a:xfrm>
              <a:off x="209303" y="921913"/>
              <a:ext cx="6523802" cy="1151304"/>
            </a:xfrm>
            <a:prstGeom prst="rect">
              <a:avLst/>
            </a:prstGeom>
          </p:spPr>
        </p:pic>
        <p:pic>
          <p:nvPicPr>
            <p:cNvPr id="5" name="Picture 4"/>
            <p:cNvPicPr>
              <a:picLocks noChangeAspect="1"/>
            </p:cNvPicPr>
            <p:nvPr/>
          </p:nvPicPr>
          <p:blipFill rotWithShape="1">
            <a:blip r:embed="rId2"/>
            <a:srcRect t="21987" b="22075"/>
            <a:stretch/>
          </p:blipFill>
          <p:spPr>
            <a:xfrm>
              <a:off x="209303" y="2073217"/>
              <a:ext cx="6523802" cy="3544237"/>
            </a:xfrm>
            <a:prstGeom prst="rect">
              <a:avLst/>
            </a:prstGeom>
          </p:spPr>
        </p:pic>
        <p:pic>
          <p:nvPicPr>
            <p:cNvPr id="6" name="Picture 5"/>
            <p:cNvPicPr>
              <a:picLocks noChangeAspect="1"/>
            </p:cNvPicPr>
            <p:nvPr/>
          </p:nvPicPr>
          <p:blipFill rotWithShape="1">
            <a:blip r:embed="rId2"/>
            <a:srcRect t="88659"/>
            <a:stretch/>
          </p:blipFill>
          <p:spPr>
            <a:xfrm>
              <a:off x="229788" y="5801835"/>
              <a:ext cx="6523802" cy="718543"/>
            </a:xfrm>
            <a:prstGeom prst="rect">
              <a:avLst/>
            </a:prstGeom>
          </p:spPr>
        </p:pic>
      </p:grpSp>
    </p:spTree>
    <p:extLst>
      <p:ext uri="{BB962C8B-B14F-4D97-AF65-F5344CB8AC3E}">
        <p14:creationId xmlns:p14="http://schemas.microsoft.com/office/powerpoint/2010/main" val="188253999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794"/>
            <a:ext cx="7620000" cy="1143000"/>
          </a:xfrm>
        </p:spPr>
        <p:txBody>
          <a:bodyPr/>
          <a:lstStyle/>
          <a:p>
            <a:r>
              <a:rPr lang="el-GR" sz="3200" dirty="0" smtClean="0"/>
              <a:t>Δυσκολίες</a:t>
            </a:r>
            <a:endParaRPr lang="en-US" sz="3200" dirty="0"/>
          </a:p>
        </p:txBody>
      </p:sp>
      <p:sp>
        <p:nvSpPr>
          <p:cNvPr id="3" name="Content Placeholder 2"/>
          <p:cNvSpPr>
            <a:spLocks noGrp="1"/>
          </p:cNvSpPr>
          <p:nvPr>
            <p:ph idx="1"/>
          </p:nvPr>
        </p:nvSpPr>
        <p:spPr>
          <a:xfrm>
            <a:off x="457200" y="1171794"/>
            <a:ext cx="7620000" cy="4800600"/>
          </a:xfrm>
        </p:spPr>
        <p:txBody>
          <a:bodyPr>
            <a:normAutofit/>
          </a:bodyPr>
          <a:lstStyle/>
          <a:p>
            <a:r>
              <a:rPr lang="el-GR" sz="2400" dirty="0" smtClean="0"/>
              <a:t>Χρειάζονται καθοδήγηση (σαφείς οδηγίες) για να εκτελέσουν τις πειραματικές δραστηριότητες. </a:t>
            </a:r>
          </a:p>
          <a:p>
            <a:r>
              <a:rPr lang="el-GR" sz="2400" dirty="0" smtClean="0"/>
              <a:t>Δεν είναι εξοικειωμένοι στη ομαδική εργασία.</a:t>
            </a:r>
          </a:p>
          <a:p>
            <a:r>
              <a:rPr lang="el-GR" sz="2400" dirty="0" smtClean="0"/>
              <a:t>Η συζήτηση στην ομάδα πρέπει να γίνεται με κάποιο </a:t>
            </a:r>
            <a:r>
              <a:rPr lang="el-GR" sz="2400" u="sng" dirty="0" smtClean="0"/>
              <a:t>αυστηρό</a:t>
            </a:r>
            <a:r>
              <a:rPr lang="el-GR" sz="2400" dirty="0" smtClean="0"/>
              <a:t> χρονικό κριτήριο.  </a:t>
            </a:r>
          </a:p>
          <a:p>
            <a:r>
              <a:rPr lang="el-GR" sz="2400" dirty="0" smtClean="0"/>
              <a:t>Δεν μπορούν να συμπληρώσουν τις απαντήσεις τους μετά από τη συζήτηση. </a:t>
            </a:r>
          </a:p>
          <a:p>
            <a:endParaRPr lang="en-US" sz="2400" dirty="0"/>
          </a:p>
        </p:txBody>
      </p:sp>
    </p:spTree>
    <p:extLst>
      <p:ext uri="{BB962C8B-B14F-4D97-AF65-F5344CB8AC3E}">
        <p14:creationId xmlns:p14="http://schemas.microsoft.com/office/powerpoint/2010/main" val="3608828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181"/>
            <a:ext cx="7620000" cy="1143000"/>
          </a:xfrm>
        </p:spPr>
        <p:txBody>
          <a:bodyPr/>
          <a:lstStyle/>
          <a:p>
            <a:r>
              <a:rPr lang="el-GR" sz="3200" dirty="0" smtClean="0"/>
              <a:t>Δείκτες επιτυχίας </a:t>
            </a:r>
            <a:r>
              <a:rPr lang="mr-IN" sz="3200" dirty="0" smtClean="0"/>
              <a:t>–</a:t>
            </a:r>
            <a:r>
              <a:rPr lang="el-GR" sz="3200" dirty="0" smtClean="0"/>
              <a:t> επάρκειας  </a:t>
            </a:r>
            <a:endParaRPr lang="en-US" sz="3200" dirty="0"/>
          </a:p>
        </p:txBody>
      </p:sp>
      <p:pic>
        <p:nvPicPr>
          <p:cNvPr id="6" name="Picture 5"/>
          <p:cNvPicPr>
            <a:picLocks noChangeAspect="1"/>
          </p:cNvPicPr>
          <p:nvPr/>
        </p:nvPicPr>
        <p:blipFill rotWithShape="1">
          <a:blip r:embed="rId2"/>
          <a:srcRect l="13684" t="18587" r="16173"/>
          <a:stretch/>
        </p:blipFill>
        <p:spPr>
          <a:xfrm>
            <a:off x="81940" y="738002"/>
            <a:ext cx="8333019" cy="6119998"/>
          </a:xfrm>
          <a:prstGeom prst="rect">
            <a:avLst/>
          </a:prstGeom>
        </p:spPr>
      </p:pic>
    </p:spTree>
    <p:extLst>
      <p:ext uri="{BB962C8B-B14F-4D97-AF65-F5344CB8AC3E}">
        <p14:creationId xmlns:p14="http://schemas.microsoft.com/office/powerpoint/2010/main" val="37265755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5401"/>
            <a:ext cx="7620000" cy="1143000"/>
          </a:xfrm>
        </p:spPr>
        <p:txBody>
          <a:bodyPr/>
          <a:lstStyle/>
          <a:p>
            <a:r>
              <a:rPr lang="el-GR" sz="3200" dirty="0" smtClean="0"/>
              <a:t>Δείκτες επιτυχίας </a:t>
            </a:r>
            <a:r>
              <a:rPr lang="mr-IN" sz="3200" dirty="0" smtClean="0"/>
              <a:t>–</a:t>
            </a:r>
            <a:r>
              <a:rPr lang="el-GR" sz="3200" dirty="0" smtClean="0"/>
              <a:t> επάρκειας  </a:t>
            </a:r>
            <a:endParaRPr lang="en-US" sz="3200" dirty="0"/>
          </a:p>
        </p:txBody>
      </p:sp>
      <p:pic>
        <p:nvPicPr>
          <p:cNvPr id="5" name="Content Placeholder 4"/>
          <p:cNvPicPr>
            <a:picLocks noGrp="1" noChangeAspect="1"/>
          </p:cNvPicPr>
          <p:nvPr>
            <p:ph idx="1"/>
          </p:nvPr>
        </p:nvPicPr>
        <p:blipFill rotWithShape="1">
          <a:blip r:embed="rId2"/>
          <a:srcRect l="14056" r="15771"/>
          <a:stretch/>
        </p:blipFill>
        <p:spPr>
          <a:xfrm>
            <a:off x="0" y="721084"/>
            <a:ext cx="8482270" cy="6119999"/>
          </a:xfrm>
        </p:spPr>
      </p:pic>
      <p:sp>
        <p:nvSpPr>
          <p:cNvPr id="7" name="Rectangle 6"/>
          <p:cNvSpPr/>
          <p:nvPr/>
        </p:nvSpPr>
        <p:spPr>
          <a:xfrm>
            <a:off x="0" y="1516033"/>
            <a:ext cx="8482270" cy="983373"/>
          </a:xfrm>
          <a:prstGeom prst="rect">
            <a:avLst/>
          </a:prstGeom>
          <a:noFill/>
          <a:ln w="571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0" y="4044917"/>
            <a:ext cx="8482270" cy="1507041"/>
          </a:xfrm>
          <a:prstGeom prst="rect">
            <a:avLst/>
          </a:prstGeom>
          <a:noFill/>
          <a:ln w="571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313109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44"/>
            <a:ext cx="7620000" cy="1143000"/>
          </a:xfrm>
        </p:spPr>
        <p:txBody>
          <a:bodyPr/>
          <a:lstStyle/>
          <a:p>
            <a:r>
              <a:rPr lang="el-GR" sz="3200" dirty="0" smtClean="0"/>
              <a:t>Φυσικά Μεγέθη </a:t>
            </a:r>
            <a:r>
              <a:rPr lang="mr-IN" sz="3200" dirty="0" smtClean="0"/>
              <a:t>–</a:t>
            </a:r>
            <a:r>
              <a:rPr lang="el-GR" sz="3200" dirty="0" smtClean="0"/>
              <a:t> Μετρήσεις</a:t>
            </a:r>
            <a:endParaRPr lang="en-US" sz="3200" dirty="0"/>
          </a:p>
        </p:txBody>
      </p:sp>
      <p:sp>
        <p:nvSpPr>
          <p:cNvPr id="3" name="Content Placeholder 2"/>
          <p:cNvSpPr>
            <a:spLocks noGrp="1"/>
          </p:cNvSpPr>
          <p:nvPr>
            <p:ph idx="1"/>
          </p:nvPr>
        </p:nvSpPr>
        <p:spPr>
          <a:xfrm>
            <a:off x="246888" y="976255"/>
            <a:ext cx="7620000" cy="814375"/>
          </a:xfrm>
        </p:spPr>
        <p:txBody>
          <a:bodyPr>
            <a:normAutofit/>
          </a:bodyPr>
          <a:lstStyle/>
          <a:p>
            <a:r>
              <a:rPr lang="el-GR" sz="2800" dirty="0" smtClean="0"/>
              <a:t>Οργάνωση μαθημάτων κεφαλαίου</a:t>
            </a:r>
          </a:p>
          <a:p>
            <a:endParaRPr lang="en-US" sz="2800" dirty="0"/>
          </a:p>
        </p:txBody>
      </p:sp>
      <p:grpSp>
        <p:nvGrpSpPr>
          <p:cNvPr id="42" name="Group 41"/>
          <p:cNvGrpSpPr/>
          <p:nvPr/>
        </p:nvGrpSpPr>
        <p:grpSpPr>
          <a:xfrm>
            <a:off x="139280" y="2193134"/>
            <a:ext cx="7946427" cy="3441994"/>
            <a:chOff x="223407" y="2696847"/>
            <a:chExt cx="7946427" cy="3441994"/>
          </a:xfrm>
        </p:grpSpPr>
        <p:sp>
          <p:nvSpPr>
            <p:cNvPr id="11" name="Straight Connector 4"/>
            <p:cNvSpPr>
              <a:spLocks noChangeAspect="1"/>
            </p:cNvSpPr>
            <p:nvPr/>
          </p:nvSpPr>
          <p:spPr>
            <a:xfrm rot="19446964">
              <a:off x="3484747" y="4865123"/>
              <a:ext cx="393958" cy="39395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p:txBody>
        </p:sp>
        <p:grpSp>
          <p:nvGrpSpPr>
            <p:cNvPr id="7" name="Group 6"/>
            <p:cNvGrpSpPr/>
            <p:nvPr/>
          </p:nvGrpSpPr>
          <p:grpSpPr>
            <a:xfrm>
              <a:off x="2428516" y="5337154"/>
              <a:ext cx="1603374" cy="801687"/>
              <a:chOff x="2246312" y="1631156"/>
              <a:chExt cx="1603374" cy="801687"/>
            </a:xfrm>
          </p:grpSpPr>
          <p:sp>
            <p:nvSpPr>
              <p:cNvPr id="8" name="Rounded Rectangle 7"/>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Θεμελιώδη</a:t>
                </a:r>
                <a:endParaRPr lang="en-US" sz="2600" kern="1200" dirty="0"/>
              </a:p>
            </p:txBody>
          </p:sp>
        </p:grpSp>
        <p:grpSp>
          <p:nvGrpSpPr>
            <p:cNvPr id="12" name="Group 11"/>
            <p:cNvGrpSpPr/>
            <p:nvPr/>
          </p:nvGrpSpPr>
          <p:grpSpPr>
            <a:xfrm>
              <a:off x="4285021" y="5313673"/>
              <a:ext cx="1603374" cy="801687"/>
              <a:chOff x="2246312" y="1631156"/>
              <a:chExt cx="1603374" cy="801687"/>
            </a:xfrm>
          </p:grpSpPr>
          <p:sp>
            <p:nvSpPr>
              <p:cNvPr id="13" name="Rounded Rectangle 12"/>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Παράγωγα</a:t>
                </a:r>
                <a:endParaRPr lang="en-US" sz="2600" kern="1200" dirty="0"/>
              </a:p>
            </p:txBody>
          </p:sp>
        </p:grpSp>
        <p:grpSp>
          <p:nvGrpSpPr>
            <p:cNvPr id="15" name="Group 14"/>
            <p:cNvGrpSpPr/>
            <p:nvPr/>
          </p:nvGrpSpPr>
          <p:grpSpPr>
            <a:xfrm>
              <a:off x="3406674" y="3914131"/>
              <a:ext cx="1603374" cy="801687"/>
              <a:chOff x="2246312" y="1631156"/>
              <a:chExt cx="1603374" cy="801687"/>
            </a:xfrm>
          </p:grpSpPr>
          <p:sp>
            <p:nvSpPr>
              <p:cNvPr id="16" name="Rounded Rectangle 15"/>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7"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Φυσικά Μεγέθη</a:t>
                </a:r>
                <a:endParaRPr lang="en-US" sz="2600" kern="1200" dirty="0"/>
              </a:p>
            </p:txBody>
          </p:sp>
        </p:grpSp>
        <p:grpSp>
          <p:nvGrpSpPr>
            <p:cNvPr id="18" name="Group 17"/>
            <p:cNvGrpSpPr/>
            <p:nvPr/>
          </p:nvGrpSpPr>
          <p:grpSpPr>
            <a:xfrm>
              <a:off x="223407" y="3914131"/>
              <a:ext cx="1603374" cy="801687"/>
              <a:chOff x="2246312" y="1631156"/>
              <a:chExt cx="1603374" cy="801687"/>
            </a:xfrm>
          </p:grpSpPr>
          <p:sp>
            <p:nvSpPr>
              <p:cNvPr id="19" name="Rounded Rectangle 18"/>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Φυσικά Φαινόμενα</a:t>
                </a:r>
                <a:endParaRPr lang="en-US" sz="2600" kern="1200" dirty="0"/>
              </a:p>
            </p:txBody>
          </p:sp>
        </p:grpSp>
        <p:grpSp>
          <p:nvGrpSpPr>
            <p:cNvPr id="21" name="Group 20"/>
            <p:cNvGrpSpPr/>
            <p:nvPr/>
          </p:nvGrpSpPr>
          <p:grpSpPr>
            <a:xfrm>
              <a:off x="6566460" y="3917156"/>
              <a:ext cx="1603374" cy="801687"/>
              <a:chOff x="2246312" y="1631156"/>
              <a:chExt cx="1603374" cy="801687"/>
            </a:xfrm>
          </p:grpSpPr>
          <p:sp>
            <p:nvSpPr>
              <p:cNvPr id="22" name="Rounded Rectangle 21"/>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3"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Μέτρηση</a:t>
                </a:r>
                <a:endParaRPr lang="en-US" sz="2600" kern="1200" dirty="0"/>
              </a:p>
            </p:txBody>
          </p:sp>
        </p:grpSp>
        <p:cxnSp>
          <p:nvCxnSpPr>
            <p:cNvPr id="25" name="Straight Connector 24"/>
            <p:cNvCxnSpPr>
              <a:stCxn id="19" idx="3"/>
            </p:cNvCxnSpPr>
            <p:nvPr/>
          </p:nvCxnSpPr>
          <p:spPr>
            <a:xfrm>
              <a:off x="1826781" y="4314975"/>
              <a:ext cx="1579893" cy="3025"/>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4986567" y="4311950"/>
              <a:ext cx="1579893" cy="3025"/>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8" idx="0"/>
              <a:endCxn id="16" idx="2"/>
            </p:cNvCxnSpPr>
            <p:nvPr/>
          </p:nvCxnSpPr>
          <p:spPr>
            <a:xfrm flipV="1">
              <a:off x="3230203" y="4715818"/>
              <a:ext cx="978158" cy="621336"/>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H="1" flipV="1">
              <a:off x="4208361" y="4715818"/>
              <a:ext cx="978158" cy="621336"/>
            </a:xfrm>
            <a:prstGeom prst="line">
              <a:avLst/>
            </a:prstGeom>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6562556" y="5300450"/>
              <a:ext cx="1603374" cy="801687"/>
              <a:chOff x="2246312" y="1631156"/>
              <a:chExt cx="1603374" cy="801687"/>
            </a:xfrm>
          </p:grpSpPr>
          <p:sp>
            <p:nvSpPr>
              <p:cNvPr id="29" name="Rounded Rectangle 28"/>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0"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Μονάδες Μέτρησης</a:t>
                </a:r>
                <a:endParaRPr lang="en-US" sz="2600" kern="1200" dirty="0"/>
              </a:p>
            </p:txBody>
          </p:sp>
        </p:grpSp>
        <p:cxnSp>
          <p:nvCxnSpPr>
            <p:cNvPr id="31" name="Straight Connector 30"/>
            <p:cNvCxnSpPr>
              <a:stCxn id="30" idx="0"/>
              <a:endCxn id="22" idx="2"/>
            </p:cNvCxnSpPr>
            <p:nvPr/>
          </p:nvCxnSpPr>
          <p:spPr>
            <a:xfrm flipV="1">
              <a:off x="7364243" y="4718843"/>
              <a:ext cx="3904" cy="605088"/>
            </a:xfrm>
            <a:prstGeom prst="line">
              <a:avLst/>
            </a:prstGeom>
          </p:spPr>
          <p:style>
            <a:lnRef idx="2">
              <a:schemeClr val="accent1"/>
            </a:lnRef>
            <a:fillRef idx="0">
              <a:schemeClr val="accent1"/>
            </a:fillRef>
            <a:effectRef idx="1">
              <a:schemeClr val="accent1"/>
            </a:effectRef>
            <a:fontRef idx="minor">
              <a:schemeClr val="tx1"/>
            </a:fontRef>
          </p:style>
        </p:cxnSp>
        <p:grpSp>
          <p:nvGrpSpPr>
            <p:cNvPr id="32" name="Group 31"/>
            <p:cNvGrpSpPr/>
            <p:nvPr/>
          </p:nvGrpSpPr>
          <p:grpSpPr>
            <a:xfrm>
              <a:off x="2144182" y="2720328"/>
              <a:ext cx="1911189" cy="801687"/>
              <a:chOff x="2246312" y="1631156"/>
              <a:chExt cx="1603374" cy="801687"/>
            </a:xfrm>
          </p:grpSpPr>
          <p:sp>
            <p:nvSpPr>
              <p:cNvPr id="33" name="Rounded Rectangle 32"/>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4"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err="1" smtClean="0"/>
                  <a:t>Μονόμετρα</a:t>
                </a:r>
                <a:endParaRPr lang="en-US" sz="2600" kern="1200" dirty="0"/>
              </a:p>
            </p:txBody>
          </p:sp>
        </p:grpSp>
        <p:grpSp>
          <p:nvGrpSpPr>
            <p:cNvPr id="35" name="Group 34"/>
            <p:cNvGrpSpPr/>
            <p:nvPr/>
          </p:nvGrpSpPr>
          <p:grpSpPr>
            <a:xfrm>
              <a:off x="4308502" y="2696847"/>
              <a:ext cx="2254054" cy="801687"/>
              <a:chOff x="2246312" y="1631156"/>
              <a:chExt cx="1603374" cy="801687"/>
            </a:xfrm>
          </p:grpSpPr>
          <p:sp>
            <p:nvSpPr>
              <p:cNvPr id="36" name="Rounded Rectangle 35"/>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7"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Διανυσματικά</a:t>
                </a:r>
                <a:endParaRPr lang="en-US" sz="2600" kern="1200" dirty="0"/>
              </a:p>
            </p:txBody>
          </p:sp>
        </p:grpSp>
        <p:cxnSp>
          <p:nvCxnSpPr>
            <p:cNvPr id="38" name="Straight Connector 37"/>
            <p:cNvCxnSpPr>
              <a:stCxn id="33" idx="2"/>
            </p:cNvCxnSpPr>
            <p:nvPr/>
          </p:nvCxnSpPr>
          <p:spPr>
            <a:xfrm>
              <a:off x="3099777" y="3522015"/>
              <a:ext cx="1083067" cy="392116"/>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H="1">
              <a:off x="4231842" y="3319301"/>
              <a:ext cx="978158" cy="621336"/>
            </a:xfrm>
            <a:prstGeom prst="line">
              <a:avLst/>
            </a:prstGeom>
          </p:spPr>
          <p:style>
            <a:lnRef idx="2">
              <a:schemeClr val="accent1"/>
            </a:lnRef>
            <a:fillRef idx="0">
              <a:schemeClr val="accent1"/>
            </a:fillRef>
            <a:effectRef idx="1">
              <a:schemeClr val="accent1"/>
            </a:effectRef>
            <a:fontRef idx="minor">
              <a:schemeClr val="tx1"/>
            </a:fontRef>
          </p:style>
        </p:cxnSp>
      </p:grpSp>
      <p:sp>
        <p:nvSpPr>
          <p:cNvPr id="43" name="Down Arrow 42"/>
          <p:cNvSpPr/>
          <p:nvPr/>
        </p:nvSpPr>
        <p:spPr>
          <a:xfrm>
            <a:off x="7119522" y="2406664"/>
            <a:ext cx="484632" cy="978408"/>
          </a:xfrm>
          <a:prstGeom prst="downArrow">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5702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44"/>
            <a:ext cx="7620000" cy="1143000"/>
          </a:xfrm>
        </p:spPr>
        <p:txBody>
          <a:bodyPr/>
          <a:lstStyle/>
          <a:p>
            <a:r>
              <a:rPr lang="el-GR" sz="3200" dirty="0" smtClean="0"/>
              <a:t>Φυσικά Μεγέθη </a:t>
            </a:r>
            <a:r>
              <a:rPr lang="mr-IN" sz="3200" dirty="0" smtClean="0"/>
              <a:t>–</a:t>
            </a:r>
            <a:r>
              <a:rPr lang="el-GR" sz="3200" dirty="0" smtClean="0"/>
              <a:t> Μετρήσεις</a:t>
            </a:r>
            <a:endParaRPr lang="en-US" sz="3200" dirty="0"/>
          </a:p>
        </p:txBody>
      </p:sp>
      <p:grpSp>
        <p:nvGrpSpPr>
          <p:cNvPr id="55" name="Group 54"/>
          <p:cNvGrpSpPr/>
          <p:nvPr/>
        </p:nvGrpSpPr>
        <p:grpSpPr>
          <a:xfrm>
            <a:off x="754168" y="1333870"/>
            <a:ext cx="6701710" cy="4381452"/>
            <a:chOff x="246888" y="1356545"/>
            <a:chExt cx="6701710" cy="4381452"/>
          </a:xfrm>
        </p:grpSpPr>
        <p:grpSp>
          <p:nvGrpSpPr>
            <p:cNvPr id="7" name="Group 6"/>
            <p:cNvGrpSpPr/>
            <p:nvPr/>
          </p:nvGrpSpPr>
          <p:grpSpPr>
            <a:xfrm>
              <a:off x="4060863" y="3711985"/>
              <a:ext cx="2387323" cy="801687"/>
              <a:chOff x="2246312" y="1631156"/>
              <a:chExt cx="1603374" cy="801687"/>
            </a:xfrm>
          </p:grpSpPr>
          <p:sp>
            <p:nvSpPr>
              <p:cNvPr id="8" name="Rounded Rectangle 7"/>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Μεθοδολογία - Σφάλματα</a:t>
                </a:r>
                <a:endParaRPr lang="en-US" sz="2600" kern="1200" dirty="0"/>
              </a:p>
            </p:txBody>
          </p:sp>
        </p:grpSp>
        <p:grpSp>
          <p:nvGrpSpPr>
            <p:cNvPr id="18" name="Group 17"/>
            <p:cNvGrpSpPr/>
            <p:nvPr/>
          </p:nvGrpSpPr>
          <p:grpSpPr>
            <a:xfrm>
              <a:off x="4059857" y="1356545"/>
              <a:ext cx="2842371" cy="801687"/>
              <a:chOff x="2246312" y="1631156"/>
              <a:chExt cx="1603374" cy="801687"/>
            </a:xfrm>
          </p:grpSpPr>
          <p:sp>
            <p:nvSpPr>
              <p:cNvPr id="19" name="Rounded Rectangle 18"/>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Φυσικό Μέγεθος</a:t>
                </a:r>
                <a:endParaRPr lang="en-US" sz="2600" kern="1200" dirty="0"/>
              </a:p>
            </p:txBody>
          </p:sp>
        </p:grpSp>
        <p:cxnSp>
          <p:nvCxnSpPr>
            <p:cNvPr id="27" name="Straight Connector 26"/>
            <p:cNvCxnSpPr>
              <a:stCxn id="41" idx="3"/>
              <a:endCxn id="8" idx="1"/>
            </p:cNvCxnSpPr>
            <p:nvPr/>
          </p:nvCxnSpPr>
          <p:spPr>
            <a:xfrm>
              <a:off x="1850262" y="3290321"/>
              <a:ext cx="2210601" cy="822508"/>
            </a:xfrm>
            <a:prstGeom prst="line">
              <a:avLst/>
            </a:prstGeom>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4060099" y="2512114"/>
              <a:ext cx="2888499" cy="801687"/>
              <a:chOff x="2246312" y="1631156"/>
              <a:chExt cx="1603374" cy="801687"/>
            </a:xfrm>
          </p:grpSpPr>
          <p:sp>
            <p:nvSpPr>
              <p:cNvPr id="29" name="Rounded Rectangle 28"/>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0"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Μονάδα Μέτρησης</a:t>
                </a:r>
                <a:endParaRPr lang="en-US" sz="2600" kern="1200" dirty="0"/>
              </a:p>
            </p:txBody>
          </p:sp>
        </p:grpSp>
        <p:cxnSp>
          <p:nvCxnSpPr>
            <p:cNvPr id="31" name="Straight Connector 30"/>
            <p:cNvCxnSpPr>
              <a:stCxn id="41" idx="3"/>
              <a:endCxn id="29" idx="1"/>
            </p:cNvCxnSpPr>
            <p:nvPr/>
          </p:nvCxnSpPr>
          <p:spPr>
            <a:xfrm flipV="1">
              <a:off x="1850262" y="2912958"/>
              <a:ext cx="2209837" cy="377363"/>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a:stCxn id="19" idx="1"/>
              <a:endCxn id="41" idx="3"/>
            </p:cNvCxnSpPr>
            <p:nvPr/>
          </p:nvCxnSpPr>
          <p:spPr>
            <a:xfrm flipH="1">
              <a:off x="1850262" y="1757389"/>
              <a:ext cx="2209595" cy="1532932"/>
            </a:xfrm>
            <a:prstGeom prst="line">
              <a:avLst/>
            </a:prstGeom>
          </p:spPr>
          <p:style>
            <a:lnRef idx="2">
              <a:schemeClr val="accent1"/>
            </a:lnRef>
            <a:fillRef idx="0">
              <a:schemeClr val="accent1"/>
            </a:fillRef>
            <a:effectRef idx="1">
              <a:schemeClr val="accent1"/>
            </a:effectRef>
            <a:fontRef idx="minor">
              <a:schemeClr val="tx1"/>
            </a:fontRef>
          </p:style>
        </p:cxnSp>
        <p:grpSp>
          <p:nvGrpSpPr>
            <p:cNvPr id="21" name="Group 20"/>
            <p:cNvGrpSpPr/>
            <p:nvPr/>
          </p:nvGrpSpPr>
          <p:grpSpPr>
            <a:xfrm>
              <a:off x="4075008" y="4936310"/>
              <a:ext cx="2049547" cy="801687"/>
              <a:chOff x="2246312" y="1631156"/>
              <a:chExt cx="1603374" cy="801687"/>
            </a:xfrm>
          </p:grpSpPr>
          <p:sp>
            <p:nvSpPr>
              <p:cNvPr id="22" name="Rounded Rectangle 21"/>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3"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Αβεβαιότητα Μέτρησης</a:t>
                </a:r>
                <a:endParaRPr lang="en-US" sz="2600" kern="1200" dirty="0"/>
              </a:p>
            </p:txBody>
          </p:sp>
        </p:grpSp>
        <p:grpSp>
          <p:nvGrpSpPr>
            <p:cNvPr id="40" name="Group 39"/>
            <p:cNvGrpSpPr/>
            <p:nvPr/>
          </p:nvGrpSpPr>
          <p:grpSpPr>
            <a:xfrm>
              <a:off x="246888" y="2889477"/>
              <a:ext cx="1603374" cy="801687"/>
              <a:chOff x="2246312" y="1631156"/>
              <a:chExt cx="1603374" cy="801687"/>
            </a:xfrm>
          </p:grpSpPr>
          <p:sp>
            <p:nvSpPr>
              <p:cNvPr id="41" name="Rounded Rectangle 40"/>
              <p:cNvSpPr/>
              <p:nvPr/>
            </p:nvSpPr>
            <p:spPr>
              <a:xfrm>
                <a:off x="2246312" y="1631156"/>
                <a:ext cx="1603374" cy="8016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2" name="Rounded Rectangle 6"/>
              <p:cNvSpPr/>
              <p:nvPr/>
            </p:nvSpPr>
            <p:spPr>
              <a:xfrm>
                <a:off x="2269793" y="1654637"/>
                <a:ext cx="1556412" cy="7547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smtClean="0"/>
                  <a:t>Μέτρηση</a:t>
                </a:r>
                <a:endParaRPr lang="en-US" sz="2600" kern="1200" dirty="0"/>
              </a:p>
            </p:txBody>
          </p:sp>
        </p:grpSp>
        <p:cxnSp>
          <p:nvCxnSpPr>
            <p:cNvPr id="48" name="Straight Connector 47"/>
            <p:cNvCxnSpPr>
              <a:stCxn id="22" idx="1"/>
              <a:endCxn id="42" idx="3"/>
            </p:cNvCxnSpPr>
            <p:nvPr/>
          </p:nvCxnSpPr>
          <p:spPr>
            <a:xfrm flipH="1" flipV="1">
              <a:off x="1826781" y="3290321"/>
              <a:ext cx="2248227" cy="2046833"/>
            </a:xfrm>
            <a:prstGeom prst="line">
              <a:avLst/>
            </a:prstGeom>
          </p:spPr>
          <p:style>
            <a:lnRef idx="2">
              <a:schemeClr val="accent1"/>
            </a:lnRef>
            <a:fillRef idx="0">
              <a:schemeClr val="accent1"/>
            </a:fillRef>
            <a:effectRef idx="1">
              <a:schemeClr val="accent1"/>
            </a:effectRef>
            <a:fontRef idx="minor">
              <a:schemeClr val="tx1"/>
            </a:fontRef>
          </p:style>
        </p:cxnSp>
      </p:grpSp>
      <p:sp>
        <p:nvSpPr>
          <p:cNvPr id="56" name="TextBox 55"/>
          <p:cNvSpPr txBox="1"/>
          <p:nvPr/>
        </p:nvSpPr>
        <p:spPr>
          <a:xfrm>
            <a:off x="228991" y="6052507"/>
            <a:ext cx="7410959" cy="461665"/>
          </a:xfrm>
          <a:prstGeom prst="rect">
            <a:avLst/>
          </a:prstGeom>
          <a:noFill/>
        </p:spPr>
        <p:txBody>
          <a:bodyPr wrap="square" rtlCol="0">
            <a:spAutoFit/>
          </a:bodyPr>
          <a:lstStyle/>
          <a:p>
            <a:r>
              <a:rPr lang="el-GR" sz="2400" dirty="0" smtClean="0">
                <a:solidFill>
                  <a:srgbClr val="FF0000"/>
                </a:solidFill>
              </a:rPr>
              <a:t>Οι μαθητές να εξασκηθούν στη διαδικασία της μέτρησης </a:t>
            </a:r>
            <a:endParaRPr lang="en-US" sz="2400" dirty="0">
              <a:solidFill>
                <a:srgbClr val="FF0000"/>
              </a:solidFill>
            </a:endParaRPr>
          </a:p>
        </p:txBody>
      </p:sp>
    </p:spTree>
    <p:extLst>
      <p:ext uri="{BB962C8B-B14F-4D97-AF65-F5344CB8AC3E}">
        <p14:creationId xmlns:p14="http://schemas.microsoft.com/office/powerpoint/2010/main" val="1692789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18096"/>
            <a:ext cx="8493460" cy="1143000"/>
          </a:xfrm>
        </p:spPr>
        <p:txBody>
          <a:bodyPr/>
          <a:lstStyle/>
          <a:p>
            <a:r>
              <a:rPr lang="en-US" sz="3200" dirty="0" smtClean="0"/>
              <a:t>M</a:t>
            </a:r>
            <a:r>
              <a:rPr lang="el-GR" sz="3200" dirty="0" err="1" smtClean="0"/>
              <a:t>ονόμετρα</a:t>
            </a:r>
            <a:r>
              <a:rPr lang="el-GR" sz="3200" dirty="0" smtClean="0"/>
              <a:t> και διανυσματικά μεγέθη (ΔΕΕ 1.5)</a:t>
            </a:r>
            <a:endParaRPr lang="en-US" sz="3200" dirty="0"/>
          </a:p>
        </p:txBody>
      </p:sp>
      <p:sp>
        <p:nvSpPr>
          <p:cNvPr id="3" name="Content Placeholder 2"/>
          <p:cNvSpPr>
            <a:spLocks noGrp="1"/>
          </p:cNvSpPr>
          <p:nvPr>
            <p:ph idx="1"/>
          </p:nvPr>
        </p:nvSpPr>
        <p:spPr>
          <a:xfrm>
            <a:off x="186580" y="4131343"/>
            <a:ext cx="8223614" cy="2480765"/>
          </a:xfrm>
        </p:spPr>
        <p:txBody>
          <a:bodyPr>
            <a:noAutofit/>
          </a:bodyPr>
          <a:lstStyle/>
          <a:p>
            <a:r>
              <a:rPr lang="el-GR" sz="2400" b="1" dirty="0" smtClean="0"/>
              <a:t>Σκοπός:</a:t>
            </a:r>
            <a:r>
              <a:rPr lang="el-GR" sz="2400" dirty="0" smtClean="0"/>
              <a:t> Κάποια μεγέθη χρειάζονται μόνο μία πληροφορία για να προσδιοριστούν και κάποια περισσότερες. </a:t>
            </a:r>
          </a:p>
          <a:p>
            <a:r>
              <a:rPr lang="el-GR" sz="2400" b="1" dirty="0" smtClean="0"/>
              <a:t>Ερώτηση:</a:t>
            </a:r>
            <a:r>
              <a:rPr lang="el-GR" sz="2400" dirty="0" smtClean="0"/>
              <a:t> Η μπάλα του σχήματος κινείται σε ευθύ δρόμο με σταθερή ταχύτητα 5 </a:t>
            </a:r>
            <a:r>
              <a:rPr lang="en-US" sz="2400" dirty="0" smtClean="0"/>
              <a:t>m/s. </a:t>
            </a:r>
            <a:r>
              <a:rPr lang="el-GR" sz="2400" dirty="0" smtClean="0"/>
              <a:t>Που θα βρίσκεται</a:t>
            </a:r>
            <a:r>
              <a:rPr lang="en-US" sz="2400" dirty="0" smtClean="0"/>
              <a:t> </a:t>
            </a:r>
            <a:r>
              <a:rPr lang="el-GR" sz="2400" dirty="0" smtClean="0"/>
              <a:t>η μπάλα μετά από λίγο;</a:t>
            </a:r>
          </a:p>
          <a:p>
            <a:r>
              <a:rPr lang="el-GR" sz="2400" dirty="0" smtClean="0"/>
              <a:t>Προτεινόμενη Δραστηριότητα 1 </a:t>
            </a:r>
          </a:p>
        </p:txBody>
      </p:sp>
      <p:sp>
        <p:nvSpPr>
          <p:cNvPr id="4" name="Title 1"/>
          <p:cNvSpPr txBox="1">
            <a:spLocks/>
          </p:cNvSpPr>
          <p:nvPr/>
        </p:nvSpPr>
        <p:spPr>
          <a:xfrm>
            <a:off x="0" y="-67555"/>
            <a:ext cx="849346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l-GR" sz="3200" dirty="0"/>
              <a:t>Θεμελιώδη και </a:t>
            </a:r>
            <a:r>
              <a:rPr lang="el-GR" sz="3200" dirty="0" smtClean="0"/>
              <a:t>παράγωγα </a:t>
            </a:r>
            <a:r>
              <a:rPr lang="el-GR" sz="3200" dirty="0"/>
              <a:t>μεγέθη (ΔΕΕ 1.1</a:t>
            </a:r>
            <a:r>
              <a:rPr lang="el-GR" sz="3200" dirty="0" smtClean="0"/>
              <a:t>)</a:t>
            </a:r>
            <a:endParaRPr lang="en-US" sz="3200" dirty="0"/>
          </a:p>
        </p:txBody>
      </p:sp>
      <p:sp>
        <p:nvSpPr>
          <p:cNvPr id="5" name="Content Placeholder 2"/>
          <p:cNvSpPr txBox="1">
            <a:spLocks/>
          </p:cNvSpPr>
          <p:nvPr/>
        </p:nvSpPr>
        <p:spPr>
          <a:xfrm>
            <a:off x="207396" y="862408"/>
            <a:ext cx="8306883" cy="2480765"/>
          </a:xfrm>
          <a:prstGeom prst="rect">
            <a:avLst/>
          </a:prstGeom>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l-GR" sz="2400" b="1" dirty="0" smtClean="0"/>
              <a:t>Σκοπός:</a:t>
            </a:r>
            <a:r>
              <a:rPr lang="el-GR" sz="2400" dirty="0" smtClean="0"/>
              <a:t> </a:t>
            </a:r>
            <a:r>
              <a:rPr lang="el-GR" sz="2400" dirty="0"/>
              <a:t>Τα παράγωγα μεγέθη προκύπτουν από τα </a:t>
            </a:r>
            <a:r>
              <a:rPr lang="el-GR" sz="2400" dirty="0" smtClean="0"/>
              <a:t>θεμελιώδη.</a:t>
            </a:r>
            <a:endParaRPr lang="el-GR" sz="2400" dirty="0"/>
          </a:p>
          <a:p>
            <a:r>
              <a:rPr lang="el-GR" sz="2400" dirty="0" smtClean="0"/>
              <a:t>Ζητούμε από τους μαθητές να αναφέρουν διάφορα φυσικά μεγέθη τα οποία καταγράφουμε (ο διδάσκων) στον πίνακα σε δύο στήλες. Χρησιμοποιούμε κάποια παράγωγα μεγέθη για να δείξουμε πως προκύπτουν από τα θεμελιώδη.  </a:t>
            </a:r>
          </a:p>
        </p:txBody>
      </p:sp>
    </p:spTree>
    <p:extLst>
      <p:ext uri="{BB962C8B-B14F-4D97-AF65-F5344CB8AC3E}">
        <p14:creationId xmlns:p14="http://schemas.microsoft.com/office/powerpoint/2010/main" val="485663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8432"/>
            <a:ext cx="8518768" cy="1143000"/>
          </a:xfrm>
        </p:spPr>
        <p:txBody>
          <a:bodyPr/>
          <a:lstStyle/>
          <a:p>
            <a:r>
              <a:rPr lang="el-GR" sz="3200" dirty="0" smtClean="0"/>
              <a:t>Η φυσική σημασία της μέτρησης και των μονάδων μέτρησης (ΔΕΕ 1.2 και 1.3) </a:t>
            </a:r>
            <a:endParaRPr lang="en-US" sz="3200" dirty="0"/>
          </a:p>
        </p:txBody>
      </p:sp>
      <p:sp>
        <p:nvSpPr>
          <p:cNvPr id="3" name="Content Placeholder 2"/>
          <p:cNvSpPr>
            <a:spLocks noGrp="1"/>
          </p:cNvSpPr>
          <p:nvPr>
            <p:ph idx="1"/>
          </p:nvPr>
        </p:nvSpPr>
        <p:spPr/>
        <p:txBody>
          <a:bodyPr>
            <a:normAutofit/>
          </a:bodyPr>
          <a:lstStyle/>
          <a:p>
            <a:r>
              <a:rPr lang="el-GR" sz="2800" b="1" dirty="0" smtClean="0"/>
              <a:t>Σκοπός:</a:t>
            </a:r>
            <a:r>
              <a:rPr lang="el-GR" sz="2800" dirty="0" smtClean="0"/>
              <a:t> Μέτρηση </a:t>
            </a:r>
            <a:r>
              <a:rPr lang="el-GR" sz="2800" dirty="0" smtClean="0">
                <a:sym typeface="Wingdings"/>
              </a:rPr>
              <a:t> Σύγκριση με κάποιο γνωστό μέγεθος (πρότυπο)</a:t>
            </a:r>
            <a:endParaRPr lang="el-GR" sz="2800" dirty="0" smtClean="0"/>
          </a:p>
          <a:p>
            <a:r>
              <a:rPr lang="el-GR" sz="2800" b="1" dirty="0" smtClean="0"/>
              <a:t>Παράδειγμα:</a:t>
            </a:r>
            <a:r>
              <a:rPr lang="el-GR" sz="2800" dirty="0" smtClean="0"/>
              <a:t> Να μετρήσετε το μήκος του εργαστηριακού πάγκου χρησιμοποιώντας μόνο το βιβλίο δραστηριοτήτων φυσικής.  </a:t>
            </a:r>
          </a:p>
          <a:p>
            <a:r>
              <a:rPr lang="el-GR" sz="2800" dirty="0" smtClean="0"/>
              <a:t>Το μήκος της μεγάλης πλευράς του εργαστηριακού πάγκου είναι 3,2 </a:t>
            </a:r>
            <a:r>
              <a:rPr lang="el-GR" sz="2800" b="1" dirty="0" smtClean="0"/>
              <a:t>φορές μεγαλύτερο </a:t>
            </a:r>
            <a:r>
              <a:rPr lang="el-GR" sz="2800" dirty="0" smtClean="0"/>
              <a:t>από το μήκος του βιβλίου φυσικής. </a:t>
            </a:r>
            <a:endParaRPr lang="en-US" sz="2800" dirty="0"/>
          </a:p>
        </p:txBody>
      </p:sp>
    </p:spTree>
    <p:extLst>
      <p:ext uri="{BB962C8B-B14F-4D97-AF65-F5344CB8AC3E}">
        <p14:creationId xmlns:p14="http://schemas.microsoft.com/office/powerpoint/2010/main" val="3611526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584"/>
            <a:ext cx="7620000" cy="1143000"/>
          </a:xfrm>
        </p:spPr>
        <p:txBody>
          <a:bodyPr/>
          <a:lstStyle/>
          <a:p>
            <a:r>
              <a:rPr lang="el-GR" sz="3200" dirty="0" smtClean="0"/>
              <a:t>Μετατροπές μονάδων μέτρησης (ΔΕΕ 1.4) </a:t>
            </a:r>
            <a:endParaRPr lang="en-US" sz="3200" dirty="0"/>
          </a:p>
        </p:txBody>
      </p:sp>
      <p:sp>
        <p:nvSpPr>
          <p:cNvPr id="3" name="Content Placeholder 2"/>
          <p:cNvSpPr>
            <a:spLocks noGrp="1"/>
          </p:cNvSpPr>
          <p:nvPr>
            <p:ph idx="1"/>
          </p:nvPr>
        </p:nvSpPr>
        <p:spPr>
          <a:xfrm>
            <a:off x="457200" y="857756"/>
            <a:ext cx="7620000" cy="4800600"/>
          </a:xfrm>
        </p:spPr>
        <p:txBody>
          <a:bodyPr>
            <a:noAutofit/>
          </a:bodyPr>
          <a:lstStyle/>
          <a:p>
            <a:r>
              <a:rPr lang="el-GR" sz="2800" b="1" dirty="0" smtClean="0"/>
              <a:t>Σκοπός:</a:t>
            </a:r>
            <a:r>
              <a:rPr lang="el-GR" sz="2800" dirty="0" smtClean="0"/>
              <a:t> Να εκτελούν μετατροπές μεταξύ μονάδων μέτρησης. </a:t>
            </a:r>
          </a:p>
          <a:p>
            <a:r>
              <a:rPr lang="el-GR" sz="2800" b="1" dirty="0" smtClean="0"/>
              <a:t>Ερώτηση:</a:t>
            </a:r>
            <a:r>
              <a:rPr lang="el-GR" sz="2800" dirty="0" smtClean="0"/>
              <a:t> Ποιες </a:t>
            </a:r>
            <a:r>
              <a:rPr lang="el-GR" sz="2800" dirty="0"/>
              <a:t>μ</a:t>
            </a:r>
            <a:r>
              <a:rPr lang="el-GR" sz="2800" dirty="0" smtClean="0"/>
              <a:t>ονάδες μέτρησης του χρόνου χρησιμοποιούμε καθημερινά; </a:t>
            </a:r>
          </a:p>
          <a:p>
            <a:r>
              <a:rPr lang="el-GR" sz="2800" b="1" dirty="0" smtClean="0"/>
              <a:t>Απάντηση:</a:t>
            </a:r>
            <a:r>
              <a:rPr lang="el-GR" sz="2800" dirty="0" smtClean="0"/>
              <a:t> λεπτά, ώρες, μέρες, χρόνια.</a:t>
            </a:r>
          </a:p>
          <a:p>
            <a:endParaRPr lang="en-US" sz="2800" dirty="0" smtClean="0"/>
          </a:p>
          <a:p>
            <a:endParaRPr lang="el-GR" sz="2800" dirty="0" smtClean="0"/>
          </a:p>
          <a:p>
            <a:endParaRPr lang="en-US" sz="2800" dirty="0" smtClean="0"/>
          </a:p>
          <a:p>
            <a:r>
              <a:rPr lang="el-GR" sz="2800" b="1" dirty="0"/>
              <a:t>Άσκηση:</a:t>
            </a:r>
            <a:r>
              <a:rPr lang="el-GR" sz="2800" dirty="0"/>
              <a:t> Να μετατρέψετε σε δευτερόλεπτα τη χρονική διάρκεια ενός χρόνου; </a:t>
            </a:r>
            <a:endParaRPr lang="el-GR" sz="2800" dirty="0" smtClean="0"/>
          </a:p>
          <a:p>
            <a:pPr lvl="1"/>
            <a:r>
              <a:rPr lang="el-GR" i="1" dirty="0" smtClean="0"/>
              <a:t>(</a:t>
            </a:r>
            <a:r>
              <a:rPr lang="el-GR" i="1" dirty="0"/>
              <a:t>Δυσπιστία για την </a:t>
            </a:r>
            <a:r>
              <a:rPr lang="el-GR" i="1" dirty="0" smtClean="0"/>
              <a:t>αναγκαιότητα </a:t>
            </a:r>
            <a:r>
              <a:rPr lang="el-GR" i="1" dirty="0"/>
              <a:t>της </a:t>
            </a:r>
            <a:r>
              <a:rPr lang="el-GR" i="1" dirty="0" smtClean="0"/>
              <a:t>μεθόδου)</a:t>
            </a:r>
            <a:endParaRPr lang="en-US" sz="2600" i="1" dirty="0"/>
          </a:p>
          <a:p>
            <a:r>
              <a:rPr lang="el-GR" sz="2800" dirty="0" smtClean="0"/>
              <a:t>Προτεινόμενη Δραστηριότητα 2 </a:t>
            </a:r>
          </a:p>
          <a:p>
            <a:pPr lvl="1"/>
            <a:r>
              <a:rPr lang="el-GR" sz="1800" dirty="0" smtClean="0"/>
              <a:t>(</a:t>
            </a:r>
            <a:r>
              <a:rPr lang="el-GR" sz="1800" i="1" dirty="0" smtClean="0"/>
              <a:t>2,3 στην τάξη και η 4 για το σπίτι</a:t>
            </a:r>
            <a:r>
              <a:rPr lang="el-GR" sz="1800" dirty="0" smtClean="0"/>
              <a:t>)</a:t>
            </a:r>
          </a:p>
          <a:p>
            <a:pPr marL="114300" indent="0">
              <a:buNone/>
            </a:pPr>
            <a:endParaRPr lang="en-US"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2181577104"/>
              </p:ext>
            </p:extLst>
          </p:nvPr>
        </p:nvGraphicFramePr>
        <p:xfrm>
          <a:off x="1021220" y="3253999"/>
          <a:ext cx="6418263" cy="1587500"/>
        </p:xfrm>
        <a:graphic>
          <a:graphicData uri="http://schemas.openxmlformats.org/presentationml/2006/ole">
            <mc:AlternateContent xmlns:mc="http://schemas.openxmlformats.org/markup-compatibility/2006">
              <mc:Choice xmlns:v="urn:schemas-microsoft-com:vml" Requires="v">
                <p:oleObj spid="_x0000_s1093" name="Equation" r:id="rId4" imgW="3340100" imgH="825500" progId="Equation.DSMT4">
                  <p:embed/>
                </p:oleObj>
              </mc:Choice>
              <mc:Fallback>
                <p:oleObj name="Equation" r:id="rId4" imgW="3340100" imgH="825500" progId="Equation.DSMT4">
                  <p:embed/>
                  <p:pic>
                    <p:nvPicPr>
                      <p:cNvPr id="0" name=""/>
                      <p:cNvPicPr/>
                      <p:nvPr/>
                    </p:nvPicPr>
                    <p:blipFill>
                      <a:blip r:embed="rId5"/>
                      <a:stretch>
                        <a:fillRect/>
                      </a:stretch>
                    </p:blipFill>
                    <p:spPr>
                      <a:xfrm>
                        <a:off x="1021220" y="3253999"/>
                        <a:ext cx="6418263" cy="1587500"/>
                      </a:xfrm>
                      <a:prstGeom prst="rect">
                        <a:avLst/>
                      </a:prstGeom>
                    </p:spPr>
                  </p:pic>
                </p:oleObj>
              </mc:Fallback>
            </mc:AlternateContent>
          </a:graphicData>
        </a:graphic>
      </p:graphicFrame>
    </p:spTree>
    <p:extLst>
      <p:ext uri="{BB962C8B-B14F-4D97-AF65-F5344CB8AC3E}">
        <p14:creationId xmlns:p14="http://schemas.microsoft.com/office/powerpoint/2010/main" val="10288385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4142</TotalTime>
  <Words>1089</Words>
  <Application>Microsoft Macintosh PowerPoint</Application>
  <PresentationFormat>On-screen Show (4:3)</PresentationFormat>
  <Paragraphs>191</Paragraphs>
  <Slides>26</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Adjacency</vt:lpstr>
      <vt:lpstr>Equation</vt:lpstr>
      <vt:lpstr>Μετρήσεις - Αβεβαιότητα</vt:lpstr>
      <vt:lpstr>Περιεχόμενα</vt:lpstr>
      <vt:lpstr>Δείκτες επιτυχίας – επάρκειας  </vt:lpstr>
      <vt:lpstr>Δείκτες επιτυχίας – επάρκειας  </vt:lpstr>
      <vt:lpstr>Φυσικά Μεγέθη – Μετρήσεις</vt:lpstr>
      <vt:lpstr>Φυσικά Μεγέθη – Μετρήσεις</vt:lpstr>
      <vt:lpstr>Mονόμετρα και διανυσματικά μεγέθη (ΔΕΕ 1.5)</vt:lpstr>
      <vt:lpstr>Η φυσική σημασία της μέτρησης και των μονάδων μέτρησης (ΔΕΕ 1.2 και 1.3) </vt:lpstr>
      <vt:lpstr>Μετατροπές μονάδων μέτρησης (ΔΕΕ 1.4) </vt:lpstr>
      <vt:lpstr>Επιλέγουν και χρησιμοποιούν σωστά τα όργανα μέτρησης (ΔΕΕ 1.6)</vt:lpstr>
      <vt:lpstr>Μετρήσεις και αβεβαιότητα (ΔΕΕ 1.7, 1.8, 1.9)</vt:lpstr>
      <vt:lpstr>ΠΔ 4.1: Σφάλμα Παράλλαξης, Συστηματικό σφάλμα</vt:lpstr>
      <vt:lpstr>PowerPoint Presentation</vt:lpstr>
      <vt:lpstr>ΠΔ 4.2: Σύνδεση κλίμακας οργάνου μέτρησης με την ακρίβεια της μετρούμενης τιμής</vt:lpstr>
      <vt:lpstr>Ποια ψηφία είναι σημαντικά στη μέτρηση; </vt:lpstr>
      <vt:lpstr>ΠΔ 4.3:  Πράξεις με τιμές από μετρήσεις</vt:lpstr>
      <vt:lpstr>ΠΔ 4.3:  Πράξεις με τιμές από μετρήσεις</vt:lpstr>
      <vt:lpstr>ΠΔ 4.3:  Καλύτερη εκτίμηση  Μέση τιμή  </vt:lpstr>
      <vt:lpstr>ΠΔ 5.1:  Σφάλμα χρόνου αντίδρασης</vt:lpstr>
      <vt:lpstr>ΠΔ 5.2:  Σφάλμα χρόνου αντίδρασης</vt:lpstr>
      <vt:lpstr>ΠΔ 6.1:  Πράξεις με τιμές από μετρήσεις</vt:lpstr>
      <vt:lpstr>ΠΔ 6.1:  Πράξεις με τιμές από μετρήσεις</vt:lpstr>
      <vt:lpstr>ΠΔ 6.2:  Πράξεις με τιμές από μετρήσεις</vt:lpstr>
      <vt:lpstr>ΠΔ 6.2:  Πράξεις με τιμές από μετρήσεις</vt:lpstr>
      <vt:lpstr>Αξιολόγηση</vt:lpstr>
      <vt:lpstr>Δυσκολίες</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Μετρήσεις - Αβεβαιότητα</dc:title>
  <dc:creator>Savvas Polydorides</dc:creator>
  <cp:lastModifiedBy>Savvas Polydorides</cp:lastModifiedBy>
  <cp:revision>88</cp:revision>
  <dcterms:created xsi:type="dcterms:W3CDTF">2018-10-08T12:09:31Z</dcterms:created>
  <dcterms:modified xsi:type="dcterms:W3CDTF">2018-10-11T10:45:12Z</dcterms:modified>
</cp:coreProperties>
</file>