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4" r:id="rId6"/>
    <p:sldMasterId id="2147483728" r:id="rId7"/>
  </p:sldMasterIdLst>
  <p:notesMasterIdLst>
    <p:notesMasterId r:id="rId28"/>
  </p:notesMasterIdLst>
  <p:sldIdLst>
    <p:sldId id="576" r:id="rId8"/>
    <p:sldId id="501" r:id="rId9"/>
    <p:sldId id="586" r:id="rId10"/>
    <p:sldId id="590" r:id="rId11"/>
    <p:sldId id="591" r:id="rId12"/>
    <p:sldId id="592" r:id="rId13"/>
    <p:sldId id="610" r:id="rId14"/>
    <p:sldId id="593" r:id="rId15"/>
    <p:sldId id="595" r:id="rId16"/>
    <p:sldId id="594" r:id="rId17"/>
    <p:sldId id="597" r:id="rId18"/>
    <p:sldId id="598" r:id="rId19"/>
    <p:sldId id="599" r:id="rId20"/>
    <p:sldId id="600" r:id="rId21"/>
    <p:sldId id="601" r:id="rId22"/>
    <p:sldId id="603" r:id="rId23"/>
    <p:sldId id="604" r:id="rId24"/>
    <p:sldId id="608" r:id="rId25"/>
    <p:sldId id="607" r:id="rId26"/>
    <p:sldId id="609" r:id="rId27"/>
  </p:sldIdLst>
  <p:sldSz cx="9144000" cy="6858000" type="screen4x3"/>
  <p:notesSz cx="7099300" cy="102346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orient="horz" pos="864">
          <p15:clr>
            <a:srgbClr val="A4A3A4"/>
          </p15:clr>
        </p15:guide>
        <p15:guide id="3" orient="horz" pos="816">
          <p15:clr>
            <a:srgbClr val="A4A3A4"/>
          </p15:clr>
        </p15:guide>
        <p15:guide id="4" orient="horz" pos="3744">
          <p15:clr>
            <a:srgbClr val="A4A3A4"/>
          </p15:clr>
        </p15:guide>
        <p15:guide id="5" orient="horz" pos="258">
          <p15:clr>
            <a:srgbClr val="A4A3A4"/>
          </p15:clr>
        </p15:guide>
        <p15:guide id="6" pos="2880">
          <p15:clr>
            <a:srgbClr val="A4A3A4"/>
          </p15:clr>
        </p15:guide>
        <p15:guide id="7" pos="288">
          <p15:clr>
            <a:srgbClr val="A4A3A4"/>
          </p15:clr>
        </p15:guide>
        <p15:guide id="8" pos="5472">
          <p15:clr>
            <a:srgbClr val="A4A3A4"/>
          </p15:clr>
        </p15:guide>
      </p15:sldGuideLst>
    </p:ext>
    <p:ext uri="{2D200454-40CA-4A62-9FC3-DE9A4176ACB9}">
      <p15:notesGuideLst xmlns:p15="http://schemas.microsoft.com/office/powerpoint/2012/main">
        <p15:guide id="1" orient="horz" pos="3223">
          <p15:clr>
            <a:srgbClr val="A4A3A4"/>
          </p15:clr>
        </p15:guide>
        <p15:guide id="2" pos="2236">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Emma Bluck"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0B2E0"/>
    <a:srgbClr val="FFFF99"/>
    <a:srgbClr val="C2D6EF"/>
    <a:srgbClr val="B90202"/>
    <a:srgbClr val="4DA0D4"/>
    <a:srgbClr val="D00000"/>
    <a:srgbClr val="0071C5"/>
    <a:srgbClr val="38DCD6"/>
    <a:srgbClr val="2BBBE0"/>
    <a:srgbClr val="00EBA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380" autoAdjust="0"/>
    <p:restoredTop sz="91203" autoAdjust="0"/>
  </p:normalViewPr>
  <p:slideViewPr>
    <p:cSldViewPr snapToGrid="0" showGuides="1">
      <p:cViewPr varScale="1">
        <p:scale>
          <a:sx n="80" d="100"/>
          <a:sy n="80" d="100"/>
        </p:scale>
        <p:origin x="864" y="96"/>
      </p:cViewPr>
      <p:guideLst>
        <p:guide orient="horz" pos="2160"/>
        <p:guide orient="horz" pos="864"/>
        <p:guide orient="horz" pos="816"/>
        <p:guide orient="horz" pos="3744"/>
        <p:guide orient="horz" pos="258"/>
        <p:guide pos="2880"/>
        <p:guide pos="288"/>
        <p:guide pos="5472"/>
      </p:guideLst>
    </p:cSldViewPr>
  </p:slideViewPr>
  <p:outlineViewPr>
    <p:cViewPr>
      <p:scale>
        <a:sx n="33" d="100"/>
        <a:sy n="33" d="100"/>
      </p:scale>
      <p:origin x="0" y="1518"/>
    </p:cViewPr>
  </p:outlineViewPr>
  <p:notesTextViewPr>
    <p:cViewPr>
      <p:scale>
        <a:sx n="3" d="2"/>
        <a:sy n="3" d="2"/>
      </p:scale>
      <p:origin x="0" y="0"/>
    </p:cViewPr>
  </p:notesTextViewPr>
  <p:sorterViewPr>
    <p:cViewPr>
      <p:scale>
        <a:sx n="71" d="100"/>
        <a:sy n="71" d="100"/>
      </p:scale>
      <p:origin x="0" y="-6402"/>
    </p:cViewPr>
  </p:sorterViewPr>
  <p:notesViewPr>
    <p:cSldViewPr snapToGrid="0">
      <p:cViewPr varScale="1">
        <p:scale>
          <a:sx n="51" d="100"/>
          <a:sy n="51" d="100"/>
        </p:scale>
        <p:origin x="2928" y="78"/>
      </p:cViewPr>
      <p:guideLst>
        <p:guide orient="horz" pos="3223"/>
        <p:guide pos="2236"/>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 Type="http://schemas.openxmlformats.org/officeDocument/2006/relationships/customXml" Target="../customXml/item3.xml"/><Relationship Id="rId21" Type="http://schemas.openxmlformats.org/officeDocument/2006/relationships/slide" Target="slides/slide14.xml"/><Relationship Id="rId7" Type="http://schemas.openxmlformats.org/officeDocument/2006/relationships/slideMaster" Target="slideMasters/slideMaster2.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Master" Target="slideMasters/slideMaster1.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theme" Target="theme/theme1.xml"/><Relationship Id="rId5" Type="http://schemas.openxmlformats.org/officeDocument/2006/relationships/customXml" Target="../customXml/item5.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notesMaster" Target="notesMasters/notesMaster1.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viewProps" Target="viewProps.xml"/><Relationship Id="rId4" Type="http://schemas.openxmlformats.org/officeDocument/2006/relationships/customXml" Target="../customXml/item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6363" cy="511731"/>
          </a:xfrm>
          <a:prstGeom prst="rect">
            <a:avLst/>
          </a:prstGeom>
        </p:spPr>
        <p:txBody>
          <a:bodyPr vert="horz" lIns="99043" tIns="49521" rIns="99043" bIns="49521" rtlCol="0"/>
          <a:lstStyle>
            <a:lvl1pPr algn="l">
              <a:defRPr sz="1300"/>
            </a:lvl1pPr>
          </a:lstStyle>
          <a:p>
            <a:endParaRPr lang="en-US" dirty="0"/>
          </a:p>
        </p:txBody>
      </p:sp>
      <p:sp>
        <p:nvSpPr>
          <p:cNvPr id="3" name="Date Placeholder 2"/>
          <p:cNvSpPr>
            <a:spLocks noGrp="1"/>
          </p:cNvSpPr>
          <p:nvPr>
            <p:ph type="dt" idx="1"/>
          </p:nvPr>
        </p:nvSpPr>
        <p:spPr>
          <a:xfrm>
            <a:off x="4021294" y="0"/>
            <a:ext cx="3076363" cy="511731"/>
          </a:xfrm>
          <a:prstGeom prst="rect">
            <a:avLst/>
          </a:prstGeom>
        </p:spPr>
        <p:txBody>
          <a:bodyPr vert="horz" lIns="99043" tIns="49521" rIns="99043" bIns="49521" rtlCol="0"/>
          <a:lstStyle>
            <a:lvl1pPr algn="r">
              <a:defRPr sz="1300"/>
            </a:lvl1pPr>
          </a:lstStyle>
          <a:p>
            <a:fld id="{3D41FB95-A9B9-4B18-9622-01AF6211B2AD}" type="datetimeFigureOut">
              <a:rPr lang="en-US" smtClean="0"/>
              <a:pPr/>
              <a:t>3/1/2017</a:t>
            </a:fld>
            <a:endParaRPr lang="en-US" dirty="0"/>
          </a:p>
        </p:txBody>
      </p:sp>
      <p:sp>
        <p:nvSpPr>
          <p:cNvPr id="4" name="Slide Image Placeholder 3"/>
          <p:cNvSpPr>
            <a:spLocks noGrp="1" noRot="1" noChangeAspect="1"/>
          </p:cNvSpPr>
          <p:nvPr>
            <p:ph type="sldImg" idx="2"/>
          </p:nvPr>
        </p:nvSpPr>
        <p:spPr>
          <a:xfrm>
            <a:off x="990600" y="766763"/>
            <a:ext cx="5118100" cy="3838575"/>
          </a:xfrm>
          <a:prstGeom prst="rect">
            <a:avLst/>
          </a:prstGeom>
          <a:noFill/>
          <a:ln w="12700">
            <a:solidFill>
              <a:prstClr val="black"/>
            </a:solidFill>
          </a:ln>
        </p:spPr>
        <p:txBody>
          <a:bodyPr vert="horz" lIns="99043" tIns="49521" rIns="99043" bIns="49521" rtlCol="0" anchor="ctr"/>
          <a:lstStyle/>
          <a:p>
            <a:endParaRPr lang="en-US" dirty="0"/>
          </a:p>
        </p:txBody>
      </p:sp>
      <p:sp>
        <p:nvSpPr>
          <p:cNvPr id="5" name="Notes Placeholder 4"/>
          <p:cNvSpPr>
            <a:spLocks noGrp="1"/>
          </p:cNvSpPr>
          <p:nvPr>
            <p:ph type="body" sz="quarter" idx="3"/>
          </p:nvPr>
        </p:nvSpPr>
        <p:spPr>
          <a:xfrm>
            <a:off x="709930" y="4861442"/>
            <a:ext cx="5679440" cy="4605576"/>
          </a:xfrm>
          <a:prstGeom prst="rect">
            <a:avLst/>
          </a:prstGeom>
        </p:spPr>
        <p:txBody>
          <a:bodyPr vert="horz" lIns="99043" tIns="49521" rIns="99043" bIns="49521"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721107"/>
            <a:ext cx="3076363" cy="511731"/>
          </a:xfrm>
          <a:prstGeom prst="rect">
            <a:avLst/>
          </a:prstGeom>
        </p:spPr>
        <p:txBody>
          <a:bodyPr vert="horz" lIns="99043" tIns="49521" rIns="99043" bIns="49521" rtlCol="0" anchor="b"/>
          <a:lstStyle>
            <a:lvl1pPr algn="l">
              <a:defRPr sz="1300"/>
            </a:lvl1pPr>
          </a:lstStyle>
          <a:p>
            <a:endParaRPr lang="en-US" dirty="0"/>
          </a:p>
        </p:txBody>
      </p:sp>
      <p:sp>
        <p:nvSpPr>
          <p:cNvPr id="7" name="Slide Number Placeholder 6"/>
          <p:cNvSpPr>
            <a:spLocks noGrp="1"/>
          </p:cNvSpPr>
          <p:nvPr>
            <p:ph type="sldNum" sz="quarter" idx="5"/>
          </p:nvPr>
        </p:nvSpPr>
        <p:spPr>
          <a:xfrm>
            <a:off x="4021294" y="9721107"/>
            <a:ext cx="3076363" cy="511731"/>
          </a:xfrm>
          <a:prstGeom prst="rect">
            <a:avLst/>
          </a:prstGeom>
        </p:spPr>
        <p:txBody>
          <a:bodyPr vert="horz" lIns="99043" tIns="49521" rIns="99043" bIns="49521" rtlCol="0" anchor="b"/>
          <a:lstStyle>
            <a:lvl1pPr algn="r">
              <a:defRPr sz="1300"/>
            </a:lvl1pPr>
          </a:lstStyle>
          <a:p>
            <a:fld id="{B1D41364-15E5-4D19-9F44-7E52E8E6B660}" type="slidenum">
              <a:rPr lang="en-US" smtClean="0"/>
              <a:pPr/>
              <a:t>‹#›</a:t>
            </a:fld>
            <a:endParaRPr lang="en-US" dirty="0"/>
          </a:p>
        </p:txBody>
      </p:sp>
    </p:spTree>
    <p:extLst>
      <p:ext uri="{BB962C8B-B14F-4D97-AF65-F5344CB8AC3E}">
        <p14:creationId xmlns:p14="http://schemas.microsoft.com/office/powerpoint/2010/main" val="65428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1"/>
          <p:cNvSpPr/>
          <p:nvPr/>
        </p:nvSpPr>
        <p:spPr>
          <a:xfrm>
            <a:off x="4021446" y="9721271"/>
            <a:ext cx="3073008" cy="508103"/>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7488" tIns="50694" rIns="97488" bIns="50694" anchor="b" anchorCtr="0" compatLnSpc="1"/>
          <a:lstStyle/>
          <a:p>
            <a:pPr algn="r">
              <a:tabLst>
                <a:tab pos="0" algn="l"/>
                <a:tab pos="486269" algn="l"/>
                <a:tab pos="972929" algn="l"/>
                <a:tab pos="1459590" algn="l"/>
                <a:tab pos="1946250" algn="l"/>
                <a:tab pos="2432911" algn="l"/>
                <a:tab pos="2919571" algn="l"/>
                <a:tab pos="3406231" algn="l"/>
                <a:tab pos="3892891" algn="l"/>
                <a:tab pos="4379550" algn="l"/>
                <a:tab pos="4866211" algn="l"/>
                <a:tab pos="5352870" algn="l"/>
                <a:tab pos="5839531" algn="l"/>
                <a:tab pos="6326191" algn="l"/>
                <a:tab pos="6812851" algn="l"/>
                <a:tab pos="7299511" algn="l"/>
                <a:tab pos="7786172" algn="l"/>
                <a:tab pos="8272832" algn="l"/>
                <a:tab pos="8759491" algn="l"/>
                <a:tab pos="9246152" algn="l"/>
                <a:tab pos="9732812" algn="l"/>
              </a:tabLst>
            </a:pPr>
            <a:fld id="{9F8E32D4-6FA5-42E2-967B-D2FD4B4B4CCB}" type="slidenum">
              <a:rPr>
                <a:solidFill>
                  <a:prstClr val="black"/>
                </a:solidFill>
              </a:rPr>
              <a:pPr algn="r">
                <a:tabLst>
                  <a:tab pos="0" algn="l"/>
                  <a:tab pos="486269" algn="l"/>
                  <a:tab pos="972929" algn="l"/>
                  <a:tab pos="1459590" algn="l"/>
                  <a:tab pos="1946250" algn="l"/>
                  <a:tab pos="2432911" algn="l"/>
                  <a:tab pos="2919571" algn="l"/>
                  <a:tab pos="3406231" algn="l"/>
                  <a:tab pos="3892891" algn="l"/>
                  <a:tab pos="4379550" algn="l"/>
                  <a:tab pos="4866211" algn="l"/>
                  <a:tab pos="5352870" algn="l"/>
                  <a:tab pos="5839531" algn="l"/>
                  <a:tab pos="6326191" algn="l"/>
                  <a:tab pos="6812851" algn="l"/>
                  <a:tab pos="7299511" algn="l"/>
                  <a:tab pos="7786172" algn="l"/>
                  <a:tab pos="8272832" algn="l"/>
                  <a:tab pos="8759491" algn="l"/>
                  <a:tab pos="9246152" algn="l"/>
                  <a:tab pos="9732812" algn="l"/>
                </a:tabLst>
              </a:pPr>
              <a:t>1</a:t>
            </a:fld>
            <a:endParaRPr lang="fr-FR" sz="1300">
              <a:solidFill>
                <a:srgbClr val="000000"/>
              </a:solidFill>
              <a:latin typeface="Arial" pitchFamily="18"/>
              <a:ea typeface="ヒラギノ角ゴ ProN W3" pitchFamily="2"/>
              <a:cs typeface="ヒラギノ角ゴ ProN W3" pitchFamily="2"/>
            </a:endParaRPr>
          </a:p>
        </p:txBody>
      </p:sp>
      <p:sp>
        <p:nvSpPr>
          <p:cNvPr id="3" name="Slide Image Placeholder 2"/>
          <p:cNvSpPr>
            <a:spLocks noGrp="1" noRot="1" noChangeAspect="1" noResize="1"/>
          </p:cNvSpPr>
          <p:nvPr>
            <p:ph type="sldImg"/>
          </p:nvPr>
        </p:nvSpPr>
        <p:spPr>
          <a:xfrm>
            <a:off x="992188" y="768350"/>
            <a:ext cx="5114925" cy="3836988"/>
          </a:xfrm>
          <a:solidFill>
            <a:schemeClr val="accent1"/>
          </a:solidFill>
          <a:ln w="25400">
            <a:solidFill>
              <a:schemeClr val="accent1">
                <a:shade val="50000"/>
              </a:schemeClr>
            </a:solidFill>
            <a:prstDash val="solid"/>
          </a:ln>
        </p:spPr>
      </p:sp>
      <p:sp>
        <p:nvSpPr>
          <p:cNvPr id="4" name="Notes Placeholder 3"/>
          <p:cNvSpPr txBox="1">
            <a:spLocks noGrp="1"/>
          </p:cNvSpPr>
          <p:nvPr>
            <p:ph type="body" sz="quarter" idx="1"/>
          </p:nvPr>
        </p:nvSpPr>
        <p:spPr>
          <a:xfrm>
            <a:off x="709558" y="4861038"/>
            <a:ext cx="5674594" cy="284675"/>
          </a:xfrm>
        </p:spPr>
        <p:txBody>
          <a:bodyPr>
            <a:spAutoFit/>
          </a:bodyPr>
          <a:lstStyle>
            <a:defPPr lvl="0">
              <a:buNone/>
            </a:defPPr>
            <a:lvl1pPr lvl="0">
              <a:buNone/>
            </a:lvl1pPr>
            <a:lvl2pPr lvl="1">
              <a:buClr>
                <a:srgbClr val="000000"/>
              </a:buClr>
              <a:buSzPct val="100000"/>
              <a:buFont typeface="Times New Roman" pitchFamily="18"/>
              <a:buChar char="–"/>
            </a:lvl2pPr>
            <a:lvl3pPr lvl="2">
              <a:buClr>
                <a:srgbClr val="000000"/>
              </a:buClr>
              <a:buSzPct val="100000"/>
              <a:buFont typeface="Times New Roman" pitchFamily="18"/>
              <a:buChar char="•"/>
            </a:lvl3pPr>
            <a:lvl4pPr lvl="3">
              <a:buClr>
                <a:srgbClr val="000000"/>
              </a:buClr>
              <a:buSzPct val="100000"/>
              <a:buFont typeface="Times New Roman" pitchFamily="18"/>
              <a:buChar char="–"/>
            </a:lvl4pPr>
            <a:lvl5pPr lvl="4">
              <a:buClr>
                <a:srgbClr val="000000"/>
              </a:buClr>
              <a:buSzPct val="100000"/>
              <a:buFont typeface="Times New Roman" pitchFamily="18"/>
              <a:buChar char="»"/>
            </a:lvl5pPr>
            <a:lvl6pPr lvl="5">
              <a:buClr>
                <a:srgbClr val="000000"/>
              </a:buClr>
              <a:buSzPct val="100000"/>
              <a:buFont typeface="Times New Roman" pitchFamily="18"/>
              <a:buChar char="»"/>
            </a:lvl6pPr>
            <a:lvl7pPr lvl="6">
              <a:buClr>
                <a:srgbClr val="000000"/>
              </a:buClr>
              <a:buSzPct val="100000"/>
              <a:buFont typeface="Times New Roman" pitchFamily="18"/>
              <a:buChar char="»"/>
            </a:lvl7pPr>
            <a:lvl8pPr lvl="7">
              <a:buClr>
                <a:srgbClr val="000000"/>
              </a:buClr>
              <a:buSzPct val="100000"/>
              <a:buFont typeface="Times New Roman" pitchFamily="18"/>
              <a:buChar char="»"/>
            </a:lvl8pPr>
            <a:lvl9pPr lvl="8">
              <a:buClr>
                <a:srgbClr val="000000"/>
              </a:buClr>
              <a:buSzPct val="100000"/>
              <a:buFont typeface="Times New Roman" pitchFamily="18"/>
              <a:buChar char="»"/>
            </a:lvl9pPr>
          </a:lstStyle>
          <a:p>
            <a:endParaRPr lang="en-GB"/>
          </a:p>
        </p:txBody>
      </p:sp>
    </p:spTree>
    <p:extLst>
      <p:ext uri="{BB962C8B-B14F-4D97-AF65-F5344CB8AC3E}">
        <p14:creationId xmlns:p14="http://schemas.microsoft.com/office/powerpoint/2010/main" val="23487886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1"/>
          <p:cNvSpPr/>
          <p:nvPr/>
        </p:nvSpPr>
        <p:spPr>
          <a:xfrm>
            <a:off x="4021446" y="9721271"/>
            <a:ext cx="3073008" cy="508103"/>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7488" tIns="50694" rIns="97488" bIns="50694" anchor="b" anchorCtr="0" compatLnSpc="1"/>
          <a:lstStyle/>
          <a:p>
            <a:pPr algn="r">
              <a:tabLst>
                <a:tab pos="0" algn="l"/>
                <a:tab pos="486269" algn="l"/>
                <a:tab pos="972929" algn="l"/>
                <a:tab pos="1459590" algn="l"/>
                <a:tab pos="1946250" algn="l"/>
                <a:tab pos="2432911" algn="l"/>
                <a:tab pos="2919571" algn="l"/>
                <a:tab pos="3406231" algn="l"/>
                <a:tab pos="3892891" algn="l"/>
                <a:tab pos="4379550" algn="l"/>
                <a:tab pos="4866211" algn="l"/>
                <a:tab pos="5352870" algn="l"/>
                <a:tab pos="5839531" algn="l"/>
                <a:tab pos="6326191" algn="l"/>
                <a:tab pos="6812851" algn="l"/>
                <a:tab pos="7299511" algn="l"/>
                <a:tab pos="7786172" algn="l"/>
                <a:tab pos="8272832" algn="l"/>
                <a:tab pos="8759491" algn="l"/>
                <a:tab pos="9246152" algn="l"/>
                <a:tab pos="9732812" algn="l"/>
              </a:tabLst>
            </a:pPr>
            <a:fld id="{648869C9-F639-4278-BC92-3DF2A40AC7BA}" type="slidenum">
              <a:rPr>
                <a:solidFill>
                  <a:prstClr val="black"/>
                </a:solidFill>
              </a:rPr>
              <a:pPr algn="r">
                <a:tabLst>
                  <a:tab pos="0" algn="l"/>
                  <a:tab pos="486269" algn="l"/>
                  <a:tab pos="972929" algn="l"/>
                  <a:tab pos="1459590" algn="l"/>
                  <a:tab pos="1946250" algn="l"/>
                  <a:tab pos="2432911" algn="l"/>
                  <a:tab pos="2919571" algn="l"/>
                  <a:tab pos="3406231" algn="l"/>
                  <a:tab pos="3892891" algn="l"/>
                  <a:tab pos="4379550" algn="l"/>
                  <a:tab pos="4866211" algn="l"/>
                  <a:tab pos="5352870" algn="l"/>
                  <a:tab pos="5839531" algn="l"/>
                  <a:tab pos="6326191" algn="l"/>
                  <a:tab pos="6812851" algn="l"/>
                  <a:tab pos="7299511" algn="l"/>
                  <a:tab pos="7786172" algn="l"/>
                  <a:tab pos="8272832" algn="l"/>
                  <a:tab pos="8759491" algn="l"/>
                  <a:tab pos="9246152" algn="l"/>
                  <a:tab pos="9732812" algn="l"/>
                </a:tabLst>
              </a:pPr>
              <a:t>2</a:t>
            </a:fld>
            <a:endParaRPr lang="fr-FR" sz="1300">
              <a:solidFill>
                <a:srgbClr val="000000"/>
              </a:solidFill>
              <a:latin typeface="Arial" pitchFamily="18"/>
              <a:ea typeface="ヒラギノ角ゴ ProN W3" pitchFamily="2"/>
              <a:cs typeface="ヒラギノ角ゴ ProN W3" pitchFamily="2"/>
            </a:endParaRPr>
          </a:p>
        </p:txBody>
      </p:sp>
      <p:sp>
        <p:nvSpPr>
          <p:cNvPr id="3" name="Slide Image Placeholder 2"/>
          <p:cNvSpPr>
            <a:spLocks noGrp="1" noRot="1" noChangeAspect="1" noResize="1"/>
          </p:cNvSpPr>
          <p:nvPr>
            <p:ph type="sldImg"/>
          </p:nvPr>
        </p:nvSpPr>
        <p:spPr>
          <a:xfrm>
            <a:off x="992188" y="768350"/>
            <a:ext cx="5114925" cy="3836988"/>
          </a:xfrm>
          <a:solidFill>
            <a:schemeClr val="accent1"/>
          </a:solidFill>
          <a:ln w="25400">
            <a:solidFill>
              <a:schemeClr val="accent1">
                <a:shade val="50000"/>
              </a:schemeClr>
            </a:solidFill>
            <a:prstDash val="solid"/>
          </a:ln>
        </p:spPr>
      </p:sp>
      <p:sp>
        <p:nvSpPr>
          <p:cNvPr id="4" name="Notes Placeholder 3"/>
          <p:cNvSpPr txBox="1">
            <a:spLocks noGrp="1"/>
          </p:cNvSpPr>
          <p:nvPr>
            <p:ph type="body" sz="quarter" idx="1"/>
          </p:nvPr>
        </p:nvSpPr>
        <p:spPr>
          <a:xfrm>
            <a:off x="709558" y="4861038"/>
            <a:ext cx="5674594" cy="284675"/>
          </a:xfrm>
        </p:spPr>
        <p:txBody>
          <a:bodyPr>
            <a:spAutoFit/>
          </a:bodyPr>
          <a:lstStyle>
            <a:defPPr lvl="0">
              <a:buNone/>
            </a:defPPr>
            <a:lvl1pPr lvl="0">
              <a:buNone/>
            </a:lvl1pPr>
            <a:lvl2pPr lvl="1">
              <a:buClr>
                <a:srgbClr val="000000"/>
              </a:buClr>
              <a:buSzPct val="100000"/>
              <a:buFont typeface="Times New Roman" pitchFamily="18"/>
              <a:buChar char="–"/>
            </a:lvl2pPr>
            <a:lvl3pPr lvl="2">
              <a:buClr>
                <a:srgbClr val="000000"/>
              </a:buClr>
              <a:buSzPct val="100000"/>
              <a:buFont typeface="Times New Roman" pitchFamily="18"/>
              <a:buChar char="•"/>
            </a:lvl3pPr>
            <a:lvl4pPr lvl="3">
              <a:buClr>
                <a:srgbClr val="000000"/>
              </a:buClr>
              <a:buSzPct val="100000"/>
              <a:buFont typeface="Times New Roman" pitchFamily="18"/>
              <a:buChar char="–"/>
            </a:lvl4pPr>
            <a:lvl5pPr lvl="4">
              <a:buClr>
                <a:srgbClr val="000000"/>
              </a:buClr>
              <a:buSzPct val="100000"/>
              <a:buFont typeface="Times New Roman" pitchFamily="18"/>
              <a:buChar char="»"/>
            </a:lvl5pPr>
            <a:lvl6pPr lvl="5">
              <a:buClr>
                <a:srgbClr val="000000"/>
              </a:buClr>
              <a:buSzPct val="100000"/>
              <a:buFont typeface="Times New Roman" pitchFamily="18"/>
              <a:buChar char="»"/>
            </a:lvl6pPr>
            <a:lvl7pPr lvl="6">
              <a:buClr>
                <a:srgbClr val="000000"/>
              </a:buClr>
              <a:buSzPct val="100000"/>
              <a:buFont typeface="Times New Roman" pitchFamily="18"/>
              <a:buChar char="»"/>
            </a:lvl7pPr>
            <a:lvl8pPr lvl="7">
              <a:buClr>
                <a:srgbClr val="000000"/>
              </a:buClr>
              <a:buSzPct val="100000"/>
              <a:buFont typeface="Times New Roman" pitchFamily="18"/>
              <a:buChar char="»"/>
            </a:lvl8pPr>
            <a:lvl9pPr lvl="8">
              <a:buClr>
                <a:srgbClr val="000000"/>
              </a:buClr>
              <a:buSzPct val="100000"/>
              <a:buFont typeface="Times New Roman" pitchFamily="18"/>
              <a:buChar char="»"/>
            </a:lvl9pPr>
          </a:lstStyle>
          <a:p>
            <a:endParaRPr lang="en-GB" kern="1200"/>
          </a:p>
        </p:txBody>
      </p:sp>
    </p:spTree>
    <p:extLst>
      <p:ext uri="{BB962C8B-B14F-4D97-AF65-F5344CB8AC3E}">
        <p14:creationId xmlns:p14="http://schemas.microsoft.com/office/powerpoint/2010/main" val="2303912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892030617"/>
      </p:ext>
    </p:extLst>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856292061"/>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84532959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image" Target="../media/image4.jpg"/><Relationship Id="rId5" Type="http://schemas.openxmlformats.org/officeDocument/2006/relationships/image" Target="../media/image3.jpg"/><Relationship Id="rId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3.jpg"/><Relationship Id="rId3" Type="http://schemas.openxmlformats.org/officeDocument/2006/relationships/theme" Target="../theme/theme2.xml"/><Relationship Id="rId7" Type="http://schemas.openxmlformats.org/officeDocument/2006/relationships/image" Target="../media/image6.png"/><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hyperlink" Target="mailto:axilleask@gmail.com" TargetMode="Externa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4">
            <a:lum/>
            <a:alphaModFix/>
          </a:blip>
          <a:srcRect/>
          <a:stretch>
            <a:fillRect/>
          </a:stretch>
        </p:blipFill>
        <p:spPr>
          <a:xfrm>
            <a:off x="6942575" y="5559043"/>
            <a:ext cx="1330374" cy="587161"/>
          </a:xfrm>
          <a:prstGeom prst="rect">
            <a:avLst/>
          </a:prstGeom>
          <a:noFill/>
          <a:ln>
            <a:noFill/>
          </a:ln>
        </p:spPr>
      </p:pic>
      <p:sp>
        <p:nvSpPr>
          <p:cNvPr id="7" name="Title Placeholder 6"/>
          <p:cNvSpPr txBox="1">
            <a:spLocks noGrp="1"/>
          </p:cNvSpPr>
          <p:nvPr>
            <p:ph type="title"/>
          </p:nvPr>
        </p:nvSpPr>
        <p:spPr>
          <a:xfrm>
            <a:off x="456839" y="272520"/>
            <a:ext cx="8226360" cy="1141920"/>
          </a:xfrm>
          <a:prstGeom prst="rect">
            <a:avLst/>
          </a:prstGeom>
          <a:noFill/>
          <a:ln>
            <a:noFill/>
          </a:ln>
        </p:spPr>
        <p:txBody>
          <a:bodyPr vert="horz" lIns="0" tIns="0" rIns="0" bIns="0" anchor="ctr" anchorCtr="0" compatLnSpc="1"/>
          <a:lstStyle>
            <a:defPPr lvl="0">
              <a:buNone/>
            </a:defPPr>
            <a:lvl1pPr lvl="0">
              <a:buNone/>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endParaRPr lang="en-GB"/>
          </a:p>
        </p:txBody>
      </p:sp>
      <p:sp>
        <p:nvSpPr>
          <p:cNvPr id="8" name="Text Placeholder 7"/>
          <p:cNvSpPr txBox="1">
            <a:spLocks noGrp="1"/>
          </p:cNvSpPr>
          <p:nvPr>
            <p:ph type="body" idx="1"/>
          </p:nvPr>
        </p:nvSpPr>
        <p:spPr>
          <a:xfrm>
            <a:off x="456839" y="1604880"/>
            <a:ext cx="8226360" cy="4523400"/>
          </a:xfrm>
          <a:prstGeom prst="rect">
            <a:avLst/>
          </a:prstGeom>
          <a:noFill/>
          <a:ln>
            <a:noFill/>
          </a:ln>
        </p:spPr>
        <p:txBody>
          <a:bodyPr vert="horz" lIns="0" tIns="0" rIns="0" bIns="0" anchor="t" anchorCtr="0" compatLnSpc="1"/>
          <a:lstStyle>
            <a:defPPr marL="342720" marR="0" lvl="0" indent="-342720" algn="l" rtl="0" hangingPunct="0">
              <a:lnSpc>
                <a:spcPct val="100000"/>
              </a:lnSpc>
              <a:spcBef>
                <a:spcPts val="799"/>
              </a:spcBef>
              <a:spcAft>
                <a:spcPts val="0"/>
              </a:spcAft>
              <a:buNone/>
              <a:tabLst>
                <a:tab pos="342720" algn="l"/>
                <a:tab pos="448920" algn="l"/>
                <a:tab pos="898200" algn="l"/>
                <a:tab pos="1347480" algn="l"/>
                <a:tab pos="1796760" algn="l"/>
                <a:tab pos="2246040" algn="l"/>
                <a:tab pos="2695320" algn="l"/>
                <a:tab pos="3144600" algn="l"/>
                <a:tab pos="3593879" algn="l"/>
                <a:tab pos="4043160" algn="l"/>
                <a:tab pos="4492439" algn="l"/>
                <a:tab pos="4941360" algn="l"/>
                <a:tab pos="5390640" algn="l"/>
                <a:tab pos="5839920" algn="l"/>
                <a:tab pos="6289200" algn="l"/>
                <a:tab pos="6738479" algn="l"/>
                <a:tab pos="7187760" algn="l"/>
                <a:tab pos="7637039" algn="l"/>
                <a:tab pos="8086320" algn="l"/>
                <a:tab pos="8535600" algn="l"/>
                <a:tab pos="8984880" algn="l"/>
              </a:tabLst>
              <a:defRPr lang="en-GB" sz="3200" b="0" i="0" u="none" strike="noStrike" baseline="0">
                <a:ln>
                  <a:noFill/>
                </a:ln>
                <a:solidFill>
                  <a:srgbClr val="000000"/>
                </a:solidFill>
                <a:latin typeface="Calibri" pitchFamily="34"/>
                <a:ea typeface="SimSun" pitchFamily="2"/>
                <a:cs typeface="SimSun" pitchFamily="2"/>
              </a:defRPr>
            </a:defPPr>
            <a:lvl1pPr marL="342720" marR="0" lvl="0" indent="-342720" algn="l" rtl="0" hangingPunct="0">
              <a:lnSpc>
                <a:spcPct val="100000"/>
              </a:lnSpc>
              <a:spcBef>
                <a:spcPts val="799"/>
              </a:spcBef>
              <a:spcAft>
                <a:spcPts val="0"/>
              </a:spcAft>
              <a:buNone/>
              <a:tabLst>
                <a:tab pos="342720" algn="l"/>
                <a:tab pos="448920" algn="l"/>
                <a:tab pos="898200" algn="l"/>
                <a:tab pos="1347480" algn="l"/>
                <a:tab pos="1796760" algn="l"/>
                <a:tab pos="2246040" algn="l"/>
                <a:tab pos="2695320" algn="l"/>
                <a:tab pos="3144600" algn="l"/>
                <a:tab pos="3593879" algn="l"/>
                <a:tab pos="4043160" algn="l"/>
                <a:tab pos="4492439" algn="l"/>
                <a:tab pos="4941360" algn="l"/>
                <a:tab pos="5390640" algn="l"/>
                <a:tab pos="5839920" algn="l"/>
                <a:tab pos="6289200" algn="l"/>
                <a:tab pos="6738479" algn="l"/>
                <a:tab pos="7187760" algn="l"/>
                <a:tab pos="7637039" algn="l"/>
                <a:tab pos="8086320" algn="l"/>
                <a:tab pos="8535600" algn="l"/>
                <a:tab pos="8984880" algn="l"/>
              </a:tabLst>
              <a:defRPr lang="en-GB" sz="3200" b="0" i="0" u="none" strike="noStrike" baseline="0">
                <a:ln>
                  <a:noFill/>
                </a:ln>
                <a:solidFill>
                  <a:srgbClr val="000000"/>
                </a:solidFill>
                <a:latin typeface="Calibri" pitchFamily="34"/>
                <a:ea typeface="SimSun" pitchFamily="2"/>
                <a:cs typeface="SimSun" pitchFamily="2"/>
              </a:defRPr>
            </a:lvl1pPr>
            <a:lvl2pPr marL="742680" marR="0" lvl="1" indent="-285480" algn="l" rtl="0" hangingPunct="0">
              <a:lnSpc>
                <a:spcPct val="100000"/>
              </a:lnSpc>
              <a:spcBef>
                <a:spcPts val="697"/>
              </a:spcBef>
              <a:spcAft>
                <a:spcPts val="0"/>
              </a:spcAft>
              <a:buClr>
                <a:srgbClr val="000000"/>
              </a:buClr>
              <a:buSzPct val="100000"/>
              <a:buFont typeface="Times New Roman" pitchFamily="18"/>
              <a:buChar char="–"/>
              <a:tabLst>
                <a:tab pos="742680" algn="l"/>
                <a:tab pos="898200" algn="l"/>
                <a:tab pos="1347480" algn="l"/>
                <a:tab pos="1796760" algn="l"/>
                <a:tab pos="2246040" algn="l"/>
                <a:tab pos="2694960" algn="l"/>
                <a:tab pos="3144240" algn="l"/>
                <a:tab pos="3593520" algn="l"/>
                <a:tab pos="4042800" algn="l"/>
                <a:tab pos="4492080" algn="l"/>
                <a:tab pos="4941360" algn="l"/>
                <a:tab pos="5390640" algn="l"/>
                <a:tab pos="5839920" algn="l"/>
                <a:tab pos="6289200" algn="l"/>
                <a:tab pos="6738480" algn="l"/>
                <a:tab pos="7187759" algn="l"/>
                <a:tab pos="7637040" algn="l"/>
                <a:tab pos="8086320" algn="l"/>
                <a:tab pos="8535600" algn="l"/>
                <a:tab pos="8984880" algn="l"/>
                <a:tab pos="9434160" algn="l"/>
              </a:tabLst>
              <a:defRPr lang="en-GB" sz="2800" b="0" i="0" u="none" strike="noStrike" baseline="0">
                <a:ln>
                  <a:noFill/>
                </a:ln>
                <a:solidFill>
                  <a:srgbClr val="000000"/>
                </a:solidFill>
                <a:latin typeface="Calibri" pitchFamily="34"/>
                <a:ea typeface="SimSun" pitchFamily="2"/>
                <a:cs typeface="SimSun" pitchFamily="2"/>
              </a:defRPr>
            </a:lvl2pPr>
            <a:lvl3pPr marL="1143000" marR="0" lvl="2" indent="-228600" algn="l" rtl="0" hangingPunct="0">
              <a:lnSpc>
                <a:spcPct val="100000"/>
              </a:lnSpc>
              <a:spcBef>
                <a:spcPts val="598"/>
              </a:spcBef>
              <a:spcAft>
                <a:spcPts val="0"/>
              </a:spcAft>
              <a:buClr>
                <a:srgbClr val="000000"/>
              </a:buClr>
              <a:buSzPct val="100000"/>
              <a:buFont typeface="Times New Roman" pitchFamily="18"/>
              <a:buChar char="•"/>
              <a:tabLst>
                <a:tab pos="1143000" algn="l"/>
                <a:tab pos="1347480" algn="l"/>
                <a:tab pos="1796760" algn="l"/>
                <a:tab pos="2246040" algn="l"/>
                <a:tab pos="2695319" algn="l"/>
                <a:tab pos="3144599" algn="l"/>
                <a:tab pos="3593880" algn="l"/>
                <a:tab pos="4043160" algn="l"/>
                <a:tab pos="4492440" algn="l"/>
                <a:tab pos="4941720" algn="l"/>
                <a:tab pos="5391000" algn="l"/>
                <a:tab pos="5840279" algn="l"/>
                <a:tab pos="6289560" algn="l"/>
                <a:tab pos="6738840" algn="l"/>
                <a:tab pos="7188119" algn="l"/>
                <a:tab pos="7637400" algn="l"/>
                <a:tab pos="8086679" algn="l"/>
                <a:tab pos="8535960" algn="l"/>
                <a:tab pos="8985240" algn="l"/>
                <a:tab pos="9434160" algn="l"/>
                <a:tab pos="9883440" algn="l"/>
              </a:tabLst>
              <a:defRPr lang="en-GB" sz="2400" b="0" i="0" u="none" strike="noStrike" baseline="0">
                <a:ln>
                  <a:noFill/>
                </a:ln>
                <a:solidFill>
                  <a:srgbClr val="000000"/>
                </a:solidFill>
                <a:latin typeface="Calibri" pitchFamily="34"/>
                <a:ea typeface="SimSun" pitchFamily="2"/>
                <a:cs typeface="SimSun" pitchFamily="2"/>
              </a:defRPr>
            </a:lvl3pPr>
            <a:lvl4pPr marL="1600199" marR="0" lvl="3" indent="-228600" algn="l" rtl="0" hangingPunct="0">
              <a:lnSpc>
                <a:spcPct val="100000"/>
              </a:lnSpc>
              <a:spcBef>
                <a:spcPts val="499"/>
              </a:spcBef>
              <a:spcAft>
                <a:spcPts val="0"/>
              </a:spcAft>
              <a:buClr>
                <a:srgbClr val="000000"/>
              </a:buClr>
              <a:buSzPct val="100000"/>
              <a:buFont typeface="Times New Roman" pitchFamily="18"/>
              <a:buChar char="–"/>
              <a:tabLst>
                <a:tab pos="1600200" algn="l"/>
                <a:tab pos="1796760" algn="l"/>
                <a:tab pos="2246040" algn="l"/>
                <a:tab pos="2695320" algn="l"/>
                <a:tab pos="3144600" algn="l"/>
                <a:tab pos="3593880" algn="l"/>
                <a:tab pos="4043160" algn="l"/>
                <a:tab pos="4492439" algn="l"/>
                <a:tab pos="4941720" algn="l"/>
                <a:tab pos="5391000" algn="l"/>
                <a:tab pos="5840279" algn="l"/>
                <a:tab pos="6289560" algn="l"/>
                <a:tab pos="6738840" algn="l"/>
                <a:tab pos="7188120" algn="l"/>
                <a:tab pos="7637400" algn="l"/>
                <a:tab pos="8086680" algn="l"/>
                <a:tab pos="8535959" algn="l"/>
                <a:tab pos="8985240" algn="l"/>
                <a:tab pos="9434160" algn="l"/>
                <a:tab pos="9883440" algn="l"/>
                <a:tab pos="10332720" algn="l"/>
              </a:tabLst>
              <a:defRPr lang="en-GB" sz="2000" b="0" i="0" u="none" strike="noStrike" baseline="0">
                <a:ln>
                  <a:noFill/>
                </a:ln>
                <a:solidFill>
                  <a:srgbClr val="000000"/>
                </a:solidFill>
                <a:latin typeface="Calibri" pitchFamily="34"/>
                <a:ea typeface="SimSun" pitchFamily="2"/>
                <a:cs typeface="SimSun" pitchFamily="2"/>
              </a:defRPr>
            </a:lvl4pPr>
            <a:lvl5pPr marL="2057400" marR="0" lvl="4" indent="-228600" algn="l" rtl="0" hangingPunct="0">
              <a:lnSpc>
                <a:spcPct val="100000"/>
              </a:lnSpc>
              <a:spcBef>
                <a:spcPts val="499"/>
              </a:spcBef>
              <a:spcAft>
                <a:spcPts val="0"/>
              </a:spcAft>
              <a:buClr>
                <a:srgbClr val="000000"/>
              </a:buClr>
              <a:buSzPct val="100000"/>
              <a:buFont typeface="Times New Roman" pitchFamily="18"/>
              <a:buChar char="»"/>
              <a:tabLst>
                <a:tab pos="2057400" algn="l"/>
                <a:tab pos="2246040" algn="l"/>
                <a:tab pos="2695320" algn="l"/>
                <a:tab pos="3144600" algn="l"/>
                <a:tab pos="3593880" algn="l"/>
                <a:tab pos="4043160" algn="l"/>
                <a:tab pos="4492439" algn="l"/>
                <a:tab pos="4941720" algn="l"/>
                <a:tab pos="5391000" algn="l"/>
                <a:tab pos="5840279" algn="l"/>
                <a:tab pos="6289560" algn="l"/>
                <a:tab pos="6738840" algn="l"/>
                <a:tab pos="7188120" algn="l"/>
                <a:tab pos="7637400" algn="l"/>
                <a:tab pos="8086679" algn="l"/>
                <a:tab pos="8535959" algn="l"/>
                <a:tab pos="8985240" algn="l"/>
                <a:tab pos="9434160" algn="l"/>
                <a:tab pos="9883440" algn="l"/>
                <a:tab pos="10332719" algn="l"/>
                <a:tab pos="10782000" algn="l"/>
              </a:tabLst>
              <a:defRPr lang="en-GB" sz="2000" b="0" i="0" u="none" strike="noStrike" baseline="0">
                <a:ln>
                  <a:noFill/>
                </a:ln>
                <a:solidFill>
                  <a:srgbClr val="000000"/>
                </a:solidFill>
                <a:latin typeface="Calibri" pitchFamily="34"/>
                <a:ea typeface="SimSun" pitchFamily="2"/>
                <a:cs typeface="SimSun" pitchFamily="2"/>
              </a:defRPr>
            </a:lvl5pPr>
            <a:lvl6pPr marL="2057400" marR="0" lvl="5" indent="-228600" algn="l" rtl="0" hangingPunct="0">
              <a:lnSpc>
                <a:spcPct val="100000"/>
              </a:lnSpc>
              <a:spcBef>
                <a:spcPts val="499"/>
              </a:spcBef>
              <a:spcAft>
                <a:spcPts val="0"/>
              </a:spcAft>
              <a:buClr>
                <a:srgbClr val="000000"/>
              </a:buClr>
              <a:buSzPct val="100000"/>
              <a:buFont typeface="Times New Roman" pitchFamily="18"/>
              <a:buChar char="»"/>
              <a:tabLst>
                <a:tab pos="2057400" algn="l"/>
                <a:tab pos="2246040" algn="l"/>
                <a:tab pos="2695320" algn="l"/>
                <a:tab pos="3144600" algn="l"/>
                <a:tab pos="3593880" algn="l"/>
                <a:tab pos="4043160" algn="l"/>
                <a:tab pos="4492439" algn="l"/>
                <a:tab pos="4941720" algn="l"/>
                <a:tab pos="5391000" algn="l"/>
                <a:tab pos="5840279" algn="l"/>
                <a:tab pos="6289560" algn="l"/>
                <a:tab pos="6738840" algn="l"/>
                <a:tab pos="7188120" algn="l"/>
                <a:tab pos="7637400" algn="l"/>
                <a:tab pos="8086679" algn="l"/>
                <a:tab pos="8535959" algn="l"/>
                <a:tab pos="8985240" algn="l"/>
                <a:tab pos="9434160" algn="l"/>
                <a:tab pos="9883440" algn="l"/>
                <a:tab pos="10332719" algn="l"/>
                <a:tab pos="10782000" algn="l"/>
              </a:tabLst>
              <a:defRPr lang="en-GB" sz="2000" b="0" i="0" u="none" strike="noStrike" baseline="0">
                <a:ln>
                  <a:noFill/>
                </a:ln>
                <a:solidFill>
                  <a:srgbClr val="000000"/>
                </a:solidFill>
                <a:latin typeface="Calibri" pitchFamily="34"/>
                <a:ea typeface="SimSun" pitchFamily="2"/>
                <a:cs typeface="SimSun" pitchFamily="2"/>
              </a:defRPr>
            </a:lvl6pPr>
            <a:lvl7pPr marL="2057400" marR="0" lvl="6" indent="-228600" algn="l" rtl="0" hangingPunct="0">
              <a:lnSpc>
                <a:spcPct val="100000"/>
              </a:lnSpc>
              <a:spcBef>
                <a:spcPts val="499"/>
              </a:spcBef>
              <a:spcAft>
                <a:spcPts val="0"/>
              </a:spcAft>
              <a:buClr>
                <a:srgbClr val="000000"/>
              </a:buClr>
              <a:buSzPct val="100000"/>
              <a:buFont typeface="Times New Roman" pitchFamily="18"/>
              <a:buChar char="»"/>
              <a:tabLst>
                <a:tab pos="2057400" algn="l"/>
                <a:tab pos="2246040" algn="l"/>
                <a:tab pos="2695320" algn="l"/>
                <a:tab pos="3144600" algn="l"/>
                <a:tab pos="3593880" algn="l"/>
                <a:tab pos="4043160" algn="l"/>
                <a:tab pos="4492439" algn="l"/>
                <a:tab pos="4941720" algn="l"/>
                <a:tab pos="5391000" algn="l"/>
                <a:tab pos="5840279" algn="l"/>
                <a:tab pos="6289560" algn="l"/>
                <a:tab pos="6738840" algn="l"/>
                <a:tab pos="7188120" algn="l"/>
                <a:tab pos="7637400" algn="l"/>
                <a:tab pos="8086679" algn="l"/>
                <a:tab pos="8535959" algn="l"/>
                <a:tab pos="8985240" algn="l"/>
                <a:tab pos="9434160" algn="l"/>
                <a:tab pos="9883440" algn="l"/>
                <a:tab pos="10332719" algn="l"/>
                <a:tab pos="10782000" algn="l"/>
              </a:tabLst>
              <a:defRPr lang="en-GB" sz="2000" b="0" i="0" u="none" strike="noStrike" baseline="0">
                <a:ln>
                  <a:noFill/>
                </a:ln>
                <a:solidFill>
                  <a:srgbClr val="000000"/>
                </a:solidFill>
                <a:latin typeface="Calibri" pitchFamily="34"/>
                <a:ea typeface="SimSun" pitchFamily="2"/>
                <a:cs typeface="SimSun" pitchFamily="2"/>
              </a:defRPr>
            </a:lvl7pPr>
            <a:lvl8pPr marL="2057400" marR="0" lvl="7" indent="-228600" algn="l" rtl="0" hangingPunct="0">
              <a:lnSpc>
                <a:spcPct val="100000"/>
              </a:lnSpc>
              <a:spcBef>
                <a:spcPts val="499"/>
              </a:spcBef>
              <a:spcAft>
                <a:spcPts val="0"/>
              </a:spcAft>
              <a:buClr>
                <a:srgbClr val="000000"/>
              </a:buClr>
              <a:buSzPct val="100000"/>
              <a:buFont typeface="Times New Roman" pitchFamily="18"/>
              <a:buChar char="»"/>
              <a:tabLst>
                <a:tab pos="2057400" algn="l"/>
                <a:tab pos="2246040" algn="l"/>
                <a:tab pos="2695320" algn="l"/>
                <a:tab pos="3144600" algn="l"/>
                <a:tab pos="3593880" algn="l"/>
                <a:tab pos="4043160" algn="l"/>
                <a:tab pos="4492439" algn="l"/>
                <a:tab pos="4941720" algn="l"/>
                <a:tab pos="5391000" algn="l"/>
                <a:tab pos="5840279" algn="l"/>
                <a:tab pos="6289560" algn="l"/>
                <a:tab pos="6738840" algn="l"/>
                <a:tab pos="7188120" algn="l"/>
                <a:tab pos="7637400" algn="l"/>
                <a:tab pos="8086679" algn="l"/>
                <a:tab pos="8535959" algn="l"/>
                <a:tab pos="8985240" algn="l"/>
                <a:tab pos="9434160" algn="l"/>
                <a:tab pos="9883440" algn="l"/>
                <a:tab pos="10332719" algn="l"/>
                <a:tab pos="10782000" algn="l"/>
              </a:tabLst>
              <a:defRPr lang="en-GB" sz="2000" b="0" i="0" u="none" strike="noStrike" baseline="0">
                <a:ln>
                  <a:noFill/>
                </a:ln>
                <a:solidFill>
                  <a:srgbClr val="000000"/>
                </a:solidFill>
                <a:latin typeface="Calibri" pitchFamily="34"/>
                <a:ea typeface="SimSun" pitchFamily="2"/>
                <a:cs typeface="SimSun" pitchFamily="2"/>
              </a:defRPr>
            </a:lvl8pPr>
            <a:lvl9pPr marL="2057400" marR="0" lvl="8" indent="-228600" algn="l" rtl="0" hangingPunct="0">
              <a:lnSpc>
                <a:spcPct val="100000"/>
              </a:lnSpc>
              <a:spcBef>
                <a:spcPts val="499"/>
              </a:spcBef>
              <a:spcAft>
                <a:spcPts val="0"/>
              </a:spcAft>
              <a:buClr>
                <a:srgbClr val="000000"/>
              </a:buClr>
              <a:buSzPct val="100000"/>
              <a:buFont typeface="Times New Roman" pitchFamily="18"/>
              <a:buChar char="»"/>
              <a:tabLst>
                <a:tab pos="2057400" algn="l"/>
                <a:tab pos="2246040" algn="l"/>
                <a:tab pos="2695320" algn="l"/>
                <a:tab pos="3144600" algn="l"/>
                <a:tab pos="3593880" algn="l"/>
                <a:tab pos="4043160" algn="l"/>
                <a:tab pos="4492439" algn="l"/>
                <a:tab pos="4941720" algn="l"/>
                <a:tab pos="5391000" algn="l"/>
                <a:tab pos="5840279" algn="l"/>
                <a:tab pos="6289560" algn="l"/>
                <a:tab pos="6738840" algn="l"/>
                <a:tab pos="7188120" algn="l"/>
                <a:tab pos="7637400" algn="l"/>
                <a:tab pos="8086679" algn="l"/>
                <a:tab pos="8535959" algn="l"/>
                <a:tab pos="8985240" algn="l"/>
                <a:tab pos="9434160" algn="l"/>
                <a:tab pos="9883440" algn="l"/>
                <a:tab pos="10332719" algn="l"/>
                <a:tab pos="10782000" algn="l"/>
              </a:tabLst>
              <a:defRPr lang="en-GB" sz="2000" b="0" i="0" u="none" strike="noStrike" baseline="0">
                <a:ln>
                  <a:noFill/>
                </a:ln>
                <a:solidFill>
                  <a:srgbClr val="000000"/>
                </a:solidFill>
                <a:latin typeface="Calibri" pitchFamily="34"/>
                <a:ea typeface="SimSun" pitchFamily="2"/>
                <a:cs typeface="SimSun" pitchFamily="2"/>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4" name="Picture 3"/>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5844991" y="5519054"/>
            <a:ext cx="977220" cy="667140"/>
          </a:xfrm>
          <a:prstGeom prst="rect">
            <a:avLst/>
          </a:prstGeom>
        </p:spPr>
      </p:pic>
      <p:sp>
        <p:nvSpPr>
          <p:cNvPr id="9" name="Text Box 2"/>
          <p:cNvSpPr txBox="1">
            <a:spLocks noChangeArrowheads="1"/>
          </p:cNvSpPr>
          <p:nvPr userDrawn="1"/>
        </p:nvSpPr>
        <p:spPr bwMode="auto">
          <a:xfrm>
            <a:off x="615042" y="5422785"/>
            <a:ext cx="4136251" cy="928589"/>
          </a:xfrm>
          <a:prstGeom prst="rect">
            <a:avLst/>
          </a:prstGeom>
          <a:noFill/>
          <a:ln w="9525">
            <a:noFill/>
            <a:miter lim="800000"/>
            <a:headEnd/>
            <a:tailEnd/>
          </a:ln>
        </p:spPr>
        <p:txBody>
          <a:bodyPr rot="0" vert="horz" wrap="square" lIns="91440" tIns="45720" rIns="91440" bIns="45720" anchor="t" anchorCtr="0">
            <a:noAutofit/>
          </a:bodyPr>
          <a:lstStyle/>
          <a:p>
            <a:pPr algn="just">
              <a:spcAft>
                <a:spcPts val="0"/>
              </a:spcAft>
            </a:pPr>
            <a:r>
              <a:rPr lang="en-GB" sz="900" dirty="0">
                <a:solidFill>
                  <a:srgbClr val="808080"/>
                </a:solidFill>
                <a:latin typeface="Arial" panose="020B0604020202020204" pitchFamily="34" charset="0"/>
                <a:ea typeface="MS Mincho" panose="02020609040205080304" pitchFamily="49" charset="-128"/>
                <a:cs typeface="Times New Roman" panose="02020603050405020304" pitchFamily="18" charset="0"/>
              </a:rPr>
              <a:t>Scientix has received funding from the European Union’s H2020 research and innovation programme – project Scientix 3 (Grant agreement N. 730009), coordinated by European Schoolnet (EUN). The content of the presentation is the sole responsibility of the presenter and it does not represent the opinion of the European Commission (EC)</a:t>
            </a:r>
            <a:r>
              <a:rPr lang="en-GB" sz="900" baseline="0" dirty="0">
                <a:solidFill>
                  <a:srgbClr val="808080"/>
                </a:solidFill>
                <a:latin typeface="Arial" panose="020B0604020202020204" pitchFamily="34" charset="0"/>
                <a:ea typeface="MS Mincho" panose="02020609040205080304" pitchFamily="49" charset="-128"/>
                <a:cs typeface="Times New Roman" panose="02020603050405020304" pitchFamily="18" charset="0"/>
              </a:rPr>
              <a:t> nor European Schoolnet (EUN) </a:t>
            </a:r>
            <a:r>
              <a:rPr lang="en-GB" sz="900" dirty="0">
                <a:solidFill>
                  <a:srgbClr val="808080"/>
                </a:solidFill>
                <a:latin typeface="Arial" panose="020B0604020202020204" pitchFamily="34" charset="0"/>
                <a:ea typeface="MS Mincho" panose="02020609040205080304" pitchFamily="49" charset="-128"/>
                <a:cs typeface="Times New Roman" panose="02020603050405020304" pitchFamily="18" charset="0"/>
              </a:rPr>
              <a:t>and neither the EC nor EUN are responsible for any use that might be made of information contained.</a:t>
            </a:r>
            <a:endParaRPr lang="en-IE" sz="1100" dirty="0">
              <a:solidFill>
                <a:srgbClr val="808080"/>
              </a:solidFill>
              <a:effectLst/>
              <a:latin typeface="Arial" panose="020B0604020202020204" pitchFamily="34" charset="0"/>
              <a:ea typeface="MS Mincho" panose="02020609040205080304" pitchFamily="49" charset="-128"/>
              <a:cs typeface="Times New Roman" panose="02020603050405020304" pitchFamily="18" charset="0"/>
            </a:endParaRPr>
          </a:p>
        </p:txBody>
      </p:sp>
      <p:pic>
        <p:nvPicPr>
          <p:cNvPr id="2" name="Picture 1"/>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5789794" y="1076050"/>
            <a:ext cx="2893405" cy="1518212"/>
          </a:xfrm>
          <a:prstGeom prst="rect">
            <a:avLst/>
          </a:prstGeom>
        </p:spPr>
      </p:pic>
    </p:spTree>
    <p:extLst>
      <p:ext uri="{BB962C8B-B14F-4D97-AF65-F5344CB8AC3E}">
        <p14:creationId xmlns:p14="http://schemas.microsoft.com/office/powerpoint/2010/main" val="510865894"/>
      </p:ext>
    </p:extLst>
  </p:cSld>
  <p:clrMap bg1="lt1" tx1="dk1" bg2="lt2" tx2="dk2" accent1="accent1" accent2="accent2" accent3="accent3" accent4="accent4" accent5="accent5" accent6="accent6" hlink="hlink" folHlink="folHlink"/>
  <p:sldLayoutIdLst>
    <p:sldLayoutId id="2147483711" r:id="rId1"/>
  </p:sldLayoutIdLst>
  <p:txStyles>
    <p:titleStyle>
      <a:lvl1pPr marL="0" marR="0" indent="0" algn="ctr" rtl="0" hangingPunct="0">
        <a:lnSpc>
          <a:spcPct val="100000"/>
        </a:lnSpc>
        <a:spcBef>
          <a:spcPts val="0"/>
        </a:spcBef>
        <a:spcAft>
          <a:spcPts val="0"/>
        </a:spcAft>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defRPr lang="en-GB" sz="4400" b="0" i="0" u="none" strike="noStrike" baseline="0">
          <a:ln>
            <a:noFill/>
          </a:ln>
          <a:solidFill>
            <a:srgbClr val="000000"/>
          </a:solidFill>
          <a:latin typeface="Calibri" pitchFamily="34"/>
          <a:ea typeface="SimSun" pitchFamily="2"/>
        </a:defRPr>
      </a:lvl1pPr>
    </p:titleStyle>
    <p:bodyStyle>
      <a:lvl1pPr marL="342720" marR="0" indent="-342720" algn="l" rtl="0" hangingPunct="0">
        <a:lnSpc>
          <a:spcPct val="100000"/>
        </a:lnSpc>
        <a:spcBef>
          <a:spcPts val="799"/>
        </a:spcBef>
        <a:spcAft>
          <a:spcPts val="0"/>
        </a:spcAft>
        <a:tabLst>
          <a:tab pos="342720" algn="l"/>
          <a:tab pos="448920" algn="l"/>
          <a:tab pos="898200" algn="l"/>
          <a:tab pos="1347480" algn="l"/>
          <a:tab pos="1796760" algn="l"/>
          <a:tab pos="2246040" algn="l"/>
          <a:tab pos="2695320" algn="l"/>
          <a:tab pos="3144600" algn="l"/>
          <a:tab pos="3593879" algn="l"/>
          <a:tab pos="4043160" algn="l"/>
          <a:tab pos="4492439" algn="l"/>
          <a:tab pos="4941360" algn="l"/>
          <a:tab pos="5390640" algn="l"/>
          <a:tab pos="5839920" algn="l"/>
          <a:tab pos="6289200" algn="l"/>
          <a:tab pos="6738479" algn="l"/>
          <a:tab pos="7187760" algn="l"/>
          <a:tab pos="7637039" algn="l"/>
          <a:tab pos="8086320" algn="l"/>
          <a:tab pos="8535600" algn="l"/>
          <a:tab pos="8984880" algn="l"/>
        </a:tabLst>
        <a:defRPr lang="en-GB" sz="3200" b="0" i="0" u="none" strike="noStrike" baseline="0">
          <a:ln>
            <a:noFill/>
          </a:ln>
          <a:solidFill>
            <a:srgbClr val="000000"/>
          </a:solidFill>
          <a:latin typeface="Calibri" pitchFamily="34"/>
          <a:ea typeface="SimSun" pitchFamily="2"/>
        </a:defRPr>
      </a:lvl1pPr>
    </p:bodyStyle>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a:blip r:embed="rId4"/>
          <a:stretch>
            <a:fillRect/>
          </a:stretch>
        </a:blipFill>
        <a:effectLst/>
      </p:bgPr>
    </p:bg>
    <p:spTree>
      <p:nvGrpSpPr>
        <p:cNvPr id="1" name=""/>
        <p:cNvGrpSpPr/>
        <p:nvPr/>
      </p:nvGrpSpPr>
      <p:grpSpPr>
        <a:xfrm>
          <a:off x="0" y="0"/>
          <a:ext cx="0" cy="0"/>
          <a:chOff x="0" y="0"/>
          <a:chExt cx="0" cy="0"/>
        </a:xfrm>
      </p:grpSpPr>
      <p:sp>
        <p:nvSpPr>
          <p:cNvPr id="2" name="Title Placeholder 1"/>
          <p:cNvSpPr txBox="1">
            <a:spLocks noGrp="1"/>
          </p:cNvSpPr>
          <p:nvPr>
            <p:ph type="title"/>
          </p:nvPr>
        </p:nvSpPr>
        <p:spPr>
          <a:xfrm>
            <a:off x="685440" y="380880"/>
            <a:ext cx="7767720" cy="1595880"/>
          </a:xfrm>
          <a:prstGeom prst="rect">
            <a:avLst/>
          </a:prstGeom>
          <a:noFill/>
          <a:ln>
            <a:noFill/>
          </a:ln>
        </p:spPr>
        <p:txBody>
          <a:bodyPr vert="horz" lIns="50760" tIns="50760" rIns="90000" bIns="50760" anchor="ctr" anchorCtr="0" compatLnSpc="1"/>
          <a:lstStyle>
            <a:defPPr lvl="0">
              <a:buNone/>
            </a:defPPr>
            <a:lvl1pPr lvl="0">
              <a:buNone/>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endParaRPr lang="en-GB"/>
          </a:p>
        </p:txBody>
      </p:sp>
      <p:sp>
        <p:nvSpPr>
          <p:cNvPr id="3" name="Text Placeholder 2"/>
          <p:cNvSpPr txBox="1">
            <a:spLocks noGrp="1"/>
          </p:cNvSpPr>
          <p:nvPr>
            <p:ph type="body" idx="1"/>
          </p:nvPr>
        </p:nvSpPr>
        <p:spPr>
          <a:xfrm>
            <a:off x="685440" y="1981080"/>
            <a:ext cx="7767720" cy="4872600"/>
          </a:xfrm>
          <a:prstGeom prst="rect">
            <a:avLst/>
          </a:prstGeom>
          <a:noFill/>
          <a:ln>
            <a:noFill/>
          </a:ln>
        </p:spPr>
        <p:txBody>
          <a:bodyPr vert="horz" lIns="50760" tIns="50760" rIns="90000" bIns="50760" anchor="t" anchorCtr="0" compatLnSpc="1"/>
          <a:lstStyle>
            <a:defPPr marL="342720" marR="0" lvl="0" indent="-342720" algn="l" rtl="0" hangingPunct="0">
              <a:lnSpc>
                <a:spcPct val="100000"/>
              </a:lnSpc>
              <a:spcBef>
                <a:spcPts val="697"/>
              </a:spcBef>
              <a:spcAft>
                <a:spcPts val="0"/>
              </a:spcAft>
              <a:buNone/>
              <a:tabLst>
                <a:tab pos="342720" algn="l"/>
                <a:tab pos="448920" algn="l"/>
                <a:tab pos="898200" algn="l"/>
                <a:tab pos="1347480" algn="l"/>
                <a:tab pos="1796760" algn="l"/>
                <a:tab pos="2246040" algn="l"/>
                <a:tab pos="2695320" algn="l"/>
                <a:tab pos="3144600" algn="l"/>
                <a:tab pos="3593879" algn="l"/>
                <a:tab pos="4043160" algn="l"/>
                <a:tab pos="4492439" algn="l"/>
                <a:tab pos="4941360" algn="l"/>
                <a:tab pos="5390640" algn="l"/>
                <a:tab pos="5839920" algn="l"/>
                <a:tab pos="6289200" algn="l"/>
                <a:tab pos="6738479" algn="l"/>
                <a:tab pos="7187760" algn="l"/>
                <a:tab pos="7637039" algn="l"/>
                <a:tab pos="8086320" algn="l"/>
                <a:tab pos="8535600" algn="l"/>
                <a:tab pos="8984880" algn="l"/>
              </a:tabLst>
              <a:defRPr lang="en-GB" sz="3200" b="0" i="0" u="none" strike="noStrike" kern="1200" baseline="0">
                <a:ln>
                  <a:noFill/>
                </a:ln>
                <a:solidFill>
                  <a:srgbClr val="646464"/>
                </a:solidFill>
                <a:latin typeface="Arial" pitchFamily="2"/>
                <a:ea typeface="ヒラギノ角ゴ ProN W3" pitchFamily="2"/>
                <a:cs typeface="ヒラギノ角ゴ ProN W3" pitchFamily="2"/>
              </a:defRPr>
            </a:defPPr>
            <a:lvl1pPr marL="342720" marR="0" lvl="0" indent="-342720" algn="l" rtl="0" hangingPunct="0">
              <a:lnSpc>
                <a:spcPct val="100000"/>
              </a:lnSpc>
              <a:spcBef>
                <a:spcPts val="697"/>
              </a:spcBef>
              <a:spcAft>
                <a:spcPts val="0"/>
              </a:spcAft>
              <a:buNone/>
              <a:tabLst>
                <a:tab pos="342720" algn="l"/>
                <a:tab pos="448920" algn="l"/>
                <a:tab pos="898200" algn="l"/>
                <a:tab pos="1347480" algn="l"/>
                <a:tab pos="1796760" algn="l"/>
                <a:tab pos="2246040" algn="l"/>
                <a:tab pos="2695320" algn="l"/>
                <a:tab pos="3144600" algn="l"/>
                <a:tab pos="3593879" algn="l"/>
                <a:tab pos="4043160" algn="l"/>
                <a:tab pos="4492439" algn="l"/>
                <a:tab pos="4941360" algn="l"/>
                <a:tab pos="5390640" algn="l"/>
                <a:tab pos="5839920" algn="l"/>
                <a:tab pos="6289200" algn="l"/>
                <a:tab pos="6738479" algn="l"/>
                <a:tab pos="7187760" algn="l"/>
                <a:tab pos="7637039" algn="l"/>
                <a:tab pos="8086320" algn="l"/>
                <a:tab pos="8535600" algn="l"/>
                <a:tab pos="8984880" algn="l"/>
              </a:tabLst>
              <a:defRPr lang="en-GB" sz="3200" b="0" i="0" u="none" strike="noStrike" kern="1200" baseline="0">
                <a:ln>
                  <a:noFill/>
                </a:ln>
                <a:solidFill>
                  <a:srgbClr val="646464"/>
                </a:solidFill>
                <a:latin typeface="Arial" pitchFamily="2"/>
                <a:ea typeface="ヒラギノ角ゴ ProN W3" pitchFamily="2"/>
                <a:cs typeface="ヒラギノ角ゴ ProN W3" pitchFamily="2"/>
              </a:defRPr>
            </a:lvl1pPr>
            <a:lvl2pPr marL="742680" marR="0" lvl="1" indent="-285480" algn="l" rtl="0" hangingPunct="0">
              <a:lnSpc>
                <a:spcPct val="100000"/>
              </a:lnSpc>
              <a:spcBef>
                <a:spcPts val="598"/>
              </a:spcBef>
              <a:spcAft>
                <a:spcPts val="0"/>
              </a:spcAft>
              <a:buClr>
                <a:srgbClr val="000000"/>
              </a:buClr>
              <a:buSzPct val="100000"/>
              <a:buFont typeface="Times New Roman" pitchFamily="18"/>
              <a:buChar char="–"/>
              <a:tabLst>
                <a:tab pos="742680" algn="l"/>
                <a:tab pos="898200" algn="l"/>
                <a:tab pos="1347480" algn="l"/>
                <a:tab pos="1796760" algn="l"/>
                <a:tab pos="2246040" algn="l"/>
                <a:tab pos="2694960" algn="l"/>
                <a:tab pos="3144240" algn="l"/>
                <a:tab pos="3593520" algn="l"/>
                <a:tab pos="4042800" algn="l"/>
                <a:tab pos="4492080" algn="l"/>
                <a:tab pos="4941360" algn="l"/>
                <a:tab pos="5390640" algn="l"/>
                <a:tab pos="5839920" algn="l"/>
                <a:tab pos="6289200" algn="l"/>
                <a:tab pos="6738480" algn="l"/>
                <a:tab pos="7187759" algn="l"/>
                <a:tab pos="7637040" algn="l"/>
                <a:tab pos="8086320" algn="l"/>
                <a:tab pos="8535600" algn="l"/>
                <a:tab pos="8984880" algn="l"/>
                <a:tab pos="9434160" algn="l"/>
              </a:tabLst>
              <a:defRPr lang="en-GB" sz="2800" b="0" i="0" u="none" strike="noStrike" kern="1200" baseline="0">
                <a:ln>
                  <a:noFill/>
                </a:ln>
                <a:solidFill>
                  <a:srgbClr val="646464"/>
                </a:solidFill>
                <a:latin typeface="Arial" pitchFamily="2"/>
                <a:ea typeface="ヒラギノ角ゴ ProN W3" pitchFamily="2"/>
                <a:cs typeface="ヒラギノ角ゴ ProN W3" pitchFamily="2"/>
              </a:defRPr>
            </a:lvl2pPr>
            <a:lvl3pPr marL="1143000" marR="0" lvl="2" indent="-228600" algn="l" rtl="0" hangingPunct="0">
              <a:lnSpc>
                <a:spcPct val="100000"/>
              </a:lnSpc>
              <a:spcBef>
                <a:spcPts val="598"/>
              </a:spcBef>
              <a:spcAft>
                <a:spcPts val="0"/>
              </a:spcAft>
              <a:buClr>
                <a:srgbClr val="000000"/>
              </a:buClr>
              <a:buSzPct val="100000"/>
              <a:buFont typeface="Times New Roman" pitchFamily="18"/>
              <a:buChar char="•"/>
              <a:tabLst>
                <a:tab pos="1143000" algn="l"/>
                <a:tab pos="1347480" algn="l"/>
                <a:tab pos="1796760" algn="l"/>
                <a:tab pos="2246040" algn="l"/>
                <a:tab pos="2695319" algn="l"/>
                <a:tab pos="3144599" algn="l"/>
                <a:tab pos="3593880" algn="l"/>
                <a:tab pos="4043160" algn="l"/>
                <a:tab pos="4492440" algn="l"/>
                <a:tab pos="4941720" algn="l"/>
                <a:tab pos="5391000" algn="l"/>
                <a:tab pos="5840279" algn="l"/>
                <a:tab pos="6289560" algn="l"/>
                <a:tab pos="6738840" algn="l"/>
                <a:tab pos="7188119" algn="l"/>
                <a:tab pos="7637400" algn="l"/>
                <a:tab pos="8086679" algn="l"/>
                <a:tab pos="8535960" algn="l"/>
                <a:tab pos="8985240" algn="l"/>
                <a:tab pos="9434160" algn="l"/>
                <a:tab pos="9883440" algn="l"/>
              </a:tabLst>
              <a:defRPr lang="en-GB" sz="2400" b="0" i="0" u="none" strike="noStrike" kern="1200" baseline="0">
                <a:ln>
                  <a:noFill/>
                </a:ln>
                <a:solidFill>
                  <a:srgbClr val="646464"/>
                </a:solidFill>
                <a:latin typeface="Arial" pitchFamily="2"/>
                <a:ea typeface="ヒラギノ角ゴ ProN W3" pitchFamily="2"/>
                <a:cs typeface="ヒラギノ角ゴ ProN W3" pitchFamily="2"/>
              </a:defRPr>
            </a:lvl3pPr>
            <a:lvl4pPr marL="1600199" marR="0" lvl="3" indent="-228600" algn="l" rtl="0" hangingPunct="0">
              <a:lnSpc>
                <a:spcPct val="100000"/>
              </a:lnSpc>
              <a:spcBef>
                <a:spcPts val="499"/>
              </a:spcBef>
              <a:spcAft>
                <a:spcPts val="0"/>
              </a:spcAft>
              <a:buClr>
                <a:srgbClr val="000000"/>
              </a:buClr>
              <a:buSzPct val="100000"/>
              <a:buFont typeface="Times New Roman" pitchFamily="18"/>
              <a:buChar char="–"/>
              <a:tabLst>
                <a:tab pos="1600200" algn="l"/>
                <a:tab pos="1796760" algn="l"/>
                <a:tab pos="2246040" algn="l"/>
                <a:tab pos="2695320" algn="l"/>
                <a:tab pos="3144600" algn="l"/>
                <a:tab pos="3593880" algn="l"/>
                <a:tab pos="4043160" algn="l"/>
                <a:tab pos="4492439" algn="l"/>
                <a:tab pos="4941720" algn="l"/>
                <a:tab pos="5391000" algn="l"/>
                <a:tab pos="5840279" algn="l"/>
                <a:tab pos="6289560" algn="l"/>
                <a:tab pos="6738840" algn="l"/>
                <a:tab pos="7188120" algn="l"/>
                <a:tab pos="7637400" algn="l"/>
                <a:tab pos="8086680" algn="l"/>
                <a:tab pos="8535959" algn="l"/>
                <a:tab pos="8985240" algn="l"/>
                <a:tab pos="9434160" algn="l"/>
                <a:tab pos="9883440" algn="l"/>
                <a:tab pos="10332720" algn="l"/>
              </a:tabLst>
              <a:defRPr lang="en-GB" sz="2000" b="0" i="0" u="none" strike="noStrike" kern="1200" baseline="0">
                <a:ln>
                  <a:noFill/>
                </a:ln>
                <a:solidFill>
                  <a:srgbClr val="646464"/>
                </a:solidFill>
                <a:latin typeface="Arial" pitchFamily="2"/>
                <a:ea typeface="ヒラギノ角ゴ ProN W3" pitchFamily="2"/>
                <a:cs typeface="ヒラギノ角ゴ ProN W3" pitchFamily="2"/>
              </a:defRPr>
            </a:lvl4pPr>
            <a:lvl5pPr marL="2057400" marR="0" lvl="4" indent="-228600" algn="l" rtl="0" hangingPunct="0">
              <a:lnSpc>
                <a:spcPct val="100000"/>
              </a:lnSpc>
              <a:spcBef>
                <a:spcPts val="499"/>
              </a:spcBef>
              <a:spcAft>
                <a:spcPts val="0"/>
              </a:spcAft>
              <a:buClr>
                <a:srgbClr val="000000"/>
              </a:buClr>
              <a:buSzPct val="100000"/>
              <a:buFont typeface="Times New Roman" pitchFamily="18"/>
              <a:buChar char="»"/>
              <a:tabLst>
                <a:tab pos="2057400" algn="l"/>
                <a:tab pos="2246040" algn="l"/>
                <a:tab pos="2695320" algn="l"/>
                <a:tab pos="3144600" algn="l"/>
                <a:tab pos="3593880" algn="l"/>
                <a:tab pos="4043160" algn="l"/>
                <a:tab pos="4492439" algn="l"/>
                <a:tab pos="4941720" algn="l"/>
                <a:tab pos="5391000" algn="l"/>
                <a:tab pos="5840279" algn="l"/>
                <a:tab pos="6289560" algn="l"/>
                <a:tab pos="6738840" algn="l"/>
                <a:tab pos="7188120" algn="l"/>
                <a:tab pos="7637400" algn="l"/>
                <a:tab pos="8086679" algn="l"/>
                <a:tab pos="8535959" algn="l"/>
                <a:tab pos="8985240" algn="l"/>
                <a:tab pos="9434160" algn="l"/>
                <a:tab pos="9883440" algn="l"/>
                <a:tab pos="10332719" algn="l"/>
                <a:tab pos="10782000" algn="l"/>
              </a:tabLst>
              <a:defRPr lang="en-GB" sz="2000" b="0" i="0" u="none" strike="noStrike" kern="1200" baseline="0">
                <a:ln>
                  <a:noFill/>
                </a:ln>
                <a:solidFill>
                  <a:srgbClr val="646464"/>
                </a:solidFill>
                <a:latin typeface="Arial" pitchFamily="2"/>
                <a:ea typeface="ヒラギノ角ゴ ProN W3" pitchFamily="2"/>
                <a:cs typeface="ヒラギノ角ゴ ProN W3" pitchFamily="2"/>
              </a:defRPr>
            </a:lvl5pPr>
            <a:lvl6pPr marL="2057400" marR="0" lvl="5" indent="-228600" algn="l" rtl="0" hangingPunct="0">
              <a:lnSpc>
                <a:spcPct val="100000"/>
              </a:lnSpc>
              <a:spcBef>
                <a:spcPts val="499"/>
              </a:spcBef>
              <a:spcAft>
                <a:spcPts val="0"/>
              </a:spcAft>
              <a:buClr>
                <a:srgbClr val="000000"/>
              </a:buClr>
              <a:buSzPct val="100000"/>
              <a:buFont typeface="Times New Roman" pitchFamily="18"/>
              <a:buChar char="»"/>
              <a:tabLst>
                <a:tab pos="2057400" algn="l"/>
                <a:tab pos="2246040" algn="l"/>
                <a:tab pos="2695320" algn="l"/>
                <a:tab pos="3144600" algn="l"/>
                <a:tab pos="3593880" algn="l"/>
                <a:tab pos="4043160" algn="l"/>
                <a:tab pos="4492439" algn="l"/>
                <a:tab pos="4941720" algn="l"/>
                <a:tab pos="5391000" algn="l"/>
                <a:tab pos="5840279" algn="l"/>
                <a:tab pos="6289560" algn="l"/>
                <a:tab pos="6738840" algn="l"/>
                <a:tab pos="7188120" algn="l"/>
                <a:tab pos="7637400" algn="l"/>
                <a:tab pos="8086679" algn="l"/>
                <a:tab pos="8535959" algn="l"/>
                <a:tab pos="8985240" algn="l"/>
                <a:tab pos="9434160" algn="l"/>
                <a:tab pos="9883440" algn="l"/>
                <a:tab pos="10332719" algn="l"/>
                <a:tab pos="10782000" algn="l"/>
              </a:tabLst>
              <a:defRPr lang="en-GB" sz="2000" b="0" i="0" u="none" strike="noStrike" kern="1200" baseline="0">
                <a:ln>
                  <a:noFill/>
                </a:ln>
                <a:solidFill>
                  <a:srgbClr val="646464"/>
                </a:solidFill>
                <a:latin typeface="Arial" pitchFamily="2"/>
                <a:ea typeface="ヒラギノ角ゴ ProN W3" pitchFamily="2"/>
                <a:cs typeface="ヒラギノ角ゴ ProN W3" pitchFamily="2"/>
              </a:defRPr>
            </a:lvl6pPr>
            <a:lvl7pPr marL="2057400" marR="0" lvl="6" indent="-228600" algn="l" rtl="0" hangingPunct="0">
              <a:lnSpc>
                <a:spcPct val="100000"/>
              </a:lnSpc>
              <a:spcBef>
                <a:spcPts val="499"/>
              </a:spcBef>
              <a:spcAft>
                <a:spcPts val="0"/>
              </a:spcAft>
              <a:buClr>
                <a:srgbClr val="000000"/>
              </a:buClr>
              <a:buSzPct val="100000"/>
              <a:buFont typeface="Times New Roman" pitchFamily="18"/>
              <a:buChar char="»"/>
              <a:tabLst>
                <a:tab pos="2057400" algn="l"/>
                <a:tab pos="2246040" algn="l"/>
                <a:tab pos="2695320" algn="l"/>
                <a:tab pos="3144600" algn="l"/>
                <a:tab pos="3593880" algn="l"/>
                <a:tab pos="4043160" algn="l"/>
                <a:tab pos="4492439" algn="l"/>
                <a:tab pos="4941720" algn="l"/>
                <a:tab pos="5391000" algn="l"/>
                <a:tab pos="5840279" algn="l"/>
                <a:tab pos="6289560" algn="l"/>
                <a:tab pos="6738840" algn="l"/>
                <a:tab pos="7188120" algn="l"/>
                <a:tab pos="7637400" algn="l"/>
                <a:tab pos="8086679" algn="l"/>
                <a:tab pos="8535959" algn="l"/>
                <a:tab pos="8985240" algn="l"/>
                <a:tab pos="9434160" algn="l"/>
                <a:tab pos="9883440" algn="l"/>
                <a:tab pos="10332719" algn="l"/>
                <a:tab pos="10782000" algn="l"/>
              </a:tabLst>
              <a:defRPr lang="en-GB" sz="2000" b="0" i="0" u="none" strike="noStrike" kern="1200" baseline="0">
                <a:ln>
                  <a:noFill/>
                </a:ln>
                <a:solidFill>
                  <a:srgbClr val="646464"/>
                </a:solidFill>
                <a:latin typeface="Arial" pitchFamily="2"/>
                <a:ea typeface="ヒラギノ角ゴ ProN W3" pitchFamily="2"/>
                <a:cs typeface="ヒラギノ角ゴ ProN W3" pitchFamily="2"/>
              </a:defRPr>
            </a:lvl7pPr>
            <a:lvl8pPr marL="2057400" marR="0" lvl="7" indent="-228600" algn="l" rtl="0" hangingPunct="0">
              <a:lnSpc>
                <a:spcPct val="100000"/>
              </a:lnSpc>
              <a:spcBef>
                <a:spcPts val="499"/>
              </a:spcBef>
              <a:spcAft>
                <a:spcPts val="0"/>
              </a:spcAft>
              <a:buClr>
                <a:srgbClr val="000000"/>
              </a:buClr>
              <a:buSzPct val="100000"/>
              <a:buFont typeface="Times New Roman" pitchFamily="18"/>
              <a:buChar char="»"/>
              <a:tabLst>
                <a:tab pos="2057400" algn="l"/>
                <a:tab pos="2246040" algn="l"/>
                <a:tab pos="2695320" algn="l"/>
                <a:tab pos="3144600" algn="l"/>
                <a:tab pos="3593880" algn="l"/>
                <a:tab pos="4043160" algn="l"/>
                <a:tab pos="4492439" algn="l"/>
                <a:tab pos="4941720" algn="l"/>
                <a:tab pos="5391000" algn="l"/>
                <a:tab pos="5840279" algn="l"/>
                <a:tab pos="6289560" algn="l"/>
                <a:tab pos="6738840" algn="l"/>
                <a:tab pos="7188120" algn="l"/>
                <a:tab pos="7637400" algn="l"/>
                <a:tab pos="8086679" algn="l"/>
                <a:tab pos="8535959" algn="l"/>
                <a:tab pos="8985240" algn="l"/>
                <a:tab pos="9434160" algn="l"/>
                <a:tab pos="9883440" algn="l"/>
                <a:tab pos="10332719" algn="l"/>
                <a:tab pos="10782000" algn="l"/>
              </a:tabLst>
              <a:defRPr lang="en-GB" sz="2000" b="0" i="0" u="none" strike="noStrike" kern="1200" baseline="0">
                <a:ln>
                  <a:noFill/>
                </a:ln>
                <a:solidFill>
                  <a:srgbClr val="646464"/>
                </a:solidFill>
                <a:latin typeface="Arial" pitchFamily="2"/>
                <a:ea typeface="ヒラギノ角ゴ ProN W3" pitchFamily="2"/>
                <a:cs typeface="ヒラギノ角ゴ ProN W3" pitchFamily="2"/>
              </a:defRPr>
            </a:lvl8pPr>
            <a:lvl9pPr marL="2057400" marR="0" lvl="8" indent="-228600" algn="l" rtl="0" hangingPunct="0">
              <a:lnSpc>
                <a:spcPct val="100000"/>
              </a:lnSpc>
              <a:spcBef>
                <a:spcPts val="499"/>
              </a:spcBef>
              <a:spcAft>
                <a:spcPts val="0"/>
              </a:spcAft>
              <a:buClr>
                <a:srgbClr val="000000"/>
              </a:buClr>
              <a:buSzPct val="100000"/>
              <a:buFont typeface="Times New Roman" pitchFamily="18"/>
              <a:buChar char="»"/>
              <a:tabLst>
                <a:tab pos="2057400" algn="l"/>
                <a:tab pos="2246040" algn="l"/>
                <a:tab pos="2695320" algn="l"/>
                <a:tab pos="3144600" algn="l"/>
                <a:tab pos="3593880" algn="l"/>
                <a:tab pos="4043160" algn="l"/>
                <a:tab pos="4492439" algn="l"/>
                <a:tab pos="4941720" algn="l"/>
                <a:tab pos="5391000" algn="l"/>
                <a:tab pos="5840279" algn="l"/>
                <a:tab pos="6289560" algn="l"/>
                <a:tab pos="6738840" algn="l"/>
                <a:tab pos="7188120" algn="l"/>
                <a:tab pos="7637400" algn="l"/>
                <a:tab pos="8086679" algn="l"/>
                <a:tab pos="8535959" algn="l"/>
                <a:tab pos="8985240" algn="l"/>
                <a:tab pos="9434160" algn="l"/>
                <a:tab pos="9883440" algn="l"/>
                <a:tab pos="10332719" algn="l"/>
                <a:tab pos="10782000" algn="l"/>
              </a:tabLst>
              <a:defRPr lang="en-GB" sz="2000" b="0" i="0" u="none" strike="noStrike" kern="1200" baseline="0">
                <a:ln>
                  <a:noFill/>
                </a:ln>
                <a:solidFill>
                  <a:srgbClr val="646464"/>
                </a:solidFill>
                <a:latin typeface="Arial" pitchFamily="2"/>
                <a:ea typeface="ヒラギノ角ゴ ProN W3" pitchFamily="2"/>
                <a:cs typeface="ヒラギノ角ゴ ProN W3" pitchFamily="2"/>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Freeform 5"/>
          <p:cNvSpPr/>
          <p:nvPr/>
        </p:nvSpPr>
        <p:spPr>
          <a:xfrm>
            <a:off x="2311401" y="6026000"/>
            <a:ext cx="6076780" cy="5117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0" tIns="0" rIns="0" bIns="0" anchor="ctr" anchorCtr="0" compatLnSpc="1"/>
          <a:lstStyle/>
          <a:p>
            <a:pPr algn="r">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l-GR" sz="1100" dirty="0">
                <a:solidFill>
                  <a:srgbClr val="5096D0"/>
                </a:solidFill>
                <a:latin typeface="Times New Roman" pitchFamily="18"/>
                <a:ea typeface="ヒラギノ角ゴ ProN W3" pitchFamily="2"/>
                <a:cs typeface="ヒラギノ角ゴ ProN W3" pitchFamily="2"/>
              </a:rPr>
              <a:t>Διδακτικές πρακτικές στο μάθημα της Φυσικής στη Μέση Εκπαίδευση -</a:t>
            </a:r>
            <a:r>
              <a:rPr lang="el-GR" sz="1100" baseline="0" dirty="0">
                <a:solidFill>
                  <a:srgbClr val="5096D0"/>
                </a:solidFill>
                <a:latin typeface="Times New Roman" pitchFamily="18"/>
                <a:ea typeface="ヒラギノ角ゴ ProN W3" pitchFamily="2"/>
                <a:cs typeface="ヒラギノ角ゴ ProN W3" pitchFamily="2"/>
              </a:rPr>
              <a:t> 57</a:t>
            </a:r>
            <a:r>
              <a:rPr lang="el-GR" sz="1100" baseline="30000" dirty="0">
                <a:solidFill>
                  <a:srgbClr val="5096D0"/>
                </a:solidFill>
                <a:latin typeface="Times New Roman" pitchFamily="18"/>
                <a:ea typeface="ヒラギノ角ゴ ProN W3" pitchFamily="2"/>
                <a:cs typeface="ヒラギノ角ゴ ProN W3" pitchFamily="2"/>
              </a:rPr>
              <a:t>η</a:t>
            </a:r>
            <a:r>
              <a:rPr lang="el-GR" sz="1100" baseline="0" dirty="0">
                <a:solidFill>
                  <a:srgbClr val="5096D0"/>
                </a:solidFill>
                <a:latin typeface="Times New Roman" pitchFamily="18"/>
                <a:ea typeface="ヒラギノ角ゴ ProN W3" pitchFamily="2"/>
                <a:cs typeface="ヒラギノ角ゴ ProN W3" pitchFamily="2"/>
              </a:rPr>
              <a:t> συνάντηση </a:t>
            </a:r>
            <a:endParaRPr lang="el-GR" sz="1100" dirty="0">
              <a:solidFill>
                <a:srgbClr val="5096D0"/>
              </a:solidFill>
              <a:latin typeface="Times New Roman" pitchFamily="18"/>
              <a:ea typeface="ヒラギノ角ゴ ProN W3" pitchFamily="2"/>
              <a:cs typeface="ヒラギノ角ゴ ProN W3" pitchFamily="2"/>
            </a:endParaRPr>
          </a:p>
          <a:p>
            <a:pPr algn="r">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l-GR" sz="1100" dirty="0">
                <a:solidFill>
                  <a:srgbClr val="5096D0"/>
                </a:solidFill>
                <a:latin typeface="Times New Roman" pitchFamily="18"/>
                <a:ea typeface="ヒラギノ角ゴ ProN W3" pitchFamily="2"/>
                <a:cs typeface="ヒラギノ角ゴ ProN W3" pitchFamily="2"/>
              </a:rPr>
              <a:t>Αχιλλέας</a:t>
            </a:r>
            <a:r>
              <a:rPr lang="el-GR" sz="1100" baseline="0" dirty="0">
                <a:solidFill>
                  <a:srgbClr val="5096D0"/>
                </a:solidFill>
                <a:latin typeface="Times New Roman" pitchFamily="18"/>
                <a:ea typeface="ヒラギノ角ゴ ProN W3" pitchFamily="2"/>
                <a:cs typeface="ヒラギノ角ゴ ProN W3" pitchFamily="2"/>
              </a:rPr>
              <a:t> Καπαρτζιάνης </a:t>
            </a:r>
            <a:r>
              <a:rPr lang="en-US" sz="1100" baseline="0" dirty="0">
                <a:solidFill>
                  <a:srgbClr val="5096D0"/>
                </a:solidFill>
                <a:latin typeface="Times New Roman" pitchFamily="18"/>
                <a:ea typeface="ヒラギノ角ゴ ProN W3" pitchFamily="2"/>
                <a:cs typeface="ヒラギノ角ゴ ProN W3" pitchFamily="2"/>
                <a:hlinkClick r:id="rId5"/>
              </a:rPr>
              <a:t>axilleask@gmail.com</a:t>
            </a:r>
            <a:endParaRPr lang="el-GR" sz="1100" baseline="0" dirty="0">
              <a:solidFill>
                <a:srgbClr val="5096D0"/>
              </a:solidFill>
              <a:latin typeface="Times New Roman" pitchFamily="18"/>
              <a:ea typeface="ヒラギノ角ゴ ProN W3" pitchFamily="2"/>
              <a:cs typeface="ヒラギノ角ゴ ProN W3" pitchFamily="2"/>
            </a:endParaRPr>
          </a:p>
          <a:p>
            <a:pPr algn="r">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100" baseline="0" dirty="0">
                <a:solidFill>
                  <a:srgbClr val="5096D0"/>
                </a:solidFill>
                <a:latin typeface="Times New Roman" pitchFamily="18"/>
                <a:ea typeface="ヒラギノ角ゴ ProN W3" pitchFamily="2"/>
                <a:cs typeface="ヒラギノ角ゴ ProN W3" pitchFamily="2"/>
              </a:rPr>
              <a:t> </a:t>
            </a:r>
            <a:r>
              <a:rPr lang="el-GR" sz="1100" baseline="0" dirty="0">
                <a:solidFill>
                  <a:srgbClr val="5096D0"/>
                </a:solidFill>
                <a:latin typeface="Times New Roman" pitchFamily="18"/>
                <a:ea typeface="ヒラギノ角ゴ ProN W3" pitchFamily="2"/>
                <a:cs typeface="ヒラギノ角ゴ ProN W3" pitchFamily="2"/>
              </a:rPr>
              <a:t> </a:t>
            </a:r>
            <a:r>
              <a:rPr lang="el-GR" sz="1100" dirty="0">
                <a:solidFill>
                  <a:srgbClr val="5096D0"/>
                </a:solidFill>
                <a:latin typeface="Times New Roman" pitchFamily="18"/>
                <a:ea typeface="ヒラギノ角ゴ ProN W3" pitchFamily="2"/>
                <a:cs typeface="ヒラギノ角ゴ ProN W3" pitchFamily="2"/>
              </a:rPr>
              <a:t>«Scientix, η κοινότητα για την διδασκαλία των Φυσικών Επιστημών στην Ευρώπη»</a:t>
            </a:r>
          </a:p>
          <a:p>
            <a:pPr marL="0" marR="0" lvl="0" indent="0" algn="r" defTabSz="914400" rtl="0" eaLnBrk="1" fontAlgn="auto" latinLnBrk="0" hangingPunct="1">
              <a:lnSpc>
                <a:spcPct val="100000"/>
              </a:lnSpc>
              <a:spcBef>
                <a:spcPts val="0"/>
              </a:spcBef>
              <a:spcAft>
                <a:spcPts val="0"/>
              </a:spcAft>
              <a:buClrTx/>
              <a:buSzTx/>
              <a:buFontTx/>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defRPr/>
            </a:pPr>
            <a:r>
              <a:rPr lang="el-GR" sz="1100" dirty="0">
                <a:solidFill>
                  <a:srgbClr val="5096D0"/>
                </a:solidFill>
                <a:latin typeface="Times New Roman" pitchFamily="18"/>
                <a:ea typeface="ヒラギノ角ゴ ProN W3" pitchFamily="2"/>
                <a:cs typeface="ヒラギノ角ゴ ProN W3" pitchFamily="2"/>
              </a:rPr>
              <a:t>02/03/2017,</a:t>
            </a:r>
            <a:r>
              <a:rPr lang="el-GR" sz="1100" baseline="0" dirty="0">
                <a:solidFill>
                  <a:srgbClr val="5096D0"/>
                </a:solidFill>
                <a:latin typeface="Times New Roman" pitchFamily="18"/>
                <a:ea typeface="ヒラギノ角ゴ ProN W3" pitchFamily="2"/>
                <a:cs typeface="ヒラギノ角ゴ ProN W3" pitchFamily="2"/>
              </a:rPr>
              <a:t> </a:t>
            </a:r>
            <a:r>
              <a:rPr lang="el-GR" sz="1100" dirty="0">
                <a:solidFill>
                  <a:srgbClr val="5096D0"/>
                </a:solidFill>
                <a:latin typeface="Times New Roman" pitchFamily="18"/>
                <a:ea typeface="ヒラギノ角ゴ ProN W3" pitchFamily="2"/>
                <a:cs typeface="ヒラギノ角ゴ ProN W3" pitchFamily="2"/>
              </a:rPr>
              <a:t>Παράρτημα</a:t>
            </a:r>
            <a:r>
              <a:rPr lang="el-GR" sz="1100" baseline="0" dirty="0">
                <a:solidFill>
                  <a:srgbClr val="5096D0"/>
                </a:solidFill>
                <a:latin typeface="Times New Roman" pitchFamily="18"/>
                <a:ea typeface="ヒラギノ角ゴ ProN W3" pitchFamily="2"/>
                <a:cs typeface="ヒラギノ角ゴ ProN W3" pitchFamily="2"/>
              </a:rPr>
              <a:t> ΠΙ </a:t>
            </a:r>
            <a:r>
              <a:rPr lang="el-GR" sz="1100" dirty="0">
                <a:solidFill>
                  <a:srgbClr val="5096D0"/>
                </a:solidFill>
                <a:latin typeface="Times New Roman" pitchFamily="18"/>
                <a:ea typeface="ヒラギノ角ゴ ProN W3" pitchFamily="2"/>
                <a:cs typeface="ヒラギノ角ゴ ProN W3" pitchFamily="2"/>
              </a:rPr>
              <a:t>Λεμεσού</a:t>
            </a:r>
            <a:endParaRPr lang="en-US" sz="1100" dirty="0">
              <a:solidFill>
                <a:srgbClr val="5096D0"/>
              </a:solidFill>
              <a:latin typeface="Times New Roman" pitchFamily="18"/>
              <a:ea typeface="ヒラギノ角ゴ ProN W3" pitchFamily="2"/>
              <a:cs typeface="ヒラギノ角ゴ ProN W3" pitchFamily="2"/>
            </a:endParaRPr>
          </a:p>
          <a:p>
            <a:pPr algn="r">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100" dirty="0">
              <a:solidFill>
                <a:srgbClr val="5096D0"/>
              </a:solidFill>
              <a:latin typeface="Times New Roman" pitchFamily="18"/>
              <a:ea typeface="ヒラギノ角ゴ ProN W3" pitchFamily="2"/>
              <a:cs typeface="ヒラギノ角ゴ ProN W3" pitchFamily="2"/>
            </a:endParaRPr>
          </a:p>
        </p:txBody>
      </p:sp>
      <p:sp>
        <p:nvSpPr>
          <p:cNvPr id="7" name="Freeform 6"/>
          <p:cNvSpPr/>
          <p:nvPr/>
        </p:nvSpPr>
        <p:spPr>
          <a:xfrm>
            <a:off x="7884900" y="6542040"/>
            <a:ext cx="503280" cy="2858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0" tIns="0" rIns="0" bIns="0" anchor="ctr" anchorCtr="0" compatLnSpc="1"/>
          <a:lstStyle/>
          <a:p>
            <a:pPr algn="r">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501BAFDD-8BED-4A7E-8A1F-C3EA4DA7459F}" type="slidenum">
              <a:rPr sz="1200">
                <a:solidFill>
                  <a:srgbClr val="4DA0D4"/>
                </a:solidFill>
              </a:rPr>
              <a:pPr algn="r">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t>‹#›</a:t>
            </a:fld>
            <a:endParaRPr lang="en-US" sz="1100" dirty="0">
              <a:solidFill>
                <a:srgbClr val="4DA0D4"/>
              </a:solidFill>
              <a:latin typeface="Arial" pitchFamily="18"/>
              <a:ea typeface="ヒラギノ角ゴ ProN W3" pitchFamily="2"/>
              <a:cs typeface="ヒラギノ角ゴ ProN W3" pitchFamily="2"/>
            </a:endParaRPr>
          </a:p>
        </p:txBody>
      </p:sp>
      <p:pic>
        <p:nvPicPr>
          <p:cNvPr id="8" name="Picture 7"/>
          <p:cNvPicPr>
            <a:picLocks noChangeAspect="1"/>
          </p:cNvPicPr>
          <p:nvPr/>
        </p:nvPicPr>
        <p:blipFill>
          <a:blip r:embed="rId6">
            <a:lum/>
            <a:alphaModFix/>
          </a:blip>
          <a:srcRect/>
          <a:stretch>
            <a:fillRect/>
          </a:stretch>
        </p:blipFill>
        <p:spPr>
          <a:xfrm>
            <a:off x="185605" y="162181"/>
            <a:ext cx="1152360" cy="433079"/>
          </a:xfrm>
          <a:prstGeom prst="rect">
            <a:avLst/>
          </a:prstGeom>
          <a:noFill/>
          <a:ln>
            <a:noFill/>
          </a:ln>
        </p:spPr>
      </p:pic>
      <p:grpSp>
        <p:nvGrpSpPr>
          <p:cNvPr id="18" name="Group 17"/>
          <p:cNvGrpSpPr/>
          <p:nvPr userDrawn="1"/>
        </p:nvGrpSpPr>
        <p:grpSpPr>
          <a:xfrm>
            <a:off x="297242" y="6013456"/>
            <a:ext cx="1976058" cy="504000"/>
            <a:chOff x="297242" y="6013456"/>
            <a:chExt cx="1976058" cy="504000"/>
          </a:xfrm>
        </p:grpSpPr>
        <p:sp>
          <p:nvSpPr>
            <p:cNvPr id="17" name="Rectangle 16"/>
            <p:cNvSpPr/>
            <p:nvPr userDrawn="1"/>
          </p:nvSpPr>
          <p:spPr>
            <a:xfrm>
              <a:off x="1191732" y="6013456"/>
              <a:ext cx="1081568" cy="504000"/>
            </a:xfrm>
            <a:prstGeom prst="rect">
              <a:avLst/>
            </a:prstGeom>
            <a:solidFill>
              <a:srgbClr val="C2D6EF"/>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pic>
          <p:nvPicPr>
            <p:cNvPr id="5" name="Picture 4"/>
            <p:cNvPicPr>
              <a:picLocks noChangeAspect="1"/>
            </p:cNvPicPr>
            <p:nvPr/>
          </p:nvPicPr>
          <p:blipFill>
            <a:blip r:embed="rId7">
              <a:lum/>
              <a:alphaModFix/>
            </a:blip>
            <a:srcRect/>
            <a:stretch>
              <a:fillRect/>
            </a:stretch>
          </p:blipFill>
          <p:spPr>
            <a:xfrm>
              <a:off x="1229832" y="6051400"/>
              <a:ext cx="977561" cy="432000"/>
            </a:xfrm>
            <a:prstGeom prst="rect">
              <a:avLst/>
            </a:prstGeom>
            <a:noFill/>
            <a:ln>
              <a:noFill/>
            </a:ln>
          </p:spPr>
        </p:pic>
        <p:pic>
          <p:nvPicPr>
            <p:cNvPr id="16" name="Picture 15"/>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297242" y="6013457"/>
              <a:ext cx="714575" cy="487835"/>
            </a:xfrm>
            <a:prstGeom prst="rect">
              <a:avLst/>
            </a:prstGeom>
          </p:spPr>
        </p:pic>
      </p:grpSp>
    </p:spTree>
    <p:extLst>
      <p:ext uri="{BB962C8B-B14F-4D97-AF65-F5344CB8AC3E}">
        <p14:creationId xmlns:p14="http://schemas.microsoft.com/office/powerpoint/2010/main" val="12781114"/>
      </p:ext>
    </p:extLst>
  </p:cSld>
  <p:clrMap bg1="lt1" tx1="dk1" bg2="lt2" tx2="dk2" accent1="accent1" accent2="accent2" accent3="accent3" accent4="accent4" accent5="accent5" accent6="accent6" hlink="hlink" folHlink="folHlink"/>
  <p:sldLayoutIdLst>
    <p:sldLayoutId id="2147483735" r:id="rId1"/>
    <p:sldLayoutId id="2147483736" r:id="rId2"/>
  </p:sldLayoutIdLst>
  <p:txStyles>
    <p:titleStyle>
      <a:lvl1pPr marL="0" marR="0" indent="0" algn="l" rtl="0" hangingPunct="0">
        <a:lnSpc>
          <a:spcPct val="100000"/>
        </a:lnSpc>
        <a:spcBef>
          <a:spcPts val="0"/>
        </a:spcBef>
        <a:spcAft>
          <a:spcPts val="0"/>
        </a:spcAft>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defRPr lang="en-GB" sz="3600" b="0" i="0" u="none" strike="noStrike" kern="1200" baseline="0">
          <a:ln>
            <a:noFill/>
          </a:ln>
          <a:solidFill>
            <a:srgbClr val="011D33"/>
          </a:solidFill>
          <a:latin typeface="Arial Bold" pitchFamily="18"/>
        </a:defRPr>
      </a:lvl1pPr>
    </p:titleStyle>
    <p:bodyStyle>
      <a:lvl1pPr marL="342720" marR="0" indent="-342720" algn="l" rtl="0" hangingPunct="0">
        <a:lnSpc>
          <a:spcPct val="100000"/>
        </a:lnSpc>
        <a:spcBef>
          <a:spcPts val="697"/>
        </a:spcBef>
        <a:spcAft>
          <a:spcPts val="0"/>
        </a:spcAft>
        <a:tabLst>
          <a:tab pos="342720" algn="l"/>
          <a:tab pos="448920" algn="l"/>
          <a:tab pos="898200" algn="l"/>
          <a:tab pos="1347480" algn="l"/>
          <a:tab pos="1796760" algn="l"/>
          <a:tab pos="2246040" algn="l"/>
          <a:tab pos="2695320" algn="l"/>
          <a:tab pos="3144600" algn="l"/>
          <a:tab pos="3593879" algn="l"/>
          <a:tab pos="4043160" algn="l"/>
          <a:tab pos="4492439" algn="l"/>
          <a:tab pos="4941360" algn="l"/>
          <a:tab pos="5390640" algn="l"/>
          <a:tab pos="5839920" algn="l"/>
          <a:tab pos="6289200" algn="l"/>
          <a:tab pos="6738479" algn="l"/>
          <a:tab pos="7187760" algn="l"/>
          <a:tab pos="7637039" algn="l"/>
          <a:tab pos="8086320" algn="l"/>
          <a:tab pos="8535600" algn="l"/>
          <a:tab pos="8984880" algn="l"/>
        </a:tabLst>
        <a:defRPr lang="en-GB" sz="3200" b="0" i="0" u="none" strike="noStrike" kern="1200" baseline="0">
          <a:ln>
            <a:noFill/>
          </a:ln>
          <a:solidFill>
            <a:srgbClr val="646464"/>
          </a:solidFill>
          <a:latin typeface="Arial" pitchFamily="18"/>
        </a:defRPr>
      </a:lvl1pPr>
    </p:bodyStyle>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1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www.facebook.com/groups/ScienceTeachersEurope/?fref=ts" TargetMode="External"/><Relationship Id="rId2" Type="http://schemas.openxmlformats.org/officeDocument/2006/relationships/hyperlink" Target="https://twitter.com/scientix_eu" TargetMode="External"/><Relationship Id="rId1" Type="http://schemas.openxmlformats.org/officeDocument/2006/relationships/slideLayout" Target="../slideLayouts/slideLayout2.xml"/><Relationship Id="rId5" Type="http://schemas.openxmlformats.org/officeDocument/2006/relationships/image" Target="../media/image25.png"/><Relationship Id="rId4" Type="http://schemas.openxmlformats.org/officeDocument/2006/relationships/image" Target="../media/image29.png"/></Relationships>
</file>

<file path=ppt/slides/_rels/slide1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s://www.youtube.com/watch?v=t2nunHvD_EA"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cientix.eu/"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www.eun.org/"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15.jpeg"/><Relationship Id="rId13" Type="http://schemas.openxmlformats.org/officeDocument/2006/relationships/image" Target="../media/image20.jpeg"/><Relationship Id="rId3" Type="http://schemas.openxmlformats.org/officeDocument/2006/relationships/image" Target="../media/image10.jpeg"/><Relationship Id="rId7" Type="http://schemas.openxmlformats.org/officeDocument/2006/relationships/image" Target="../media/image14.jpeg"/><Relationship Id="rId12" Type="http://schemas.openxmlformats.org/officeDocument/2006/relationships/image" Target="../media/image19.jpeg"/><Relationship Id="rId2" Type="http://schemas.openxmlformats.org/officeDocument/2006/relationships/image" Target="../media/image9.jpeg"/><Relationship Id="rId1" Type="http://schemas.openxmlformats.org/officeDocument/2006/relationships/slideLayout" Target="../slideLayouts/slideLayout3.xml"/><Relationship Id="rId6" Type="http://schemas.openxmlformats.org/officeDocument/2006/relationships/image" Target="../media/image13.jpeg"/><Relationship Id="rId11" Type="http://schemas.openxmlformats.org/officeDocument/2006/relationships/image" Target="../media/image18.jpeg"/><Relationship Id="rId5" Type="http://schemas.openxmlformats.org/officeDocument/2006/relationships/image" Target="../media/image12.jpeg"/><Relationship Id="rId10" Type="http://schemas.openxmlformats.org/officeDocument/2006/relationships/image" Target="../media/image17.jpeg"/><Relationship Id="rId4" Type="http://schemas.openxmlformats.org/officeDocument/2006/relationships/image" Target="../media/image11.jpeg"/><Relationship Id="rId9" Type="http://schemas.openxmlformats.org/officeDocument/2006/relationships/image" Target="../media/image16.jpeg"/></Relationships>
</file>

<file path=ppt/slides/_rels/slide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1"/>
          <p:cNvSpPr/>
          <p:nvPr/>
        </p:nvSpPr>
        <p:spPr>
          <a:xfrm>
            <a:off x="0" y="2709728"/>
            <a:ext cx="8820727" cy="16920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lstStyle/>
          <a:p>
            <a:pPr marL="342720" indent="-338040" algn="r">
              <a:spcBef>
                <a:spcPts val="899"/>
              </a:spcBef>
              <a:tabLst>
                <a:tab pos="342720" algn="l"/>
                <a:tab pos="791639" algn="l"/>
                <a:tab pos="1240919" algn="l"/>
                <a:tab pos="1690200" algn="l"/>
                <a:tab pos="2139480" algn="l"/>
                <a:tab pos="2588760" algn="l"/>
                <a:tab pos="3038040" algn="l"/>
                <a:tab pos="3487320" algn="l"/>
                <a:tab pos="3936600" algn="l"/>
                <a:tab pos="4385879" algn="l"/>
                <a:tab pos="4835160" algn="l"/>
                <a:tab pos="5284439" algn="l"/>
                <a:tab pos="5733720" algn="l"/>
                <a:tab pos="6183000" algn="l"/>
                <a:tab pos="6632280" algn="l"/>
                <a:tab pos="7081560" algn="l"/>
                <a:tab pos="7530840" algn="l"/>
                <a:tab pos="7980120" algn="l"/>
                <a:tab pos="8429399" algn="l"/>
                <a:tab pos="8878680" algn="l"/>
                <a:tab pos="9327960" algn="l"/>
              </a:tabLst>
            </a:pPr>
            <a:r>
              <a:rPr lang="en-GB" sz="3400" b="1" dirty="0">
                <a:solidFill>
                  <a:schemeClr val="tx2"/>
                </a:solidFill>
                <a:latin typeface="Arial" pitchFamily="18"/>
                <a:ea typeface="Arial" pitchFamily="2"/>
                <a:cs typeface="Arial" pitchFamily="2"/>
              </a:rPr>
              <a:t>Scientix, </a:t>
            </a:r>
            <a:r>
              <a:rPr lang="el-GR" sz="3400" b="1" dirty="0">
                <a:solidFill>
                  <a:schemeClr val="tx2"/>
                </a:solidFill>
                <a:latin typeface="Arial" pitchFamily="18"/>
                <a:ea typeface="Arial" pitchFamily="2"/>
                <a:cs typeface="Arial" pitchFamily="2"/>
              </a:rPr>
              <a:t>η κοινότητα για τη διδασκαλία των Φυσικών Επιστημών στην Ευρώπη.</a:t>
            </a:r>
            <a:endParaRPr lang="en-GB" sz="3400" b="1" dirty="0">
              <a:solidFill>
                <a:srgbClr val="00B0F0"/>
              </a:solidFill>
              <a:latin typeface="Arial" pitchFamily="18"/>
              <a:ea typeface="Arial" pitchFamily="2"/>
              <a:cs typeface="Arial" pitchFamily="2"/>
            </a:endParaRPr>
          </a:p>
          <a:p>
            <a:pPr marL="342720" indent="-338040" algn="r">
              <a:spcBef>
                <a:spcPts val="899"/>
              </a:spcBef>
              <a:tabLst>
                <a:tab pos="342720" algn="l"/>
                <a:tab pos="791639" algn="l"/>
                <a:tab pos="1240919" algn="l"/>
                <a:tab pos="1690200" algn="l"/>
                <a:tab pos="2139480" algn="l"/>
                <a:tab pos="2588760" algn="l"/>
                <a:tab pos="3038040" algn="l"/>
                <a:tab pos="3487320" algn="l"/>
                <a:tab pos="3936600" algn="l"/>
                <a:tab pos="4385879" algn="l"/>
                <a:tab pos="4835160" algn="l"/>
                <a:tab pos="5284439" algn="l"/>
                <a:tab pos="5733720" algn="l"/>
                <a:tab pos="6183000" algn="l"/>
                <a:tab pos="6632280" algn="l"/>
                <a:tab pos="7081560" algn="l"/>
                <a:tab pos="7530840" algn="l"/>
                <a:tab pos="7980120" algn="l"/>
                <a:tab pos="8429399" algn="l"/>
                <a:tab pos="8878680" algn="l"/>
                <a:tab pos="9327960" algn="l"/>
              </a:tabLst>
            </a:pPr>
            <a:endParaRPr lang="en-IE" sz="3200" b="1" dirty="0">
              <a:solidFill>
                <a:srgbClr val="10B2E0"/>
              </a:solidFill>
              <a:latin typeface="Arial" pitchFamily="18"/>
              <a:ea typeface="Arial" pitchFamily="2"/>
              <a:cs typeface="Arial" pitchFamily="2"/>
            </a:endParaRPr>
          </a:p>
        </p:txBody>
      </p:sp>
      <p:sp>
        <p:nvSpPr>
          <p:cNvPr id="3" name="Freeform 2"/>
          <p:cNvSpPr/>
          <p:nvPr/>
        </p:nvSpPr>
        <p:spPr>
          <a:xfrm>
            <a:off x="2268360" y="3789360"/>
            <a:ext cx="5975640" cy="647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ctr" anchorCtr="0" compatLnSpc="1"/>
          <a:lstStyle/>
          <a:p>
            <a:pPr>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GB" sz="1200">
              <a:solidFill>
                <a:srgbClr val="FFFFFF"/>
              </a:solidFill>
              <a:latin typeface="Arial" pitchFamily="18"/>
              <a:ea typeface="SimSun" pitchFamily="2"/>
              <a:cs typeface="SimSun" pitchFamily="2"/>
            </a:endParaRPr>
          </a:p>
        </p:txBody>
      </p:sp>
      <p:sp>
        <p:nvSpPr>
          <p:cNvPr id="4" name="Freeform 2"/>
          <p:cNvSpPr/>
          <p:nvPr/>
        </p:nvSpPr>
        <p:spPr>
          <a:xfrm>
            <a:off x="4680000" y="55440"/>
            <a:ext cx="4500360" cy="7002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anchor="t" anchorCtr="0" compatLnSpc="1"/>
          <a:lstStyle/>
          <a:p>
            <a:pPr>
              <a:spcBef>
                <a:spcPts val="448"/>
              </a:spcBef>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BE" sz="4000" b="1" dirty="0">
                <a:solidFill>
                  <a:srgbClr val="0177C1"/>
                </a:solidFill>
                <a:latin typeface="Arial" pitchFamily="18"/>
                <a:ea typeface="ヒラギノ角ゴ ProN W3" pitchFamily="2"/>
                <a:cs typeface="ヒラギノ角ゴ ProN W3" pitchFamily="2"/>
              </a:rPr>
              <a:t>http://scientix.eu</a:t>
            </a:r>
          </a:p>
        </p:txBody>
      </p:sp>
    </p:spTree>
    <p:extLst>
      <p:ext uri="{BB962C8B-B14F-4D97-AF65-F5344CB8AC3E}">
        <p14:creationId xmlns:p14="http://schemas.microsoft.com/office/powerpoint/2010/main" val="12623078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Ορθογώνιο 1"/>
          <p:cNvSpPr/>
          <p:nvPr/>
        </p:nvSpPr>
        <p:spPr>
          <a:xfrm>
            <a:off x="1005841" y="875211"/>
            <a:ext cx="7798524" cy="4062651"/>
          </a:xfrm>
          <a:prstGeom prst="rect">
            <a:avLst/>
          </a:prstGeom>
        </p:spPr>
        <p:txBody>
          <a:bodyPr wrap="square">
            <a:spAutoFit/>
          </a:bodyPr>
          <a:lstStyle/>
          <a:p>
            <a:r>
              <a:rPr lang="el-GR" sz="2200" dirty="0"/>
              <a:t>Οι πληροφορίες για το κάθε έργο χωρίζονται σε τρεις καρτέλες. Στην πρώτη καρτέλα υπάρχουν οι γενικές πληροφορίες του έργου, όπως οι φορείς υλοποίησης, οι γενικοί στόχοι, οι συνεργάτες, τα θέματα. Η δεύτερη καρτέλα απευθύνεται σε ερευνητές και περιέχει χρήσιμο υλικό και σχετικές με το έργο μελέτες περίπτωσης. Στην τρίτη καρτέλα παρέχεται η εκπαιδευτική μεθοδολογία και σύνδεσμοι με το εκπαιδευτικό υλικό που παρέχεται δωρεάν. Η καρτέλα αυτή απευθύνεται στους εκπαιδευτικούς οι οποίοι και θα υλοποιήσουν το έργο στην τάξη τους.</a:t>
            </a:r>
          </a:p>
          <a:p>
            <a:endParaRPr lang="el-GR" sz="2800" dirty="0"/>
          </a:p>
        </p:txBody>
      </p:sp>
      <p:pic>
        <p:nvPicPr>
          <p:cNvPr id="4" name="Εικόνα 3"/>
          <p:cNvPicPr>
            <a:picLocks noChangeAspect="1"/>
          </p:cNvPicPr>
          <p:nvPr/>
        </p:nvPicPr>
        <p:blipFill>
          <a:blip r:embed="rId2"/>
          <a:stretch>
            <a:fillRect/>
          </a:stretch>
        </p:blipFill>
        <p:spPr>
          <a:xfrm>
            <a:off x="1101664" y="4270027"/>
            <a:ext cx="7585135" cy="1714286"/>
          </a:xfrm>
          <a:prstGeom prst="rect">
            <a:avLst/>
          </a:prstGeom>
        </p:spPr>
      </p:pic>
    </p:spTree>
    <p:extLst>
      <p:ext uri="{BB962C8B-B14F-4D97-AF65-F5344CB8AC3E}">
        <p14:creationId xmlns:p14="http://schemas.microsoft.com/office/powerpoint/2010/main" val="20658257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Ορθογώνιο 1"/>
          <p:cNvSpPr/>
          <p:nvPr/>
        </p:nvSpPr>
        <p:spPr>
          <a:xfrm>
            <a:off x="1005841" y="875211"/>
            <a:ext cx="7798524" cy="2846933"/>
          </a:xfrm>
          <a:prstGeom prst="rect">
            <a:avLst/>
          </a:prstGeom>
        </p:spPr>
        <p:txBody>
          <a:bodyPr wrap="square">
            <a:spAutoFit/>
          </a:bodyPr>
          <a:lstStyle/>
          <a:p>
            <a:r>
              <a:rPr lang="en-US" sz="2800" b="1" dirty="0"/>
              <a:t>B</a:t>
            </a:r>
            <a:r>
              <a:rPr lang="el-GR" sz="2800" b="1" dirty="0"/>
              <a:t>) </a:t>
            </a:r>
            <a:r>
              <a:rPr lang="en-US" sz="2800" b="1" dirty="0"/>
              <a:t>Resources</a:t>
            </a:r>
            <a:endParaRPr lang="el-GR" sz="2800" b="1" dirty="0"/>
          </a:p>
          <a:p>
            <a:endParaRPr lang="el-GR" sz="800" dirty="0"/>
          </a:p>
          <a:p>
            <a:r>
              <a:rPr lang="el-GR" sz="2300" dirty="0"/>
              <a:t>Μια μεγάλη ποικιλία εκπαιδευτικού υλικού (σχέδια μαθήματος, αναφορές από την υλοποίηση των έργων, εκπαιδευτικό υλικό αλλά και εκπαιδευτικοί οδηγοί) είναι διαθέσιμο στο </a:t>
            </a:r>
            <a:r>
              <a:rPr lang="en-US" sz="2300" dirty="0"/>
              <a:t>Resource Repository </a:t>
            </a:r>
            <a:r>
              <a:rPr lang="el-GR" sz="2300" dirty="0"/>
              <a:t>της πύλης</a:t>
            </a:r>
            <a:r>
              <a:rPr lang="en-US" sz="2300" dirty="0"/>
              <a:t>.</a:t>
            </a:r>
            <a:r>
              <a:rPr lang="el-GR" sz="2300" dirty="0"/>
              <a:t> Η αναζήτηση είναι δυνατή και πάλι με τη χρήση κριτηρίων - φίλτρων (πχ θέμα, ηλικιακή ομάδα, γλώσσα). </a:t>
            </a:r>
          </a:p>
          <a:p>
            <a:endParaRPr lang="en-US" sz="2800" dirty="0"/>
          </a:p>
        </p:txBody>
      </p:sp>
      <p:pic>
        <p:nvPicPr>
          <p:cNvPr id="5" name="Εικόνα 4"/>
          <p:cNvPicPr>
            <a:picLocks noChangeAspect="1"/>
          </p:cNvPicPr>
          <p:nvPr/>
        </p:nvPicPr>
        <p:blipFill>
          <a:blip r:embed="rId2"/>
          <a:stretch>
            <a:fillRect/>
          </a:stretch>
        </p:blipFill>
        <p:spPr>
          <a:xfrm>
            <a:off x="0" y="3526971"/>
            <a:ext cx="9144000" cy="3331029"/>
          </a:xfrm>
          <a:prstGeom prst="rect">
            <a:avLst/>
          </a:prstGeom>
        </p:spPr>
      </p:pic>
    </p:spTree>
    <p:extLst>
      <p:ext uri="{BB962C8B-B14F-4D97-AF65-F5344CB8AC3E}">
        <p14:creationId xmlns:p14="http://schemas.microsoft.com/office/powerpoint/2010/main" val="39563755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Ορθογώνιο 1"/>
          <p:cNvSpPr/>
          <p:nvPr/>
        </p:nvSpPr>
        <p:spPr>
          <a:xfrm>
            <a:off x="1005841" y="875211"/>
            <a:ext cx="6061969" cy="5863144"/>
          </a:xfrm>
          <a:prstGeom prst="rect">
            <a:avLst/>
          </a:prstGeom>
        </p:spPr>
        <p:txBody>
          <a:bodyPr wrap="square">
            <a:spAutoFit/>
          </a:bodyPr>
          <a:lstStyle/>
          <a:p>
            <a:endParaRPr lang="el-GR" sz="900" dirty="0"/>
          </a:p>
          <a:p>
            <a:r>
              <a:rPr lang="el-GR" sz="2100" dirty="0"/>
              <a:t>Όλο το υλικό είναι διαθέσιμο δωρεάν. </a:t>
            </a:r>
            <a:endParaRPr lang="en-US" sz="2100" dirty="0"/>
          </a:p>
          <a:p>
            <a:r>
              <a:rPr lang="el-GR" sz="2100" dirty="0"/>
              <a:t>Βασικός άξονας στο εκπαιδευτικό υλικό που διατίθεται από την πύλη είναι η υποστήριξη αφενός της διερευνητικής μάθησης (</a:t>
            </a:r>
            <a:r>
              <a:rPr lang="en-US" sz="2100" dirty="0"/>
              <a:t>inquiry</a:t>
            </a:r>
            <a:r>
              <a:rPr lang="el-GR" sz="2100" dirty="0"/>
              <a:t>-</a:t>
            </a:r>
            <a:r>
              <a:rPr lang="en-US" sz="2100" dirty="0"/>
              <a:t>based learning</a:t>
            </a:r>
            <a:r>
              <a:rPr lang="el-GR" sz="2100" dirty="0"/>
              <a:t>) και αφετέρου η χρήση των Τεχνολογιών της Πληροφορίας και των Επικοινωνιών (ΤΠΕ) στην εκπαίδευση. </a:t>
            </a:r>
            <a:endParaRPr lang="en-US" sz="2100" dirty="0"/>
          </a:p>
          <a:p>
            <a:endParaRPr lang="en-US" sz="2100" dirty="0"/>
          </a:p>
          <a:p>
            <a:r>
              <a:rPr lang="el-GR" sz="2100" dirty="0"/>
              <a:t>Πολύ σημαντική είναι η υπηρεσία «μετάφραση κατά ζήτηση» κατά την οποία μπορεί να μεταφραστεί εκπαιδευτικό υλικό σε οποιαδήποτε από τις 23 επίσημες γλώσσες της Ευρωπαϊκής Ένωσης αν ζητηθεί από τρεις τουλάχιστον εγγεγραμμένους χρήστες στην πύλη με τη μόνη προϋπόθεση να χρησιμοποιηθεί για εκπαιδευτικούς σκοπούς.</a:t>
            </a:r>
          </a:p>
          <a:p>
            <a:endParaRPr lang="el-GR" sz="2300" dirty="0"/>
          </a:p>
          <a:p>
            <a:endParaRPr lang="en-US" sz="2800" dirty="0"/>
          </a:p>
        </p:txBody>
      </p:sp>
      <p:pic>
        <p:nvPicPr>
          <p:cNvPr id="3" name="Εικόνα 2"/>
          <p:cNvPicPr>
            <a:picLocks noChangeAspect="1"/>
          </p:cNvPicPr>
          <p:nvPr/>
        </p:nvPicPr>
        <p:blipFill>
          <a:blip r:embed="rId2"/>
          <a:stretch>
            <a:fillRect/>
          </a:stretch>
        </p:blipFill>
        <p:spPr>
          <a:xfrm>
            <a:off x="7067810" y="875211"/>
            <a:ext cx="2076190" cy="5094515"/>
          </a:xfrm>
          <a:prstGeom prst="rect">
            <a:avLst/>
          </a:prstGeom>
        </p:spPr>
      </p:pic>
    </p:spTree>
    <p:extLst>
      <p:ext uri="{BB962C8B-B14F-4D97-AF65-F5344CB8AC3E}">
        <p14:creationId xmlns:p14="http://schemas.microsoft.com/office/powerpoint/2010/main" val="16371713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Ορθογώνιο 1"/>
          <p:cNvSpPr/>
          <p:nvPr/>
        </p:nvSpPr>
        <p:spPr>
          <a:xfrm>
            <a:off x="1005841" y="875211"/>
            <a:ext cx="7798524" cy="4616648"/>
          </a:xfrm>
          <a:prstGeom prst="rect">
            <a:avLst/>
          </a:prstGeom>
        </p:spPr>
        <p:txBody>
          <a:bodyPr wrap="square">
            <a:spAutoFit/>
          </a:bodyPr>
          <a:lstStyle/>
          <a:p>
            <a:r>
              <a:rPr lang="el-GR" sz="2800" b="1" dirty="0"/>
              <a:t>Ψηφιακή κοινότητα μάθησης</a:t>
            </a:r>
          </a:p>
          <a:p>
            <a:endParaRPr lang="el-GR" sz="800" dirty="0"/>
          </a:p>
          <a:p>
            <a:r>
              <a:rPr lang="el-GR" sz="2300" dirty="0" err="1"/>
              <a:t>To</a:t>
            </a:r>
            <a:r>
              <a:rPr lang="el-GR" sz="2300" dirty="0"/>
              <a:t> Scientix, ως κοινότητα μάθησης, προσφέρει μια σειρά εργαλείων τα οποία μπορεί να αξιοποιήσει ο εκπαιδευτικός στην καθημερινή του πρακτική</a:t>
            </a:r>
            <a:r>
              <a:rPr lang="en-US" sz="2300" dirty="0"/>
              <a:t>.</a:t>
            </a:r>
          </a:p>
          <a:p>
            <a:endParaRPr lang="en-US" sz="2300" dirty="0"/>
          </a:p>
          <a:p>
            <a:r>
              <a:rPr lang="el-GR" sz="2300" dirty="0"/>
              <a:t>Πέρα από το εκπαιδευτικό υλικό που παρέχει η πύλη, είναι πολύ σημαντική η διαμόρφωση ενός πλαισίου επικοινωνίας και συνεργασίας μεταξύ των μελών - εγγεγραμμένων χρηστών. Υπάρχει μια ενεργός </a:t>
            </a:r>
            <a:r>
              <a:rPr lang="en-US" sz="2300" dirty="0"/>
              <a:t>online</a:t>
            </a:r>
            <a:r>
              <a:rPr lang="el-GR" sz="2300" dirty="0"/>
              <a:t> κοινότητα που παρέχει τη δυνατότητα επικοινωνίας και αλληλεπίδρασης ανάμεσα στα μέλη της. </a:t>
            </a:r>
          </a:p>
          <a:p>
            <a:endParaRPr lang="en-US" sz="2800" dirty="0"/>
          </a:p>
        </p:txBody>
      </p:sp>
      <p:pic>
        <p:nvPicPr>
          <p:cNvPr id="3" name="Εικόνα 2"/>
          <p:cNvPicPr>
            <a:picLocks noChangeAspect="1"/>
          </p:cNvPicPr>
          <p:nvPr/>
        </p:nvPicPr>
        <p:blipFill>
          <a:blip r:embed="rId2"/>
          <a:stretch>
            <a:fillRect/>
          </a:stretch>
        </p:blipFill>
        <p:spPr>
          <a:xfrm>
            <a:off x="5105905" y="408544"/>
            <a:ext cx="4038095" cy="466667"/>
          </a:xfrm>
          <a:prstGeom prst="rect">
            <a:avLst/>
          </a:prstGeom>
        </p:spPr>
      </p:pic>
    </p:spTree>
    <p:extLst>
      <p:ext uri="{BB962C8B-B14F-4D97-AF65-F5344CB8AC3E}">
        <p14:creationId xmlns:p14="http://schemas.microsoft.com/office/powerpoint/2010/main" val="3399774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Ορθογώνιο 1"/>
          <p:cNvSpPr/>
          <p:nvPr/>
        </p:nvSpPr>
        <p:spPr>
          <a:xfrm>
            <a:off x="1005841" y="875211"/>
            <a:ext cx="7798524" cy="3908762"/>
          </a:xfrm>
          <a:prstGeom prst="rect">
            <a:avLst/>
          </a:prstGeom>
        </p:spPr>
        <p:txBody>
          <a:bodyPr wrap="square">
            <a:spAutoFit/>
          </a:bodyPr>
          <a:lstStyle/>
          <a:p>
            <a:r>
              <a:rPr lang="el-GR" sz="2800" b="1" dirty="0"/>
              <a:t>Ψηφιακή κοινότητα μάθησης</a:t>
            </a:r>
          </a:p>
          <a:p>
            <a:endParaRPr lang="el-GR" sz="800" dirty="0"/>
          </a:p>
          <a:p>
            <a:r>
              <a:rPr lang="el-GR" sz="2300" dirty="0"/>
              <a:t>Οι χρήστες της πύλης γενικά ενθαρρύνονται να συμμετάσχουν ενεργά, μαζί με συναδέλφους στους από όλη την Ευρώπη, στην ανταλλαγή απόψεων και εμπειριών αλλά και στην διαμόρφωση κοινών εκπαιδευτικών πρακτικών.</a:t>
            </a:r>
            <a:endParaRPr lang="en-US" sz="2300" dirty="0"/>
          </a:p>
          <a:p>
            <a:endParaRPr lang="en-US" sz="2300" dirty="0"/>
          </a:p>
          <a:p>
            <a:r>
              <a:rPr lang="el-GR" sz="2300" dirty="0"/>
              <a:t>Ο χρήστης αφού δημιουργήσει τον προσωπικό του λογαριασμό στη διαδικτυακή πύλη έχει τη δυνατότητα να χρησιμοποιήσει όλα τα διαθέσιμα συνεργατικά εργαλεία.  </a:t>
            </a:r>
          </a:p>
          <a:p>
            <a:endParaRPr lang="en-US" sz="2800" dirty="0"/>
          </a:p>
        </p:txBody>
      </p:sp>
      <p:pic>
        <p:nvPicPr>
          <p:cNvPr id="5" name="Εικόνα 4"/>
          <p:cNvPicPr>
            <a:picLocks noChangeAspect="1"/>
          </p:cNvPicPr>
          <p:nvPr/>
        </p:nvPicPr>
        <p:blipFill>
          <a:blip r:embed="rId2"/>
          <a:stretch>
            <a:fillRect/>
          </a:stretch>
        </p:blipFill>
        <p:spPr>
          <a:xfrm>
            <a:off x="5105905" y="408544"/>
            <a:ext cx="4038095" cy="466667"/>
          </a:xfrm>
          <a:prstGeom prst="rect">
            <a:avLst/>
          </a:prstGeom>
        </p:spPr>
      </p:pic>
    </p:spTree>
    <p:extLst>
      <p:ext uri="{BB962C8B-B14F-4D97-AF65-F5344CB8AC3E}">
        <p14:creationId xmlns:p14="http://schemas.microsoft.com/office/powerpoint/2010/main" val="27073230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Ορθογώνιο 1"/>
          <p:cNvSpPr/>
          <p:nvPr/>
        </p:nvSpPr>
        <p:spPr>
          <a:xfrm>
            <a:off x="1005841" y="875211"/>
            <a:ext cx="7798524" cy="5370701"/>
          </a:xfrm>
          <a:prstGeom prst="rect">
            <a:avLst/>
          </a:prstGeom>
        </p:spPr>
        <p:txBody>
          <a:bodyPr wrap="square">
            <a:spAutoFit/>
          </a:bodyPr>
          <a:lstStyle/>
          <a:p>
            <a:r>
              <a:rPr lang="el-GR" sz="2800" b="1" dirty="0"/>
              <a:t>Ψηφιακή κοινότητα μάθησης</a:t>
            </a:r>
          </a:p>
          <a:p>
            <a:endParaRPr lang="el-GR" sz="800" dirty="0"/>
          </a:p>
          <a:p>
            <a:r>
              <a:rPr lang="el-GR" sz="2300" dirty="0"/>
              <a:t>Ο εγγεγραμμένος εκπαιδευτικός έχει στη διάθεσή του τα ακόλουθα εργαλεία:</a:t>
            </a:r>
            <a:endParaRPr lang="en-US" sz="2300" dirty="0"/>
          </a:p>
          <a:p>
            <a:endParaRPr lang="el-GR" sz="1200" dirty="0"/>
          </a:p>
          <a:p>
            <a:pPr marL="342900" indent="-342900">
              <a:buFont typeface="Arial" panose="020B0604020202020204" pitchFamily="34" charset="0"/>
              <a:buChar char="•"/>
            </a:pPr>
            <a:r>
              <a:rPr lang="el-GR" sz="2200" dirty="0"/>
              <a:t>Συμμετοχή σε </a:t>
            </a:r>
            <a:r>
              <a:rPr lang="en-US" sz="2200" dirty="0"/>
              <a:t>discussion forums </a:t>
            </a:r>
            <a:r>
              <a:rPr lang="el-GR" sz="2200" dirty="0"/>
              <a:t>με συζητήσεις σχετικά με τις πιο πρόσφατες πρωτοβουλίες στον τομέα της επιστήμης της εκπαίδευσης.</a:t>
            </a:r>
            <a:endParaRPr lang="en-US" sz="2200" dirty="0"/>
          </a:p>
          <a:p>
            <a:endParaRPr lang="el-GR" sz="2200" dirty="0"/>
          </a:p>
          <a:p>
            <a:pPr marL="342900" indent="-342900">
              <a:buFont typeface="Arial" panose="020B0604020202020204" pitchFamily="34" charset="0"/>
              <a:buChar char="•"/>
            </a:pPr>
            <a:r>
              <a:rPr lang="el-GR" sz="2200" dirty="0"/>
              <a:t>Κοινότητες Πρακτικής (</a:t>
            </a:r>
            <a:r>
              <a:rPr lang="en-GB" sz="2200" dirty="0"/>
              <a:t>Communities</a:t>
            </a:r>
            <a:r>
              <a:rPr lang="el-GR" sz="2200" dirty="0"/>
              <a:t> of </a:t>
            </a:r>
            <a:r>
              <a:rPr lang="en-GB" sz="2200" dirty="0"/>
              <a:t>Practice</a:t>
            </a:r>
            <a:r>
              <a:rPr lang="el-GR" sz="2200" dirty="0"/>
              <a:t>), όπου οι εκπαιδευτικοί των STEM, υπό την καθοδήγηση κάθε φορά ενός ειδικού, είναι σε θέση να συζητήσουν παιδαγωγικά θέματα σχετικά με την επιστήμη, την τεχνολογία και τη διδακτική τους.</a:t>
            </a:r>
            <a:endParaRPr lang="en-US" sz="2200" dirty="0"/>
          </a:p>
          <a:p>
            <a:endParaRPr lang="el-GR" sz="2200" dirty="0"/>
          </a:p>
          <a:p>
            <a:pPr marL="342900" indent="-342900">
              <a:buFont typeface="Arial" panose="020B0604020202020204" pitchFamily="34" charset="0"/>
              <a:buChar char="•"/>
            </a:pPr>
            <a:r>
              <a:rPr lang="el-GR" sz="2200" dirty="0"/>
              <a:t>Chat, ως άμεσος τρόπος αλληλεπίδρασης με άλλους χρήστες</a:t>
            </a:r>
            <a:r>
              <a:rPr lang="el-GR" sz="2300" dirty="0"/>
              <a:t>.</a:t>
            </a:r>
          </a:p>
          <a:p>
            <a:endParaRPr lang="en-US" sz="2800" dirty="0"/>
          </a:p>
        </p:txBody>
      </p:sp>
      <p:pic>
        <p:nvPicPr>
          <p:cNvPr id="4" name="Εικόνα 3"/>
          <p:cNvPicPr>
            <a:picLocks noChangeAspect="1"/>
          </p:cNvPicPr>
          <p:nvPr/>
        </p:nvPicPr>
        <p:blipFill>
          <a:blip r:embed="rId2"/>
          <a:stretch>
            <a:fillRect/>
          </a:stretch>
        </p:blipFill>
        <p:spPr>
          <a:xfrm>
            <a:off x="7884189" y="1619793"/>
            <a:ext cx="920176" cy="825191"/>
          </a:xfrm>
          <a:prstGeom prst="rect">
            <a:avLst/>
          </a:prstGeom>
        </p:spPr>
      </p:pic>
      <p:pic>
        <p:nvPicPr>
          <p:cNvPr id="5" name="Εικόνα 4"/>
          <p:cNvPicPr>
            <a:picLocks noChangeAspect="1"/>
          </p:cNvPicPr>
          <p:nvPr/>
        </p:nvPicPr>
        <p:blipFill>
          <a:blip r:embed="rId3"/>
          <a:stretch>
            <a:fillRect/>
          </a:stretch>
        </p:blipFill>
        <p:spPr>
          <a:xfrm>
            <a:off x="7966497" y="2999912"/>
            <a:ext cx="837868" cy="814099"/>
          </a:xfrm>
          <a:prstGeom prst="rect">
            <a:avLst/>
          </a:prstGeom>
        </p:spPr>
      </p:pic>
      <p:pic>
        <p:nvPicPr>
          <p:cNvPr id="6" name="Εικόνα 5"/>
          <p:cNvPicPr>
            <a:picLocks noChangeAspect="1"/>
          </p:cNvPicPr>
          <p:nvPr/>
        </p:nvPicPr>
        <p:blipFill>
          <a:blip r:embed="rId4"/>
          <a:stretch>
            <a:fillRect/>
          </a:stretch>
        </p:blipFill>
        <p:spPr>
          <a:xfrm>
            <a:off x="5105905" y="408544"/>
            <a:ext cx="4038095" cy="466667"/>
          </a:xfrm>
          <a:prstGeom prst="rect">
            <a:avLst/>
          </a:prstGeom>
        </p:spPr>
      </p:pic>
    </p:spTree>
    <p:extLst>
      <p:ext uri="{BB962C8B-B14F-4D97-AF65-F5344CB8AC3E}">
        <p14:creationId xmlns:p14="http://schemas.microsoft.com/office/powerpoint/2010/main" val="420143379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Ορθογώνιο 1"/>
          <p:cNvSpPr/>
          <p:nvPr/>
        </p:nvSpPr>
        <p:spPr>
          <a:xfrm>
            <a:off x="1005841" y="875211"/>
            <a:ext cx="7798524" cy="4924425"/>
          </a:xfrm>
          <a:prstGeom prst="rect">
            <a:avLst/>
          </a:prstGeom>
        </p:spPr>
        <p:txBody>
          <a:bodyPr wrap="square">
            <a:spAutoFit/>
          </a:bodyPr>
          <a:lstStyle/>
          <a:p>
            <a:r>
              <a:rPr lang="el-GR" sz="2800" b="1" dirty="0"/>
              <a:t>Ψηφιακή κοινότητα μάθησης</a:t>
            </a:r>
          </a:p>
          <a:p>
            <a:pPr marL="171450" indent="-171450">
              <a:buFont typeface="Arial" panose="020B0604020202020204" pitchFamily="34" charset="0"/>
              <a:buChar char="•"/>
            </a:pPr>
            <a:endParaRPr lang="el-GR" sz="800" dirty="0"/>
          </a:p>
          <a:p>
            <a:r>
              <a:rPr lang="el-GR" sz="2300" dirty="0"/>
              <a:t>Ο εγγεγραμμένος εκπαιδευτικός έχει στη διάθεσή του τα ακόλουθα εργαλεία:</a:t>
            </a:r>
            <a:endParaRPr lang="en-US" sz="2300" dirty="0"/>
          </a:p>
          <a:p>
            <a:pPr marL="342900" indent="-342900">
              <a:buFont typeface="Arial" panose="020B0604020202020204" pitchFamily="34" charset="0"/>
              <a:buChar char="•"/>
            </a:pPr>
            <a:endParaRPr lang="el-GR" sz="2000" dirty="0"/>
          </a:p>
          <a:p>
            <a:pPr marL="342900" indent="-342900">
              <a:buFont typeface="Arial" panose="020B0604020202020204" pitchFamily="34" charset="0"/>
              <a:buChar char="•"/>
            </a:pPr>
            <a:r>
              <a:rPr lang="el-GR" sz="2300" dirty="0"/>
              <a:t>Εκδηλώσεις δικτύωσης, που φέρουν μαζί τους συντονιστές έργων, διαχειριστές και άλλους εκπροσώπους, από την ευρωπαϊκή και εθνική επιστημονική εκπαίδευση. </a:t>
            </a:r>
            <a:endParaRPr lang="en-US" sz="2300" dirty="0"/>
          </a:p>
          <a:p>
            <a:pPr marL="342900" indent="-342900">
              <a:buFont typeface="Arial" panose="020B0604020202020204" pitchFamily="34" charset="0"/>
              <a:buChar char="•"/>
            </a:pPr>
            <a:endParaRPr lang="el-GR" sz="2000" dirty="0"/>
          </a:p>
          <a:p>
            <a:pPr marL="342900" indent="-342900">
              <a:buFont typeface="Arial" panose="020B0604020202020204" pitchFamily="34" charset="0"/>
              <a:buChar char="•"/>
            </a:pPr>
            <a:r>
              <a:rPr lang="el-GR" sz="2300" dirty="0"/>
              <a:t>Περιοδική ενημέρωση με τη μορφή </a:t>
            </a:r>
            <a:r>
              <a:rPr lang="en-US" sz="2300" dirty="0"/>
              <a:t>newsletter, digest, RSS feeds, email updates, </a:t>
            </a:r>
            <a:r>
              <a:rPr lang="el-GR" sz="2300" dirty="0"/>
              <a:t>σχετική με τις εξελίξεις στο χώρο της εκπαίδευσης των Φυσικών Επιστημών και πληροφορίες σχετικά με τις εθνικές στρατηγικές για την εκπαίδευση STEM στην Ευρώπη</a:t>
            </a:r>
            <a:r>
              <a:rPr lang="en-US" sz="2800" dirty="0"/>
              <a:t>.</a:t>
            </a:r>
            <a:endParaRPr lang="el-GR" sz="2300" dirty="0"/>
          </a:p>
        </p:txBody>
      </p:sp>
      <p:pic>
        <p:nvPicPr>
          <p:cNvPr id="3" name="Εικόνα 2"/>
          <p:cNvPicPr>
            <a:picLocks noChangeAspect="1"/>
          </p:cNvPicPr>
          <p:nvPr/>
        </p:nvPicPr>
        <p:blipFill>
          <a:blip r:embed="rId2"/>
          <a:stretch>
            <a:fillRect/>
          </a:stretch>
        </p:blipFill>
        <p:spPr>
          <a:xfrm>
            <a:off x="8135202" y="2822368"/>
            <a:ext cx="1008798" cy="1030110"/>
          </a:xfrm>
          <a:prstGeom prst="rect">
            <a:avLst/>
          </a:prstGeom>
        </p:spPr>
      </p:pic>
      <p:pic>
        <p:nvPicPr>
          <p:cNvPr id="4" name="Εικόνα 3"/>
          <p:cNvPicPr>
            <a:picLocks noChangeAspect="1"/>
          </p:cNvPicPr>
          <p:nvPr/>
        </p:nvPicPr>
        <p:blipFill>
          <a:blip r:embed="rId3"/>
          <a:stretch>
            <a:fillRect/>
          </a:stretch>
        </p:blipFill>
        <p:spPr>
          <a:xfrm>
            <a:off x="5105905" y="408544"/>
            <a:ext cx="4038095" cy="466667"/>
          </a:xfrm>
          <a:prstGeom prst="rect">
            <a:avLst/>
          </a:prstGeom>
        </p:spPr>
      </p:pic>
    </p:spTree>
    <p:extLst>
      <p:ext uri="{BB962C8B-B14F-4D97-AF65-F5344CB8AC3E}">
        <p14:creationId xmlns:p14="http://schemas.microsoft.com/office/powerpoint/2010/main" val="10796261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Ορθογώνιο 1"/>
          <p:cNvSpPr/>
          <p:nvPr/>
        </p:nvSpPr>
        <p:spPr>
          <a:xfrm>
            <a:off x="1005841" y="875211"/>
            <a:ext cx="7798524" cy="5032147"/>
          </a:xfrm>
          <a:prstGeom prst="rect">
            <a:avLst/>
          </a:prstGeom>
        </p:spPr>
        <p:txBody>
          <a:bodyPr wrap="square">
            <a:spAutoFit/>
          </a:bodyPr>
          <a:lstStyle/>
          <a:p>
            <a:r>
              <a:rPr lang="el-GR" sz="2800" b="1" dirty="0"/>
              <a:t>Ψηφιακή κοινότητα μάθησης</a:t>
            </a:r>
          </a:p>
          <a:p>
            <a:endParaRPr lang="el-GR" sz="800" dirty="0"/>
          </a:p>
          <a:p>
            <a:r>
              <a:rPr lang="el-GR" sz="2300" dirty="0"/>
              <a:t>Ο εγγεγραμμένος εκπαιδευτικός έχει στη διάθεσή του τα ακόλουθα εργαλεία:</a:t>
            </a:r>
            <a:endParaRPr lang="en-US" sz="2300" dirty="0"/>
          </a:p>
          <a:p>
            <a:endParaRPr lang="el-GR" sz="1000" dirty="0"/>
          </a:p>
          <a:p>
            <a:pPr marL="342900" indent="-342900">
              <a:buFont typeface="Arial" panose="020B0604020202020204" pitchFamily="34" charset="0"/>
              <a:buChar char="•"/>
            </a:pPr>
            <a:r>
              <a:rPr lang="el-GR" sz="2300" dirty="0"/>
              <a:t>Λογαριασμό Twitter (</a:t>
            </a:r>
            <a:r>
              <a:rPr lang="el-GR" sz="2300" dirty="0">
                <a:hlinkClick r:id="rId2"/>
              </a:rPr>
              <a:t>@</a:t>
            </a:r>
            <a:r>
              <a:rPr lang="en-US" sz="2300" dirty="0" err="1">
                <a:hlinkClick r:id="rId2"/>
              </a:rPr>
              <a:t>scientix_eu</a:t>
            </a:r>
            <a:r>
              <a:rPr lang="en-US" sz="2300" dirty="0"/>
              <a:t>)</a:t>
            </a:r>
            <a:r>
              <a:rPr lang="el-GR" sz="2300" dirty="0"/>
              <a:t> και ομάδα Facebook</a:t>
            </a:r>
            <a:r>
              <a:rPr lang="en-US" sz="2300" dirty="0"/>
              <a:t> (</a:t>
            </a:r>
            <a:r>
              <a:rPr lang="en-US" sz="2300" dirty="0">
                <a:hlinkClick r:id="rId3"/>
              </a:rPr>
              <a:t>Science Teachers in Europe</a:t>
            </a:r>
            <a:r>
              <a:rPr lang="en-US" sz="2300" dirty="0"/>
              <a:t>)</a:t>
            </a:r>
          </a:p>
          <a:p>
            <a:pPr marL="342900" indent="-342900">
              <a:buFont typeface="Arial" panose="020B0604020202020204" pitchFamily="34" charset="0"/>
              <a:buChar char="•"/>
            </a:pPr>
            <a:endParaRPr lang="en-US" sz="1000" dirty="0"/>
          </a:p>
          <a:p>
            <a:pPr marL="342900" indent="-342900">
              <a:buFont typeface="Arial" panose="020B0604020202020204" pitchFamily="34" charset="0"/>
              <a:buChar char="•"/>
            </a:pPr>
            <a:r>
              <a:rPr lang="el-GR" sz="2300" dirty="0"/>
              <a:t>Δυνατότητα συμμετοχής σε </a:t>
            </a:r>
            <a:r>
              <a:rPr lang="en-US" sz="2300" dirty="0"/>
              <a:t>on-line meeting rooms </a:t>
            </a:r>
            <a:r>
              <a:rPr lang="el-GR" sz="2300" dirty="0"/>
              <a:t>του Ευρωπαϊκού Σχολικού Δικτύου στην πλατφόρμα </a:t>
            </a:r>
            <a:r>
              <a:rPr lang="en-US" sz="2300" dirty="0"/>
              <a:t>Cisco's WebEx Conference tool.</a:t>
            </a:r>
          </a:p>
          <a:p>
            <a:pPr marL="342900" indent="-342900">
              <a:buFont typeface="Arial" panose="020B0604020202020204" pitchFamily="34" charset="0"/>
              <a:buChar char="•"/>
            </a:pPr>
            <a:endParaRPr lang="el-GR" sz="1000" dirty="0"/>
          </a:p>
          <a:p>
            <a:pPr marL="342900" indent="-342900">
              <a:buFont typeface="Arial" panose="020B0604020202020204" pitchFamily="34" charset="0"/>
              <a:buChar char="•"/>
            </a:pPr>
            <a:r>
              <a:rPr lang="el-GR" sz="2300" dirty="0"/>
              <a:t>Αναζήτηση σε διαδικτυακό ημερολόγιο για προγράμματα, εκδηλώσεις, συνέδρια, διαγωνισμούς και άλλα γεγονότα σε εθνικό και διεθνές επίπεδο που σχετίζονται με την εκπαίδευση και τις Φυσικές Επιστήμες.</a:t>
            </a:r>
            <a:endParaRPr lang="en-US" sz="2800" dirty="0"/>
          </a:p>
        </p:txBody>
      </p:sp>
      <p:pic>
        <p:nvPicPr>
          <p:cNvPr id="3" name="Εικόνα 2"/>
          <p:cNvPicPr>
            <a:picLocks noChangeAspect="1"/>
          </p:cNvPicPr>
          <p:nvPr/>
        </p:nvPicPr>
        <p:blipFill>
          <a:blip r:embed="rId4"/>
          <a:stretch>
            <a:fillRect/>
          </a:stretch>
        </p:blipFill>
        <p:spPr>
          <a:xfrm>
            <a:off x="8111323" y="3706066"/>
            <a:ext cx="741170" cy="720582"/>
          </a:xfrm>
          <a:prstGeom prst="rect">
            <a:avLst/>
          </a:prstGeom>
        </p:spPr>
      </p:pic>
      <p:pic>
        <p:nvPicPr>
          <p:cNvPr id="4" name="Εικόνα 3"/>
          <p:cNvPicPr>
            <a:picLocks noChangeAspect="1"/>
          </p:cNvPicPr>
          <p:nvPr/>
        </p:nvPicPr>
        <p:blipFill>
          <a:blip r:embed="rId5"/>
          <a:stretch>
            <a:fillRect/>
          </a:stretch>
        </p:blipFill>
        <p:spPr>
          <a:xfrm>
            <a:off x="5105905" y="408544"/>
            <a:ext cx="4038095" cy="466667"/>
          </a:xfrm>
          <a:prstGeom prst="rect">
            <a:avLst/>
          </a:prstGeom>
        </p:spPr>
      </p:pic>
    </p:spTree>
    <p:extLst>
      <p:ext uri="{BB962C8B-B14F-4D97-AF65-F5344CB8AC3E}">
        <p14:creationId xmlns:p14="http://schemas.microsoft.com/office/powerpoint/2010/main" val="23728759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Ορθογώνιο 1"/>
          <p:cNvSpPr/>
          <p:nvPr/>
        </p:nvSpPr>
        <p:spPr>
          <a:xfrm>
            <a:off x="1005841" y="875211"/>
            <a:ext cx="7798524" cy="5416868"/>
          </a:xfrm>
          <a:prstGeom prst="rect">
            <a:avLst/>
          </a:prstGeom>
        </p:spPr>
        <p:txBody>
          <a:bodyPr wrap="square">
            <a:spAutoFit/>
          </a:bodyPr>
          <a:lstStyle/>
          <a:p>
            <a:r>
              <a:rPr lang="el-GR" sz="2800" b="1" dirty="0"/>
              <a:t>Ψηφιακή κοινότητα μάθησης</a:t>
            </a:r>
          </a:p>
          <a:p>
            <a:endParaRPr lang="el-GR" sz="800" dirty="0"/>
          </a:p>
          <a:p>
            <a:r>
              <a:rPr lang="el-GR" sz="2300" dirty="0"/>
              <a:t>Ο εγγεγραμμένος εκπαιδευτικός έχει στη διάθεσή του τα ακόλουθα εργαλεία:</a:t>
            </a:r>
            <a:endParaRPr lang="en-US" sz="2300" dirty="0"/>
          </a:p>
          <a:p>
            <a:endParaRPr lang="el-GR" sz="1000" dirty="0"/>
          </a:p>
          <a:p>
            <a:pPr marL="342900" indent="-342900">
              <a:buFont typeface="Arial" panose="020B0604020202020204" pitchFamily="34" charset="0"/>
              <a:buChar char="•"/>
            </a:pPr>
            <a:r>
              <a:rPr lang="el-GR" sz="2300" dirty="0"/>
              <a:t>Δωρεάν </a:t>
            </a:r>
            <a:r>
              <a:rPr lang="en-US" sz="2300" dirty="0"/>
              <a:t>online</a:t>
            </a:r>
            <a:r>
              <a:rPr lang="el-GR" sz="2300" dirty="0"/>
              <a:t> εκπαίδευση με το εκπαιδευτικό εργαλείο </a:t>
            </a:r>
            <a:r>
              <a:rPr lang="en-US" sz="2300" dirty="0"/>
              <a:t>Moodle</a:t>
            </a:r>
            <a:r>
              <a:rPr lang="el-GR" sz="2000" dirty="0"/>
              <a:t>. Οι εκπαιδευτικοί, σύμφωνα με τον δικό τους μαθησιακό ρυθμό, μπορούν να παρακολουθήσουν μαθήματα </a:t>
            </a:r>
            <a:r>
              <a:rPr lang="en-US" sz="2000" dirty="0"/>
              <a:t>online</a:t>
            </a:r>
            <a:r>
              <a:rPr lang="el-GR" sz="2000" dirty="0"/>
              <a:t>.</a:t>
            </a:r>
            <a:endParaRPr lang="en-US" sz="2000" dirty="0"/>
          </a:p>
          <a:p>
            <a:pPr marL="342900" indent="-342900">
              <a:buFont typeface="Arial" panose="020B0604020202020204" pitchFamily="34" charset="0"/>
              <a:buChar char="•"/>
            </a:pPr>
            <a:endParaRPr lang="el-GR" sz="1000" dirty="0"/>
          </a:p>
          <a:p>
            <a:pPr marL="342900" indent="-342900">
              <a:buFont typeface="Arial" panose="020B0604020202020204" pitchFamily="34" charset="0"/>
              <a:buChar char="•"/>
            </a:pPr>
            <a:r>
              <a:rPr lang="el-GR" sz="2300" dirty="0"/>
              <a:t>Μια σειρά από εργαστήρια (</a:t>
            </a:r>
            <a:r>
              <a:rPr lang="en-US" sz="2300" dirty="0"/>
              <a:t>workshops</a:t>
            </a:r>
            <a:r>
              <a:rPr lang="el-GR" sz="2300" dirty="0"/>
              <a:t>) και διαδικτυακά σεμινάρια (</a:t>
            </a:r>
            <a:r>
              <a:rPr lang="en-US" sz="2300" dirty="0"/>
              <a:t>webinars</a:t>
            </a:r>
            <a:r>
              <a:rPr lang="el-GR" sz="2300" dirty="0"/>
              <a:t>) που πραγματοποιούνται σε τακτά διαστήματα πάνω σε θέματα που αφορούν σύγχρονες εκπαιδευτικές πρακτικές.</a:t>
            </a:r>
            <a:endParaRPr lang="en-US" sz="2300" dirty="0"/>
          </a:p>
          <a:p>
            <a:pPr marL="342900" indent="-342900">
              <a:buFont typeface="Arial" panose="020B0604020202020204" pitchFamily="34" charset="0"/>
              <a:buChar char="•"/>
            </a:pPr>
            <a:endParaRPr lang="el-GR" sz="1000" dirty="0"/>
          </a:p>
          <a:p>
            <a:pPr marL="342900" indent="-342900">
              <a:buFont typeface="Arial" panose="020B0604020202020204" pitchFamily="34" charset="0"/>
              <a:buChar char="•"/>
            </a:pPr>
            <a:r>
              <a:rPr lang="el-GR" sz="2300" dirty="0"/>
              <a:t>Συμμετοχή σε </a:t>
            </a:r>
            <a:r>
              <a:rPr lang="en-US" sz="2300" dirty="0"/>
              <a:t>blog</a:t>
            </a:r>
            <a:r>
              <a:rPr lang="el-GR" sz="2300" dirty="0"/>
              <a:t> για την παρουσίαση διαφόρων εκπαιδευτικών πρακτικών</a:t>
            </a:r>
            <a:r>
              <a:rPr lang="en-US" sz="2300" dirty="0"/>
              <a:t>.</a:t>
            </a:r>
            <a:endParaRPr lang="el-GR" sz="2300" dirty="0"/>
          </a:p>
          <a:p>
            <a:endParaRPr lang="en-US" sz="2800" dirty="0"/>
          </a:p>
        </p:txBody>
      </p:sp>
      <p:pic>
        <p:nvPicPr>
          <p:cNvPr id="3" name="Εικόνα 2"/>
          <p:cNvPicPr>
            <a:picLocks noChangeAspect="1"/>
          </p:cNvPicPr>
          <p:nvPr/>
        </p:nvPicPr>
        <p:blipFill>
          <a:blip r:embed="rId2"/>
          <a:stretch>
            <a:fillRect/>
          </a:stretch>
        </p:blipFill>
        <p:spPr>
          <a:xfrm>
            <a:off x="7820499" y="4843566"/>
            <a:ext cx="983866" cy="943979"/>
          </a:xfrm>
          <a:prstGeom prst="rect">
            <a:avLst/>
          </a:prstGeom>
        </p:spPr>
      </p:pic>
      <p:pic>
        <p:nvPicPr>
          <p:cNvPr id="4" name="Εικόνα 3"/>
          <p:cNvPicPr>
            <a:picLocks noChangeAspect="1"/>
          </p:cNvPicPr>
          <p:nvPr/>
        </p:nvPicPr>
        <p:blipFill>
          <a:blip r:embed="rId3"/>
          <a:stretch>
            <a:fillRect/>
          </a:stretch>
        </p:blipFill>
        <p:spPr>
          <a:xfrm>
            <a:off x="5105905" y="408544"/>
            <a:ext cx="4038095" cy="466667"/>
          </a:xfrm>
          <a:prstGeom prst="rect">
            <a:avLst/>
          </a:prstGeom>
        </p:spPr>
      </p:pic>
    </p:spTree>
    <p:extLst>
      <p:ext uri="{BB962C8B-B14F-4D97-AF65-F5344CB8AC3E}">
        <p14:creationId xmlns:p14="http://schemas.microsoft.com/office/powerpoint/2010/main" val="143380068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Ορθογώνιο 1"/>
          <p:cNvSpPr/>
          <p:nvPr/>
        </p:nvSpPr>
        <p:spPr>
          <a:xfrm>
            <a:off x="1005841" y="875211"/>
            <a:ext cx="7798524" cy="2169825"/>
          </a:xfrm>
          <a:prstGeom prst="rect">
            <a:avLst/>
          </a:prstGeom>
        </p:spPr>
        <p:txBody>
          <a:bodyPr wrap="square">
            <a:spAutoFit/>
          </a:bodyPr>
          <a:lstStyle/>
          <a:p>
            <a:r>
              <a:rPr lang="el-GR" sz="2800" dirty="0"/>
              <a:t>Για περισσότερες πληροφορίες μπορείτε να παρακολουθήσετε το παρακάτω </a:t>
            </a:r>
            <a:r>
              <a:rPr lang="en-US" sz="2800" dirty="0"/>
              <a:t>video</a:t>
            </a:r>
            <a:endParaRPr lang="el-GR" sz="2800" dirty="0"/>
          </a:p>
          <a:p>
            <a:endParaRPr lang="el-GR" sz="2300" dirty="0"/>
          </a:p>
          <a:p>
            <a:r>
              <a:rPr lang="en-US" sz="2800" dirty="0">
                <a:hlinkClick r:id="rId2"/>
              </a:rPr>
              <a:t>https://www.youtube.com/watch?v=t2nunHvD_EA</a:t>
            </a:r>
            <a:endParaRPr lang="el-GR" sz="2800" dirty="0"/>
          </a:p>
          <a:p>
            <a:endParaRPr lang="en-US" sz="2800" dirty="0"/>
          </a:p>
        </p:txBody>
      </p:sp>
    </p:spTree>
    <p:extLst>
      <p:ext uri="{BB962C8B-B14F-4D97-AF65-F5344CB8AC3E}">
        <p14:creationId xmlns:p14="http://schemas.microsoft.com/office/powerpoint/2010/main" val="8208431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lum/>
            <a:alphaModFix/>
          </a:blip>
          <a:srcRect/>
          <a:stretch>
            <a:fillRect/>
          </a:stretch>
        </p:blipFill>
        <p:spPr>
          <a:xfrm>
            <a:off x="735" y="539640"/>
            <a:ext cx="9144000" cy="4799160"/>
          </a:xfrm>
          <a:prstGeom prst="rect">
            <a:avLst/>
          </a:prstGeom>
          <a:noFill/>
          <a:ln>
            <a:noFill/>
          </a:ln>
        </p:spPr>
      </p:pic>
      <p:sp>
        <p:nvSpPr>
          <p:cNvPr id="3" name="Freeform 2"/>
          <p:cNvSpPr/>
          <p:nvPr/>
        </p:nvSpPr>
        <p:spPr>
          <a:xfrm>
            <a:off x="4680000" y="55440"/>
            <a:ext cx="4500360" cy="7002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anchor="t" anchorCtr="0" compatLnSpc="1"/>
          <a:lstStyle/>
          <a:p>
            <a:pPr>
              <a:spcBef>
                <a:spcPts val="448"/>
              </a:spcBef>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BE" sz="4000" b="1" dirty="0">
                <a:solidFill>
                  <a:srgbClr val="0177C1"/>
                </a:solidFill>
                <a:latin typeface="Arial" pitchFamily="18"/>
                <a:ea typeface="ヒラギノ角ゴ ProN W3" pitchFamily="2"/>
                <a:cs typeface="ヒラギノ角ゴ ProN W3" pitchFamily="2"/>
              </a:rPr>
              <a:t>http://scientix.eu</a:t>
            </a:r>
          </a:p>
        </p:txBody>
      </p:sp>
    </p:spTree>
    <p:extLst>
      <p:ext uri="{BB962C8B-B14F-4D97-AF65-F5344CB8AC3E}">
        <p14:creationId xmlns:p14="http://schemas.microsoft.com/office/powerpoint/2010/main" val="232749014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Ορθογώνιο 1"/>
          <p:cNvSpPr/>
          <p:nvPr/>
        </p:nvSpPr>
        <p:spPr>
          <a:xfrm>
            <a:off x="1005841" y="875211"/>
            <a:ext cx="7798524" cy="5078313"/>
          </a:xfrm>
          <a:prstGeom prst="rect">
            <a:avLst/>
          </a:prstGeom>
        </p:spPr>
        <p:txBody>
          <a:bodyPr wrap="square">
            <a:spAutoFit/>
          </a:bodyPr>
          <a:lstStyle/>
          <a:p>
            <a:r>
              <a:rPr lang="el-GR" sz="2800" b="1" dirty="0"/>
              <a:t>Βιβλιογραφία</a:t>
            </a:r>
          </a:p>
          <a:p>
            <a:endParaRPr lang="el-GR" sz="800" dirty="0"/>
          </a:p>
          <a:p>
            <a:r>
              <a:rPr lang="en-US" dirty="0"/>
              <a:t>Aguirre - Molina, D. &amp; Gras - Velazquez, A. (2011). Scientix, the community for Science Education in Europe. In </a:t>
            </a:r>
            <a:r>
              <a:rPr lang="en-US" i="1" dirty="0"/>
              <a:t>Proceedings of the EDULEARN11</a:t>
            </a:r>
            <a:r>
              <a:rPr lang="en-US" dirty="0"/>
              <a:t>, pp. 4763­4768.</a:t>
            </a:r>
            <a:endParaRPr lang="el-GR" dirty="0"/>
          </a:p>
          <a:p>
            <a:endParaRPr lang="en-US" dirty="0"/>
          </a:p>
          <a:p>
            <a:r>
              <a:rPr lang="en-US" dirty="0"/>
              <a:t>Cunha, C., Gras-Velazquez, A. &amp; Gerard, E. (2012). </a:t>
            </a:r>
            <a:r>
              <a:rPr lang="en-US" i="1" dirty="0"/>
              <a:t>Scientix: the new internet-based community for science education in Europe.</a:t>
            </a:r>
            <a:r>
              <a:rPr lang="en-US" dirty="0"/>
              <a:t> EUN Partnership AISBL.</a:t>
            </a:r>
            <a:r>
              <a:rPr lang="el-GR" b="1" dirty="0"/>
              <a:t> </a:t>
            </a:r>
          </a:p>
          <a:p>
            <a:endParaRPr lang="en-US" b="1" dirty="0"/>
          </a:p>
          <a:p>
            <a:r>
              <a:rPr lang="el-GR" dirty="0"/>
              <a:t>Νίκου</a:t>
            </a:r>
            <a:r>
              <a:rPr lang="en-US" dirty="0"/>
              <a:t>, </a:t>
            </a:r>
            <a:r>
              <a:rPr lang="el-GR" dirty="0"/>
              <a:t>Σ.Α.</a:t>
            </a:r>
            <a:r>
              <a:rPr lang="en-US" dirty="0"/>
              <a:t> (2015). </a:t>
            </a:r>
            <a:r>
              <a:rPr lang="el-GR" dirty="0"/>
              <a:t>Μελέτη Περίπτωσης: “Scientix” - Η Ψηφιακή Κοινότητα Ανοιχτού Εκπαιδευτικού Περιεχομένου για την Εκπαίδευση των Φυσικών Επιστημών στην Ευρώπη. Στο </a:t>
            </a:r>
            <a:r>
              <a:rPr lang="el-GR" err="1"/>
              <a:t>Β</a:t>
            </a:r>
            <a:r>
              <a:rPr lang="el-GR"/>
              <a:t>. Δαγδιλέλης</a:t>
            </a:r>
            <a:r>
              <a:rPr lang="el-GR" dirty="0"/>
              <a:t>, Α. Λαδιάς, Κ. Μπίκος, Ε. </a:t>
            </a:r>
            <a:r>
              <a:rPr lang="el-GR" dirty="0" err="1"/>
              <a:t>Ντρενογιάννη</a:t>
            </a:r>
            <a:r>
              <a:rPr lang="el-GR" dirty="0"/>
              <a:t>, Μ. Τσιτουρίδου (</a:t>
            </a:r>
            <a:r>
              <a:rPr lang="el-GR" dirty="0" err="1"/>
              <a:t>επιμ</a:t>
            </a:r>
            <a:r>
              <a:rPr lang="el-GR" dirty="0"/>
              <a:t>.), </a:t>
            </a:r>
            <a:r>
              <a:rPr lang="el-GR" i="1" dirty="0"/>
              <a:t>Πρακτικά Εργασιών 4</a:t>
            </a:r>
            <a:r>
              <a:rPr lang="el-GR" i="1" baseline="30000" dirty="0"/>
              <a:t>ου</a:t>
            </a:r>
            <a:r>
              <a:rPr lang="el-GR" i="1" dirty="0"/>
              <a:t> Πανελλήνιου Συνεδρίου «Ένταξη των ΤΠΕ στην Εκπαιδευτική Διαδικασία» της Ελληνικής Επιστημονικής Ένωσης ΤΠΕ στην Εκπαίδευση (ΕΤΠΕ). </a:t>
            </a:r>
            <a:r>
              <a:rPr lang="el-GR" dirty="0"/>
              <a:t>Αριστοτέλειο Πανεπιστήμιο Θεσσαλονίκης &amp; Πανεπιστήμιο Μακεδονίας, Θεσσαλονίκη, 30 Οκτωβρίου - 1 Νοεμβρίου 2015.</a:t>
            </a:r>
          </a:p>
          <a:p>
            <a:endParaRPr lang="el-GR" dirty="0"/>
          </a:p>
          <a:p>
            <a:endParaRPr lang="en-US" dirty="0"/>
          </a:p>
        </p:txBody>
      </p:sp>
    </p:spTree>
    <p:extLst>
      <p:ext uri="{BB962C8B-B14F-4D97-AF65-F5344CB8AC3E}">
        <p14:creationId xmlns:p14="http://schemas.microsoft.com/office/powerpoint/2010/main" val="6286985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Ορθογώνιο 1"/>
          <p:cNvSpPr/>
          <p:nvPr/>
        </p:nvSpPr>
        <p:spPr>
          <a:xfrm>
            <a:off x="1005841" y="875211"/>
            <a:ext cx="7798524" cy="5262979"/>
          </a:xfrm>
          <a:prstGeom prst="rect">
            <a:avLst/>
          </a:prstGeom>
        </p:spPr>
        <p:txBody>
          <a:bodyPr wrap="square">
            <a:spAutoFit/>
          </a:bodyPr>
          <a:lstStyle/>
          <a:p>
            <a:r>
              <a:rPr lang="en-US" sz="2800" dirty="0"/>
              <a:t>To Scientix (</a:t>
            </a:r>
            <a:r>
              <a:rPr lang="fr-BE" sz="2800" b="1" dirty="0">
                <a:solidFill>
                  <a:srgbClr val="0177C1"/>
                </a:solidFill>
                <a:latin typeface="Arial" pitchFamily="18"/>
                <a:ea typeface="ヒラギノ角ゴ ProN W3" pitchFamily="2"/>
                <a:cs typeface="ヒラギノ角ゴ ProN W3" pitchFamily="2"/>
                <a:hlinkClick r:id="rId2"/>
              </a:rPr>
              <a:t>http://scientix.eu</a:t>
            </a:r>
            <a:r>
              <a:rPr lang="fr-BE" sz="2800" b="1" dirty="0">
                <a:solidFill>
                  <a:srgbClr val="0177C1"/>
                </a:solidFill>
                <a:latin typeface="Arial" pitchFamily="18"/>
                <a:ea typeface="ヒラギノ角ゴ ProN W3" pitchFamily="2"/>
                <a:cs typeface="ヒラギノ角ゴ ProN W3" pitchFamily="2"/>
              </a:rPr>
              <a:t> )</a:t>
            </a:r>
            <a:r>
              <a:rPr lang="en-US" sz="2800" dirty="0"/>
              <a:t> </a:t>
            </a:r>
            <a:r>
              <a:rPr lang="el-GR" sz="2800" dirty="0"/>
              <a:t>είναι η μεγαλύτερη ανοιχτή ψηφιακή κοινότητα για την εκπαίδευση των Φυσικών Επιστημών στην Ευρώπη. </a:t>
            </a:r>
            <a:endParaRPr lang="en-US" sz="2800" dirty="0"/>
          </a:p>
          <a:p>
            <a:endParaRPr lang="en-US" sz="2800" dirty="0"/>
          </a:p>
          <a:p>
            <a:r>
              <a:rPr lang="el-GR" sz="2800" dirty="0"/>
              <a:t>Δημιουργήθηκε για να διευκολύνει τη διάδοση και την ανταλλαγή τεχνογνωσίας και βέλτιστων πρακτικών στον τομέα της εκπαίδευσης των Φυσικών Επιστημών στην Ευρωπαϊκή Ένωση</a:t>
            </a:r>
            <a:r>
              <a:rPr lang="en-US" sz="2800" dirty="0"/>
              <a:t>.</a:t>
            </a:r>
            <a:endParaRPr lang="el-GR" sz="2800" dirty="0"/>
          </a:p>
          <a:p>
            <a:endParaRPr lang="el-GR" sz="2800" dirty="0"/>
          </a:p>
          <a:p>
            <a:r>
              <a:rPr lang="el-GR" sz="2800" dirty="0"/>
              <a:t>Αποτελεί μια από τις 100 σπουδαιότερες εκπαιδευτικές καινοτομίες του κόσμου.</a:t>
            </a:r>
          </a:p>
          <a:p>
            <a:endParaRPr lang="el-GR" sz="2800" dirty="0"/>
          </a:p>
        </p:txBody>
      </p:sp>
    </p:spTree>
    <p:extLst>
      <p:ext uri="{BB962C8B-B14F-4D97-AF65-F5344CB8AC3E}">
        <p14:creationId xmlns:p14="http://schemas.microsoft.com/office/powerpoint/2010/main" val="4890196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Ορθογώνιο 1"/>
          <p:cNvSpPr/>
          <p:nvPr/>
        </p:nvSpPr>
        <p:spPr>
          <a:xfrm>
            <a:off x="1005841" y="875211"/>
            <a:ext cx="7798524" cy="4832092"/>
          </a:xfrm>
          <a:prstGeom prst="rect">
            <a:avLst/>
          </a:prstGeom>
        </p:spPr>
        <p:txBody>
          <a:bodyPr wrap="square">
            <a:spAutoFit/>
          </a:bodyPr>
          <a:lstStyle/>
          <a:p>
            <a:r>
              <a:rPr lang="el-GR" sz="2800" dirty="0"/>
              <a:t>Το Scientix συγκεντρώνει τις μεθοδολογίες και τα αποτελέσματα όλων των </a:t>
            </a:r>
            <a:r>
              <a:rPr lang="el-GR" sz="2800" dirty="0" err="1"/>
              <a:t>projects</a:t>
            </a:r>
            <a:r>
              <a:rPr lang="el-GR" sz="2800" dirty="0"/>
              <a:t> που αφορούν στην εκπαίδευση των Φυσικών επιστήμων στην Ευρώπη και χρηματοδοτήθηκαν ή χρηματοδοτούνται από την Ευρωπαϊκή Ένωση. </a:t>
            </a:r>
          </a:p>
          <a:p>
            <a:endParaRPr lang="en-US" sz="2800" dirty="0"/>
          </a:p>
          <a:p>
            <a:r>
              <a:rPr lang="el-GR" sz="2800" dirty="0"/>
              <a:t>Η διαχείρισή του γίνεται από το Ευρωπαϊκό Σχολικό Δίκτυο (</a:t>
            </a:r>
            <a:r>
              <a:rPr lang="el-GR" sz="2800" dirty="0">
                <a:hlinkClick r:id="rId2"/>
              </a:rPr>
              <a:t>www.eun.org</a:t>
            </a:r>
            <a:r>
              <a:rPr lang="en-US" sz="2800" dirty="0"/>
              <a:t> </a:t>
            </a:r>
            <a:r>
              <a:rPr lang="el-GR" sz="2800" dirty="0"/>
              <a:t>) για λογαριασμό της Ευρωπαϊκής Επιτροπής. Έχει εθνικούς φορείς υποστήριξης και επίσημους «πρεσβευτές» στις περισσότερες χώρες της Ευρωπαϊκής Ένωσης.</a:t>
            </a:r>
          </a:p>
        </p:txBody>
      </p:sp>
    </p:spTree>
    <p:extLst>
      <p:ext uri="{BB962C8B-B14F-4D97-AF65-F5344CB8AC3E}">
        <p14:creationId xmlns:p14="http://schemas.microsoft.com/office/powerpoint/2010/main" val="24790725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Ορθογώνιο 1"/>
          <p:cNvSpPr/>
          <p:nvPr/>
        </p:nvSpPr>
        <p:spPr>
          <a:xfrm>
            <a:off x="1005841" y="875211"/>
            <a:ext cx="7798524" cy="2246769"/>
          </a:xfrm>
          <a:prstGeom prst="rect">
            <a:avLst/>
          </a:prstGeom>
        </p:spPr>
        <p:txBody>
          <a:bodyPr wrap="square">
            <a:spAutoFit/>
          </a:bodyPr>
          <a:lstStyle/>
          <a:p>
            <a:r>
              <a:rPr lang="el-GR" sz="2800" dirty="0"/>
              <a:t>Αποτελεί αφενός ένα αποθετήριο ανοιχτού εκπαιδευτικού υλικού αλλά και αφετέρου μια ενεργή κοινότητα μάθησης μεταξύ των εκπαιδευτικών των STEM.</a:t>
            </a:r>
          </a:p>
          <a:p>
            <a:endParaRPr lang="en-US" sz="2800" dirty="0"/>
          </a:p>
        </p:txBody>
      </p:sp>
      <p:pic>
        <p:nvPicPr>
          <p:cNvPr id="3" name="Εικόνα 2"/>
          <p:cNvPicPr>
            <a:picLocks noChangeAspect="1"/>
          </p:cNvPicPr>
          <p:nvPr/>
        </p:nvPicPr>
        <p:blipFill>
          <a:blip r:embed="rId2"/>
          <a:stretch>
            <a:fillRect/>
          </a:stretch>
        </p:blipFill>
        <p:spPr>
          <a:xfrm>
            <a:off x="26125" y="2564468"/>
            <a:ext cx="9222378" cy="4576768"/>
          </a:xfrm>
          <a:prstGeom prst="rect">
            <a:avLst/>
          </a:prstGeom>
        </p:spPr>
      </p:pic>
    </p:spTree>
    <p:extLst>
      <p:ext uri="{BB962C8B-B14F-4D97-AF65-F5344CB8AC3E}">
        <p14:creationId xmlns:p14="http://schemas.microsoft.com/office/powerpoint/2010/main" val="32381612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Ορθογώνιο 1"/>
          <p:cNvSpPr/>
          <p:nvPr/>
        </p:nvSpPr>
        <p:spPr>
          <a:xfrm>
            <a:off x="1005841" y="875211"/>
            <a:ext cx="7798524" cy="3539430"/>
          </a:xfrm>
          <a:prstGeom prst="rect">
            <a:avLst/>
          </a:prstGeom>
        </p:spPr>
        <p:txBody>
          <a:bodyPr wrap="square">
            <a:spAutoFit/>
          </a:bodyPr>
          <a:lstStyle/>
          <a:p>
            <a:r>
              <a:rPr lang="el-GR" sz="2800" dirty="0"/>
              <a:t>Το υλικό του αποθετηρίου του Scientix μπορεί να αφορά σε </a:t>
            </a:r>
            <a:r>
              <a:rPr lang="en-US" sz="2800" dirty="0"/>
              <a:t>Projects</a:t>
            </a:r>
            <a:r>
              <a:rPr lang="el-GR" sz="2800" dirty="0"/>
              <a:t> ή </a:t>
            </a:r>
            <a:r>
              <a:rPr lang="en-US" sz="2800" dirty="0"/>
              <a:t>Resources</a:t>
            </a:r>
            <a:r>
              <a:rPr lang="el-GR" sz="2800" dirty="0"/>
              <a:t>.</a:t>
            </a:r>
          </a:p>
          <a:p>
            <a:endParaRPr lang="el-GR" sz="2800" dirty="0"/>
          </a:p>
          <a:p>
            <a:r>
              <a:rPr lang="el-GR" sz="2800" b="1" dirty="0"/>
              <a:t>Α) </a:t>
            </a:r>
            <a:r>
              <a:rPr lang="en-US" sz="2800" b="1" dirty="0"/>
              <a:t>Projects</a:t>
            </a:r>
          </a:p>
          <a:p>
            <a:endParaRPr lang="el-GR" sz="2800" dirty="0"/>
          </a:p>
          <a:p>
            <a:r>
              <a:rPr lang="el-GR" sz="2800" dirty="0"/>
              <a:t>Το Scientix φιλοξενεί Ευρωπαϊκά </a:t>
            </a:r>
            <a:r>
              <a:rPr lang="en-GB" sz="2800" dirty="0"/>
              <a:t>Projects</a:t>
            </a:r>
            <a:r>
              <a:rPr lang="el-GR" sz="2800" dirty="0"/>
              <a:t> των STEM που χρηματοδοτούνται από την Ευρωπαϊκή Ένωση ή τα επιμέρους Ευρωπαϊκά κράτη. </a:t>
            </a:r>
            <a:endParaRPr lang="en-US" sz="2800" dirty="0"/>
          </a:p>
        </p:txBody>
      </p:sp>
    </p:spTree>
    <p:extLst>
      <p:ext uri="{BB962C8B-B14F-4D97-AF65-F5344CB8AC3E}">
        <p14:creationId xmlns:p14="http://schemas.microsoft.com/office/powerpoint/2010/main" val="19950494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Εικόνα 1"/>
          <p:cNvPicPr>
            <a:picLocks noChangeAspect="1"/>
          </p:cNvPicPr>
          <p:nvPr/>
        </p:nvPicPr>
        <p:blipFill>
          <a:blip r:embed="rId2"/>
          <a:stretch>
            <a:fillRect/>
          </a:stretch>
        </p:blipFill>
        <p:spPr>
          <a:xfrm>
            <a:off x="6260592" y="673608"/>
            <a:ext cx="1877568" cy="740664"/>
          </a:xfrm>
          <a:prstGeom prst="rect">
            <a:avLst/>
          </a:prstGeom>
        </p:spPr>
      </p:pic>
      <p:pic>
        <p:nvPicPr>
          <p:cNvPr id="3" name="Εικόνα 2"/>
          <p:cNvPicPr>
            <a:picLocks noChangeAspect="1"/>
          </p:cNvPicPr>
          <p:nvPr/>
        </p:nvPicPr>
        <p:blipFill>
          <a:blip r:embed="rId3"/>
          <a:stretch>
            <a:fillRect/>
          </a:stretch>
        </p:blipFill>
        <p:spPr>
          <a:xfrm>
            <a:off x="8330184" y="737616"/>
            <a:ext cx="710184" cy="914400"/>
          </a:xfrm>
          <a:prstGeom prst="rect">
            <a:avLst/>
          </a:prstGeom>
        </p:spPr>
      </p:pic>
      <p:pic>
        <p:nvPicPr>
          <p:cNvPr id="4" name="Εικόνα 3"/>
          <p:cNvPicPr>
            <a:picLocks noChangeAspect="1"/>
          </p:cNvPicPr>
          <p:nvPr/>
        </p:nvPicPr>
        <p:blipFill>
          <a:blip r:embed="rId4"/>
          <a:stretch>
            <a:fillRect/>
          </a:stretch>
        </p:blipFill>
        <p:spPr>
          <a:xfrm>
            <a:off x="158496" y="941832"/>
            <a:ext cx="1298448" cy="798576"/>
          </a:xfrm>
          <a:prstGeom prst="rect">
            <a:avLst/>
          </a:prstGeom>
        </p:spPr>
      </p:pic>
      <p:pic>
        <p:nvPicPr>
          <p:cNvPr id="5" name="Εικόνα 4"/>
          <p:cNvPicPr>
            <a:picLocks noChangeAspect="1"/>
          </p:cNvPicPr>
          <p:nvPr/>
        </p:nvPicPr>
        <p:blipFill>
          <a:blip r:embed="rId5"/>
          <a:stretch>
            <a:fillRect/>
          </a:stretch>
        </p:blipFill>
        <p:spPr>
          <a:xfrm>
            <a:off x="7470648" y="1837944"/>
            <a:ext cx="1429512" cy="356616"/>
          </a:xfrm>
          <a:prstGeom prst="rect">
            <a:avLst/>
          </a:prstGeom>
        </p:spPr>
      </p:pic>
      <p:pic>
        <p:nvPicPr>
          <p:cNvPr id="6" name="Εικόνα 5"/>
          <p:cNvPicPr>
            <a:picLocks noChangeAspect="1"/>
          </p:cNvPicPr>
          <p:nvPr/>
        </p:nvPicPr>
        <p:blipFill>
          <a:blip r:embed="rId6"/>
          <a:stretch>
            <a:fillRect/>
          </a:stretch>
        </p:blipFill>
        <p:spPr>
          <a:xfrm>
            <a:off x="45720" y="3590544"/>
            <a:ext cx="902208" cy="920496"/>
          </a:xfrm>
          <a:prstGeom prst="rect">
            <a:avLst/>
          </a:prstGeom>
        </p:spPr>
      </p:pic>
      <p:pic>
        <p:nvPicPr>
          <p:cNvPr id="7" name="Εικόνα 6"/>
          <p:cNvPicPr>
            <a:picLocks noChangeAspect="1"/>
          </p:cNvPicPr>
          <p:nvPr/>
        </p:nvPicPr>
        <p:blipFill>
          <a:blip r:embed="rId7"/>
          <a:stretch>
            <a:fillRect/>
          </a:stretch>
        </p:blipFill>
        <p:spPr>
          <a:xfrm>
            <a:off x="1703832" y="5352288"/>
            <a:ext cx="1335024" cy="722376"/>
          </a:xfrm>
          <a:prstGeom prst="rect">
            <a:avLst/>
          </a:prstGeom>
        </p:spPr>
      </p:pic>
      <p:pic>
        <p:nvPicPr>
          <p:cNvPr id="8" name="Εικόνα 7"/>
          <p:cNvPicPr>
            <a:picLocks noChangeAspect="1"/>
          </p:cNvPicPr>
          <p:nvPr/>
        </p:nvPicPr>
        <p:blipFill>
          <a:blip r:embed="rId8"/>
          <a:stretch>
            <a:fillRect/>
          </a:stretch>
        </p:blipFill>
        <p:spPr>
          <a:xfrm>
            <a:off x="8098536" y="5373624"/>
            <a:ext cx="902208" cy="765048"/>
          </a:xfrm>
          <a:prstGeom prst="rect">
            <a:avLst/>
          </a:prstGeom>
        </p:spPr>
      </p:pic>
      <p:pic>
        <p:nvPicPr>
          <p:cNvPr id="9" name="Εικόνα 8"/>
          <p:cNvPicPr>
            <a:picLocks noChangeAspect="1"/>
          </p:cNvPicPr>
          <p:nvPr/>
        </p:nvPicPr>
        <p:blipFill>
          <a:blip r:embed="rId9"/>
          <a:stretch>
            <a:fillRect/>
          </a:stretch>
        </p:blipFill>
        <p:spPr>
          <a:xfrm>
            <a:off x="33528" y="5669280"/>
            <a:ext cx="1514856" cy="326136"/>
          </a:xfrm>
          <a:prstGeom prst="rect">
            <a:avLst/>
          </a:prstGeom>
        </p:spPr>
      </p:pic>
      <p:pic>
        <p:nvPicPr>
          <p:cNvPr id="10" name="Εικόνα 9"/>
          <p:cNvPicPr>
            <a:picLocks noChangeAspect="1"/>
          </p:cNvPicPr>
          <p:nvPr/>
        </p:nvPicPr>
        <p:blipFill>
          <a:blip r:embed="rId10"/>
          <a:stretch>
            <a:fillRect/>
          </a:stretch>
        </p:blipFill>
        <p:spPr>
          <a:xfrm>
            <a:off x="51816" y="6172200"/>
            <a:ext cx="1560576" cy="685800"/>
          </a:xfrm>
          <a:prstGeom prst="rect">
            <a:avLst/>
          </a:prstGeom>
        </p:spPr>
      </p:pic>
      <p:pic>
        <p:nvPicPr>
          <p:cNvPr id="11" name="Εικόνα 10"/>
          <p:cNvPicPr>
            <a:picLocks noChangeAspect="1"/>
          </p:cNvPicPr>
          <p:nvPr/>
        </p:nvPicPr>
        <p:blipFill>
          <a:blip r:embed="rId11"/>
          <a:stretch>
            <a:fillRect/>
          </a:stretch>
        </p:blipFill>
        <p:spPr>
          <a:xfrm>
            <a:off x="85344" y="792480"/>
            <a:ext cx="8988552" cy="6059424"/>
          </a:xfrm>
          <a:prstGeom prst="rect">
            <a:avLst/>
          </a:prstGeom>
        </p:spPr>
      </p:pic>
      <p:pic>
        <p:nvPicPr>
          <p:cNvPr id="12" name="Εικόνα 11"/>
          <p:cNvPicPr>
            <a:picLocks noChangeAspect="1"/>
          </p:cNvPicPr>
          <p:nvPr/>
        </p:nvPicPr>
        <p:blipFill>
          <a:blip r:embed="rId12"/>
          <a:stretch>
            <a:fillRect/>
          </a:stretch>
        </p:blipFill>
        <p:spPr>
          <a:xfrm>
            <a:off x="7269480" y="6208776"/>
            <a:ext cx="1804416" cy="606552"/>
          </a:xfrm>
          <a:prstGeom prst="rect">
            <a:avLst/>
          </a:prstGeom>
        </p:spPr>
      </p:pic>
      <p:pic>
        <p:nvPicPr>
          <p:cNvPr id="13" name="Εικόνα 12"/>
          <p:cNvPicPr>
            <a:picLocks noChangeAspect="1"/>
          </p:cNvPicPr>
          <p:nvPr/>
        </p:nvPicPr>
        <p:blipFill>
          <a:blip r:embed="rId13"/>
          <a:stretch>
            <a:fillRect/>
          </a:stretch>
        </p:blipFill>
        <p:spPr>
          <a:xfrm>
            <a:off x="1740408" y="6257544"/>
            <a:ext cx="1298448" cy="573024"/>
          </a:xfrm>
          <a:prstGeom prst="rect">
            <a:avLst/>
          </a:prstGeom>
        </p:spPr>
      </p:pic>
      <p:sp>
        <p:nvSpPr>
          <p:cNvPr id="14" name="Ορθογώνιο 13"/>
          <p:cNvSpPr/>
          <p:nvPr/>
        </p:nvSpPr>
        <p:spPr>
          <a:xfrm>
            <a:off x="2429256" y="143256"/>
            <a:ext cx="4376928" cy="350520"/>
          </a:xfrm>
          <a:prstGeom prst="rect">
            <a:avLst/>
          </a:prstGeom>
          <a:solidFill>
            <a:srgbClr val="4087BF"/>
          </a:solidFill>
        </p:spPr>
        <p:txBody>
          <a:bodyPr wrap="none" lIns="0" tIns="0" rIns="0" bIns="0">
            <a:noAutofit/>
          </a:bodyPr>
          <a:lstStyle/>
          <a:p>
            <a:pPr indent="0" algn="ctr">
              <a:lnSpc>
                <a:spcPts val="2790"/>
              </a:lnSpc>
            </a:pPr>
            <a:r>
              <a:rPr lang="el" sz="2300" b="1" dirty="0">
                <a:solidFill>
                  <a:srgbClr val="EAEDDA"/>
                </a:solidFill>
                <a:latin typeface="Verdana"/>
              </a:rPr>
              <a:t>Ευρωπαϊκά </a:t>
            </a:r>
            <a:r>
              <a:rPr lang="en-US" sz="2300" b="1" dirty="0">
                <a:solidFill>
                  <a:srgbClr val="EAEDDA"/>
                </a:solidFill>
                <a:latin typeface="Verdana"/>
              </a:rPr>
              <a:t>Projects STEM</a:t>
            </a:r>
          </a:p>
        </p:txBody>
      </p:sp>
      <p:sp>
        <p:nvSpPr>
          <p:cNvPr id="15" name="Ορθογώνιο 14"/>
          <p:cNvSpPr/>
          <p:nvPr/>
        </p:nvSpPr>
        <p:spPr>
          <a:xfrm>
            <a:off x="1575816" y="871728"/>
            <a:ext cx="1438656" cy="496824"/>
          </a:xfrm>
          <a:prstGeom prst="rect">
            <a:avLst/>
          </a:prstGeom>
        </p:spPr>
        <p:txBody>
          <a:bodyPr lIns="0" tIns="0" rIns="0" bIns="0">
            <a:noAutofit/>
          </a:bodyPr>
          <a:lstStyle/>
          <a:p>
            <a:pPr indent="0">
              <a:lnSpc>
                <a:spcPts val="3910"/>
              </a:lnSpc>
            </a:pPr>
            <a:r>
              <a:rPr lang="en-US" sz="3500">
                <a:solidFill>
                  <a:srgbClr val="E53F41"/>
                </a:solidFill>
                <a:latin typeface="Arial"/>
              </a:rPr>
              <a:t>Pri </a:t>
            </a:r>
            <a:r>
              <a:rPr lang="en-US" sz="3500">
                <a:solidFill>
                  <a:srgbClr val="469C8A"/>
                </a:solidFill>
                <a:latin typeface="Arial"/>
              </a:rPr>
              <a:t>mo/</a:t>
            </a:r>
          </a:p>
          <a:p>
            <a:pPr marL="292100" indent="0">
              <a:lnSpc>
                <a:spcPts val="560"/>
              </a:lnSpc>
            </a:pPr>
            <a:r>
              <a:rPr lang="el" sz="500">
                <a:solidFill>
                  <a:srgbClr val="A6A7A7"/>
                </a:solidFill>
                <a:latin typeface="Arial"/>
              </a:rPr>
              <a:t>•ΚΜΟΜ* </a:t>
            </a:r>
            <a:r>
              <a:rPr lang="en-US" sz="500">
                <a:solidFill>
                  <a:srgbClr val="A6A7A7"/>
                </a:solidFill>
                <a:latin typeface="Arial"/>
              </a:rPr>
              <a:t>IWMtt</a:t>
            </a:r>
          </a:p>
        </p:txBody>
      </p:sp>
      <p:sp>
        <p:nvSpPr>
          <p:cNvPr id="16" name="Ορθογώνιο 15"/>
          <p:cNvSpPr/>
          <p:nvPr/>
        </p:nvSpPr>
        <p:spPr>
          <a:xfrm>
            <a:off x="7202424" y="1109472"/>
            <a:ext cx="853440" cy="192024"/>
          </a:xfrm>
          <a:prstGeom prst="rect">
            <a:avLst/>
          </a:prstGeom>
        </p:spPr>
        <p:txBody>
          <a:bodyPr wrap="none" lIns="0" tIns="0" rIns="0" bIns="0">
            <a:noAutofit/>
          </a:bodyPr>
          <a:lstStyle/>
          <a:p>
            <a:pPr indent="0">
              <a:lnSpc>
                <a:spcPts val="2930"/>
              </a:lnSpc>
            </a:pPr>
            <a:r>
              <a:rPr lang="en-US" sz="2400">
                <a:solidFill>
                  <a:srgbClr val="6BA265"/>
                </a:solidFill>
                <a:latin typeface="Calibri"/>
              </a:rPr>
              <a:t>enious</a:t>
            </a:r>
          </a:p>
        </p:txBody>
      </p:sp>
      <p:sp>
        <p:nvSpPr>
          <p:cNvPr id="17" name="Ορθογώνιο 16"/>
          <p:cNvSpPr/>
          <p:nvPr/>
        </p:nvSpPr>
        <p:spPr>
          <a:xfrm>
            <a:off x="8311896" y="1475232"/>
            <a:ext cx="740664" cy="195072"/>
          </a:xfrm>
          <a:prstGeom prst="rect">
            <a:avLst/>
          </a:prstGeom>
        </p:spPr>
        <p:txBody>
          <a:bodyPr lIns="0" tIns="0" rIns="0" bIns="0">
            <a:noAutofit/>
          </a:bodyPr>
          <a:lstStyle/>
          <a:p>
            <a:pPr indent="0">
              <a:lnSpc>
                <a:spcPts val="850"/>
              </a:lnSpc>
            </a:pPr>
            <a:r>
              <a:rPr lang="en-US" sz="700">
                <a:solidFill>
                  <a:srgbClr val="41B0B4"/>
                </a:solidFill>
                <a:latin typeface="Calibri"/>
              </a:rPr>
              <a:t>ONLINE LEARNING</a:t>
            </a:r>
          </a:p>
          <a:p>
            <a:pPr indent="0">
              <a:lnSpc>
                <a:spcPts val="850"/>
              </a:lnSpc>
            </a:pPr>
            <a:r>
              <a:rPr lang="en-US" sz="700">
                <a:solidFill>
                  <a:srgbClr val="41B0B4"/>
                </a:solidFill>
                <a:latin typeface="Calibri"/>
              </a:rPr>
              <a:t>BY </a:t>
            </a:r>
            <a:r>
              <a:rPr lang="en-US" sz="700">
                <a:solidFill>
                  <a:srgbClr val="E4B066"/>
                </a:solidFill>
                <a:latin typeface="Calibri"/>
              </a:rPr>
              <a:t>EXPERIMENTING</a:t>
            </a:r>
          </a:p>
        </p:txBody>
      </p:sp>
      <p:sp>
        <p:nvSpPr>
          <p:cNvPr id="18" name="Ορθογώνιο 17"/>
          <p:cNvSpPr/>
          <p:nvPr/>
        </p:nvSpPr>
        <p:spPr>
          <a:xfrm>
            <a:off x="2322576" y="1877568"/>
            <a:ext cx="829056" cy="231648"/>
          </a:xfrm>
          <a:prstGeom prst="rect">
            <a:avLst/>
          </a:prstGeom>
        </p:spPr>
        <p:txBody>
          <a:bodyPr wrap="none" lIns="0" tIns="0" rIns="0" bIns="0">
            <a:noAutofit/>
          </a:bodyPr>
          <a:lstStyle/>
          <a:p>
            <a:pPr indent="0">
              <a:lnSpc>
                <a:spcPts val="2290"/>
              </a:lnSpc>
            </a:pPr>
            <a:r>
              <a:rPr lang="en-US" sz="2000" b="1">
                <a:solidFill>
                  <a:srgbClr val="B57291"/>
                </a:solidFill>
                <a:latin typeface="Arial Narrow"/>
              </a:rPr>
              <a:t>TOUCH</a:t>
            </a:r>
          </a:p>
        </p:txBody>
      </p:sp>
      <p:sp>
        <p:nvSpPr>
          <p:cNvPr id="19" name="Ορθογώνιο 18"/>
          <p:cNvSpPr/>
          <p:nvPr/>
        </p:nvSpPr>
        <p:spPr>
          <a:xfrm>
            <a:off x="5568696" y="2401824"/>
            <a:ext cx="1018032" cy="490728"/>
          </a:xfrm>
          <a:prstGeom prst="rect">
            <a:avLst/>
          </a:prstGeom>
        </p:spPr>
        <p:txBody>
          <a:bodyPr lIns="0" tIns="0" rIns="0" bIns="0">
            <a:noAutofit/>
          </a:bodyPr>
          <a:lstStyle/>
          <a:p>
            <a:pPr indent="0">
              <a:lnSpc>
                <a:spcPts val="1272"/>
              </a:lnSpc>
            </a:pPr>
            <a:r>
              <a:rPr lang="en-US" sz="1050" b="1">
                <a:solidFill>
                  <a:srgbClr val="E53F41"/>
                </a:solidFill>
                <a:latin typeface="Arial"/>
              </a:rPr>
              <a:t>OPEN</a:t>
            </a:r>
          </a:p>
          <a:p>
            <a:pPr indent="0">
              <a:lnSpc>
                <a:spcPts val="1272"/>
              </a:lnSpc>
            </a:pPr>
            <a:r>
              <a:rPr lang="en-US" sz="1050" b="1">
                <a:solidFill>
                  <a:srgbClr val="E53F41"/>
                </a:solidFill>
                <a:latin typeface="Arial"/>
              </a:rPr>
              <a:t>DISCOVERY</a:t>
            </a:r>
          </a:p>
          <a:p>
            <a:pPr indent="0">
              <a:lnSpc>
                <a:spcPts val="1272"/>
              </a:lnSpc>
            </a:pPr>
            <a:r>
              <a:rPr lang="en-US" sz="1050" b="1">
                <a:solidFill>
                  <a:srgbClr val="E53F41"/>
                </a:solidFill>
                <a:latin typeface="Arial"/>
              </a:rPr>
              <a:t>SPACE</a:t>
            </a:r>
          </a:p>
        </p:txBody>
      </p:sp>
      <p:sp>
        <p:nvSpPr>
          <p:cNvPr id="20" name="Ορθογώνιο 19"/>
          <p:cNvSpPr/>
          <p:nvPr/>
        </p:nvSpPr>
        <p:spPr>
          <a:xfrm>
            <a:off x="7373112" y="2410968"/>
            <a:ext cx="1149096" cy="210312"/>
          </a:xfrm>
          <a:prstGeom prst="rect">
            <a:avLst/>
          </a:prstGeom>
        </p:spPr>
        <p:txBody>
          <a:bodyPr wrap="none" lIns="0" tIns="0" rIns="0" bIns="0">
            <a:noAutofit/>
          </a:bodyPr>
          <a:lstStyle/>
          <a:p>
            <a:pPr indent="0">
              <a:lnSpc>
                <a:spcPts val="2230"/>
              </a:lnSpc>
            </a:pPr>
            <a:r>
              <a:rPr lang="en-US" sz="1900" b="1">
                <a:solidFill>
                  <a:srgbClr val="F0751D"/>
                </a:solidFill>
                <a:latin typeface="Bookman Old Style"/>
              </a:rPr>
              <a:t>NANO</a:t>
            </a:r>
          </a:p>
        </p:txBody>
      </p:sp>
      <p:sp>
        <p:nvSpPr>
          <p:cNvPr id="21" name="Ορθογώνιο 20"/>
          <p:cNvSpPr/>
          <p:nvPr/>
        </p:nvSpPr>
        <p:spPr>
          <a:xfrm>
            <a:off x="7827264" y="2977896"/>
            <a:ext cx="978408" cy="173736"/>
          </a:xfrm>
          <a:prstGeom prst="rect">
            <a:avLst/>
          </a:prstGeom>
        </p:spPr>
        <p:txBody>
          <a:bodyPr wrap="none" lIns="0" tIns="0" rIns="0" bIns="0">
            <a:noAutofit/>
          </a:bodyPr>
          <a:lstStyle/>
          <a:p>
            <a:pPr indent="0">
              <a:lnSpc>
                <a:spcPts val="1820"/>
              </a:lnSpc>
            </a:pPr>
            <a:r>
              <a:rPr lang="en-US" sz="1500" b="1">
                <a:solidFill>
                  <a:srgbClr val="06175F"/>
                </a:solidFill>
                <a:latin typeface="Verdana"/>
              </a:rPr>
              <a:t>INQUIRE</a:t>
            </a:r>
          </a:p>
        </p:txBody>
      </p:sp>
      <p:sp>
        <p:nvSpPr>
          <p:cNvPr id="22" name="Ορθογώνιο 21"/>
          <p:cNvSpPr/>
          <p:nvPr/>
        </p:nvSpPr>
        <p:spPr>
          <a:xfrm>
            <a:off x="7833360" y="3267456"/>
            <a:ext cx="1008888" cy="100584"/>
          </a:xfrm>
          <a:prstGeom prst="rect">
            <a:avLst/>
          </a:prstGeom>
        </p:spPr>
        <p:txBody>
          <a:bodyPr wrap="none" lIns="0" tIns="0" rIns="0" bIns="0">
            <a:noAutofit/>
          </a:bodyPr>
          <a:lstStyle/>
          <a:p>
            <a:pPr indent="0">
              <a:lnSpc>
                <a:spcPts val="1450"/>
              </a:lnSpc>
            </a:pPr>
            <a:r>
              <a:rPr lang="en-US" sz="1300" b="1">
                <a:latin typeface="Arial"/>
              </a:rPr>
              <a:t>- - excursion</a:t>
            </a:r>
          </a:p>
        </p:txBody>
      </p:sp>
      <p:sp>
        <p:nvSpPr>
          <p:cNvPr id="23" name="Ορθογώνιο 22"/>
          <p:cNvSpPr/>
          <p:nvPr/>
        </p:nvSpPr>
        <p:spPr>
          <a:xfrm>
            <a:off x="1840992" y="3005328"/>
            <a:ext cx="749808" cy="271272"/>
          </a:xfrm>
          <a:prstGeom prst="rect">
            <a:avLst/>
          </a:prstGeom>
        </p:spPr>
        <p:txBody>
          <a:bodyPr lIns="0" tIns="0" rIns="0" bIns="0">
            <a:noAutofit/>
          </a:bodyPr>
          <a:lstStyle/>
          <a:p>
            <a:pPr indent="0" algn="ctr">
              <a:lnSpc>
                <a:spcPts val="960"/>
              </a:lnSpc>
            </a:pPr>
            <a:r>
              <a:rPr lang="en-US" sz="1100" i="1">
                <a:solidFill>
                  <a:srgbClr val="4A7986"/>
                </a:solidFill>
                <a:latin typeface="Times New Roman"/>
              </a:rPr>
              <a:t>UNIVERSE WARP ESS</a:t>
            </a:r>
          </a:p>
        </p:txBody>
      </p:sp>
      <p:sp>
        <p:nvSpPr>
          <p:cNvPr id="24" name="Ορθογώνιο 23"/>
          <p:cNvSpPr/>
          <p:nvPr/>
        </p:nvSpPr>
        <p:spPr>
          <a:xfrm>
            <a:off x="161544" y="3038856"/>
            <a:ext cx="1542288" cy="256032"/>
          </a:xfrm>
          <a:prstGeom prst="rect">
            <a:avLst/>
          </a:prstGeom>
        </p:spPr>
        <p:txBody>
          <a:bodyPr wrap="none" lIns="0" tIns="0" rIns="0" bIns="0">
            <a:noAutofit/>
          </a:bodyPr>
          <a:lstStyle/>
          <a:p>
            <a:pPr indent="0">
              <a:lnSpc>
                <a:spcPts val="1220"/>
              </a:lnSpc>
            </a:pPr>
            <a:r>
              <a:rPr lang="en-US" sz="1100">
                <a:solidFill>
                  <a:srgbClr val="CD2037"/>
                </a:solidFill>
                <a:latin typeface="Times New Roman"/>
              </a:rPr>
              <a:t>timefotr^no</a:t>
            </a:r>
          </a:p>
        </p:txBody>
      </p:sp>
      <p:sp>
        <p:nvSpPr>
          <p:cNvPr id="25" name="Ορθογώνιο 24"/>
          <p:cNvSpPr/>
          <p:nvPr/>
        </p:nvSpPr>
        <p:spPr>
          <a:xfrm>
            <a:off x="6672072" y="3090672"/>
            <a:ext cx="801624" cy="152400"/>
          </a:xfrm>
          <a:prstGeom prst="rect">
            <a:avLst/>
          </a:prstGeom>
        </p:spPr>
        <p:txBody>
          <a:bodyPr wrap="none" lIns="0" tIns="0" rIns="0" bIns="0">
            <a:noAutofit/>
          </a:bodyPr>
          <a:lstStyle/>
          <a:p>
            <a:pPr indent="0">
              <a:lnSpc>
                <a:spcPts val="1120"/>
              </a:lnSpc>
            </a:pPr>
            <a:r>
              <a:rPr lang="en-US" sz="1000">
                <a:solidFill>
                  <a:srgbClr val="6E6F6F"/>
                </a:solidFill>
                <a:latin typeface="Arial"/>
              </a:rPr>
              <a:t>UniSchoolabS</a:t>
            </a:r>
          </a:p>
        </p:txBody>
      </p:sp>
      <p:sp>
        <p:nvSpPr>
          <p:cNvPr id="26" name="Ορθογώνιο 25"/>
          <p:cNvSpPr/>
          <p:nvPr/>
        </p:nvSpPr>
        <p:spPr>
          <a:xfrm>
            <a:off x="3474720" y="3179064"/>
            <a:ext cx="1520952" cy="381000"/>
          </a:xfrm>
          <a:prstGeom prst="rect">
            <a:avLst/>
          </a:prstGeom>
        </p:spPr>
        <p:txBody>
          <a:bodyPr wrap="none" lIns="0" tIns="0" rIns="0" bIns="0">
            <a:noAutofit/>
          </a:bodyPr>
          <a:lstStyle/>
          <a:p>
            <a:pPr indent="0">
              <a:lnSpc>
                <a:spcPts val="2680"/>
              </a:lnSpc>
            </a:pPr>
            <a:r>
              <a:rPr lang="en-US" sz="2400" b="1">
                <a:solidFill>
                  <a:srgbClr val="1F497D"/>
                </a:solidFill>
                <a:latin typeface="Arial"/>
              </a:rPr>
              <a:t>eTwinning</a:t>
            </a:r>
          </a:p>
        </p:txBody>
      </p:sp>
      <p:sp>
        <p:nvSpPr>
          <p:cNvPr id="27" name="Ορθογώνιο 26"/>
          <p:cNvSpPr/>
          <p:nvPr/>
        </p:nvSpPr>
        <p:spPr>
          <a:xfrm>
            <a:off x="7178040" y="3288792"/>
            <a:ext cx="896112" cy="222504"/>
          </a:xfrm>
          <a:prstGeom prst="rect">
            <a:avLst/>
          </a:prstGeom>
        </p:spPr>
        <p:txBody>
          <a:bodyPr wrap="none" lIns="0" tIns="0" rIns="0" bIns="0">
            <a:noAutofit/>
          </a:bodyPr>
          <a:lstStyle/>
          <a:p>
            <a:pPr indent="0">
              <a:lnSpc>
                <a:spcPts val="1820"/>
              </a:lnSpc>
            </a:pPr>
            <a:r>
              <a:rPr lang="en-US" sz="1500" b="1">
                <a:latin typeface="Verdana"/>
              </a:rPr>
              <a:t>GLOBAL</a:t>
            </a:r>
          </a:p>
        </p:txBody>
      </p:sp>
      <p:sp>
        <p:nvSpPr>
          <p:cNvPr id="28" name="Ορθογώνιο 27"/>
          <p:cNvSpPr/>
          <p:nvPr/>
        </p:nvSpPr>
        <p:spPr>
          <a:xfrm>
            <a:off x="7104888" y="4047744"/>
            <a:ext cx="1051560" cy="201168"/>
          </a:xfrm>
          <a:prstGeom prst="rect">
            <a:avLst/>
          </a:prstGeom>
        </p:spPr>
        <p:txBody>
          <a:bodyPr wrap="none" lIns="0" tIns="0" rIns="0" bIns="0">
            <a:noAutofit/>
          </a:bodyPr>
          <a:lstStyle/>
          <a:p>
            <a:pPr indent="0">
              <a:lnSpc>
                <a:spcPts val="2320"/>
              </a:lnSpc>
            </a:pPr>
            <a:r>
              <a:rPr lang="en-US" sz="1900" b="1">
                <a:solidFill>
                  <a:srgbClr val="0BB3B4"/>
                </a:solidFill>
                <a:latin typeface="Calibri"/>
              </a:rPr>
              <a:t>Health </a:t>
            </a:r>
            <a:r>
              <a:rPr lang="en-US" sz="1900" b="1">
                <a:solidFill>
                  <a:srgbClr val="576099"/>
                </a:solidFill>
                <a:latin typeface="Calibri"/>
              </a:rPr>
              <a:t>o</a:t>
            </a:r>
          </a:p>
        </p:txBody>
      </p:sp>
      <p:sp>
        <p:nvSpPr>
          <p:cNvPr id="29" name="Ορθογώνιο 28"/>
          <p:cNvSpPr/>
          <p:nvPr/>
        </p:nvSpPr>
        <p:spPr>
          <a:xfrm>
            <a:off x="1158240" y="4267200"/>
            <a:ext cx="807720" cy="213360"/>
          </a:xfrm>
          <a:prstGeom prst="rect">
            <a:avLst/>
          </a:prstGeom>
        </p:spPr>
        <p:txBody>
          <a:bodyPr wrap="none" lIns="0" tIns="0" rIns="0" bIns="0">
            <a:noAutofit/>
          </a:bodyPr>
          <a:lstStyle/>
          <a:p>
            <a:pPr indent="0">
              <a:lnSpc>
                <a:spcPts val="2150"/>
              </a:lnSpc>
            </a:pPr>
            <a:r>
              <a:rPr lang="en-US" sz="1900">
                <a:latin typeface="Arial Narrow"/>
              </a:rPr>
              <a:t>S-TEAM</a:t>
            </a:r>
          </a:p>
        </p:txBody>
      </p:sp>
      <p:sp>
        <p:nvSpPr>
          <p:cNvPr id="30" name="Ορθογώνιο 29"/>
          <p:cNvSpPr/>
          <p:nvPr/>
        </p:nvSpPr>
        <p:spPr>
          <a:xfrm>
            <a:off x="6428232" y="4462272"/>
            <a:ext cx="920496" cy="475488"/>
          </a:xfrm>
          <a:prstGeom prst="rect">
            <a:avLst/>
          </a:prstGeom>
        </p:spPr>
        <p:txBody>
          <a:bodyPr lIns="0" tIns="0" rIns="0" bIns="0">
            <a:noAutofit/>
          </a:bodyPr>
          <a:lstStyle/>
          <a:p>
            <a:pPr indent="0" algn="just">
              <a:lnSpc>
                <a:spcPts val="1920"/>
              </a:lnSpc>
            </a:pPr>
            <a:r>
              <a:rPr lang="en-US" sz="1050" b="1">
                <a:solidFill>
                  <a:srgbClr val="2C3646"/>
                </a:solidFill>
                <a:latin typeface="Arial"/>
              </a:rPr>
              <a:t>Fi bon Acci </a:t>
            </a:r>
            <a:r>
              <a:rPr lang="en-US" sz="1050" b="1">
                <a:solidFill>
                  <a:srgbClr val="287EA4"/>
                </a:solidFill>
                <a:latin typeface="Arial"/>
              </a:rPr>
              <a:t>| </a:t>
            </a:r>
            <a:r>
              <a:rPr lang="en-US" sz="1050" b="1">
                <a:solidFill>
                  <a:srgbClr val="2C3646"/>
                </a:solidFill>
                <a:latin typeface="Arial"/>
              </a:rPr>
              <a:t>project</a:t>
            </a:r>
          </a:p>
        </p:txBody>
      </p:sp>
      <p:sp>
        <p:nvSpPr>
          <p:cNvPr id="31" name="Ορθογώνιο 30"/>
          <p:cNvSpPr/>
          <p:nvPr/>
        </p:nvSpPr>
        <p:spPr>
          <a:xfrm>
            <a:off x="1158240" y="4498848"/>
            <a:ext cx="786384" cy="100584"/>
          </a:xfrm>
          <a:prstGeom prst="rect">
            <a:avLst/>
          </a:prstGeom>
        </p:spPr>
        <p:txBody>
          <a:bodyPr wrap="none" lIns="0" tIns="0" rIns="0" bIns="0">
            <a:noAutofit/>
          </a:bodyPr>
          <a:lstStyle/>
          <a:p>
            <a:pPr indent="0">
              <a:lnSpc>
                <a:spcPts val="850"/>
              </a:lnSpc>
            </a:pPr>
            <a:r>
              <a:rPr lang="en-US" sz="700">
                <a:solidFill>
                  <a:srgbClr val="808486"/>
                </a:solidFill>
                <a:latin typeface="Calibri"/>
              </a:rPr>
              <a:t>FIRING UP SCIENC</a:t>
            </a:r>
          </a:p>
        </p:txBody>
      </p:sp>
      <p:sp>
        <p:nvSpPr>
          <p:cNvPr id="32" name="Ορθογώνιο 31"/>
          <p:cNvSpPr/>
          <p:nvPr/>
        </p:nvSpPr>
        <p:spPr>
          <a:xfrm>
            <a:off x="4105656" y="5047488"/>
            <a:ext cx="582168" cy="265176"/>
          </a:xfrm>
          <a:prstGeom prst="rect">
            <a:avLst/>
          </a:prstGeom>
        </p:spPr>
        <p:txBody>
          <a:bodyPr lIns="0" tIns="0" rIns="0" bIns="0">
            <a:noAutofit/>
          </a:bodyPr>
          <a:lstStyle/>
          <a:p>
            <a:pPr indent="0">
              <a:lnSpc>
                <a:spcPts val="1170"/>
              </a:lnSpc>
            </a:pPr>
            <a:r>
              <a:rPr lang="en-US" sz="1050" b="1">
                <a:solidFill>
                  <a:srgbClr val="474B7F"/>
                </a:solidFill>
                <a:latin typeface="Arial"/>
              </a:rPr>
              <a:t>Twinning</a:t>
            </a:r>
          </a:p>
          <a:p>
            <a:pPr marL="152400" indent="0">
              <a:lnSpc>
                <a:spcPts val="670"/>
              </a:lnSpc>
            </a:pPr>
            <a:r>
              <a:rPr lang="en-US" sz="600" i="1">
                <a:solidFill>
                  <a:srgbClr val="CD2037"/>
                </a:solidFill>
                <a:latin typeface="Arial"/>
              </a:rPr>
              <a:t>MST </a:t>
            </a:r>
            <a:r>
              <a:rPr lang="en-US" sz="600" i="1" baseline="30000">
                <a:solidFill>
                  <a:srgbClr val="474B7F"/>
                </a:solidFill>
                <a:latin typeface="Arial"/>
              </a:rPr>
              <a:t>b</a:t>
            </a:r>
          </a:p>
        </p:txBody>
      </p:sp>
      <p:sp>
        <p:nvSpPr>
          <p:cNvPr id="33" name="Ορθογώνιο 32"/>
          <p:cNvSpPr/>
          <p:nvPr/>
        </p:nvSpPr>
        <p:spPr>
          <a:xfrm>
            <a:off x="85344" y="5141976"/>
            <a:ext cx="1368552" cy="188976"/>
          </a:xfrm>
          <a:prstGeom prst="rect">
            <a:avLst/>
          </a:prstGeom>
        </p:spPr>
        <p:txBody>
          <a:bodyPr wrap="none" lIns="0" tIns="0" rIns="0" bIns="0">
            <a:noAutofit/>
          </a:bodyPr>
          <a:lstStyle/>
          <a:p>
            <a:pPr indent="0">
              <a:lnSpc>
                <a:spcPts val="1440"/>
              </a:lnSpc>
            </a:pPr>
            <a:r>
              <a:rPr lang="en-US" sz="1050" b="1">
                <a:solidFill>
                  <a:srgbClr val="376091"/>
                </a:solidFill>
                <a:latin typeface="Times New Roman"/>
              </a:rPr>
              <a:t>Photon. </a:t>
            </a:r>
            <a:r>
              <a:rPr lang="en-US" sz="1050" b="1">
                <a:solidFill>
                  <a:srgbClr val="808486"/>
                </a:solidFill>
                <a:latin typeface="Times New Roman"/>
              </a:rPr>
              <a:t>~ s </a:t>
            </a:r>
            <a:r>
              <a:rPr lang="en-US" sz="1300">
                <a:solidFill>
                  <a:srgbClr val="A6A7A7"/>
                </a:solidFill>
                <a:latin typeface="Times New Roman"/>
              </a:rPr>
              <a:t>expiorer</a:t>
            </a:r>
          </a:p>
        </p:txBody>
      </p:sp>
      <p:sp>
        <p:nvSpPr>
          <p:cNvPr id="34" name="Ορθογώνιο 33"/>
          <p:cNvSpPr/>
          <p:nvPr/>
        </p:nvSpPr>
        <p:spPr>
          <a:xfrm>
            <a:off x="341376" y="5650992"/>
            <a:ext cx="1054608" cy="256032"/>
          </a:xfrm>
          <a:prstGeom prst="rect">
            <a:avLst/>
          </a:prstGeom>
        </p:spPr>
        <p:txBody>
          <a:bodyPr wrap="none" lIns="0" tIns="0" rIns="0" bIns="0">
            <a:noAutofit/>
          </a:bodyPr>
          <a:lstStyle/>
          <a:p>
            <a:pPr indent="0">
              <a:lnSpc>
                <a:spcPts val="2930"/>
              </a:lnSpc>
            </a:pPr>
            <a:r>
              <a:rPr lang="en-US" sz="2400">
                <a:solidFill>
                  <a:srgbClr val="425F70"/>
                </a:solidFill>
                <a:latin typeface="Calibri"/>
              </a:rPr>
              <a:t>libratet</a:t>
            </a:r>
          </a:p>
        </p:txBody>
      </p:sp>
      <p:sp>
        <p:nvSpPr>
          <p:cNvPr id="35" name="Ορθογώνιο 34"/>
          <p:cNvSpPr/>
          <p:nvPr/>
        </p:nvSpPr>
        <p:spPr>
          <a:xfrm>
            <a:off x="8205216" y="5797296"/>
            <a:ext cx="719328" cy="167640"/>
          </a:xfrm>
          <a:prstGeom prst="rect">
            <a:avLst/>
          </a:prstGeom>
        </p:spPr>
        <p:txBody>
          <a:bodyPr wrap="none" lIns="0" tIns="0" rIns="0" bIns="0">
            <a:noAutofit/>
          </a:bodyPr>
          <a:lstStyle/>
          <a:p>
            <a:pPr indent="0">
              <a:lnSpc>
                <a:spcPts val="1360"/>
              </a:lnSpc>
            </a:pPr>
            <a:r>
              <a:rPr lang="en-US" sz="1200" b="1">
                <a:solidFill>
                  <a:srgbClr val="087CB0"/>
                </a:solidFill>
                <a:latin typeface="Georgia"/>
              </a:rPr>
              <a:t>HELENA</a:t>
            </a:r>
          </a:p>
        </p:txBody>
      </p:sp>
      <p:sp>
        <p:nvSpPr>
          <p:cNvPr id="36" name="Ορθογώνιο 35"/>
          <p:cNvSpPr/>
          <p:nvPr/>
        </p:nvSpPr>
        <p:spPr>
          <a:xfrm>
            <a:off x="393192" y="5888736"/>
            <a:ext cx="1094232" cy="106680"/>
          </a:xfrm>
          <a:prstGeom prst="rect">
            <a:avLst/>
          </a:prstGeom>
        </p:spPr>
        <p:txBody>
          <a:bodyPr wrap="none" lIns="0" tIns="0" rIns="0" bIns="0">
            <a:noAutofit/>
          </a:bodyPr>
          <a:lstStyle/>
          <a:p>
            <a:pPr indent="0">
              <a:lnSpc>
                <a:spcPts val="610"/>
              </a:lnSpc>
            </a:pPr>
            <a:r>
              <a:rPr lang="en-US" sz="550">
                <a:solidFill>
                  <a:srgbClr val="6E6F6F"/>
                </a:solidFill>
                <a:latin typeface="Arial"/>
              </a:rPr>
              <a:t>Resources for schools · * *</a:t>
            </a:r>
          </a:p>
        </p:txBody>
      </p:sp>
      <p:sp>
        <p:nvSpPr>
          <p:cNvPr id="37" name="Ορθογώνιο 36"/>
          <p:cNvSpPr/>
          <p:nvPr/>
        </p:nvSpPr>
        <p:spPr>
          <a:xfrm>
            <a:off x="8116824" y="5958840"/>
            <a:ext cx="877824" cy="152400"/>
          </a:xfrm>
          <a:prstGeom prst="rect">
            <a:avLst/>
          </a:prstGeom>
        </p:spPr>
        <p:txBody>
          <a:bodyPr lIns="0" tIns="0" rIns="0" bIns="0">
            <a:noAutofit/>
          </a:bodyPr>
          <a:lstStyle/>
          <a:p>
            <a:pPr indent="0" algn="ctr">
              <a:lnSpc>
                <a:spcPts val="432"/>
              </a:lnSpc>
            </a:pPr>
            <a:r>
              <a:rPr lang="en-US" sz="450">
                <a:solidFill>
                  <a:srgbClr val="6E6F6F"/>
                </a:solidFill>
                <a:latin typeface="Arial"/>
              </a:rPr>
              <a:t>Higher Education Leading to ENqineennq And scientific careers</a:t>
            </a:r>
          </a:p>
        </p:txBody>
      </p:sp>
      <p:sp>
        <p:nvSpPr>
          <p:cNvPr id="38" name="Ορθογώνιο 37"/>
          <p:cNvSpPr/>
          <p:nvPr/>
        </p:nvSpPr>
        <p:spPr>
          <a:xfrm>
            <a:off x="7315200" y="6318504"/>
            <a:ext cx="1712976" cy="277368"/>
          </a:xfrm>
          <a:prstGeom prst="rect">
            <a:avLst/>
          </a:prstGeom>
        </p:spPr>
        <p:txBody>
          <a:bodyPr wrap="none" lIns="0" tIns="0" rIns="0" bIns="0">
            <a:noAutofit/>
          </a:bodyPr>
          <a:lstStyle/>
          <a:p>
            <a:pPr marL="279400" indent="0">
              <a:lnSpc>
                <a:spcPts val="3170"/>
              </a:lnSpc>
            </a:pPr>
            <a:r>
              <a:rPr lang="en-US" sz="2600" b="1">
                <a:solidFill>
                  <a:srgbClr val="1C728F"/>
                </a:solidFill>
                <a:latin typeface="Calibri"/>
              </a:rPr>
              <a:t>fcCoReflect</a:t>
            </a:r>
          </a:p>
        </p:txBody>
      </p:sp>
      <p:sp>
        <p:nvSpPr>
          <p:cNvPr id="39" name="Ορθογώνιο 38"/>
          <p:cNvSpPr/>
          <p:nvPr/>
        </p:nvSpPr>
        <p:spPr>
          <a:xfrm>
            <a:off x="3489960" y="6467856"/>
            <a:ext cx="908304" cy="188976"/>
          </a:xfrm>
          <a:prstGeom prst="rect">
            <a:avLst/>
          </a:prstGeom>
        </p:spPr>
        <p:txBody>
          <a:bodyPr wrap="none" lIns="0" tIns="0" rIns="0" bIns="0">
            <a:noAutofit/>
          </a:bodyPr>
          <a:lstStyle/>
          <a:p>
            <a:pPr indent="0">
              <a:lnSpc>
                <a:spcPts val="1220"/>
              </a:lnSpc>
            </a:pPr>
            <a:r>
              <a:rPr lang="en-US" sz="1100" u="sng">
                <a:solidFill>
                  <a:srgbClr val="115C65"/>
                </a:solidFill>
                <a:latin typeface="Times New Roman"/>
              </a:rPr>
              <a:t>discovert</a:t>
            </a:r>
          </a:p>
        </p:txBody>
      </p:sp>
      <p:sp>
        <p:nvSpPr>
          <p:cNvPr id="40" name="Ορθογώνιο 39"/>
          <p:cNvSpPr/>
          <p:nvPr/>
        </p:nvSpPr>
        <p:spPr>
          <a:xfrm>
            <a:off x="7315200" y="6580632"/>
            <a:ext cx="1716024" cy="182880"/>
          </a:xfrm>
          <a:prstGeom prst="rect">
            <a:avLst/>
          </a:prstGeom>
        </p:spPr>
        <p:txBody>
          <a:bodyPr lIns="0" tIns="0" rIns="0" bIns="0">
            <a:noAutofit/>
          </a:bodyPr>
          <a:lstStyle/>
          <a:p>
            <a:pPr indent="0" algn="just">
              <a:lnSpc>
                <a:spcPts val="600"/>
              </a:lnSpc>
            </a:pPr>
            <a:r>
              <a:rPr lang="en-US" sz="550">
                <a:solidFill>
                  <a:srgbClr val="808486"/>
                </a:solidFill>
                <a:latin typeface="Arial"/>
              </a:rPr>
              <a:t>Digital support for Inquiry, Collaboration, and Reflection on Socio-Sclentlflc Debates</a:t>
            </a:r>
          </a:p>
        </p:txBody>
      </p:sp>
      <p:sp>
        <p:nvSpPr>
          <p:cNvPr id="41" name="Ορθογώνιο 40"/>
          <p:cNvSpPr/>
          <p:nvPr/>
        </p:nvSpPr>
        <p:spPr>
          <a:xfrm>
            <a:off x="6412992" y="6617208"/>
            <a:ext cx="707136" cy="124968"/>
          </a:xfrm>
          <a:prstGeom prst="rect">
            <a:avLst/>
          </a:prstGeom>
        </p:spPr>
        <p:txBody>
          <a:bodyPr wrap="none" lIns="0" tIns="0" rIns="0" bIns="0">
            <a:noAutofit/>
          </a:bodyPr>
          <a:lstStyle/>
          <a:p>
            <a:pPr indent="0">
              <a:lnSpc>
                <a:spcPts val="980"/>
              </a:lnSpc>
            </a:pPr>
            <a:r>
              <a:rPr lang="en-US" sz="800" b="1">
                <a:solidFill>
                  <a:srgbClr val="524E4E"/>
                </a:solidFill>
                <a:latin typeface="Calibri"/>
              </a:rPr>
              <a:t>CartooSchools</a:t>
            </a:r>
          </a:p>
        </p:txBody>
      </p:sp>
      <p:sp>
        <p:nvSpPr>
          <p:cNvPr id="42" name="Ορθογώνιο 41"/>
          <p:cNvSpPr/>
          <p:nvPr/>
        </p:nvSpPr>
        <p:spPr>
          <a:xfrm>
            <a:off x="4968240" y="1709928"/>
            <a:ext cx="731520" cy="155448"/>
          </a:xfrm>
          <a:prstGeom prst="rect">
            <a:avLst/>
          </a:prstGeom>
        </p:spPr>
        <p:txBody>
          <a:bodyPr wrap="none" lIns="0" tIns="0" rIns="0" bIns="0">
            <a:noAutofit/>
          </a:bodyPr>
          <a:lstStyle/>
          <a:p>
            <a:pPr indent="0">
              <a:lnSpc>
                <a:spcPts val="1160"/>
              </a:lnSpc>
            </a:pPr>
            <a:r>
              <a:rPr lang="en-US" sz="1050" b="1">
                <a:solidFill>
                  <a:srgbClr val="FFFFFF"/>
                </a:solidFill>
                <a:latin typeface="Times New Roman"/>
              </a:rPr>
              <a:t>dialogue</a:t>
            </a:r>
          </a:p>
        </p:txBody>
      </p:sp>
      <p:sp>
        <p:nvSpPr>
          <p:cNvPr id="43" name="Ορθογώνιο 42"/>
          <p:cNvSpPr/>
          <p:nvPr/>
        </p:nvSpPr>
        <p:spPr>
          <a:xfrm>
            <a:off x="7315200" y="6318504"/>
            <a:ext cx="1712976" cy="277368"/>
          </a:xfrm>
          <a:prstGeom prst="rect">
            <a:avLst/>
          </a:prstGeom>
        </p:spPr>
        <p:txBody>
          <a:bodyPr wrap="none" lIns="0" tIns="0" rIns="0" bIns="0">
            <a:noAutofit/>
          </a:bodyPr>
          <a:lstStyle/>
          <a:p>
            <a:pPr marL="279400" indent="0">
              <a:lnSpc>
                <a:spcPts val="3170"/>
              </a:lnSpc>
            </a:pPr>
            <a:r>
              <a:rPr lang="en-US" sz="2600" b="1" dirty="0" err="1">
                <a:solidFill>
                  <a:srgbClr val="1C728F"/>
                </a:solidFill>
                <a:latin typeface="Calibri"/>
              </a:rPr>
              <a:t>fcCoReflect</a:t>
            </a:r>
            <a:endParaRPr lang="en-US" sz="2600" b="1" dirty="0">
              <a:solidFill>
                <a:srgbClr val="1C728F"/>
              </a:solidFill>
              <a:latin typeface="Calibri"/>
            </a:endParaRPr>
          </a:p>
        </p:txBody>
      </p:sp>
      <p:sp>
        <p:nvSpPr>
          <p:cNvPr id="44" name="Ορθογώνιο 43"/>
          <p:cNvSpPr/>
          <p:nvPr/>
        </p:nvSpPr>
        <p:spPr>
          <a:xfrm>
            <a:off x="7315200" y="6580632"/>
            <a:ext cx="1716024" cy="182880"/>
          </a:xfrm>
          <a:prstGeom prst="rect">
            <a:avLst/>
          </a:prstGeom>
        </p:spPr>
        <p:txBody>
          <a:bodyPr lIns="0" tIns="0" rIns="0" bIns="0">
            <a:noAutofit/>
          </a:bodyPr>
          <a:lstStyle/>
          <a:p>
            <a:pPr indent="0" algn="just">
              <a:lnSpc>
                <a:spcPts val="600"/>
              </a:lnSpc>
            </a:pPr>
            <a:r>
              <a:rPr lang="en-US" sz="550">
                <a:solidFill>
                  <a:srgbClr val="808486"/>
                </a:solidFill>
                <a:latin typeface="Arial"/>
              </a:rPr>
              <a:t>Digital support for Inquiry, Collaboration, and Reflection on Socio-Sclentlflc Debates</a:t>
            </a:r>
          </a:p>
        </p:txBody>
      </p:sp>
      <p:sp>
        <p:nvSpPr>
          <p:cNvPr id="45" name="Ορθογώνιο 44"/>
          <p:cNvSpPr/>
          <p:nvPr/>
        </p:nvSpPr>
        <p:spPr>
          <a:xfrm>
            <a:off x="4395216" y="5760720"/>
            <a:ext cx="499872" cy="103632"/>
          </a:xfrm>
          <a:prstGeom prst="rect">
            <a:avLst/>
          </a:prstGeom>
          <a:solidFill>
            <a:srgbClr val="F92963"/>
          </a:solidFill>
        </p:spPr>
        <p:txBody>
          <a:bodyPr wrap="none" lIns="0" tIns="0" rIns="0" bIns="0">
            <a:noAutofit/>
          </a:bodyPr>
          <a:lstStyle/>
          <a:p>
            <a:pPr indent="0">
              <a:lnSpc>
                <a:spcPts val="730"/>
              </a:lnSpc>
            </a:pPr>
            <a:r>
              <a:rPr lang="en-US" sz="600">
                <a:solidFill>
                  <a:srgbClr val="FFFFFF"/>
                </a:solidFill>
                <a:latin typeface="Verdana"/>
              </a:rPr>
              <a:t>DynaLearn</a:t>
            </a:r>
          </a:p>
        </p:txBody>
      </p:sp>
    </p:spTree>
    <p:extLst>
      <p:ext uri="{BB962C8B-B14F-4D97-AF65-F5344CB8AC3E}">
        <p14:creationId xmlns:p14="http://schemas.microsoft.com/office/powerpoint/2010/main" val="7760509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Ορθογώνιο 1"/>
          <p:cNvSpPr/>
          <p:nvPr/>
        </p:nvSpPr>
        <p:spPr>
          <a:xfrm>
            <a:off x="1005841" y="875211"/>
            <a:ext cx="7197633" cy="3000821"/>
          </a:xfrm>
          <a:prstGeom prst="rect">
            <a:avLst/>
          </a:prstGeom>
        </p:spPr>
        <p:txBody>
          <a:bodyPr wrap="square">
            <a:spAutoFit/>
          </a:bodyPr>
          <a:lstStyle/>
          <a:p>
            <a:r>
              <a:rPr lang="el-GR" sz="2300" dirty="0"/>
              <a:t>Η αναζήτηση των έργων που βρίσκονται στην πύλη μπορεί να γίνει με κριτήρια τη θεματική ενότητα, την ομάδα-στόχο στην οποία απευθύνεται, την περίοδο υλοποίησης του προγράμματος ή τις συμμετέχοντες χώρες. Όλες οι πληροφορίες για τα παρουσιαζόμενα έργα είναι διαθέσιμες σε επτά γλώσσες : Αγγλικά, Γαλλικά , Γερμανικά, Ιταλικά , Πολωνικά, Ρουμανικά και Ισπανικά.</a:t>
            </a:r>
          </a:p>
          <a:p>
            <a:endParaRPr lang="en-US" sz="2800" dirty="0"/>
          </a:p>
        </p:txBody>
      </p:sp>
      <p:pic>
        <p:nvPicPr>
          <p:cNvPr id="3" name="Εικόνα 2"/>
          <p:cNvPicPr>
            <a:picLocks noChangeAspect="1"/>
          </p:cNvPicPr>
          <p:nvPr/>
        </p:nvPicPr>
        <p:blipFill>
          <a:blip r:embed="rId2"/>
          <a:stretch>
            <a:fillRect/>
          </a:stretch>
        </p:blipFill>
        <p:spPr>
          <a:xfrm>
            <a:off x="0" y="3517605"/>
            <a:ext cx="9144000" cy="3340395"/>
          </a:xfrm>
          <a:prstGeom prst="rect">
            <a:avLst/>
          </a:prstGeom>
        </p:spPr>
      </p:pic>
    </p:spTree>
    <p:extLst>
      <p:ext uri="{BB962C8B-B14F-4D97-AF65-F5344CB8AC3E}">
        <p14:creationId xmlns:p14="http://schemas.microsoft.com/office/powerpoint/2010/main" val="7268857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Ορθογώνιο 1"/>
          <p:cNvSpPr/>
          <p:nvPr/>
        </p:nvSpPr>
        <p:spPr>
          <a:xfrm>
            <a:off x="1005841" y="875211"/>
            <a:ext cx="7197633" cy="3000821"/>
          </a:xfrm>
          <a:prstGeom prst="rect">
            <a:avLst/>
          </a:prstGeom>
        </p:spPr>
        <p:txBody>
          <a:bodyPr wrap="square">
            <a:spAutoFit/>
          </a:bodyPr>
          <a:lstStyle/>
          <a:p>
            <a:r>
              <a:rPr lang="el-GR" sz="2300" dirty="0"/>
              <a:t>Η αναζήτηση των έργων που βρίσκονται στην πύλη μπορεί να γίνει με κριτήρια τη θεματική ενότητα, την ομάδα-στόχο στην οποία απευθύνεται, την περίοδο υλοποίησης του προγράμματος ή τις συμμετέχοντες χώρες. Όλες οι πληροφορίες για τα παρουσιαζόμενα έργα είναι διαθέσιμες σε επτά γλώσσες : Αγγλικά, Γαλλικά , Γερμανικά, Ιταλικά , Πολωνικά, Ρουμανικά και Ισπανικά.</a:t>
            </a:r>
          </a:p>
          <a:p>
            <a:endParaRPr lang="en-US" sz="2800" dirty="0"/>
          </a:p>
        </p:txBody>
      </p:sp>
      <p:pic>
        <p:nvPicPr>
          <p:cNvPr id="3" name="Εικόνα 2"/>
          <p:cNvPicPr>
            <a:picLocks noChangeAspect="1"/>
          </p:cNvPicPr>
          <p:nvPr/>
        </p:nvPicPr>
        <p:blipFill>
          <a:blip r:embed="rId2"/>
          <a:stretch>
            <a:fillRect/>
          </a:stretch>
        </p:blipFill>
        <p:spPr>
          <a:xfrm>
            <a:off x="0" y="3517605"/>
            <a:ext cx="9144000" cy="3340395"/>
          </a:xfrm>
          <a:prstGeom prst="rect">
            <a:avLst/>
          </a:prstGeom>
        </p:spPr>
      </p:pic>
    </p:spTree>
    <p:extLst>
      <p:ext uri="{BB962C8B-B14F-4D97-AF65-F5344CB8AC3E}">
        <p14:creationId xmlns:p14="http://schemas.microsoft.com/office/powerpoint/2010/main" val="342315427"/>
      </p:ext>
    </p:extLst>
  </p:cSld>
  <p:clrMapOvr>
    <a:masterClrMapping/>
  </p:clrMapOvr>
</p:sld>
</file>

<file path=ppt/theme/theme1.xml><?xml version="1.0" encoding="utf-8"?>
<a:theme xmlns:a="http://schemas.openxmlformats.org/drawingml/2006/main" name="Defaul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itl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mso-contentType ?>
<PolicyDirtyBag xmlns="microsoft.office.server.policy.changes">
  <Microsoft.Office.RecordsManagement.PolicyFeatures.Expiration op="Delete"/>
</PolicyDirtyBag>
</file>

<file path=customXml/item2.xml><?xml version="1.0" encoding="utf-8"?>
<p:properties xmlns:p="http://schemas.microsoft.com/office/2006/metadata/properties" xmlns:xsi="http://www.w3.org/2001/XMLSchema-instance" xmlns:pc="http://schemas.microsoft.com/office/infopath/2007/PartnerControls">
  <documentManagement>
    <Update_x0020_Schedule xmlns="f71a82e9-6e7c-42e0-9e82-8aeef2368e32">Annual</Update_x0020_Schedule>
    <Expiration_x0020_Date0 xmlns="f71a82e9-6e7c-42e0-9e82-8aeef2368e32">2014-01-07T08:00:00+00:00</Expiration_x0020_Date0>
    <Document_x0020_Owner xmlns="f71a82e9-6e7c-42e0-9e82-8aeef2368e32">
      <UserInfo>
        <DisplayName>Parikh, Jyoti N</DisplayName>
        <AccountId>21</AccountId>
        <AccountType/>
      </UserInfo>
    </Document_x0020_Owner>
    <Link xmlns="f71a82e9-6e7c-42e0-9e82-8aeef2368e32">
      <Url xsi:nil="true"/>
      <Description xsi:nil="true"/>
    </Link>
    <PublishingExpirationDate xmlns="http://schemas.microsoft.com/sharepoint/v3" xsi:nil="true"/>
    <PublishingStartDate xmlns="http://schemas.microsoft.com/sharepoint/v3"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7404A80D44CF8E4CA6523EF81EDB643B" ma:contentTypeVersion="45" ma:contentTypeDescription="Create a new document." ma:contentTypeScope="" ma:versionID="32585736bd81ab7687b04990653f11b8">
  <xsd:schema xmlns:xsd="http://www.w3.org/2001/XMLSchema" xmlns:xs="http://www.w3.org/2001/XMLSchema" xmlns:p="http://schemas.microsoft.com/office/2006/metadata/properties" xmlns:ns1="http://schemas.microsoft.com/sharepoint/v3" xmlns:ns2="f71a82e9-6e7c-42e0-9e82-8aeef2368e32" targetNamespace="http://schemas.microsoft.com/office/2006/metadata/properties" ma:root="true" ma:fieldsID="ce0207e53f1f299c44c6f13a1dd38318" ns1:_="" ns2:_="">
    <xsd:import namespace="http://schemas.microsoft.com/sharepoint/v3"/>
    <xsd:import namespace="f71a82e9-6e7c-42e0-9e82-8aeef2368e32"/>
    <xsd:element name="properties">
      <xsd:complexType>
        <xsd:sequence>
          <xsd:element name="documentManagement">
            <xsd:complexType>
              <xsd:all>
                <xsd:element ref="ns2:Update_x0020_Schedule" minOccurs="0"/>
                <xsd:element ref="ns2:Document_x0020_Owner" minOccurs="0"/>
                <xsd:element ref="ns2:Expiration_x0020_Date0" minOccurs="0"/>
                <xsd:element ref="ns2:Link" minOccurs="0"/>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12" nillable="true" ma:displayName="Scheduling Start Date" ma:description="" ma:hidden="true" ma:internalName="PublishingStartDate">
      <xsd:simpleType>
        <xsd:restriction base="dms:Unknown"/>
      </xsd:simpleType>
    </xsd:element>
    <xsd:element name="PublishingExpirationDate" ma:index="13" nillable="true" ma:displayName="Scheduling End Date" ma:description="" ma:hidden="true" ma:internalName="PublishingExpirationDat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f71a82e9-6e7c-42e0-9e82-8aeef2368e32" elementFormDefault="qualified">
    <xsd:import namespace="http://schemas.microsoft.com/office/2006/documentManagement/types"/>
    <xsd:import namespace="http://schemas.microsoft.com/office/infopath/2007/PartnerControls"/>
    <xsd:element name="Update_x0020_Schedule" ma:index="8" nillable="true" ma:displayName="Update Schedule" ma:default="Select:" ma:format="Dropdown" ma:internalName="Update_x0020_Schedule">
      <xsd:simpleType>
        <xsd:restriction base="dms:Choice">
          <xsd:enumeration value="Select:"/>
          <xsd:enumeration value="Quarterly"/>
          <xsd:enumeration value="Semi-annual"/>
          <xsd:enumeration value="Annual"/>
        </xsd:restriction>
      </xsd:simpleType>
    </xsd:element>
    <xsd:element name="Document_x0020_Owner" ma:index="9" nillable="true" ma:displayName="Document Owner" ma:list="UserInfo" ma:SharePointGroup="0" ma:internalName="Document_x0020_Owner" ma:showField="EMail">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piration_x0020_Date0" ma:index="10" nillable="true" ma:displayName="Expiration Date" ma:format="DateOnly" ma:internalName="Expiration_x0020_Date0">
      <xsd:simpleType>
        <xsd:restriction base="dms:DateTime"/>
      </xsd:simpleType>
    </xsd:element>
    <xsd:element name="Link" ma:index="11" nillable="true" ma:displayName="Link" ma:format="Hyperlink" ma:internalName="Link">
      <xsd:complexType>
        <xsd:complexContent>
          <xsd:extension base="dms:URL">
            <xsd:sequence>
              <xsd:element name="Url" type="dms:ValidUrl" minOccurs="0" nillable="true"/>
              <xsd:element name="Description" type="xsd:string"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mso-contentType ?>
<spe:Receivers xmlns:spe="http://schemas.microsoft.com/sharepoint/events">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5.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31080F7-1CAE-4267-B58C-51C414AD59EA}">
  <ds:schemaRefs>
    <ds:schemaRef ds:uri="microsoft.office.server.policy.changes"/>
  </ds:schemaRefs>
</ds:datastoreItem>
</file>

<file path=customXml/itemProps2.xml><?xml version="1.0" encoding="utf-8"?>
<ds:datastoreItem xmlns:ds="http://schemas.openxmlformats.org/officeDocument/2006/customXml" ds:itemID="{4A2721DF-2BB7-4C2B-8CBA-FA83B9C9AC70}">
  <ds:schemaRefs>
    <ds:schemaRef ds:uri="http://purl.org/dc/terms/"/>
    <ds:schemaRef ds:uri="http://schemas.openxmlformats.org/package/2006/metadata/core-properties"/>
    <ds:schemaRef ds:uri="http://schemas.microsoft.com/office/2006/documentManagement/types"/>
    <ds:schemaRef ds:uri="http://purl.org/dc/elements/1.1/"/>
    <ds:schemaRef ds:uri="http://schemas.microsoft.com/office/2006/metadata/properties"/>
    <ds:schemaRef ds:uri="f71a82e9-6e7c-42e0-9e82-8aeef2368e32"/>
    <ds:schemaRef ds:uri="http://schemas.microsoft.com/sharepoint/v3"/>
    <ds:schemaRef ds:uri="http://schemas.microsoft.com/office/infopath/2007/PartnerControls"/>
    <ds:schemaRef ds:uri="http://www.w3.org/XML/1998/namespace"/>
    <ds:schemaRef ds:uri="http://purl.org/dc/dcmitype/"/>
  </ds:schemaRefs>
</ds:datastoreItem>
</file>

<file path=customXml/itemProps3.xml><?xml version="1.0" encoding="utf-8"?>
<ds:datastoreItem xmlns:ds="http://schemas.openxmlformats.org/officeDocument/2006/customXml" ds:itemID="{4D287433-EA0C-4F36-9535-9D4F35EC5AA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f71a82e9-6e7c-42e0-9e82-8aeef2368e3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xml><?xml version="1.0" encoding="utf-8"?>
<ds:datastoreItem xmlns:ds="http://schemas.openxmlformats.org/officeDocument/2006/customXml" ds:itemID="{ED1EBD37-B39F-4123-BE21-D58D3621F1E9}">
  <ds:schemaRefs>
    <ds:schemaRef ds:uri="http://schemas.microsoft.com/sharepoint/events"/>
  </ds:schemaRefs>
</ds:datastoreItem>
</file>

<file path=customXml/itemProps5.xml><?xml version="1.0" encoding="utf-8"?>
<ds:datastoreItem xmlns:ds="http://schemas.openxmlformats.org/officeDocument/2006/customXml" ds:itemID="{5F022738-F492-4B85-B63E-2E16042E086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12-545_Education-PPT-template_r00.potx</Template>
  <TotalTime>5138</TotalTime>
  <Words>1261</Words>
  <Application>Microsoft Office PowerPoint</Application>
  <PresentationFormat>Προβολή στην οθόνη (4:3)</PresentationFormat>
  <Paragraphs>121</Paragraphs>
  <Slides>20</Slides>
  <Notes>2</Notes>
  <HiddenSlides>1</HiddenSlides>
  <MMClips>0</MMClips>
  <ScaleCrop>false</ScaleCrop>
  <HeadingPairs>
    <vt:vector size="6" baseType="variant">
      <vt:variant>
        <vt:lpstr>Γραμματοσειρές που χρησιμοποιούνται</vt:lpstr>
      </vt:variant>
      <vt:variant>
        <vt:i4>11</vt:i4>
      </vt:variant>
      <vt:variant>
        <vt:lpstr>Θέμα</vt:lpstr>
      </vt:variant>
      <vt:variant>
        <vt:i4>2</vt:i4>
      </vt:variant>
      <vt:variant>
        <vt:lpstr>Τίτλοι διαφανειών</vt:lpstr>
      </vt:variant>
      <vt:variant>
        <vt:i4>20</vt:i4>
      </vt:variant>
    </vt:vector>
  </HeadingPairs>
  <TitlesOfParts>
    <vt:vector size="33" baseType="lpstr">
      <vt:lpstr>SimSun</vt:lpstr>
      <vt:lpstr>Arial</vt:lpstr>
      <vt:lpstr>Arial Bold</vt:lpstr>
      <vt:lpstr>Arial Narrow</vt:lpstr>
      <vt:lpstr>Bookman Old Style</vt:lpstr>
      <vt:lpstr>Calibri</vt:lpstr>
      <vt:lpstr>Georgia</vt:lpstr>
      <vt:lpstr>MS Mincho</vt:lpstr>
      <vt:lpstr>Times New Roman</vt:lpstr>
      <vt:lpstr>Verdana</vt:lpstr>
      <vt:lpstr>ヒラギノ角ゴ ProN W3</vt:lpstr>
      <vt:lpstr>Default</vt:lpstr>
      <vt:lpstr>Title1</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Editable Intel® Education powerpoint template</dc:title>
  <dc:creator>Peter</dc:creator>
  <cp:lastModifiedBy> </cp:lastModifiedBy>
  <cp:revision>465</cp:revision>
  <cp:lastPrinted>2012-12-19T19:03:25Z</cp:lastPrinted>
  <dcterms:created xsi:type="dcterms:W3CDTF">2011-09-21T21:32:16Z</dcterms:created>
  <dcterms:modified xsi:type="dcterms:W3CDTF">2017-03-01T19:35:53Z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0x0101007404A80D44CF8E4CA6523EF81EDB643B</vt:lpwstr>
  </property>
  <property fmtid="{D5CDD505-2E9C-101B-9397-08002B2CF9AE}" pid="3" name="ItemRetentionFormula">
    <vt:lpwstr/>
  </property>
  <property fmtid="{D5CDD505-2E9C-101B-9397-08002B2CF9AE}" pid="4" name="_dlc_policyId">
    <vt:lpwstr/>
  </property>
  <property fmtid="{D5CDD505-2E9C-101B-9397-08002B2CF9AE}" pid="5" name="_dlc_DocIdItemGuid">
    <vt:lpwstr>ae7fac2a-9446-419c-a5c3-e772b28455d3</vt:lpwstr>
  </property>
  <property fmtid="{D5CDD505-2E9C-101B-9397-08002B2CF9AE}" pid="6" name="_dlc_DocId">
    <vt:lpwstr>4E32A3N3VKVZ-5-569</vt:lpwstr>
  </property>
  <property fmtid="{D5CDD505-2E9C-101B-9397-08002B2CF9AE}" pid="7" name="_dlc_DocIdUrl">
    <vt:lpwstr>https://sharepoint.amr.ith.intel.com/sites/MrktToolkit/_layouts/DocIdRedir.aspx?ID=4E32A3N3VKVZ-5-569, 4E32A3N3VKVZ-5-569</vt:lpwstr>
  </property>
</Properties>
</file>