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03DCA-4F42-4D7F-845C-59FBF0991C87}" type="datetimeFigureOut">
              <a:rPr lang="el-GR" smtClean="0"/>
              <a:pPr/>
              <a:t>28/3/2012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63759-E1DB-420B-84DF-458D6B37AE34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520280"/>
          </a:xfrm>
        </p:spPr>
        <p:txBody>
          <a:bodyPr>
            <a:normAutofit/>
          </a:bodyPr>
          <a:lstStyle/>
          <a:p>
            <a:r>
              <a:rPr lang="el-GR" sz="3600" dirty="0" smtClean="0">
                <a:latin typeface="Segoe Script" pitchFamily="34" charset="0"/>
              </a:rPr>
              <a:t>Παράγοντες που επηρεάζουν το σημείο τήξης/πήξης και βρασμού/υγροποίησης του νερού</a:t>
            </a:r>
            <a:endParaRPr lang="el-GR" sz="3600" dirty="0">
              <a:latin typeface="Segoe Scrip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l-GR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Σεμινάριο διδακτικής της </a:t>
            </a:r>
            <a:r>
              <a:rPr lang="el-GR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Φ</a:t>
            </a:r>
            <a:r>
              <a:rPr lang="el-GR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υσικής </a:t>
            </a:r>
            <a:r>
              <a:rPr lang="el-GR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για το Γυμνάσιο</a:t>
            </a:r>
          </a:p>
          <a:p>
            <a:r>
              <a:rPr lang="el-G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Segoe UI" pitchFamily="34" charset="0"/>
              </a:rPr>
              <a:t>Χριστιάνα Ανδρέου</a:t>
            </a:r>
            <a:endParaRPr lang="el-G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648072"/>
          </a:xfrm>
        </p:spPr>
        <p:txBody>
          <a:bodyPr>
            <a:normAutofit fontScale="90000"/>
          </a:bodyPr>
          <a:lstStyle/>
          <a:p>
            <a:r>
              <a:rPr lang="el-GR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Παρέμβαση-Η ατμοσφαιρική πίεση</a:t>
            </a:r>
            <a:endParaRPr lang="el-GR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Segoe UI" pitchFamily="34" charset="0"/>
            </a:endParaRPr>
          </a:p>
        </p:txBody>
      </p:sp>
      <p:pic>
        <p:nvPicPr>
          <p:cNvPr id="6" name="Picture Placeholder 5" descr="4e20_4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846" b="3846"/>
          <a:stretch>
            <a:fillRect/>
          </a:stretch>
        </p:blipFill>
        <p:spPr>
          <a:xfrm>
            <a:off x="1763688" y="2554560"/>
            <a:ext cx="5486400" cy="41148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8424936" cy="1368152"/>
          </a:xfrm>
        </p:spPr>
        <p:txBody>
          <a:bodyPr>
            <a:noAutofit/>
          </a:bodyPr>
          <a:lstStyle/>
          <a:p>
            <a:r>
              <a:rPr lang="el-GR" sz="2000" dirty="0" smtClean="0">
                <a:latin typeface="Segoe UI" pitchFamily="34" charset="0"/>
                <a:cs typeface="Segoe UI" pitchFamily="34" charset="0"/>
              </a:rPr>
              <a:t>Πριν θέσετε σε λειτουργία την αντλία ζητήστε από τους μαθητές να σηκώσουν την καμπάνα. Κάντε το ίδιο και μετά που θα αφαιρέσετε το μπαλόνι (αναλογία με τη σύριγγα).</a:t>
            </a:r>
          </a:p>
          <a:p>
            <a:r>
              <a:rPr lang="el-GR" sz="2000" dirty="0" smtClean="0">
                <a:latin typeface="Segoe UI" pitchFamily="34" charset="0"/>
                <a:cs typeface="Segoe UI" pitchFamily="34" charset="0"/>
              </a:rPr>
              <a:t>Τοποθετήστε το μπαλόνι μέσα στην αντλία και επαναλάβετε.</a:t>
            </a:r>
            <a:endParaRPr lang="el-GR" sz="2000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6864" cy="566738"/>
          </a:xfrm>
        </p:spPr>
        <p:txBody>
          <a:bodyPr>
            <a:noAutofit/>
          </a:bodyPr>
          <a:lstStyle/>
          <a:p>
            <a:pPr algn="ctr"/>
            <a:r>
              <a:rPr lang="el-GR" sz="3000" b="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Πίεση μέσα στην αντλία και βρασμός</a:t>
            </a:r>
            <a:endParaRPr lang="el-GR" sz="3000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Segoe UI" pitchFamily="34" charset="0"/>
            </a:endParaRPr>
          </a:p>
        </p:txBody>
      </p:sp>
      <p:pic>
        <p:nvPicPr>
          <p:cNvPr id="5" name="Picture Placeholder 4" descr="boilingatreducedpressur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701" b="15701"/>
          <a:stretch>
            <a:fillRect/>
          </a:stretch>
        </p:blipFill>
        <p:spPr>
          <a:xfrm>
            <a:off x="1490300" y="2060848"/>
            <a:ext cx="6144682" cy="460851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528" y="1052736"/>
            <a:ext cx="8604448" cy="804862"/>
          </a:xfrm>
        </p:spPr>
        <p:txBody>
          <a:bodyPr>
            <a:normAutofit/>
          </a:bodyPr>
          <a:lstStyle/>
          <a:p>
            <a:pPr algn="ctr"/>
            <a:r>
              <a:rPr lang="el-GR" sz="2000" dirty="0" smtClean="0">
                <a:latin typeface="Segoe UI" pitchFamily="34" charset="0"/>
                <a:cs typeface="Segoe UI" pitchFamily="34" charset="0"/>
              </a:rPr>
              <a:t>Τοποθετήστε μέσα στην αντλία ένα ποτήρι με κρύο νερό και θερμόμετρο.</a:t>
            </a:r>
          </a:p>
          <a:p>
            <a:pPr algn="ctr"/>
            <a:r>
              <a:rPr lang="el-GR" sz="2000" dirty="0" smtClean="0">
                <a:latin typeface="Segoe UI" pitchFamily="34" charset="0"/>
                <a:cs typeface="Segoe UI" pitchFamily="34" charset="0"/>
              </a:rPr>
              <a:t>Το νερό βράζει και μπορεί να κρυώνει ταυτόχρονα!!!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el-GR" sz="3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Συζήτηση στην ολομέλεια-</a:t>
            </a:r>
            <a:br>
              <a:rPr lang="el-GR" sz="3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</a:br>
            <a:r>
              <a:rPr lang="el-GR" sz="3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Ο πίνακας</a:t>
            </a:r>
            <a:endParaRPr lang="el-GR" sz="3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Segoe UI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9552" y="2420888"/>
          <a:ext cx="8229600" cy="25924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16224"/>
                <a:gridCol w="1440160"/>
                <a:gridCol w="1656184"/>
                <a:gridCol w="1584176"/>
                <a:gridCol w="1532856"/>
              </a:tblGrid>
              <a:tr h="1080121">
                <a:tc>
                  <a:txBody>
                    <a:bodyPr/>
                    <a:lstStyle/>
                    <a:p>
                      <a:pPr algn="ctr"/>
                      <a:r>
                        <a:rPr lang="el-GR" sz="2400" b="1" dirty="0" smtClean="0">
                          <a:solidFill>
                            <a:srgbClr val="C00000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Οι παράγοντες</a:t>
                      </a:r>
                      <a:endParaRPr lang="el-GR" sz="2400" b="1" dirty="0">
                        <a:solidFill>
                          <a:srgbClr val="C00000"/>
                        </a:solidFill>
                        <a:effectLst/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l-GR" sz="3600" dirty="0" smtClean="0">
                          <a:latin typeface="Segoe UI" pitchFamily="34" charset="0"/>
                          <a:cs typeface="Segoe UI" pitchFamily="34" charset="0"/>
                        </a:rPr>
                        <a:t>προσμίξεις</a:t>
                      </a:r>
                      <a:endParaRPr lang="el-GR" sz="3600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3600" b="1" kern="1200" dirty="0" smtClean="0">
                          <a:solidFill>
                            <a:schemeClr val="lt1"/>
                          </a:solidFill>
                          <a:latin typeface="Segoe UI" pitchFamily="34" charset="0"/>
                          <a:ea typeface="+mn-ea"/>
                          <a:cs typeface="Segoe UI" pitchFamily="34" charset="0"/>
                        </a:rPr>
                        <a:t>πίεση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1512284">
                <a:tc>
                  <a:txBody>
                    <a:bodyPr/>
                    <a:lstStyle/>
                    <a:p>
                      <a:pPr algn="ctr"/>
                      <a:r>
                        <a:rPr lang="el-GR" sz="2800" b="1" dirty="0" smtClean="0">
                          <a:solidFill>
                            <a:srgbClr val="0070C0"/>
                          </a:solidFill>
                          <a:latin typeface="Segoe UI" pitchFamily="34" charset="0"/>
                          <a:cs typeface="Segoe UI" pitchFamily="34" charset="0"/>
                        </a:rPr>
                        <a:t>Η επίδρασή</a:t>
                      </a:r>
                      <a:r>
                        <a:rPr lang="el-GR" sz="2800" b="1" baseline="0" dirty="0" smtClean="0">
                          <a:solidFill>
                            <a:srgbClr val="0070C0"/>
                          </a:solidFill>
                          <a:latin typeface="Segoe UI" pitchFamily="34" charset="0"/>
                          <a:cs typeface="Segoe UI" pitchFamily="34" charset="0"/>
                        </a:rPr>
                        <a:t> τους</a:t>
                      </a:r>
                      <a:endParaRPr lang="el-GR" sz="2800" b="1" dirty="0">
                        <a:solidFill>
                          <a:srgbClr val="0070C0"/>
                        </a:solidFill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800" baseline="0" dirty="0" smtClean="0">
                          <a:latin typeface="Segoe UI" pitchFamily="34" charset="0"/>
                          <a:cs typeface="Segoe UI" pitchFamily="34" charset="0"/>
                        </a:rPr>
                        <a:t>στο Σ.Β.</a:t>
                      </a:r>
                      <a:endParaRPr lang="el-GR" sz="2800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800" baseline="0" dirty="0" smtClean="0">
                          <a:latin typeface="Segoe UI" pitchFamily="34" charset="0"/>
                          <a:cs typeface="Segoe UI" pitchFamily="34" charset="0"/>
                        </a:rPr>
                        <a:t>στο Σ.Τ</a:t>
                      </a:r>
                      <a:endParaRPr lang="el-GR" sz="2800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800" baseline="0" dirty="0" smtClean="0">
                          <a:latin typeface="Segoe UI" pitchFamily="34" charset="0"/>
                          <a:cs typeface="Segoe UI" pitchFamily="34" charset="0"/>
                        </a:rPr>
                        <a:t>στο Σ.Β.</a:t>
                      </a:r>
                      <a:endParaRPr lang="el-GR" sz="2800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800" baseline="0" dirty="0" smtClean="0">
                          <a:latin typeface="Segoe UI" pitchFamily="34" charset="0"/>
                          <a:cs typeface="Segoe UI" pitchFamily="34" charset="0"/>
                        </a:rPr>
                        <a:t>στο Σ.Τ.</a:t>
                      </a:r>
                      <a:endParaRPr lang="el-GR" sz="2800" dirty="0"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800200"/>
          </a:xfrm>
        </p:spPr>
        <p:txBody>
          <a:bodyPr>
            <a:normAutofit/>
          </a:bodyPr>
          <a:lstStyle/>
          <a:p>
            <a:r>
              <a:rPr lang="el-G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Εξήγηση των διαφορετικών θερμοκρασιών για το βρασμό ανάμεσα στο προηγούμενο και αυτό το πείραμα</a:t>
            </a:r>
            <a:endParaRPr lang="el-G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Segoe U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2520280"/>
          </a:xfrm>
        </p:spPr>
        <p:txBody>
          <a:bodyPr/>
          <a:lstStyle/>
          <a:p>
            <a:r>
              <a:rPr lang="el-GR" dirty="0" smtClean="0">
                <a:latin typeface="Segoe UI" pitchFamily="34" charset="0"/>
                <a:cs typeface="Segoe UI" pitchFamily="34" charset="0"/>
              </a:rPr>
              <a:t>Οι προσμίξεις;</a:t>
            </a:r>
          </a:p>
          <a:p>
            <a:r>
              <a:rPr lang="el-GR" dirty="0" smtClean="0">
                <a:latin typeface="Segoe UI" pitchFamily="34" charset="0"/>
                <a:cs typeface="Segoe UI" pitchFamily="34" charset="0"/>
              </a:rPr>
              <a:t>Όχι, η διαφορετική ατμοσφαιρική πίεση που επικρατούσε κατά τη διάρκεια των πειραμάτων</a:t>
            </a:r>
            <a:endParaRPr lang="el-GR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Εφαρμογές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l-GR" dirty="0" smtClean="0">
                <a:latin typeface="Segoe UI" pitchFamily="34" charset="0"/>
                <a:cs typeface="Segoe UI" pitchFamily="34" charset="0"/>
              </a:rPr>
              <a:t>Περιλαμβάνουν: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i="1" dirty="0" smtClean="0">
                <a:latin typeface="Segoe UI" pitchFamily="34" charset="0"/>
                <a:cs typeface="Segoe UI" pitchFamily="34" charset="0"/>
              </a:rPr>
              <a:t>Εφαρμογές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 της σχετικής θεωρίας σε καταστάσεις </a:t>
            </a:r>
            <a:r>
              <a:rPr lang="el-GR" i="1" dirty="0" smtClean="0">
                <a:latin typeface="Segoe UI" pitchFamily="34" charset="0"/>
                <a:cs typeface="Segoe UI" pitchFamily="34" charset="0"/>
              </a:rPr>
              <a:t>της καθημερινής ζωής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(2, 4, 7)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i="1" dirty="0" smtClean="0">
                <a:latin typeface="Segoe UI" pitchFamily="34" charset="0"/>
                <a:cs typeface="Segoe UI" pitchFamily="34" charset="0"/>
              </a:rPr>
              <a:t>Εξαγωγή πληροφορίας από πίνακες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(4)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dirty="0" smtClean="0">
                <a:latin typeface="Segoe UI" pitchFamily="34" charset="0"/>
                <a:cs typeface="Segoe UI" pitchFamily="34" charset="0"/>
              </a:rPr>
              <a:t>Εξαγωγή πληροφορίας από </a:t>
            </a:r>
            <a:r>
              <a:rPr lang="el-GR" i="1" dirty="0" smtClean="0">
                <a:latin typeface="Segoe UI" pitchFamily="34" charset="0"/>
                <a:cs typeface="Segoe UI" pitchFamily="34" charset="0"/>
              </a:rPr>
              <a:t>γραφικές παραστάσεις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(6)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dirty="0" smtClean="0">
                <a:latin typeface="Segoe UI" pitchFamily="34" charset="0"/>
                <a:cs typeface="Segoe UI" pitchFamily="34" charset="0"/>
              </a:rPr>
              <a:t>Εξαγωγή πληροφορίας και συμπερασμάτων </a:t>
            </a:r>
            <a:r>
              <a:rPr lang="el-GR" i="1" dirty="0" smtClean="0">
                <a:latin typeface="Segoe UI" pitchFamily="34" charset="0"/>
                <a:cs typeface="Segoe UI" pitchFamily="34" charset="0"/>
              </a:rPr>
              <a:t>από εικόνες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(5)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i="1" dirty="0" smtClean="0">
                <a:latin typeface="Segoe UI" pitchFamily="34" charset="0"/>
                <a:cs typeface="Segoe UI" pitchFamily="34" charset="0"/>
              </a:rPr>
              <a:t>Κατανόηση κειμένου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και συσχέτισή του με τους στόχους του </a:t>
            </a:r>
            <a:r>
              <a:rPr lang="el-GR" i="1" dirty="0" smtClean="0">
                <a:latin typeface="Segoe UI" pitchFamily="34" charset="0"/>
                <a:cs typeface="Segoe UI" pitchFamily="34" charset="0"/>
              </a:rPr>
              <a:t>μαθήματος-μεταφορά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(8)</a:t>
            </a:r>
            <a:endParaRPr lang="el-GR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/>
          <a:lstStyle/>
          <a:p>
            <a:r>
              <a:rPr lang="el-G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Χαρακτηριστικά της πρότασης</a:t>
            </a:r>
            <a:endParaRPr lang="el-GR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56184"/>
            <a:ext cx="8229600" cy="50691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Απλά πειράματα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Κυκλική διεξαγωγή των πειραμάτων από όλες τις ομάδες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Στόχοι/δεξιότητες που περιλαμβάνονται στο νέο αναλυτικό πρόγραμμα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Εφαρμογές με στόχο τη μεταφορά και εφαρμογή της νέας γνώσης σε παραδείγματα της καθημερινής ζωής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 smtClean="0"/>
              <a:t>Επιστημολογικές επισημάνσεις</a:t>
            </a:r>
          </a:p>
          <a:p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l-GR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cs typeface="Segoe UI" pitchFamily="34" charset="0"/>
              </a:rPr>
              <a:t>Προαπαιτούμενες γνώσεις</a:t>
            </a:r>
            <a:endParaRPr lang="el-GR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10000"/>
              </a:lnSpc>
            </a:pPr>
            <a:r>
              <a:rPr lang="el-GR" sz="3300" dirty="0">
                <a:latin typeface="Segoe UI" pitchFamily="34" charset="0"/>
                <a:cs typeface="Segoe UI" pitchFamily="34" charset="0"/>
              </a:rPr>
              <a:t>Βρασμός είναι η γρήγορη εξαέρωση ενός υγρού με την </a:t>
            </a:r>
            <a:r>
              <a:rPr lang="el-GR" sz="3300" dirty="0" smtClean="0">
                <a:latin typeface="Segoe UI" pitchFamily="34" charset="0"/>
                <a:cs typeface="Segoe UI" pitchFamily="34" charset="0"/>
              </a:rPr>
              <a:t>παρουσία φυσαλίδων </a:t>
            </a:r>
            <a:r>
              <a:rPr lang="el-GR" sz="3300" dirty="0">
                <a:latin typeface="Segoe UI" pitchFamily="34" charset="0"/>
                <a:cs typeface="Segoe UI" pitchFamily="34" charset="0"/>
              </a:rPr>
              <a:t>που ξεκινούν από όλα τα σημεία του υγρού</a:t>
            </a:r>
          </a:p>
          <a:p>
            <a:pPr lvl="0">
              <a:lnSpc>
                <a:spcPct val="110000"/>
              </a:lnSpc>
            </a:pPr>
            <a:r>
              <a:rPr lang="el-GR" sz="3300" dirty="0">
                <a:latin typeface="Segoe UI" pitchFamily="34" charset="0"/>
                <a:cs typeface="Segoe UI" pitchFamily="34" charset="0"/>
              </a:rPr>
              <a:t>Τήξη είναι η μετατροπή ενός στερεού σε υγρό</a:t>
            </a:r>
          </a:p>
          <a:p>
            <a:pPr lvl="0">
              <a:lnSpc>
                <a:spcPct val="110000"/>
              </a:lnSpc>
            </a:pPr>
            <a:r>
              <a:rPr lang="el-GR" sz="3300" dirty="0">
                <a:latin typeface="Segoe UI" pitchFamily="34" charset="0"/>
                <a:cs typeface="Segoe UI" pitchFamily="34" charset="0"/>
              </a:rPr>
              <a:t>Σημείο τήξης (Σ.Τ.) και σημείο βρασμού (Σ.Β.) ενός υλικού είναι η θερμοκρασία στην οποία γίνεται η αντίστοιχη αλλαγή φάσης ενός υλικού </a:t>
            </a:r>
          </a:p>
          <a:p>
            <a:pPr lvl="0">
              <a:lnSpc>
                <a:spcPct val="110000"/>
              </a:lnSpc>
            </a:pPr>
            <a:r>
              <a:rPr lang="el-GR" sz="3300" dirty="0">
                <a:latin typeface="Segoe UI" pitchFamily="34" charset="0"/>
                <a:cs typeface="Segoe UI" pitchFamily="34" charset="0"/>
              </a:rPr>
              <a:t>Σε όλη τη διάρκεια της αλλαγής φάσης η θερμοκρασία παραμένει σταθερή</a:t>
            </a:r>
          </a:p>
          <a:p>
            <a:pPr lvl="0">
              <a:lnSpc>
                <a:spcPct val="110000"/>
              </a:lnSpc>
            </a:pPr>
            <a:r>
              <a:rPr lang="el-GR" sz="3300" dirty="0">
                <a:latin typeface="Segoe UI" pitchFamily="34" charset="0"/>
                <a:cs typeface="Segoe UI" pitchFamily="34" charset="0"/>
              </a:rPr>
              <a:t>Η έννοια της πίεσης</a:t>
            </a:r>
          </a:p>
          <a:p>
            <a:pPr lvl="0">
              <a:lnSpc>
                <a:spcPct val="110000"/>
              </a:lnSpc>
            </a:pPr>
            <a:r>
              <a:rPr lang="el-GR" sz="3300" dirty="0">
                <a:latin typeface="Segoe UI" pitchFamily="34" charset="0"/>
                <a:cs typeface="Segoe UI" pitchFamily="34" charset="0"/>
              </a:rPr>
              <a:t>Η ύπαρξη ατμοσφαιρικής πίεσης</a:t>
            </a:r>
          </a:p>
          <a:p>
            <a:endParaRPr lang="el-G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/>
          </a:bodyPr>
          <a:lstStyle/>
          <a:p>
            <a:r>
              <a:rPr lang="el-GR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cs typeface="Segoe UI" pitchFamily="34" charset="0"/>
              </a:rPr>
              <a:t>Πορεία της διδασκαλίας</a:t>
            </a:r>
            <a:endParaRPr lang="el-GR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Η ανάγκη για διερεύνηση:</a:t>
            </a:r>
          </a:p>
          <a:p>
            <a:pPr marL="0" indent="0">
              <a:buNone/>
            </a:pPr>
            <a:r>
              <a:rPr lang="el-GR" sz="2800" dirty="0">
                <a:latin typeface="Segoe UI" pitchFamily="34" charset="0"/>
                <a:cs typeface="Segoe UI" pitchFamily="34" charset="0"/>
              </a:rPr>
              <a:t>π</a:t>
            </a: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ροκύπτει από μια «ασυμφωνία» μεταξύ των αποτελεσμάτων των προηγούμενων πειραμάτων και της διατύπωσης της σχετικής θεωρίας στο βιβλίο</a:t>
            </a:r>
          </a:p>
          <a:p>
            <a:pPr marL="355600" indent="0">
              <a:spcAft>
                <a:spcPts val="600"/>
              </a:spcAft>
              <a:buNone/>
            </a:pP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Φυσική Β΄ γυμνασίου, ΟΕΔΒ, Αθήνα</a:t>
            </a:r>
          </a:p>
          <a:p>
            <a:pPr>
              <a:spcAft>
                <a:spcPts val="600"/>
              </a:spcAft>
            </a:pPr>
            <a:r>
              <a:rPr lang="el-GR" sz="2600" b="1" dirty="0">
                <a:latin typeface="Segoe Script" pitchFamily="34" charset="0"/>
              </a:rPr>
              <a:t>…μέχρι να λιώσει όλος ο πάγος η θερμοκρασία του μείγματος νερού-πάγου διατηρείται σταθερή στους 0 </a:t>
            </a:r>
            <a:r>
              <a:rPr lang="el-GR" sz="2600" b="1" baseline="30000" dirty="0">
                <a:latin typeface="Segoe Script" pitchFamily="34" charset="0"/>
              </a:rPr>
              <a:t>ο</a:t>
            </a:r>
            <a:r>
              <a:rPr lang="en-US" sz="2600" b="1" dirty="0">
                <a:latin typeface="Segoe Script" pitchFamily="34" charset="0"/>
              </a:rPr>
              <a:t>C</a:t>
            </a:r>
            <a:r>
              <a:rPr lang="el-GR" sz="2600" b="1" dirty="0">
                <a:latin typeface="Segoe Script" pitchFamily="34" charset="0"/>
              </a:rPr>
              <a:t>… (σελ. 142)</a:t>
            </a:r>
            <a:endParaRPr lang="el-GR" sz="2600" dirty="0">
              <a:latin typeface="Segoe Script" pitchFamily="34" charset="0"/>
            </a:endParaRPr>
          </a:p>
          <a:p>
            <a:r>
              <a:rPr lang="el-GR" sz="2600" b="1" dirty="0">
                <a:latin typeface="Segoe Script" pitchFamily="34" charset="0"/>
              </a:rPr>
              <a:t>…όταν η θερμοκρασία φτάσει στους 100 </a:t>
            </a:r>
            <a:r>
              <a:rPr lang="el-GR" sz="2600" b="1" baseline="30000" dirty="0">
                <a:latin typeface="Segoe Script" pitchFamily="34" charset="0"/>
              </a:rPr>
              <a:t>ο</a:t>
            </a:r>
            <a:r>
              <a:rPr lang="en-US" sz="2600" b="1" dirty="0">
                <a:latin typeface="Segoe Script" pitchFamily="34" charset="0"/>
              </a:rPr>
              <a:t>C</a:t>
            </a:r>
            <a:r>
              <a:rPr lang="el-GR" sz="2600" b="1" dirty="0">
                <a:latin typeface="Segoe Script" pitchFamily="34" charset="0"/>
              </a:rPr>
              <a:t>… σχηματίζονται μεγάλες φυσαλίδες σε όλο τον όγκο του νερού. Το νερό βράζει… (σελ. 143)</a:t>
            </a:r>
            <a:endParaRPr lang="el-GR" sz="2600" dirty="0" smtClean="0">
              <a:latin typeface="Segoe Script" pitchFamily="34" charset="0"/>
              <a:cs typeface="Segoe UI" pitchFamily="34" charset="0"/>
            </a:endParaRPr>
          </a:p>
          <a:p>
            <a:pPr marL="355600" indent="0">
              <a:buNone/>
            </a:pPr>
            <a:endParaRPr lang="el-GR" sz="2800" dirty="0" smtClean="0">
              <a:latin typeface="Segoe UI" pitchFamily="34" charset="0"/>
              <a:cs typeface="Segoe UI" pitchFamily="34" charset="0"/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l"/>
            <a: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Το ερώτημα</a:t>
            </a:r>
            <a:br>
              <a:rPr lang="el-GR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</a:br>
            <a:r>
              <a:rPr lang="el-GR" sz="2700" i="1" dirty="0" smtClean="0">
                <a:latin typeface="Segoe UI" pitchFamily="34" charset="0"/>
                <a:cs typeface="Segoe UI" pitchFamily="34" charset="0"/>
              </a:rPr>
              <a:t>(το θέμα τίθεται ως ερώτημα)</a:t>
            </a:r>
            <a:endParaRPr lang="el-GR" sz="2700" i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17440"/>
            <a:ext cx="8424936" cy="4707904"/>
          </a:xfrm>
        </p:spPr>
        <p:txBody>
          <a:bodyPr>
            <a:normAutofit lnSpcReduction="10000"/>
          </a:bodyPr>
          <a:lstStyle/>
          <a:p>
            <a:r>
              <a:rPr lang="el-GR" b="1" dirty="0">
                <a:latin typeface="Segoe UI" pitchFamily="34" charset="0"/>
                <a:cs typeface="Segoe UI" pitchFamily="34" charset="0"/>
              </a:rPr>
              <a:t>Έχουν τα βιβλία λάθος </a:t>
            </a:r>
            <a:endParaRPr lang="el-GR" b="1" dirty="0" smtClean="0">
              <a:latin typeface="Segoe UI" pitchFamily="34" charset="0"/>
              <a:cs typeface="Segoe UI" pitchFamily="34" charset="0"/>
            </a:endParaRPr>
          </a:p>
          <a:p>
            <a:pPr marL="450850" indent="-450850" algn="ctr">
              <a:buNone/>
            </a:pPr>
            <a:r>
              <a:rPr lang="el-GR" dirty="0">
                <a:latin typeface="Segoe UI" pitchFamily="34" charset="0"/>
                <a:cs typeface="Segoe UI" pitchFamily="34" charset="0"/>
              </a:rPr>
              <a:t> </a:t>
            </a:r>
            <a:r>
              <a:rPr lang="el-GR" dirty="0" smtClean="0">
                <a:latin typeface="Segoe UI" pitchFamily="34" charset="0"/>
                <a:cs typeface="Segoe UI" pitchFamily="34" charset="0"/>
              </a:rPr>
              <a:t>   </a:t>
            </a:r>
            <a:r>
              <a:rPr lang="el-GR" sz="2700" dirty="0" smtClean="0">
                <a:latin typeface="Segoe UI" pitchFamily="34" charset="0"/>
                <a:cs typeface="Segoe UI" pitchFamily="34" charset="0"/>
              </a:rPr>
              <a:t>(</a:t>
            </a:r>
            <a:r>
              <a:rPr lang="el-GR" sz="2700" i="1" dirty="0" err="1" smtClean="0">
                <a:latin typeface="Segoe UI" pitchFamily="34" charset="0"/>
                <a:cs typeface="Segoe UI" pitchFamily="34" charset="0"/>
              </a:rPr>
              <a:t>αναστοχαστική</a:t>
            </a:r>
            <a:r>
              <a:rPr lang="el-GR" sz="2700" i="1" dirty="0" smtClean="0">
                <a:latin typeface="Segoe UI" pitchFamily="34" charset="0"/>
                <a:cs typeface="Segoe UI" pitchFamily="34" charset="0"/>
              </a:rPr>
              <a:t> διαχείριση της γνώσης, κριτική   αντιμετώπιση των δεδομένων)</a:t>
            </a:r>
            <a:r>
              <a:rPr lang="el-GR" sz="2800" i="1" dirty="0" smtClean="0">
                <a:latin typeface="Segoe UI" pitchFamily="34" charset="0"/>
                <a:cs typeface="Segoe UI" pitchFamily="34" charset="0"/>
              </a:rPr>
              <a:t>  </a:t>
            </a:r>
            <a:r>
              <a:rPr lang="el-GR" sz="2800" i="1" dirty="0" smtClean="0"/>
              <a:t> </a:t>
            </a:r>
            <a:r>
              <a:rPr lang="el-GR" i="1" dirty="0" smtClean="0">
                <a:latin typeface="Segoe UI" pitchFamily="34" charset="0"/>
                <a:cs typeface="Segoe UI" pitchFamily="34" charset="0"/>
              </a:rPr>
              <a:t>ή</a:t>
            </a:r>
          </a:p>
          <a:p>
            <a:r>
              <a:rPr lang="el-GR" b="1" dirty="0">
                <a:latin typeface="Segoe UI" pitchFamily="34" charset="0"/>
                <a:cs typeface="Segoe UI" pitchFamily="34" charset="0"/>
              </a:rPr>
              <a:t>υπάρχουν παράγοντες που επηρεάζουν το σημείο τήξης και το σημείο βρασμού των υλικών και μπορούν να το αλλάξουν</a:t>
            </a:r>
            <a:r>
              <a:rPr lang="el-GR" b="1" dirty="0" smtClean="0">
                <a:latin typeface="Segoe UI" pitchFamily="34" charset="0"/>
                <a:cs typeface="Segoe UI" pitchFamily="34" charset="0"/>
              </a:rPr>
              <a:t>;</a:t>
            </a:r>
          </a:p>
          <a:p>
            <a:pPr indent="12700" algn="ctr">
              <a:buNone/>
            </a:pPr>
            <a:r>
              <a:rPr lang="el-GR" sz="2700" i="1" dirty="0" smtClean="0">
                <a:latin typeface="Segoe UI" pitchFamily="34" charset="0"/>
                <a:cs typeface="Segoe UI" pitchFamily="34" charset="0"/>
              </a:rPr>
              <a:t>(</a:t>
            </a:r>
            <a:r>
              <a:rPr lang="el-GR" sz="2700" dirty="0" smtClean="0">
                <a:latin typeface="Segoe UI" pitchFamily="34" charset="0"/>
                <a:cs typeface="Segoe UI" pitchFamily="34" charset="0"/>
              </a:rPr>
              <a:t>υπάρχουν προϋποθέσεις-αρχικές συνθήκες της θεωρίας που δεν τηρήθηκαν κατά τη διεξαγωγή των πειραμάτων</a:t>
            </a:r>
            <a:r>
              <a:rPr lang="el-GR" sz="2700" i="1" dirty="0" smtClean="0">
                <a:latin typeface="Segoe UI" pitchFamily="34" charset="0"/>
                <a:cs typeface="Segoe UI" pitchFamily="34" charset="0"/>
              </a:rPr>
              <a:t>, φύση της επιστήμης)</a:t>
            </a:r>
            <a:endParaRPr lang="el-GR" sz="2700" i="1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116632"/>
            <a:ext cx="8686800" cy="922114"/>
          </a:xfrm>
        </p:spPr>
        <p:txBody>
          <a:bodyPr>
            <a:noAutofit/>
          </a:bodyPr>
          <a:lstStyle/>
          <a:p>
            <a:r>
              <a:rPr lang="el-GR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Τα πειράματα-Κυκλική διεξαγωγή</a:t>
            </a:r>
            <a:endParaRPr lang="el-GR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4040188" cy="57606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l-GR" dirty="0" smtClean="0"/>
              <a:t>       </a:t>
            </a:r>
            <a:r>
              <a:rPr lang="el-G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cs typeface="Segoe UI" pitchFamily="34" charset="0"/>
              </a:rPr>
              <a:t>Σταθμός Α: Τήξη</a:t>
            </a:r>
            <a:endParaRPr lang="el-GR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546075"/>
          </a:xfrm>
        </p:spPr>
        <p:txBody>
          <a:bodyPr/>
          <a:lstStyle/>
          <a:p>
            <a:r>
              <a:rPr lang="el-G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cs typeface="Segoe UI" pitchFamily="34" charset="0"/>
              </a:rPr>
              <a:t>         Σταθμός Β: Βρασμός</a:t>
            </a:r>
            <a:endParaRPr lang="el-GR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cs typeface="Segoe U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283968" y="764704"/>
            <a:ext cx="9676" cy="5184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43608" y="1700808"/>
            <a:ext cx="2448272" cy="2088232"/>
            <a:chOff x="2747" y="2300"/>
            <a:chExt cx="2639" cy="2325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2747" y="2300"/>
              <a:ext cx="900" cy="2299"/>
              <a:chOff x="2747" y="2300"/>
              <a:chExt cx="900" cy="2299"/>
            </a:xfrm>
          </p:grpSpPr>
          <p:grpSp>
            <p:nvGrpSpPr>
              <p:cNvPr id="1028" name="Group 4"/>
              <p:cNvGrpSpPr>
                <a:grpSpLocks/>
              </p:cNvGrpSpPr>
              <p:nvPr/>
            </p:nvGrpSpPr>
            <p:grpSpPr bwMode="auto">
              <a:xfrm>
                <a:off x="2747" y="3264"/>
                <a:ext cx="900" cy="1335"/>
                <a:chOff x="7050" y="2835"/>
                <a:chExt cx="900" cy="1335"/>
              </a:xfrm>
            </p:grpSpPr>
            <p:sp>
              <p:nvSpPr>
                <p:cNvPr id="1029" name="AutoShape 5"/>
                <p:cNvSpPr>
                  <a:spLocks noChangeArrowheads="1"/>
                </p:cNvSpPr>
                <p:nvPr/>
              </p:nvSpPr>
              <p:spPr bwMode="auto">
                <a:xfrm>
                  <a:off x="7089" y="2941"/>
                  <a:ext cx="794" cy="122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30" name="Rectangle 6"/>
                <p:cNvSpPr>
                  <a:spLocks noChangeArrowheads="1"/>
                </p:cNvSpPr>
                <p:nvPr/>
              </p:nvSpPr>
              <p:spPr bwMode="auto">
                <a:xfrm>
                  <a:off x="7050" y="2835"/>
                  <a:ext cx="900" cy="27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4481"/>
              <a:stretch>
                <a:fillRect/>
              </a:stretch>
            </p:blipFill>
            <p:spPr bwMode="auto">
              <a:xfrm>
                <a:off x="3046" y="2300"/>
                <a:ext cx="269" cy="2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2" name="Picture 8" descr="103772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20000" contrast="40000"/>
              </a:blip>
              <a:srcRect l="32718" t="47244" r="41104" b="4999"/>
              <a:stretch>
                <a:fillRect/>
              </a:stretch>
            </p:blipFill>
            <p:spPr bwMode="auto">
              <a:xfrm>
                <a:off x="2807" y="3902"/>
                <a:ext cx="743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33" name="Group 9"/>
            <p:cNvGrpSpPr>
              <a:grpSpLocks/>
            </p:cNvGrpSpPr>
            <p:nvPr/>
          </p:nvGrpSpPr>
          <p:grpSpPr bwMode="auto">
            <a:xfrm>
              <a:off x="3891" y="2300"/>
              <a:ext cx="1495" cy="2325"/>
              <a:chOff x="3891" y="2300"/>
              <a:chExt cx="1495" cy="2325"/>
            </a:xfrm>
          </p:grpSpPr>
          <p:pic>
            <p:nvPicPr>
              <p:cNvPr id="1034" name="Picture 10" descr="946563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40000"/>
              </a:blip>
              <a:srcRect l="22696" t="9972" r="62059" b="75043"/>
              <a:stretch>
                <a:fillRect/>
              </a:stretch>
            </p:blipFill>
            <p:spPr bwMode="auto">
              <a:xfrm rot="804508">
                <a:off x="3891" y="2619"/>
                <a:ext cx="1029" cy="5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35" name="Group 11"/>
              <p:cNvGrpSpPr>
                <a:grpSpLocks/>
              </p:cNvGrpSpPr>
              <p:nvPr/>
            </p:nvGrpSpPr>
            <p:grpSpPr bwMode="auto">
              <a:xfrm>
                <a:off x="4486" y="3290"/>
                <a:ext cx="900" cy="1335"/>
                <a:chOff x="7050" y="2835"/>
                <a:chExt cx="900" cy="1335"/>
              </a:xfrm>
            </p:grpSpPr>
            <p:sp>
              <p:nvSpPr>
                <p:cNvPr id="1036" name="AutoShape 12"/>
                <p:cNvSpPr>
                  <a:spLocks noChangeArrowheads="1"/>
                </p:cNvSpPr>
                <p:nvPr/>
              </p:nvSpPr>
              <p:spPr bwMode="auto">
                <a:xfrm>
                  <a:off x="7089" y="2941"/>
                  <a:ext cx="794" cy="122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37" name="Rectangle 13"/>
                <p:cNvSpPr>
                  <a:spLocks noChangeArrowheads="1"/>
                </p:cNvSpPr>
                <p:nvPr/>
              </p:nvSpPr>
              <p:spPr bwMode="auto">
                <a:xfrm>
                  <a:off x="7050" y="2835"/>
                  <a:ext cx="900" cy="27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4481"/>
              <a:stretch>
                <a:fillRect/>
              </a:stretch>
            </p:blipFill>
            <p:spPr bwMode="auto">
              <a:xfrm>
                <a:off x="4807" y="2300"/>
                <a:ext cx="269" cy="2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9" name="Picture 15" descr="103772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20000" contrast="40000"/>
              </a:blip>
              <a:srcRect l="32718" t="47244" r="41104" b="4999"/>
              <a:stretch>
                <a:fillRect/>
              </a:stretch>
            </p:blipFill>
            <p:spPr bwMode="auto">
              <a:xfrm>
                <a:off x="4568" y="3902"/>
                <a:ext cx="743" cy="6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40" name="Group 16"/>
              <p:cNvGrpSpPr>
                <a:grpSpLocks/>
              </p:cNvGrpSpPr>
              <p:nvPr/>
            </p:nvGrpSpPr>
            <p:grpSpPr bwMode="auto">
              <a:xfrm>
                <a:off x="4572" y="3145"/>
                <a:ext cx="235" cy="596"/>
                <a:chOff x="7462" y="3370"/>
                <a:chExt cx="336" cy="933"/>
              </a:xfrm>
            </p:grpSpPr>
            <p:sp>
              <p:nvSpPr>
                <p:cNvPr id="1041" name="Oval 17"/>
                <p:cNvSpPr>
                  <a:spLocks noChangeArrowheads="1"/>
                </p:cNvSpPr>
                <p:nvPr/>
              </p:nvSpPr>
              <p:spPr bwMode="auto">
                <a:xfrm>
                  <a:off x="7575" y="337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2" name="Oval 18"/>
                <p:cNvSpPr>
                  <a:spLocks noChangeArrowheads="1"/>
                </p:cNvSpPr>
                <p:nvPr/>
              </p:nvSpPr>
              <p:spPr bwMode="auto">
                <a:xfrm>
                  <a:off x="7688" y="3706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3" name="Oval 19"/>
                <p:cNvSpPr>
                  <a:spLocks noChangeArrowheads="1"/>
                </p:cNvSpPr>
                <p:nvPr/>
              </p:nvSpPr>
              <p:spPr bwMode="auto">
                <a:xfrm>
                  <a:off x="7688" y="3534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4" name="Oval 20"/>
                <p:cNvSpPr>
                  <a:spLocks noChangeArrowheads="1"/>
                </p:cNvSpPr>
                <p:nvPr/>
              </p:nvSpPr>
              <p:spPr bwMode="auto">
                <a:xfrm>
                  <a:off x="7462" y="361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5" name="Oval 21"/>
                <p:cNvSpPr>
                  <a:spLocks noChangeArrowheads="1"/>
                </p:cNvSpPr>
                <p:nvPr/>
              </p:nvSpPr>
              <p:spPr bwMode="auto">
                <a:xfrm>
                  <a:off x="7575" y="3887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6" name="Oval 22"/>
                <p:cNvSpPr>
                  <a:spLocks noChangeArrowheads="1"/>
                </p:cNvSpPr>
                <p:nvPr/>
              </p:nvSpPr>
              <p:spPr bwMode="auto">
                <a:xfrm>
                  <a:off x="7688" y="4246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7" name="Oval 23"/>
                <p:cNvSpPr>
                  <a:spLocks noChangeArrowheads="1"/>
                </p:cNvSpPr>
                <p:nvPr/>
              </p:nvSpPr>
              <p:spPr bwMode="auto">
                <a:xfrm>
                  <a:off x="7688" y="4051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48" name="Oval 24"/>
                <p:cNvSpPr>
                  <a:spLocks noChangeArrowheads="1"/>
                </p:cNvSpPr>
                <p:nvPr/>
              </p:nvSpPr>
              <p:spPr bwMode="auto">
                <a:xfrm>
                  <a:off x="7741" y="3909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</p:grpSp>
      </p:grpSp>
      <p:grpSp>
        <p:nvGrpSpPr>
          <p:cNvPr id="1049" name="Group 25"/>
          <p:cNvGrpSpPr>
            <a:grpSpLocks/>
          </p:cNvGrpSpPr>
          <p:nvPr/>
        </p:nvGrpSpPr>
        <p:grpSpPr bwMode="auto">
          <a:xfrm>
            <a:off x="755576" y="3933056"/>
            <a:ext cx="3096344" cy="1656184"/>
            <a:chOff x="3330" y="3480"/>
            <a:chExt cx="5265" cy="2417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5" cstate="print"/>
            <a:srcRect l="38228" t="50278" r="37822" b="20032"/>
            <a:stretch>
              <a:fillRect/>
            </a:stretch>
          </p:blipFill>
          <p:spPr bwMode="auto">
            <a:xfrm>
              <a:off x="5095" y="4649"/>
              <a:ext cx="1775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5" cstate="print"/>
            <a:srcRect l="60800" t="8209" r="7483" b="30162"/>
            <a:stretch>
              <a:fillRect/>
            </a:stretch>
          </p:blipFill>
          <p:spPr bwMode="auto">
            <a:xfrm>
              <a:off x="6870" y="3480"/>
              <a:ext cx="1725" cy="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2" name="Picture 28"/>
            <p:cNvPicPr>
              <a:picLocks noChangeAspect="1" noChangeArrowheads="1"/>
            </p:cNvPicPr>
            <p:nvPr/>
          </p:nvPicPr>
          <p:blipFill>
            <a:blip r:embed="rId5" cstate="print"/>
            <a:srcRect l="5527" t="13809" r="61241" b="29716"/>
            <a:stretch>
              <a:fillRect/>
            </a:stretch>
          </p:blipFill>
          <p:spPr bwMode="auto">
            <a:xfrm>
              <a:off x="3330" y="3642"/>
              <a:ext cx="1810" cy="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4427984" y="1628800"/>
            <a:ext cx="2860675" cy="2557462"/>
            <a:chOff x="4890" y="1563"/>
            <a:chExt cx="3885" cy="3694"/>
          </a:xfrm>
        </p:grpSpPr>
        <p:grpSp>
          <p:nvGrpSpPr>
            <p:cNvPr id="1054" name="Group 30"/>
            <p:cNvGrpSpPr>
              <a:grpSpLocks/>
            </p:cNvGrpSpPr>
            <p:nvPr/>
          </p:nvGrpSpPr>
          <p:grpSpPr bwMode="auto">
            <a:xfrm>
              <a:off x="4890" y="1563"/>
              <a:ext cx="1701" cy="3572"/>
              <a:chOff x="5270" y="897"/>
              <a:chExt cx="1995" cy="4650"/>
            </a:xfrm>
          </p:grpSpPr>
          <p:pic>
            <p:nvPicPr>
              <p:cNvPr id="1055" name="Picture 3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270" y="898"/>
                <a:ext cx="1995" cy="4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6" name="Picture 3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b="64522"/>
              <a:stretch>
                <a:fillRect/>
              </a:stretch>
            </p:blipFill>
            <p:spPr bwMode="auto">
              <a:xfrm>
                <a:off x="6499" y="897"/>
                <a:ext cx="223" cy="1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7" name="Picture 3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62723"/>
              <a:stretch>
                <a:fillRect/>
              </a:stretch>
            </p:blipFill>
            <p:spPr bwMode="auto">
              <a:xfrm>
                <a:off x="6499" y="2250"/>
                <a:ext cx="223" cy="1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8" name="Picture 3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290" y="2986"/>
                <a:ext cx="227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9" name="Picture 3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440" y="2656"/>
                <a:ext cx="340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0" name="Picture 3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6500" y="3091"/>
                <a:ext cx="227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61" name="Group 37"/>
            <p:cNvGrpSpPr>
              <a:grpSpLocks/>
            </p:cNvGrpSpPr>
            <p:nvPr/>
          </p:nvGrpSpPr>
          <p:grpSpPr bwMode="auto">
            <a:xfrm>
              <a:off x="6744" y="1685"/>
              <a:ext cx="2031" cy="3572"/>
              <a:chOff x="4070" y="1939"/>
              <a:chExt cx="2326" cy="3645"/>
            </a:xfrm>
          </p:grpSpPr>
          <p:grpSp>
            <p:nvGrpSpPr>
              <p:cNvPr id="1062" name="Group 38"/>
              <p:cNvGrpSpPr>
                <a:grpSpLocks/>
              </p:cNvGrpSpPr>
              <p:nvPr/>
            </p:nvGrpSpPr>
            <p:grpSpPr bwMode="auto">
              <a:xfrm>
                <a:off x="4070" y="1939"/>
                <a:ext cx="1949" cy="3645"/>
                <a:chOff x="5270" y="897"/>
                <a:chExt cx="1995" cy="4650"/>
              </a:xfrm>
            </p:grpSpPr>
            <p:pic>
              <p:nvPicPr>
                <p:cNvPr id="1063" name="Picture 39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5270" y="898"/>
                  <a:ext cx="1995" cy="46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0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b="64522"/>
                <a:stretch>
                  <a:fillRect/>
                </a:stretch>
              </p:blipFill>
              <p:spPr bwMode="auto">
                <a:xfrm>
                  <a:off x="6499" y="897"/>
                  <a:ext cx="223" cy="11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1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t="62723"/>
                <a:stretch>
                  <a:fillRect/>
                </a:stretch>
              </p:blipFill>
              <p:spPr bwMode="auto">
                <a:xfrm>
                  <a:off x="6499" y="2250"/>
                  <a:ext cx="223" cy="11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2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290" y="2986"/>
                  <a:ext cx="227" cy="3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3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6440" y="2656"/>
                  <a:ext cx="340" cy="1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8" name="Picture 44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500" y="3091"/>
                  <a:ext cx="227" cy="3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69" name="Group 45"/>
              <p:cNvGrpSpPr>
                <a:grpSpLocks/>
              </p:cNvGrpSpPr>
              <p:nvPr/>
            </p:nvGrpSpPr>
            <p:grpSpPr bwMode="auto">
              <a:xfrm flipH="1">
                <a:off x="5485" y="2767"/>
                <a:ext cx="235" cy="596"/>
                <a:chOff x="7462" y="3370"/>
                <a:chExt cx="336" cy="933"/>
              </a:xfrm>
            </p:grpSpPr>
            <p:sp>
              <p:nvSpPr>
                <p:cNvPr id="1070" name="Oval 46"/>
                <p:cNvSpPr>
                  <a:spLocks noChangeArrowheads="1"/>
                </p:cNvSpPr>
                <p:nvPr/>
              </p:nvSpPr>
              <p:spPr bwMode="auto">
                <a:xfrm>
                  <a:off x="7575" y="337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1" name="Oval 47"/>
                <p:cNvSpPr>
                  <a:spLocks noChangeArrowheads="1"/>
                </p:cNvSpPr>
                <p:nvPr/>
              </p:nvSpPr>
              <p:spPr bwMode="auto">
                <a:xfrm>
                  <a:off x="7688" y="3706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2" name="Oval 48"/>
                <p:cNvSpPr>
                  <a:spLocks noChangeArrowheads="1"/>
                </p:cNvSpPr>
                <p:nvPr/>
              </p:nvSpPr>
              <p:spPr bwMode="auto">
                <a:xfrm>
                  <a:off x="7688" y="3534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3" name="Oval 49"/>
                <p:cNvSpPr>
                  <a:spLocks noChangeArrowheads="1"/>
                </p:cNvSpPr>
                <p:nvPr/>
              </p:nvSpPr>
              <p:spPr bwMode="auto">
                <a:xfrm>
                  <a:off x="7462" y="3610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4" name="Oval 50"/>
                <p:cNvSpPr>
                  <a:spLocks noChangeArrowheads="1"/>
                </p:cNvSpPr>
                <p:nvPr/>
              </p:nvSpPr>
              <p:spPr bwMode="auto">
                <a:xfrm>
                  <a:off x="7575" y="3887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5" name="Oval 51"/>
                <p:cNvSpPr>
                  <a:spLocks noChangeArrowheads="1"/>
                </p:cNvSpPr>
                <p:nvPr/>
              </p:nvSpPr>
              <p:spPr bwMode="auto">
                <a:xfrm>
                  <a:off x="7688" y="4246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6" name="Oval 52"/>
                <p:cNvSpPr>
                  <a:spLocks noChangeArrowheads="1"/>
                </p:cNvSpPr>
                <p:nvPr/>
              </p:nvSpPr>
              <p:spPr bwMode="auto">
                <a:xfrm>
                  <a:off x="7688" y="4051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077" name="Oval 53"/>
                <p:cNvSpPr>
                  <a:spLocks noChangeArrowheads="1"/>
                </p:cNvSpPr>
                <p:nvPr/>
              </p:nvSpPr>
              <p:spPr bwMode="auto">
                <a:xfrm>
                  <a:off x="7741" y="3909"/>
                  <a:ext cx="57" cy="57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  <p:pic>
            <p:nvPicPr>
              <p:cNvPr id="1078" name="Picture 54" descr="946563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40000"/>
              </a:blip>
              <a:srcRect l="22696" t="9972" r="62059" b="75043"/>
              <a:stretch>
                <a:fillRect/>
              </a:stretch>
            </p:blipFill>
            <p:spPr bwMode="auto">
              <a:xfrm rot="20795492" flipH="1">
                <a:off x="5477" y="2195"/>
                <a:ext cx="919" cy="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079" name="Picture 55"/>
          <p:cNvPicPr>
            <a:picLocks noChangeAspect="1" noChangeArrowheads="1"/>
          </p:cNvPicPr>
          <p:nvPr/>
        </p:nvPicPr>
        <p:blipFill>
          <a:blip r:embed="rId10" cstate="print">
            <a:grayscl/>
          </a:blip>
          <a:srcRect l="13520" b="5112"/>
          <a:stretch>
            <a:fillRect/>
          </a:stretch>
        </p:blipFill>
        <p:spPr bwMode="auto">
          <a:xfrm>
            <a:off x="7452320" y="3717032"/>
            <a:ext cx="1525835" cy="27034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251520" y="6021288"/>
            <a:ext cx="7128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100" i="1" dirty="0" smtClean="0">
                <a:latin typeface="Segoe UI" pitchFamily="34" charset="0"/>
                <a:cs typeface="Segoe UI" pitchFamily="34" charset="0"/>
              </a:rPr>
              <a:t>Φ.Ε.: διάκριση μεταξύ παρατήρησης και συμπεράσματος</a:t>
            </a:r>
            <a:endParaRPr lang="el-GR" sz="2100" i="1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Ακόμα ένα πείραμα </a:t>
            </a:r>
            <a:endParaRPr lang="el-G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376264"/>
          </a:xfrm>
        </p:spPr>
        <p:txBody>
          <a:bodyPr/>
          <a:lstStyle/>
          <a:p>
            <a:r>
              <a:rPr lang="el-GR" dirty="0" smtClean="0">
                <a:latin typeface="Segoe UI" pitchFamily="34" charset="0"/>
                <a:cs typeface="Segoe UI" pitchFamily="34" charset="0"/>
              </a:rPr>
              <a:t>Για το πείραμα 1 και αλεύρι.</a:t>
            </a:r>
          </a:p>
          <a:p>
            <a:r>
              <a:rPr lang="el-GR" dirty="0" smtClean="0">
                <a:latin typeface="Segoe UI" pitchFamily="34" charset="0"/>
                <a:cs typeface="Segoe UI" pitchFamily="34" charset="0"/>
              </a:rPr>
              <a:t>Διάκριση συμπεριφοράς μίγματος και διαλύματος</a:t>
            </a:r>
            <a:endParaRPr lang="el-GR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el-GR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Πλεονεκτήματα της κυκλικής διεξαγωγής των πειραμάτων</a:t>
            </a:r>
            <a:endParaRPr lang="el-GR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396044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l-GR" dirty="0" smtClean="0">
                <a:latin typeface="Segoe UI" pitchFamily="34" charset="0"/>
                <a:cs typeface="Segoe UI" pitchFamily="34" charset="0"/>
              </a:rPr>
              <a:t>Όλοι οι μαθητές κάνουν όλα τα πειράματα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l-GR" dirty="0" smtClean="0">
                <a:latin typeface="Segoe UI" pitchFamily="34" charset="0"/>
                <a:cs typeface="Segoe UI" pitchFamily="34" charset="0"/>
              </a:rPr>
              <a:t>Όλοι μπορούν να δουλεύουν ταυτόχρονα καθώς σε αυτή την περίπτωση δεν έχει σημασία η σειρά διεξαγωγής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l-GR" dirty="0" smtClean="0">
                <a:latin typeface="Segoe UI" pitchFamily="34" charset="0"/>
                <a:cs typeface="Segoe UI" pitchFamily="34" charset="0"/>
              </a:rPr>
              <a:t>Μία πειραματική διάταξη για το κάθε πείραμα καλύπτει όλους τους μαθητές</a:t>
            </a:r>
          </a:p>
          <a:p>
            <a:endParaRPr lang="el-G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l-G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Segoe UI" pitchFamily="34" charset="0"/>
              </a:rPr>
              <a:t>Παρατηρήσεις 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Segoe U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lnSpcReduction="10000"/>
          </a:bodyPr>
          <a:lstStyle/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Τα συμπεράσματα των πειραμάτων 1, 2 και 3 γίνονται εύκολα αντιληπτά  </a:t>
            </a: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Για το πείραμα 4 οι μαθητές </a:t>
            </a:r>
          </a:p>
          <a:p>
            <a:pPr marL="1160463" indent="-1160463">
              <a:buNone/>
            </a:pPr>
            <a:r>
              <a:rPr lang="el-GR" sz="2800" dirty="0">
                <a:latin typeface="Segoe UI" pitchFamily="34" charset="0"/>
                <a:cs typeface="Segoe UI" pitchFamily="34" charset="0"/>
              </a:rPr>
              <a:t> </a:t>
            </a: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     2.1 δεν έχουν την απαραίτητη γνώση για την ατμοσφαιρική πίεση</a:t>
            </a:r>
          </a:p>
          <a:p>
            <a:pPr marL="1160463" indent="-1160463">
              <a:buNone/>
            </a:pPr>
            <a:r>
              <a:rPr lang="el-GR" sz="2800" dirty="0">
                <a:latin typeface="Segoe UI" pitchFamily="34" charset="0"/>
                <a:cs typeface="Segoe UI" pitchFamily="34" charset="0"/>
              </a:rPr>
              <a:t> </a:t>
            </a: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     2.2  δεν αναγνωρίζουν τη δημιουργία φυσαλίδων ως διαδικασία γρήγορης εξαέρωσης-βρασμού (βραστό = καυτό)</a:t>
            </a:r>
          </a:p>
          <a:p>
            <a:pPr marL="1160463" indent="-1160463">
              <a:buNone/>
            </a:pPr>
            <a:r>
              <a:rPr lang="el-GR" sz="2800" dirty="0">
                <a:latin typeface="Segoe UI" pitchFamily="34" charset="0"/>
                <a:cs typeface="Segoe UI" pitchFamily="34" charset="0"/>
              </a:rPr>
              <a:t> </a:t>
            </a:r>
            <a:r>
              <a:rPr lang="el-GR" sz="2800" dirty="0" smtClean="0">
                <a:latin typeface="Segoe UI" pitchFamily="34" charset="0"/>
                <a:cs typeface="Segoe UI" pitchFamily="34" charset="0"/>
              </a:rPr>
              <a:t>     2.3  δεν αναγνωρίζουν την αντίσταση του εμβόλου της σύριγγας στο τράβηγμα ως αποτέλεσμα της χαμηλής πίεσης στο εσωτερικό της</a:t>
            </a:r>
            <a:r>
              <a:rPr lang="el-GR" dirty="0" smtClean="0"/>
              <a:t>            </a:t>
            </a:r>
            <a:endParaRPr lang="el-G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593</Words>
  <Application>Microsoft Office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Παράγοντες που επηρεάζουν το σημείο τήξης/πήξης και βρασμού/υγροποίησης του νερού</vt:lpstr>
      <vt:lpstr>Χαρακτηριστικά της πρότασης</vt:lpstr>
      <vt:lpstr>Προαπαιτούμενες γνώσεις</vt:lpstr>
      <vt:lpstr>Πορεία της διδασκαλίας</vt:lpstr>
      <vt:lpstr>Το ερώτημα (το θέμα τίθεται ως ερώτημα)</vt:lpstr>
      <vt:lpstr>Τα πειράματα-Κυκλική διεξαγωγή</vt:lpstr>
      <vt:lpstr>Ακόμα ένα πείραμα </vt:lpstr>
      <vt:lpstr>Πλεονεκτήματα της κυκλικής διεξαγωγής των πειραμάτων</vt:lpstr>
      <vt:lpstr>Παρατηρήσεις </vt:lpstr>
      <vt:lpstr>Παρέμβαση-Η ατμοσφαιρική πίεση</vt:lpstr>
      <vt:lpstr>Πίεση μέσα στην αντλία και βρασμός</vt:lpstr>
      <vt:lpstr>Συζήτηση στην ολομέλεια- Ο πίνακας</vt:lpstr>
      <vt:lpstr>Εξήγηση των διαφορετικών θερμοκρασιών για το βρασμό ανάμεσα στο προηγούμενο και αυτό το πείραμα</vt:lpstr>
      <vt:lpstr>Εφαρμογές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Παράγοντες που επηρεάζουν το σημείο τήξης/πήξης και βρασμού/υγροποίησης του νερού</dc:title>
  <dc:creator>nina</dc:creator>
  <cp:lastModifiedBy>nap</cp:lastModifiedBy>
  <cp:revision>19</cp:revision>
  <dcterms:created xsi:type="dcterms:W3CDTF">2012-03-25T13:43:54Z</dcterms:created>
  <dcterms:modified xsi:type="dcterms:W3CDTF">2012-03-28T14:17:10Z</dcterms:modified>
</cp:coreProperties>
</file>