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1287585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4/6/2016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676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143485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6103973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3169930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4/6/2016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581328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4/6/2016</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56531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148066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1192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14199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28950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41120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06116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58452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2741959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33322463"/>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9846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8A87A34-81AB-432B-8DAE-1953F412C126}" type="datetimeFigureOut">
              <a:rPr lang="en-US" smtClean="0"/>
              <a:pPr/>
              <a:t>4/6/2016</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47534487"/>
      </p:ext>
    </p:extLst>
  </p:cSld>
  <p:clrMap bg1="dk1" tx1="lt1" bg2="dk2" tx2="lt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 id="214748391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6424" y="538163"/>
            <a:ext cx="8791575" cy="1150937"/>
          </a:xfrm>
        </p:spPr>
        <p:txBody>
          <a:bodyPr/>
          <a:lstStyle/>
          <a:p>
            <a:pPr algn="ctr"/>
            <a:r>
              <a:rPr lang="el-GR" sz="6000" b="1" dirty="0" smtClean="0">
                <a:effectLst>
                  <a:outerShdw blurRad="38100" dist="38100" dir="2700000" algn="tl">
                    <a:srgbClr val="000000">
                      <a:alpha val="43137"/>
                    </a:srgbClr>
                  </a:outerShdw>
                </a:effectLst>
              </a:rPr>
              <a:t>ΚΑΝΟΝΑΣ  ΤΟΥ </a:t>
            </a:r>
            <a:r>
              <a:rPr lang="en-US" sz="6000" b="1" dirty="0" smtClean="0">
                <a:effectLst>
                  <a:outerShdw blurRad="38100" dist="38100" dir="2700000" algn="tl">
                    <a:srgbClr val="000000">
                      <a:alpha val="43137"/>
                    </a:srgbClr>
                  </a:outerShdw>
                </a:effectLst>
              </a:rPr>
              <a:t>LENZ </a:t>
            </a:r>
            <a:endParaRPr lang="en-US" sz="6000" b="1" dirty="0">
              <a:effectLst>
                <a:outerShdw blurRad="38100" dist="38100" dir="2700000" algn="tl">
                  <a:srgbClr val="000000">
                    <a:alpha val="43137"/>
                  </a:srgbClr>
                </a:outerShdw>
              </a:effectLst>
            </a:endParaRPr>
          </a:p>
        </p:txBody>
      </p:sp>
      <p:sp>
        <p:nvSpPr>
          <p:cNvPr id="3" name="Title 1"/>
          <p:cNvSpPr txBox="1">
            <a:spLocks/>
          </p:cNvSpPr>
          <p:nvPr/>
        </p:nvSpPr>
        <p:spPr>
          <a:xfrm>
            <a:off x="2028824" y="5016500"/>
            <a:ext cx="8791575" cy="1150937"/>
          </a:xfrm>
          <a:prstGeom prst="rect">
            <a:avLst/>
          </a:prstGeom>
        </p:spPr>
        <p:txBody>
          <a:bodyPr vert="horz" lIns="91440" tIns="45720" rIns="91440" bIns="45720" rtlCol="0" anchor="b">
            <a:noAutofit/>
          </a:bodyPr>
          <a:lstStyle>
            <a:lvl1pPr algn="l" defTabSz="457200" rtl="0" eaLnBrk="1" latinLnBrk="0" hangingPunct="1">
              <a:spcBef>
                <a:spcPct val="0"/>
              </a:spcBef>
              <a:buNone/>
              <a:defRPr sz="7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l-GR" sz="2400" b="1" u="sng" dirty="0" smtClean="0">
                <a:solidFill>
                  <a:srgbClr val="00B0F0"/>
                </a:solidFill>
                <a:effectLst>
                  <a:outerShdw blurRad="38100" dist="38100" dir="2700000" algn="tl">
                    <a:srgbClr val="000000">
                      <a:alpha val="43137"/>
                    </a:srgbClr>
                  </a:outerShdw>
                </a:effectLst>
              </a:rPr>
              <a:t>Λύκειο &amp; Τεχνική Σχολή Πόλης Χρυσοχούς</a:t>
            </a:r>
          </a:p>
          <a:p>
            <a:pPr algn="ctr"/>
            <a:endParaRPr lang="el-GR" sz="2400" b="1" u="sng" dirty="0" smtClean="0">
              <a:solidFill>
                <a:srgbClr val="00B0F0"/>
              </a:solidFill>
              <a:effectLst>
                <a:outerShdw blurRad="38100" dist="38100" dir="2700000" algn="tl">
                  <a:srgbClr val="000000">
                    <a:alpha val="43137"/>
                  </a:srgbClr>
                </a:outerShdw>
              </a:effectLst>
            </a:endParaRPr>
          </a:p>
          <a:p>
            <a:pPr algn="ctr"/>
            <a:r>
              <a:rPr lang="el-GR" sz="2400" b="1" dirty="0" smtClean="0">
                <a:solidFill>
                  <a:srgbClr val="00B0F0"/>
                </a:solidFill>
                <a:effectLst>
                  <a:outerShdw blurRad="38100" dist="38100" dir="2700000" algn="tl">
                    <a:srgbClr val="000000">
                      <a:alpha val="43137"/>
                    </a:srgbClr>
                  </a:outerShdw>
                </a:effectLst>
              </a:rPr>
              <a:t>Καθηγητής :	 Σερεκίδης Βλάσιος</a:t>
            </a:r>
          </a:p>
          <a:p>
            <a:pPr algn="ctr"/>
            <a:r>
              <a:rPr lang="el-GR" sz="2400" b="1" dirty="0" smtClean="0">
                <a:solidFill>
                  <a:srgbClr val="00B0F0"/>
                </a:solidFill>
                <a:effectLst>
                  <a:outerShdw blurRad="38100" dist="38100" dir="2700000" algn="tl">
                    <a:srgbClr val="000000">
                      <a:alpha val="43137"/>
                    </a:srgbClr>
                  </a:outerShdw>
                </a:effectLst>
              </a:rPr>
              <a:t>Μαθητές : </a:t>
            </a:r>
          </a:p>
          <a:p>
            <a:pPr algn="ctr"/>
            <a:r>
              <a:rPr lang="el-GR" sz="2400" b="1" dirty="0" smtClean="0">
                <a:solidFill>
                  <a:srgbClr val="00B0F0"/>
                </a:solidFill>
                <a:effectLst>
                  <a:outerShdw blurRad="38100" dist="38100" dir="2700000" algn="tl">
                    <a:srgbClr val="000000">
                      <a:alpha val="43137"/>
                    </a:srgbClr>
                  </a:outerShdw>
                </a:effectLst>
              </a:rPr>
              <a:t>Νεοφύτου Μάριος </a:t>
            </a:r>
          </a:p>
          <a:p>
            <a:pPr algn="ctr"/>
            <a:r>
              <a:rPr lang="el-GR" sz="2400" b="1" dirty="0" smtClean="0">
                <a:solidFill>
                  <a:srgbClr val="00B0F0"/>
                </a:solidFill>
                <a:effectLst>
                  <a:outerShdw blurRad="38100" dist="38100" dir="2700000" algn="tl">
                    <a:srgbClr val="000000">
                      <a:alpha val="43137"/>
                    </a:srgbClr>
                  </a:outerShdw>
                </a:effectLst>
              </a:rPr>
              <a:t>Νικολάου Χαράλαμπος </a:t>
            </a:r>
          </a:p>
          <a:p>
            <a:pPr algn="ctr"/>
            <a:r>
              <a:rPr lang="el-GR" sz="2400" b="1" dirty="0" smtClean="0">
                <a:solidFill>
                  <a:srgbClr val="00B0F0"/>
                </a:solidFill>
                <a:effectLst>
                  <a:outerShdw blurRad="38100" dist="38100" dir="2700000" algn="tl">
                    <a:srgbClr val="000000">
                      <a:alpha val="43137"/>
                    </a:srgbClr>
                  </a:outerShdw>
                </a:effectLst>
              </a:rPr>
              <a:t>Σταυρινίδης Αντρέας</a:t>
            </a:r>
          </a:p>
          <a:p>
            <a:pPr algn="ctr"/>
            <a:r>
              <a:rPr lang="el-GR" sz="3200" b="1" dirty="0" smtClean="0">
                <a:effectLst>
                  <a:outerShdw blurRad="38100" dist="38100" dir="2700000" algn="tl">
                    <a:srgbClr val="000000">
                      <a:alpha val="43137"/>
                    </a:srgbClr>
                  </a:outerShdw>
                </a:effectLst>
              </a:rPr>
              <a:t> </a:t>
            </a:r>
          </a:p>
          <a:p>
            <a:pPr algn="ctr"/>
            <a:endParaRPr lang="en-US" sz="32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03722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00211" y="800100"/>
            <a:ext cx="10018713" cy="1422399"/>
          </a:xfrm>
          <a:prstGeom prst="rect">
            <a:avLst/>
          </a:prstGeom>
          <a:effectLst/>
        </p:spPr>
        <p:txBody>
          <a:bodyPr vert="horz" lIns="91440" tIns="45720" rIns="91440" bIns="45720" rtlCol="0" anchor="ctr">
            <a:normAutofit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Το επαγωγικό ρεύμα σε αντίδραση με την αυξανόμενη μαγνητική ροή δημιουργεί  ένα νέο μαγνητικό πεδίο το οποίο αντιτίθεται στην αύξηση της μαγνητικής ροής.</a:t>
            </a:r>
          </a:p>
          <a:p>
            <a:endParaRPr lang="el-GR" sz="1800" b="1" dirty="0" smtClean="0">
              <a:effectLst>
                <a:outerShdw blurRad="38100" dist="38100" dir="2700000" algn="tl">
                  <a:srgbClr val="000000">
                    <a:alpha val="43137"/>
                  </a:srgbClr>
                </a:outerShdw>
              </a:effectLst>
            </a:endParaRPr>
          </a:p>
          <a:p>
            <a:r>
              <a:rPr lang="el-GR" sz="1800" b="1" dirty="0" smtClean="0">
                <a:effectLst>
                  <a:outerShdw blurRad="38100" dist="38100" dir="2700000" algn="tl">
                    <a:srgbClr val="000000">
                      <a:alpha val="43137"/>
                    </a:srgbClr>
                  </a:outerShdw>
                </a:effectLst>
              </a:rPr>
              <a:t>Δηλαδή δημιουργεί έναν όμοιο Πόλο , απέναντι απο τον πόλο του μαγνήτη , αντιστεκόμενο στην κίνηση του.</a:t>
            </a:r>
            <a:endParaRPr lang="en-US" sz="18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6539" y="2574809"/>
            <a:ext cx="4639322" cy="1657581"/>
          </a:xfrm>
          <a:prstGeom prst="rect">
            <a:avLst/>
          </a:prstGeom>
        </p:spPr>
      </p:pic>
    </p:spTree>
    <p:extLst>
      <p:ext uri="{BB962C8B-B14F-4D97-AF65-F5344CB8AC3E}">
        <p14:creationId xmlns:p14="http://schemas.microsoft.com/office/powerpoint/2010/main" val="35994194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5310" y="2563080"/>
            <a:ext cx="10018713" cy="1170719"/>
          </a:xfrm>
          <a:prstGeom prst="rect">
            <a:avLst/>
          </a:prstGeom>
          <a:effectLst/>
        </p:spPr>
        <p:txBody>
          <a:bodyPr vert="horz" lIns="91440" tIns="45720" rIns="91440" bIns="45720" rtlCol="0" anchor="ctr">
            <a:normAutofit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Όσο απομακρύνεται ο μαγνήτης απο το δακτύλιο , η μαγνητική ροή μειώνεται και ο δακτύλιος αντιδρά στη μείωση δημιουργώντας επαγωγικό ρέυμα τέτοιας φοράς , πόυ δημιουργεί μαγνητικό πεδίο αντίθετης φοράς , δηλαδή δημιουργεί αντίθετο πόλο απο το μαγνήτη με συνέπεια να τον έλκει .</a:t>
            </a:r>
            <a:endParaRPr lang="en-US" sz="18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1178047"/>
            <a:ext cx="4281840" cy="138503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8986" y="1059737"/>
            <a:ext cx="4454838" cy="161758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2000" y="4335299"/>
            <a:ext cx="4353533" cy="1695687"/>
          </a:xfrm>
          <a:prstGeom prst="rect">
            <a:avLst/>
          </a:prstGeom>
        </p:spPr>
      </p:pic>
      <p:sp>
        <p:nvSpPr>
          <p:cNvPr id="8" name="Title 1"/>
          <p:cNvSpPr txBox="1">
            <a:spLocks/>
          </p:cNvSpPr>
          <p:nvPr/>
        </p:nvSpPr>
        <p:spPr>
          <a:xfrm>
            <a:off x="1865311" y="379657"/>
            <a:ext cx="10018713" cy="83248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Τα αντίθετα ακριβώς συμβαίνουν όταν ο μαγνήτης απομακρύνεται απο το δακτύλιο.</a:t>
            </a:r>
            <a:endParaRPr lang="en-US"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04220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12911" y="227256"/>
            <a:ext cx="10018713" cy="1309443"/>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3200" b="1" u="sng" dirty="0" smtClean="0">
                <a:effectLst>
                  <a:outerShdw blurRad="38100" dist="38100" dir="2700000" algn="tl">
                    <a:srgbClr val="000000">
                      <a:alpha val="43137"/>
                    </a:srgbClr>
                  </a:outerShdw>
                </a:effectLst>
              </a:rPr>
              <a:t>Νόμος του </a:t>
            </a:r>
            <a:r>
              <a:rPr lang="en-US" sz="3200" b="1" u="sng" dirty="0" smtClean="0">
                <a:effectLst>
                  <a:outerShdw blurRad="38100" dist="38100" dir="2700000" algn="tl">
                    <a:srgbClr val="000000">
                      <a:alpha val="43137"/>
                    </a:srgbClr>
                  </a:outerShdw>
                </a:effectLst>
              </a:rPr>
              <a:t>Lenz</a:t>
            </a:r>
            <a:endParaRPr lang="en-US" sz="3200" b="1" u="sng" dirty="0">
              <a:effectLst>
                <a:outerShdw blurRad="38100" dist="38100" dir="2700000" algn="tl">
                  <a:srgbClr val="000000">
                    <a:alpha val="43137"/>
                  </a:srgbClr>
                </a:outerShdw>
              </a:effectLst>
            </a:endParaRPr>
          </a:p>
        </p:txBody>
      </p:sp>
      <p:sp>
        <p:nvSpPr>
          <p:cNvPr id="5" name="Title 1"/>
          <p:cNvSpPr txBox="1">
            <a:spLocks/>
          </p:cNvSpPr>
          <p:nvPr/>
        </p:nvSpPr>
        <p:spPr>
          <a:xfrm>
            <a:off x="1547811" y="3771229"/>
            <a:ext cx="10018713" cy="101734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 </a:t>
            </a:r>
            <a:r>
              <a:rPr lang="en-US" sz="2800" b="1" dirty="0" smtClean="0">
                <a:effectLst>
                  <a:outerShdw blurRad="38100" dist="38100" dir="2700000" algn="tl">
                    <a:srgbClr val="000000">
                      <a:alpha val="43137"/>
                    </a:srgbClr>
                  </a:outerShdw>
                </a:effectLst>
              </a:rPr>
              <a:t>To </a:t>
            </a:r>
            <a:r>
              <a:rPr lang="el-GR" sz="2800" b="1" dirty="0" smtClean="0">
                <a:effectLst>
                  <a:outerShdw blurRad="38100" dist="38100" dir="2700000" algn="tl">
                    <a:srgbClr val="000000">
                      <a:alpha val="43137"/>
                    </a:srgbClr>
                  </a:outerShdw>
                </a:effectLst>
              </a:rPr>
              <a:t>επαγωγικό ρέυμα έχει τέτοια φορά που αντιτίθεται στο άιτιο το οποίο το προκαλεί </a:t>
            </a:r>
            <a:r>
              <a:rPr lang="el-GR" sz="1800" b="1" dirty="0" smtClean="0">
                <a:effectLst>
                  <a:outerShdw blurRad="38100" dist="38100" dir="2700000" algn="tl">
                    <a:srgbClr val="000000">
                      <a:alpha val="43137"/>
                    </a:srgbClr>
                  </a:outerShdw>
                </a:effectLst>
              </a:rPr>
              <a:t>»</a:t>
            </a:r>
            <a:endParaRPr lang="en-US" sz="1800" b="1" dirty="0">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3163" y="1806120"/>
            <a:ext cx="5068007" cy="1695687"/>
          </a:xfrm>
          <a:prstGeom prst="rect">
            <a:avLst/>
          </a:prstGeom>
        </p:spPr>
      </p:pic>
    </p:spTree>
    <p:extLst>
      <p:ext uri="{BB962C8B-B14F-4D97-AF65-F5344CB8AC3E}">
        <p14:creationId xmlns:p14="http://schemas.microsoft.com/office/powerpoint/2010/main" val="3447866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5311" y="379657"/>
            <a:ext cx="10018713" cy="163964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Ένας αγωγός απο μή μαγνητικό υλικό είναι πχ ένας σωλήνας χαλκού ή αλουμινίου.</a:t>
            </a:r>
          </a:p>
          <a:p>
            <a:r>
              <a:rPr lang="el-GR" sz="1800" b="1" dirty="0" smtClean="0">
                <a:effectLst>
                  <a:outerShdw blurRad="38100" dist="38100" dir="2700000" algn="tl">
                    <a:srgbClr val="000000">
                      <a:alpha val="43137"/>
                    </a:srgbClr>
                  </a:outerShdw>
                </a:effectLst>
              </a:rPr>
              <a:t>Ένας τέτοιος σωλήνας αποτελείται από στοιχείώδης μικρότερους δακτυλίους.</a:t>
            </a:r>
            <a:endParaRPr lang="en-US" sz="18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514069"/>
            <a:ext cx="3522191" cy="114038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6997" y="2307558"/>
            <a:ext cx="4208039" cy="134689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01572" y="4807384"/>
            <a:ext cx="5010849" cy="1629002"/>
          </a:xfrm>
          <a:prstGeom prst="rect">
            <a:avLst/>
          </a:prstGeom>
        </p:spPr>
      </p:pic>
      <p:sp>
        <p:nvSpPr>
          <p:cNvPr id="8" name="Right Arrow 7"/>
          <p:cNvSpPr/>
          <p:nvPr/>
        </p:nvSpPr>
        <p:spPr>
          <a:xfrm>
            <a:off x="5638800" y="2807806"/>
            <a:ext cx="812800" cy="3463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1674811" y="3248155"/>
            <a:ext cx="10018713" cy="163964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Τώρα είναι εύκολο να καταλάβουμε τι θα γίνει αν περάσει ένας μαγνήτης μέσα απο ένα σωλήνα απο μή μαγνητικό υλικό.</a:t>
            </a:r>
            <a:endParaRPr lang="en-US"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460694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865311" y="379657"/>
            <a:ext cx="10018713" cy="163964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Στη διάρκεια της κίνησης του μαγνήτη μέσα απο τον σωλήνα αλουμινίου ή χαλκού δημιουργούνται στοιχειώδη επαγωγικά ρεύματα ( ρεύματα </a:t>
            </a:r>
            <a:r>
              <a:rPr lang="en-US" sz="1800" b="1" dirty="0" smtClean="0">
                <a:effectLst>
                  <a:outerShdw blurRad="38100" dist="38100" dir="2700000" algn="tl">
                    <a:srgbClr val="000000">
                      <a:alpha val="43137"/>
                    </a:srgbClr>
                  </a:outerShdw>
                </a:effectLst>
              </a:rPr>
              <a:t>Eddy </a:t>
            </a:r>
            <a:r>
              <a:rPr lang="el-GR" sz="1800" b="1" dirty="0" smtClean="0">
                <a:effectLst>
                  <a:outerShdw blurRad="38100" dist="38100" dir="2700000" algn="tl">
                    <a:srgbClr val="000000">
                      <a:alpha val="43137"/>
                    </a:srgbClr>
                  </a:outerShdw>
                </a:effectLst>
              </a:rPr>
              <a:t>) , τα οποία έχουν τέτοια φορά ώστε να αντιτίθενται στην κίνηση του μαγνήτη.</a:t>
            </a:r>
            <a:endParaRPr lang="en-US" sz="18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516" y="1716091"/>
            <a:ext cx="5210902" cy="1724266"/>
          </a:xfrm>
          <a:prstGeom prst="rect">
            <a:avLst/>
          </a:prstGeom>
        </p:spPr>
      </p:pic>
      <p:sp>
        <p:nvSpPr>
          <p:cNvPr id="6" name="Title 1"/>
          <p:cNvSpPr txBox="1">
            <a:spLocks/>
          </p:cNvSpPr>
          <p:nvPr/>
        </p:nvSpPr>
        <p:spPr>
          <a:xfrm>
            <a:off x="1624011" y="3440357"/>
            <a:ext cx="10018713" cy="877643"/>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Ακόμα και αν υπάρχει κενό στον σωλήνα , τα ρεύματα θα δημιουργήθούν .</a:t>
            </a:r>
            <a:endParaRPr lang="en-US" sz="1800" b="1" dirty="0">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2095" y="4318000"/>
            <a:ext cx="5182323" cy="2019582"/>
          </a:xfrm>
          <a:prstGeom prst="rect">
            <a:avLst/>
          </a:prstGeom>
        </p:spPr>
      </p:pic>
    </p:spTree>
    <p:extLst>
      <p:ext uri="{BB962C8B-B14F-4D97-AF65-F5344CB8AC3E}">
        <p14:creationId xmlns:p14="http://schemas.microsoft.com/office/powerpoint/2010/main" val="2989530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03411" y="-104656"/>
            <a:ext cx="10018713" cy="163964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Ρεύματα δημιουργούνται σε ολόκληρο το διαθέσιμο σώμα του αγωγού! </a:t>
            </a:r>
            <a:endParaRPr lang="en-US" sz="1800" b="1" dirty="0">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6609" y="1119511"/>
            <a:ext cx="6657312" cy="224714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6609" y="3458919"/>
            <a:ext cx="2429002" cy="2916741"/>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7199" y="3458918"/>
            <a:ext cx="3608175" cy="2916741"/>
          </a:xfrm>
          <a:prstGeom prst="rect">
            <a:avLst/>
          </a:prstGeom>
        </p:spPr>
      </p:pic>
    </p:spTree>
    <p:extLst>
      <p:ext uri="{BB962C8B-B14F-4D97-AF65-F5344CB8AC3E}">
        <p14:creationId xmlns:p14="http://schemas.microsoft.com/office/powerpoint/2010/main" val="14186056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903411" y="-104656"/>
            <a:ext cx="10018713" cy="1639644"/>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Τα ρέυματα </a:t>
            </a:r>
            <a:r>
              <a:rPr lang="en-US" sz="1800" b="1" dirty="0" smtClean="0">
                <a:effectLst>
                  <a:outerShdw blurRad="38100" dist="38100" dir="2700000" algn="tl">
                    <a:srgbClr val="000000">
                      <a:alpha val="43137"/>
                    </a:srgbClr>
                  </a:outerShdw>
                </a:effectLst>
              </a:rPr>
              <a:t>Eddy </a:t>
            </a:r>
            <a:r>
              <a:rPr lang="el-GR" sz="1800" b="1" dirty="0" smtClean="0">
                <a:effectLst>
                  <a:outerShdw blurRad="38100" dist="38100" dir="2700000" algn="tl">
                    <a:srgbClr val="000000">
                      <a:alpha val="43137"/>
                    </a:srgbClr>
                  </a:outerShdw>
                </a:effectLst>
              </a:rPr>
              <a:t>έχουν τέτοια φορά ώστε να δημιουργούν με τη σειρά τους μαγνητικό πεδίο που αντιτίθεται στην κίνηση του αγωγού μέσα στον αγωγό.</a:t>
            </a:r>
            <a:endParaRPr lang="en-US" sz="18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1399" y="1293690"/>
            <a:ext cx="2978973" cy="240811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9578" y="1293690"/>
            <a:ext cx="3786053" cy="240811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3794" y="3792287"/>
            <a:ext cx="4381888" cy="2828719"/>
          </a:xfrm>
          <a:prstGeom prst="rect">
            <a:avLst/>
          </a:prstGeom>
        </p:spPr>
      </p:pic>
    </p:spTree>
    <p:extLst>
      <p:ext uri="{BB962C8B-B14F-4D97-AF65-F5344CB8AC3E}">
        <p14:creationId xmlns:p14="http://schemas.microsoft.com/office/powerpoint/2010/main" val="3216022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36711" y="149344"/>
            <a:ext cx="10018713" cy="100635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Ας μελετήσουμε τώρα την κίνηση του μαγνήτη μέσα απο τη σωλήνα αλουμινίου.</a:t>
            </a:r>
            <a:endParaRPr lang="en-US" sz="1800" b="1" dirty="0">
              <a:effectLst>
                <a:outerShdw blurRad="38100" dist="38100" dir="2700000" algn="tl">
                  <a:srgbClr val="000000">
                    <a:alpha val="43137"/>
                  </a:srgbClr>
                </a:outerShdw>
              </a:effectLst>
            </a:endParaRPr>
          </a:p>
        </p:txBody>
      </p:sp>
      <p:sp>
        <p:nvSpPr>
          <p:cNvPr id="3" name="Title 1"/>
          <p:cNvSpPr txBox="1">
            <a:spLocks/>
          </p:cNvSpPr>
          <p:nvPr/>
        </p:nvSpPr>
        <p:spPr>
          <a:xfrm>
            <a:off x="1636711" y="817622"/>
            <a:ext cx="10018713" cy="1006356"/>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Το πρώτο που παρατηρείται , είναι οτι η διάρκεια της πτώσης του μαγνήτη όταν εκτελεί ελεύθερη πτώση σε σχέση με την κίνηση του μέσα απο το σωλήνα δεν είναι ίδια.</a:t>
            </a:r>
          </a:p>
          <a:p>
            <a:r>
              <a:rPr lang="el-GR" sz="1800" b="1" dirty="0" smtClean="0">
                <a:effectLst>
                  <a:outerShdw blurRad="38100" dist="38100" dir="2700000" algn="tl">
                    <a:srgbClr val="000000">
                      <a:alpha val="43137"/>
                    </a:srgbClr>
                  </a:outerShdw>
                </a:effectLst>
              </a:rPr>
              <a:t>Είναι προφανές οτι ο σωλήνας επιβραδύνει την κίνηση του.</a:t>
            </a:r>
            <a:endParaRPr lang="en-US" sz="1800" b="1"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6117" y="2344678"/>
            <a:ext cx="5306165" cy="3105583"/>
          </a:xfrm>
          <a:prstGeom prst="rect">
            <a:avLst/>
          </a:prstGeom>
        </p:spPr>
      </p:pic>
    </p:spTree>
    <p:extLst>
      <p:ext uri="{BB962C8B-B14F-4D97-AF65-F5344CB8AC3E}">
        <p14:creationId xmlns:p14="http://schemas.microsoft.com/office/powerpoint/2010/main" val="3162959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649411" y="0"/>
            <a:ext cx="10018713" cy="8128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Τώρα , ας μελετήσουμε την κίνηση του μέσα απο το σώμα της σωλήνας.</a:t>
            </a:r>
            <a:endParaRPr lang="en-US" sz="1800" b="1" dirty="0">
              <a:effectLst>
                <a:outerShdw blurRad="38100" dist="38100" dir="2700000" algn="tl">
                  <a:srgbClr val="000000">
                    <a:alpha val="43137"/>
                  </a:srgbClr>
                </a:outerShdw>
              </a:effectLst>
            </a:endParaRPr>
          </a:p>
        </p:txBody>
      </p:sp>
      <p:sp>
        <p:nvSpPr>
          <p:cNvPr id="5" name="Title 1"/>
          <p:cNvSpPr txBox="1">
            <a:spLocks/>
          </p:cNvSpPr>
          <p:nvPr/>
        </p:nvSpPr>
        <p:spPr>
          <a:xfrm>
            <a:off x="1649410" y="520700"/>
            <a:ext cx="10018713" cy="8128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1800" b="1" dirty="0">
              <a:effectLst>
                <a:outerShdw blurRad="38100" dist="38100" dir="2700000" algn="tl">
                  <a:srgbClr val="000000">
                    <a:alpha val="43137"/>
                  </a:srgbClr>
                </a:outerShdw>
              </a:effectLst>
            </a:endParaRPr>
          </a:p>
        </p:txBody>
      </p:sp>
      <p:sp>
        <p:nvSpPr>
          <p:cNvPr id="6" name="Title 1"/>
          <p:cNvSpPr txBox="1">
            <a:spLocks/>
          </p:cNvSpPr>
          <p:nvPr/>
        </p:nvSpPr>
        <p:spPr>
          <a:xfrm>
            <a:off x="1649410" y="520700"/>
            <a:ext cx="10018713" cy="8128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Η κίνηση μελετήθηκε με το πρόγραμμα </a:t>
            </a:r>
            <a:r>
              <a:rPr lang="en-US" sz="1800" b="1" dirty="0" smtClean="0">
                <a:effectLst>
                  <a:outerShdw blurRad="38100" dist="38100" dir="2700000" algn="tl">
                    <a:srgbClr val="000000">
                      <a:alpha val="43137"/>
                    </a:srgbClr>
                  </a:outerShdw>
                </a:effectLst>
              </a:rPr>
              <a:t>video tracker analysis </a:t>
            </a:r>
            <a:r>
              <a:rPr lang="el-GR" sz="1800" b="1" dirty="0" smtClean="0">
                <a:effectLst>
                  <a:outerShdw blurRad="38100" dist="38100" dir="2700000" algn="tl">
                    <a:srgbClr val="000000">
                      <a:alpha val="43137"/>
                    </a:srgbClr>
                  </a:outerShdw>
                </a:effectLst>
              </a:rPr>
              <a:t>τα αποτελέσματα του οποίου βλέπουμε παρακάτω.</a:t>
            </a:r>
            <a:endParaRPr lang="en-US" sz="1800" b="1" dirty="0">
              <a:effectLst>
                <a:outerShdw blurRad="38100" dist="38100" dir="2700000" algn="tl">
                  <a:srgbClr val="000000">
                    <a:alpha val="43137"/>
                  </a:srgbClr>
                </a:outerShdw>
              </a:effectLst>
            </a:endParaRPr>
          </a:p>
        </p:txBody>
      </p:sp>
      <p:pic>
        <p:nvPicPr>
          <p:cNvPr id="7" name="ptosi apo solina">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015575" y="1524000"/>
            <a:ext cx="5571067" cy="4178300"/>
          </a:xfrm>
          <a:prstGeom prst="rect">
            <a:avLst/>
          </a:prstGeom>
        </p:spPr>
      </p:pic>
    </p:spTree>
    <p:extLst>
      <p:ext uri="{BB962C8B-B14F-4D97-AF65-F5344CB8AC3E}">
        <p14:creationId xmlns:p14="http://schemas.microsoft.com/office/powerpoint/2010/main" val="322293789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0600" y="141938"/>
            <a:ext cx="5659846" cy="6488115"/>
          </a:xfrm>
          <a:prstGeom prst="rect">
            <a:avLst/>
          </a:prstGeom>
        </p:spPr>
      </p:pic>
      <p:sp>
        <p:nvSpPr>
          <p:cNvPr id="5" name="Title 1"/>
          <p:cNvSpPr txBox="1">
            <a:spLocks/>
          </p:cNvSpPr>
          <p:nvPr/>
        </p:nvSpPr>
        <p:spPr>
          <a:xfrm>
            <a:off x="1046161" y="1107138"/>
            <a:ext cx="4078289" cy="3007662"/>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l-GR" sz="1600" b="1" dirty="0" smtClean="0">
                <a:effectLst>
                  <a:outerShdw blurRad="38100" dist="38100" dir="2700000" algn="tl">
                    <a:srgbClr val="000000">
                      <a:alpha val="43137"/>
                    </a:srgbClr>
                  </a:outerShdw>
                </a:effectLst>
              </a:rPr>
              <a:t>Η κίνηση του μαγνήτη :</a:t>
            </a:r>
          </a:p>
          <a:p>
            <a:pPr algn="just"/>
            <a:endParaRPr lang="el-GR" sz="1600" b="1" dirty="0" smtClean="0">
              <a:effectLst>
                <a:outerShdw blurRad="38100" dist="38100" dir="2700000" algn="tl">
                  <a:srgbClr val="000000">
                    <a:alpha val="43137"/>
                  </a:srgbClr>
                </a:outerShdw>
              </a:effectLst>
            </a:endParaRPr>
          </a:p>
          <a:p>
            <a:pPr marL="285750" indent="-285750" algn="just">
              <a:buFont typeface="Wingdings" panose="05000000000000000000" pitchFamily="2" charset="2"/>
              <a:buChar char="q"/>
            </a:pPr>
            <a:r>
              <a:rPr lang="el-GR" sz="1600" b="1" dirty="0" smtClean="0">
                <a:effectLst>
                  <a:outerShdw blurRad="38100" dist="38100" dir="2700000" algn="tl">
                    <a:srgbClr val="000000">
                      <a:alpha val="43137"/>
                    </a:srgbClr>
                  </a:outerShdw>
                </a:effectLst>
              </a:rPr>
              <a:t>Ελεύθερη Πτώση </a:t>
            </a:r>
          </a:p>
          <a:p>
            <a:pPr algn="just"/>
            <a:endParaRPr lang="el-GR" sz="1600" b="1" dirty="0" smtClean="0">
              <a:effectLst>
                <a:outerShdw blurRad="38100" dist="38100" dir="2700000" algn="tl">
                  <a:srgbClr val="000000">
                    <a:alpha val="43137"/>
                  </a:srgbClr>
                </a:outerShdw>
              </a:effectLst>
            </a:endParaRPr>
          </a:p>
          <a:p>
            <a:pPr marL="285750" indent="-285750" algn="just">
              <a:buFont typeface="Wingdings" panose="05000000000000000000" pitchFamily="2" charset="2"/>
              <a:buChar char="q"/>
            </a:pPr>
            <a:r>
              <a:rPr lang="el-GR" sz="1600" b="1" dirty="0" smtClean="0">
                <a:effectLst>
                  <a:outerShdw blurRad="38100" dist="38100" dir="2700000" algn="tl">
                    <a:srgbClr val="000000">
                      <a:alpha val="43137"/>
                    </a:srgbClr>
                  </a:outerShdw>
                </a:effectLst>
              </a:rPr>
              <a:t>Επιβράδυνση</a:t>
            </a:r>
          </a:p>
          <a:p>
            <a:pPr algn="just"/>
            <a:endParaRPr lang="el-GR" sz="1600" b="1" dirty="0" smtClean="0">
              <a:effectLst>
                <a:outerShdw blurRad="38100" dist="38100" dir="2700000" algn="tl">
                  <a:srgbClr val="000000">
                    <a:alpha val="43137"/>
                  </a:srgbClr>
                </a:outerShdw>
              </a:effectLst>
            </a:endParaRPr>
          </a:p>
          <a:p>
            <a:pPr marL="285750" indent="-285750" algn="just">
              <a:buFont typeface="Wingdings" panose="05000000000000000000" pitchFamily="2" charset="2"/>
              <a:buChar char="q"/>
            </a:pPr>
            <a:r>
              <a:rPr lang="el-GR" sz="1600" b="1" dirty="0" smtClean="0">
                <a:effectLst>
                  <a:outerShdw blurRad="38100" dist="38100" dir="2700000" algn="tl">
                    <a:srgbClr val="000000">
                      <a:alpha val="43137"/>
                    </a:srgbClr>
                  </a:outerShdw>
                </a:effectLst>
              </a:rPr>
              <a:t> Ευθύγραμμη Ομαλή </a:t>
            </a:r>
          </a:p>
          <a:p>
            <a:pPr algn="just"/>
            <a:endParaRPr lang="el-GR" sz="1600" b="1" dirty="0" smtClean="0">
              <a:effectLst>
                <a:outerShdw blurRad="38100" dist="38100" dir="2700000" algn="tl">
                  <a:srgbClr val="000000">
                    <a:alpha val="43137"/>
                  </a:srgbClr>
                </a:outerShdw>
              </a:effectLst>
            </a:endParaRPr>
          </a:p>
          <a:p>
            <a:pPr marL="285750" indent="-285750" algn="just">
              <a:buFont typeface="Wingdings" panose="05000000000000000000" pitchFamily="2" charset="2"/>
              <a:buChar char="q"/>
            </a:pPr>
            <a:r>
              <a:rPr lang="el-GR" sz="1600" b="1" dirty="0">
                <a:effectLst>
                  <a:outerShdw blurRad="38100" dist="38100" dir="2700000" algn="tl">
                    <a:srgbClr val="000000">
                      <a:alpha val="43137"/>
                    </a:srgbClr>
                  </a:outerShdw>
                </a:effectLst>
              </a:rPr>
              <a:t> </a:t>
            </a:r>
            <a:r>
              <a:rPr lang="el-GR" sz="1600" b="1" dirty="0" smtClean="0">
                <a:effectLst>
                  <a:outerShdw blurRad="38100" dist="38100" dir="2700000" algn="tl">
                    <a:srgbClr val="000000">
                      <a:alpha val="43137"/>
                    </a:srgbClr>
                  </a:outerShdw>
                </a:effectLst>
              </a:rPr>
              <a:t>Επιταχυνόμενη ( Ελεύθερη πτώση )</a:t>
            </a:r>
          </a:p>
          <a:p>
            <a:endParaRPr lang="en-US" sz="1600" b="1" dirty="0">
              <a:effectLst>
                <a:outerShdw blurRad="38100" dist="38100" dir="2700000" algn="tl">
                  <a:srgbClr val="000000">
                    <a:alpha val="43137"/>
                  </a:srgbClr>
                </a:outerShdw>
              </a:effectLst>
            </a:endParaRPr>
          </a:p>
        </p:txBody>
      </p:sp>
      <p:sp>
        <p:nvSpPr>
          <p:cNvPr id="6" name="Title 1"/>
          <p:cNvSpPr txBox="1">
            <a:spLocks/>
          </p:cNvSpPr>
          <p:nvPr/>
        </p:nvSpPr>
        <p:spPr>
          <a:xfrm>
            <a:off x="1649411" y="520700"/>
            <a:ext cx="3709990" cy="5435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US"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22587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18518"/>
            <a:ext cx="9905998" cy="918182"/>
          </a:xfrm>
        </p:spPr>
        <p:txBody>
          <a:bodyPr/>
          <a:lstStyle/>
          <a:p>
            <a:r>
              <a:rPr lang="el-GR" dirty="0" smtClean="0"/>
              <a:t>Μαγνητες</a:t>
            </a:r>
            <a:endParaRPr lang="en-US" dirty="0"/>
          </a:p>
        </p:txBody>
      </p:sp>
      <p:sp>
        <p:nvSpPr>
          <p:cNvPr id="3" name="Content Placeholder 2"/>
          <p:cNvSpPr>
            <a:spLocks noGrp="1"/>
          </p:cNvSpPr>
          <p:nvPr>
            <p:ph idx="1"/>
          </p:nvPr>
        </p:nvSpPr>
        <p:spPr>
          <a:xfrm>
            <a:off x="1141413" y="1373187"/>
            <a:ext cx="9905999" cy="1370013"/>
          </a:xfrm>
        </p:spPr>
        <p:txBody>
          <a:bodyPr/>
          <a:lstStyle/>
          <a:p>
            <a:pPr algn="ctr"/>
            <a:r>
              <a:rPr lang="el-GR" b="1" dirty="0" smtClean="0">
                <a:effectLst>
                  <a:outerShdw blurRad="38100" dist="38100" dir="2700000" algn="tl">
                    <a:srgbClr val="000000">
                      <a:alpha val="43137"/>
                    </a:srgbClr>
                  </a:outerShdw>
                </a:effectLst>
              </a:rPr>
              <a:t>Οι φυσικοί μαγνήτες έχουν δύο πόλους :</a:t>
            </a:r>
          </a:p>
          <a:p>
            <a:pPr marL="0" indent="0" algn="ctr">
              <a:buNone/>
            </a:pPr>
            <a:r>
              <a:rPr lang="el-GR" b="1" dirty="0">
                <a:effectLst>
                  <a:outerShdw blurRad="38100" dist="38100" dir="2700000" algn="tl">
                    <a:srgbClr val="000000">
                      <a:alpha val="43137"/>
                    </a:srgbClr>
                  </a:outerShdw>
                </a:effectLst>
              </a:rPr>
              <a:t> </a:t>
            </a:r>
            <a:r>
              <a:rPr lang="el-GR" b="1" dirty="0" smtClean="0">
                <a:effectLst>
                  <a:outerShdw blurRad="38100" dist="38100" dir="2700000" algn="tl">
                    <a:srgbClr val="000000">
                      <a:alpha val="43137"/>
                    </a:srgbClr>
                  </a:outerShdw>
                </a:effectLst>
              </a:rPr>
              <a:t>  Τον Βόρειο και Νότιο Πόλο.</a:t>
            </a:r>
            <a:endParaRPr lang="en-US" b="1" dirty="0">
              <a:effectLst>
                <a:outerShdw blurRad="38100" dist="38100" dir="2700000" algn="tl">
                  <a:srgbClr val="000000">
                    <a:alpha val="43137"/>
                  </a:srgb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7272" y="2858982"/>
            <a:ext cx="3668927" cy="1788887"/>
          </a:xfrm>
          <a:prstGeom prst="rect">
            <a:avLst/>
          </a:prstGeom>
          <a:solidFill>
            <a:schemeClr val="tx2">
              <a:lumMod val="60000"/>
              <a:lumOff val="40000"/>
            </a:schemeClr>
          </a:solidFill>
        </p:spPr>
      </p:pic>
    </p:spTree>
    <p:extLst>
      <p:ext uri="{BB962C8B-B14F-4D97-AF65-F5344CB8AC3E}">
        <p14:creationId xmlns:p14="http://schemas.microsoft.com/office/powerpoint/2010/main" val="21007274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7795" y="651354"/>
            <a:ext cx="5322717" cy="5098602"/>
          </a:xfrm>
          <a:prstGeom prst="rect">
            <a:avLst/>
          </a:prstGeom>
        </p:spPr>
      </p:pic>
      <p:sp>
        <p:nvSpPr>
          <p:cNvPr id="3" name="Title 1"/>
          <p:cNvSpPr txBox="1">
            <a:spLocks/>
          </p:cNvSpPr>
          <p:nvPr/>
        </p:nvSpPr>
        <p:spPr>
          <a:xfrm>
            <a:off x="1046161" y="1107137"/>
            <a:ext cx="4078289" cy="4755043"/>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l-GR" sz="1600" b="1" dirty="0" smtClean="0">
                <a:effectLst>
                  <a:outerShdw blurRad="38100" dist="38100" dir="2700000" algn="tl">
                    <a:srgbClr val="000000">
                      <a:alpha val="43137"/>
                    </a:srgbClr>
                  </a:outerShdw>
                </a:effectLst>
              </a:rPr>
              <a:t>Διάγραμμα στο οποίο φαίνονται τα ρεύματα που αναπτύσσονται στα πηνία με βάση τον κανόνα του </a:t>
            </a:r>
            <a:r>
              <a:rPr lang="en-US" sz="1600" b="1" dirty="0" smtClean="0">
                <a:effectLst>
                  <a:outerShdw blurRad="38100" dist="38100" dir="2700000" algn="tl">
                    <a:srgbClr val="000000">
                      <a:alpha val="43137"/>
                    </a:srgbClr>
                  </a:outerShdw>
                </a:effectLst>
              </a:rPr>
              <a:t>Lenz.</a:t>
            </a:r>
          </a:p>
          <a:p>
            <a:pPr algn="just"/>
            <a:endParaRPr lang="el-GR" sz="1600" b="1" dirty="0" smtClean="0">
              <a:effectLst>
                <a:outerShdw blurRad="38100" dist="38100" dir="2700000" algn="tl">
                  <a:srgbClr val="000000">
                    <a:alpha val="43137"/>
                  </a:srgbClr>
                </a:outerShdw>
              </a:effectLst>
            </a:endParaRPr>
          </a:p>
          <a:p>
            <a:pPr marL="285750" indent="-285750" algn="just">
              <a:buFont typeface="Wingdings" panose="05000000000000000000" pitchFamily="2" charset="2"/>
              <a:buChar char="q"/>
            </a:pPr>
            <a:r>
              <a:rPr lang="el-GR" sz="1600" b="1" dirty="0" smtClean="0">
                <a:effectLst>
                  <a:outerShdw blurRad="38100" dist="38100" dir="2700000" algn="tl">
                    <a:srgbClr val="000000">
                      <a:alpha val="43137"/>
                    </a:srgbClr>
                  </a:outerShdw>
                </a:effectLst>
              </a:rPr>
              <a:t>Ο μαγνήτης εισέρχεται στο πηνίο και αρχίζει να επιβραδύνεται στιγμιαία. Φαίνεται το 1</a:t>
            </a:r>
            <a:r>
              <a:rPr lang="el-GR" sz="1600" b="1" baseline="30000" dirty="0" smtClean="0">
                <a:effectLst>
                  <a:outerShdw blurRad="38100" dist="38100" dir="2700000" algn="tl">
                    <a:srgbClr val="000000">
                      <a:alpha val="43137"/>
                    </a:srgbClr>
                  </a:outerShdw>
                </a:effectLst>
              </a:rPr>
              <a:t>ο</a:t>
            </a:r>
            <a:r>
              <a:rPr lang="el-GR" sz="1600" b="1" dirty="0" smtClean="0">
                <a:effectLst>
                  <a:outerShdw blurRad="38100" dist="38100" dir="2700000" algn="tl">
                    <a:srgbClr val="000000">
                      <a:alpha val="43137"/>
                    </a:srgbClr>
                  </a:outerShdw>
                </a:effectLst>
              </a:rPr>
              <a:t> ρεύμα που αναπτύσσεται λόγω της επιβράδυνσης. </a:t>
            </a:r>
          </a:p>
          <a:p>
            <a:pPr marL="285750" indent="-285750" algn="just">
              <a:buFont typeface="Wingdings" panose="05000000000000000000" pitchFamily="2" charset="2"/>
              <a:buChar char="q"/>
            </a:pPr>
            <a:r>
              <a:rPr lang="el-GR" sz="1600" b="1" dirty="0" smtClean="0">
                <a:effectLst>
                  <a:outerShdw blurRad="38100" dist="38100" dir="2700000" algn="tl">
                    <a:srgbClr val="000000">
                      <a:alpha val="43137"/>
                    </a:srgbClr>
                  </a:outerShdw>
                </a:effectLst>
              </a:rPr>
              <a:t>Στο 2</a:t>
            </a:r>
            <a:r>
              <a:rPr lang="el-GR" sz="1600" b="1" baseline="30000" dirty="0" smtClean="0">
                <a:effectLst>
                  <a:outerShdw blurRad="38100" dist="38100" dir="2700000" algn="tl">
                    <a:srgbClr val="000000">
                      <a:alpha val="43137"/>
                    </a:srgbClr>
                  </a:outerShdw>
                </a:effectLst>
              </a:rPr>
              <a:t>ο</a:t>
            </a:r>
            <a:r>
              <a:rPr lang="el-GR" sz="1600" b="1" dirty="0" smtClean="0">
                <a:effectLst>
                  <a:outerShdw blurRad="38100" dist="38100" dir="2700000" algn="tl">
                    <a:srgbClr val="000000">
                      <a:alpha val="43137"/>
                    </a:srgbClr>
                  </a:outerShdw>
                </a:effectLst>
              </a:rPr>
              <a:t> και 3</a:t>
            </a:r>
            <a:r>
              <a:rPr lang="el-GR" sz="1600" b="1" baseline="30000" dirty="0" smtClean="0">
                <a:effectLst>
                  <a:outerShdw blurRad="38100" dist="38100" dir="2700000" algn="tl">
                    <a:srgbClr val="000000">
                      <a:alpha val="43137"/>
                    </a:srgbClr>
                  </a:outerShdw>
                </a:effectLst>
              </a:rPr>
              <a:t>ο</a:t>
            </a:r>
            <a:r>
              <a:rPr lang="el-GR" sz="1600" b="1" dirty="0" smtClean="0">
                <a:effectLst>
                  <a:outerShdw blurRad="38100" dist="38100" dir="2700000" algn="tl">
                    <a:srgbClr val="000000">
                      <a:alpha val="43137"/>
                    </a:srgbClr>
                  </a:outerShdw>
                </a:effectLst>
              </a:rPr>
              <a:t> πηνίο η κίνηση του μαγνήτη είναι  σχεδόν ευθύγραμμη και ομαλή  και αναπτύσσονται τα ρεύματα </a:t>
            </a:r>
            <a:r>
              <a:rPr lang="en-US" sz="1600" b="1" dirty="0" smtClean="0">
                <a:effectLst>
                  <a:outerShdw blurRad="38100" dist="38100" dir="2700000" algn="tl">
                    <a:srgbClr val="000000">
                      <a:alpha val="43137"/>
                    </a:srgbClr>
                  </a:outerShdw>
                </a:effectLst>
              </a:rPr>
              <a:t>Eddy </a:t>
            </a:r>
            <a:r>
              <a:rPr lang="el-GR" sz="1600" b="1" dirty="0" smtClean="0">
                <a:effectLst>
                  <a:outerShdw blurRad="38100" dist="38100" dir="2700000" algn="tl">
                    <a:srgbClr val="000000">
                      <a:alpha val="43137"/>
                    </a:srgbClr>
                  </a:outerShdw>
                </a:effectLst>
              </a:rPr>
              <a:t>που φαίνονται στο σχήμα.</a:t>
            </a:r>
          </a:p>
          <a:p>
            <a:pPr algn="just"/>
            <a:endParaRPr lang="el-GR" sz="1600" b="1" dirty="0" smtClean="0">
              <a:effectLst>
                <a:outerShdw blurRad="38100" dist="38100" dir="2700000" algn="tl">
                  <a:srgbClr val="000000">
                    <a:alpha val="43137"/>
                  </a:srgbClr>
                </a:outerShdw>
              </a:effectLst>
            </a:endParaRPr>
          </a:p>
          <a:p>
            <a:pPr marL="285750" indent="-285750" algn="just">
              <a:buFont typeface="Wingdings" panose="05000000000000000000" pitchFamily="2" charset="2"/>
              <a:buChar char="q"/>
            </a:pPr>
            <a:r>
              <a:rPr lang="el-GR" sz="1600" b="1" dirty="0" smtClean="0">
                <a:effectLst>
                  <a:outerShdw blurRad="38100" dist="38100" dir="2700000" algn="tl">
                    <a:srgbClr val="000000">
                      <a:alpha val="43137"/>
                    </a:srgbClr>
                  </a:outerShdw>
                </a:effectLst>
              </a:rPr>
              <a:t> Το 4</a:t>
            </a:r>
            <a:r>
              <a:rPr lang="el-GR" sz="1600" b="1" baseline="30000" dirty="0" smtClean="0">
                <a:effectLst>
                  <a:outerShdw blurRad="38100" dist="38100" dir="2700000" algn="tl">
                    <a:srgbClr val="000000">
                      <a:alpha val="43137"/>
                    </a:srgbClr>
                  </a:outerShdw>
                </a:effectLst>
              </a:rPr>
              <a:t>ο</a:t>
            </a:r>
            <a:r>
              <a:rPr lang="el-GR" sz="1600" b="1" dirty="0" smtClean="0">
                <a:effectLst>
                  <a:outerShdw blurRad="38100" dist="38100" dir="2700000" algn="tl">
                    <a:srgbClr val="000000">
                      <a:alpha val="43137"/>
                    </a:srgbClr>
                  </a:outerShdw>
                </a:effectLst>
              </a:rPr>
              <a:t> διάγραμμα δημιουργείται απο ρεύματα , έξω απο το σωλήνα και απο την ελέυθερη πτώση του μαγνήτη.</a:t>
            </a:r>
          </a:p>
          <a:p>
            <a:endParaRPr lang="en-US" sz="1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406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00211" y="190500"/>
            <a:ext cx="10018713" cy="3022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u="sng" dirty="0" smtClean="0">
                <a:effectLst>
                  <a:outerShdw blurRad="38100" dist="38100" dir="2700000" algn="tl">
                    <a:srgbClr val="000000">
                      <a:alpha val="43137"/>
                    </a:srgbClr>
                  </a:outerShdw>
                </a:effectLst>
              </a:rPr>
              <a:t>Πώς εξηγούνται οι κινήσεις αυτές του μαγνήτη; </a:t>
            </a:r>
          </a:p>
          <a:p>
            <a:endParaRPr lang="el-GR" sz="1800" b="1" u="sng" dirty="0" smtClean="0">
              <a:effectLst>
                <a:outerShdw blurRad="38100" dist="38100" dir="2700000" algn="tl">
                  <a:srgbClr val="000000">
                    <a:alpha val="43137"/>
                  </a:srgbClr>
                </a:outerShdw>
              </a:effectLst>
            </a:endParaRPr>
          </a:p>
          <a:p>
            <a:pPr marL="285750" indent="-285750" algn="just">
              <a:buFont typeface="Wingdings" panose="05000000000000000000" pitchFamily="2" charset="2"/>
              <a:buChar char="q"/>
            </a:pPr>
            <a:r>
              <a:rPr lang="el-GR" sz="1800" b="1" dirty="0">
                <a:effectLst>
                  <a:outerShdw blurRad="38100" dist="38100" dir="2700000" algn="tl">
                    <a:srgbClr val="000000">
                      <a:alpha val="43137"/>
                    </a:srgbClr>
                  </a:outerShdw>
                </a:effectLst>
              </a:rPr>
              <a:t> </a:t>
            </a:r>
            <a:r>
              <a:rPr lang="el-GR" sz="1800" b="1" dirty="0" smtClean="0">
                <a:effectLst>
                  <a:outerShdw blurRad="38100" dist="38100" dir="2700000" algn="tl">
                    <a:srgbClr val="000000">
                      <a:alpha val="43137"/>
                    </a:srgbClr>
                  </a:outerShdw>
                </a:effectLst>
              </a:rPr>
              <a:t>Ο μαγνήτης μόλις αφήνεται εκτελεί ελεύθερη πτώση. Η μόνη δύναμη που επιδρά επάνω του είναι η βαρύτητα.</a:t>
            </a:r>
          </a:p>
          <a:p>
            <a:pPr marL="285750" indent="-285750" algn="just">
              <a:buFont typeface="Wingdings" panose="05000000000000000000" pitchFamily="2" charset="2"/>
              <a:buChar char="q"/>
            </a:pPr>
            <a:r>
              <a:rPr lang="el-GR" sz="1800" b="1" dirty="0">
                <a:effectLst>
                  <a:outerShdw blurRad="38100" dist="38100" dir="2700000" algn="tl">
                    <a:srgbClr val="000000">
                      <a:alpha val="43137"/>
                    </a:srgbClr>
                  </a:outerShdw>
                </a:effectLst>
              </a:rPr>
              <a:t> </a:t>
            </a:r>
            <a:r>
              <a:rPr lang="el-GR" sz="1800" b="1" dirty="0" smtClean="0">
                <a:effectLst>
                  <a:outerShdw blurRad="38100" dist="38100" dir="2700000" algn="tl">
                    <a:srgbClr val="000000">
                      <a:alpha val="43137"/>
                    </a:srgbClr>
                  </a:outerShdw>
                </a:effectLst>
              </a:rPr>
              <a:t>Μόλις ο μαγνήτης εισέλθει μέσα στο σωλήνα η μαγνητική ροή που διέρχεται απο αυτόν μεγαλώνει με αποτέλεσμα να έχουμε επαγωγικά ρέυματα με τέτοια φορά σύμφωνα με τον κανόνα του </a:t>
            </a:r>
            <a:r>
              <a:rPr lang="en-US" sz="1800" b="1" dirty="0" smtClean="0">
                <a:effectLst>
                  <a:outerShdw blurRad="38100" dist="38100" dir="2700000" algn="tl">
                    <a:srgbClr val="000000">
                      <a:alpha val="43137"/>
                    </a:srgbClr>
                  </a:outerShdw>
                </a:effectLst>
              </a:rPr>
              <a:t>Lenz</a:t>
            </a:r>
            <a:r>
              <a:rPr lang="el-GR" sz="1800" b="1" dirty="0" smtClean="0">
                <a:effectLst>
                  <a:outerShdw blurRad="38100" dist="38100" dir="2700000" algn="tl">
                    <a:srgbClr val="000000">
                      <a:alpha val="43137"/>
                    </a:srgbClr>
                  </a:outerShdw>
                </a:effectLst>
              </a:rPr>
              <a:t>,τα οποία με τη σειρά τους δημιουργούν μαγνητικό πεδίο το οποίο ασκεί δύναμη που αντιτίθεται στην κίνηση του μαγνήτη δηλαδή δημιουργεί πολικότητα ίδια με αυτή του μαγνήτη που πλησιάζει με σκοπό να τον απωθήσει.</a:t>
            </a:r>
            <a:endParaRPr lang="en-US" sz="18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2739" y="3168419"/>
            <a:ext cx="4639322" cy="1657581"/>
          </a:xfrm>
          <a:prstGeom prst="rect">
            <a:avLst/>
          </a:prstGeom>
        </p:spPr>
      </p:pic>
      <p:sp>
        <p:nvSpPr>
          <p:cNvPr id="6" name="Title 1"/>
          <p:cNvSpPr txBox="1">
            <a:spLocks/>
          </p:cNvSpPr>
          <p:nvPr/>
        </p:nvSpPr>
        <p:spPr>
          <a:xfrm>
            <a:off x="1700210" y="4826000"/>
            <a:ext cx="10018713" cy="1625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u="sng" dirty="0" smtClean="0">
                <a:effectLst>
                  <a:outerShdw blurRad="38100" dist="38100" dir="2700000" algn="tl">
                    <a:srgbClr val="000000">
                      <a:alpha val="43137"/>
                    </a:srgbClr>
                  </a:outerShdw>
                </a:effectLst>
              </a:rPr>
              <a:t>Αυτή είναι η δύναμη η οποία επιβραδύνει το μαγνήτη .</a:t>
            </a:r>
          </a:p>
        </p:txBody>
      </p:sp>
    </p:spTree>
    <p:extLst>
      <p:ext uri="{BB962C8B-B14F-4D97-AF65-F5344CB8AC3E}">
        <p14:creationId xmlns:p14="http://schemas.microsoft.com/office/powerpoint/2010/main" val="3139600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700211" y="190500"/>
            <a:ext cx="10018713" cy="30226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Στη συνέχεια ο μαγνήτης εκτελεί ευθύγραμμη ομαλή κίνηση.</a:t>
            </a:r>
          </a:p>
          <a:p>
            <a:r>
              <a:rPr lang="el-GR" sz="1800" b="1" dirty="0" smtClean="0">
                <a:effectLst>
                  <a:outerShdw blurRad="38100" dist="38100" dir="2700000" algn="tl">
                    <a:srgbClr val="000000">
                      <a:alpha val="43137"/>
                    </a:srgbClr>
                  </a:outerShdw>
                </a:effectLst>
              </a:rPr>
              <a:t> </a:t>
            </a:r>
            <a:endParaRPr lang="el-GR" sz="1800" b="1" dirty="0">
              <a:effectLst>
                <a:outerShdw blurRad="38100" dist="38100" dir="2700000" algn="tl">
                  <a:srgbClr val="000000">
                    <a:alpha val="43137"/>
                  </a:srgbClr>
                </a:outerShdw>
              </a:effectLst>
            </a:endParaRPr>
          </a:p>
          <a:p>
            <a:pPr marL="285750" indent="-285750">
              <a:buFont typeface="Wingdings" panose="05000000000000000000" pitchFamily="2" charset="2"/>
              <a:buChar char="q"/>
            </a:pPr>
            <a:r>
              <a:rPr lang="el-GR" sz="1800" b="1" dirty="0" smtClean="0">
                <a:effectLst>
                  <a:outerShdw blurRad="38100" dist="38100" dir="2700000" algn="tl">
                    <a:srgbClr val="000000">
                      <a:alpha val="43137"/>
                    </a:srgbClr>
                  </a:outerShdw>
                </a:effectLst>
              </a:rPr>
              <a:t>Η  μαγνητική δύναμη που δημιουργεί ο αγωγός προφανώς γίνεται ίση με την δύναμη της βαρύτητας εφόσον πρακτικά η ταχύτητα του μαγνήτη διατηρείται σταθερή κατά τη διάρκεια που βρίσκεται στο εσωτερικό του.</a:t>
            </a:r>
          </a:p>
          <a:p>
            <a:r>
              <a:rPr lang="el-GR" sz="1800" b="1" dirty="0">
                <a:effectLst>
                  <a:outerShdw blurRad="38100" dist="38100" dir="2700000" algn="tl">
                    <a:srgbClr val="000000">
                      <a:alpha val="43137"/>
                    </a:srgbClr>
                  </a:outerShdw>
                </a:effectLst>
              </a:rPr>
              <a:t> </a:t>
            </a:r>
            <a:r>
              <a:rPr lang="el-GR" sz="1800" b="1" dirty="0" smtClean="0">
                <a:effectLst>
                  <a:outerShdw blurRad="38100" dist="38100" dir="2700000" algn="tl">
                    <a:srgbClr val="000000">
                      <a:alpha val="43137"/>
                    </a:srgbClr>
                  </a:outerShdw>
                </a:effectLst>
              </a:rPr>
              <a:t>Η επιτάχυνση είναι μηδενική. </a:t>
            </a:r>
          </a:p>
          <a:p>
            <a:endParaRPr lang="el-GR" sz="1800" b="1" dirty="0">
              <a:effectLst>
                <a:outerShdw blurRad="38100" dist="38100" dir="2700000" algn="tl">
                  <a:srgbClr val="000000">
                    <a:alpha val="43137"/>
                  </a:srgbClr>
                </a:outerShdw>
              </a:effectLst>
            </a:endParaRPr>
          </a:p>
          <a:p>
            <a:pPr marL="285750" indent="-285750">
              <a:buFont typeface="Wingdings" panose="05000000000000000000" pitchFamily="2" charset="2"/>
              <a:buChar char="q"/>
            </a:pPr>
            <a:r>
              <a:rPr lang="el-GR" sz="1800" b="1" dirty="0" smtClean="0">
                <a:effectLst>
                  <a:outerShdw blurRad="38100" dist="38100" dir="2700000" algn="tl">
                    <a:srgbClr val="000000">
                      <a:alpha val="43137"/>
                    </a:srgbClr>
                  </a:outerShdw>
                </a:effectLst>
              </a:rPr>
              <a:t>Στη συνέχεια ο μαγνήτης εξέρχεται απο το σωλήνα και εκτελεί και πάλι ελέυθερη πτώση.</a:t>
            </a:r>
            <a:endParaRPr lang="en-US"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153575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l-GR" b="1" u="sng" dirty="0">
                <a:solidFill>
                  <a:srgbClr val="FFFF00"/>
                </a:solidFill>
                <a:effectLst>
                  <a:outerShdw blurRad="38100" dist="38100" dir="2700000" algn="tl">
                    <a:srgbClr val="000000">
                      <a:alpha val="43137"/>
                    </a:srgbClr>
                  </a:outerShdw>
                </a:effectLst>
              </a:rPr>
              <a:t>Λύκειο &amp; Τεχνική Σχολή Πόλης Χρυσοχούς</a:t>
            </a:r>
          </a:p>
          <a:p>
            <a:pPr algn="ctr"/>
            <a:endParaRPr lang="el-GR" b="1" u="sng" dirty="0">
              <a:solidFill>
                <a:srgbClr val="FFFF00"/>
              </a:solidFill>
              <a:effectLst>
                <a:outerShdw blurRad="38100" dist="38100" dir="2700000" algn="tl">
                  <a:srgbClr val="000000">
                    <a:alpha val="43137"/>
                  </a:srgbClr>
                </a:outerShdw>
              </a:effectLst>
            </a:endParaRPr>
          </a:p>
          <a:p>
            <a:pPr marL="0" indent="0" algn="ctr">
              <a:buNone/>
            </a:pPr>
            <a:r>
              <a:rPr lang="el-GR" b="1" dirty="0">
                <a:solidFill>
                  <a:srgbClr val="FFFF00"/>
                </a:solidFill>
                <a:effectLst>
                  <a:outerShdw blurRad="38100" dist="38100" dir="2700000" algn="tl">
                    <a:srgbClr val="000000">
                      <a:alpha val="43137"/>
                    </a:srgbClr>
                  </a:outerShdw>
                </a:effectLst>
              </a:rPr>
              <a:t>Καθηγητής </a:t>
            </a:r>
            <a:r>
              <a:rPr lang="el-GR" b="1" dirty="0" smtClean="0">
                <a:solidFill>
                  <a:srgbClr val="FFFF00"/>
                </a:solidFill>
                <a:effectLst>
                  <a:outerShdw blurRad="38100" dist="38100" dir="2700000" algn="tl">
                    <a:srgbClr val="000000">
                      <a:alpha val="43137"/>
                    </a:srgbClr>
                  </a:outerShdw>
                </a:effectLst>
              </a:rPr>
              <a:t>: Σερεκίδης </a:t>
            </a:r>
            <a:r>
              <a:rPr lang="el-GR" b="1" dirty="0">
                <a:solidFill>
                  <a:srgbClr val="FFFF00"/>
                </a:solidFill>
                <a:effectLst>
                  <a:outerShdw blurRad="38100" dist="38100" dir="2700000" algn="tl">
                    <a:srgbClr val="000000">
                      <a:alpha val="43137"/>
                    </a:srgbClr>
                  </a:outerShdw>
                </a:effectLst>
              </a:rPr>
              <a:t>Βλάσιος</a:t>
            </a:r>
          </a:p>
          <a:p>
            <a:pPr marL="0" indent="0" algn="ctr">
              <a:buNone/>
            </a:pPr>
            <a:r>
              <a:rPr lang="el-GR" b="1" dirty="0">
                <a:solidFill>
                  <a:srgbClr val="FFFF00"/>
                </a:solidFill>
                <a:effectLst>
                  <a:outerShdw blurRad="38100" dist="38100" dir="2700000" algn="tl">
                    <a:srgbClr val="000000">
                      <a:alpha val="43137"/>
                    </a:srgbClr>
                  </a:outerShdw>
                </a:effectLst>
              </a:rPr>
              <a:t>Μαθητές : </a:t>
            </a:r>
          </a:p>
          <a:p>
            <a:pPr algn="ctr"/>
            <a:r>
              <a:rPr lang="el-GR" b="1" dirty="0">
                <a:solidFill>
                  <a:srgbClr val="FFFF00"/>
                </a:solidFill>
                <a:effectLst>
                  <a:outerShdw blurRad="38100" dist="38100" dir="2700000" algn="tl">
                    <a:srgbClr val="000000">
                      <a:alpha val="43137"/>
                    </a:srgbClr>
                  </a:outerShdw>
                </a:effectLst>
              </a:rPr>
              <a:t>Νεοφύτου Μάριος </a:t>
            </a:r>
          </a:p>
          <a:p>
            <a:pPr algn="ctr"/>
            <a:r>
              <a:rPr lang="el-GR" b="1" dirty="0">
                <a:solidFill>
                  <a:srgbClr val="FFFF00"/>
                </a:solidFill>
                <a:effectLst>
                  <a:outerShdw blurRad="38100" dist="38100" dir="2700000" algn="tl">
                    <a:srgbClr val="000000">
                      <a:alpha val="43137"/>
                    </a:srgbClr>
                  </a:outerShdw>
                </a:effectLst>
              </a:rPr>
              <a:t>Νικολάου Χαράλαμπος </a:t>
            </a:r>
          </a:p>
          <a:p>
            <a:pPr algn="ctr"/>
            <a:r>
              <a:rPr lang="el-GR" b="1" dirty="0">
                <a:solidFill>
                  <a:srgbClr val="FFFF00"/>
                </a:solidFill>
                <a:effectLst>
                  <a:outerShdw blurRad="38100" dist="38100" dir="2700000" algn="tl">
                    <a:srgbClr val="000000">
                      <a:alpha val="43137"/>
                    </a:srgbClr>
                  </a:outerShdw>
                </a:effectLst>
              </a:rPr>
              <a:t>Σταυρινίδης Αντρέας</a:t>
            </a:r>
          </a:p>
          <a:p>
            <a:endParaRPr lang="en-US" dirty="0"/>
          </a:p>
        </p:txBody>
      </p:sp>
    </p:spTree>
    <p:extLst>
      <p:ext uri="{BB962C8B-B14F-4D97-AF65-F5344CB8AC3E}">
        <p14:creationId xmlns:p14="http://schemas.microsoft.com/office/powerpoint/2010/main" val="40164188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6712" y="165101"/>
            <a:ext cx="10018713" cy="749300"/>
          </a:xfrm>
        </p:spPr>
        <p:txBody>
          <a:bodyPr>
            <a:normAutofit/>
          </a:bodyPr>
          <a:lstStyle/>
          <a:p>
            <a:r>
              <a:rPr lang="el-GR" sz="2000" b="1" dirty="0" smtClean="0">
                <a:effectLst>
                  <a:outerShdw blurRad="38100" dist="38100" dir="2700000" algn="tl">
                    <a:srgbClr val="000000">
                      <a:alpha val="43137"/>
                    </a:srgbClr>
                  </a:outerShdw>
                </a:effectLst>
                <a:latin typeface="Century Gothic" panose="020B0502020202020204" pitchFamily="34" charset="0"/>
              </a:rPr>
              <a:t>Ο κάθε μαγνήτης δημιουργεί το δικό του μαγνητικό πεδίο.</a:t>
            </a:r>
            <a:endParaRPr lang="en-US" sz="2000" b="1" dirty="0">
              <a:effectLst>
                <a:outerShdw blurRad="38100" dist="38100" dir="2700000" algn="tl">
                  <a:srgbClr val="000000">
                    <a:alpha val="43137"/>
                  </a:srgbClr>
                </a:outerShdw>
              </a:effectLst>
              <a:latin typeface="Century Gothic" panose="020B0502020202020204"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73946" y="2111178"/>
            <a:ext cx="7663671" cy="3578421"/>
          </a:xfrm>
        </p:spPr>
      </p:pic>
      <p:sp>
        <p:nvSpPr>
          <p:cNvPr id="8" name="TextBox 7"/>
          <p:cNvSpPr txBox="1"/>
          <p:nvPr/>
        </p:nvSpPr>
        <p:spPr>
          <a:xfrm>
            <a:off x="2954518" y="1003301"/>
            <a:ext cx="7383099" cy="646331"/>
          </a:xfrm>
          <a:prstGeom prst="rect">
            <a:avLst/>
          </a:prstGeom>
          <a:noFill/>
        </p:spPr>
        <p:txBody>
          <a:bodyPr wrap="square" rtlCol="0">
            <a:spAutoFit/>
          </a:bodyPr>
          <a:lstStyle/>
          <a:p>
            <a:r>
              <a:rPr lang="el-GR" dirty="0" smtClean="0">
                <a:effectLst>
                  <a:outerShdw blurRad="38100" dist="38100" dir="2700000" algn="tl">
                    <a:srgbClr val="000000">
                      <a:alpha val="43137"/>
                    </a:srgbClr>
                  </a:outerShdw>
                </a:effectLst>
              </a:rPr>
              <a:t>Μαγνητικό πεδίο , είναι ο χώρος μέσα στον οποίο ασκούνται μαγνητικές δυνάμεις σε άλλους μαγνήτες ή κινούμενα ηλεκτρικά φορτία.</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303900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5911" y="317501"/>
            <a:ext cx="10018713" cy="939800"/>
          </a:xfrm>
        </p:spPr>
        <p:txBody>
          <a:bodyPr>
            <a:normAutofit fontScale="90000"/>
          </a:bodyPr>
          <a:lstStyle/>
          <a:p>
            <a:r>
              <a:rPr lang="el-GR" sz="2000" b="1" dirty="0" smtClean="0">
                <a:effectLst>
                  <a:outerShdw blurRad="38100" dist="38100" dir="2700000" algn="tl">
                    <a:srgbClr val="000000">
                      <a:alpha val="43137"/>
                    </a:srgbClr>
                  </a:outerShdw>
                </a:effectLst>
              </a:rPr>
              <a:t>Όταν  δύο μαγνήτες βρίσκονται στον ίδιο χώρο , αλληλεπιδρούν τα μαγνητικά πεδία και ασκούνται δυνάμεις μεταξύ των μαγνητών.</a:t>
            </a:r>
            <a:r>
              <a:rPr lang="el-GR" sz="2000" dirty="0" smtClean="0"/>
              <a:t/>
            </a:r>
            <a:br>
              <a:rPr lang="el-GR" sz="2000" dirty="0" smtClean="0"/>
            </a:b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8368" y="1117509"/>
            <a:ext cx="5353797" cy="1295581"/>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0926" y="2710623"/>
            <a:ext cx="4254883" cy="167683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3614" y="2710623"/>
            <a:ext cx="4549833" cy="1785177"/>
          </a:xfrm>
          <a:prstGeom prst="rect">
            <a:avLst/>
          </a:prstGeom>
        </p:spPr>
      </p:pic>
      <p:sp>
        <p:nvSpPr>
          <p:cNvPr id="7" name="TextBox 6"/>
          <p:cNvSpPr txBox="1"/>
          <p:nvPr/>
        </p:nvSpPr>
        <p:spPr>
          <a:xfrm>
            <a:off x="3213709" y="4684994"/>
            <a:ext cx="1637691" cy="369332"/>
          </a:xfrm>
          <a:prstGeom prst="rect">
            <a:avLst/>
          </a:prstGeom>
          <a:noFill/>
        </p:spPr>
        <p:txBody>
          <a:bodyPr wrap="square" rtlCol="0">
            <a:spAutoFit/>
          </a:bodyPr>
          <a:lstStyle/>
          <a:p>
            <a:r>
              <a:rPr lang="el-GR" b="1" dirty="0" smtClean="0">
                <a:ln w="0"/>
                <a:effectLst>
                  <a:outerShdw blurRad="38100" dist="38100" dir="2700000" algn="tl">
                    <a:srgbClr val="000000">
                      <a:alpha val="43137"/>
                    </a:srgbClr>
                  </a:outerShdw>
                </a:effectLst>
              </a:rPr>
              <a:t>ΑΠΩΣΤΙΚΕΣ </a:t>
            </a:r>
            <a:r>
              <a:rPr lang="el-GR" dirty="0" smtClean="0"/>
              <a:t>	</a:t>
            </a:r>
            <a:endParaRPr lang="en-US" dirty="0"/>
          </a:p>
        </p:txBody>
      </p:sp>
      <p:sp>
        <p:nvSpPr>
          <p:cNvPr id="8" name="TextBox 7"/>
          <p:cNvSpPr txBox="1"/>
          <p:nvPr/>
        </p:nvSpPr>
        <p:spPr>
          <a:xfrm>
            <a:off x="8299684" y="4684994"/>
            <a:ext cx="1637691" cy="369332"/>
          </a:xfrm>
          <a:prstGeom prst="rect">
            <a:avLst/>
          </a:prstGeom>
          <a:noFill/>
        </p:spPr>
        <p:txBody>
          <a:bodyPr wrap="square" rtlCol="0">
            <a:spAutoFit/>
          </a:bodyPr>
          <a:lstStyle/>
          <a:p>
            <a:r>
              <a:rPr lang="el-GR" b="1" dirty="0" smtClean="0">
                <a:ln w="0"/>
                <a:effectLst>
                  <a:outerShdw blurRad="38100" dist="38100" dir="2700000" algn="tl">
                    <a:srgbClr val="000000">
                      <a:alpha val="43137"/>
                    </a:srgbClr>
                  </a:outerShdw>
                </a:effectLst>
              </a:rPr>
              <a:t>ΕΛΚΤΙΚΕΣ </a:t>
            </a:r>
            <a:r>
              <a:rPr lang="el-GR" dirty="0" smtClean="0"/>
              <a:t>	</a:t>
            </a:r>
            <a:endParaRPr lang="en-US" dirty="0"/>
          </a:p>
        </p:txBody>
      </p:sp>
    </p:spTree>
    <p:extLst>
      <p:ext uri="{BB962C8B-B14F-4D97-AF65-F5344CB8AC3E}">
        <p14:creationId xmlns:p14="http://schemas.microsoft.com/office/powerpoint/2010/main" val="1509772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8611" y="266701"/>
            <a:ext cx="10018713" cy="990600"/>
          </a:xfrm>
        </p:spPr>
        <p:txBody>
          <a:bodyPr>
            <a:normAutofit/>
          </a:bodyPr>
          <a:lstStyle/>
          <a:p>
            <a:r>
              <a:rPr lang="el-GR" sz="2000" b="1" dirty="0" smtClean="0">
                <a:effectLst>
                  <a:outerShdw blurRad="38100" dist="38100" dir="2700000" algn="tl">
                    <a:srgbClr val="000000">
                      <a:alpha val="43137"/>
                    </a:srgbClr>
                  </a:outerShdw>
                </a:effectLst>
              </a:rPr>
              <a:t>Τι γίνεται όμως , όταν στο μαγνητικό πεδίο  κάποιου μαγνήτη βρεθούν οχι μαγνήτες αλλα κάποια άλλα μεταλλικά σώματα ; </a:t>
            </a:r>
            <a:endParaRPr lang="en-US" sz="2000" b="1" dirty="0">
              <a:effectLst>
                <a:outerShdw blurRad="38100" dist="38100" dir="2700000" algn="tl">
                  <a:srgbClr val="000000">
                    <a:alpha val="43137"/>
                  </a:srgbClr>
                </a:outerShdw>
              </a:effectLst>
            </a:endParaRPr>
          </a:p>
        </p:txBody>
      </p:sp>
      <p:sp>
        <p:nvSpPr>
          <p:cNvPr id="4" name="TextBox 3"/>
          <p:cNvSpPr txBox="1"/>
          <p:nvPr/>
        </p:nvSpPr>
        <p:spPr>
          <a:xfrm>
            <a:off x="2095500" y="1460500"/>
            <a:ext cx="9017000" cy="646331"/>
          </a:xfrm>
          <a:prstGeom prst="rect">
            <a:avLst/>
          </a:prstGeom>
          <a:noFill/>
        </p:spPr>
        <p:txBody>
          <a:bodyPr wrap="square" rtlCol="0">
            <a:spAutoFit/>
          </a:bodyPr>
          <a:lstStyle/>
          <a:p>
            <a:r>
              <a:rPr lang="el-GR" b="1" dirty="0" smtClean="0">
                <a:effectLst>
                  <a:outerShdw blurRad="38100" dist="38100" dir="2700000" algn="tl">
                    <a:srgbClr val="000000">
                      <a:alpha val="43137"/>
                    </a:srgbClr>
                  </a:outerShdw>
                </a:effectLst>
              </a:rPr>
              <a:t>Ας υποθέσουμε δίπλα σε ένα μαγνήτη βρίσκεται ένα σώμα που μπορεί να μαγνητιστεί :</a:t>
            </a:r>
          </a:p>
          <a:p>
            <a:r>
              <a:rPr lang="el-GR" b="1" dirty="0">
                <a:effectLst>
                  <a:outerShdw blurRad="38100" dist="38100" dir="2700000" algn="tl">
                    <a:srgbClr val="000000">
                      <a:alpha val="43137"/>
                    </a:srgbClr>
                  </a:outerShdw>
                </a:effectLst>
              </a:rPr>
              <a:t>π</a:t>
            </a:r>
            <a:r>
              <a:rPr lang="el-GR" b="1" dirty="0" smtClean="0">
                <a:effectLst>
                  <a:outerShdw blurRad="38100" dist="38100" dir="2700000" algn="tl">
                    <a:srgbClr val="000000">
                      <a:alpha val="43137"/>
                    </a:srgbClr>
                  </a:outerShdw>
                </a:effectLst>
              </a:rPr>
              <a:t>χ σίδηρος </a:t>
            </a:r>
            <a:endParaRPr lang="en-US" b="1" dirty="0">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66759" y="2200103"/>
            <a:ext cx="5058481" cy="2457793"/>
          </a:xfrm>
          <a:prstGeom prst="rect">
            <a:avLst/>
          </a:prstGeom>
        </p:spPr>
      </p:pic>
    </p:spTree>
    <p:extLst>
      <p:ext uri="{BB962C8B-B14F-4D97-AF65-F5344CB8AC3E}">
        <p14:creationId xmlns:p14="http://schemas.microsoft.com/office/powerpoint/2010/main" val="8440677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84311" y="685801"/>
            <a:ext cx="10018713" cy="1079500"/>
          </a:xfrm>
        </p:spPr>
        <p:txBody>
          <a:bodyPr>
            <a:normAutofit/>
          </a:bodyPr>
          <a:lstStyle/>
          <a:p>
            <a:r>
              <a:rPr lang="el-GR" sz="2000" b="1" dirty="0" smtClean="0">
                <a:effectLst>
                  <a:outerShdw blurRad="38100" dist="38100" dir="2700000" algn="tl">
                    <a:srgbClr val="000000">
                      <a:alpha val="43137"/>
                    </a:srgbClr>
                  </a:outerShdw>
                </a:effectLst>
              </a:rPr>
              <a:t>Τότε ο σίδηρος δημιουργεί το δικό του μαγνητικό πεδίο και αλληλεπιδρά με το μαγνήτη με αποτέλεσμα να ασκούνται ελκτικές δυνάμεις μεταξύ τους.</a:t>
            </a:r>
            <a:endParaRPr lang="en-US" sz="2000" b="1" dirty="0">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1702" y="2130256"/>
            <a:ext cx="4194298" cy="1895644"/>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1000" y="2130256"/>
            <a:ext cx="4224788" cy="189564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1492" y="4187656"/>
            <a:ext cx="5391902" cy="2419688"/>
          </a:xfrm>
          <a:prstGeom prst="rect">
            <a:avLst/>
          </a:prstGeom>
        </p:spPr>
      </p:pic>
    </p:spTree>
    <p:extLst>
      <p:ext uri="{BB962C8B-B14F-4D97-AF65-F5344CB8AC3E}">
        <p14:creationId xmlns:p14="http://schemas.microsoft.com/office/powerpoint/2010/main" val="2232886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84311" y="685801"/>
            <a:ext cx="10018713" cy="1079500"/>
          </a:xfrm>
        </p:spPr>
        <p:txBody>
          <a:bodyPr>
            <a:normAutofit/>
          </a:bodyPr>
          <a:lstStyle/>
          <a:p>
            <a:r>
              <a:rPr lang="el-GR" sz="2000" b="1" dirty="0" smtClean="0">
                <a:effectLst>
                  <a:outerShdw blurRad="38100" dist="38100" dir="2700000" algn="tl">
                    <a:srgbClr val="000000">
                      <a:alpha val="43137"/>
                    </a:srgbClr>
                  </a:outerShdw>
                </a:effectLst>
              </a:rPr>
              <a:t>Τι συμβαίνει όταν στο μαγνητικό πεδίο του μαγνήτη βρεθούν μή μαγνητικά υλικά  , ούτε υλικά στα οποία ασκούνται μαγνητικές δυνάμεις ; Πχ χαλκός , αλουμίνιο κλπ ; </a:t>
            </a:r>
            <a:endParaRPr lang="en-US" sz="20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1639" y="3533656"/>
            <a:ext cx="4458322" cy="1695687"/>
          </a:xfrm>
          <a:prstGeom prst="rect">
            <a:avLst/>
          </a:prstGeom>
        </p:spPr>
      </p:pic>
      <p:sp>
        <p:nvSpPr>
          <p:cNvPr id="6" name="Title 1"/>
          <p:cNvSpPr txBox="1">
            <a:spLocks/>
          </p:cNvSpPr>
          <p:nvPr/>
        </p:nvSpPr>
        <p:spPr>
          <a:xfrm>
            <a:off x="1484311" y="1620779"/>
            <a:ext cx="10018713" cy="1079500"/>
          </a:xfrm>
          <a:prstGeom prst="rect">
            <a:avLst/>
          </a:prstGeom>
          <a:effectLst/>
        </p:spPr>
        <p:txBody>
          <a:bodyPr vert="horz" lIns="91440" tIns="45720" rIns="91440" bIns="45720" rtlCol="0" anchor="ctr">
            <a:normAutofit fontScale="77500" lnSpcReduction="2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2000" b="1" dirty="0" smtClean="0">
                <a:effectLst>
                  <a:outerShdw blurRad="38100" dist="38100" dir="2700000" algn="tl">
                    <a:srgbClr val="000000">
                      <a:alpha val="43137"/>
                    </a:srgbClr>
                  </a:outerShdw>
                </a:effectLst>
              </a:rPr>
              <a:t>Αρχικά φαίνεται να μή γίνεται τίποτα! </a:t>
            </a:r>
          </a:p>
          <a:p>
            <a:r>
              <a:rPr lang="el-GR" sz="2000" b="1" dirty="0" smtClean="0">
                <a:effectLst>
                  <a:outerShdw blurRad="38100" dist="38100" dir="2700000" algn="tl">
                    <a:srgbClr val="000000">
                      <a:alpha val="43137"/>
                    </a:srgbClr>
                  </a:outerShdw>
                </a:effectLst>
              </a:rPr>
              <a:t>Ο μαγνήτης </a:t>
            </a:r>
            <a:r>
              <a:rPr lang="el-GR" sz="2000" b="1" u="sng" dirty="0" smtClean="0">
                <a:effectLst>
                  <a:outerShdw blurRad="38100" dist="38100" dir="2700000" algn="tl">
                    <a:srgbClr val="000000">
                      <a:alpha val="43137"/>
                    </a:srgbClr>
                  </a:outerShdw>
                </a:effectLst>
              </a:rPr>
              <a:t>δεν </a:t>
            </a:r>
            <a:r>
              <a:rPr lang="el-GR" sz="2000" b="1" dirty="0" smtClean="0">
                <a:effectLst>
                  <a:outerShdw blurRad="38100" dist="38100" dir="2700000" algn="tl">
                    <a:srgbClr val="000000">
                      <a:alpha val="43137"/>
                    </a:srgbClr>
                  </a:outerShdw>
                </a:effectLst>
              </a:rPr>
              <a:t>έλκει το σώμα..</a:t>
            </a:r>
          </a:p>
          <a:p>
            <a:endParaRPr lang="el-GR" sz="2000" b="1" u="sng" dirty="0">
              <a:effectLst>
                <a:outerShdw blurRad="38100" dist="38100" dir="2700000" algn="tl">
                  <a:srgbClr val="000000">
                    <a:alpha val="43137"/>
                  </a:srgbClr>
                </a:outerShdw>
              </a:effectLst>
            </a:endParaRPr>
          </a:p>
          <a:p>
            <a:r>
              <a:rPr lang="el-GR" sz="2000" b="1" u="sng" dirty="0" smtClean="0">
                <a:effectLst>
                  <a:outerShdw blurRad="38100" dist="38100" dir="2700000" algn="tl">
                    <a:srgbClr val="000000">
                      <a:alpha val="43137"/>
                    </a:srgbClr>
                  </a:outerShdw>
                </a:effectLst>
              </a:rPr>
              <a:t>Αυτό όμως συμβαίνει μόνο όταν ο μαγνήτης και ο δακτύλιος είναι ακίνητοι ο ένας σε σχέση με τον άλλο!</a:t>
            </a:r>
            <a:endParaRPr lang="en-US" sz="2000" b="1" u="sng"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17592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84311" y="685801"/>
            <a:ext cx="10018713" cy="1079500"/>
          </a:xfrm>
        </p:spPr>
        <p:txBody>
          <a:bodyPr>
            <a:normAutofit/>
          </a:bodyPr>
          <a:lstStyle/>
          <a:p>
            <a:r>
              <a:rPr lang="el-GR" sz="2000" b="1" dirty="0" smtClean="0">
                <a:effectLst>
                  <a:outerShdw blurRad="38100" dist="38100" dir="2700000" algn="tl">
                    <a:srgbClr val="000000">
                      <a:alpha val="43137"/>
                    </a:srgbClr>
                  </a:outerShdw>
                </a:effectLst>
              </a:rPr>
              <a:t>Στην πραγματικότητα όμως , το μή μαγνητικό υλικό ( ο δακτύλιος ) στη συγκεκριμένη περίπτωση αλληλεπιδρά με το μαγνήτη με έναν εντελώς διαφορετικό τρόπο , αρκεί να υπάρχει κίνηση μεταξύ τους. </a:t>
            </a:r>
            <a:endParaRPr lang="en-US" sz="2000" b="1" dirty="0">
              <a:effectLst>
                <a:outerShdw blurRad="38100" dist="38100" dir="2700000" algn="tl">
                  <a:srgbClr val="000000">
                    <a:alpha val="43137"/>
                  </a:srgbClr>
                </a:outerShdw>
              </a:effectLst>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6708" y="3016316"/>
            <a:ext cx="5478117" cy="2457096"/>
          </a:xfrm>
          <a:prstGeom prst="rect">
            <a:avLst/>
          </a:prstGeom>
        </p:spPr>
      </p:pic>
      <p:sp>
        <p:nvSpPr>
          <p:cNvPr id="7" name="Title 1"/>
          <p:cNvSpPr txBox="1">
            <a:spLocks/>
          </p:cNvSpPr>
          <p:nvPr/>
        </p:nvSpPr>
        <p:spPr>
          <a:xfrm>
            <a:off x="1649411" y="1689101"/>
            <a:ext cx="10018713" cy="1079500"/>
          </a:xfrm>
          <a:prstGeom prst="rect">
            <a:avLst/>
          </a:prstGeom>
          <a:effectLst/>
        </p:spPr>
        <p:txBody>
          <a:bodyPr vert="horz" lIns="91440" tIns="45720" rIns="91440" bIns="45720" rtlCol="0" anchor="ctr">
            <a:normAutofit lnSpcReduction="10000"/>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Για να καταλάβουμε πλήρως τι συμβαίνει θα πρέπει να ορίσουμε ενα φυσικό μέγεθος το οποίο ονομάζεται </a:t>
            </a:r>
            <a:r>
              <a:rPr lang="el-GR" sz="1800" b="1" u="sng" dirty="0" smtClean="0">
                <a:effectLst>
                  <a:outerShdw blurRad="38100" dist="38100" dir="2700000" algn="tl">
                    <a:srgbClr val="000000">
                      <a:alpha val="43137"/>
                    </a:srgbClr>
                  </a:outerShdw>
                </a:effectLst>
              </a:rPr>
              <a:t>μαγνητική ροή</a:t>
            </a:r>
            <a:r>
              <a:rPr lang="el-GR" sz="1800" b="1" dirty="0" smtClean="0">
                <a:effectLst>
                  <a:outerShdw blurRad="38100" dist="38100" dir="2700000" algn="tl">
                    <a:srgbClr val="000000">
                      <a:alpha val="43137"/>
                    </a:srgbClr>
                  </a:outerShdw>
                </a:effectLst>
              </a:rPr>
              <a:t>.</a:t>
            </a:r>
          </a:p>
          <a:p>
            <a:r>
              <a:rPr lang="el-GR" sz="1800" b="1" dirty="0" smtClean="0">
                <a:effectLst>
                  <a:outerShdw blurRad="38100" dist="38100" dir="2700000" algn="tl">
                    <a:srgbClr val="000000">
                      <a:alpha val="43137"/>
                    </a:srgbClr>
                  </a:outerShdw>
                </a:effectLst>
              </a:rPr>
              <a:t>Η μαγνητική ροή είναι ο αριθμός  των μαγνητικών δυναμικών γραμμών ανα μονάδα επιφάνειας. </a:t>
            </a:r>
            <a:endParaRPr lang="en-US"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06834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84311" y="685801"/>
            <a:ext cx="10018713" cy="1079500"/>
          </a:xfrm>
        </p:spPr>
        <p:txBody>
          <a:bodyPr>
            <a:normAutofit/>
          </a:bodyPr>
          <a:lstStyle/>
          <a:p>
            <a:r>
              <a:rPr lang="el-GR" sz="2000" b="1" dirty="0" smtClean="0">
                <a:effectLst>
                  <a:outerShdw blurRad="38100" dist="38100" dir="2700000" algn="tl">
                    <a:srgbClr val="000000">
                      <a:alpha val="43137"/>
                    </a:srgbClr>
                  </a:outerShdw>
                </a:effectLst>
              </a:rPr>
              <a:t>Όταν ο μαγνήτης πλησιάζει ή απομακρύνεται από το δακτύλιο , ο αριθμός των δυναμικών γραμμών που εισέρχεται ή εξέρχεται απο το δακτύλιο μεταβάλλεται. </a:t>
            </a:r>
            <a:br>
              <a:rPr lang="el-GR" sz="2000" b="1" dirty="0" smtClean="0">
                <a:effectLst>
                  <a:outerShdw blurRad="38100" dist="38100" dir="2700000" algn="tl">
                    <a:srgbClr val="000000">
                      <a:alpha val="43137"/>
                    </a:srgbClr>
                  </a:outerShdw>
                </a:effectLst>
              </a:rPr>
            </a:br>
            <a:r>
              <a:rPr lang="el-GR" sz="2000" b="1" dirty="0" smtClean="0">
                <a:effectLst>
                  <a:outerShdw blurRad="38100" dist="38100" dir="2700000" algn="tl">
                    <a:srgbClr val="000000">
                      <a:alpha val="43137"/>
                    </a:srgbClr>
                  </a:outerShdw>
                </a:effectLst>
              </a:rPr>
              <a:t>Αυτό μεταβάλλει τη μαγνητική ροή που διέρχεται απο το δακτύλιο.</a:t>
            </a:r>
            <a:endParaRPr lang="en-US" sz="2000" b="1"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7105" y="2111172"/>
            <a:ext cx="3662677" cy="1184756"/>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7375" y="4560925"/>
            <a:ext cx="3732583" cy="135532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83017" y="1965400"/>
            <a:ext cx="4103796" cy="1330528"/>
          </a:xfrm>
          <a:prstGeom prst="rect">
            <a:avLst/>
          </a:prstGeom>
        </p:spPr>
      </p:pic>
      <p:sp>
        <p:nvSpPr>
          <p:cNvPr id="9" name="Title 1"/>
          <p:cNvSpPr txBox="1">
            <a:spLocks/>
          </p:cNvSpPr>
          <p:nvPr/>
        </p:nvSpPr>
        <p:spPr>
          <a:xfrm>
            <a:off x="1673660" y="3301026"/>
            <a:ext cx="10018713" cy="1079500"/>
          </a:xfrm>
          <a:prstGeom prst="rect">
            <a:avLst/>
          </a:prstGeom>
          <a:effectLst/>
        </p:spPr>
        <p:txBody>
          <a:bodyPr vert="horz" lIns="91440" tIns="45720" rIns="91440" bIns="45720" rtlCol="0" anchor="ctr">
            <a:normAutofit/>
          </a:bodyPr>
          <a:lst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1800" b="1" dirty="0" smtClean="0">
                <a:effectLst>
                  <a:outerShdw blurRad="38100" dist="38100" dir="2700000" algn="tl">
                    <a:srgbClr val="000000">
                      <a:alpha val="43137"/>
                    </a:srgbClr>
                  </a:outerShdw>
                </a:effectLst>
              </a:rPr>
              <a:t>Ως αντίδραση σε αυτό, στον δακτύλιο εμφανίζεται ένα επαγωγικό ρέυμα , σύμφωνα με το Νόμο του </a:t>
            </a:r>
            <a:r>
              <a:rPr lang="en-US" sz="1800" b="1" dirty="0" smtClean="0">
                <a:effectLst>
                  <a:outerShdw blurRad="38100" dist="38100" dir="2700000" algn="tl">
                    <a:srgbClr val="000000">
                      <a:alpha val="43137"/>
                    </a:srgbClr>
                  </a:outerShdw>
                </a:effectLst>
              </a:rPr>
              <a:t>Faraday </a:t>
            </a:r>
            <a:r>
              <a:rPr lang="el-GR" sz="1800" b="1" dirty="0" smtClean="0">
                <a:effectLst>
                  <a:outerShdw blurRad="38100" dist="38100" dir="2700000" algn="tl">
                    <a:srgbClr val="000000">
                      <a:alpha val="43137"/>
                    </a:srgbClr>
                  </a:outerShdw>
                </a:effectLst>
              </a:rPr>
              <a:t>.</a:t>
            </a:r>
            <a:endParaRPr lang="en-US" sz="1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961483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TM04033919[[fn=Circuit]]</Template>
  <TotalTime>3108</TotalTime>
  <Words>916</Words>
  <Application>Microsoft Office PowerPoint</Application>
  <PresentationFormat>Widescreen</PresentationFormat>
  <Paragraphs>83</Paragraphs>
  <Slides>23</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Century Gothic</vt:lpstr>
      <vt:lpstr>Wingdings</vt:lpstr>
      <vt:lpstr>Wingdings 3</vt:lpstr>
      <vt:lpstr>Ion</vt:lpstr>
      <vt:lpstr>ΚΑΝΟΝΑΣ  ΤΟΥ LENZ </vt:lpstr>
      <vt:lpstr>Μαγνητες</vt:lpstr>
      <vt:lpstr>Ο κάθε μαγνήτης δημιουργεί το δικό του μαγνητικό πεδίο.</vt:lpstr>
      <vt:lpstr>Όταν  δύο μαγνήτες βρίσκονται στον ίδιο χώρο , αλληλεπιδρούν τα μαγνητικά πεδία και ασκούνται δυνάμεις μεταξύ των μαγνητών. </vt:lpstr>
      <vt:lpstr>Τι γίνεται όμως , όταν στο μαγνητικό πεδίο  κάποιου μαγνήτη βρεθούν οχι μαγνήτες αλλα κάποια άλλα μεταλλικά σώματα ; </vt:lpstr>
      <vt:lpstr>Τότε ο σίδηρος δημιουργεί το δικό του μαγνητικό πεδίο και αλληλεπιδρά με το μαγνήτη με αποτέλεσμα να ασκούνται ελκτικές δυνάμεις μεταξύ τους.</vt:lpstr>
      <vt:lpstr>Τι συμβαίνει όταν στο μαγνητικό πεδίο του μαγνήτη βρεθούν μή μαγνητικά υλικά  , ούτε υλικά στα οποία ασκούνται μαγνητικές δυνάμεις ; Πχ χαλκός , αλουμίνιο κλπ ; </vt:lpstr>
      <vt:lpstr>Στην πραγματικότητα όμως , το μή μαγνητικό υλικό ( ο δακτύλιος ) στη συγκεκριμένη περίπτωση αλληλεπιδρά με το μαγνήτη με έναν εντελώς διαφορετικό τρόπο , αρκεί να υπάρχει κίνηση μεταξύ τους. </vt:lpstr>
      <vt:lpstr>Όταν ο μαγνήτης πλησιάζει ή απομακρύνεται από το δακτύλιο , ο αριθμός των δυναμικών γραμμών που εισέρχεται ή εξέρχεται απο το δακτύλιο μεταβάλλεται.  Αυτό μεταβάλλει τη μαγνητική ροή που διέρχεται απο το δακτύλιο.</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ΝΟΜΟΣ ΤΟΥ LENZ</dc:title>
  <dc:creator>vlasis</dc:creator>
  <cp:lastModifiedBy>Vlasis-Tablet PC</cp:lastModifiedBy>
  <cp:revision>28</cp:revision>
  <dcterms:created xsi:type="dcterms:W3CDTF">2016-02-23T12:40:03Z</dcterms:created>
  <dcterms:modified xsi:type="dcterms:W3CDTF">2016-04-07T21:06:12Z</dcterms:modified>
</cp:coreProperties>
</file>