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01"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l-GR" smtClean="0"/>
              <a:t>Στυλ κύριου τίτλου</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B61BEF0D-F0BB-DE4B-95CE-6DB70DBA9567}" type="datetimeFigureOut">
              <a:rPr lang="en-US" smtClean="0"/>
              <a:pPr/>
              <a:t>3/30/2016</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D57F1E4F-1CFF-5643-939E-217C01CDF565}"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2554686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815342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6796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145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l-GR" smtClean="0"/>
              <a:t>Στυλ κύριου τίτλου</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40860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3/30/2016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71720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l-GR" smtClean="0"/>
              <a:t>Στυλ υποδείγματος κειμένου</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7065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355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7673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l-GR" smtClean="0"/>
              <a:t>Στυλ κύριου τίτλου</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42A54C80-263E-416B-A8E0-580EDEADCBDC}" type="datetimeFigureOut">
              <a:rPr lang="en-US" smtClean="0"/>
              <a:t>3/30/2016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592939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dirty="0"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smtClean="0"/>
              <a:pPr/>
              <a:t>3/30/2016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625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B61BEF0D-F0BB-DE4B-95CE-6DB70DBA9567}" type="datetimeFigureOut">
              <a:rPr lang="en-US" smtClean="0"/>
              <a:pPr/>
              <a:t>3/30/2016</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1060196"/>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2148550"/>
            <a:ext cx="9144000" cy="1741236"/>
          </a:xfrm>
        </p:spPr>
        <p:txBody>
          <a:bodyPr>
            <a:normAutofit/>
          </a:bodyPr>
          <a:lstStyle/>
          <a:p>
            <a:pPr algn="ctr"/>
            <a:r>
              <a:rPr lang="el-GR" sz="3200" dirty="0">
                <a:effectLst>
                  <a:outerShdw blurRad="38100" dist="38100" dir="2700000" algn="tl">
                    <a:srgbClr val="000000">
                      <a:alpha val="43137"/>
                    </a:srgbClr>
                  </a:outerShdw>
                </a:effectLst>
              </a:rPr>
              <a:t>Σύγκριση  του  εικονικού  εργαστηρίου  με  το  πραγματικό  εργαστήριο  στη μελέτη της επιταχυνόμενης κίνησης</a:t>
            </a:r>
          </a:p>
        </p:txBody>
      </p:sp>
      <p:sp>
        <p:nvSpPr>
          <p:cNvPr id="4" name="TextBox 3"/>
          <p:cNvSpPr txBox="1"/>
          <p:nvPr/>
        </p:nvSpPr>
        <p:spPr>
          <a:xfrm>
            <a:off x="6784159" y="311619"/>
            <a:ext cx="4588115" cy="369332"/>
          </a:xfrm>
          <a:prstGeom prst="rect">
            <a:avLst/>
          </a:prstGeom>
          <a:noFill/>
        </p:spPr>
        <p:txBody>
          <a:bodyPr wrap="none" rtlCol="0">
            <a:spAutoFit/>
          </a:bodyPr>
          <a:lstStyle/>
          <a:p>
            <a:r>
              <a:rPr lang="el-GR" dirty="0" smtClean="0">
                <a:effectLst>
                  <a:outerShdw blurRad="38100" dist="38100" dir="2700000" algn="tl">
                    <a:srgbClr val="000000">
                      <a:alpha val="43137"/>
                    </a:srgbClr>
                  </a:outerShdw>
                </a:effectLst>
              </a:rPr>
              <a:t>ΠΑΙΔΑΓΩΓΙΚΟ ΙΝΣΤΙΤΟΥΤΟ ΚΥΠΡΟΥ </a:t>
            </a:r>
            <a:endParaRPr lang="el-GR" dirty="0">
              <a:effectLst>
                <a:outerShdw blurRad="38100" dist="38100" dir="2700000" algn="tl">
                  <a:srgbClr val="000000">
                    <a:alpha val="43137"/>
                  </a:srgbClr>
                </a:outerShdw>
              </a:effectLst>
            </a:endParaRPr>
          </a:p>
        </p:txBody>
      </p:sp>
      <p:pic>
        <p:nvPicPr>
          <p:cNvPr id="1026" name="Picture 2" descr="http://www.pi.ac.cy/InternetSafety/images/logos/p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7915" y="115285"/>
            <a:ext cx="762000" cy="76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952218" y="1122363"/>
            <a:ext cx="8489825" cy="584775"/>
          </a:xfrm>
          <a:prstGeom prst="rect">
            <a:avLst/>
          </a:prstGeom>
          <a:noFill/>
        </p:spPr>
        <p:txBody>
          <a:bodyPr wrap="none" rtlCol="0">
            <a:spAutoFit/>
          </a:bodyPr>
          <a:lstStyle/>
          <a:p>
            <a:r>
              <a:rPr lang="el-GR" sz="3200" dirty="0" smtClean="0">
                <a:effectLst>
                  <a:outerShdw blurRad="38100" dist="38100" dir="2700000" algn="tl">
                    <a:srgbClr val="000000">
                      <a:alpha val="43137"/>
                    </a:srgbClr>
                  </a:outerShdw>
                </a:effectLst>
              </a:rPr>
              <a:t>ΣΕΜΙΝΑΡΙΟ ΔΙΔΑΚΤΙΚΗΣ ΤΗΣ ΦΥΣΙΚΗΣ</a:t>
            </a:r>
            <a:endParaRPr lang="el-GR" sz="3200" dirty="0">
              <a:effectLst>
                <a:outerShdw blurRad="38100" dist="38100" dir="2700000" algn="tl">
                  <a:srgbClr val="000000">
                    <a:alpha val="43137"/>
                  </a:srgbClr>
                </a:outerShdw>
              </a:effectLst>
            </a:endParaRPr>
          </a:p>
        </p:txBody>
      </p:sp>
      <p:sp>
        <p:nvSpPr>
          <p:cNvPr id="8" name="Υπότιτλος 2"/>
          <p:cNvSpPr txBox="1">
            <a:spLocks/>
          </p:cNvSpPr>
          <p:nvPr/>
        </p:nvSpPr>
        <p:spPr>
          <a:xfrm>
            <a:off x="1524000" y="4446100"/>
            <a:ext cx="9144000" cy="9699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dirty="0" smtClean="0">
                <a:effectLst>
                  <a:outerShdw blurRad="38100" dist="38100" dir="2700000" algn="tl">
                    <a:srgbClr val="000000">
                      <a:alpha val="43137"/>
                    </a:srgbClr>
                  </a:outerShdw>
                </a:effectLst>
              </a:rPr>
              <a:t>Αντρέας Αντωνίου</a:t>
            </a:r>
          </a:p>
          <a:p>
            <a:r>
              <a:rPr lang="el-GR" dirty="0" smtClean="0">
                <a:effectLst>
                  <a:outerShdw blurRad="38100" dist="38100" dir="2700000" algn="tl">
                    <a:srgbClr val="000000">
                      <a:alpha val="43137"/>
                    </a:srgbClr>
                  </a:outerShdw>
                </a:effectLst>
              </a:rPr>
              <a:t>Λύκειο </a:t>
            </a:r>
            <a:r>
              <a:rPr lang="el-GR" dirty="0" err="1" smtClean="0">
                <a:effectLst>
                  <a:outerShdw blurRad="38100" dist="38100" dir="2700000" algn="tl">
                    <a:srgbClr val="000000">
                      <a:alpha val="43137"/>
                    </a:srgbClr>
                  </a:outerShdw>
                </a:effectLst>
              </a:rPr>
              <a:t>Αραδίππου</a:t>
            </a:r>
            <a:r>
              <a:rPr lang="el-GR" dirty="0" smtClean="0">
                <a:effectLst>
                  <a:outerShdw blurRad="38100" dist="38100" dir="2700000" algn="tl">
                    <a:srgbClr val="000000">
                      <a:alpha val="43137"/>
                    </a:srgbClr>
                  </a:outerShdw>
                </a:effectLst>
              </a:rPr>
              <a:t> «Τάσος Μητσόπουλος»</a:t>
            </a:r>
          </a:p>
        </p:txBody>
      </p:sp>
      <p:sp>
        <p:nvSpPr>
          <p:cNvPr id="7" name="Υπότιτλος 2"/>
          <p:cNvSpPr txBox="1">
            <a:spLocks/>
          </p:cNvSpPr>
          <p:nvPr/>
        </p:nvSpPr>
        <p:spPr>
          <a:xfrm>
            <a:off x="1528483" y="6091117"/>
            <a:ext cx="9144000" cy="52483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dirty="0" smtClean="0">
                <a:effectLst>
                  <a:outerShdw blurRad="38100" dist="38100" dir="2700000" algn="tl">
                    <a:srgbClr val="000000">
                      <a:alpha val="43137"/>
                    </a:srgbClr>
                  </a:outerShdw>
                </a:effectLst>
              </a:rPr>
              <a:t>30 Μαρτίου 2016</a:t>
            </a:r>
          </a:p>
        </p:txBody>
      </p:sp>
    </p:spTree>
    <p:extLst>
      <p:ext uri="{BB962C8B-B14F-4D97-AF65-F5344CB8AC3E}">
        <p14:creationId xmlns:p14="http://schemas.microsoft.com/office/powerpoint/2010/main" val="411002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Σχολιασμός Αποτελεσμάτων</a:t>
            </a:r>
            <a:endParaRPr lang="el-GR" dirty="0"/>
          </a:p>
        </p:txBody>
      </p:sp>
      <p:sp>
        <p:nvSpPr>
          <p:cNvPr id="3" name="Θέση περιεχομένου 2"/>
          <p:cNvSpPr>
            <a:spLocks noGrp="1"/>
          </p:cNvSpPr>
          <p:nvPr>
            <p:ph idx="1"/>
          </p:nvPr>
        </p:nvSpPr>
        <p:spPr/>
        <p:txBody>
          <a:bodyPr/>
          <a:lstStyle/>
          <a:p>
            <a:pPr marL="0" indent="0" algn="just">
              <a:buNone/>
            </a:pPr>
            <a:r>
              <a:rPr lang="el-GR" sz="2000" dirty="0"/>
              <a:t>Ο πειραματισμός σε πραγματικό περιβάλλον μπορεί να αναδείξει παρανοήσεις που σχετίζονται με κιναισθητικές εμπειρίες, ενώ ο πειραματισμός σε εικονικό περιβάλλον μπορεί να τις αποσιωπήσει, διότι αποξενώνει το φαινόμενο από το πραγματικό περιβάλλον.   </a:t>
            </a:r>
            <a:endParaRPr lang="el-GR" sz="2000" dirty="0" smtClean="0"/>
          </a:p>
          <a:p>
            <a:pPr marL="0" indent="0" algn="just">
              <a:buNone/>
            </a:pPr>
            <a:r>
              <a:rPr lang="el-GR" sz="2000" dirty="0" smtClean="0"/>
              <a:t>Και </a:t>
            </a:r>
            <a:r>
              <a:rPr lang="el-GR" sz="2000" dirty="0"/>
              <a:t>στις δύο περιπτώσεις σημαντικότερος είναι ο ρόλος του σχεδιασμού του πειράματος και η πορεία των δραστηριοτήτων ώστε να αναδειχθούν και αντιμετωπιστούν αποτελεσματικά οι παρανοήσεις.  </a:t>
            </a:r>
            <a:endParaRPr lang="el-GR" sz="2000" dirty="0" smtClean="0"/>
          </a:p>
          <a:p>
            <a:pPr marL="0" indent="0" algn="just">
              <a:buNone/>
            </a:pPr>
            <a:r>
              <a:rPr lang="el-GR" sz="2000" dirty="0" smtClean="0"/>
              <a:t>Στην </a:t>
            </a:r>
            <a:r>
              <a:rPr lang="el-GR" sz="2000" dirty="0"/>
              <a:t>προκειμένη περίπτωση ο συνδυασμός των δύο μεθόδων πειραματισμού μπορεί να αποδειχθεί η αποτελεσματικότερη μέθοδος για αντιμετώπιση  παρανοήσεων στην ενότητα των επιταχυνόμενων κινήσεων.</a:t>
            </a:r>
          </a:p>
          <a:p>
            <a:pPr marL="0" indent="0">
              <a:buNone/>
            </a:pPr>
            <a:endParaRPr lang="el-GR" dirty="0"/>
          </a:p>
        </p:txBody>
      </p:sp>
    </p:spTree>
    <p:extLst>
      <p:ext uri="{BB962C8B-B14F-4D97-AF65-F5344CB8AC3E}">
        <p14:creationId xmlns:p14="http://schemas.microsoft.com/office/powerpoint/2010/main" val="1287363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Σχολιασμός Αποτελεσμάτων</a:t>
            </a:r>
          </a:p>
        </p:txBody>
      </p:sp>
      <p:sp>
        <p:nvSpPr>
          <p:cNvPr id="3" name="Θέση περιεχομένου 2"/>
          <p:cNvSpPr>
            <a:spLocks noGrp="1"/>
          </p:cNvSpPr>
          <p:nvPr>
            <p:ph idx="1"/>
          </p:nvPr>
        </p:nvSpPr>
        <p:spPr/>
        <p:txBody>
          <a:bodyPr>
            <a:normAutofit fontScale="92500"/>
          </a:bodyPr>
          <a:lstStyle/>
          <a:p>
            <a:pPr marL="0" indent="0" algn="just">
              <a:buNone/>
            </a:pPr>
            <a:r>
              <a:rPr lang="el-GR" sz="2400" dirty="0"/>
              <a:t>Η μειωμένη, σε σχέση με το εικονικό περιβάλλον, παροχή πληροφοριών του πραγματικού περιβάλλοντος, οδηγεί σε χρονοβόρες διαδικασίες διευκρινήσεων και λεκτικών περιγραφών που μπορεί να οδηγήσουν σε λανθασμένα αποτελέσματα αλλά, που ενισχύουν τη δεξιότητα παρατήρησης και αξιολόγησης των πειραματικών δεδομένων καθώς και τη δεξιότητα επικοινωνίας.  </a:t>
            </a:r>
            <a:endParaRPr lang="el-GR" sz="2400" dirty="0" smtClean="0"/>
          </a:p>
          <a:p>
            <a:pPr marL="0" indent="0" algn="just">
              <a:buNone/>
            </a:pPr>
            <a:r>
              <a:rPr lang="el-GR" sz="2400" dirty="0" smtClean="0"/>
              <a:t>Το </a:t>
            </a:r>
            <a:r>
              <a:rPr lang="el-GR" sz="2400" dirty="0"/>
              <a:t>εικονικό περιβάλλον παρέχει πολύ περισσότερη πληροφόρηση για τα φυσικά μεγέθη στο υπό μελέτη φαινόμενο και ο συμμετέχοντας μπορεί να αντλήσει και να συνθέσει πιο άμεσα τις πληροφορίες που χρειάζεται για να απαντήσει σε σχετικά ερωτήματα χωρίς, ωστόσο, να εμβαθύνει στη διαδικασία αξιολόγησής των πειραματικών δεδομένων.</a:t>
            </a:r>
          </a:p>
          <a:p>
            <a:pPr marL="0" indent="0">
              <a:buNone/>
            </a:pPr>
            <a:endParaRPr lang="el-GR" dirty="0"/>
          </a:p>
        </p:txBody>
      </p:sp>
    </p:spTree>
    <p:extLst>
      <p:ext uri="{BB962C8B-B14F-4D97-AF65-F5344CB8AC3E}">
        <p14:creationId xmlns:p14="http://schemas.microsoft.com/office/powerpoint/2010/main" val="3316573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normAutofit fontScale="92500" lnSpcReduction="10000"/>
          </a:bodyPr>
          <a:lstStyle/>
          <a:p>
            <a:pPr marL="0" indent="0" algn="just">
              <a:buNone/>
            </a:pPr>
            <a:r>
              <a:rPr lang="el-GR" sz="2400" dirty="0"/>
              <a:t>Η έκταση που μπορεί να καταλαμβάνει η εργαστηριακή διάταξη στον πειραματισμό σε πραγματικό περιβάλλον μπορεί να οδηγήσει τον συμμετέχοντα στο να εστιάσει την προσοχή του στα σημεία που συμβαίνουν οι πιο απότομες αλλαγές ή σε ένα μόνο σημείο.   </a:t>
            </a:r>
            <a:endParaRPr lang="el-GR" sz="2400" dirty="0" smtClean="0"/>
          </a:p>
          <a:p>
            <a:pPr marL="0" indent="0" algn="just">
              <a:buNone/>
            </a:pPr>
            <a:r>
              <a:rPr lang="el-GR" sz="2400" dirty="0" smtClean="0"/>
              <a:t>Αντίθετα</a:t>
            </a:r>
            <a:r>
              <a:rPr lang="el-GR" sz="2400" dirty="0"/>
              <a:t>, το εικονικό περιβάλλον επιτρέπει την ταυτόχρονη κατανομή της προσοχής του συμμετέχοντα σε πολλά σημεία. </a:t>
            </a:r>
            <a:endParaRPr lang="el-GR" sz="2400" dirty="0" smtClean="0"/>
          </a:p>
          <a:p>
            <a:pPr marL="0" indent="0" algn="just">
              <a:buNone/>
            </a:pPr>
            <a:r>
              <a:rPr lang="el-GR" sz="2400" dirty="0" smtClean="0"/>
              <a:t>Η επικέντρωση </a:t>
            </a:r>
            <a:r>
              <a:rPr lang="el-GR" sz="2400" dirty="0"/>
              <a:t>της προσοχής σε ένα μόνο σημείο της πειραματικής διάταξης μπορεί να προκαλέσει δυσκολίες στη σύνδεση των αποτελεσμάτων με το φαινόμενο ενώ η πολυδιάσπασή της μπορεί να οδηγήσει σε μείωση της δεξιότητας παρατήρησης, όσον αφορά στο συγκείμενο των κεκλιμένων επιπέδων.</a:t>
            </a:r>
          </a:p>
          <a:p>
            <a:pPr marL="0" indent="0">
              <a:buNone/>
            </a:pPr>
            <a:endParaRPr lang="el-GR" dirty="0"/>
          </a:p>
        </p:txBody>
      </p:sp>
      <p:sp>
        <p:nvSpPr>
          <p:cNvPr id="4" name="Τίτλος 1"/>
          <p:cNvSpPr>
            <a:spLocks noGrp="1"/>
          </p:cNvSpPr>
          <p:nvPr>
            <p:ph type="title"/>
          </p:nvPr>
        </p:nvSpPr>
        <p:spPr/>
        <p:txBody>
          <a:bodyPr/>
          <a:lstStyle/>
          <a:p>
            <a:r>
              <a:rPr lang="el-GR" dirty="0"/>
              <a:t>Σχολιασμός Αποτελεσμάτων</a:t>
            </a:r>
          </a:p>
        </p:txBody>
      </p:sp>
    </p:spTree>
    <p:extLst>
      <p:ext uri="{BB962C8B-B14F-4D97-AF65-F5344CB8AC3E}">
        <p14:creationId xmlns:p14="http://schemas.microsoft.com/office/powerpoint/2010/main" val="3640162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Σχολιασμός Αποτελεσμάτων</a:t>
            </a:r>
          </a:p>
        </p:txBody>
      </p:sp>
      <p:sp>
        <p:nvSpPr>
          <p:cNvPr id="3" name="Θέση περιεχομένου 2"/>
          <p:cNvSpPr>
            <a:spLocks noGrp="1"/>
          </p:cNvSpPr>
          <p:nvPr>
            <p:ph idx="1"/>
          </p:nvPr>
        </p:nvSpPr>
        <p:spPr/>
        <p:txBody>
          <a:bodyPr>
            <a:normAutofit fontScale="92500" lnSpcReduction="20000"/>
          </a:bodyPr>
          <a:lstStyle/>
          <a:p>
            <a:pPr marL="0" indent="0" algn="just">
              <a:buNone/>
            </a:pPr>
            <a:r>
              <a:rPr lang="el-GR" sz="2400" dirty="0"/>
              <a:t>Το εικονικό περιβάλλον πειραματισμού προσφέρει τη δυνατότητα πολλών επαναλήψεων με τα ίδια ακριβώς αποτελέσματα σε αντίθεση με το πραγματικό περιβάλλον που δεν το επιτρέπει αυτό.  </a:t>
            </a:r>
            <a:endParaRPr lang="el-GR" sz="2400" dirty="0" smtClean="0"/>
          </a:p>
          <a:p>
            <a:pPr marL="0" indent="0" algn="just">
              <a:buNone/>
            </a:pPr>
            <a:r>
              <a:rPr lang="el-GR" sz="2400" dirty="0" smtClean="0"/>
              <a:t>Η </a:t>
            </a:r>
            <a:r>
              <a:rPr lang="el-GR" sz="2400" dirty="0"/>
              <a:t>ευκολία με την οποία η πειραματική διάταξη επανέρχεται στην αρχική κατάσταση και η εξάλειψη του κινδύνου πρόκλησης ατυχήματος στο εικονικό περιβάλλον, είναι οι βασικοί παράγοντες για τους οποίους  αυτός ο τρόπος πειραματισμού  μπορεί να χρησιμοποιηθεί από τον καθένα χωρίς μεγάλη εμπλοκή του εκπαιδευτικού.  </a:t>
            </a:r>
            <a:endParaRPr lang="el-GR" sz="2400" dirty="0" smtClean="0"/>
          </a:p>
          <a:p>
            <a:pPr marL="0" indent="0" algn="just">
              <a:buNone/>
            </a:pPr>
            <a:r>
              <a:rPr lang="el-GR" sz="2400" dirty="0" smtClean="0"/>
              <a:t>Αντίθετα</a:t>
            </a:r>
            <a:r>
              <a:rPr lang="el-GR" sz="2400" dirty="0"/>
              <a:t>, στο πραγματικό περιβάλλον μπορεί η επαναφορά της πειραματικής διάταξης στην αρχική κατάσταση να απαιτεί πολύπλοκες και χρονοβόρες διαδικασίες με άμεση εμπλοκή του εκπαιδευτικού. </a:t>
            </a:r>
          </a:p>
          <a:p>
            <a:pPr marL="0" indent="0">
              <a:buNone/>
            </a:pPr>
            <a:endParaRPr lang="el-GR" dirty="0"/>
          </a:p>
        </p:txBody>
      </p:sp>
    </p:spTree>
    <p:extLst>
      <p:ext uri="{BB962C8B-B14F-4D97-AF65-F5344CB8AC3E}">
        <p14:creationId xmlns:p14="http://schemas.microsoft.com/office/powerpoint/2010/main" val="18310741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Και μια ερώτηση…</a:t>
            </a:r>
            <a:endParaRPr lang="el-GR" dirty="0"/>
          </a:p>
        </p:txBody>
      </p:sp>
      <p:sp>
        <p:nvSpPr>
          <p:cNvPr id="3" name="Θέση περιεχομένου 2"/>
          <p:cNvSpPr>
            <a:spLocks noGrp="1"/>
          </p:cNvSpPr>
          <p:nvPr>
            <p:ph idx="1"/>
          </p:nvPr>
        </p:nvSpPr>
        <p:spPr>
          <a:xfrm>
            <a:off x="1261872" y="1828800"/>
            <a:ext cx="9482328" cy="4351337"/>
          </a:xfrm>
        </p:spPr>
        <p:txBody>
          <a:bodyPr/>
          <a:lstStyle/>
          <a:p>
            <a:pPr marL="0" indent="0" algn="just">
              <a:buNone/>
            </a:pPr>
            <a:r>
              <a:rPr lang="el-GR" sz="2400" dirty="0" smtClean="0"/>
              <a:t>Σπρώχνουμε ένα όχημα για λίγο και στη συνέχεια το αφήνουμε να κινηθεί πάνω σε κεκλιμένο επίπεδο. Ποια είναι η κατεύθυνση της συνισταμένης δύναμης που ασκείται στο όχημα:</a:t>
            </a:r>
          </a:p>
          <a:p>
            <a:pPr marL="0" indent="0">
              <a:buNone/>
            </a:pPr>
            <a:r>
              <a:rPr lang="el-GR" sz="2400" dirty="0" smtClean="0"/>
              <a:t>(α) όταν αυτό κινείται ανηφορικά;</a:t>
            </a:r>
          </a:p>
          <a:p>
            <a:pPr marL="0" indent="0">
              <a:buNone/>
            </a:pPr>
            <a:endParaRPr lang="el-GR" sz="2400" dirty="0" smtClean="0"/>
          </a:p>
          <a:p>
            <a:pPr marL="0" indent="0">
              <a:buNone/>
            </a:pPr>
            <a:endParaRPr lang="el-GR" sz="2400" dirty="0" smtClean="0"/>
          </a:p>
          <a:p>
            <a:pPr marL="0" indent="0">
              <a:buNone/>
            </a:pPr>
            <a:r>
              <a:rPr lang="el-GR" sz="2400" dirty="0" smtClean="0"/>
              <a:t>(β) όταν αυτό κινείται κατηφορικά;</a:t>
            </a:r>
            <a:endParaRPr lang="el-GR" sz="2400" dirty="0"/>
          </a:p>
          <a:p>
            <a:pPr marL="0" indent="0">
              <a:buNone/>
            </a:pP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0273" y="3603315"/>
            <a:ext cx="6425666" cy="968694"/>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4081" y="5268006"/>
            <a:ext cx="6425666" cy="944476"/>
          </a:xfrm>
          <a:prstGeom prst="rect">
            <a:avLst/>
          </a:prstGeom>
        </p:spPr>
      </p:pic>
    </p:spTree>
    <p:extLst>
      <p:ext uri="{BB962C8B-B14F-4D97-AF65-F5344CB8AC3E}">
        <p14:creationId xmlns:p14="http://schemas.microsoft.com/office/powerpoint/2010/main" val="814848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261872" y="820272"/>
            <a:ext cx="9692640" cy="779929"/>
          </a:xfrm>
        </p:spPr>
        <p:txBody>
          <a:bodyPr/>
          <a:lstStyle/>
          <a:p>
            <a:r>
              <a:rPr lang="el-GR" dirty="0" smtClean="0"/>
              <a:t>Τι απαντούν οι φοιτητές;</a:t>
            </a:r>
            <a:endParaRPr lang="el-GR" dirty="0"/>
          </a:p>
        </p:txBody>
      </p:sp>
      <p:sp>
        <p:nvSpPr>
          <p:cNvPr id="3" name="Θέση περιεχομένου 2"/>
          <p:cNvSpPr>
            <a:spLocks noGrp="1"/>
          </p:cNvSpPr>
          <p:nvPr>
            <p:ph idx="1"/>
          </p:nvPr>
        </p:nvSpPr>
        <p:spPr>
          <a:xfrm>
            <a:off x="954741" y="1573308"/>
            <a:ext cx="9802905" cy="2635622"/>
          </a:xfrm>
        </p:spPr>
        <p:txBody>
          <a:bodyPr>
            <a:normAutofit fontScale="70000" lnSpcReduction="20000"/>
          </a:bodyPr>
          <a:lstStyle/>
          <a:p>
            <a:pPr marL="0" indent="0" algn="just">
              <a:lnSpc>
                <a:spcPct val="120000"/>
              </a:lnSpc>
              <a:buNone/>
            </a:pPr>
            <a:r>
              <a:rPr lang="el-GR" sz="2900" dirty="0"/>
              <a:t>Σ</a:t>
            </a:r>
            <a:r>
              <a:rPr lang="el-GR" sz="2900" dirty="0" smtClean="0"/>
              <a:t>ε </a:t>
            </a:r>
            <a:r>
              <a:rPr lang="el-GR" sz="2900" dirty="0"/>
              <a:t>μια έρευνα που διεξήχθη από τον  </a:t>
            </a:r>
            <a:r>
              <a:rPr lang="en-US" sz="2900" dirty="0"/>
              <a:t>Clement</a:t>
            </a:r>
            <a:r>
              <a:rPr lang="el-GR" sz="2900" dirty="0"/>
              <a:t> (1982), </a:t>
            </a:r>
            <a:r>
              <a:rPr lang="el-GR" sz="2900" dirty="0" smtClean="0"/>
              <a:t>πρωτοετείς </a:t>
            </a:r>
            <a:r>
              <a:rPr lang="el-GR" sz="2900" dirty="0"/>
              <a:t>φοιτητές μηχανικής κλήθηκαν να σχεδιάσουν και να ονομάσουν τις δυνάμεις που ασκούνται σ’ ένα νόμισμα που ρίχνεται κατακόρυφα προς τα </a:t>
            </a:r>
            <a:r>
              <a:rPr lang="el-GR" sz="2900" dirty="0" smtClean="0"/>
              <a:t>πάνω. </a:t>
            </a:r>
            <a:r>
              <a:rPr lang="el-GR" sz="2900" dirty="0"/>
              <a:t>Μόνο το 12% αυτών των φοιτητών έδωσε σωστή απάντηση, ενώ από αυτούς που έδωσαν λανθασμένη απάντηση το 90% σχεδίασε δύο διανύσματα, ένα για τη δύναμη του βάρους (προς το έδαφος) και ένα προς τα πάνω. Σύμφωνα με τις απαντήσεις των φοιτητών, αυτό το προς τα πάνω διάνυσμα αντιπροσώπευε τη «δύναμη από το ρίξιμο» ή τη «δύναμη που έδωσαν» στο νόμισμα κ.λπ.   </a:t>
            </a:r>
            <a:endParaRPr lang="el-GR" dirty="0"/>
          </a:p>
        </p:txBody>
      </p:sp>
      <p:pic>
        <p:nvPicPr>
          <p:cNvPr id="4"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7360582" y="3899648"/>
            <a:ext cx="3500344" cy="2718995"/>
          </a:xfrm>
          <a:prstGeom prst="rect">
            <a:avLst/>
          </a:prstGeom>
          <a:noFill/>
          <a:ln>
            <a:noFill/>
          </a:ln>
        </p:spPr>
      </p:pic>
      <p:sp>
        <p:nvSpPr>
          <p:cNvPr id="5" name="Ορθογώνιο 4"/>
          <p:cNvSpPr/>
          <p:nvPr/>
        </p:nvSpPr>
        <p:spPr>
          <a:xfrm>
            <a:off x="954740" y="4098250"/>
            <a:ext cx="6208975" cy="1938992"/>
          </a:xfrm>
          <a:prstGeom prst="rect">
            <a:avLst/>
          </a:prstGeom>
        </p:spPr>
        <p:txBody>
          <a:bodyPr wrap="square">
            <a:spAutoFit/>
          </a:bodyPr>
          <a:lstStyle/>
          <a:p>
            <a:pPr algn="just">
              <a:lnSpc>
                <a:spcPct val="120000"/>
              </a:lnSpc>
            </a:pPr>
            <a:r>
              <a:rPr lang="el-GR" sz="2000" dirty="0"/>
              <a:t>Στο τέλος του εξαμήνου ο </a:t>
            </a:r>
            <a:r>
              <a:rPr lang="en-US" sz="2000" dirty="0"/>
              <a:t>Clement </a:t>
            </a:r>
            <a:r>
              <a:rPr lang="el-GR" sz="2000" dirty="0"/>
              <a:t>επανέλαβε τη διαδικασία σε δύο άλλες ομάδες φοιτητών που είχαν παρακολουθήσει μαθήματα μηχανικής στο πανεπιστήμιο και οι σωστές απαντήσεις ανήλθαν μόνο στο 28% και 30%.</a:t>
            </a:r>
            <a:endParaRPr lang="el-GR" sz="2000" dirty="0"/>
          </a:p>
        </p:txBody>
      </p:sp>
    </p:spTree>
    <p:extLst>
      <p:ext uri="{BB962C8B-B14F-4D97-AF65-F5344CB8AC3E}">
        <p14:creationId xmlns:p14="http://schemas.microsoft.com/office/powerpoint/2010/main" val="3511762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61822" y="2394585"/>
            <a:ext cx="9692640" cy="1325562"/>
          </a:xfrm>
        </p:spPr>
        <p:txBody>
          <a:bodyPr/>
          <a:lstStyle/>
          <a:p>
            <a:pPr algn="ctr"/>
            <a:r>
              <a:rPr lang="el-GR" dirty="0" smtClean="0"/>
              <a:t>ΕΥΧΑΡΙΣΤΩ </a:t>
            </a:r>
            <a:br>
              <a:rPr lang="el-GR" dirty="0" smtClean="0"/>
            </a:br>
            <a:r>
              <a:rPr lang="el-GR" dirty="0" smtClean="0"/>
              <a:t>ΓΙΑ ΤΗΝ ΠΡΟΣΟΧΗ ΣΑΣ!</a:t>
            </a:r>
            <a:endParaRPr lang="el-GR" dirty="0"/>
          </a:p>
        </p:txBody>
      </p:sp>
    </p:spTree>
    <p:extLst>
      <p:ext uri="{BB962C8B-B14F-4D97-AF65-F5344CB8AC3E}">
        <p14:creationId xmlns:p14="http://schemas.microsoft.com/office/powerpoint/2010/main" val="41867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pPr algn="just"/>
            <a:r>
              <a:rPr lang="el-GR" sz="2000" dirty="0"/>
              <a:t>Οι μαθητές </a:t>
            </a:r>
            <a:r>
              <a:rPr lang="el-GR" sz="2000" b="1" u="sng" dirty="0"/>
              <a:t>οικοδομούν την κατανόηση </a:t>
            </a:r>
            <a:r>
              <a:rPr lang="el-GR" sz="2000" dirty="0"/>
              <a:t>για τη φύση της επιστήμης </a:t>
            </a:r>
            <a:r>
              <a:rPr lang="el-GR" sz="2000" b="1" u="sng" dirty="0"/>
              <a:t>κάνοντας  επιστήμη </a:t>
            </a:r>
            <a:r>
              <a:rPr lang="el-GR" sz="2000" dirty="0"/>
              <a:t>(NRC, 1996).</a:t>
            </a:r>
          </a:p>
          <a:p>
            <a:pPr algn="just"/>
            <a:r>
              <a:rPr lang="el-GR" sz="2000" dirty="0"/>
              <a:t>Η </a:t>
            </a:r>
            <a:r>
              <a:rPr lang="el-GR" sz="2000" b="1" u="sng" dirty="0"/>
              <a:t>ενσωμάτωση του πειραματισμού </a:t>
            </a:r>
            <a:r>
              <a:rPr lang="el-GR" sz="2000" dirty="0"/>
              <a:t>στη διδακτική διαδικασία των Φυσικών Επιστημών </a:t>
            </a:r>
            <a:r>
              <a:rPr lang="el-GR" sz="2000" b="1" u="sng" dirty="0"/>
              <a:t>είναι αναγκαία</a:t>
            </a:r>
            <a:r>
              <a:rPr lang="el-GR" sz="2000" dirty="0"/>
              <a:t>, αν ο στόχος μας είναι οι μανθάνοντες να οικοδομήσουν τις απαραίτητες γνώσεις, μέσα από διαδικασίες εννοιολογικής αλλαγής.</a:t>
            </a:r>
          </a:p>
          <a:p>
            <a:pPr algn="just"/>
            <a:r>
              <a:rPr lang="el-GR" sz="2000" dirty="0"/>
              <a:t>Ο </a:t>
            </a:r>
            <a:r>
              <a:rPr lang="el-GR" sz="2000" b="1" u="sng" dirty="0"/>
              <a:t>εργαστηριακός πειραματισμός</a:t>
            </a:r>
            <a:r>
              <a:rPr lang="el-GR" sz="2000" b="1" dirty="0"/>
              <a:t> </a:t>
            </a:r>
            <a:r>
              <a:rPr lang="el-GR" sz="2000" dirty="0"/>
              <a:t>έχει κεντρικό ρόλο στη μάθηση των Φυσικών Επιστημών, αποτελεί </a:t>
            </a:r>
            <a:r>
              <a:rPr lang="el-GR" sz="2000" b="1" u="sng" dirty="0"/>
              <a:t>αυθεντική και εποικοδομητική δραστηριότητα</a:t>
            </a:r>
            <a:r>
              <a:rPr lang="el-GR" sz="2000" dirty="0"/>
              <a:t> η </a:t>
            </a:r>
            <a:r>
              <a:rPr lang="el-GR" sz="2000" b="1" u="sng" dirty="0"/>
              <a:t>οποία αντανακλά τον τρόπο που οι επιστήμονες ακολουθούν για να ερευνήσουν άγνωστα φαινόμενα </a:t>
            </a:r>
            <a:r>
              <a:rPr lang="el-GR" sz="2000" dirty="0"/>
              <a:t>(</a:t>
            </a:r>
            <a:r>
              <a:rPr lang="el-GR" sz="2000" dirty="0" err="1"/>
              <a:t>Van</a:t>
            </a:r>
            <a:r>
              <a:rPr lang="el-GR" sz="2000" dirty="0"/>
              <a:t> </a:t>
            </a:r>
            <a:r>
              <a:rPr lang="el-GR" sz="2000" dirty="0" err="1"/>
              <a:t>Joolingen</a:t>
            </a:r>
            <a:r>
              <a:rPr lang="el-GR" sz="2000" dirty="0"/>
              <a:t>, de </a:t>
            </a:r>
            <a:r>
              <a:rPr lang="el-GR" sz="2000" dirty="0" err="1"/>
              <a:t>Jong</a:t>
            </a:r>
            <a:r>
              <a:rPr lang="el-GR" sz="2000" dirty="0"/>
              <a:t>, </a:t>
            </a:r>
            <a:r>
              <a:rPr lang="el-GR" sz="2000" dirty="0" err="1"/>
              <a:t>Lazonder</a:t>
            </a:r>
            <a:r>
              <a:rPr lang="el-GR" sz="2000" dirty="0"/>
              <a:t>, </a:t>
            </a:r>
            <a:r>
              <a:rPr lang="el-GR" sz="2000" dirty="0" err="1"/>
              <a:t>Savelsbergh</a:t>
            </a:r>
            <a:r>
              <a:rPr lang="el-GR" sz="2000" dirty="0"/>
              <a:t>, &amp; </a:t>
            </a:r>
            <a:r>
              <a:rPr lang="el-GR" sz="2000" dirty="0" err="1"/>
              <a:t>Manlove</a:t>
            </a:r>
            <a:r>
              <a:rPr lang="el-GR" sz="2000" dirty="0"/>
              <a:t>, 2005)</a:t>
            </a:r>
          </a:p>
          <a:p>
            <a:endParaRPr lang="el-GR" dirty="0"/>
          </a:p>
        </p:txBody>
      </p:sp>
      <p:sp>
        <p:nvSpPr>
          <p:cNvPr id="4" name="Τίτλος 1"/>
          <p:cNvSpPr>
            <a:spLocks noGrp="1"/>
          </p:cNvSpPr>
          <p:nvPr>
            <p:ph type="title"/>
          </p:nvPr>
        </p:nvSpPr>
        <p:spPr>
          <a:xfrm>
            <a:off x="1261872" y="365760"/>
            <a:ext cx="9692640" cy="1325562"/>
          </a:xfrm>
        </p:spPr>
        <p:txBody>
          <a:bodyPr>
            <a:normAutofit fontScale="90000"/>
          </a:bodyPr>
          <a:lstStyle/>
          <a:p>
            <a:r>
              <a:rPr lang="el-GR" dirty="0" smtClean="0"/>
              <a:t>Γιατί είναι αναγκαίος ο πειραματισμός στις φυσικές επιστήμες;</a:t>
            </a:r>
            <a:endParaRPr lang="el-GR" dirty="0"/>
          </a:p>
        </p:txBody>
      </p:sp>
    </p:spTree>
    <p:extLst>
      <p:ext uri="{BB962C8B-B14F-4D97-AF65-F5344CB8AC3E}">
        <p14:creationId xmlns:p14="http://schemas.microsoft.com/office/powerpoint/2010/main" val="4050018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Γιατί είναι αναγκαίος ο πειραματισμός στις φυσικές επιστήμες;</a:t>
            </a:r>
            <a:endParaRPr lang="el-GR" dirty="0"/>
          </a:p>
        </p:txBody>
      </p:sp>
      <p:sp>
        <p:nvSpPr>
          <p:cNvPr id="3" name="Θέση περιεχομένου 2"/>
          <p:cNvSpPr>
            <a:spLocks noGrp="1"/>
          </p:cNvSpPr>
          <p:nvPr>
            <p:ph idx="1"/>
          </p:nvPr>
        </p:nvSpPr>
        <p:spPr/>
        <p:txBody>
          <a:bodyPr/>
          <a:lstStyle/>
          <a:p>
            <a:pPr marL="177800" indent="-177800" algn="just">
              <a:spcBef>
                <a:spcPct val="0"/>
              </a:spcBef>
            </a:pPr>
            <a:r>
              <a:rPr lang="el-GR" altLang="el-GR" sz="2000" dirty="0" smtClean="0">
                <a:cs typeface="Times New Roman" panose="02020603050405020304" pitchFamily="18" charset="0"/>
              </a:rPr>
              <a:t>Οι ιδέες και οι ερμηνείες, που βασίζονται στις </a:t>
            </a:r>
            <a:r>
              <a:rPr lang="el-GR" altLang="el-GR" sz="2000" b="1" u="sng" dirty="0" smtClean="0">
                <a:cs typeface="Times New Roman" panose="02020603050405020304" pitchFamily="18" charset="0"/>
              </a:rPr>
              <a:t>καθημερινές  εμπειρίες, συχνά εμποδίζουν την κατανόηση</a:t>
            </a:r>
            <a:r>
              <a:rPr lang="el-GR" altLang="el-GR" sz="2000" dirty="0" smtClean="0">
                <a:cs typeface="Times New Roman" panose="02020603050405020304" pitchFamily="18" charset="0"/>
              </a:rPr>
              <a:t> των επιστημονικών μοντέλων που διδάσκονται στο μάθημα της επιστήμης. Επίσης, επηρεάζουν την ικανότητα των μαθητών να αφομοιώνουν τις επιστημονικά ορθές ιδέες (</a:t>
            </a:r>
            <a:r>
              <a:rPr lang="en-US" altLang="el-GR" sz="2000" dirty="0" err="1" smtClean="0">
                <a:cs typeface="Times New Roman" panose="02020603050405020304" pitchFamily="18" charset="0"/>
              </a:rPr>
              <a:t>Duschl</a:t>
            </a:r>
            <a:r>
              <a:rPr lang="en-US" altLang="el-GR" sz="2000" dirty="0" smtClean="0">
                <a:cs typeface="Times New Roman" panose="02020603050405020304" pitchFamily="18" charset="0"/>
              </a:rPr>
              <a:t> </a:t>
            </a:r>
            <a:r>
              <a:rPr lang="el-GR" altLang="el-GR" sz="2000" dirty="0" smtClean="0">
                <a:cs typeface="Times New Roman" panose="02020603050405020304" pitchFamily="18" charset="0"/>
              </a:rPr>
              <a:t>&amp; </a:t>
            </a:r>
            <a:r>
              <a:rPr lang="en-US" altLang="el-GR" sz="2000" dirty="0" err="1" smtClean="0">
                <a:cs typeface="Times New Roman" panose="02020603050405020304" pitchFamily="18" charset="0"/>
              </a:rPr>
              <a:t>Gitomer</a:t>
            </a:r>
            <a:r>
              <a:rPr lang="el-GR" altLang="el-GR" sz="2000" dirty="0" smtClean="0">
                <a:cs typeface="Times New Roman" panose="02020603050405020304" pitchFamily="18" charset="0"/>
              </a:rPr>
              <a:t>, 1991). </a:t>
            </a:r>
            <a:endParaRPr lang="en-US" altLang="el-GR" sz="2000" dirty="0" smtClean="0">
              <a:cs typeface="Times New Roman" panose="02020603050405020304" pitchFamily="18" charset="0"/>
            </a:endParaRPr>
          </a:p>
          <a:p>
            <a:pPr marL="177800" indent="-177800" algn="just">
              <a:spcBef>
                <a:spcPct val="0"/>
              </a:spcBef>
              <a:buFontTx/>
              <a:buNone/>
            </a:pPr>
            <a:endParaRPr lang="el-GR" altLang="el-GR" sz="2000" dirty="0" smtClean="0">
              <a:cs typeface="Times New Roman" panose="02020603050405020304" pitchFamily="18" charset="0"/>
            </a:endParaRPr>
          </a:p>
          <a:p>
            <a:pPr marL="177800" indent="-177800" algn="just">
              <a:spcBef>
                <a:spcPct val="0"/>
              </a:spcBef>
            </a:pPr>
            <a:r>
              <a:rPr lang="el-GR" altLang="el-GR" sz="2000" dirty="0" smtClean="0">
                <a:cs typeface="Times New Roman" panose="02020603050405020304" pitchFamily="18" charset="0"/>
              </a:rPr>
              <a:t>Η διδασκαλία των Φυσικών Επιστημών πρέπει να αξιοποιεί </a:t>
            </a:r>
            <a:r>
              <a:rPr lang="el-GR" altLang="el-GR" sz="2000" b="1" u="sng" dirty="0" smtClean="0">
                <a:cs typeface="Times New Roman" panose="02020603050405020304" pitchFamily="18" charset="0"/>
              </a:rPr>
              <a:t>εμπειρίες  μάθησης με νόημα</a:t>
            </a:r>
            <a:r>
              <a:rPr lang="el-GR" altLang="el-GR" sz="2000" dirty="0" smtClean="0">
                <a:cs typeface="Times New Roman" panose="02020603050405020304" pitchFamily="18" charset="0"/>
              </a:rPr>
              <a:t>, στις οποίες λαμβάνονται υπόψη οι αντιλήψεις των μαθητών με τρόπο που να προωθείται η αφομοίωση των επιστημονικά ορθών εννοιών (</a:t>
            </a:r>
            <a:r>
              <a:rPr lang="en-US" altLang="el-GR" sz="2000" dirty="0" smtClean="0">
                <a:cs typeface="Times New Roman" panose="02020603050405020304" pitchFamily="18" charset="0"/>
              </a:rPr>
              <a:t>Roth &amp;</a:t>
            </a:r>
            <a:r>
              <a:rPr lang="el-GR" altLang="el-GR" sz="2000" dirty="0" smtClean="0">
                <a:cs typeface="Times New Roman" panose="02020603050405020304" pitchFamily="18" charset="0"/>
              </a:rPr>
              <a:t> </a:t>
            </a:r>
            <a:r>
              <a:rPr lang="en-US" altLang="el-GR" sz="2000" dirty="0" smtClean="0">
                <a:cs typeface="Times New Roman" panose="02020603050405020304" pitchFamily="18" charset="0"/>
              </a:rPr>
              <a:t>Lucas, 1997).</a:t>
            </a:r>
          </a:p>
          <a:p>
            <a:pPr marL="177800" indent="-177800" algn="just">
              <a:spcBef>
                <a:spcPct val="0"/>
              </a:spcBef>
            </a:pPr>
            <a:endParaRPr lang="en-US" altLang="el-GR" sz="2000" dirty="0" smtClean="0">
              <a:cs typeface="Times New Roman" panose="02020603050405020304" pitchFamily="18" charset="0"/>
            </a:endParaRPr>
          </a:p>
          <a:p>
            <a:pPr marL="177800" indent="-177800" algn="just">
              <a:spcBef>
                <a:spcPct val="0"/>
              </a:spcBef>
            </a:pPr>
            <a:r>
              <a:rPr lang="el-GR" altLang="el-GR" sz="2000" dirty="0" smtClean="0">
                <a:cs typeface="Times New Roman" panose="02020603050405020304" pitchFamily="18" charset="0"/>
              </a:rPr>
              <a:t>Οι μαθητές </a:t>
            </a:r>
            <a:r>
              <a:rPr lang="el-GR" altLang="el-GR" sz="2000" b="1" u="sng" dirty="0" smtClean="0">
                <a:cs typeface="Times New Roman" panose="02020603050405020304" pitchFamily="18" charset="0"/>
              </a:rPr>
              <a:t>πρέπει να ελέγχουν τον τρόπο που μαθαίνουν</a:t>
            </a:r>
            <a:r>
              <a:rPr lang="el-GR" altLang="el-GR" sz="2000" dirty="0" smtClean="0">
                <a:cs typeface="Times New Roman" panose="02020603050405020304" pitchFamily="18" charset="0"/>
              </a:rPr>
              <a:t>, που αποκτούν καινούρια γνώση και που ανανεώνουν τις γνώσεις τους (de </a:t>
            </a:r>
            <a:r>
              <a:rPr lang="el-GR" altLang="el-GR" sz="2000" dirty="0" err="1" smtClean="0">
                <a:cs typeface="Times New Roman" panose="02020603050405020304" pitchFamily="18" charset="0"/>
              </a:rPr>
              <a:t>Jong</a:t>
            </a:r>
            <a:r>
              <a:rPr lang="el-GR" altLang="el-GR" sz="2000" dirty="0" smtClean="0">
                <a:cs typeface="Times New Roman" panose="02020603050405020304" pitchFamily="18" charset="0"/>
              </a:rPr>
              <a:t>, 2006)</a:t>
            </a:r>
          </a:p>
          <a:p>
            <a:endParaRPr lang="el-GR" dirty="0"/>
          </a:p>
        </p:txBody>
      </p:sp>
    </p:spTree>
    <p:extLst>
      <p:ext uri="{BB962C8B-B14F-4D97-AF65-F5344CB8AC3E}">
        <p14:creationId xmlns:p14="http://schemas.microsoft.com/office/powerpoint/2010/main" val="2385146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Πειραματισμός σε Εικονικό Περιβάλλον (Προσομοιώσεις)</a:t>
            </a:r>
            <a:endParaRPr lang="el-GR" dirty="0"/>
          </a:p>
        </p:txBody>
      </p:sp>
      <p:sp>
        <p:nvSpPr>
          <p:cNvPr id="3" name="Θέση περιεχομένου 2"/>
          <p:cNvSpPr>
            <a:spLocks noGrp="1"/>
          </p:cNvSpPr>
          <p:nvPr>
            <p:ph idx="1"/>
          </p:nvPr>
        </p:nvSpPr>
        <p:spPr>
          <a:xfrm>
            <a:off x="1261872" y="1828800"/>
            <a:ext cx="8595360" cy="2639875"/>
          </a:xfrm>
        </p:spPr>
        <p:txBody>
          <a:bodyPr>
            <a:normAutofit/>
          </a:bodyPr>
          <a:lstStyle/>
          <a:p>
            <a:pPr algn="just"/>
            <a:r>
              <a:rPr lang="el-GR" sz="2000" dirty="0"/>
              <a:t>Παρέχει τη δυνατότητα αναπαράστασης δύσκολων ή μη </a:t>
            </a:r>
            <a:r>
              <a:rPr lang="el-GR" sz="2000" dirty="0" err="1"/>
              <a:t>παρατηρήσιμων</a:t>
            </a:r>
            <a:r>
              <a:rPr lang="el-GR" sz="2000" dirty="0"/>
              <a:t> φαινομένων (</a:t>
            </a:r>
            <a:r>
              <a:rPr lang="el-GR" sz="2000" dirty="0" err="1"/>
              <a:t>Cepni</a:t>
            </a:r>
            <a:r>
              <a:rPr lang="el-GR" sz="2000" dirty="0"/>
              <a:t>, </a:t>
            </a:r>
            <a:r>
              <a:rPr lang="el-GR" sz="2000" dirty="0" err="1"/>
              <a:t>Tas</a:t>
            </a:r>
            <a:r>
              <a:rPr lang="el-GR" sz="2000" dirty="0"/>
              <a:t> &amp; </a:t>
            </a:r>
            <a:r>
              <a:rPr lang="el-GR" sz="2000" dirty="0" err="1"/>
              <a:t>Kose</a:t>
            </a:r>
            <a:r>
              <a:rPr lang="el-GR" sz="2000" dirty="0"/>
              <a:t>, 2006; </a:t>
            </a:r>
            <a:r>
              <a:rPr lang="el-GR" sz="2000" dirty="0" err="1"/>
              <a:t>Roth</a:t>
            </a:r>
            <a:r>
              <a:rPr lang="el-GR" sz="2000" dirty="0"/>
              <a:t>, </a:t>
            </a:r>
            <a:r>
              <a:rPr lang="el-GR" sz="2000" dirty="0" err="1"/>
              <a:t>Woszczyna</a:t>
            </a:r>
            <a:r>
              <a:rPr lang="el-GR" sz="2000" dirty="0"/>
              <a:t>, &amp; </a:t>
            </a:r>
            <a:r>
              <a:rPr lang="el-GR" sz="2000" dirty="0" err="1"/>
              <a:t>Smith</a:t>
            </a:r>
            <a:r>
              <a:rPr lang="el-GR" sz="2000" dirty="0"/>
              <a:t>, 1996; </a:t>
            </a:r>
            <a:r>
              <a:rPr lang="el-GR" sz="2000" dirty="0" err="1"/>
              <a:t>Urban-Woldron</a:t>
            </a:r>
            <a:r>
              <a:rPr lang="el-GR" sz="2000" dirty="0"/>
              <a:t>, 2009</a:t>
            </a:r>
            <a:r>
              <a:rPr lang="el-GR" sz="2000" dirty="0" smtClean="0"/>
              <a:t>).</a:t>
            </a:r>
            <a:endParaRPr lang="el-GR" sz="2000" dirty="0"/>
          </a:p>
          <a:p>
            <a:pPr algn="just"/>
            <a:r>
              <a:rPr lang="el-GR" sz="2000" dirty="0"/>
              <a:t>Βοηθά τους μαθητές να </a:t>
            </a:r>
            <a:r>
              <a:rPr lang="el-GR" sz="2000" dirty="0" err="1"/>
              <a:t>οπτικοποιήσουν</a:t>
            </a:r>
            <a:r>
              <a:rPr lang="el-GR" sz="2000" dirty="0"/>
              <a:t> τα προβλήματα και τις λύσεις τους, προσφέρει ένα </a:t>
            </a:r>
            <a:r>
              <a:rPr lang="el-GR" sz="2000" dirty="0" err="1"/>
              <a:t>διαδραστικό</a:t>
            </a:r>
            <a:r>
              <a:rPr lang="el-GR" sz="2000" dirty="0"/>
              <a:t> περιβάλλον μάθησης και βοηθά στην οικοδόμηση αφηρημένων εννοιών που δεν μπορούν να αντιμετωπιστούν με τη χρήση πραγματικών υλικών (</a:t>
            </a:r>
            <a:r>
              <a:rPr lang="el-GR" sz="2000" dirty="0" err="1"/>
              <a:t>Zacharia</a:t>
            </a:r>
            <a:r>
              <a:rPr lang="el-GR" sz="2000" dirty="0"/>
              <a:t> &amp; </a:t>
            </a:r>
            <a:r>
              <a:rPr lang="el-GR" sz="2000" dirty="0" err="1"/>
              <a:t>Anderson</a:t>
            </a:r>
            <a:r>
              <a:rPr lang="el-GR" sz="2000" dirty="0"/>
              <a:t>, 2003</a:t>
            </a:r>
            <a:r>
              <a:rPr lang="el-GR" sz="2000" dirty="0" smtClean="0"/>
              <a:t>)</a:t>
            </a:r>
            <a:endParaRPr lang="el-GR" sz="2000" dirty="0"/>
          </a:p>
          <a:p>
            <a:pPr marL="0" indent="0">
              <a:buNone/>
            </a:pP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60321" y="4289612"/>
            <a:ext cx="3496912" cy="2028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159096" y="4687909"/>
            <a:ext cx="4906851" cy="1631216"/>
          </a:xfrm>
          <a:prstGeom prst="rect">
            <a:avLst/>
          </a:prstGeom>
          <a:noFill/>
        </p:spPr>
        <p:txBody>
          <a:bodyPr wrap="square" rtlCol="0">
            <a:spAutoFit/>
          </a:bodyPr>
          <a:lstStyle/>
          <a:p>
            <a:pPr marL="285750" indent="-192088" algn="just">
              <a:buClr>
                <a:schemeClr val="tx1">
                  <a:lumMod val="50000"/>
                  <a:lumOff val="50000"/>
                </a:schemeClr>
              </a:buClr>
              <a:buSzPct val="80000"/>
              <a:buFont typeface="Arial" panose="020B0604020202020204" pitchFamily="34" charset="0"/>
              <a:buChar char="•"/>
            </a:pPr>
            <a:r>
              <a:rPr lang="el-GR" sz="2000" dirty="0"/>
              <a:t>Για απλά φαινόμενα δεν έχουν εντοπιστεί τα ακριβή μαθησιακά οφέλη έναντι του πειραματισμού με πραγματικά υλικά (</a:t>
            </a:r>
            <a:r>
              <a:rPr lang="el-GR" sz="2000" dirty="0" err="1"/>
              <a:t>Renken</a:t>
            </a:r>
            <a:r>
              <a:rPr lang="el-GR" sz="2000" dirty="0"/>
              <a:t> &amp; </a:t>
            </a:r>
            <a:r>
              <a:rPr lang="el-GR" sz="2000" dirty="0" err="1"/>
              <a:t>Nunez</a:t>
            </a:r>
            <a:r>
              <a:rPr lang="el-GR" sz="2000" dirty="0"/>
              <a:t>, 2013).</a:t>
            </a:r>
          </a:p>
        </p:txBody>
      </p:sp>
    </p:spTree>
    <p:extLst>
      <p:ext uri="{BB962C8B-B14F-4D97-AF65-F5344CB8AC3E}">
        <p14:creationId xmlns:p14="http://schemas.microsoft.com/office/powerpoint/2010/main" val="34622596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Πειραματισμός σε Πραγματικό Περιβάλλον</a:t>
            </a:r>
            <a:endParaRPr lang="el-GR" dirty="0"/>
          </a:p>
        </p:txBody>
      </p:sp>
      <p:sp>
        <p:nvSpPr>
          <p:cNvPr id="3" name="Θέση περιεχομένου 2"/>
          <p:cNvSpPr>
            <a:spLocks noGrp="1"/>
          </p:cNvSpPr>
          <p:nvPr>
            <p:ph idx="1"/>
          </p:nvPr>
        </p:nvSpPr>
        <p:spPr>
          <a:xfrm>
            <a:off x="1261872" y="1828800"/>
            <a:ext cx="8595360" cy="3684493"/>
          </a:xfrm>
        </p:spPr>
        <p:txBody>
          <a:bodyPr>
            <a:normAutofit lnSpcReduction="10000"/>
          </a:bodyPr>
          <a:lstStyle/>
          <a:p>
            <a:pPr algn="just"/>
            <a:r>
              <a:rPr lang="el-GR" sz="2000" dirty="0"/>
              <a:t>Είναι συνεπής με τη φύση της γνωστικής ανάπτυξης από το συγκεκριμένο στο αφηρημένο, αυξάνει το ενδιαφέρον και τα κίνητρα των μαθητών για μάθηση και προσφέρει περισσότερα ερεθίσματα για ενεργοποίηση της εγκεφαλικής δραστηριότητας, μέσα από τις κιναισθητικές εμπειρίες</a:t>
            </a:r>
            <a:r>
              <a:rPr lang="el-GR" sz="2000" dirty="0" smtClean="0"/>
              <a:t>.</a:t>
            </a:r>
            <a:endParaRPr lang="el-GR" sz="2000" dirty="0"/>
          </a:p>
          <a:p>
            <a:pPr algn="just"/>
            <a:r>
              <a:rPr lang="el-GR" sz="2000" dirty="0" smtClean="0"/>
              <a:t>Προσφέρει εμπειρίες </a:t>
            </a:r>
            <a:r>
              <a:rPr lang="el-GR" sz="2000" dirty="0"/>
              <a:t>που εμπλέκουν το χειρισμό φυσικών υλικών οι οποίες είναι απαραίτητες για την κατανόηση αυτών των πεδίων (</a:t>
            </a:r>
            <a:r>
              <a:rPr lang="el-GR" sz="2000" dirty="0" err="1"/>
              <a:t>Gunstone</a:t>
            </a:r>
            <a:r>
              <a:rPr lang="el-GR" sz="2000" dirty="0"/>
              <a:t> &amp; </a:t>
            </a:r>
            <a:r>
              <a:rPr lang="el-GR" sz="2000" dirty="0" err="1"/>
              <a:t>Champagne</a:t>
            </a:r>
            <a:r>
              <a:rPr lang="el-GR" sz="2000" dirty="0"/>
              <a:t>, 1990</a:t>
            </a:r>
            <a:r>
              <a:rPr lang="el-GR" sz="2000" dirty="0" smtClean="0"/>
              <a:t>).</a:t>
            </a:r>
            <a:endParaRPr lang="el-GR" sz="2000" dirty="0"/>
          </a:p>
          <a:p>
            <a:pPr algn="just"/>
            <a:r>
              <a:rPr lang="el-GR" sz="2000" dirty="0" smtClean="0"/>
              <a:t>Μειώνει </a:t>
            </a:r>
            <a:r>
              <a:rPr lang="el-GR" sz="2000" dirty="0"/>
              <a:t>τη δραστικότητα και την παραγωγικότητα της μάθησης, διότι μπορεί να σπαταλήσει το χρόνο των μαθητών σε δραστηριότητες που παράγουν άσχετες πληροφορίες και έχει υψηλότερο οικονομικό κόστος (</a:t>
            </a:r>
            <a:r>
              <a:rPr lang="el-GR" sz="2000" dirty="0" err="1"/>
              <a:t>Klahr</a:t>
            </a:r>
            <a:r>
              <a:rPr lang="el-GR" sz="2000" dirty="0"/>
              <a:t>, </a:t>
            </a:r>
            <a:r>
              <a:rPr lang="el-GR" sz="2000" dirty="0" err="1"/>
              <a:t>Triona</a:t>
            </a:r>
            <a:r>
              <a:rPr lang="el-GR" sz="2000" dirty="0"/>
              <a:t>, &amp; </a:t>
            </a:r>
            <a:r>
              <a:rPr lang="el-GR" sz="2000" dirty="0" err="1"/>
              <a:t>Williams</a:t>
            </a:r>
            <a:r>
              <a:rPr lang="el-GR" sz="2000" dirty="0"/>
              <a:t>, 2007).</a:t>
            </a:r>
          </a:p>
          <a:p>
            <a:endParaRPr lang="el-GR" dirty="0"/>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5546438"/>
            <a:ext cx="61515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553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261872" y="1038110"/>
            <a:ext cx="9692640" cy="1325562"/>
          </a:xfrm>
        </p:spPr>
        <p:txBody>
          <a:bodyPr>
            <a:normAutofit fontScale="90000"/>
          </a:bodyPr>
          <a:lstStyle/>
          <a:p>
            <a:r>
              <a:rPr lang="el-GR" dirty="0" smtClean="0"/>
              <a:t>Ως προς την πρακτική του εφαρμογή, ο πειραματισμός σε εικονικό περιβάλλον παρέχει:</a:t>
            </a:r>
            <a:endParaRPr lang="el-GR" dirty="0"/>
          </a:p>
        </p:txBody>
      </p:sp>
      <p:sp>
        <p:nvSpPr>
          <p:cNvPr id="3" name="Θέση περιεχομένου 2"/>
          <p:cNvSpPr>
            <a:spLocks noGrp="1"/>
          </p:cNvSpPr>
          <p:nvPr>
            <p:ph idx="1"/>
          </p:nvPr>
        </p:nvSpPr>
        <p:spPr>
          <a:xfrm>
            <a:off x="1261872" y="2487704"/>
            <a:ext cx="8595360" cy="3644154"/>
          </a:xfrm>
        </p:spPr>
        <p:txBody>
          <a:bodyPr/>
          <a:lstStyle/>
          <a:p>
            <a:r>
              <a:rPr lang="el-GR" sz="2400" dirty="0" smtClean="0"/>
              <a:t>Ευκολία </a:t>
            </a:r>
            <a:r>
              <a:rPr lang="el-GR" sz="2400" dirty="0"/>
              <a:t>μεταφοράς </a:t>
            </a:r>
          </a:p>
          <a:p>
            <a:r>
              <a:rPr lang="el-GR" sz="2400" dirty="0"/>
              <a:t>Ασφάλεια</a:t>
            </a:r>
          </a:p>
          <a:p>
            <a:r>
              <a:rPr lang="el-GR" sz="2400" dirty="0"/>
              <a:t>Μικρό κόστος</a:t>
            </a:r>
          </a:p>
          <a:p>
            <a:r>
              <a:rPr lang="el-GR" sz="2400" dirty="0"/>
              <a:t>Ελαχιστοποίηση σφαλμάτων </a:t>
            </a:r>
          </a:p>
          <a:p>
            <a:r>
              <a:rPr lang="el-GR" sz="2400" dirty="0"/>
              <a:t>Αύξηση ή ελάττωση των χωρικών και χρονικών διαστάσεων</a:t>
            </a:r>
          </a:p>
          <a:p>
            <a:r>
              <a:rPr lang="el-GR" sz="2400" dirty="0"/>
              <a:t>Ευέλικτη, γρήγορη και δυναμική παρουσίαση δεδομένων</a:t>
            </a:r>
          </a:p>
          <a:p>
            <a:endParaRPr lang="el-GR" dirty="0"/>
          </a:p>
        </p:txBody>
      </p:sp>
    </p:spTree>
    <p:extLst>
      <p:ext uri="{BB962C8B-B14F-4D97-AF65-F5344CB8AC3E}">
        <p14:creationId xmlns:p14="http://schemas.microsoft.com/office/powerpoint/2010/main" val="3754858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900" dirty="0" smtClean="0"/>
              <a:t>Τι μπορούμε να μάθουμε μέσα από τη σύγκριση των δύο μεθόδων πειραματισμού;</a:t>
            </a:r>
            <a:endParaRPr lang="el-GR" sz="3900" dirty="0"/>
          </a:p>
        </p:txBody>
      </p:sp>
      <p:sp>
        <p:nvSpPr>
          <p:cNvPr id="3" name="Θέση περιεχομένου 2"/>
          <p:cNvSpPr>
            <a:spLocks noGrp="1"/>
          </p:cNvSpPr>
          <p:nvPr>
            <p:ph idx="1"/>
          </p:nvPr>
        </p:nvSpPr>
        <p:spPr/>
        <p:txBody>
          <a:bodyPr/>
          <a:lstStyle/>
          <a:p>
            <a:pPr>
              <a:spcAft>
                <a:spcPts val="600"/>
              </a:spcAft>
            </a:pPr>
            <a:r>
              <a:rPr lang="el-GR" altLang="el-GR" sz="2000" dirty="0">
                <a:latin typeface="+mj-lt"/>
                <a:cs typeface="Times New Roman" panose="02020603050405020304" pitchFamily="18" charset="0"/>
              </a:rPr>
              <a:t>Αν το περιβάλλον πειραματισμού επηρεάζει </a:t>
            </a:r>
            <a:r>
              <a:rPr lang="el-GR" altLang="el-GR" sz="2000" b="1" u="sng" dirty="0">
                <a:latin typeface="+mj-lt"/>
                <a:cs typeface="Times New Roman" panose="02020603050405020304" pitchFamily="18" charset="0"/>
              </a:rPr>
              <a:t>τον τρόπο</a:t>
            </a:r>
            <a:r>
              <a:rPr lang="el-GR" altLang="el-GR" sz="2000" dirty="0">
                <a:latin typeface="+mj-lt"/>
                <a:cs typeface="Times New Roman" panose="02020603050405020304" pitchFamily="18" charset="0"/>
              </a:rPr>
              <a:t> με τον οποίο μαθαίνει κάποιος.</a:t>
            </a:r>
          </a:p>
          <a:p>
            <a:pPr algn="just"/>
            <a:r>
              <a:rPr lang="el-GR" altLang="el-GR" sz="2000" dirty="0" smtClean="0">
                <a:latin typeface="+mj-lt"/>
                <a:cs typeface="Times New Roman" panose="02020603050405020304" pitchFamily="18" charset="0"/>
              </a:rPr>
              <a:t>Αν υπάρχουν </a:t>
            </a:r>
            <a:r>
              <a:rPr lang="el-GR" altLang="el-GR" sz="2000" b="1" u="sng" dirty="0">
                <a:latin typeface="+mj-lt"/>
                <a:cs typeface="Times New Roman" panose="02020603050405020304" pitchFamily="18" charset="0"/>
              </a:rPr>
              <a:t>συνδέσεις</a:t>
            </a:r>
            <a:r>
              <a:rPr lang="el-GR" altLang="el-GR" sz="2000" dirty="0">
                <a:latin typeface="+mj-lt"/>
                <a:cs typeface="Times New Roman" panose="02020603050405020304" pitchFamily="18" charset="0"/>
              </a:rPr>
              <a:t> μεταξύ παρανοήσεων και μεθόδου </a:t>
            </a:r>
            <a:r>
              <a:rPr lang="el-GR" altLang="el-GR" sz="2000" dirty="0" smtClean="0">
                <a:latin typeface="+mj-lt"/>
                <a:cs typeface="Times New Roman" panose="02020603050405020304" pitchFamily="18" charset="0"/>
              </a:rPr>
              <a:t>πειραματισμού. </a:t>
            </a:r>
            <a:endParaRPr lang="el-GR" altLang="el-GR" sz="2000" dirty="0">
              <a:latin typeface="+mj-lt"/>
              <a:cs typeface="Times New Roman" panose="02020603050405020304" pitchFamily="18" charset="0"/>
            </a:endParaRPr>
          </a:p>
          <a:p>
            <a:pPr algn="just">
              <a:spcAft>
                <a:spcPts val="600"/>
              </a:spcAft>
            </a:pPr>
            <a:r>
              <a:rPr lang="el-GR" altLang="el-GR" sz="2000" dirty="0" smtClean="0">
                <a:latin typeface="+mj-lt"/>
                <a:cs typeface="Times New Roman" panose="02020603050405020304" pitchFamily="18" charset="0"/>
              </a:rPr>
              <a:t>Αν υπάρχουν πρακτικά </a:t>
            </a:r>
            <a:r>
              <a:rPr lang="el-GR" altLang="el-GR" sz="2000" b="1" u="sng" dirty="0">
                <a:latin typeface="+mj-lt"/>
                <a:cs typeface="Times New Roman" panose="02020603050405020304" pitchFamily="18" charset="0"/>
              </a:rPr>
              <a:t>πλεονεκτήματα</a:t>
            </a:r>
            <a:r>
              <a:rPr lang="el-GR" altLang="el-GR" sz="2000" dirty="0">
                <a:latin typeface="+mj-lt"/>
                <a:cs typeface="Times New Roman" panose="02020603050405020304" pitchFamily="18" charset="0"/>
              </a:rPr>
              <a:t> και </a:t>
            </a:r>
            <a:r>
              <a:rPr lang="el-GR" altLang="el-GR" sz="2000" b="1" u="sng" dirty="0">
                <a:latin typeface="+mj-lt"/>
                <a:cs typeface="Times New Roman" panose="02020603050405020304" pitchFamily="18" charset="0"/>
              </a:rPr>
              <a:t>μειονεκτήματα</a:t>
            </a:r>
            <a:r>
              <a:rPr lang="el-GR" altLang="el-GR" sz="2000" dirty="0">
                <a:latin typeface="+mj-lt"/>
                <a:cs typeface="Times New Roman" panose="02020603050405020304" pitchFamily="18" charset="0"/>
              </a:rPr>
              <a:t> της κάθε μεθόδου πειραματισμού.</a:t>
            </a:r>
          </a:p>
          <a:p>
            <a:pPr algn="just"/>
            <a:r>
              <a:rPr lang="el-GR" altLang="el-GR" sz="2000" dirty="0" smtClean="0">
                <a:latin typeface="+mj-lt"/>
                <a:cs typeface="Times New Roman" panose="02020603050405020304" pitchFamily="18" charset="0"/>
              </a:rPr>
              <a:t>Αν η </a:t>
            </a:r>
            <a:r>
              <a:rPr lang="el-GR" altLang="el-GR" sz="2000" dirty="0">
                <a:latin typeface="+mj-lt"/>
                <a:cs typeface="Times New Roman" panose="02020603050405020304" pitchFamily="18" charset="0"/>
              </a:rPr>
              <a:t>καθεμιά μέθοδος </a:t>
            </a:r>
            <a:r>
              <a:rPr lang="el-GR" altLang="el-GR" sz="2000" dirty="0" smtClean="0">
                <a:latin typeface="+mj-lt"/>
                <a:cs typeface="Times New Roman" panose="02020603050405020304" pitchFamily="18" charset="0"/>
              </a:rPr>
              <a:t>πειραματισμού καλλιεργεί διαφορετικές </a:t>
            </a:r>
            <a:r>
              <a:rPr lang="el-GR" altLang="el-GR" sz="2000" b="1" u="sng" dirty="0" smtClean="0">
                <a:latin typeface="+mj-lt"/>
                <a:cs typeface="Times New Roman" panose="02020603050405020304" pitchFamily="18" charset="0"/>
              </a:rPr>
              <a:t>δεξιότητες</a:t>
            </a:r>
            <a:r>
              <a:rPr lang="el-GR" altLang="el-GR" sz="2000" dirty="0" smtClean="0">
                <a:latin typeface="+mj-lt"/>
                <a:cs typeface="Times New Roman" panose="02020603050405020304" pitchFamily="18" charset="0"/>
              </a:rPr>
              <a:t>.</a:t>
            </a:r>
            <a:endParaRPr lang="en-US" altLang="el-GR" sz="2000" dirty="0">
              <a:latin typeface="+mj-lt"/>
              <a:cs typeface="Times New Roman" panose="02020603050405020304" pitchFamily="18" charset="0"/>
            </a:endParaRPr>
          </a:p>
          <a:p>
            <a:pPr marL="0" indent="0" algn="just">
              <a:spcAft>
                <a:spcPts val="600"/>
              </a:spcAft>
              <a:buNone/>
            </a:pPr>
            <a:r>
              <a:rPr lang="el-GR" altLang="el-GR" dirty="0" smtClean="0">
                <a:solidFill>
                  <a:srgbClr val="FFFFFF"/>
                </a:solidFill>
                <a:latin typeface="Times New Roman" panose="02020603050405020304" pitchFamily="18" charset="0"/>
                <a:cs typeface="Times New Roman" panose="02020603050405020304" pitchFamily="18" charset="0"/>
              </a:rPr>
              <a:t>ς </a:t>
            </a:r>
            <a:r>
              <a:rPr lang="el-GR" altLang="el-GR" dirty="0">
                <a:solidFill>
                  <a:srgbClr val="FFFFFF"/>
                </a:solidFill>
                <a:latin typeface="Times New Roman" panose="02020603050405020304" pitchFamily="18" charset="0"/>
                <a:cs typeface="Times New Roman" panose="02020603050405020304" pitchFamily="18" charset="0"/>
              </a:rPr>
              <a:t>διαδικασίες ακολουθούνται και από που αντλείται πληροφόρηση, για την περιγραφή μιας επιταχυνόμενης κίνησης </a:t>
            </a:r>
            <a:r>
              <a:rPr lang="el-GR" altLang="el-GR" b="1" u="sng" dirty="0">
                <a:solidFill>
                  <a:srgbClr val="FFFFFF"/>
                </a:solidFill>
                <a:latin typeface="Times New Roman" panose="02020603050405020304" pitchFamily="18" charset="0"/>
                <a:cs typeface="Times New Roman" panose="02020603050405020304" pitchFamily="18" charset="0"/>
              </a:rPr>
              <a:t>σε σχέση με το περιβάλλον πειραματισμού</a:t>
            </a:r>
            <a:r>
              <a:rPr lang="el-GR" altLang="el-GR" dirty="0">
                <a:solidFill>
                  <a:srgbClr val="FFFFFF"/>
                </a:solidFill>
                <a:latin typeface="Times New Roman" panose="02020603050405020304" pitchFamily="18" charset="0"/>
                <a:cs typeface="Times New Roman" panose="02020603050405020304" pitchFamily="18" charset="0"/>
              </a:rPr>
              <a:t>;</a:t>
            </a:r>
          </a:p>
          <a:p>
            <a:endParaRPr lang="el-GR" dirty="0"/>
          </a:p>
        </p:txBody>
      </p:sp>
    </p:spTree>
    <p:extLst>
      <p:ext uri="{BB962C8B-B14F-4D97-AF65-F5344CB8AC3E}">
        <p14:creationId xmlns:p14="http://schemas.microsoft.com/office/powerpoint/2010/main" val="3548432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Τι παρανοήσεις έχουν συνήθως οι μαθητές;</a:t>
            </a:r>
            <a:endParaRPr lang="el-GR" dirty="0"/>
          </a:p>
        </p:txBody>
      </p:sp>
      <p:sp>
        <p:nvSpPr>
          <p:cNvPr id="3" name="Θέση περιεχομένου 2"/>
          <p:cNvSpPr>
            <a:spLocks noGrp="1"/>
          </p:cNvSpPr>
          <p:nvPr>
            <p:ph idx="1"/>
          </p:nvPr>
        </p:nvSpPr>
        <p:spPr/>
        <p:txBody>
          <a:bodyPr/>
          <a:lstStyle/>
          <a:p>
            <a:r>
              <a:rPr lang="el-GR" sz="2000" dirty="0" smtClean="0"/>
              <a:t>Η </a:t>
            </a:r>
            <a:r>
              <a:rPr lang="el-GR" sz="2000" dirty="0"/>
              <a:t>δύναμη είναι προς την κατεύθυνση της κίνησης και ανάλογη με την ταχύτητα</a:t>
            </a:r>
          </a:p>
          <a:p>
            <a:r>
              <a:rPr lang="el-GR" sz="2000" dirty="0" smtClean="0"/>
              <a:t>Η </a:t>
            </a:r>
            <a:r>
              <a:rPr lang="el-GR" sz="2000" dirty="0"/>
              <a:t>επιτάχυνση είναι προς την κατεύθυνση της κίνησης</a:t>
            </a:r>
          </a:p>
          <a:p>
            <a:r>
              <a:rPr lang="el-GR" sz="2000" dirty="0" smtClean="0"/>
              <a:t>Αν </a:t>
            </a:r>
            <a:r>
              <a:rPr lang="el-GR" sz="2000" dirty="0"/>
              <a:t>δεν ασκείται κάποια δύναμη στο κινούμενο σώμα, τότε κάποια στιγμή θα σταματήσει. </a:t>
            </a:r>
          </a:p>
          <a:p>
            <a:endParaRPr lang="el-GR" dirty="0"/>
          </a:p>
        </p:txBody>
      </p:sp>
    </p:spTree>
    <p:extLst>
      <p:ext uri="{BB962C8B-B14F-4D97-AF65-F5344CB8AC3E}">
        <p14:creationId xmlns:p14="http://schemas.microsoft.com/office/powerpoint/2010/main" val="3612056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261872" y="365760"/>
            <a:ext cx="9692640" cy="763793"/>
          </a:xfrm>
        </p:spPr>
        <p:txBody>
          <a:bodyPr/>
          <a:lstStyle/>
          <a:p>
            <a:r>
              <a:rPr lang="el-GR" dirty="0" smtClean="0"/>
              <a:t>Τι έδωσε η σύγκριση</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416499523"/>
              </p:ext>
            </p:extLst>
          </p:nvPr>
        </p:nvGraphicFramePr>
        <p:xfrm>
          <a:off x="712695" y="1188720"/>
          <a:ext cx="9802907" cy="5151120"/>
        </p:xfrm>
        <a:graphic>
          <a:graphicData uri="http://schemas.openxmlformats.org/drawingml/2006/table">
            <a:tbl>
              <a:tblPr firstRow="1" bandRow="1">
                <a:tableStyleId>{5C22544A-7EE6-4342-B048-85BDC9FD1C3A}</a:tableStyleId>
              </a:tblPr>
              <a:tblGrid>
                <a:gridCol w="4602255"/>
                <a:gridCol w="5200652"/>
              </a:tblGrid>
              <a:tr h="297918">
                <a:tc>
                  <a:txBody>
                    <a:bodyPr/>
                    <a:lstStyle/>
                    <a:p>
                      <a:pPr algn="ctr"/>
                      <a:r>
                        <a:rPr lang="el-GR" dirty="0" smtClean="0"/>
                        <a:t>Πραγματικό Περιβάλλον</a:t>
                      </a:r>
                      <a:endParaRPr lang="el-GR" dirty="0"/>
                    </a:p>
                  </a:txBody>
                  <a:tcPr/>
                </a:tc>
                <a:tc>
                  <a:txBody>
                    <a:bodyPr/>
                    <a:lstStyle/>
                    <a:p>
                      <a:pPr algn="ctr"/>
                      <a:r>
                        <a:rPr lang="el-GR" dirty="0" smtClean="0"/>
                        <a:t>Εικονικό Περιβάλλον</a:t>
                      </a:r>
                      <a:endParaRPr lang="el-GR" dirty="0"/>
                    </a:p>
                  </a:txBody>
                  <a:tcPr/>
                </a:tc>
              </a:tr>
              <a:tr h="4260635">
                <a:tc>
                  <a:txBody>
                    <a:bodyPr/>
                    <a:lstStyle/>
                    <a:p>
                      <a:pPr marL="269875" marR="0" lvl="0" indent="-26987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(α)Χρειάστηκαν περισσότερο χρόνο για </a:t>
                      </a:r>
                      <a:r>
                        <a:rPr kumimoji="0" lang="en-US" sz="1800" b="0" i="0" u="none" strike="noStrike" cap="none" normalizeH="0" baseline="0" dirty="0" smtClean="0">
                          <a:ln>
                            <a:noFill/>
                          </a:ln>
                          <a:solidFill>
                            <a:schemeClr val="tx1"/>
                          </a:solidFill>
                          <a:effectLst/>
                          <a:latin typeface="+mj-lt"/>
                          <a:cs typeface="Times New Roman" pitchFamily="18" charset="0"/>
                        </a:rPr>
                        <a:t>  </a:t>
                      </a:r>
                      <a:r>
                        <a:rPr kumimoji="0" lang="el-GR" sz="1800" b="0" i="0" u="none" strike="noStrike" cap="none" normalizeH="0" baseline="0" dirty="0" smtClean="0">
                          <a:ln>
                            <a:noFill/>
                          </a:ln>
                          <a:solidFill>
                            <a:schemeClr val="tx1"/>
                          </a:solidFill>
                          <a:effectLst/>
                          <a:latin typeface="+mj-lt"/>
                          <a:cs typeface="Times New Roman" pitchFamily="18" charset="0"/>
                        </a:rPr>
                        <a:t>να ολοκληρώσουν τη διαδικασία διότι       ζητούσαν περισσότερες διευκρινήσεις.</a:t>
                      </a:r>
                    </a:p>
                    <a:p>
                      <a:pPr marL="269875" marR="0" lvl="0" indent="-26987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(β)Επανέλαβαν το πείραμα λιγότερες </a:t>
                      </a:r>
                      <a:r>
                        <a:rPr kumimoji="0" lang="en-US" sz="1800" b="0" i="0" u="none" strike="noStrike" cap="none" normalizeH="0" baseline="0" dirty="0" smtClean="0">
                          <a:ln>
                            <a:noFill/>
                          </a:ln>
                          <a:solidFill>
                            <a:schemeClr val="tx1"/>
                          </a:solidFill>
                          <a:effectLst/>
                          <a:latin typeface="+mj-lt"/>
                          <a:cs typeface="Times New Roman" pitchFamily="18" charset="0"/>
                        </a:rPr>
                        <a:t> </a:t>
                      </a:r>
                      <a:r>
                        <a:rPr kumimoji="0" lang="el-GR" sz="1800" b="0" i="0" u="none" strike="noStrike" cap="none" normalizeH="0" baseline="0" dirty="0" smtClean="0">
                          <a:ln>
                            <a:noFill/>
                          </a:ln>
                          <a:solidFill>
                            <a:schemeClr val="tx1"/>
                          </a:solidFill>
                          <a:effectLst/>
                          <a:latin typeface="+mj-lt"/>
                          <a:cs typeface="Times New Roman" pitchFamily="18" charset="0"/>
                        </a:rPr>
                        <a:t>φορές.</a:t>
                      </a:r>
                    </a:p>
                    <a:p>
                      <a:pPr marL="269875" marR="0" lvl="0" indent="-26987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(γ)Θεωρούσαν ότι η δύναμη από το       σπρώξιμο αποθηκευόταν στο όχημα και το κρατούσε σε κίνηση.</a:t>
                      </a:r>
                    </a:p>
                    <a:p>
                      <a:pPr marL="269875" marR="0" lvl="0" indent="-26987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(δ)Ασχολήθηκαν περισσότερο με τις      γραφικές παραστάσεις και τις      χρησιμοποίησαν ως τη μοναδική πηγή άντλησης πληροφοριών για το πείραμα.</a:t>
                      </a:r>
                    </a:p>
                    <a:p>
                      <a:pPr marL="269875" marR="0" lvl="0" indent="-269875" algn="just"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(ε)Χρησιμοποίησαν περισσότερο λεκτικές περιγραφές για να δικαιολογήσουν τις απαντήσεις τους. </a:t>
                      </a:r>
                    </a:p>
                    <a:p>
                      <a:pPr algn="just"/>
                      <a:endParaRPr lang="el-GR" dirty="0"/>
                    </a:p>
                  </a:txBody>
                  <a:tcPr/>
                </a:tc>
                <a:tc>
                  <a:txBody>
                    <a:bodyPr/>
                    <a:lstStyle/>
                    <a:p>
                      <a:pPr marL="263525" marR="0" lvl="0" indent="-26352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(α)Ολοκλήρωσαν τη διαδικασία σε λιγότερο χρόνο.</a:t>
                      </a:r>
                    </a:p>
                    <a:p>
                      <a:pPr marL="263525" marR="0" lvl="0" indent="-26352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(β)Επανέλαβαν το πείραμα περισσότερες  φορές.</a:t>
                      </a:r>
                    </a:p>
                    <a:p>
                      <a:pPr marL="263525" marR="0" lvl="0" indent="-26352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(γ)Μοίρασαν την προσοχή τους σε όλες τις παροχές του   περιβάλλοντος  πειραματισμού (αριθμητικά εργαλεία,</a:t>
                      </a:r>
                      <a:r>
                        <a:rPr kumimoji="0" lang="en-US" sz="1800" b="0" i="0" u="none" strike="noStrike" cap="none" normalizeH="0" baseline="0" dirty="0" smtClean="0">
                          <a:ln>
                            <a:noFill/>
                          </a:ln>
                          <a:solidFill>
                            <a:schemeClr val="tx1"/>
                          </a:solidFill>
                          <a:effectLst/>
                          <a:latin typeface="+mj-lt"/>
                          <a:cs typeface="Times New Roman" pitchFamily="18" charset="0"/>
                        </a:rPr>
                        <a:t> </a:t>
                      </a:r>
                      <a:r>
                        <a:rPr kumimoji="0" lang="el-GR" sz="1800" b="0" i="0" u="none" strike="noStrike" cap="none" normalizeH="0" baseline="0" dirty="0" smtClean="0">
                          <a:ln>
                            <a:noFill/>
                          </a:ln>
                          <a:solidFill>
                            <a:schemeClr val="tx1"/>
                          </a:solidFill>
                          <a:effectLst/>
                          <a:latin typeface="+mj-lt"/>
                          <a:cs typeface="Times New Roman" pitchFamily="18" charset="0"/>
                        </a:rPr>
                        <a:t>γραφικές παραστάσεις, διανύσματα, κίνηση οχήματος).</a:t>
                      </a:r>
                    </a:p>
                    <a:p>
                      <a:pPr marL="263525" marR="0" lvl="0" indent="-26352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(δ) Άντλησαν πληροφορίες από πολλές  πηγές.</a:t>
                      </a:r>
                    </a:p>
                    <a:p>
                      <a:pPr marL="263525" marR="0" lvl="0" indent="-263525" algn="just" defTabSz="914400" rtl="0" eaLnBrk="1" fontAlgn="base" latinLnBrk="0" hangingPunct="1">
                        <a:lnSpc>
                          <a:spcPct val="100000"/>
                        </a:lnSpc>
                        <a:spcBef>
                          <a:spcPct val="0"/>
                        </a:spcBef>
                        <a:spcAft>
                          <a:spcPts val="60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(ε)Επικαλέστηκαν τις ενδείξεις της οθόνης  για να δικαιολογήσουν τις απαντήσεις  τους αντί να χρησιμοποιήσουν λεκτικές  περιγραφές.</a:t>
                      </a:r>
                    </a:p>
                    <a:p>
                      <a:pPr marL="263525" marR="0" lvl="0" indent="-263525" algn="just"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dirty="0" smtClean="0">
                          <a:ln>
                            <a:noFill/>
                          </a:ln>
                          <a:solidFill>
                            <a:schemeClr val="tx1"/>
                          </a:solidFill>
                          <a:effectLst/>
                          <a:latin typeface="+mj-lt"/>
                          <a:cs typeface="Times New Roman" pitchFamily="18" charset="0"/>
                        </a:rPr>
                        <a:t>(ζ)Δεν συνέδεσαν την κίνηση του οχήματος  με την ύπαρξη κάποιας δύναμης προς την κατεύθυνση της κίνησης.</a:t>
                      </a:r>
                    </a:p>
                    <a:p>
                      <a:pPr algn="just"/>
                      <a:endParaRPr lang="el-GR" dirty="0"/>
                    </a:p>
                  </a:txBody>
                  <a:tcPr/>
                </a:tc>
              </a:tr>
            </a:tbl>
          </a:graphicData>
        </a:graphic>
      </p:graphicFrame>
    </p:spTree>
    <p:extLst>
      <p:ext uri="{BB962C8B-B14F-4D97-AF65-F5344CB8AC3E}">
        <p14:creationId xmlns:p14="http://schemas.microsoft.com/office/powerpoint/2010/main" val="1856786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
  <TotalTime>128</TotalTime>
  <Words>1367</Words>
  <Application>Microsoft Office PowerPoint</Application>
  <PresentationFormat>Ευρεία οθόνη</PresentationFormat>
  <Paragraphs>80</Paragraphs>
  <Slides>16</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16</vt:i4>
      </vt:variant>
    </vt:vector>
  </HeadingPairs>
  <TitlesOfParts>
    <vt:vector size="21" baseType="lpstr">
      <vt:lpstr>Arial</vt:lpstr>
      <vt:lpstr>Century Schoolbook</vt:lpstr>
      <vt:lpstr>Times New Roman</vt:lpstr>
      <vt:lpstr>Wingdings 2</vt:lpstr>
      <vt:lpstr>View</vt:lpstr>
      <vt:lpstr>Σύγκριση  του  εικονικού  εργαστηρίου  με  το  πραγματικό  εργαστήριο  στη μελέτη της επιταχυνόμενης κίνησης</vt:lpstr>
      <vt:lpstr>Γιατί είναι αναγκαίος ο πειραματισμός στις φυσικές επιστήμες;</vt:lpstr>
      <vt:lpstr>Γιατί είναι αναγκαίος ο πειραματισμός στις φυσικές επιστήμες;</vt:lpstr>
      <vt:lpstr>Πειραματισμός σε Εικονικό Περιβάλλον (Προσομοιώσεις)</vt:lpstr>
      <vt:lpstr>Πειραματισμός σε Πραγματικό Περιβάλλον</vt:lpstr>
      <vt:lpstr>Ως προς την πρακτική του εφαρμογή, ο πειραματισμός σε εικονικό περιβάλλον παρέχει:</vt:lpstr>
      <vt:lpstr>Τι μπορούμε να μάθουμε μέσα από τη σύγκριση των δύο μεθόδων πειραματισμού;</vt:lpstr>
      <vt:lpstr>Τι παρανοήσεις έχουν συνήθως οι μαθητές;</vt:lpstr>
      <vt:lpstr>Τι έδωσε η σύγκριση</vt:lpstr>
      <vt:lpstr>Σχολιασμός Αποτελεσμάτων</vt:lpstr>
      <vt:lpstr>Σχολιασμός Αποτελεσμάτων</vt:lpstr>
      <vt:lpstr>Σχολιασμός Αποτελεσμάτων</vt:lpstr>
      <vt:lpstr>Σχολιασμός Αποτελεσμάτων</vt:lpstr>
      <vt:lpstr>Και μια ερώτηση…</vt:lpstr>
      <vt:lpstr>Τι απαντούν οι φοιτητές;</vt:lpstr>
      <vt:lpstr>ΕΥΧΑΡΙΣΤΩ  ΓΙΑ ΤΗΝ ΠΡΟΣΟΧΗ ΣΑΣ!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Σύγκριση  του  εικονικού  εργαστηρίου  με  το  πραγματικό  εργαστήριο  στη μελέτη της επιταχυνόμενης κίνησης</dc:title>
  <dc:creator>Antreas Antoniou</dc:creator>
  <cp:lastModifiedBy>Antreas Antoniou</cp:lastModifiedBy>
  <cp:revision>14</cp:revision>
  <dcterms:created xsi:type="dcterms:W3CDTF">2016-03-28T17:21:59Z</dcterms:created>
  <dcterms:modified xsi:type="dcterms:W3CDTF">2016-03-30T07:40:11Z</dcterms:modified>
</cp:coreProperties>
</file>