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71" r:id="rId8"/>
    <p:sldId id="267" r:id="rId9"/>
    <p:sldId id="274" r:id="rId10"/>
    <p:sldId id="272" r:id="rId11"/>
    <p:sldId id="268" r:id="rId12"/>
    <p:sldId id="273" r:id="rId13"/>
    <p:sldId id="265" r:id="rId14"/>
    <p:sldId id="266" r:id="rId15"/>
    <p:sldId id="264" r:id="rId16"/>
    <p:sldId id="269" r:id="rId17"/>
    <p:sldId id="270" r:id="rId1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8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159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126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20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395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2041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9771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388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971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816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864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32104-D1C3-4AEC-BE0B-8876FCB91820}" type="datetimeFigureOut">
              <a:rPr lang="el-GR" smtClean="0"/>
              <a:t>24/11/2014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6932-8920-479F-8149-D82E360ADF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092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7772400" cy="1470025"/>
          </a:xfrm>
        </p:spPr>
        <p:txBody>
          <a:bodyPr/>
          <a:lstStyle/>
          <a:p>
            <a:r>
              <a:rPr lang="el-GR" dirty="0" smtClean="0"/>
              <a:t>ΒΑΡΥΤΙΚΟ ΠΕΔΙΟ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l-GR" sz="4000" dirty="0" smtClean="0"/>
              <a:t>Τι είναι;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132856"/>
            <a:ext cx="6800800" cy="3505944"/>
          </a:xfrm>
        </p:spPr>
        <p:txBody>
          <a:bodyPr/>
          <a:lstStyle/>
          <a:p>
            <a:r>
              <a:rPr lang="el-GR" b="1" dirty="0" smtClean="0">
                <a:solidFill>
                  <a:schemeClr val="tx1"/>
                </a:solidFill>
              </a:rPr>
              <a:t>ΕΙΝΑΙ ΕΝΑ ΠΕΔΙΟ ΔΥΝΑΜΕΩΝ</a:t>
            </a:r>
          </a:p>
          <a:p>
            <a:pPr algn="l"/>
            <a:r>
              <a:rPr lang="el-GR" dirty="0" smtClean="0"/>
              <a:t> </a:t>
            </a:r>
            <a:r>
              <a:rPr lang="el-GR" dirty="0" smtClean="0">
                <a:solidFill>
                  <a:srgbClr val="7030A0"/>
                </a:solidFill>
              </a:rPr>
              <a:t>ΕΙΝΑΙ Ο ΧΩΡΟΣ ΓΥΡΩ ΑΠΟ ΜΙΑ ΜΑΖΑ ΣΤΟΝ ΟΠΟΙΟ ΑΣΚΕΙ ΕΛΚΤΙΚΕΣ ΔΥΝΑΜΕΙΣ ΣΕ ΑΛΛΕΣ ΜΑΖΕΣ.</a:t>
            </a:r>
          </a:p>
          <a:p>
            <a:pPr algn="l"/>
            <a:r>
              <a:rPr lang="el-GR" dirty="0" smtClean="0">
                <a:solidFill>
                  <a:schemeClr val="tx1"/>
                </a:solidFill>
              </a:rPr>
              <a:t>ΠΡΟΚΑΛΕΙΤΑΙ ΑΠΟ ΜΑΖΑ ΚΑΙ ΔΡΑ ΣΕ ΜΑΖΑ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3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4109"/>
            <a:ext cx="6768752" cy="42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4545702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 err="1" smtClean="0"/>
              <a:t>Μπόπ</a:t>
            </a:r>
            <a:r>
              <a:rPr lang="el-GR" sz="2000" b="1" dirty="0" smtClean="0"/>
              <a:t> </a:t>
            </a:r>
            <a:r>
              <a:rPr lang="el-GR" sz="2000" b="1" dirty="0" err="1" smtClean="0"/>
              <a:t>Μπίμον</a:t>
            </a:r>
            <a:r>
              <a:rPr lang="el-GR" sz="2000" b="1" dirty="0" smtClean="0"/>
              <a:t>  </a:t>
            </a:r>
            <a:r>
              <a:rPr lang="el-GR" b="1" dirty="0" smtClean="0"/>
              <a:t>(Αμερικανός αθλητής)</a:t>
            </a:r>
          </a:p>
          <a:p>
            <a:pPr algn="ctr"/>
            <a:r>
              <a:rPr lang="el-GR" b="1" dirty="0" smtClean="0"/>
              <a:t>Στους </a:t>
            </a:r>
            <a:r>
              <a:rPr lang="el-GR" b="1" dirty="0"/>
              <a:t>Ο</a:t>
            </a:r>
            <a:r>
              <a:rPr lang="el-GR" b="1" dirty="0" smtClean="0"/>
              <a:t>λυμπιακούς αγώνες στο Μεξικό το </a:t>
            </a:r>
            <a:r>
              <a:rPr lang="el-GR" b="1" dirty="0"/>
              <a:t>1968 </a:t>
            </a:r>
            <a:r>
              <a:rPr lang="el-GR" b="1" dirty="0" smtClean="0"/>
              <a:t>πέτυχε το ασύλληπτο ρεκόρ στο άλμα εις μήκος  </a:t>
            </a:r>
            <a:r>
              <a:rPr lang="el-GR" sz="2000" b="1" dirty="0" smtClean="0"/>
              <a:t>8.90</a:t>
            </a:r>
            <a:r>
              <a:rPr lang="en-US" sz="2000" b="1" dirty="0" smtClean="0"/>
              <a:t>m</a:t>
            </a:r>
          </a:p>
          <a:p>
            <a:pPr algn="ctr"/>
            <a:r>
              <a:rPr lang="el-GR" b="1" dirty="0" smtClean="0"/>
              <a:t>Το προηγούμενο ρεκόρ ήταν… </a:t>
            </a:r>
            <a:r>
              <a:rPr lang="el-GR" sz="2000" b="1" dirty="0" smtClean="0"/>
              <a:t>8.35</a:t>
            </a:r>
            <a:r>
              <a:rPr lang="en-US" sz="2000" b="1" dirty="0" smtClean="0"/>
              <a:t>m</a:t>
            </a:r>
            <a:endParaRPr lang="el-GR" sz="2000" b="1" dirty="0" smtClean="0"/>
          </a:p>
          <a:p>
            <a:pPr algn="ctr"/>
            <a:r>
              <a:rPr lang="el-GR" b="1" dirty="0" smtClean="0"/>
              <a:t>( Το </a:t>
            </a:r>
            <a:r>
              <a:rPr lang="el-GR" b="1" dirty="0" smtClean="0"/>
              <a:t>Μεξικό </a:t>
            </a:r>
            <a:r>
              <a:rPr lang="el-GR" b="1" dirty="0" smtClean="0"/>
              <a:t>βρίσκεται σε υψόμετρο  2300</a:t>
            </a:r>
            <a:r>
              <a:rPr lang="en-US" b="1" dirty="0" smtClean="0"/>
              <a:t>m</a:t>
            </a:r>
            <a:r>
              <a:rPr lang="en-US" b="1" dirty="0" smtClean="0"/>
              <a:t>)</a:t>
            </a:r>
          </a:p>
          <a:p>
            <a:pPr algn="ctr"/>
            <a:endParaRPr lang="en-US" b="1" dirty="0"/>
          </a:p>
          <a:p>
            <a:pPr algn="ctr"/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20737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52" y="1556793"/>
            <a:ext cx="7360871" cy="455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92696"/>
            <a:ext cx="6552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/>
              <a:t>Πιλότος πολεμικής αεροπορίας</a:t>
            </a:r>
            <a:endParaRPr lang="el-GR" sz="3200" b="1" dirty="0"/>
          </a:p>
        </p:txBody>
      </p:sp>
    </p:spTree>
    <p:extLst>
      <p:ext uri="{BB962C8B-B14F-4D97-AF65-F5344CB8AC3E}">
        <p14:creationId xmlns:p14="http://schemas.microsoft.com/office/powerpoint/2010/main" val="39644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67" y="1701974"/>
            <a:ext cx="7631273" cy="467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4" y="603679"/>
            <a:ext cx="56886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 smtClean="0"/>
              <a:t>Ορειβάτες στο </a:t>
            </a:r>
            <a:r>
              <a:rPr lang="el-GR" sz="2400" b="1" dirty="0" smtClean="0"/>
              <a:t>Έβερεστ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(</a:t>
            </a:r>
            <a:r>
              <a:rPr lang="el-G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Το Έβερεστ έχει υψόμετρο </a:t>
            </a:r>
            <a:r>
              <a:rPr lang="el-GR" sz="2800" b="1" dirty="0" smtClean="0"/>
              <a:t>8.848</a:t>
            </a:r>
            <a:r>
              <a:rPr lang="el-GR" sz="2400" dirty="0" smtClean="0"/>
              <a:t> </a:t>
            </a:r>
            <a:r>
              <a:rPr lang="el-GR" sz="2400" b="1" dirty="0" smtClean="0"/>
              <a:t>μέτρα)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408291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4000" dirty="0">
                <a:solidFill>
                  <a:prstClr val="black"/>
                </a:solidFill>
              </a:rPr>
              <a:t>ΠΟΙΕΣ ΟΙ ΣΥΝΕΠΕΙΕΣ ΤΗΣ ΕΛΑΤΩΣΗΣ ΤΗΣ </a:t>
            </a:r>
            <a:r>
              <a:rPr lang="en-US" sz="4000" dirty="0">
                <a:solidFill>
                  <a:prstClr val="black"/>
                </a:solidFill>
              </a:rPr>
              <a:t>g</a:t>
            </a:r>
            <a:r>
              <a:rPr lang="el-GR" sz="4000" dirty="0">
                <a:solidFill>
                  <a:prstClr val="black"/>
                </a:solidFill>
              </a:rPr>
              <a:t> ΜΕ ΤΟ ΥΨΟΜΕΤΡΟ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Γιατί για πολλά χρόνια αθλητές από την Κένυα και την Αιθιοπία κυριαρχούσαν και κυριαρχούν στις μεσαίες και μακρινές αποστάσεις;</a:t>
            </a:r>
          </a:p>
          <a:p>
            <a:r>
              <a:rPr lang="el-GR" dirty="0" smtClean="0"/>
              <a:t>Γιατί η προετοιμασία των αθλητών γίνεται σε υψόμετρο;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6329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3600" dirty="0">
                <a:solidFill>
                  <a:prstClr val="black"/>
                </a:solidFill>
              </a:rPr>
              <a:t>ΠΟΙΕΣ ΟΙ ΣΥΝΕΠΕΙΕΣ ΤΗΣ ΕΛΑΤΩΣΗΣ ΤΗΣ </a:t>
            </a:r>
            <a:r>
              <a:rPr lang="en-US" sz="3600" dirty="0">
                <a:solidFill>
                  <a:prstClr val="black"/>
                </a:solidFill>
              </a:rPr>
              <a:t>g</a:t>
            </a:r>
            <a:r>
              <a:rPr lang="el-GR" sz="3600" dirty="0">
                <a:solidFill>
                  <a:prstClr val="black"/>
                </a:solidFill>
              </a:rPr>
              <a:t> ΜΕ ΤΟ ΥΨΟΜΕΤΡΟ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z="3000" dirty="0">
                <a:solidFill>
                  <a:prstClr val="black"/>
                </a:solidFill>
              </a:rPr>
              <a:t>Γιατί οι ορειβάτες μετά από κάποιο ύψος, καθώς και οι πιλότοι των πολεμικών αεροπλάνων χρειάζονται συσκευές οξυγόνου για να αναπνέουν;</a:t>
            </a:r>
          </a:p>
          <a:p>
            <a:r>
              <a:rPr lang="el-GR" dirty="0" smtClean="0"/>
              <a:t>Γιατί κάποια ρεκόρ σε αγώνες που έγιναν σε υψόμετρο ήταν πολύ μεγάλα;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9793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ΠΟΙΕΣ ΟΙ ΣΥΝΕΠΕΙΕΣ ΤΗΣ ΕΛΑΤΩΣΗΣ ΤΗΣ </a:t>
            </a:r>
            <a:r>
              <a:rPr lang="en-US" dirty="0" smtClean="0"/>
              <a:t>g</a:t>
            </a:r>
            <a:r>
              <a:rPr lang="el-GR" dirty="0" smtClean="0"/>
              <a:t> ΜΕ ΤΟ ΥΨΟΜΕΤΡΟ;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ΑΡΑΙΟΤΕΡΗ ΑΤΜΟΣΦΑΙΡΑ (Λιγότερο οξυγόνο ανά </a:t>
            </a:r>
            <a:r>
              <a:rPr lang="en-US" dirty="0" smtClean="0"/>
              <a:t>cm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l-GR" dirty="0" smtClean="0"/>
              <a:t>που αναπνέουμε)</a:t>
            </a:r>
          </a:p>
          <a:p>
            <a:r>
              <a:rPr lang="el-GR" dirty="0" smtClean="0"/>
              <a:t>Το βάρος των σωμάτων είναι μικρότερο.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7081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772400" cy="1152128"/>
          </a:xfrm>
        </p:spPr>
        <p:txBody>
          <a:bodyPr/>
          <a:lstStyle/>
          <a:p>
            <a:r>
              <a:rPr lang="el-GR" dirty="0" smtClean="0"/>
              <a:t>ΕΡΓΑΣΙΑ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/>
          <a:lstStyle/>
          <a:p>
            <a:r>
              <a:rPr lang="el-G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ΝΑ ΣΧΕΔΙΑΣΕΤΕ ΚΑΙ ΝΑ ΠΕΡΙΓΡΑΨΕΤΕ ΜΙΑ ΕΡΓΑΣΤΗΡΙΑΚΗ ΜΕΘΟΔΟ ΜΕ ΤΗΝ ΟΠΟΙΑ ΝΑ ΜΕΤΡΗΣΕΤΕ ΤΗ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l-G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ΣΤΟ ΕΡΓΑΣΤΗΡΙΟ ΜΑΣ</a:t>
            </a:r>
          </a:p>
          <a:p>
            <a:endParaRPr lang="el-G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l-G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9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4968552" cy="850106"/>
          </a:xfrm>
        </p:spPr>
        <p:txBody>
          <a:bodyPr/>
          <a:lstStyle/>
          <a:p>
            <a:r>
              <a:rPr lang="el-GR" dirty="0" smtClean="0"/>
              <a:t>ΟΡΓΑΝΑ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663890"/>
              </p:ext>
            </p:extLst>
          </p:nvPr>
        </p:nvGraphicFramePr>
        <p:xfrm>
          <a:off x="457200" y="1125538"/>
          <a:ext cx="8229600" cy="27635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ΟΜΑΔΑ 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ΟΜΑΔΑ Β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ΟΜΑΔΑ Γ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ΟΜΑΔΑ Δ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Μετροταινία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Αισθητήρας κίνησης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Αισθητήρας</a:t>
                      </a:r>
                      <a:r>
                        <a:rPr lang="el-GR" baseline="0" dirty="0" smtClean="0"/>
                        <a:t> δύναμης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Δυναμόμετρο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Χρονόμετρο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Διασύνδεση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Διασύνδεση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Σταθμά</a:t>
                      </a:r>
                      <a:endParaRPr lang="el-G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Σώμα</a:t>
                      </a:r>
                      <a:r>
                        <a:rPr lang="el-GR" baseline="0" dirty="0" smtClean="0"/>
                        <a:t> μικρών διαστάσεων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Η/Υ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Η/Υ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Σώμα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Σταθμά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7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ΒΑΡΥΤΙΚΟ ΠΕΔΙΟ ΤΗΣ ΓΗΣ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l-GR" dirty="0" smtClean="0"/>
                  <a:t>ΕΙΝΑΙ Ο ΧΩΡΟΣ ΓΥΡΩ ΑΠΟ ΤΗ ΓΗ ΣΤΟΝ ΟΠΟΙΟ ΑΣΚΕΙ ΕΛΚΤΙΚΕΣ ΔΥΝΑΜΕΙΣ ΣΕ ΑΛΛΕΣ ΜΑΖΕΣ</a:t>
                </a:r>
              </a:p>
              <a:p>
                <a:r>
                  <a:rPr lang="el-GR" dirty="0"/>
                  <a:t> </a:t>
                </a:r>
                <a:r>
                  <a:rPr lang="el-GR" dirty="0" smtClean="0"/>
                  <a:t>             </a:t>
                </a:r>
                <a:r>
                  <a:rPr lang="en-US" dirty="0" smtClean="0"/>
                  <a:t>          </a:t>
                </a:r>
                <a:r>
                  <a:rPr lang="el-GR" dirty="0" smtClean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4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4400" b="0" i="1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sz="4400" dirty="0" smtClean="0"/>
                  <a:t>=G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0" i="1" smtClean="0">
                            <a:latin typeface="Cambria Math"/>
                          </a:rPr>
                          <m:t>𝑀</m:t>
                        </m:r>
                        <m:r>
                          <a:rPr lang="en-US" sz="4400" b="0" i="1" smtClean="0">
                            <a:latin typeface="Cambria Math"/>
                          </a:rPr>
                          <m:t>.</m:t>
                        </m:r>
                        <m:r>
                          <a:rPr lang="en-US" sz="4400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sz="4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latin typeface="Cambria Math"/>
                              </a:rPr>
                              <m:t>R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4400" b="1" dirty="0" smtClean="0"/>
              </a:p>
              <a:p>
                <a:pPr marL="0" indent="0">
                  <a:buNone/>
                </a:pPr>
                <a:r>
                  <a:rPr lang="en-US" sz="4400" b="1" dirty="0"/>
                  <a:t> </a:t>
                </a:r>
                <a:r>
                  <a:rPr lang="en-US" sz="4400" b="1" dirty="0" smtClean="0"/>
                  <a:t>   </a:t>
                </a:r>
                <a:r>
                  <a:rPr lang="en-US" dirty="0" smtClean="0"/>
                  <a:t>M = </a:t>
                </a:r>
                <a:r>
                  <a:rPr lang="el-GR" dirty="0" smtClean="0"/>
                  <a:t>Μάζα της Γης</a:t>
                </a:r>
              </a:p>
              <a:p>
                <a:pPr marL="0" indent="0">
                  <a:buNone/>
                </a:pPr>
                <a:r>
                  <a:rPr lang="el-GR" b="1" dirty="0"/>
                  <a:t> </a:t>
                </a:r>
                <a:r>
                  <a:rPr lang="el-GR" b="1" dirty="0" smtClean="0"/>
                  <a:t>     </a:t>
                </a:r>
                <a:r>
                  <a:rPr lang="en-US" dirty="0" smtClean="0"/>
                  <a:t>m = </a:t>
                </a:r>
                <a:r>
                  <a:rPr lang="el-GR" dirty="0" smtClean="0"/>
                  <a:t>Μάζα του σώματος.</a:t>
                </a:r>
              </a:p>
              <a:p>
                <a:pPr marL="0" indent="0">
                  <a:buNone/>
                </a:pPr>
                <a:r>
                  <a:rPr lang="el-GR" dirty="0"/>
                  <a:t> </a:t>
                </a:r>
                <a:r>
                  <a:rPr lang="el-GR" dirty="0" smtClean="0"/>
                  <a:t>     </a:t>
                </a:r>
                <a:r>
                  <a:rPr lang="en-US" dirty="0" smtClean="0"/>
                  <a:t>R= </a:t>
                </a:r>
                <a:r>
                  <a:rPr lang="el-GR" dirty="0" smtClean="0"/>
                  <a:t>απόσταση του σώματος από το κέντρο   </a:t>
                </a:r>
              </a:p>
              <a:p>
                <a:pPr marL="0" indent="0">
                  <a:buNone/>
                </a:pPr>
                <a:r>
                  <a:rPr lang="el-GR" dirty="0"/>
                  <a:t> </a:t>
                </a:r>
                <a:r>
                  <a:rPr lang="el-GR" dirty="0" smtClean="0"/>
                  <a:t>           της Γης </a:t>
                </a: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 r="-1778" b="-8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471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ΕΝΤΑΣΗ ΒΑΡΥΤΙΚΟΥ ΠΕΔΙΟΥ</a:t>
            </a:r>
            <a:br>
              <a:rPr lang="el-GR" dirty="0" smtClean="0"/>
            </a:br>
            <a:r>
              <a:rPr lang="el-GR" sz="1800" dirty="0" smtClean="0"/>
              <a:t>( ΣΕ ΕΝΑ ΣΗΜΕΙΟ ΤΟΥ)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l-GR" dirty="0" smtClean="0"/>
                  <a:t>ΕΙΝΑΙ Η ΔΥΝΑΜΗ ΑΝΑ ΜΟΝΑΔΑ ΜΑΖΑΣ ΠΟΥ ΔΕΧΕΤΑΙ ΕΝΑ ΣΩΜΑ ΣΤΟ ΣΗΜΕΙΟ ΑΥΤΟ</a:t>
                </a:r>
              </a:p>
              <a:p>
                <a:endParaRPr lang="el-GR" dirty="0"/>
              </a:p>
              <a:p>
                <a:r>
                  <a:rPr lang="el-GR" dirty="0" smtClean="0"/>
                  <a:t>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g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l-GR" dirty="0" smtClean="0"/>
                  <a:t>Διεύθυνση και φορά: Της δύναμης</a:t>
                </a:r>
              </a:p>
              <a:p>
                <a:r>
                  <a:rPr lang="el-GR" dirty="0" smtClean="0"/>
                  <a:t>Κατευθύνεται: Προς το κέντρο της Γης</a:t>
                </a: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24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ΠΑΡΑΓΟΝΤΕΣ ΑΠ</a:t>
            </a:r>
            <a:r>
              <a:rPr lang="en-US" dirty="0"/>
              <a:t>O</a:t>
            </a:r>
            <a:r>
              <a:rPr lang="el-GR" dirty="0" smtClean="0"/>
              <a:t> ΤΟΥΣ ΟΠΟΙΟΥΣ ΕΞΑΡΤΑΤΑΙ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l-GR" dirty="0" smtClean="0"/>
                  <a:t>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dirty="0" smtClean="0"/>
                  <a:t>=G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  <m:r>
                          <a:rPr lang="en-US" b="0" i="1" smtClean="0"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R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dirty="0" smtClean="0"/>
                  <a:t>     </a:t>
                </a:r>
                <a:r>
                  <a:rPr lang="en-US" dirty="0" smtClean="0"/>
                  <a:t>  </a:t>
                </a:r>
                <a:r>
                  <a:rPr lang="el-GR" dirty="0" smtClean="0"/>
                  <a:t>    ΚΑΙ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g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l-GR" dirty="0" smtClean="0"/>
                  <a:t>    </a:t>
                </a:r>
              </a:p>
              <a:p>
                <a:pPr marL="0" indent="0">
                  <a:buNone/>
                </a:pPr>
                <a:endParaRPr lang="el-GR" dirty="0"/>
              </a:p>
              <a:p>
                <a:pPr marL="0" indent="0">
                  <a:buNone/>
                </a:pPr>
                <a:r>
                  <a:rPr lang="el-GR" dirty="0" smtClean="0"/>
                  <a:t>    </a:t>
                </a:r>
                <a:r>
                  <a:rPr lang="en-US" dirty="0" smtClean="0"/>
                  <a:t>           </a:t>
                </a:r>
                <a:r>
                  <a:rPr lang="el-GR" dirty="0" smtClean="0"/>
                  <a:t>  ΑΡΑ   :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l-GR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g</m:t>
                        </m:r>
                      </m:e>
                    </m:acc>
                  </m:oMath>
                </a14:m>
                <a:r>
                  <a:rPr lang="el-GR" dirty="0" smtClean="0"/>
                  <a:t> </a:t>
                </a:r>
                <a:r>
                  <a:rPr lang="en-US" dirty="0" smtClean="0"/>
                  <a:t>= 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118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ΠΑΡΑΓΟΝΤΕΣ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ΓΕΩΓΡΑΦΙΚΟ ΠΛΑΤΟΣ ΤΗΣ ΓΗΣ</a:t>
            </a:r>
          </a:p>
          <a:p>
            <a:endParaRPr lang="el-GR" dirty="0"/>
          </a:p>
          <a:p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endParaRPr lang="el-GR" dirty="0" smtClean="0"/>
          </a:p>
          <a:p>
            <a:r>
              <a:rPr lang="el-GR" dirty="0" smtClean="0"/>
              <a:t>Όταν κινούμαστε από τον ισημερινό προς τους πόλους η ακτίνα ελαττώνεται άρα</a:t>
            </a:r>
          </a:p>
          <a:p>
            <a:r>
              <a:rPr lang="el-GR" dirty="0" smtClean="0"/>
              <a:t>Η </a:t>
            </a:r>
            <a:r>
              <a:rPr lang="en-US" dirty="0" smtClean="0"/>
              <a:t>g </a:t>
            </a:r>
            <a:r>
              <a:rPr lang="el-GR" dirty="0" smtClean="0"/>
              <a:t>αυξάνεται.</a:t>
            </a:r>
            <a:endParaRPr lang="el-GR" dirty="0"/>
          </a:p>
        </p:txBody>
      </p:sp>
      <p:grpSp>
        <p:nvGrpSpPr>
          <p:cNvPr id="12" name="Group 11"/>
          <p:cNvGrpSpPr/>
          <p:nvPr/>
        </p:nvGrpSpPr>
        <p:grpSpPr>
          <a:xfrm>
            <a:off x="4211960" y="2204864"/>
            <a:ext cx="2664296" cy="2016224"/>
            <a:chOff x="3131840" y="2636912"/>
            <a:chExt cx="2664296" cy="2016224"/>
          </a:xfrm>
        </p:grpSpPr>
        <p:sp>
          <p:nvSpPr>
            <p:cNvPr id="4" name="Oval 3"/>
            <p:cNvSpPr/>
            <p:nvPr/>
          </p:nvSpPr>
          <p:spPr>
            <a:xfrm>
              <a:off x="3131840" y="2636912"/>
              <a:ext cx="2664296" cy="2016224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cxnSp>
          <p:nvCxnSpPr>
            <p:cNvPr id="6" name="Straight Arrow Connector 5"/>
            <p:cNvCxnSpPr>
              <a:endCxn id="4" idx="6"/>
            </p:cNvCxnSpPr>
            <p:nvPr/>
          </p:nvCxnSpPr>
          <p:spPr>
            <a:xfrm>
              <a:off x="4463988" y="3645024"/>
              <a:ext cx="13321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endCxn id="4" idx="0"/>
            </p:cNvCxnSpPr>
            <p:nvPr/>
          </p:nvCxnSpPr>
          <p:spPr>
            <a:xfrm flipV="1">
              <a:off x="4463988" y="2636912"/>
              <a:ext cx="0" cy="10081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63988" y="2924944"/>
              <a:ext cx="8280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l-GR" baseline="-25000" dirty="0" smtClean="0"/>
                <a:t>Πόλου</a:t>
              </a:r>
              <a:endParaRPr lang="el-GR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6388" y="3779748"/>
              <a:ext cx="1179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l-GR" baseline="-25000" dirty="0" smtClean="0"/>
                <a:t>Ισημερινού</a:t>
              </a:r>
              <a:endParaRPr lang="el-GR" dirty="0"/>
            </a:p>
          </p:txBody>
        </p:sp>
      </p:grpSp>
      <p:pic>
        <p:nvPicPr>
          <p:cNvPr id="2050" name="Picture 2" descr="http://t3.gstatic.com/images?q=tbn:ANd9GcSsj6hgVUF6c3qZve7bKZkmOoBkTZ7vBDpCu-2z2ot2JDwbVjf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77963"/>
            <a:ext cx="2664296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36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ΑΠΟΣΤΑΣΗ </a:t>
            </a:r>
            <a:r>
              <a:rPr lang="en-US" dirty="0" smtClean="0"/>
              <a:t>h </a:t>
            </a:r>
            <a:r>
              <a:rPr lang="el-GR" dirty="0" smtClean="0"/>
              <a:t>ΑΠΟ ΤΗΝ ΕΠΙΦΑΝΕΙΑ ΤΗΣ ΓΗΣ</a:t>
            </a:r>
            <a:endParaRPr lang="el-GR" dirty="0"/>
          </a:p>
        </p:txBody>
      </p:sp>
      <p:pic>
        <p:nvPicPr>
          <p:cNvPr id="1026" name="Picture 2" descr="http://t3.gstatic.com/images?q=tbn:ANd9GcSsj6hgVUF6c3qZve7bKZkmOoBkTZ7vBDpCu-2z2ot2JDwbVjf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20888"/>
            <a:ext cx="266429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6228184" y="2060848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637914" y="2168860"/>
            <a:ext cx="1620180" cy="1404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00192" y="270892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R= R</a:t>
            </a:r>
            <a:r>
              <a:rPr lang="el-GR" sz="3600" baseline="-25000" dirty="0"/>
              <a:t>Γ</a:t>
            </a:r>
            <a:r>
              <a:rPr lang="el-GR" sz="3600" baseline="-25000" dirty="0" smtClean="0"/>
              <a:t>ης</a:t>
            </a:r>
            <a:r>
              <a:rPr lang="el-GR" sz="3600" dirty="0" smtClean="0"/>
              <a:t>+ </a:t>
            </a:r>
            <a:r>
              <a:rPr lang="en-US" sz="3600" dirty="0" smtClean="0"/>
              <a:t>h</a:t>
            </a:r>
            <a:endParaRPr lang="el-GR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448004" y="2153259"/>
            <a:ext cx="42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62139" y="3708101"/>
                <a:ext cx="2470421" cy="950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g=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6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3600" b="0" i="1" smtClean="0">
                                    <a:latin typeface="Cambria Math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l-GR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139" y="3708101"/>
                <a:ext cx="2470421" cy="950517"/>
              </a:xfrm>
              <a:prstGeom prst="rect">
                <a:avLst/>
              </a:prstGeom>
              <a:blipFill rotWithShape="1">
                <a:blip r:embed="rId3"/>
                <a:stretch>
                  <a:fillRect l="-7389" b="-448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72465" y="5085184"/>
            <a:ext cx="83270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ΑΡΑ: Όσο απομακρυνόμαστε από την επιφάνεια της Γης η </a:t>
            </a:r>
            <a:r>
              <a:rPr lang="en-US" sz="3200" dirty="0" smtClean="0"/>
              <a:t>g </a:t>
            </a:r>
            <a:r>
              <a:rPr lang="el-GR" sz="3200" dirty="0" smtClean="0"/>
              <a:t>ελαττώνεται !!!</a:t>
            </a:r>
            <a:endParaRPr lang="el-GR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303208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Γης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39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/>
      <p:bldP spid="9" grpId="0"/>
      <p:bldP spid="10" grpId="0"/>
      <p:bldP spid="11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Γραφική παράσταση</a:t>
            </a:r>
            <a:br>
              <a:rPr lang="el-GR" dirty="0" smtClean="0"/>
            </a:br>
            <a:r>
              <a:rPr lang="en-US" dirty="0" smtClean="0"/>
              <a:t>g=f(h)</a:t>
            </a:r>
            <a:endParaRPr lang="el-GR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051720" y="1124744"/>
            <a:ext cx="0" cy="3888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051720" y="5013176"/>
            <a:ext cx="4680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Arc 6"/>
          <p:cNvSpPr/>
          <p:nvPr/>
        </p:nvSpPr>
        <p:spPr>
          <a:xfrm rot="8587646">
            <a:off x="2207358" y="-713008"/>
            <a:ext cx="4925081" cy="5760760"/>
          </a:xfrm>
          <a:prstGeom prst="arc">
            <a:avLst>
              <a:gd name="adj1" fmla="val 17589957"/>
              <a:gd name="adj2" fmla="val 245093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691680" y="1043444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g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1628800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2000" baseline="-25000" dirty="0" smtClean="0">
                <a:latin typeface="Arial" pitchFamily="34" charset="0"/>
                <a:cs typeface="Arial" pitchFamily="34" charset="0"/>
              </a:rPr>
              <a:t>0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4128" y="530120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</a:t>
            </a:r>
            <a:endParaRPr lang="el-GR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040382" y="3298559"/>
                <a:ext cx="2159579" cy="786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𝐺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b="0" i="0" smtClean="0">
                                  <a:latin typeface="Cambria Math"/>
                                </a:rPr>
                                <m:t>Γης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000" b="0" i="0" smtClean="0">
                                  <a:latin typeface="Cambria Math"/>
                                </a:rPr>
                                <m:t>Γης</m:t>
                              </m:r>
                            </m:sub>
                            <m:sup/>
                          </m:sSubSup>
                          <m:r>
                            <a:rPr lang="el-GR" sz="2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l-GR" sz="20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382" y="3298559"/>
                <a:ext cx="2159579" cy="78681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94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0435"/>
            <a:ext cx="6696744" cy="5018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/>
              <a:t>‘</a:t>
            </a:r>
            <a:r>
              <a:rPr lang="el-GR" sz="2400" b="1" dirty="0" err="1" smtClean="0"/>
              <a:t>Αμπελ</a:t>
            </a:r>
            <a:r>
              <a:rPr lang="el-GR" sz="2400" b="1" dirty="0" smtClean="0"/>
              <a:t> </a:t>
            </a:r>
            <a:r>
              <a:rPr lang="el-GR" sz="2400" b="1" dirty="0" err="1" smtClean="0"/>
              <a:t>Κιρούι</a:t>
            </a:r>
            <a:r>
              <a:rPr lang="en-US" sz="2400" b="1" dirty="0" smtClean="0"/>
              <a:t> </a:t>
            </a:r>
          </a:p>
          <a:p>
            <a:pPr algn="ctr"/>
            <a:r>
              <a:rPr lang="el-GR" sz="2000" b="1" dirty="0" smtClean="0"/>
              <a:t>Κενυάτης </a:t>
            </a:r>
            <a:r>
              <a:rPr lang="el-GR" sz="2000" b="1" dirty="0"/>
              <a:t> </a:t>
            </a:r>
            <a:r>
              <a:rPr lang="el-GR" sz="2000" b="1" dirty="0" smtClean="0"/>
              <a:t>μαραθωνοδρόμος - Ολυμπιονίκης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28108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port24.gr/incoming/article2007334.ece/BINARY/w620/KEN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29" y="1772816"/>
            <a:ext cx="7929903" cy="447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Κενυάτες αθλητές  μεγάλων αποστάσεων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268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478</Words>
  <Application>Microsoft Office PowerPoint</Application>
  <PresentationFormat>On-screen Show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ΒΑΡΥΤΙΚΟ ΠΕΔΙΟ Τι είναι;</vt:lpstr>
      <vt:lpstr>ΒΑΡΥΤΙΚΟ ΠΕΔΙΟ ΤΗΣ ΓΗΣ</vt:lpstr>
      <vt:lpstr>ΕΝΤΑΣΗ ΒΑΡΥΤΙΚΟΥ ΠΕΔΙΟΥ ( ΣΕ ΕΝΑ ΣΗΜΕΙΟ ΤΟΥ)</vt:lpstr>
      <vt:lpstr>ΠΑΡΑΓΟΝΤΕΣ ΑΠO ΤΟΥΣ ΟΠΟΙΟΥΣ ΕΞΑΡΤΑΤΑΙ</vt:lpstr>
      <vt:lpstr>ΠΑΡΑΓΟΝΤΕΣ</vt:lpstr>
      <vt:lpstr>ΑΠΟΣΤΑΣΗ h ΑΠΟ ΤΗΝ ΕΠΙΦΑΝΕΙΑ ΤΗΣ ΓΗΣ</vt:lpstr>
      <vt:lpstr>Γραφική παράσταση g=f(h)</vt:lpstr>
      <vt:lpstr>PowerPoint Presentation</vt:lpstr>
      <vt:lpstr>Κενυάτες αθλητές  μεγάλων αποστάσεων</vt:lpstr>
      <vt:lpstr>PowerPoint Presentation</vt:lpstr>
      <vt:lpstr>PowerPoint Presentation</vt:lpstr>
      <vt:lpstr>PowerPoint Presentation</vt:lpstr>
      <vt:lpstr>ΠΟΙΕΣ ΟΙ ΣΥΝΕΠΕΙΕΣ ΤΗΣ ΕΛΑΤΩΣΗΣ ΤΗΣ g ΜΕ ΤΟ ΥΨΟΜΕΤΡΟ</vt:lpstr>
      <vt:lpstr>ΠΟΙΕΣ ΟΙ ΣΥΝΕΠΕΙΕΣ ΤΗΣ ΕΛΑΤΩΣΗΣ ΤΗΣ g ΜΕ ΤΟ ΥΨΟΜΕΤΡΟ</vt:lpstr>
      <vt:lpstr>ΠΟΙΕΣ ΟΙ ΣΥΝΕΠΕΙΕΣ ΤΗΣ ΕΛΑΤΩΣΗΣ ΤΗΣ g ΜΕ ΤΟ ΥΨΟΜΕΤΡΟ;</vt:lpstr>
      <vt:lpstr>ΕΡΓΑΣΙΑ</vt:lpstr>
      <vt:lpstr>ΟΡΓΑΝΑ</vt:lpstr>
    </vt:vector>
  </TitlesOfParts>
  <Company>Ministry of Education and Culture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ΒΑΡΥΤΙΚΟ ΠΕΔΙΟ</dc:title>
  <dc:creator>Administrator</dc:creator>
  <cp:lastModifiedBy>andreas</cp:lastModifiedBy>
  <cp:revision>34</cp:revision>
  <dcterms:created xsi:type="dcterms:W3CDTF">2013-01-23T10:36:34Z</dcterms:created>
  <dcterms:modified xsi:type="dcterms:W3CDTF">2014-11-24T16:10:20Z</dcterms:modified>
</cp:coreProperties>
</file>