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58" r:id="rId3"/>
    <p:sldId id="265" r:id="rId4"/>
    <p:sldId id="267" r:id="rId5"/>
    <p:sldId id="279" r:id="rId6"/>
    <p:sldId id="259" r:id="rId7"/>
    <p:sldId id="263" r:id="rId8"/>
    <p:sldId id="260" r:id="rId9"/>
    <p:sldId id="262" r:id="rId10"/>
    <p:sldId id="278" r:id="rId11"/>
    <p:sldId id="282" r:id="rId12"/>
    <p:sldId id="283" r:id="rId13"/>
    <p:sldId id="284" r:id="rId14"/>
    <p:sldId id="285" r:id="rId15"/>
    <p:sldId id="286" r:id="rId16"/>
    <p:sldId id="287" r:id="rId17"/>
    <p:sldId id="280" r:id="rId18"/>
    <p:sldId id="269" r:id="rId19"/>
    <p:sldId id="276" r:id="rId20"/>
    <p:sldId id="270" r:id="rId21"/>
    <p:sldId id="271" r:id="rId22"/>
    <p:sldId id="273" r:id="rId23"/>
    <p:sldId id="281" r:id="rId24"/>
    <p:sldId id="274" r:id="rId25"/>
    <p:sldId id="275" r:id="rId26"/>
    <p:sldId id="277" r:id="rId27"/>
    <p:sldId id="289" r:id="rId28"/>
    <p:sldId id="288" r:id="rId29"/>
    <p:sldId id="292" r:id="rId30"/>
    <p:sldId id="291" r:id="rId31"/>
    <p:sldId id="293" r:id="rId32"/>
    <p:sldId id="294" r:id="rId33"/>
    <p:sldId id="295" r:id="rId34"/>
    <p:sldId id="297" r:id="rId35"/>
    <p:sldId id="296" r:id="rId36"/>
    <p:sldId id="298" r:id="rId37"/>
    <p:sldId id="299" r:id="rId38"/>
    <p:sldId id="300" r:id="rId39"/>
    <p:sldId id="301" r:id="rId40"/>
    <p:sldId id="30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E6C9E9-999C-474D-AEE4-FE9201186003}" type="datetimeFigureOut">
              <a:rPr lang="en-GB" smtClean="0"/>
              <a:pPr/>
              <a:t>25/11/2014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A35C0A-E257-4B55-97F1-F9898663A303}"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9A35C0A-E257-4B55-97F1-F9898663A303}"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2"/>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5"/>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1859758"/>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2514601"/>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2514601"/>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1"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C1714AB-F193-427A-BDEF-4293ADA36BE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5"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7"/>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A9DC06E-8E05-4289-8B47-7FFAEB40ABB3}" type="datetimeFigureOut">
              <a:rPr lang="en-GB" smtClean="0"/>
              <a:pPr/>
              <a:t>25/11/2014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1"/>
            <a:ext cx="609600" cy="365125"/>
          </a:xfrm>
        </p:spPr>
        <p:txBody>
          <a:bodyPr/>
          <a:lstStyle/>
          <a:p>
            <a:fld id="{DC1714AB-F193-427A-BDEF-4293ADA36BE1}"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6" y="5816601"/>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1"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6" y="-7144"/>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1"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9DC06E-8E05-4289-8B47-7FFAEB40ABB3}" type="datetimeFigureOut">
              <a:rPr lang="en-GB" smtClean="0"/>
              <a:pPr/>
              <a:t>25/11/2014</a:t>
            </a:fld>
            <a:endParaRPr lang="en-GB"/>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C1714AB-F193-427A-BDEF-4293ADA36BE1}"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file:///C:\Users\Dora\Desktop\&#928;&#945;&#953;&#948;&#945;&#947;&#969;&#947;&#953;&#954;&#972;%20&#921;&#957;&#963;&#964;&#953;&#964;&#959;&#973;&#964;&#959;%20-%20&#928;&#945;&#961;&#959;&#965;&#963;&#943;&#945;&#963;&#951;\&#928;&#945;&#961;&#940;&#948;&#949;&#953;&#947;&#956;&#945;%20&#949;&#966;&#945;&#961;&#956;&#959;&#947;&#942;&#962;%20&#964;&#959;&#965;%20&#952;&#949;&#969;&#961;&#951;&#964;&#953;&#954;&#959;&#973;%20&#960;&#955;&#945;&#953;&#963;&#943;&#959;&#965;.docx"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file:///C:\Users\Dora\Desktop\&#928;&#945;&#953;&#948;&#945;&#947;&#969;&#947;&#953;&#954;&#972;%20&#921;&#957;&#963;&#964;&#953;&#964;&#959;&#973;&#964;&#959;%20-%20&#928;&#945;&#961;&#959;&#965;&#963;&#943;&#945;&#963;&#951;\&#916;&#961;&#945;&#963;&#964;&#951;&#961;&#953;&#972;&#964;&#951;&#964;&#945;%202.2.docx"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80728"/>
            <a:ext cx="7851648" cy="2592288"/>
          </a:xfrm>
        </p:spPr>
        <p:txBody>
          <a:bodyPr>
            <a:normAutofit/>
          </a:bodyPr>
          <a:lstStyle/>
          <a:p>
            <a:pPr algn="l"/>
            <a:r>
              <a:rPr lang="el-GR" sz="3200" dirty="0" smtClean="0">
                <a:latin typeface="Arial" pitchFamily="34" charset="0"/>
                <a:cs typeface="Arial" pitchFamily="34" charset="0"/>
              </a:rPr>
              <a:t>Σχεδιασμός και ανάπτυξη μιας διδακτικής ακολουθίας για τη διδασκαλία της έννοιας της ενέργειας μέσω της διαδικασίας πληροφόρησης από τα ευρήματα εμπειρικών ερευνών</a:t>
            </a:r>
            <a:endParaRPr lang="en-GB" sz="3200" dirty="0">
              <a:latin typeface="Arial" pitchFamily="34" charset="0"/>
              <a:cs typeface="Arial" pitchFamily="34" charset="0"/>
            </a:endParaRPr>
          </a:p>
        </p:txBody>
      </p:sp>
      <p:sp>
        <p:nvSpPr>
          <p:cNvPr id="3" name="Subtitle 2"/>
          <p:cNvSpPr>
            <a:spLocks noGrp="1"/>
          </p:cNvSpPr>
          <p:nvPr>
            <p:ph type="subTitle" idx="1"/>
          </p:nvPr>
        </p:nvSpPr>
        <p:spPr>
          <a:xfrm>
            <a:off x="611560" y="3645024"/>
            <a:ext cx="7854696" cy="1752600"/>
          </a:xfrm>
        </p:spPr>
        <p:txBody>
          <a:bodyPr>
            <a:normAutofit fontScale="92500" lnSpcReduction="10000"/>
          </a:bodyPr>
          <a:lstStyle/>
          <a:p>
            <a:pPr algn="l"/>
            <a:endParaRPr lang="el-GR" dirty="0" smtClean="0"/>
          </a:p>
          <a:p>
            <a:pPr algn="l"/>
            <a:endParaRPr lang="el-GR" dirty="0" smtClean="0"/>
          </a:p>
          <a:p>
            <a:r>
              <a:rPr lang="el-GR" dirty="0" smtClean="0"/>
              <a:t>Δρ. Δώρα Ορφανίδου</a:t>
            </a:r>
          </a:p>
          <a:p>
            <a:r>
              <a:rPr lang="el-GR" dirty="0" smtClean="0"/>
              <a:t>Περ. Γυμνάσιο Αγίου Μάμαντος Τραχωνίου</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800" dirty="0" smtClean="0">
                <a:latin typeface="Arial" pitchFamily="34" charset="0"/>
                <a:cs typeface="Arial" pitchFamily="34" charset="0"/>
              </a:rPr>
              <a:t>Βήμα πρώτο: </a:t>
            </a:r>
            <a:r>
              <a:rPr lang="el-GR" sz="2400" dirty="0" smtClean="0">
                <a:latin typeface="Arial" pitchFamily="34" charset="0"/>
                <a:cs typeface="Arial" pitchFamily="34" charset="0"/>
              </a:rPr>
              <a:t>Αναγνώριση του περιεχομένου της </a:t>
            </a:r>
            <a:r>
              <a:rPr lang="el-GR" sz="2400" i="1" dirty="0" smtClean="0">
                <a:latin typeface="Arial" pitchFamily="34" charset="0"/>
                <a:cs typeface="Arial" pitchFamily="34" charset="0"/>
              </a:rPr>
              <a:t>σχολικής επιστήμης </a:t>
            </a:r>
            <a:r>
              <a:rPr lang="el-GR" sz="2400" dirty="0" smtClean="0">
                <a:latin typeface="Arial" pitchFamily="34" charset="0"/>
                <a:cs typeface="Arial" pitchFamily="34" charset="0"/>
              </a:rPr>
              <a:t>που θα διδαχθεί  </a:t>
            </a:r>
            <a:endParaRPr lang="en-GB" sz="2400" dirty="0">
              <a:latin typeface="Arial" pitchFamily="34" charset="0"/>
              <a:cs typeface="Arial" pitchFamily="34" charset="0"/>
            </a:endParaRPr>
          </a:p>
        </p:txBody>
      </p:sp>
      <p:sp>
        <p:nvSpPr>
          <p:cNvPr id="3" name="TextBox 2"/>
          <p:cNvSpPr txBox="1"/>
          <p:nvPr/>
        </p:nvSpPr>
        <p:spPr>
          <a:xfrm>
            <a:off x="539552" y="2204866"/>
            <a:ext cx="7848872" cy="2308324"/>
          </a:xfrm>
          <a:prstGeom prst="rect">
            <a:avLst/>
          </a:prstGeom>
          <a:noFill/>
        </p:spPr>
        <p:txBody>
          <a:bodyPr wrap="square" rtlCol="0">
            <a:spAutoFit/>
          </a:bodyPr>
          <a:lstStyle/>
          <a:p>
            <a:r>
              <a:rPr lang="el-GR" b="1" dirty="0" smtClean="0">
                <a:solidFill>
                  <a:schemeClr val="tx2"/>
                </a:solidFill>
                <a:latin typeface="Arial" pitchFamily="34" charset="0"/>
                <a:cs typeface="Arial" pitchFamily="34" charset="0"/>
              </a:rPr>
              <a:t>Σχεδιασμός και ανάπτυξη του καινοτόμου θεωρητικού πλαισίου της διδακτικής ακολουθίας για την ενέργεια.</a:t>
            </a:r>
          </a:p>
          <a:p>
            <a:endParaRPr lang="el-GR" dirty="0" smtClean="0">
              <a:solidFill>
                <a:schemeClr val="tx2"/>
              </a:solidFill>
              <a:latin typeface="Arial" pitchFamily="34" charset="0"/>
              <a:cs typeface="Arial" pitchFamily="34" charset="0"/>
            </a:endParaRPr>
          </a:p>
          <a:p>
            <a:r>
              <a:rPr lang="el-GR" dirty="0" smtClean="0">
                <a:solidFill>
                  <a:schemeClr val="tx2"/>
                </a:solidFill>
                <a:latin typeface="Arial" pitchFamily="34" charset="0"/>
                <a:cs typeface="Arial" pitchFamily="34" charset="0"/>
              </a:rPr>
              <a:t>Ο σχεδιασμός και η ανάπτυξη του θεωρητικού πλαισίου της διδακτικής ακολουθίας βασίστηκε στις ιδέες για την ενέργεια που προτείνονται στο </a:t>
            </a:r>
            <a:r>
              <a:rPr lang="en-GB" dirty="0" smtClean="0">
                <a:solidFill>
                  <a:schemeClr val="tx2"/>
                </a:solidFill>
                <a:latin typeface="Arial" pitchFamily="34" charset="0"/>
                <a:cs typeface="Arial" pitchFamily="34" charset="0"/>
              </a:rPr>
              <a:t>SPT11-14 project (Supporting Physics Teaching) (2006)</a:t>
            </a:r>
            <a:r>
              <a:rPr lang="el-GR" dirty="0" smtClean="0">
                <a:solidFill>
                  <a:schemeClr val="tx2"/>
                </a:solidFill>
                <a:latin typeface="Arial" pitchFamily="34" charset="0"/>
                <a:cs typeface="Arial" pitchFamily="34" charset="0"/>
              </a:rPr>
              <a:t> στο οποίο λήφθηκε υπόψη το Αναλυτικό Πρόγραμμα Α΄ Ενιαίου Λυκείου της Κύπρου.</a:t>
            </a:r>
          </a:p>
          <a:p>
            <a:endParaRPr lang="el-GR" dirty="0" smtClean="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800" dirty="0" smtClean="0">
                <a:latin typeface="Arial" pitchFamily="34" charset="0"/>
                <a:cs typeface="Arial" pitchFamily="34" charset="0"/>
              </a:rPr>
              <a:t>Θεωρητικό πλαίσιο της διδακτικής ακολουθίας για την ενέργεια</a:t>
            </a:r>
            <a:endParaRPr lang="en-GB" sz="2800" dirty="0">
              <a:latin typeface="Arial" pitchFamily="34" charset="0"/>
              <a:cs typeface="Arial" pitchFamily="34" charset="0"/>
            </a:endParaRPr>
          </a:p>
        </p:txBody>
      </p:sp>
      <p:sp>
        <p:nvSpPr>
          <p:cNvPr id="4" name="TextBox 3"/>
          <p:cNvSpPr txBox="1"/>
          <p:nvPr/>
        </p:nvSpPr>
        <p:spPr>
          <a:xfrm>
            <a:off x="467544" y="2204864"/>
            <a:ext cx="8208912" cy="2308324"/>
          </a:xfrm>
          <a:prstGeom prst="rect">
            <a:avLst/>
          </a:prstGeom>
          <a:noFill/>
        </p:spPr>
        <p:txBody>
          <a:bodyPr wrap="square" rtlCol="0">
            <a:spAutoFit/>
          </a:bodyPr>
          <a:lstStyle/>
          <a:p>
            <a:pPr>
              <a:buFont typeface="Wingdings" pitchFamily="2" charset="2"/>
              <a:buChar char="q"/>
            </a:pPr>
            <a:r>
              <a:rPr lang="el-GR" dirty="0" smtClean="0">
                <a:solidFill>
                  <a:schemeClr val="tx2"/>
                </a:solidFill>
                <a:latin typeface="Arial" pitchFamily="34" charset="0"/>
                <a:cs typeface="Arial" pitchFamily="34" charset="0"/>
              </a:rPr>
              <a:t> Η ενέργεια είναι μια έννοια η οποία επινοήθηκε για να χρησιμοποιηθεί για την περιγραφή των αλλαγών που παρατηρούνται να συμβαίνουν σε ένα ευρύ φάσμα φυσικών συστημάτων. </a:t>
            </a:r>
          </a:p>
          <a:p>
            <a:endParaRPr lang="el-GR" dirty="0" smtClean="0">
              <a:solidFill>
                <a:schemeClr val="tx2"/>
              </a:solidFill>
              <a:latin typeface="Arial" pitchFamily="34" charset="0"/>
              <a:cs typeface="Arial" pitchFamily="34" charset="0"/>
            </a:endParaRPr>
          </a:p>
          <a:p>
            <a:pPr>
              <a:buFont typeface="Wingdings" pitchFamily="2" charset="2"/>
              <a:buChar char="q"/>
            </a:pPr>
            <a:r>
              <a:rPr lang="el-GR" dirty="0" smtClean="0">
                <a:solidFill>
                  <a:schemeClr val="tx2"/>
                </a:solidFill>
                <a:latin typeface="Arial" pitchFamily="34" charset="0"/>
                <a:cs typeface="Arial" pitchFamily="34" charset="0"/>
              </a:rPr>
              <a:t> Η ενέργεια είναι μια αφηρημένη και μαθηματική έννοια στη φύση της.</a:t>
            </a:r>
          </a:p>
          <a:p>
            <a:endParaRPr lang="el-GR" dirty="0" smtClean="0">
              <a:solidFill>
                <a:schemeClr val="tx2"/>
              </a:solidFill>
              <a:latin typeface="Arial" pitchFamily="34" charset="0"/>
              <a:cs typeface="Arial" pitchFamily="34" charset="0"/>
            </a:endParaRPr>
          </a:p>
          <a:p>
            <a:endParaRPr lang="el-GR" dirty="0" smtClean="0">
              <a:solidFill>
                <a:schemeClr val="tx2"/>
              </a:solidFill>
              <a:latin typeface="Arial" pitchFamily="34" charset="0"/>
              <a:cs typeface="Arial" pitchFamily="34" charset="0"/>
            </a:endParaRPr>
          </a:p>
          <a:p>
            <a:pPr>
              <a:buFont typeface="Wingdings" pitchFamily="2" charset="2"/>
              <a:buChar char="§"/>
            </a:pPr>
            <a:endParaRPr lang="en-GB"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704088"/>
            <a:ext cx="83058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4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Θεωρητικό πλαίσιο της διδακτικής ακολουθίας για την ενέργεια</a:t>
            </a:r>
            <a:endParaRPr kumimoji="0" lang="en-GB" sz="24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3" name="TextBox 2"/>
          <p:cNvSpPr txBox="1"/>
          <p:nvPr/>
        </p:nvSpPr>
        <p:spPr>
          <a:xfrm>
            <a:off x="467544" y="1628800"/>
            <a:ext cx="8280920" cy="5078313"/>
          </a:xfrm>
          <a:prstGeom prst="rect">
            <a:avLst/>
          </a:prstGeom>
          <a:noFill/>
        </p:spPr>
        <p:txBody>
          <a:bodyPr wrap="square" rtlCol="0">
            <a:spAutoFit/>
          </a:bodyPr>
          <a:lstStyle/>
          <a:p>
            <a:pPr>
              <a:buFont typeface="Wingdings" pitchFamily="2" charset="2"/>
              <a:buChar char="q"/>
            </a:pPr>
            <a:r>
              <a:rPr lang="el-GR" dirty="0" smtClean="0">
                <a:solidFill>
                  <a:schemeClr val="tx2"/>
                </a:solidFill>
                <a:latin typeface="Arial" pitchFamily="34" charset="0"/>
                <a:cs typeface="Arial" pitchFamily="34" charset="0"/>
              </a:rPr>
              <a:t> Η ενέργεια είναι μια ιδιότητα των συστημάτων η οποία σχετίζεται με τέσσερεις πτυχές: </a:t>
            </a:r>
          </a:p>
          <a:p>
            <a:endParaRPr lang="el-GR" dirty="0" smtClean="0">
              <a:solidFill>
                <a:schemeClr val="tx2"/>
              </a:solidFill>
              <a:latin typeface="Arial" pitchFamily="34" charset="0"/>
              <a:cs typeface="Arial" pitchFamily="34" charset="0"/>
            </a:endParaRPr>
          </a:p>
          <a:p>
            <a:pPr lvl="0">
              <a:buFont typeface="Wingdings" pitchFamily="2" charset="2"/>
              <a:buChar char="§"/>
            </a:pPr>
            <a:r>
              <a:rPr lang="el-GR" dirty="0" smtClean="0">
                <a:solidFill>
                  <a:schemeClr val="tx2"/>
                </a:solidFill>
                <a:latin typeface="Arial" pitchFamily="34" charset="0"/>
                <a:cs typeface="Arial" pitchFamily="34" charset="0"/>
              </a:rPr>
              <a:t> </a:t>
            </a:r>
            <a:r>
              <a:rPr lang="el-GR" b="1" dirty="0" smtClean="0">
                <a:solidFill>
                  <a:schemeClr val="tx2"/>
                </a:solidFill>
                <a:latin typeface="Arial" pitchFamily="34" charset="0"/>
                <a:cs typeface="Arial" pitchFamily="34" charset="0"/>
              </a:rPr>
              <a:t>Η ενέργεια μπορεί να αποθηκεύεται</a:t>
            </a:r>
            <a:r>
              <a:rPr lang="el-GR" dirty="0" smtClean="0">
                <a:solidFill>
                  <a:schemeClr val="tx2"/>
                </a:solidFill>
                <a:latin typeface="Arial" pitchFamily="34" charset="0"/>
                <a:cs typeface="Arial" pitchFamily="34" charset="0"/>
              </a:rPr>
              <a:t>. Τα μέρη στα οποία μπορεί να αποθηκευτεί μια ποσότητα ενέργειας ονομάζονται </a:t>
            </a:r>
            <a:r>
              <a:rPr lang="el-GR" b="1" i="1" dirty="0" smtClean="0">
                <a:solidFill>
                  <a:schemeClr val="tx2"/>
                </a:solidFill>
                <a:latin typeface="Arial" pitchFamily="34" charset="0"/>
                <a:cs typeface="Arial" pitchFamily="34" charset="0"/>
              </a:rPr>
              <a:t>αποθέματα ενέργειας</a:t>
            </a:r>
            <a:r>
              <a:rPr lang="el-GR" dirty="0" smtClean="0">
                <a:solidFill>
                  <a:schemeClr val="tx2"/>
                </a:solidFill>
                <a:latin typeface="Arial" pitchFamily="34" charset="0"/>
                <a:cs typeface="Arial" pitchFamily="34" charset="0"/>
              </a:rPr>
              <a:t> (</a:t>
            </a:r>
            <a:r>
              <a:rPr lang="en-US" dirty="0" smtClean="0">
                <a:solidFill>
                  <a:schemeClr val="tx2"/>
                </a:solidFill>
                <a:latin typeface="Arial" pitchFamily="34" charset="0"/>
                <a:cs typeface="Arial" pitchFamily="34" charset="0"/>
              </a:rPr>
              <a:t>energy stores</a:t>
            </a:r>
            <a:r>
              <a:rPr lang="el-GR" dirty="0" smtClean="0">
                <a:solidFill>
                  <a:schemeClr val="tx2"/>
                </a:solidFill>
                <a:latin typeface="Arial" pitchFamily="34" charset="0"/>
                <a:cs typeface="Arial" pitchFamily="34" charset="0"/>
              </a:rPr>
              <a:t>). Η ποσότητα ενέργειας που βρίσκεται αποθηκευμένη σε ένα απόθεμα ενέργειας μπορεί να υπολογιστεί με διαφορετικό τρόπο για κάθε ένα από αυτά.</a:t>
            </a:r>
            <a:endParaRPr lang="en-GB" dirty="0" smtClean="0">
              <a:solidFill>
                <a:schemeClr val="tx2"/>
              </a:solidFill>
              <a:latin typeface="Arial" pitchFamily="34" charset="0"/>
              <a:cs typeface="Arial" pitchFamily="34" charset="0"/>
            </a:endParaRPr>
          </a:p>
          <a:p>
            <a:pPr lvl="0">
              <a:buFont typeface="Wingdings" pitchFamily="2" charset="2"/>
              <a:buChar char="§"/>
            </a:pPr>
            <a:r>
              <a:rPr lang="el-GR" b="1" dirty="0" smtClean="0">
                <a:solidFill>
                  <a:schemeClr val="tx2"/>
                </a:solidFill>
                <a:latin typeface="Arial" pitchFamily="34" charset="0"/>
                <a:cs typeface="Arial" pitchFamily="34" charset="0"/>
              </a:rPr>
              <a:t> Η ενέργεια μπορεί να διαδίδεται </a:t>
            </a:r>
            <a:r>
              <a:rPr lang="el-GR" dirty="0" smtClean="0">
                <a:solidFill>
                  <a:schemeClr val="tx2"/>
                </a:solidFill>
                <a:latin typeface="Arial" pitchFamily="34" charset="0"/>
                <a:cs typeface="Arial" pitchFamily="34" charset="0"/>
              </a:rPr>
              <a:t>από ένα απόθεμα σε άλλο μέσα από </a:t>
            </a:r>
            <a:r>
              <a:rPr lang="el-GR" b="1" i="1" dirty="0" smtClean="0">
                <a:solidFill>
                  <a:schemeClr val="tx2"/>
                </a:solidFill>
                <a:latin typeface="Arial" pitchFamily="34" charset="0"/>
                <a:cs typeface="Arial" pitchFamily="34" charset="0"/>
              </a:rPr>
              <a:t>δρόμους διάδοσης. </a:t>
            </a:r>
            <a:r>
              <a:rPr lang="el-GR" dirty="0" smtClean="0">
                <a:solidFill>
                  <a:schemeClr val="tx2"/>
                </a:solidFill>
                <a:latin typeface="Arial" pitchFamily="34" charset="0"/>
                <a:cs typeface="Arial" pitchFamily="34" charset="0"/>
              </a:rPr>
              <a:t>Οι δρόμοι διάδοσης περιγράφουν τη διαδικασία ή το μηχανισμό που εμπλέκεται κατά τη διάδοση της ενέργειας.</a:t>
            </a:r>
            <a:endParaRPr lang="en-GB" dirty="0" smtClean="0">
              <a:solidFill>
                <a:schemeClr val="tx2"/>
              </a:solidFill>
              <a:latin typeface="Arial" pitchFamily="34" charset="0"/>
              <a:cs typeface="Arial" pitchFamily="34" charset="0"/>
            </a:endParaRPr>
          </a:p>
          <a:p>
            <a:pPr lvl="0">
              <a:buFont typeface="Wingdings" pitchFamily="2" charset="2"/>
              <a:buChar char="§"/>
            </a:pPr>
            <a:r>
              <a:rPr lang="el-GR" dirty="0" smtClean="0">
                <a:solidFill>
                  <a:schemeClr val="tx2"/>
                </a:solidFill>
                <a:latin typeface="Arial" pitchFamily="34" charset="0"/>
                <a:cs typeface="Arial" pitchFamily="34" charset="0"/>
              </a:rPr>
              <a:t> </a:t>
            </a:r>
            <a:r>
              <a:rPr lang="el-GR" b="1" dirty="0" smtClean="0">
                <a:solidFill>
                  <a:schemeClr val="tx2"/>
                </a:solidFill>
                <a:latin typeface="Arial" pitchFamily="34" charset="0"/>
                <a:cs typeface="Arial" pitchFamily="34" charset="0"/>
              </a:rPr>
              <a:t>Η ενέργεια διατηρείται</a:t>
            </a:r>
            <a:r>
              <a:rPr lang="el-GR" dirty="0" smtClean="0">
                <a:solidFill>
                  <a:schemeClr val="tx2"/>
                </a:solidFill>
                <a:latin typeface="Arial" pitchFamily="34" charset="0"/>
                <a:cs typeface="Arial" pitchFamily="34" charset="0"/>
              </a:rPr>
              <a:t>. Όταν μια ποσότητα ενέργειας ενός αποθέματος ελαττώνεται, η ποσότητα ενέργειας σε κάποιο άλλο ή άλλα αυξάνεται με αποτέλεσμα, η συνολική ποσότητα ενέργειας του συστήματος να παραμένει σταθερή.</a:t>
            </a:r>
            <a:endParaRPr lang="en-GB" dirty="0" smtClean="0">
              <a:solidFill>
                <a:schemeClr val="tx2"/>
              </a:solidFill>
              <a:latin typeface="Arial" pitchFamily="34" charset="0"/>
              <a:cs typeface="Arial" pitchFamily="34" charset="0"/>
            </a:endParaRPr>
          </a:p>
          <a:p>
            <a:pPr lvl="0">
              <a:buFont typeface="Wingdings" pitchFamily="2" charset="2"/>
              <a:buChar char="§"/>
            </a:pPr>
            <a:r>
              <a:rPr lang="el-GR" dirty="0" smtClean="0">
                <a:solidFill>
                  <a:schemeClr val="tx2"/>
                </a:solidFill>
                <a:latin typeface="Arial" pitchFamily="34" charset="0"/>
                <a:cs typeface="Arial" pitchFamily="34" charset="0"/>
              </a:rPr>
              <a:t> </a:t>
            </a:r>
            <a:r>
              <a:rPr lang="el-GR" b="1" dirty="0" smtClean="0">
                <a:solidFill>
                  <a:schemeClr val="tx2"/>
                </a:solidFill>
                <a:latin typeface="Arial" pitchFamily="34" charset="0"/>
                <a:cs typeface="Arial" pitchFamily="34" charset="0"/>
              </a:rPr>
              <a:t>Η ενέργεια υποβαθμίζεται</a:t>
            </a:r>
            <a:r>
              <a:rPr lang="el-GR" dirty="0" smtClean="0">
                <a:solidFill>
                  <a:schemeClr val="tx2"/>
                </a:solidFill>
                <a:latin typeface="Arial" pitchFamily="34" charset="0"/>
                <a:cs typeface="Arial" pitchFamily="34" charset="0"/>
              </a:rPr>
              <a:t>. Η ενέργεια μπορεί να αποθηκεύεται σε αποθέματα ενέργειας τα οποία δεν μπορούν εύκολα να χρησιμοποιηθούν περεταίρω.</a:t>
            </a:r>
            <a:endParaRPr lang="en-GB"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39552" y="836712"/>
            <a:ext cx="83058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Θεωρητικό πλαίσιο της διδακτικής ακολουθίας για την ενέργεια</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3" name="TextBox 2"/>
          <p:cNvSpPr txBox="1"/>
          <p:nvPr/>
        </p:nvSpPr>
        <p:spPr>
          <a:xfrm>
            <a:off x="611560" y="2204865"/>
            <a:ext cx="7992888" cy="2608406"/>
          </a:xfrm>
          <a:prstGeom prst="rect">
            <a:avLst/>
          </a:prstGeom>
          <a:noFill/>
        </p:spPr>
        <p:txBody>
          <a:bodyPr wrap="square" rtlCol="0">
            <a:spAutoFit/>
          </a:bodyPr>
          <a:lstStyle/>
          <a:p>
            <a:pPr algn="just"/>
            <a:r>
              <a:rPr lang="el-GR" sz="2000" dirty="0" smtClean="0">
                <a:solidFill>
                  <a:schemeClr val="tx2"/>
                </a:solidFill>
                <a:latin typeface="Arial" pitchFamily="34" charset="0"/>
                <a:cs typeface="Arial" pitchFamily="34" charset="0"/>
              </a:rPr>
              <a:t>Οι αλλαγές οι οποίες παρατηρούνται να συμβαίνουν μέσα σε ένα σύστημα, κατά την πραγματοποίηση μιας φυσικής διαδικασίας μέσα σε αυτό, μπορούν να περιγραφούν με όρους ενεργειακών μεταβολών, δηλαδή, με το άδειασμα ενός αποθέματος ενέργειας και το ταυτόχρονο γέμισμα κάποιου άλλου ή άλλων, με την ενέργεια να διαδίδεται μέσα από συγκεκριμένους δρόμους διάδοσης. Καθώς η ενέργεια διαδίδεται από ένα απόθεμα σε άλλο ή άλλα, η ποσότητά της παραμένει  η ίδια.</a:t>
            </a:r>
            <a:endParaRPr lang="en-GB" sz="20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39552" y="836712"/>
            <a:ext cx="83058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Θεωρητικό πλαίσιο της διδακτικής ακολουθίας για την ενέργεια</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3" name="TextBox 2"/>
          <p:cNvSpPr txBox="1"/>
          <p:nvPr/>
        </p:nvSpPr>
        <p:spPr>
          <a:xfrm>
            <a:off x="683568" y="2060849"/>
            <a:ext cx="7848872" cy="1200329"/>
          </a:xfrm>
          <a:prstGeom prst="rect">
            <a:avLst/>
          </a:prstGeom>
          <a:noFill/>
        </p:spPr>
        <p:txBody>
          <a:bodyPr wrap="square" rtlCol="0">
            <a:spAutoFit/>
          </a:bodyPr>
          <a:lstStyle/>
          <a:p>
            <a:pPr algn="just"/>
            <a:r>
              <a:rPr lang="el-GR" dirty="0" smtClean="0">
                <a:solidFill>
                  <a:schemeClr val="tx2"/>
                </a:solidFill>
                <a:latin typeface="Arial" pitchFamily="34" charset="0"/>
                <a:cs typeface="Arial" pitchFamily="34" charset="0"/>
              </a:rPr>
              <a:t>Η διάδοση της ενέργειας μέσα σε ένα σύστημα μπορεί να αναπαρασταθεί διαγραμματικά τόσο ποιοτικά όσο και ποσοτικά με ένα </a:t>
            </a:r>
            <a:r>
              <a:rPr lang="en-US" b="1" i="1" dirty="0" err="1" smtClean="0">
                <a:solidFill>
                  <a:schemeClr val="tx2"/>
                </a:solidFill>
                <a:latin typeface="Arial" pitchFamily="34" charset="0"/>
                <a:cs typeface="Arial" pitchFamily="34" charset="0"/>
              </a:rPr>
              <a:t>Sankey</a:t>
            </a:r>
            <a:r>
              <a:rPr lang="el-GR" b="1" i="1" dirty="0" smtClean="0">
                <a:solidFill>
                  <a:schemeClr val="tx2"/>
                </a:solidFill>
                <a:latin typeface="Arial" pitchFamily="34" charset="0"/>
                <a:cs typeface="Arial" pitchFamily="34" charset="0"/>
              </a:rPr>
              <a:t> διάγραμμα</a:t>
            </a:r>
            <a:r>
              <a:rPr lang="el-GR" dirty="0" smtClean="0">
                <a:solidFill>
                  <a:schemeClr val="tx2"/>
                </a:solidFill>
                <a:latin typeface="Arial" pitchFamily="34" charset="0"/>
                <a:cs typeface="Arial" pitchFamily="34" charset="0"/>
              </a:rPr>
              <a:t>. </a:t>
            </a:r>
          </a:p>
          <a:p>
            <a:pPr algn="just"/>
            <a:endParaRPr lang="el-GR" dirty="0" smtClean="0">
              <a:solidFill>
                <a:schemeClr val="tx2"/>
              </a:solidFill>
              <a:latin typeface="Arial" pitchFamily="34" charset="0"/>
              <a:cs typeface="Arial" pitchFamily="34" charset="0"/>
            </a:endParaRPr>
          </a:p>
          <a:p>
            <a:pPr algn="just"/>
            <a:endParaRPr lang="en-GB" dirty="0">
              <a:solidFill>
                <a:schemeClr val="tx2"/>
              </a:solidFill>
              <a:latin typeface="Arial" pitchFamily="34" charset="0"/>
              <a:cs typeface="Arial" pitchFamily="34" charset="0"/>
            </a:endParaRPr>
          </a:p>
        </p:txBody>
      </p:sp>
      <p:pic>
        <p:nvPicPr>
          <p:cNvPr id="4" name="Picture 3"/>
          <p:cNvPicPr/>
          <p:nvPr/>
        </p:nvPicPr>
        <p:blipFill>
          <a:blip r:embed="rId2" cstate="print"/>
          <a:srcRect/>
          <a:stretch>
            <a:fillRect/>
          </a:stretch>
        </p:blipFill>
        <p:spPr bwMode="auto">
          <a:xfrm>
            <a:off x="2339752" y="2924944"/>
            <a:ext cx="4392488" cy="3240360"/>
          </a:xfrm>
          <a:prstGeom prst="rect">
            <a:avLst/>
          </a:prstGeom>
          <a:noFill/>
        </p:spPr>
      </p:pic>
      <p:sp>
        <p:nvSpPr>
          <p:cNvPr id="5" name="TextBox 4"/>
          <p:cNvSpPr txBox="1"/>
          <p:nvPr/>
        </p:nvSpPr>
        <p:spPr>
          <a:xfrm>
            <a:off x="2123728" y="5661248"/>
            <a:ext cx="1872208" cy="523220"/>
          </a:xfrm>
          <a:prstGeom prst="rect">
            <a:avLst/>
          </a:prstGeom>
          <a:noFill/>
        </p:spPr>
        <p:txBody>
          <a:bodyPr wrap="square" rtlCol="0">
            <a:spAutoFit/>
          </a:bodyPr>
          <a:lstStyle/>
          <a:p>
            <a:r>
              <a:rPr lang="el-GR" sz="1400" b="1" dirty="0" smtClean="0">
                <a:solidFill>
                  <a:schemeClr val="tx2"/>
                </a:solidFill>
                <a:latin typeface="Arial" pitchFamily="34" charset="0"/>
                <a:cs typeface="Arial" pitchFamily="34" charset="0"/>
              </a:rPr>
              <a:t>Αρχικό απόθεμα ενέργειας</a:t>
            </a:r>
            <a:endParaRPr lang="en-US" sz="1400" b="1" dirty="0">
              <a:solidFill>
                <a:schemeClr val="tx2"/>
              </a:solidFill>
              <a:latin typeface="Arial" pitchFamily="34" charset="0"/>
              <a:cs typeface="Arial" pitchFamily="34" charset="0"/>
            </a:endParaRPr>
          </a:p>
        </p:txBody>
      </p:sp>
      <p:sp>
        <p:nvSpPr>
          <p:cNvPr id="6" name="TextBox 5"/>
          <p:cNvSpPr txBox="1"/>
          <p:nvPr/>
        </p:nvSpPr>
        <p:spPr>
          <a:xfrm>
            <a:off x="5364088" y="5733256"/>
            <a:ext cx="2232248" cy="523220"/>
          </a:xfrm>
          <a:prstGeom prst="rect">
            <a:avLst/>
          </a:prstGeom>
          <a:noFill/>
        </p:spPr>
        <p:txBody>
          <a:bodyPr wrap="square" rtlCol="0">
            <a:spAutoFit/>
          </a:bodyPr>
          <a:lstStyle/>
          <a:p>
            <a:r>
              <a:rPr lang="el-GR" sz="1400" b="1" dirty="0" smtClean="0">
                <a:solidFill>
                  <a:schemeClr val="tx2"/>
                </a:solidFill>
              </a:rPr>
              <a:t>Τελικά αποθέματα ενέργειας</a:t>
            </a:r>
            <a:endParaRPr lang="en-US" sz="1400" b="1" dirty="0">
              <a:solidFill>
                <a:schemeClr val="tx2"/>
              </a:solidFill>
            </a:endParaRPr>
          </a:p>
        </p:txBody>
      </p:sp>
      <p:sp>
        <p:nvSpPr>
          <p:cNvPr id="7" name="TextBox 6"/>
          <p:cNvSpPr txBox="1"/>
          <p:nvPr/>
        </p:nvSpPr>
        <p:spPr>
          <a:xfrm>
            <a:off x="3491880" y="3284984"/>
            <a:ext cx="1800200" cy="523220"/>
          </a:xfrm>
          <a:prstGeom prst="rect">
            <a:avLst/>
          </a:prstGeom>
          <a:noFill/>
        </p:spPr>
        <p:txBody>
          <a:bodyPr wrap="square" rtlCol="0">
            <a:spAutoFit/>
          </a:bodyPr>
          <a:lstStyle/>
          <a:p>
            <a:r>
              <a:rPr lang="el-GR" sz="1400" b="1" dirty="0" smtClean="0">
                <a:solidFill>
                  <a:schemeClr val="tx2"/>
                </a:solidFill>
                <a:latin typeface="Arial" pitchFamily="34" charset="0"/>
                <a:cs typeface="Arial" pitchFamily="34" charset="0"/>
              </a:rPr>
              <a:t>Δρόμοι διάδοσης της ενέργειας</a:t>
            </a:r>
            <a:endParaRPr lang="en-US" sz="1400" b="1"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39552" y="764704"/>
            <a:ext cx="83058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Θεωρητικό πλαίσιο της διδακτικής ακολουθίας για την ενέργεια</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3" name="TextBox 2"/>
          <p:cNvSpPr txBox="1"/>
          <p:nvPr/>
        </p:nvSpPr>
        <p:spPr>
          <a:xfrm>
            <a:off x="611560" y="1844825"/>
            <a:ext cx="7992888" cy="1477328"/>
          </a:xfrm>
          <a:prstGeom prst="rect">
            <a:avLst/>
          </a:prstGeom>
          <a:noFill/>
        </p:spPr>
        <p:txBody>
          <a:bodyPr wrap="square" rtlCol="0">
            <a:spAutoFit/>
          </a:bodyPr>
          <a:lstStyle/>
          <a:p>
            <a:pPr algn="just"/>
            <a:r>
              <a:rPr lang="el-GR" dirty="0" smtClean="0">
                <a:solidFill>
                  <a:schemeClr val="tx2"/>
                </a:solidFill>
                <a:latin typeface="Arial" pitchFamily="34" charset="0"/>
                <a:cs typeface="Arial" pitchFamily="34" charset="0"/>
              </a:rPr>
              <a:t>Στην περίπτωση πιο πολύπλοκων συστημάτων όπου η διάδοση της ενέργειας από ένα αρχικό σε ένα τελικό απόθεμα ενέργειας πραγματοποιείται σε πολλά ενδιάμεσα διαδοχικά στάδια, η πορεία της ενέργειας μπορεί να αναπαρασταθεί με ένα </a:t>
            </a:r>
            <a:r>
              <a:rPr lang="el-GR" b="1" i="1" dirty="0" smtClean="0">
                <a:solidFill>
                  <a:schemeClr val="tx2"/>
                </a:solidFill>
                <a:latin typeface="Arial" pitchFamily="34" charset="0"/>
                <a:cs typeface="Arial" pitchFamily="34" charset="0"/>
              </a:rPr>
              <a:t>Διάγραμμα Ενέργειας Πλήρους Ακολουθίας</a:t>
            </a:r>
            <a:r>
              <a:rPr lang="el-GR" dirty="0" smtClean="0">
                <a:solidFill>
                  <a:schemeClr val="tx2"/>
                </a:solidFill>
                <a:latin typeface="Arial" pitchFamily="34" charset="0"/>
                <a:cs typeface="Arial" pitchFamily="34" charset="0"/>
              </a:rPr>
              <a:t> (</a:t>
            </a:r>
            <a:r>
              <a:rPr lang="en-US" dirty="0" smtClean="0">
                <a:solidFill>
                  <a:schemeClr val="tx2"/>
                </a:solidFill>
                <a:latin typeface="Arial" pitchFamily="34" charset="0"/>
                <a:cs typeface="Arial" pitchFamily="34" charset="0"/>
              </a:rPr>
              <a:t>Full Sequence Energy Diagram</a:t>
            </a:r>
            <a:r>
              <a:rPr lang="el-GR" dirty="0" smtClean="0">
                <a:solidFill>
                  <a:schemeClr val="tx2"/>
                </a:solidFill>
                <a:latin typeface="Arial" pitchFamily="34" charset="0"/>
                <a:cs typeface="Arial" pitchFamily="34" charset="0"/>
              </a:rPr>
              <a:t>).</a:t>
            </a:r>
            <a:endParaRPr lang="en-GB" dirty="0">
              <a:solidFill>
                <a:schemeClr val="tx2"/>
              </a:solidFill>
              <a:latin typeface="Arial" pitchFamily="34" charset="0"/>
              <a:cs typeface="Arial" pitchFamily="34" charset="0"/>
            </a:endParaRPr>
          </a:p>
        </p:txBody>
      </p:sp>
      <p:grpSp>
        <p:nvGrpSpPr>
          <p:cNvPr id="16" name="Group 15"/>
          <p:cNvGrpSpPr/>
          <p:nvPr/>
        </p:nvGrpSpPr>
        <p:grpSpPr>
          <a:xfrm>
            <a:off x="1259632" y="3501009"/>
            <a:ext cx="6696744" cy="2880320"/>
            <a:chOff x="1835696" y="3861048"/>
            <a:chExt cx="5086350" cy="1979203"/>
          </a:xfrm>
        </p:grpSpPr>
        <p:sp>
          <p:nvSpPr>
            <p:cNvPr id="1028" name="Text Box 4"/>
            <p:cNvSpPr txBox="1">
              <a:spLocks noChangeArrowheads="1"/>
            </p:cNvSpPr>
            <p:nvPr/>
          </p:nvSpPr>
          <p:spPr bwMode="auto">
            <a:xfrm>
              <a:off x="1835696" y="3861048"/>
              <a:ext cx="847725" cy="494629"/>
            </a:xfrm>
            <a:prstGeom prst="rect">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l-GR" sz="1400" b="1" i="0" u="none" strike="noStrike" cap="none" normalizeH="0" baseline="0" dirty="0" smtClean="0">
                  <a:ln>
                    <a:noFill/>
                  </a:ln>
                  <a:solidFill>
                    <a:schemeClr val="tx1"/>
                  </a:solidFill>
                  <a:effectLst/>
                  <a:latin typeface="Arial" pitchFamily="34" charset="0"/>
                  <a:cs typeface="Arial" pitchFamily="34" charset="0"/>
                </a:rPr>
                <a:t>Επιμέρους γεγονός 1</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Text Box 5"/>
            <p:cNvSpPr txBox="1">
              <a:spLocks noChangeArrowheads="1"/>
            </p:cNvSpPr>
            <p:nvPr/>
          </p:nvSpPr>
          <p:spPr bwMode="auto">
            <a:xfrm>
              <a:off x="3248571" y="3861048"/>
              <a:ext cx="847725" cy="494629"/>
            </a:xfrm>
            <a:prstGeom prst="rect">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l-GR" sz="1400" b="1" i="0" u="none" strike="noStrike" cap="none" normalizeH="0" baseline="0" dirty="0" smtClean="0">
                  <a:ln>
                    <a:noFill/>
                  </a:ln>
                  <a:solidFill>
                    <a:schemeClr val="tx1"/>
                  </a:solidFill>
                  <a:effectLst/>
                  <a:latin typeface="Arial" pitchFamily="34" charset="0"/>
                  <a:cs typeface="Arial" pitchFamily="34" charset="0"/>
                </a:rPr>
                <a:t>Επιμέρους γεγονός 2</a:t>
              </a: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Text Box 6"/>
            <p:cNvSpPr txBox="1">
              <a:spLocks noChangeArrowheads="1"/>
            </p:cNvSpPr>
            <p:nvPr/>
          </p:nvSpPr>
          <p:spPr bwMode="auto">
            <a:xfrm>
              <a:off x="3248571" y="4603678"/>
              <a:ext cx="847725" cy="494629"/>
            </a:xfrm>
            <a:prstGeom prst="rect">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l-GR" sz="1400" b="1" dirty="0" smtClean="0">
                  <a:latin typeface="Arial" pitchFamily="34" charset="0"/>
                  <a:cs typeface="Arial" pitchFamily="34" charset="0"/>
                </a:rPr>
                <a:t>Επιμέρους γεγονός 2</a:t>
              </a:r>
              <a:endParaRPr lang="en-GB" sz="1400" b="1"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1" name="Text Box 7"/>
            <p:cNvSpPr txBox="1">
              <a:spLocks noChangeArrowheads="1"/>
            </p:cNvSpPr>
            <p:nvPr/>
          </p:nvSpPr>
          <p:spPr bwMode="auto">
            <a:xfrm>
              <a:off x="4661446" y="4603678"/>
              <a:ext cx="847725" cy="494629"/>
            </a:xfrm>
            <a:prstGeom prst="rect">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000" b="1" i="0" u="none" strike="noStrike" cap="none" normalizeH="0" baseline="0" dirty="0" smtClean="0">
                  <a:ln>
                    <a:noFill/>
                  </a:ln>
                  <a:solidFill>
                    <a:schemeClr val="tx1"/>
                  </a:solidFill>
                  <a:effectLst/>
                  <a:latin typeface="Calibri" pitchFamily="34" charset="0"/>
                  <a:cs typeface="Arial" pitchFamily="34" charset="0"/>
                </a:rPr>
                <a:t> </a:t>
              </a:r>
              <a:r>
                <a:rPr kumimoji="0" lang="el-GR" sz="1400" b="1" i="0" u="none" strike="noStrike" cap="none" normalizeH="0" baseline="0" dirty="0" smtClean="0">
                  <a:ln>
                    <a:noFill/>
                  </a:ln>
                  <a:solidFill>
                    <a:schemeClr val="tx1"/>
                  </a:solidFill>
                  <a:effectLst/>
                  <a:latin typeface="Arial" pitchFamily="34" charset="0"/>
                  <a:cs typeface="Arial" pitchFamily="34" charset="0"/>
                </a:rPr>
                <a:t>Επιμέρους γεγονός 3</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32" name="Text Box 8"/>
            <p:cNvSpPr txBox="1">
              <a:spLocks noChangeArrowheads="1"/>
            </p:cNvSpPr>
            <p:nvPr/>
          </p:nvSpPr>
          <p:spPr bwMode="auto">
            <a:xfrm>
              <a:off x="4661446" y="5345622"/>
              <a:ext cx="847725" cy="494629"/>
            </a:xfrm>
            <a:prstGeom prst="rect">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l-GR" sz="1400" b="1" dirty="0" smtClean="0">
                  <a:latin typeface="Arial" pitchFamily="34" charset="0"/>
                  <a:cs typeface="Arial" pitchFamily="34" charset="0"/>
                </a:rPr>
                <a:t>Επιμέρους γεγονός 3</a:t>
              </a:r>
              <a:endParaRPr lang="en-GB" sz="1400" b="1"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Text Box 9"/>
            <p:cNvSpPr txBox="1">
              <a:spLocks noChangeArrowheads="1"/>
            </p:cNvSpPr>
            <p:nvPr/>
          </p:nvSpPr>
          <p:spPr bwMode="auto">
            <a:xfrm>
              <a:off x="6074321" y="5345622"/>
              <a:ext cx="847725" cy="494629"/>
            </a:xfrm>
            <a:prstGeom prst="rect">
              <a:avLst/>
            </a:prstGeom>
            <a:solidFill>
              <a:srgbClr val="E36C0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l-GR" sz="1400" b="1" dirty="0" smtClean="0">
                  <a:latin typeface="Arial" pitchFamily="34" charset="0"/>
                  <a:cs typeface="Arial" pitchFamily="34" charset="0"/>
                </a:rPr>
                <a:t>Επιμέρους γεγονός 4</a:t>
              </a:r>
              <a:endParaRPr lang="en-GB" sz="1400" b="1" dirty="0" smtClean="0">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n-GB" sz="1000" b="1"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Line 10"/>
            <p:cNvSpPr>
              <a:spLocks noChangeShapeType="1"/>
            </p:cNvSpPr>
            <p:nvPr/>
          </p:nvSpPr>
          <p:spPr bwMode="auto">
            <a:xfrm>
              <a:off x="2683421" y="4108363"/>
              <a:ext cx="56515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GB"/>
            </a:p>
          </p:txBody>
        </p:sp>
        <p:sp>
          <p:nvSpPr>
            <p:cNvPr id="1035" name="Line 11"/>
            <p:cNvSpPr>
              <a:spLocks noChangeShapeType="1"/>
            </p:cNvSpPr>
            <p:nvPr/>
          </p:nvSpPr>
          <p:spPr bwMode="auto">
            <a:xfrm>
              <a:off x="4096296" y="4850993"/>
              <a:ext cx="56515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GB"/>
            </a:p>
          </p:txBody>
        </p:sp>
        <p:sp>
          <p:nvSpPr>
            <p:cNvPr id="1036" name="Line 12"/>
            <p:cNvSpPr>
              <a:spLocks noChangeShapeType="1"/>
            </p:cNvSpPr>
            <p:nvPr/>
          </p:nvSpPr>
          <p:spPr bwMode="auto">
            <a:xfrm>
              <a:off x="5509171" y="5592936"/>
              <a:ext cx="56515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GB"/>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39552" y="764704"/>
            <a:ext cx="83058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Θεωρητικό πλαίσιο της διδακτικής ακολουθίας για την ενέργεια</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grpSp>
        <p:nvGrpSpPr>
          <p:cNvPr id="2050" name="Group 2"/>
          <p:cNvGrpSpPr>
            <a:grpSpLocks/>
          </p:cNvGrpSpPr>
          <p:nvPr/>
        </p:nvGrpSpPr>
        <p:grpSpPr bwMode="auto">
          <a:xfrm>
            <a:off x="539552" y="1772816"/>
            <a:ext cx="2376104" cy="4572000"/>
            <a:chOff x="4680" y="1620"/>
            <a:chExt cx="1916" cy="7920"/>
          </a:xfrm>
        </p:grpSpPr>
        <p:sp>
          <p:nvSpPr>
            <p:cNvPr id="2051" name="Oval 3"/>
            <p:cNvSpPr>
              <a:spLocks noChangeArrowheads="1"/>
            </p:cNvSpPr>
            <p:nvPr/>
          </p:nvSpPr>
          <p:spPr bwMode="auto">
            <a:xfrm>
              <a:off x="4860" y="3780"/>
              <a:ext cx="1440" cy="1440"/>
            </a:xfrm>
            <a:prstGeom prst="ellipse">
              <a:avLst/>
            </a:prstGeom>
            <a:solidFill>
              <a:schemeClr val="tx2">
                <a:lumMod val="20000"/>
                <a:lumOff val="8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052" name="Oval 4"/>
            <p:cNvSpPr>
              <a:spLocks noChangeArrowheads="1"/>
            </p:cNvSpPr>
            <p:nvPr/>
          </p:nvSpPr>
          <p:spPr bwMode="auto">
            <a:xfrm>
              <a:off x="4860" y="5940"/>
              <a:ext cx="1440" cy="1440"/>
            </a:xfrm>
            <a:prstGeom prst="ellipse">
              <a:avLst/>
            </a:prstGeom>
            <a:solidFill>
              <a:schemeClr val="tx2">
                <a:lumMod val="20000"/>
                <a:lumOff val="8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053" name="Oval 5"/>
            <p:cNvSpPr>
              <a:spLocks noChangeArrowheads="1"/>
            </p:cNvSpPr>
            <p:nvPr/>
          </p:nvSpPr>
          <p:spPr bwMode="auto">
            <a:xfrm>
              <a:off x="4860" y="8100"/>
              <a:ext cx="1440" cy="1440"/>
            </a:xfrm>
            <a:prstGeom prst="ellipse">
              <a:avLst/>
            </a:prstGeom>
            <a:solidFill>
              <a:schemeClr val="tx2">
                <a:lumMod val="20000"/>
                <a:lumOff val="8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054" name="Line 6"/>
            <p:cNvSpPr>
              <a:spLocks noChangeShapeType="1"/>
            </p:cNvSpPr>
            <p:nvPr/>
          </p:nvSpPr>
          <p:spPr bwMode="auto">
            <a:xfrm>
              <a:off x="5580" y="5220"/>
              <a:ext cx="0" cy="72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GB"/>
            </a:p>
          </p:txBody>
        </p:sp>
        <p:sp>
          <p:nvSpPr>
            <p:cNvPr id="2055" name="Line 7"/>
            <p:cNvSpPr>
              <a:spLocks noChangeShapeType="1"/>
            </p:cNvSpPr>
            <p:nvPr/>
          </p:nvSpPr>
          <p:spPr bwMode="auto">
            <a:xfrm>
              <a:off x="5580" y="7380"/>
              <a:ext cx="0" cy="72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GB"/>
            </a:p>
          </p:txBody>
        </p:sp>
        <p:sp>
          <p:nvSpPr>
            <p:cNvPr id="2056" name="Text Box 8"/>
            <p:cNvSpPr txBox="1">
              <a:spLocks noChangeArrowheads="1"/>
            </p:cNvSpPr>
            <p:nvPr/>
          </p:nvSpPr>
          <p:spPr bwMode="auto">
            <a:xfrm>
              <a:off x="4680" y="4140"/>
              <a:ext cx="1800" cy="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0" i="0" u="none" strike="noStrike" cap="none" normalizeH="0" baseline="0" dirty="0" smtClean="0">
                  <a:ln>
                    <a:noFill/>
                  </a:ln>
                  <a:solidFill>
                    <a:schemeClr val="tx1"/>
                  </a:solidFill>
                  <a:effectLst/>
                  <a:latin typeface="Calibri" pitchFamily="34" charset="0"/>
                  <a:cs typeface="Arial" pitchFamily="34" charset="0"/>
                </a:rPr>
                <a:t> </a:t>
              </a:r>
              <a:r>
                <a:rPr kumimoji="0" lang="el-GR" sz="1400" b="1" i="0" u="none" strike="noStrike" cap="none" normalizeH="0" baseline="0" dirty="0" smtClean="0">
                  <a:ln>
                    <a:noFill/>
                  </a:ln>
                  <a:solidFill>
                    <a:schemeClr val="tx2"/>
                  </a:solidFill>
                  <a:effectLst/>
                  <a:latin typeface="Arial" pitchFamily="34" charset="0"/>
                  <a:cs typeface="Arial" pitchFamily="34" charset="0"/>
                </a:rPr>
                <a:t>Φυσική περιγραφή</a:t>
              </a:r>
              <a:endParaRPr kumimoji="0" lang="en-US" sz="1400" b="0" i="0" u="none" strike="noStrike" cap="none" normalizeH="0" baseline="0" dirty="0" smtClean="0">
                <a:ln>
                  <a:noFill/>
                </a:ln>
                <a:solidFill>
                  <a:schemeClr val="tx2"/>
                </a:solidFill>
                <a:effectLst/>
                <a:latin typeface="Arial" pitchFamily="34" charset="0"/>
                <a:cs typeface="Arial" pitchFamily="34" charset="0"/>
              </a:endParaRPr>
            </a:p>
          </p:txBody>
        </p:sp>
        <p:sp>
          <p:nvSpPr>
            <p:cNvPr id="2057" name="Text Box 9"/>
            <p:cNvSpPr txBox="1">
              <a:spLocks noChangeArrowheads="1"/>
            </p:cNvSpPr>
            <p:nvPr/>
          </p:nvSpPr>
          <p:spPr bwMode="auto">
            <a:xfrm>
              <a:off x="4796" y="6235"/>
              <a:ext cx="1800" cy="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1" indent="0" algn="l" defTabSz="914400" rtl="0" eaLnBrk="1" fontAlgn="base" latinLnBrk="0" hangingPunct="1">
                <a:lnSpc>
                  <a:spcPct val="100000"/>
                </a:lnSpc>
                <a:spcBef>
                  <a:spcPct val="0"/>
                </a:spcBef>
                <a:spcAft>
                  <a:spcPts val="1000"/>
                </a:spcAft>
                <a:buClrTx/>
                <a:buSzTx/>
                <a:buFontTx/>
                <a:buNone/>
                <a:tabLst/>
              </a:pPr>
              <a:r>
                <a:rPr kumimoji="0" lang="el-GR" sz="1400" b="1" i="0" u="none" strike="noStrike" cap="none" normalizeH="0" baseline="0" dirty="0" smtClean="0">
                  <a:ln>
                    <a:noFill/>
                  </a:ln>
                  <a:solidFill>
                    <a:schemeClr val="tx2"/>
                  </a:solidFill>
                  <a:effectLst/>
                  <a:latin typeface="Arial" pitchFamily="34" charset="0"/>
                  <a:cs typeface="Arial" pitchFamily="34" charset="0"/>
                </a:rPr>
                <a:t>Ενεργειακή   περιγραφή</a:t>
              </a:r>
              <a:endParaRPr kumimoji="0" lang="en-US" sz="1400" b="0" i="0" u="none" strike="noStrike" cap="none" normalizeH="0" baseline="0" dirty="0" smtClean="0">
                <a:ln>
                  <a:noFill/>
                </a:ln>
                <a:solidFill>
                  <a:schemeClr val="tx2"/>
                </a:solidFill>
                <a:effectLst/>
                <a:latin typeface="Arial" pitchFamily="34" charset="0"/>
                <a:cs typeface="Arial" pitchFamily="34" charset="0"/>
              </a:endParaRPr>
            </a:p>
          </p:txBody>
        </p:sp>
        <p:sp>
          <p:nvSpPr>
            <p:cNvPr id="2058" name="Text Box 10"/>
            <p:cNvSpPr txBox="1">
              <a:spLocks noChangeArrowheads="1"/>
            </p:cNvSpPr>
            <p:nvPr/>
          </p:nvSpPr>
          <p:spPr bwMode="auto">
            <a:xfrm>
              <a:off x="4796" y="8356"/>
              <a:ext cx="1800" cy="7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1" indent="0" algn="l" defTabSz="914400" rtl="0" eaLnBrk="1" fontAlgn="base" latinLnBrk="0" hangingPunct="1">
                <a:lnSpc>
                  <a:spcPct val="100000"/>
                </a:lnSpc>
                <a:spcBef>
                  <a:spcPct val="0"/>
                </a:spcBef>
                <a:spcAft>
                  <a:spcPts val="1000"/>
                </a:spcAft>
                <a:buClrTx/>
                <a:buSzTx/>
                <a:buFontTx/>
                <a:buNone/>
                <a:tabLst/>
              </a:pPr>
              <a:r>
                <a:rPr kumimoji="0" lang="el-GR" sz="1400" b="1" i="0" u="none" strike="noStrike" cap="none" normalizeH="0" baseline="0" dirty="0" smtClean="0">
                  <a:ln>
                    <a:noFill/>
                  </a:ln>
                  <a:solidFill>
                    <a:schemeClr val="tx2"/>
                  </a:solidFill>
                  <a:effectLst/>
                  <a:latin typeface="Arial" pitchFamily="34" charset="0"/>
                  <a:cs typeface="Arial" pitchFamily="34" charset="0"/>
                </a:rPr>
                <a:t>Μαθηματική περιγραφή</a:t>
              </a:r>
              <a:endParaRPr kumimoji="0" lang="en-US" sz="1400" b="0" i="0" u="none" strike="noStrike" cap="none" normalizeH="0" baseline="0" dirty="0" smtClean="0">
                <a:ln>
                  <a:noFill/>
                </a:ln>
                <a:solidFill>
                  <a:schemeClr val="tx2"/>
                </a:solidFill>
                <a:effectLst/>
                <a:latin typeface="Arial" pitchFamily="34" charset="0"/>
                <a:cs typeface="Arial" pitchFamily="34" charset="0"/>
              </a:endParaRPr>
            </a:p>
          </p:txBody>
        </p:sp>
        <p:sp>
          <p:nvSpPr>
            <p:cNvPr id="2059" name="Oval 11"/>
            <p:cNvSpPr>
              <a:spLocks noChangeArrowheads="1"/>
            </p:cNvSpPr>
            <p:nvPr/>
          </p:nvSpPr>
          <p:spPr bwMode="auto">
            <a:xfrm>
              <a:off x="4860" y="1620"/>
              <a:ext cx="1440" cy="1440"/>
            </a:xfrm>
            <a:prstGeom prst="ellipse">
              <a:avLst/>
            </a:prstGeom>
            <a:solidFill>
              <a:schemeClr val="tx2">
                <a:lumMod val="20000"/>
                <a:lumOff val="8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2060" name="Line 12"/>
            <p:cNvSpPr>
              <a:spLocks noChangeShapeType="1"/>
            </p:cNvSpPr>
            <p:nvPr/>
          </p:nvSpPr>
          <p:spPr bwMode="auto">
            <a:xfrm>
              <a:off x="5580" y="3060"/>
              <a:ext cx="0" cy="720"/>
            </a:xfrm>
            <a:prstGeom prst="line">
              <a:avLst/>
            </a:prstGeom>
            <a:noFill/>
            <a:ln w="9525">
              <a:solidFill>
                <a:srgbClr val="000000"/>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en-GB"/>
            </a:p>
          </p:txBody>
        </p:sp>
        <p:sp>
          <p:nvSpPr>
            <p:cNvPr id="2061" name="Text Box 13"/>
            <p:cNvSpPr txBox="1">
              <a:spLocks noChangeArrowheads="1"/>
            </p:cNvSpPr>
            <p:nvPr/>
          </p:nvSpPr>
          <p:spPr bwMode="auto">
            <a:xfrm>
              <a:off x="4680" y="1980"/>
              <a:ext cx="1620" cy="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1" indent="0" algn="l" defTabSz="914400" rtl="0" eaLnBrk="1" fontAlgn="base" latinLnBrk="0" hangingPunct="1">
                <a:lnSpc>
                  <a:spcPct val="100000"/>
                </a:lnSpc>
                <a:spcBef>
                  <a:spcPct val="0"/>
                </a:spcBef>
                <a:spcAft>
                  <a:spcPts val="1000"/>
                </a:spcAft>
                <a:buClrTx/>
                <a:buSzTx/>
                <a:buFontTx/>
                <a:buNone/>
                <a:tabLst/>
              </a:pPr>
              <a:r>
                <a:rPr kumimoji="0" lang="el-GR" sz="900" b="1" i="0" u="none" strike="noStrike" cap="none" normalizeH="0" baseline="0" dirty="0" smtClean="0">
                  <a:ln>
                    <a:noFill/>
                  </a:ln>
                  <a:solidFill>
                    <a:schemeClr val="tx1"/>
                  </a:solidFill>
                  <a:effectLst/>
                  <a:latin typeface="Calibri" pitchFamily="34" charset="0"/>
                  <a:cs typeface="Arial" pitchFamily="34" charset="0"/>
                </a:rPr>
                <a:t>     </a:t>
              </a:r>
              <a:r>
                <a:rPr kumimoji="0" lang="el-GR" sz="1400" b="1" i="0" u="none" strike="noStrike" cap="none" normalizeH="0" baseline="0" dirty="0" smtClean="0">
                  <a:ln>
                    <a:noFill/>
                  </a:ln>
                  <a:solidFill>
                    <a:schemeClr val="tx2"/>
                  </a:solidFill>
                  <a:effectLst/>
                  <a:latin typeface="Arial" pitchFamily="34" charset="0"/>
                  <a:cs typeface="Arial" pitchFamily="34" charset="0"/>
                </a:rPr>
                <a:t>Διατύπωση    προβλήματος</a:t>
              </a:r>
              <a:endParaRPr kumimoji="0" lang="en-US" sz="1400" b="0" i="0" u="none" strike="noStrike" cap="none" normalizeH="0" baseline="0" dirty="0" smtClean="0">
                <a:ln>
                  <a:noFill/>
                </a:ln>
                <a:solidFill>
                  <a:schemeClr val="tx2"/>
                </a:solidFill>
                <a:effectLst/>
                <a:latin typeface="Arial" pitchFamily="34" charset="0"/>
                <a:cs typeface="Arial" pitchFamily="34" charset="0"/>
              </a:endParaRPr>
            </a:p>
          </p:txBody>
        </p:sp>
      </p:grpSp>
      <p:sp>
        <p:nvSpPr>
          <p:cNvPr id="2062" name="Text Box 14"/>
          <p:cNvSpPr txBox="1">
            <a:spLocks noChangeArrowheads="1"/>
          </p:cNvSpPr>
          <p:nvPr/>
        </p:nvSpPr>
        <p:spPr bwMode="auto">
          <a:xfrm>
            <a:off x="2919264" y="1887116"/>
            <a:ext cx="5397152" cy="800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1400" b="1" i="0" u="none" strike="noStrike" cap="none" normalizeH="0" baseline="0" dirty="0" smtClean="0">
                <a:ln>
                  <a:noFill/>
                </a:ln>
                <a:solidFill>
                  <a:schemeClr val="tx2"/>
                </a:solidFill>
                <a:effectLst/>
                <a:latin typeface="Arial" pitchFamily="34" charset="0"/>
                <a:cs typeface="Arial" pitchFamily="34" charset="0"/>
              </a:rPr>
              <a:t>Είναι η περιγραφή η οποία παίζει το ρόλο πηγής πληροφοριών σε ότι αφορά στην κατανόηση της διαδικασίας που  πραγματοποιείται μέσα σε ένα σύστημα όσο και ως πηγή αριθμητικών δεδομένων.</a:t>
            </a:r>
            <a:endParaRPr kumimoji="0" lang="en-US" sz="1400" b="1" i="0" u="none" strike="noStrike" cap="none" normalizeH="0" baseline="0" dirty="0" smtClean="0">
              <a:ln>
                <a:noFill/>
              </a:ln>
              <a:solidFill>
                <a:schemeClr val="tx2"/>
              </a:solidFill>
              <a:effectLst/>
              <a:latin typeface="Arial" pitchFamily="34" charset="0"/>
              <a:cs typeface="Arial" pitchFamily="34" charset="0"/>
            </a:endParaRPr>
          </a:p>
        </p:txBody>
      </p:sp>
      <p:sp>
        <p:nvSpPr>
          <p:cNvPr id="2063" name="Text Box 15"/>
          <p:cNvSpPr txBox="1">
            <a:spLocks noChangeArrowheads="1"/>
          </p:cNvSpPr>
          <p:nvPr/>
        </p:nvSpPr>
        <p:spPr bwMode="auto">
          <a:xfrm>
            <a:off x="2919264" y="3030116"/>
            <a:ext cx="5397152" cy="800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1400" b="1" i="0" u="none" strike="noStrike" cap="none" normalizeH="0" baseline="0" dirty="0" smtClean="0">
                <a:ln>
                  <a:noFill/>
                </a:ln>
                <a:solidFill>
                  <a:schemeClr val="tx2"/>
                </a:solidFill>
                <a:effectLst/>
                <a:latin typeface="Arial" pitchFamily="34" charset="0"/>
                <a:cs typeface="Arial" pitchFamily="34" charset="0"/>
              </a:rPr>
              <a:t>Είναι η λεκτική και οπτική περιγραφή των αλλαγών που παρατηρούνται μέσα σε ένα σύστημα κατά την πραγματοποίηση μιας φυσικής διαδικασίας μέσα σε αυτό.</a:t>
            </a:r>
            <a:endParaRPr kumimoji="0" lang="en-US" sz="1400" b="1" i="0" u="none" strike="noStrike" cap="none" normalizeH="0" baseline="0" dirty="0" smtClean="0">
              <a:ln>
                <a:noFill/>
              </a:ln>
              <a:solidFill>
                <a:schemeClr val="tx2"/>
              </a:solidFill>
              <a:effectLst/>
              <a:latin typeface="Arial" pitchFamily="34" charset="0"/>
              <a:cs typeface="Arial" pitchFamily="34" charset="0"/>
            </a:endParaRPr>
          </a:p>
        </p:txBody>
      </p:sp>
      <p:sp>
        <p:nvSpPr>
          <p:cNvPr id="2064" name="Text Box 16"/>
          <p:cNvSpPr txBox="1">
            <a:spLocks noChangeArrowheads="1"/>
          </p:cNvSpPr>
          <p:nvPr/>
        </p:nvSpPr>
        <p:spPr bwMode="auto">
          <a:xfrm>
            <a:off x="2919264" y="4287416"/>
            <a:ext cx="5397152" cy="68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1400" b="1" i="0" u="none" strike="noStrike" cap="none" normalizeH="0" baseline="0" dirty="0" smtClean="0">
                <a:ln>
                  <a:noFill/>
                </a:ln>
                <a:solidFill>
                  <a:schemeClr val="tx2"/>
                </a:solidFill>
                <a:effectLst/>
                <a:latin typeface="Arial" pitchFamily="34" charset="0"/>
                <a:cs typeface="Arial" pitchFamily="34" charset="0"/>
              </a:rPr>
              <a:t>Είναι η περιγραφή των παρατηρούμενων αλλαγών μέσα σε ένα σύστημα καθώς πραγματοποιείται μια φυσική διαδικασία μέσα σε αυτό με τη χρήση της έννοιας της ενέργειας.</a:t>
            </a:r>
            <a:endParaRPr kumimoji="0" lang="en-US" sz="1400" b="1" i="0" u="none" strike="noStrike" cap="none" normalizeH="0" baseline="0" dirty="0" smtClean="0">
              <a:ln>
                <a:noFill/>
              </a:ln>
              <a:solidFill>
                <a:schemeClr val="tx2"/>
              </a:solidFill>
              <a:effectLst/>
              <a:latin typeface="Arial" pitchFamily="34" charset="0"/>
              <a:cs typeface="Arial" pitchFamily="34" charset="0"/>
            </a:endParaRPr>
          </a:p>
        </p:txBody>
      </p:sp>
      <p:sp>
        <p:nvSpPr>
          <p:cNvPr id="2065" name="Text Box 17"/>
          <p:cNvSpPr txBox="1">
            <a:spLocks noChangeArrowheads="1"/>
          </p:cNvSpPr>
          <p:nvPr/>
        </p:nvSpPr>
        <p:spPr bwMode="auto">
          <a:xfrm>
            <a:off x="2915816" y="5445224"/>
            <a:ext cx="5397152" cy="1028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1400" b="1" i="0" u="none" strike="noStrike" cap="none" normalizeH="0" baseline="0" dirty="0" smtClean="0">
                <a:ln>
                  <a:noFill/>
                </a:ln>
                <a:solidFill>
                  <a:schemeClr val="tx2"/>
                </a:solidFill>
                <a:effectLst/>
                <a:latin typeface="Arial" pitchFamily="34" charset="0"/>
                <a:cs typeface="Arial" pitchFamily="34" charset="0"/>
              </a:rPr>
              <a:t>Είναι η αριθμητική περιγραφή των μεταβολών στην ποσότητα ενέργειας στα αποθέματα ενέργειας καθώς και της ποσότητας ενέργειας που διαδίδεται μέσω των δρόμων διάδοσης κατά την πραγματοποίηση μιας φυσικής διαδικασίας μέσα σε ένα σύστημα. </a:t>
            </a:r>
            <a:endParaRPr kumimoji="0" lang="en-US" sz="1400" b="1" i="0" u="none" strike="noStrike" cap="none" normalizeH="0" baseline="0" dirty="0" smtClean="0">
              <a:ln>
                <a:noFill/>
              </a:ln>
              <a:solidFill>
                <a:srgbClr val="C00000"/>
              </a:solidFill>
              <a:effectLst/>
              <a:latin typeface="Arial" pitchFamily="34" charset="0"/>
              <a:cs typeface="Arial" pitchFamily="34" charset="0"/>
            </a:endParaRPr>
          </a:p>
        </p:txBody>
      </p:sp>
      <p:sp>
        <p:nvSpPr>
          <p:cNvPr id="19" name="Action Button: Forward or Next 18">
            <a:hlinkClick r:id="rId2" action="ppaction://hlinkfile" highlightClick="1"/>
          </p:cNvPr>
          <p:cNvSpPr/>
          <p:nvPr/>
        </p:nvSpPr>
        <p:spPr>
          <a:xfrm>
            <a:off x="6516216" y="6381328"/>
            <a:ext cx="504056" cy="288032"/>
          </a:xfrm>
          <a:prstGeom prst="actionButtonForwardNex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340768"/>
            <a:ext cx="8305800" cy="1143000"/>
          </a:xfrm>
        </p:spPr>
        <p:txBody>
          <a:bodyPr>
            <a:noAutofit/>
          </a:bodyPr>
          <a:lstStyle/>
          <a:p>
            <a:r>
              <a:rPr lang="el-GR" sz="2800" dirty="0" smtClean="0">
                <a:latin typeface="Arial" pitchFamily="34" charset="0"/>
                <a:cs typeface="Arial" pitchFamily="34" charset="0"/>
              </a:rPr>
              <a:t>Βήμα τρίτο: </a:t>
            </a:r>
            <a:r>
              <a:rPr lang="el-GR" sz="2400" dirty="0" smtClean="0">
                <a:latin typeface="Arial" pitchFamily="34" charset="0"/>
                <a:cs typeface="Arial" pitchFamily="34" charset="0"/>
              </a:rPr>
              <a:t>Αναγνώριση των </a:t>
            </a:r>
            <a:r>
              <a:rPr lang="el-GR" sz="2400" i="1" dirty="0" smtClean="0">
                <a:latin typeface="Arial" pitchFamily="34" charset="0"/>
                <a:cs typeface="Arial" pitchFamily="34" charset="0"/>
              </a:rPr>
              <a:t>μαθησιακών απαιτήσεων (</a:t>
            </a:r>
            <a:r>
              <a:rPr lang="en-GB" sz="2400" i="1" dirty="0" smtClean="0">
                <a:latin typeface="Arial" pitchFamily="34" charset="0"/>
                <a:cs typeface="Arial" pitchFamily="34" charset="0"/>
              </a:rPr>
              <a:t>learning demands)</a:t>
            </a:r>
            <a:r>
              <a:rPr lang="el-GR" sz="2400" i="1" dirty="0" smtClean="0">
                <a:latin typeface="Arial" pitchFamily="34" charset="0"/>
                <a:cs typeface="Arial" pitchFamily="34" charset="0"/>
              </a:rPr>
              <a:t> </a:t>
            </a:r>
            <a:r>
              <a:rPr lang="el-GR" sz="2400" dirty="0" smtClean="0">
                <a:latin typeface="Arial" pitchFamily="34" charset="0"/>
                <a:cs typeface="Arial" pitchFamily="34" charset="0"/>
              </a:rPr>
              <a:t>με αποτίμηση της φύσης των οποιονδήποτε διαφορών (εννοιολογικών, επιστημολογικών, οντολογικών) μεταξύ των 1 και 2 </a:t>
            </a:r>
            <a:endParaRPr lang="en-GB" sz="2400" dirty="0">
              <a:latin typeface="Arial" pitchFamily="34" charset="0"/>
              <a:cs typeface="Arial" pitchFamily="34" charset="0"/>
            </a:endParaRPr>
          </a:p>
        </p:txBody>
      </p:sp>
      <p:sp>
        <p:nvSpPr>
          <p:cNvPr id="3" name="TextBox 2"/>
          <p:cNvSpPr txBox="1"/>
          <p:nvPr/>
        </p:nvSpPr>
        <p:spPr>
          <a:xfrm>
            <a:off x="467544" y="2780928"/>
            <a:ext cx="8064896" cy="1938992"/>
          </a:xfrm>
          <a:prstGeom prst="rect">
            <a:avLst/>
          </a:prstGeom>
          <a:noFill/>
        </p:spPr>
        <p:txBody>
          <a:bodyPr wrap="square" rtlCol="0">
            <a:spAutoFit/>
          </a:bodyPr>
          <a:lstStyle/>
          <a:p>
            <a:pPr algn="just"/>
            <a:r>
              <a:rPr lang="el-GR" sz="2400" dirty="0" smtClean="0">
                <a:solidFill>
                  <a:schemeClr val="tx2"/>
                </a:solidFill>
                <a:latin typeface="Arial" pitchFamily="34" charset="0"/>
                <a:cs typeface="Arial" pitchFamily="34" charset="0"/>
              </a:rPr>
              <a:t>Η αναγνώριση των μαθησιακών απαιτήσεων έγινε με τη σύγκριση των διαφορών ανάμεσα στις ιδέες για την ενέργεια του θεωρητικού πλαισίου της καινοτόμας διδακτικής ακολουθίας και των </a:t>
            </a:r>
            <a:r>
              <a:rPr lang="en-GB" sz="2400" dirty="0" smtClean="0">
                <a:solidFill>
                  <a:schemeClr val="tx2"/>
                </a:solidFill>
                <a:latin typeface="Arial" pitchFamily="34" charset="0"/>
                <a:cs typeface="Arial" pitchFamily="34" charset="0"/>
              </a:rPr>
              <a:t>‘</a:t>
            </a:r>
            <a:r>
              <a:rPr lang="el-GR" sz="2400" dirty="0" smtClean="0">
                <a:solidFill>
                  <a:schemeClr val="tx2"/>
                </a:solidFill>
                <a:latin typeface="Arial" pitchFamily="34" charset="0"/>
                <a:cs typeface="Arial" pitchFamily="34" charset="0"/>
              </a:rPr>
              <a:t>καθημερινών</a:t>
            </a:r>
            <a:r>
              <a:rPr lang="en-GB" sz="2400" dirty="0" smtClean="0">
                <a:solidFill>
                  <a:schemeClr val="tx2"/>
                </a:solidFill>
                <a:latin typeface="Arial" pitchFamily="34" charset="0"/>
                <a:cs typeface="Arial" pitchFamily="34" charset="0"/>
              </a:rPr>
              <a:t>’</a:t>
            </a:r>
            <a:r>
              <a:rPr lang="el-GR" sz="2400" dirty="0" smtClean="0">
                <a:solidFill>
                  <a:schemeClr val="tx2"/>
                </a:solidFill>
                <a:latin typeface="Arial" pitchFamily="34" charset="0"/>
                <a:cs typeface="Arial" pitchFamily="34" charset="0"/>
              </a:rPr>
              <a:t> αντιλήψεων των μαθητών.</a:t>
            </a:r>
            <a:endParaRPr lang="en-GB" sz="24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764705"/>
            <a:ext cx="6696744" cy="892552"/>
          </a:xfrm>
          <a:prstGeom prst="rect">
            <a:avLst/>
          </a:prstGeom>
          <a:noFill/>
        </p:spPr>
        <p:txBody>
          <a:bodyPr wrap="square" rtlCol="0">
            <a:spAutoFit/>
          </a:bodyPr>
          <a:lstStyle/>
          <a:p>
            <a:r>
              <a:rPr lang="el-GR" sz="2800" dirty="0" smtClean="0">
                <a:solidFill>
                  <a:schemeClr val="tx2"/>
                </a:solidFill>
                <a:latin typeface="Arial" pitchFamily="34" charset="0"/>
                <a:cs typeface="Arial" pitchFamily="34" charset="0"/>
              </a:rPr>
              <a:t>Μαθησιακή απαίτηση </a:t>
            </a:r>
          </a:p>
          <a:p>
            <a:r>
              <a:rPr lang="en-GB" sz="2400" dirty="0" smtClean="0">
                <a:solidFill>
                  <a:schemeClr val="tx2"/>
                </a:solidFill>
                <a:latin typeface="Arial" pitchFamily="34" charset="0"/>
                <a:cs typeface="Arial" pitchFamily="34" charset="0"/>
              </a:rPr>
              <a:t>(Learning demand)</a:t>
            </a:r>
            <a:endParaRPr lang="en-GB" sz="2400" dirty="0">
              <a:solidFill>
                <a:schemeClr val="tx2"/>
              </a:solidFill>
              <a:latin typeface="Arial" pitchFamily="34" charset="0"/>
              <a:cs typeface="Arial" pitchFamily="34" charset="0"/>
            </a:endParaRPr>
          </a:p>
        </p:txBody>
      </p:sp>
      <p:sp>
        <p:nvSpPr>
          <p:cNvPr id="3" name="TextBox 2"/>
          <p:cNvSpPr txBox="1"/>
          <p:nvPr/>
        </p:nvSpPr>
        <p:spPr>
          <a:xfrm>
            <a:off x="971600" y="1772817"/>
            <a:ext cx="7272808" cy="4524315"/>
          </a:xfrm>
          <a:prstGeom prst="rect">
            <a:avLst/>
          </a:prstGeom>
          <a:noFill/>
        </p:spPr>
        <p:txBody>
          <a:bodyPr wrap="square" rtlCol="0">
            <a:spAutoFit/>
          </a:bodyPr>
          <a:lstStyle/>
          <a:p>
            <a:pPr algn="just"/>
            <a:r>
              <a:rPr lang="el-GR" sz="2400" dirty="0" smtClean="0">
                <a:solidFill>
                  <a:schemeClr val="tx2"/>
                </a:solidFill>
                <a:latin typeface="Arial" pitchFamily="34" charset="0"/>
                <a:cs typeface="Arial" pitchFamily="34" charset="0"/>
              </a:rPr>
              <a:t>Ένα εργαλείο για το σχεδιασμό και την αξιολόγηση διδακτικών παρεμβάσεων που πληροφορούνται από ευρήματα ερευνών.</a:t>
            </a:r>
          </a:p>
          <a:p>
            <a:pPr algn="just"/>
            <a:endParaRPr lang="el-GR" sz="2400" dirty="0">
              <a:solidFill>
                <a:schemeClr val="tx2"/>
              </a:solidFill>
              <a:latin typeface="Arial" pitchFamily="34" charset="0"/>
              <a:cs typeface="Arial" pitchFamily="34" charset="0"/>
            </a:endParaRPr>
          </a:p>
          <a:p>
            <a:pPr algn="just"/>
            <a:r>
              <a:rPr lang="el-GR" sz="2400" dirty="0">
                <a:solidFill>
                  <a:schemeClr val="tx2"/>
                </a:solidFill>
                <a:latin typeface="Arial" pitchFamily="34" charset="0"/>
                <a:cs typeface="Arial" pitchFamily="34" charset="0"/>
              </a:rPr>
              <a:t>΄</a:t>
            </a:r>
            <a:r>
              <a:rPr lang="el-GR" sz="2400" dirty="0" smtClean="0">
                <a:solidFill>
                  <a:schemeClr val="tx2"/>
                </a:solidFill>
                <a:latin typeface="Arial" pitchFamily="34" charset="0"/>
                <a:cs typeface="Arial" pitchFamily="34" charset="0"/>
              </a:rPr>
              <a:t>΄Ο σκοπός της αναγνώρισης των μαθησιακών απαιτήσεων είναι η επισήμανση των μαθησιακών δυσκολιών τις οποίες αντιμετωπίζουν οι μανθάνοντες κατά τη διδασκαλία μιας συγκεκριμένης πτυχής της σχολικής επιστήμης· η διδασκαλία μπορεί έτσι να εστιαστεί σε αυτές τις διδακτικές απαιτήσεις΄ (</a:t>
            </a:r>
            <a:r>
              <a:rPr lang="en-GB" sz="2400" dirty="0" smtClean="0">
                <a:solidFill>
                  <a:schemeClr val="tx2"/>
                </a:solidFill>
                <a:latin typeface="Arial" pitchFamily="34" charset="0"/>
                <a:cs typeface="Arial" pitchFamily="34" charset="0"/>
              </a:rPr>
              <a:t>Leach and Scott, 2002, p.126).</a:t>
            </a:r>
            <a:r>
              <a:rPr lang="el-GR" sz="2400" dirty="0" smtClean="0">
                <a:solidFill>
                  <a:schemeClr val="tx2"/>
                </a:solidFill>
                <a:latin typeface="Arial" pitchFamily="34" charset="0"/>
                <a:cs typeface="Arial" pitchFamily="34" charset="0"/>
              </a:rPr>
              <a:t> </a:t>
            </a:r>
            <a:endParaRPr lang="en-GB" sz="2400" dirty="0">
              <a:solidFill>
                <a:schemeClr val="tx2"/>
              </a:solidFill>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980729"/>
            <a:ext cx="8964488" cy="461665"/>
          </a:xfrm>
          <a:prstGeom prst="rect">
            <a:avLst/>
          </a:prstGeom>
          <a:noFill/>
        </p:spPr>
        <p:txBody>
          <a:bodyPr wrap="square" rtlCol="0">
            <a:spAutoFit/>
          </a:bodyPr>
          <a:lstStyle/>
          <a:p>
            <a:pPr algn="ctr"/>
            <a:r>
              <a:rPr lang="el-GR" sz="240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Παραδείγματα διδακτικών απαιτήσεων στην έννοια της ενέργειας</a:t>
            </a:r>
            <a:endParaRPr lang="en-GB" sz="2400" dirty="0">
              <a:solidFill>
                <a:schemeClr val="tx2"/>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TextBox 4"/>
          <p:cNvSpPr txBox="1"/>
          <p:nvPr/>
        </p:nvSpPr>
        <p:spPr>
          <a:xfrm>
            <a:off x="251520" y="1628800"/>
            <a:ext cx="8640960" cy="4708981"/>
          </a:xfrm>
          <a:prstGeom prst="rect">
            <a:avLst/>
          </a:prstGeom>
          <a:noFill/>
        </p:spPr>
        <p:txBody>
          <a:bodyPr wrap="square" rtlCol="0">
            <a:spAutoFit/>
          </a:bodyPr>
          <a:lstStyle/>
          <a:p>
            <a:pPr algn="just"/>
            <a:r>
              <a:rPr lang="el-GR" sz="2000" b="1" dirty="0" smtClean="0">
                <a:solidFill>
                  <a:schemeClr val="tx2"/>
                </a:solidFill>
                <a:latin typeface="Arial" pitchFamily="34" charset="0"/>
                <a:cs typeface="Arial" pitchFamily="34" charset="0"/>
              </a:rPr>
              <a:t>Εννοιολογικής φύσης</a:t>
            </a:r>
          </a:p>
          <a:p>
            <a:pPr algn="just"/>
            <a:endParaRPr lang="el-GR" sz="2000" dirty="0">
              <a:solidFill>
                <a:schemeClr val="tx2"/>
              </a:solidFill>
              <a:latin typeface="Arial" pitchFamily="34" charset="0"/>
              <a:cs typeface="Arial" pitchFamily="34" charset="0"/>
            </a:endParaRPr>
          </a:p>
          <a:p>
            <a:pPr algn="just"/>
            <a:endParaRPr lang="el-GR" sz="2000" dirty="0" smtClean="0">
              <a:solidFill>
                <a:schemeClr val="tx2"/>
              </a:solidFill>
              <a:latin typeface="Arial" pitchFamily="34" charset="0"/>
              <a:cs typeface="Arial" pitchFamily="34" charset="0"/>
            </a:endParaRPr>
          </a:p>
          <a:p>
            <a:pPr algn="just"/>
            <a:endParaRPr lang="el-GR" sz="2000" dirty="0">
              <a:solidFill>
                <a:schemeClr val="tx2"/>
              </a:solidFill>
              <a:latin typeface="Arial" pitchFamily="34" charset="0"/>
              <a:cs typeface="Arial" pitchFamily="34" charset="0"/>
            </a:endParaRPr>
          </a:p>
          <a:p>
            <a:pPr algn="just"/>
            <a:endParaRPr lang="el-GR" sz="2000" dirty="0" smtClean="0">
              <a:solidFill>
                <a:schemeClr val="tx2"/>
              </a:solidFill>
              <a:latin typeface="Arial" pitchFamily="34" charset="0"/>
              <a:cs typeface="Arial" pitchFamily="34" charset="0"/>
            </a:endParaRPr>
          </a:p>
          <a:p>
            <a:pPr algn="just"/>
            <a:endParaRPr lang="el-GR" sz="2000" dirty="0">
              <a:solidFill>
                <a:schemeClr val="tx2"/>
              </a:solidFill>
              <a:latin typeface="Arial" pitchFamily="34" charset="0"/>
              <a:cs typeface="Arial" pitchFamily="34" charset="0"/>
            </a:endParaRPr>
          </a:p>
          <a:p>
            <a:pPr algn="just"/>
            <a:endParaRPr lang="el-GR" sz="2000" dirty="0" smtClean="0">
              <a:solidFill>
                <a:schemeClr val="tx2"/>
              </a:solidFill>
              <a:latin typeface="Arial" pitchFamily="34" charset="0"/>
              <a:cs typeface="Arial" pitchFamily="34" charset="0"/>
            </a:endParaRPr>
          </a:p>
          <a:p>
            <a:pPr algn="just"/>
            <a:endParaRPr lang="el-GR" sz="2000" dirty="0">
              <a:solidFill>
                <a:schemeClr val="tx2"/>
              </a:solidFill>
              <a:latin typeface="Arial" pitchFamily="34" charset="0"/>
              <a:cs typeface="Arial" pitchFamily="34" charset="0"/>
            </a:endParaRPr>
          </a:p>
          <a:p>
            <a:pPr algn="just"/>
            <a:endParaRPr lang="el-GR" sz="2000" dirty="0" smtClean="0">
              <a:solidFill>
                <a:schemeClr val="tx2"/>
              </a:solidFill>
              <a:latin typeface="Arial" pitchFamily="34" charset="0"/>
              <a:cs typeface="Arial" pitchFamily="34" charset="0"/>
            </a:endParaRPr>
          </a:p>
          <a:p>
            <a:pPr algn="just"/>
            <a:endParaRPr lang="el-GR" sz="2000" dirty="0">
              <a:solidFill>
                <a:schemeClr val="tx2"/>
              </a:solidFill>
              <a:latin typeface="Arial" pitchFamily="34" charset="0"/>
              <a:cs typeface="Arial" pitchFamily="34" charset="0"/>
            </a:endParaRPr>
          </a:p>
          <a:p>
            <a:pPr algn="just"/>
            <a:endParaRPr lang="el-GR" sz="2000" dirty="0" smtClean="0">
              <a:solidFill>
                <a:schemeClr val="tx2"/>
              </a:solidFill>
              <a:latin typeface="Arial" pitchFamily="34" charset="0"/>
              <a:cs typeface="Arial" pitchFamily="34" charset="0"/>
            </a:endParaRPr>
          </a:p>
          <a:p>
            <a:pPr algn="just"/>
            <a:endParaRPr lang="el-GR" sz="2000" dirty="0">
              <a:solidFill>
                <a:schemeClr val="tx2"/>
              </a:solidFill>
              <a:latin typeface="Arial" pitchFamily="34" charset="0"/>
              <a:cs typeface="Arial" pitchFamily="34" charset="0"/>
            </a:endParaRPr>
          </a:p>
          <a:p>
            <a:pPr algn="just"/>
            <a:r>
              <a:rPr lang="el-GR" sz="2000" dirty="0" smtClean="0">
                <a:solidFill>
                  <a:schemeClr val="tx2"/>
                </a:solidFill>
                <a:latin typeface="Arial" pitchFamily="34" charset="0"/>
                <a:cs typeface="Arial" pitchFamily="34" charset="0"/>
              </a:rPr>
              <a:t>Συγκρίνετε την ποσότητα ενέργειας στο βαρυτικό απόθεμα του συστήματος κιβώτιο-Γη αν το κιβώτιο ανυψώνεται στο ίδιο ύψος: (α) από τις σκάλες, (β) με τη βοήθεια μιας τροχαλίας.</a:t>
            </a:r>
            <a:endParaRPr lang="en-GB" sz="2000" dirty="0">
              <a:solidFill>
                <a:schemeClr val="tx2"/>
              </a:solidFill>
              <a:latin typeface="Arial" pitchFamily="34" charset="0"/>
              <a:cs typeface="Arial" pitchFamily="34" charset="0"/>
            </a:endParaRPr>
          </a:p>
        </p:txBody>
      </p:sp>
      <p:pic>
        <p:nvPicPr>
          <p:cNvPr id="6" name="Picture 5"/>
          <p:cNvPicPr/>
          <p:nvPr/>
        </p:nvPicPr>
        <p:blipFill>
          <a:blip r:embed="rId2" cstate="print"/>
          <a:srcRect/>
          <a:stretch>
            <a:fillRect/>
          </a:stretch>
        </p:blipFill>
        <p:spPr bwMode="auto">
          <a:xfrm>
            <a:off x="1763688" y="2132857"/>
            <a:ext cx="5688632" cy="3096344"/>
          </a:xfrm>
          <a:prstGeom prst="rect">
            <a:avLst/>
          </a:prstGeom>
          <a:noFill/>
          <a:ln w="9525">
            <a:noFill/>
            <a:miter lim="800000"/>
            <a:headEnd/>
            <a:tailEnd/>
          </a:ln>
        </p:spPr>
      </p:pic>
      <p:sp>
        <p:nvSpPr>
          <p:cNvPr id="7" name="Rectangle 6"/>
          <p:cNvSpPr/>
          <p:nvPr/>
        </p:nvSpPr>
        <p:spPr>
          <a:xfrm>
            <a:off x="1763688" y="2132857"/>
            <a:ext cx="5688632" cy="3096344"/>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780696"/>
          </a:xfrm>
        </p:spPr>
        <p:txBody>
          <a:bodyPr>
            <a:normAutofit/>
          </a:bodyPr>
          <a:lstStyle/>
          <a:p>
            <a:r>
              <a:rPr lang="el-GR" sz="3200" dirty="0" smtClean="0">
                <a:latin typeface="Arial" pitchFamily="34" charset="0"/>
                <a:cs typeface="Arial" pitchFamily="34" charset="0"/>
              </a:rPr>
              <a:t>Εισαγωγή</a:t>
            </a:r>
            <a:endParaRPr lang="en-GB" sz="3200" dirty="0">
              <a:latin typeface="Arial" pitchFamily="34" charset="0"/>
              <a:cs typeface="Arial" pitchFamily="34" charset="0"/>
            </a:endParaRPr>
          </a:p>
        </p:txBody>
      </p:sp>
      <p:sp>
        <p:nvSpPr>
          <p:cNvPr id="4" name="TextBox 3"/>
          <p:cNvSpPr txBox="1"/>
          <p:nvPr/>
        </p:nvSpPr>
        <p:spPr>
          <a:xfrm>
            <a:off x="467544" y="1988840"/>
            <a:ext cx="8208912" cy="3785652"/>
          </a:xfrm>
          <a:prstGeom prst="rect">
            <a:avLst/>
          </a:prstGeom>
          <a:noFill/>
        </p:spPr>
        <p:txBody>
          <a:bodyPr wrap="square" rtlCol="0">
            <a:spAutoFit/>
          </a:bodyPr>
          <a:lstStyle/>
          <a:p>
            <a:r>
              <a:rPr lang="el-GR" sz="2000" dirty="0" smtClean="0">
                <a:solidFill>
                  <a:schemeClr val="tx2"/>
                </a:solidFill>
                <a:latin typeface="Arial" pitchFamily="34" charset="0"/>
                <a:cs typeface="Arial" pitchFamily="34" charset="0"/>
              </a:rPr>
              <a:t>Η ενέργεια είναι μια από τις δυσκολότερες έννοιες για τη διδασκαλία και κατανόησή της. Αυτό αποδίδεται σε τρεις κυρίως λόγους:</a:t>
            </a:r>
          </a:p>
          <a:p>
            <a:endParaRPr lang="el-GR" sz="2000" dirty="0" smtClean="0">
              <a:solidFill>
                <a:schemeClr val="tx2"/>
              </a:solidFill>
              <a:latin typeface="Arial" pitchFamily="34" charset="0"/>
              <a:cs typeface="Arial" pitchFamily="34" charset="0"/>
            </a:endParaRPr>
          </a:p>
          <a:p>
            <a:pPr>
              <a:buFont typeface="Wingdings" pitchFamily="2" charset="2"/>
              <a:buChar char="§"/>
            </a:pPr>
            <a:r>
              <a:rPr lang="el-GR" sz="2000" dirty="0">
                <a:solidFill>
                  <a:schemeClr val="tx2"/>
                </a:solidFill>
                <a:latin typeface="Arial" pitchFamily="34" charset="0"/>
                <a:cs typeface="Arial" pitchFamily="34" charset="0"/>
              </a:rPr>
              <a:t> </a:t>
            </a:r>
            <a:r>
              <a:rPr lang="el-GR" sz="2000" dirty="0" smtClean="0">
                <a:solidFill>
                  <a:schemeClr val="tx2"/>
                </a:solidFill>
                <a:latin typeface="Arial" pitchFamily="34" charset="0"/>
                <a:cs typeface="Arial" pitchFamily="34" charset="0"/>
              </a:rPr>
              <a:t>Η λέξη </a:t>
            </a:r>
            <a:r>
              <a:rPr lang="en-GB" sz="2000" dirty="0" smtClean="0">
                <a:solidFill>
                  <a:schemeClr val="tx2"/>
                </a:solidFill>
                <a:latin typeface="Arial" pitchFamily="34" charset="0"/>
                <a:cs typeface="Arial" pitchFamily="34" charset="0"/>
              </a:rPr>
              <a:t>‘</a:t>
            </a:r>
            <a:r>
              <a:rPr lang="el-GR" sz="2000" dirty="0" smtClean="0">
                <a:solidFill>
                  <a:schemeClr val="tx2"/>
                </a:solidFill>
                <a:latin typeface="Arial" pitchFamily="34" charset="0"/>
                <a:cs typeface="Arial" pitchFamily="34" charset="0"/>
              </a:rPr>
              <a:t>ένέργεια</a:t>
            </a:r>
            <a:r>
              <a:rPr lang="en-GB" sz="2000" dirty="0" smtClean="0">
                <a:solidFill>
                  <a:schemeClr val="tx2"/>
                </a:solidFill>
                <a:latin typeface="Arial" pitchFamily="34" charset="0"/>
                <a:cs typeface="Arial" pitchFamily="34" charset="0"/>
              </a:rPr>
              <a:t>’</a:t>
            </a:r>
            <a:r>
              <a:rPr lang="el-GR" sz="2000" dirty="0" smtClean="0">
                <a:solidFill>
                  <a:schemeClr val="tx2"/>
                </a:solidFill>
                <a:latin typeface="Arial" pitchFamily="34" charset="0"/>
                <a:cs typeface="Arial" pitchFamily="34" charset="0"/>
              </a:rPr>
              <a:t> χρησιμοποιείται στην καθημερινή γλώσσα με πολλούς τρόπους οι οποίοι συχνά δεν είναι συνεπείς με την επιστημονική έννοια της</a:t>
            </a:r>
          </a:p>
          <a:p>
            <a:pPr>
              <a:buFont typeface="Wingdings" pitchFamily="2" charset="2"/>
              <a:buChar char="§"/>
            </a:pPr>
            <a:r>
              <a:rPr lang="el-GR" sz="2000" dirty="0">
                <a:solidFill>
                  <a:schemeClr val="tx2"/>
                </a:solidFill>
                <a:latin typeface="Arial" pitchFamily="34" charset="0"/>
                <a:cs typeface="Arial" pitchFamily="34" charset="0"/>
              </a:rPr>
              <a:t> </a:t>
            </a:r>
            <a:r>
              <a:rPr lang="el-GR" sz="2000" dirty="0" smtClean="0">
                <a:solidFill>
                  <a:schemeClr val="tx2"/>
                </a:solidFill>
                <a:latin typeface="Arial" pitchFamily="34" charset="0"/>
                <a:cs typeface="Arial" pitchFamily="34" charset="0"/>
              </a:rPr>
              <a:t>Η αφηρημένη φύση της ενέργειας-η ενέργεια δεν γίνεται άμεσα αντιληπτή ούτε μπορεί να μετρηθεί</a:t>
            </a:r>
          </a:p>
          <a:p>
            <a:pPr>
              <a:buFont typeface="Wingdings" pitchFamily="2" charset="2"/>
              <a:buChar char="§"/>
            </a:pPr>
            <a:r>
              <a:rPr lang="el-GR" sz="2000" dirty="0">
                <a:solidFill>
                  <a:schemeClr val="tx2"/>
                </a:solidFill>
                <a:latin typeface="Arial" pitchFamily="34" charset="0"/>
                <a:cs typeface="Arial" pitchFamily="34" charset="0"/>
              </a:rPr>
              <a:t> </a:t>
            </a:r>
            <a:r>
              <a:rPr lang="el-GR" sz="2000" dirty="0" smtClean="0">
                <a:solidFill>
                  <a:schemeClr val="tx2"/>
                </a:solidFill>
                <a:latin typeface="Arial" pitchFamily="34" charset="0"/>
                <a:cs typeface="Arial" pitchFamily="34" charset="0"/>
              </a:rPr>
              <a:t>Δεν υπάρχει ένας απλός και σαφής ορισμός για την ενέργεια, που να είναι αποδεκτός τόσο από τους ερευνητές όσο και τους εκπαιδευτικούς φυσικών επιστημών.</a:t>
            </a:r>
            <a:endParaRPr lang="el-GR" sz="2000" dirty="0">
              <a:solidFill>
                <a:schemeClr val="tx2"/>
              </a:solidFill>
              <a:latin typeface="Arial" pitchFamily="34" charset="0"/>
              <a:cs typeface="Arial" pitchFamily="34" charset="0"/>
            </a:endParaRPr>
          </a:p>
          <a:p>
            <a:pPr>
              <a:buFont typeface="Wingdings" pitchFamily="2" charset="2"/>
              <a:buChar char="§"/>
            </a:pPr>
            <a:endParaRPr lang="en-GB" sz="2000" dirty="0">
              <a:solidFill>
                <a:schemeClr val="tx2"/>
              </a:solidFill>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980729"/>
            <a:ext cx="8964488" cy="461665"/>
          </a:xfrm>
          <a:prstGeom prst="rect">
            <a:avLst/>
          </a:prstGeom>
          <a:noFill/>
        </p:spPr>
        <p:txBody>
          <a:bodyPr wrap="square" rtlCol="0">
            <a:spAutoFit/>
          </a:bodyPr>
          <a:lstStyle/>
          <a:p>
            <a:pPr algn="ctr"/>
            <a:r>
              <a:rPr lang="el-GR" sz="240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Παραδείγματα διδακτικών απαιτήσεων στην έννοια της ενέργειας</a:t>
            </a:r>
            <a:endParaRPr lang="en-GB" sz="2400" dirty="0">
              <a:solidFill>
                <a:schemeClr val="tx2"/>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TextBox 2"/>
          <p:cNvSpPr txBox="1"/>
          <p:nvPr/>
        </p:nvSpPr>
        <p:spPr>
          <a:xfrm>
            <a:off x="251520" y="1844824"/>
            <a:ext cx="8568952" cy="3939540"/>
          </a:xfrm>
          <a:prstGeom prst="rect">
            <a:avLst/>
          </a:prstGeom>
          <a:noFill/>
        </p:spPr>
        <p:txBody>
          <a:bodyPr wrap="square" rtlCol="0">
            <a:spAutoFit/>
          </a:bodyPr>
          <a:lstStyle/>
          <a:p>
            <a:pPr algn="just">
              <a:lnSpc>
                <a:spcPct val="150000"/>
              </a:lnSpc>
            </a:pPr>
            <a:r>
              <a:rPr lang="el-GR" sz="2000" b="1" dirty="0" smtClean="0">
                <a:solidFill>
                  <a:schemeClr val="tx2"/>
                </a:solidFill>
                <a:latin typeface="Arial" pitchFamily="34" charset="0"/>
                <a:cs typeface="Arial" pitchFamily="34" charset="0"/>
              </a:rPr>
              <a:t>Εννοιολογικής φύσης</a:t>
            </a:r>
          </a:p>
          <a:p>
            <a:pPr algn="just"/>
            <a:r>
              <a:rPr lang="el-GR" sz="2000" u="sng" dirty="0" smtClean="0">
                <a:solidFill>
                  <a:schemeClr val="tx2"/>
                </a:solidFill>
                <a:latin typeface="Arial" pitchFamily="34" charset="0"/>
                <a:cs typeface="Arial" pitchFamily="34" charset="0"/>
              </a:rPr>
              <a:t>Επιστημονική άποψη: </a:t>
            </a:r>
            <a:r>
              <a:rPr lang="el-GR" sz="2000" dirty="0" smtClean="0">
                <a:solidFill>
                  <a:schemeClr val="tx2"/>
                </a:solidFill>
                <a:latin typeface="Arial" pitchFamily="34" charset="0"/>
                <a:cs typeface="Arial" pitchFamily="34" charset="0"/>
              </a:rPr>
              <a:t>Η ποσότητα της ενέργειας στο βαρυτικό απόθεμα του συστήματος κιβώτιο-Γη είναι ή </a:t>
            </a:r>
            <a:r>
              <a:rPr lang="el-GR" sz="2000" b="1" dirty="0" smtClean="0">
                <a:solidFill>
                  <a:schemeClr val="tx2"/>
                </a:solidFill>
                <a:latin typeface="Arial" pitchFamily="34" charset="0"/>
                <a:cs typeface="Arial" pitchFamily="34" charset="0"/>
              </a:rPr>
              <a:t>ίδια</a:t>
            </a:r>
            <a:r>
              <a:rPr lang="el-GR" sz="2000" dirty="0" smtClean="0">
                <a:solidFill>
                  <a:schemeClr val="tx2"/>
                </a:solidFill>
                <a:latin typeface="Arial" pitchFamily="34" charset="0"/>
                <a:cs typeface="Arial" pitchFamily="34" charset="0"/>
              </a:rPr>
              <a:t> για τις δύο διαδρομές γιατί είναι ανάλογη της κατακόρυφης απόστασης μεταξύ των δύο θέσεων και δεν εξαρτάται από τη διαδρομή που ακολουθεί το αντικείμενο κατά την κίνησή του ανάμεσα στις δύο κατακόρυφες θέσεις.</a:t>
            </a:r>
          </a:p>
          <a:p>
            <a:pPr algn="just"/>
            <a:endParaRPr lang="el-GR" sz="2000" dirty="0" smtClean="0">
              <a:solidFill>
                <a:schemeClr val="tx2"/>
              </a:solidFill>
              <a:latin typeface="Arial" pitchFamily="34" charset="0"/>
              <a:cs typeface="Arial" pitchFamily="34" charset="0"/>
            </a:endParaRPr>
          </a:p>
          <a:p>
            <a:pPr algn="just"/>
            <a:r>
              <a:rPr lang="el-GR" sz="2000" u="sng" dirty="0" smtClean="0">
                <a:solidFill>
                  <a:schemeClr val="tx2"/>
                </a:solidFill>
                <a:latin typeface="Arial" pitchFamily="34" charset="0"/>
                <a:cs typeface="Arial" pitchFamily="34" charset="0"/>
              </a:rPr>
              <a:t>΄Καθημερινή΄ αντίληψη: </a:t>
            </a:r>
            <a:r>
              <a:rPr lang="el-GR" sz="2000" dirty="0" smtClean="0">
                <a:solidFill>
                  <a:schemeClr val="tx2"/>
                </a:solidFill>
                <a:latin typeface="Arial" pitchFamily="34" charset="0"/>
                <a:cs typeface="Arial" pitchFamily="34" charset="0"/>
              </a:rPr>
              <a:t>Η ποσότητα της ενέργειας στο βαρυτικό απόθεμα του συστήματος κιβώτιο-Γη είναι μεγαλύτερη όταν το κιβώτιο ανυψώνεται από τις σκάλες επειδή η διαδρομή είναι μεγαλύτερη από αυτή όταν ανυψώνεται με την τροχαλία. </a:t>
            </a:r>
          </a:p>
          <a:p>
            <a:pPr algn="just"/>
            <a:endParaRPr lang="en-GB" sz="2000" dirty="0">
              <a:solidFill>
                <a:schemeClr val="accent1">
                  <a:lumMod val="75000"/>
                </a:schemeClr>
              </a:solidFill>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980729"/>
            <a:ext cx="8964488" cy="461665"/>
          </a:xfrm>
          <a:prstGeom prst="rect">
            <a:avLst/>
          </a:prstGeom>
          <a:noFill/>
        </p:spPr>
        <p:txBody>
          <a:bodyPr wrap="square" rtlCol="0">
            <a:spAutoFit/>
          </a:bodyPr>
          <a:lstStyle/>
          <a:p>
            <a:pPr algn="ctr"/>
            <a:r>
              <a:rPr lang="el-GR" sz="240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Παραδείγματα διδακτικών απαιτήσεων στην έννοια της ενέργειας</a:t>
            </a:r>
            <a:endParaRPr lang="en-GB" sz="2400" dirty="0">
              <a:solidFill>
                <a:schemeClr val="tx2"/>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TextBox 2"/>
          <p:cNvSpPr txBox="1"/>
          <p:nvPr/>
        </p:nvSpPr>
        <p:spPr>
          <a:xfrm>
            <a:off x="251520" y="1844825"/>
            <a:ext cx="8568952" cy="3323987"/>
          </a:xfrm>
          <a:prstGeom prst="rect">
            <a:avLst/>
          </a:prstGeom>
          <a:noFill/>
        </p:spPr>
        <p:txBody>
          <a:bodyPr wrap="square" rtlCol="0">
            <a:spAutoFit/>
          </a:bodyPr>
          <a:lstStyle/>
          <a:p>
            <a:pPr algn="just">
              <a:lnSpc>
                <a:spcPct val="150000"/>
              </a:lnSpc>
            </a:pPr>
            <a:r>
              <a:rPr lang="el-GR" sz="2000" b="1" dirty="0" smtClean="0">
                <a:solidFill>
                  <a:schemeClr val="tx2"/>
                </a:solidFill>
                <a:latin typeface="Arial" pitchFamily="34" charset="0"/>
                <a:cs typeface="Arial" pitchFamily="34" charset="0"/>
              </a:rPr>
              <a:t>Επιστημολογικής φύσης</a:t>
            </a:r>
          </a:p>
          <a:p>
            <a:pPr algn="just"/>
            <a:r>
              <a:rPr lang="el-GR" sz="2000" u="sng" dirty="0" smtClean="0">
                <a:solidFill>
                  <a:schemeClr val="tx2"/>
                </a:solidFill>
                <a:latin typeface="Arial" pitchFamily="34" charset="0"/>
                <a:cs typeface="Arial" pitchFamily="34" charset="0"/>
              </a:rPr>
              <a:t>Επιστημονική άποψη: </a:t>
            </a:r>
            <a:r>
              <a:rPr lang="el-GR" sz="2000" dirty="0" smtClean="0">
                <a:solidFill>
                  <a:schemeClr val="tx2"/>
                </a:solidFill>
                <a:latin typeface="Arial" pitchFamily="34" charset="0"/>
                <a:cs typeface="Arial" pitchFamily="34" charset="0"/>
              </a:rPr>
              <a:t>Η ενέργεια είναι μια ενοποιητική έννοια η οποία επινοήθηκε για να χρησιμοποιηθεί στην ερμηνεία των αλλαγών που παρατηρούνται να συμβαίνουν σε ένα ευρύ φάσμα φυσικών συστημάτων.</a:t>
            </a:r>
          </a:p>
          <a:p>
            <a:pPr algn="just"/>
            <a:endParaRPr lang="el-GR" sz="2000" dirty="0" smtClean="0">
              <a:solidFill>
                <a:schemeClr val="tx2"/>
              </a:solidFill>
              <a:latin typeface="Arial" pitchFamily="34" charset="0"/>
              <a:cs typeface="Arial" pitchFamily="34" charset="0"/>
            </a:endParaRPr>
          </a:p>
          <a:p>
            <a:pPr algn="just"/>
            <a:r>
              <a:rPr lang="el-GR" sz="2000" u="sng" dirty="0" smtClean="0">
                <a:solidFill>
                  <a:schemeClr val="tx2"/>
                </a:solidFill>
                <a:latin typeface="Arial" pitchFamily="34" charset="0"/>
                <a:cs typeface="Arial" pitchFamily="34" charset="0"/>
              </a:rPr>
              <a:t>΄Καθημερινή΄ αντίληψη: </a:t>
            </a:r>
            <a:r>
              <a:rPr lang="el-GR" sz="2000" dirty="0" smtClean="0">
                <a:solidFill>
                  <a:schemeClr val="tx2"/>
                </a:solidFill>
                <a:latin typeface="Arial" pitchFamily="34" charset="0"/>
                <a:cs typeface="Arial" pitchFamily="34" charset="0"/>
              </a:rPr>
              <a:t>Οι μαθητές συχνά δεν αναγνωρίζουν τον ενοποιητικό χαρακτήρα της ενέργειας και τείνουν να χρησιμοποιούν άλλες έννοιες όπως η ΄δύναμη΄, η ΄κίνηση΄ και η ΄ταχύτητα΄ στις ερμηνείες τους για φαινόμενα και γεγονότα.</a:t>
            </a:r>
          </a:p>
          <a:p>
            <a:pPr algn="just"/>
            <a:endParaRPr lang="en-GB" sz="2000" dirty="0">
              <a:solidFill>
                <a:schemeClr val="accent1">
                  <a:lumMod val="75000"/>
                </a:schemeClr>
              </a:solidFill>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1844825"/>
            <a:ext cx="8568952" cy="2092881"/>
          </a:xfrm>
          <a:prstGeom prst="rect">
            <a:avLst/>
          </a:prstGeom>
          <a:noFill/>
        </p:spPr>
        <p:txBody>
          <a:bodyPr wrap="square" rtlCol="0">
            <a:spAutoFit/>
          </a:bodyPr>
          <a:lstStyle/>
          <a:p>
            <a:pPr algn="just">
              <a:lnSpc>
                <a:spcPct val="150000"/>
              </a:lnSpc>
            </a:pPr>
            <a:r>
              <a:rPr lang="el-GR" sz="2000" b="1" dirty="0" smtClean="0">
                <a:solidFill>
                  <a:schemeClr val="tx2"/>
                </a:solidFill>
                <a:latin typeface="Arial" pitchFamily="34" charset="0"/>
                <a:cs typeface="Arial" pitchFamily="34" charset="0"/>
              </a:rPr>
              <a:t>Οντολογικής φύσης</a:t>
            </a:r>
          </a:p>
          <a:p>
            <a:pPr algn="just"/>
            <a:r>
              <a:rPr lang="el-GR" sz="2000" u="sng" dirty="0" smtClean="0">
                <a:solidFill>
                  <a:schemeClr val="tx2"/>
                </a:solidFill>
                <a:latin typeface="Arial" pitchFamily="34" charset="0"/>
                <a:cs typeface="Arial" pitchFamily="34" charset="0"/>
              </a:rPr>
              <a:t>Επιστημονική άποψη: </a:t>
            </a:r>
            <a:r>
              <a:rPr lang="el-GR" sz="2000" dirty="0" smtClean="0">
                <a:solidFill>
                  <a:schemeClr val="tx2"/>
                </a:solidFill>
                <a:latin typeface="Arial" pitchFamily="34" charset="0"/>
                <a:cs typeface="Arial" pitchFamily="34" charset="0"/>
              </a:rPr>
              <a:t>Η ενέργεια είναι μια αφηρημένη μαθηματική ιδέα.</a:t>
            </a:r>
          </a:p>
          <a:p>
            <a:pPr algn="just"/>
            <a:endParaRPr lang="el-GR" sz="2000" dirty="0" smtClean="0">
              <a:solidFill>
                <a:schemeClr val="tx2"/>
              </a:solidFill>
              <a:latin typeface="Arial" pitchFamily="34" charset="0"/>
              <a:cs typeface="Arial" pitchFamily="34" charset="0"/>
            </a:endParaRPr>
          </a:p>
          <a:p>
            <a:pPr algn="just"/>
            <a:r>
              <a:rPr lang="el-GR" sz="2000" u="sng" dirty="0" smtClean="0">
                <a:solidFill>
                  <a:schemeClr val="tx2"/>
                </a:solidFill>
                <a:latin typeface="Arial" pitchFamily="34" charset="0"/>
                <a:cs typeface="Arial" pitchFamily="34" charset="0"/>
              </a:rPr>
              <a:t>΄Καθημερινή΄ αντίληψη:</a:t>
            </a:r>
            <a:r>
              <a:rPr lang="el-GR" sz="2000" dirty="0" smtClean="0">
                <a:solidFill>
                  <a:schemeClr val="tx2"/>
                </a:solidFill>
                <a:latin typeface="Arial" pitchFamily="34" charset="0"/>
                <a:cs typeface="Arial" pitchFamily="34" charset="0"/>
              </a:rPr>
              <a:t> Η ενέργεια έχει υλική φύση (το πετρέλαιο περιέχει ενέργεια, έχω μείνει χωρίς ενέργεια). </a:t>
            </a:r>
          </a:p>
          <a:p>
            <a:pPr algn="just"/>
            <a:endParaRPr lang="en-GB" sz="2000" dirty="0">
              <a:solidFill>
                <a:schemeClr val="accent1">
                  <a:lumMod val="75000"/>
                </a:schemeClr>
              </a:solidFill>
              <a:latin typeface="Arial" pitchFamily="34" charset="0"/>
              <a:cs typeface="Arial" pitchFamily="34" charset="0"/>
            </a:endParaRPr>
          </a:p>
        </p:txBody>
      </p:sp>
      <p:sp>
        <p:nvSpPr>
          <p:cNvPr id="4" name="TextBox 3"/>
          <p:cNvSpPr txBox="1"/>
          <p:nvPr/>
        </p:nvSpPr>
        <p:spPr>
          <a:xfrm>
            <a:off x="179512" y="980729"/>
            <a:ext cx="8964488" cy="461665"/>
          </a:xfrm>
          <a:prstGeom prst="rect">
            <a:avLst/>
          </a:prstGeom>
          <a:noFill/>
        </p:spPr>
        <p:txBody>
          <a:bodyPr wrap="square" rtlCol="0">
            <a:spAutoFit/>
          </a:bodyPr>
          <a:lstStyle/>
          <a:p>
            <a:pPr algn="ctr"/>
            <a:r>
              <a:rPr lang="el-GR" sz="240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Παραδείγματα διδακτικών απαιτήσεων στην έννοια της ενέργειας</a:t>
            </a:r>
            <a:endParaRPr lang="en-GB" sz="2400" dirty="0">
              <a:solidFill>
                <a:schemeClr val="tx2"/>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00808"/>
            <a:ext cx="8305800" cy="3024336"/>
          </a:xfrm>
        </p:spPr>
        <p:txBody>
          <a:bodyPr>
            <a:normAutofit fontScale="90000"/>
          </a:bodyPr>
          <a:lstStyle/>
          <a:p>
            <a:r>
              <a:rPr lang="el-GR" sz="2800" dirty="0" smtClean="0">
                <a:latin typeface="Arial" pitchFamily="34" charset="0"/>
                <a:cs typeface="Arial" pitchFamily="34" charset="0"/>
              </a:rPr>
              <a:t>Βήμα τέταρτο: </a:t>
            </a:r>
            <a:r>
              <a:rPr lang="el-GR" sz="2700" dirty="0" smtClean="0">
                <a:latin typeface="Arial" pitchFamily="34" charset="0"/>
                <a:cs typeface="Arial" pitchFamily="34" charset="0"/>
              </a:rPr>
              <a:t>Σχεδιασμός μιας </a:t>
            </a:r>
            <a:r>
              <a:rPr lang="el-GR" sz="2700" i="1" dirty="0" smtClean="0">
                <a:latin typeface="Arial" pitchFamily="34" charset="0"/>
                <a:cs typeface="Arial" pitchFamily="34" charset="0"/>
              </a:rPr>
              <a:t>διδακτικής παρέμβασης </a:t>
            </a:r>
            <a:r>
              <a:rPr lang="el-GR" sz="2700" dirty="0" smtClean="0">
                <a:latin typeface="Arial" pitchFamily="34" charset="0"/>
                <a:cs typeface="Arial" pitchFamily="34" charset="0"/>
              </a:rPr>
              <a:t>που να απευθύνει κάθε πτυχή της μαθησιακής απαίτησης: </a:t>
            </a:r>
            <a:br>
              <a:rPr lang="el-GR" sz="2700" dirty="0" smtClean="0">
                <a:latin typeface="Arial" pitchFamily="34" charset="0"/>
                <a:cs typeface="Arial" pitchFamily="34" charset="0"/>
              </a:rPr>
            </a:br>
            <a:r>
              <a:rPr lang="el-GR" sz="2800" dirty="0" smtClean="0">
                <a:latin typeface="Arial" pitchFamily="34" charset="0"/>
                <a:cs typeface="Arial" pitchFamily="34" charset="0"/>
              </a:rPr>
              <a:t/>
            </a:r>
            <a:br>
              <a:rPr lang="el-GR" sz="2800" dirty="0" smtClean="0">
                <a:latin typeface="Arial" pitchFamily="34" charset="0"/>
                <a:cs typeface="Arial" pitchFamily="34" charset="0"/>
              </a:rPr>
            </a:br>
            <a:r>
              <a:rPr lang="el-GR" sz="2200" dirty="0" smtClean="0">
                <a:latin typeface="Arial" pitchFamily="34" charset="0"/>
                <a:cs typeface="Arial" pitchFamily="34" charset="0"/>
              </a:rPr>
              <a:t>α. αναγνώριση των </a:t>
            </a:r>
            <a:r>
              <a:rPr lang="el-GR" sz="2200" b="1" i="1" dirty="0" smtClean="0">
                <a:latin typeface="Arial" pitchFamily="34" charset="0"/>
                <a:cs typeface="Arial" pitchFamily="34" charset="0"/>
              </a:rPr>
              <a:t>διδακτικών στόχων </a:t>
            </a:r>
            <a:r>
              <a:rPr lang="el-GR" sz="2200" i="1" dirty="0" smtClean="0">
                <a:latin typeface="Arial" pitchFamily="34" charset="0"/>
                <a:cs typeface="Arial" pitchFamily="34" charset="0"/>
              </a:rPr>
              <a:t>(</a:t>
            </a:r>
            <a:r>
              <a:rPr lang="en-GB" sz="2200" i="1" dirty="0" smtClean="0">
                <a:latin typeface="Arial" pitchFamily="34" charset="0"/>
                <a:cs typeface="Arial" pitchFamily="34" charset="0"/>
              </a:rPr>
              <a:t>teaching goals)</a:t>
            </a:r>
            <a:r>
              <a:rPr lang="el-GR" sz="2200" dirty="0" smtClean="0">
                <a:latin typeface="Arial" pitchFamily="34" charset="0"/>
                <a:cs typeface="Arial" pitchFamily="34" charset="0"/>
              </a:rPr>
              <a:t> για κάθε φάση της παρέμβασης</a:t>
            </a:r>
            <a:br>
              <a:rPr lang="el-GR" sz="2200" dirty="0" smtClean="0">
                <a:latin typeface="Arial" pitchFamily="34" charset="0"/>
                <a:cs typeface="Arial" pitchFamily="34" charset="0"/>
              </a:rPr>
            </a:br>
            <a:r>
              <a:rPr lang="el-GR" sz="2200" dirty="0" smtClean="0">
                <a:latin typeface="Arial" pitchFamily="34" charset="0"/>
                <a:cs typeface="Arial" pitchFamily="34" charset="0"/>
              </a:rPr>
              <a:t/>
            </a:r>
            <a:br>
              <a:rPr lang="el-GR" sz="2200" dirty="0" smtClean="0">
                <a:latin typeface="Arial" pitchFamily="34" charset="0"/>
                <a:cs typeface="Arial" pitchFamily="34" charset="0"/>
              </a:rPr>
            </a:br>
            <a:r>
              <a:rPr lang="el-GR" sz="2200" dirty="0" smtClean="0">
                <a:latin typeface="Arial" pitchFamily="34" charset="0"/>
                <a:cs typeface="Arial" pitchFamily="34" charset="0"/>
              </a:rPr>
              <a:t>β. σχεδιασμός μιας ακολουθίας </a:t>
            </a:r>
            <a:r>
              <a:rPr lang="el-GR" sz="2200" b="1" i="1" dirty="0" smtClean="0">
                <a:latin typeface="Arial" pitchFamily="34" charset="0"/>
                <a:cs typeface="Arial" pitchFamily="34" charset="0"/>
              </a:rPr>
              <a:t>δραστηριοτήτων</a:t>
            </a:r>
            <a:r>
              <a:rPr lang="el-GR" sz="2200" dirty="0" smtClean="0">
                <a:latin typeface="Arial" pitchFamily="34" charset="0"/>
                <a:cs typeface="Arial" pitchFamily="34" charset="0"/>
              </a:rPr>
              <a:t> που να απευθύνουν τους συγκεκριμένους διδακτικούς στόχους</a:t>
            </a:r>
            <a:br>
              <a:rPr lang="el-GR" sz="2200" dirty="0" smtClean="0">
                <a:latin typeface="Arial" pitchFamily="34" charset="0"/>
                <a:cs typeface="Arial" pitchFamily="34" charset="0"/>
              </a:rPr>
            </a:br>
            <a:r>
              <a:rPr lang="el-GR" sz="2200" dirty="0" smtClean="0">
                <a:latin typeface="Arial" pitchFamily="34" charset="0"/>
                <a:cs typeface="Arial" pitchFamily="34" charset="0"/>
              </a:rPr>
              <a:t/>
            </a:r>
            <a:br>
              <a:rPr lang="el-GR" sz="2200" dirty="0" smtClean="0">
                <a:latin typeface="Arial" pitchFamily="34" charset="0"/>
                <a:cs typeface="Arial" pitchFamily="34" charset="0"/>
              </a:rPr>
            </a:br>
            <a:r>
              <a:rPr lang="el-GR" sz="2200" dirty="0" smtClean="0">
                <a:latin typeface="Arial" pitchFamily="34" charset="0"/>
                <a:cs typeface="Arial" pitchFamily="34" charset="0"/>
              </a:rPr>
              <a:t>γ. καθορισμός του πώς αυτές οι διδακτικές δραστηριότητες μπορούν να συσχετιστούν με </a:t>
            </a:r>
            <a:r>
              <a:rPr lang="el-GR" sz="2200" b="1" i="1" dirty="0" smtClean="0">
                <a:latin typeface="Arial" pitchFamily="34" charset="0"/>
                <a:cs typeface="Arial" pitchFamily="34" charset="0"/>
              </a:rPr>
              <a:t>κατάλληλες μορφές επικοινωνίας </a:t>
            </a:r>
            <a:r>
              <a:rPr lang="el-GR" sz="2200" dirty="0" smtClean="0">
                <a:latin typeface="Arial" pitchFamily="34" charset="0"/>
                <a:cs typeface="Arial" pitchFamily="34" charset="0"/>
              </a:rPr>
              <a:t>στην τάξη.</a:t>
            </a:r>
            <a:br>
              <a:rPr lang="el-GR" sz="2200" dirty="0" smtClean="0">
                <a:latin typeface="Arial" pitchFamily="34" charset="0"/>
                <a:cs typeface="Arial" pitchFamily="34" charset="0"/>
              </a:rPr>
            </a:br>
            <a:r>
              <a:rPr lang="el-GR" sz="2200" dirty="0" smtClean="0">
                <a:latin typeface="Arial" pitchFamily="34" charset="0"/>
                <a:cs typeface="Arial" pitchFamily="34" charset="0"/>
              </a:rPr>
              <a:t> </a:t>
            </a:r>
            <a:endParaRPr lang="en-GB" sz="2200" dirty="0"/>
          </a:p>
        </p:txBody>
      </p:sp>
      <p:sp>
        <p:nvSpPr>
          <p:cNvPr id="3" name="Action Button: Forward or Next 2">
            <a:hlinkClick r:id="rId2" action="ppaction://hlinksldjump" highlightClick="1"/>
          </p:cNvPr>
          <p:cNvSpPr/>
          <p:nvPr/>
        </p:nvSpPr>
        <p:spPr>
          <a:xfrm>
            <a:off x="7812360" y="5949280"/>
            <a:ext cx="432048" cy="288032"/>
          </a:xfrm>
          <a:prstGeom prst="actionButtonForwardNex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980728"/>
            <a:ext cx="5616624" cy="523220"/>
          </a:xfrm>
          <a:prstGeom prst="rect">
            <a:avLst/>
          </a:prstGeom>
          <a:noFill/>
        </p:spPr>
        <p:txBody>
          <a:bodyPr wrap="square" rtlCol="0">
            <a:spAutoFit/>
          </a:bodyPr>
          <a:lstStyle/>
          <a:p>
            <a:r>
              <a:rPr lang="el-GR" sz="2800" dirty="0" smtClean="0">
                <a:solidFill>
                  <a:schemeClr val="tx2"/>
                </a:solidFill>
                <a:latin typeface="Arial" pitchFamily="34" charset="0"/>
                <a:cs typeface="Arial" pitchFamily="34" charset="0"/>
              </a:rPr>
              <a:t>Διδακτικοί στόχοι (</a:t>
            </a:r>
            <a:r>
              <a:rPr lang="en-GB" sz="2800" dirty="0" smtClean="0">
                <a:solidFill>
                  <a:schemeClr val="tx2"/>
                </a:solidFill>
                <a:latin typeface="Arial" pitchFamily="34" charset="0"/>
                <a:cs typeface="Arial" pitchFamily="34" charset="0"/>
              </a:rPr>
              <a:t>Teaching goals)</a:t>
            </a:r>
            <a:r>
              <a:rPr lang="el-GR" sz="2800" dirty="0" smtClean="0">
                <a:solidFill>
                  <a:schemeClr val="tx2"/>
                </a:solidFill>
                <a:latin typeface="Arial" pitchFamily="34" charset="0"/>
                <a:cs typeface="Arial" pitchFamily="34" charset="0"/>
              </a:rPr>
              <a:t> </a:t>
            </a:r>
            <a:endParaRPr lang="en-GB" sz="2800" dirty="0">
              <a:solidFill>
                <a:schemeClr val="tx2"/>
              </a:solidFill>
              <a:latin typeface="Arial" pitchFamily="34" charset="0"/>
              <a:cs typeface="Arial" pitchFamily="34" charset="0"/>
            </a:endParaRPr>
          </a:p>
        </p:txBody>
      </p:sp>
      <p:sp>
        <p:nvSpPr>
          <p:cNvPr id="3" name="TextBox 2"/>
          <p:cNvSpPr txBox="1"/>
          <p:nvPr/>
        </p:nvSpPr>
        <p:spPr>
          <a:xfrm>
            <a:off x="755576" y="1916832"/>
            <a:ext cx="7488832" cy="3046988"/>
          </a:xfrm>
          <a:prstGeom prst="rect">
            <a:avLst/>
          </a:prstGeom>
          <a:noFill/>
        </p:spPr>
        <p:txBody>
          <a:bodyPr wrap="square" rtlCol="0">
            <a:spAutoFit/>
          </a:bodyPr>
          <a:lstStyle/>
          <a:p>
            <a:pPr algn="just"/>
            <a:r>
              <a:rPr lang="el-GR" sz="2400" dirty="0" smtClean="0">
                <a:solidFill>
                  <a:schemeClr val="tx2"/>
                </a:solidFill>
                <a:latin typeface="Arial" pitchFamily="34" charset="0"/>
                <a:cs typeface="Arial" pitchFamily="34" charset="0"/>
              </a:rPr>
              <a:t>Ένα εργαλείο για τον καθορισμό του πώς οι μαθησιακές απαιτήσεις μπορούν να απευθυνθούν μέσω της διδασκαλίας.</a:t>
            </a:r>
          </a:p>
          <a:p>
            <a:pPr algn="just"/>
            <a:endParaRPr lang="el-GR" sz="2400" dirty="0" smtClean="0">
              <a:solidFill>
                <a:schemeClr val="tx2"/>
              </a:solidFill>
              <a:latin typeface="Arial" pitchFamily="34" charset="0"/>
              <a:cs typeface="Arial" pitchFamily="34" charset="0"/>
            </a:endParaRPr>
          </a:p>
          <a:p>
            <a:pPr algn="just"/>
            <a:r>
              <a:rPr lang="el-GR" sz="2400" dirty="0" smtClean="0">
                <a:solidFill>
                  <a:schemeClr val="tx2"/>
                </a:solidFill>
                <a:latin typeface="Arial" pitchFamily="34" charset="0"/>
                <a:cs typeface="Arial" pitchFamily="34" charset="0"/>
              </a:rPr>
              <a:t>Επιτρέπουν μια πιο λεπτομερή-΄</a:t>
            </a:r>
            <a:r>
              <a:rPr lang="en-GB" sz="2400" dirty="0" smtClean="0">
                <a:solidFill>
                  <a:schemeClr val="tx2"/>
                </a:solidFill>
                <a:latin typeface="Arial" pitchFamily="34" charset="0"/>
                <a:cs typeface="Arial" pitchFamily="34" charset="0"/>
              </a:rPr>
              <a:t>a fine grained</a:t>
            </a:r>
            <a:r>
              <a:rPr lang="el-GR" sz="2400" dirty="0" smtClean="0">
                <a:solidFill>
                  <a:schemeClr val="tx2"/>
                </a:solidFill>
                <a:latin typeface="Arial" pitchFamily="34" charset="0"/>
                <a:cs typeface="Arial" pitchFamily="34" charset="0"/>
              </a:rPr>
              <a:t>΄ (</a:t>
            </a:r>
            <a:r>
              <a:rPr lang="en-GB" sz="2400" dirty="0" smtClean="0">
                <a:solidFill>
                  <a:schemeClr val="tx2"/>
                </a:solidFill>
                <a:latin typeface="Arial" pitchFamily="34" charset="0"/>
                <a:cs typeface="Arial" pitchFamily="34" charset="0"/>
              </a:rPr>
              <a:t>Leach and Scott, 2008) </a:t>
            </a:r>
            <a:r>
              <a:rPr lang="el-GR" sz="2400" dirty="0" smtClean="0">
                <a:solidFill>
                  <a:schemeClr val="tx2"/>
                </a:solidFill>
                <a:latin typeface="Arial" pitchFamily="34" charset="0"/>
                <a:cs typeface="Arial" pitchFamily="34" charset="0"/>
              </a:rPr>
              <a:t>ανάλυση των διδακτικών σημείων πάνω στα οποία ο εκπαιδευτικός θα πρέπει να επικεντρωθεί κατά τη διδασκαλία.</a:t>
            </a:r>
            <a:endParaRPr lang="en-GB" sz="2400" dirty="0">
              <a:solidFill>
                <a:schemeClr val="tx2"/>
              </a:solidFill>
              <a:latin typeface="Arial" pitchFamily="34" charset="0"/>
              <a:cs typeface="Arial" pitchFamily="34" charset="0"/>
            </a:endParaRPr>
          </a:p>
        </p:txBody>
      </p:sp>
      <p:sp>
        <p:nvSpPr>
          <p:cNvPr id="4" name="Action Button: Back or Previous 3">
            <a:hlinkClick r:id="" action="ppaction://hlinkshowjump?jump=previousslide" highlightClick="1"/>
          </p:cNvPr>
          <p:cNvSpPr/>
          <p:nvPr/>
        </p:nvSpPr>
        <p:spPr>
          <a:xfrm>
            <a:off x="7740352" y="6021288"/>
            <a:ext cx="504056" cy="288032"/>
          </a:xfrm>
          <a:prstGeom prst="actionButtonBackPrevious">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764705"/>
            <a:ext cx="7488832" cy="830997"/>
          </a:xfrm>
          <a:prstGeom prst="rect">
            <a:avLst/>
          </a:prstGeom>
          <a:noFill/>
        </p:spPr>
        <p:txBody>
          <a:bodyPr wrap="square" rtlCol="0">
            <a:spAutoFit/>
          </a:bodyPr>
          <a:lstStyle/>
          <a:p>
            <a:r>
              <a:rPr lang="el-GR" sz="2800" dirty="0" smtClean="0">
                <a:solidFill>
                  <a:schemeClr val="tx2"/>
                </a:solidFill>
                <a:latin typeface="Arial" pitchFamily="34" charset="0"/>
                <a:cs typeface="Arial" pitchFamily="34" charset="0"/>
              </a:rPr>
              <a:t>Προσέγγιση επικοινωνίας</a:t>
            </a:r>
            <a:endParaRPr lang="en-GB" sz="28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a:t>
            </a:r>
            <a:r>
              <a:rPr lang="en-GB" sz="2000" dirty="0" smtClean="0">
                <a:solidFill>
                  <a:schemeClr val="tx2"/>
                </a:solidFill>
                <a:latin typeface="Arial" pitchFamily="34" charset="0"/>
                <a:cs typeface="Arial" pitchFamily="34" charset="0"/>
              </a:rPr>
              <a:t>Communicative approach)</a:t>
            </a:r>
            <a:r>
              <a:rPr lang="el-GR" sz="2000" dirty="0" smtClean="0">
                <a:solidFill>
                  <a:schemeClr val="tx2"/>
                </a:solidFill>
                <a:latin typeface="Arial" pitchFamily="34" charset="0"/>
                <a:cs typeface="Arial" pitchFamily="34" charset="0"/>
              </a:rPr>
              <a:t> </a:t>
            </a:r>
            <a:endParaRPr lang="en-GB" sz="2000" dirty="0">
              <a:solidFill>
                <a:schemeClr val="tx2"/>
              </a:solidFill>
              <a:latin typeface="Arial" pitchFamily="34" charset="0"/>
              <a:cs typeface="Arial" pitchFamily="34" charset="0"/>
            </a:endParaRPr>
          </a:p>
        </p:txBody>
      </p:sp>
      <p:sp>
        <p:nvSpPr>
          <p:cNvPr id="3" name="TextBox 2"/>
          <p:cNvSpPr txBox="1"/>
          <p:nvPr/>
        </p:nvSpPr>
        <p:spPr>
          <a:xfrm>
            <a:off x="683568" y="1772817"/>
            <a:ext cx="7704856" cy="4401205"/>
          </a:xfrm>
          <a:prstGeom prst="rect">
            <a:avLst/>
          </a:prstGeom>
          <a:noFill/>
        </p:spPr>
        <p:txBody>
          <a:bodyPr wrap="square" rtlCol="0">
            <a:spAutoFit/>
          </a:bodyPr>
          <a:lstStyle/>
          <a:p>
            <a:pPr algn="just"/>
            <a:r>
              <a:rPr lang="en-GB" sz="2000" dirty="0" smtClean="0">
                <a:solidFill>
                  <a:schemeClr val="tx2"/>
                </a:solidFill>
                <a:latin typeface="Arial" pitchFamily="34" charset="0"/>
                <a:cs typeface="Arial" pitchFamily="34" charset="0"/>
              </a:rPr>
              <a:t>T</a:t>
            </a:r>
            <a:r>
              <a:rPr lang="el-GR" sz="2000" dirty="0" smtClean="0">
                <a:solidFill>
                  <a:schemeClr val="tx2"/>
                </a:solidFill>
                <a:latin typeface="Arial" pitchFamily="34" charset="0"/>
                <a:cs typeface="Arial" pitchFamily="34" charset="0"/>
              </a:rPr>
              <a:t>α διαφορετικά είδη διαλόγου που μπορούν να αναπτυχθούν ανάμεσα στον εκπαιδευτικό και τους μαθητές σε μια δραστηριότητα για τη διδασκαλία ενός συγκεκριμένου διδακτικού στόχου μπορούν να χαρακτηριστούν κατά μήκος δύο διαστάσεων: της αλληλεπιδραστικής/μη-αλληλεπιδραστικής (</a:t>
            </a:r>
            <a:r>
              <a:rPr lang="en-US" sz="2000" dirty="0" smtClean="0">
                <a:solidFill>
                  <a:schemeClr val="tx2"/>
                </a:solidFill>
                <a:latin typeface="Arial" pitchFamily="34" charset="0"/>
                <a:cs typeface="Arial" pitchFamily="34" charset="0"/>
              </a:rPr>
              <a:t>interactive</a:t>
            </a:r>
            <a:r>
              <a:rPr lang="el-GR" sz="2000" dirty="0" smtClean="0">
                <a:solidFill>
                  <a:schemeClr val="tx2"/>
                </a:solidFill>
                <a:latin typeface="Arial" pitchFamily="34" charset="0"/>
                <a:cs typeface="Arial" pitchFamily="34" charset="0"/>
              </a:rPr>
              <a:t>/</a:t>
            </a:r>
            <a:r>
              <a:rPr lang="en-US" sz="2000" dirty="0" smtClean="0">
                <a:solidFill>
                  <a:schemeClr val="tx2"/>
                </a:solidFill>
                <a:latin typeface="Arial" pitchFamily="34" charset="0"/>
                <a:cs typeface="Arial" pitchFamily="34" charset="0"/>
              </a:rPr>
              <a:t>non</a:t>
            </a:r>
            <a:r>
              <a:rPr lang="el-GR" sz="2000" dirty="0" smtClean="0">
                <a:solidFill>
                  <a:schemeClr val="tx2"/>
                </a:solidFill>
                <a:latin typeface="Arial" pitchFamily="34" charset="0"/>
                <a:cs typeface="Arial" pitchFamily="34" charset="0"/>
              </a:rPr>
              <a:t>-</a:t>
            </a:r>
            <a:r>
              <a:rPr lang="en-US" sz="2000" dirty="0" smtClean="0">
                <a:solidFill>
                  <a:schemeClr val="tx2"/>
                </a:solidFill>
                <a:latin typeface="Arial" pitchFamily="34" charset="0"/>
                <a:cs typeface="Arial" pitchFamily="34" charset="0"/>
              </a:rPr>
              <a:t>interactive</a:t>
            </a:r>
            <a:r>
              <a:rPr lang="el-GR" sz="2000" dirty="0" smtClean="0">
                <a:solidFill>
                  <a:schemeClr val="tx2"/>
                </a:solidFill>
                <a:latin typeface="Arial" pitchFamily="34" charset="0"/>
                <a:cs typeface="Arial" pitchFamily="34" charset="0"/>
              </a:rPr>
              <a:t>) και της διαλογικής/μετωπικής (</a:t>
            </a:r>
            <a:r>
              <a:rPr lang="en-US" sz="2000" dirty="0" smtClean="0">
                <a:solidFill>
                  <a:schemeClr val="tx2"/>
                </a:solidFill>
                <a:latin typeface="Arial" pitchFamily="34" charset="0"/>
                <a:cs typeface="Arial" pitchFamily="34" charset="0"/>
              </a:rPr>
              <a:t>dialogic</a:t>
            </a:r>
            <a:r>
              <a:rPr lang="el-GR" sz="2000" dirty="0" smtClean="0">
                <a:solidFill>
                  <a:schemeClr val="tx2"/>
                </a:solidFill>
                <a:latin typeface="Arial" pitchFamily="34" charset="0"/>
                <a:cs typeface="Arial" pitchFamily="34" charset="0"/>
              </a:rPr>
              <a:t>/</a:t>
            </a:r>
            <a:r>
              <a:rPr lang="en-US" sz="2000" dirty="0" smtClean="0">
                <a:solidFill>
                  <a:schemeClr val="tx2"/>
                </a:solidFill>
                <a:latin typeface="Arial" pitchFamily="34" charset="0"/>
                <a:cs typeface="Arial" pitchFamily="34" charset="0"/>
              </a:rPr>
              <a:t>authoritative</a:t>
            </a:r>
            <a:r>
              <a:rPr lang="el-GR" sz="2000" dirty="0" smtClean="0">
                <a:solidFill>
                  <a:schemeClr val="tx2"/>
                </a:solidFill>
                <a:latin typeface="Arial" pitchFamily="34" charset="0"/>
                <a:cs typeface="Arial" pitchFamily="34" charset="0"/>
              </a:rPr>
              <a:t>) (</a:t>
            </a:r>
            <a:r>
              <a:rPr lang="en-US" sz="2000" dirty="0" smtClean="0">
                <a:solidFill>
                  <a:schemeClr val="tx2"/>
                </a:solidFill>
                <a:latin typeface="Arial" pitchFamily="34" charset="0"/>
                <a:cs typeface="Arial" pitchFamily="34" charset="0"/>
              </a:rPr>
              <a:t>Mortimer and Scott</a:t>
            </a:r>
            <a:r>
              <a:rPr lang="el-GR" sz="2000" dirty="0" smtClean="0">
                <a:solidFill>
                  <a:schemeClr val="tx2"/>
                </a:solidFill>
                <a:latin typeface="Arial" pitchFamily="34" charset="0"/>
                <a:cs typeface="Arial" pitchFamily="34" charset="0"/>
              </a:rPr>
              <a:t>, 2003). </a:t>
            </a:r>
            <a:endParaRPr lang="en-GB" sz="2000" dirty="0" smtClean="0">
              <a:solidFill>
                <a:schemeClr val="tx2"/>
              </a:solidFill>
              <a:latin typeface="Arial" pitchFamily="34" charset="0"/>
              <a:cs typeface="Arial" pitchFamily="34" charset="0"/>
            </a:endParaRPr>
          </a:p>
          <a:p>
            <a:pPr algn="just"/>
            <a:endParaRPr lang="en-GB" sz="2000" dirty="0" smtClean="0">
              <a:solidFill>
                <a:schemeClr val="tx2"/>
              </a:solidFill>
              <a:latin typeface="Arial" pitchFamily="34" charset="0"/>
              <a:cs typeface="Arial" pitchFamily="34" charset="0"/>
            </a:endParaRPr>
          </a:p>
          <a:p>
            <a:pPr algn="just"/>
            <a:r>
              <a:rPr lang="el-GR" sz="2000" dirty="0" smtClean="0">
                <a:solidFill>
                  <a:schemeClr val="tx2"/>
                </a:solidFill>
                <a:latin typeface="Arial" pitchFamily="34" charset="0"/>
                <a:cs typeface="Arial" pitchFamily="34" charset="0"/>
              </a:rPr>
              <a:t>Ο συνδυασμός αυτών των δύο διαστάσεων οδήγησε στην αναγνώριση των τεσσάρων κατηγοριών της προσέγγισης επικοινωνίας: </a:t>
            </a:r>
          </a:p>
          <a:p>
            <a:pPr algn="just"/>
            <a:endParaRPr lang="el-GR" sz="20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αλληλεπιδραστική/διαλογική, μη-αλληλεπιδραστική/διαλογική, αλληλεπιδραστική/ μετωπική και μη-αλληλεπιδραστική/μετωπική.</a:t>
            </a:r>
            <a:endParaRPr lang="en-GB" sz="2000" dirty="0">
              <a:solidFill>
                <a:schemeClr val="tx2"/>
              </a:solidFill>
              <a:latin typeface="Arial" pitchFamily="34" charset="0"/>
              <a:cs typeface="Arial" pitchFamily="34" charset="0"/>
            </a:endParaRPr>
          </a:p>
        </p:txBody>
      </p:sp>
      <p:sp>
        <p:nvSpPr>
          <p:cNvPr id="4" name="Action Button: Forward or Next 3">
            <a:hlinkClick r:id="" action="ppaction://hlinkshowjump?jump=nextslide" highlightClick="1"/>
          </p:cNvPr>
          <p:cNvSpPr/>
          <p:nvPr/>
        </p:nvSpPr>
        <p:spPr>
          <a:xfrm>
            <a:off x="8172400" y="6165304"/>
            <a:ext cx="432048" cy="288032"/>
          </a:xfrm>
          <a:prstGeom prst="actionButtonForwardNex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764705"/>
            <a:ext cx="7488832" cy="830997"/>
          </a:xfrm>
          <a:prstGeom prst="rect">
            <a:avLst/>
          </a:prstGeom>
          <a:noFill/>
        </p:spPr>
        <p:txBody>
          <a:bodyPr wrap="square" rtlCol="0">
            <a:spAutoFit/>
          </a:bodyPr>
          <a:lstStyle/>
          <a:p>
            <a:pPr algn="ctr"/>
            <a:r>
              <a:rPr lang="el-GR" sz="2800" dirty="0" smtClean="0">
                <a:solidFill>
                  <a:schemeClr val="tx2"/>
                </a:solidFill>
                <a:latin typeface="Arial" pitchFamily="34" charset="0"/>
                <a:cs typeface="Arial" pitchFamily="34" charset="0"/>
              </a:rPr>
              <a:t>Προσέγγιση επικοινωνίας</a:t>
            </a:r>
            <a:endParaRPr lang="en-GB" sz="2800" dirty="0" smtClean="0">
              <a:solidFill>
                <a:schemeClr val="tx2"/>
              </a:solidFill>
              <a:latin typeface="Arial" pitchFamily="34" charset="0"/>
              <a:cs typeface="Arial" pitchFamily="34" charset="0"/>
            </a:endParaRPr>
          </a:p>
          <a:p>
            <a:pPr algn="ctr"/>
            <a:r>
              <a:rPr lang="el-GR" sz="2000" dirty="0" smtClean="0">
                <a:solidFill>
                  <a:schemeClr val="tx2"/>
                </a:solidFill>
                <a:latin typeface="Arial" pitchFamily="34" charset="0"/>
                <a:cs typeface="Arial" pitchFamily="34" charset="0"/>
              </a:rPr>
              <a:t>(</a:t>
            </a:r>
            <a:r>
              <a:rPr lang="en-GB" sz="2000" dirty="0" smtClean="0">
                <a:solidFill>
                  <a:schemeClr val="tx2"/>
                </a:solidFill>
                <a:latin typeface="Arial" pitchFamily="34" charset="0"/>
                <a:cs typeface="Arial" pitchFamily="34" charset="0"/>
              </a:rPr>
              <a:t>Communicative approach)</a:t>
            </a:r>
            <a:r>
              <a:rPr lang="el-GR" sz="2000" dirty="0" smtClean="0">
                <a:solidFill>
                  <a:schemeClr val="tx2"/>
                </a:solidFill>
                <a:latin typeface="Arial" pitchFamily="34" charset="0"/>
                <a:cs typeface="Arial" pitchFamily="34" charset="0"/>
              </a:rPr>
              <a:t> </a:t>
            </a:r>
            <a:endParaRPr lang="en-GB" sz="2000" dirty="0">
              <a:solidFill>
                <a:schemeClr val="tx2"/>
              </a:solidFill>
              <a:latin typeface="Arial" pitchFamily="34" charset="0"/>
              <a:cs typeface="Arial" pitchFamily="34" charset="0"/>
            </a:endParaRPr>
          </a:p>
        </p:txBody>
      </p:sp>
      <p:sp>
        <p:nvSpPr>
          <p:cNvPr id="1042" name="Text Box 18"/>
          <p:cNvSpPr txBox="1">
            <a:spLocks noChangeArrowheads="1"/>
          </p:cNvSpPr>
          <p:nvPr/>
        </p:nvSpPr>
        <p:spPr bwMode="auto">
          <a:xfrm>
            <a:off x="323528" y="1628800"/>
            <a:ext cx="8208912" cy="4968552"/>
          </a:xfrm>
          <a:prstGeom prst="rect">
            <a:avLst/>
          </a:prstGeom>
          <a:solidFill>
            <a:srgbClr val="FFFFFF"/>
          </a:solidFill>
          <a:ln w="9525">
            <a:solidFill>
              <a:schemeClr val="tx2"/>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2"/>
              </a:solidFill>
              <a:effectLst/>
              <a:latin typeface="Arial" pitchFamily="34" charset="0"/>
              <a:cs typeface="Arial" pitchFamily="34" charset="0"/>
            </a:endParaRPr>
          </a:p>
        </p:txBody>
      </p:sp>
      <p:grpSp>
        <p:nvGrpSpPr>
          <p:cNvPr id="27" name="Group 26"/>
          <p:cNvGrpSpPr/>
          <p:nvPr/>
        </p:nvGrpSpPr>
        <p:grpSpPr>
          <a:xfrm>
            <a:off x="323528" y="1772817"/>
            <a:ext cx="8208912" cy="4818535"/>
            <a:chOff x="1566144" y="2348880"/>
            <a:chExt cx="6102200" cy="3452085"/>
          </a:xfrm>
        </p:grpSpPr>
        <p:sp>
          <p:nvSpPr>
            <p:cNvPr id="1043" name="Text Box 19"/>
            <p:cNvSpPr txBox="1">
              <a:spLocks noChangeArrowheads="1"/>
            </p:cNvSpPr>
            <p:nvPr/>
          </p:nvSpPr>
          <p:spPr bwMode="auto">
            <a:xfrm>
              <a:off x="1566144" y="2761583"/>
              <a:ext cx="1180229" cy="2880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l-GR" sz="1600" b="1" i="0" u="none" strike="noStrike" cap="all" normalizeH="0" dirty="0" smtClean="0">
                  <a:ln>
                    <a:noFill/>
                  </a:ln>
                  <a:solidFill>
                    <a:schemeClr val="tx2"/>
                  </a:solidFill>
                  <a:effectLst/>
                  <a:latin typeface="Arial" pitchFamily="34" charset="0"/>
                  <a:cs typeface="Arial" pitchFamily="34" charset="0"/>
                </a:rPr>
                <a:t>Διαλογικη</a:t>
              </a:r>
              <a:endParaRPr kumimoji="0" lang="en-US" sz="1600" b="1" i="0" u="none" strike="noStrike" cap="all" normalizeH="0" dirty="0" smtClean="0">
                <a:ln>
                  <a:noFill/>
                </a:ln>
                <a:solidFill>
                  <a:schemeClr val="tx2"/>
                </a:solidFill>
                <a:effectLst/>
                <a:latin typeface="Arial" pitchFamily="34" charset="0"/>
                <a:cs typeface="Arial" pitchFamily="34" charset="0"/>
              </a:endParaRPr>
            </a:p>
          </p:txBody>
        </p:sp>
        <p:sp>
          <p:nvSpPr>
            <p:cNvPr id="1044" name="Text Box 20"/>
            <p:cNvSpPr txBox="1">
              <a:spLocks noChangeArrowheads="1"/>
            </p:cNvSpPr>
            <p:nvPr/>
          </p:nvSpPr>
          <p:spPr bwMode="auto">
            <a:xfrm>
              <a:off x="2583177" y="2348880"/>
              <a:ext cx="2355234" cy="20162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l-GR" sz="1600" b="1" i="0" u="none" strike="noStrike" cap="all" normalizeH="0" dirty="0" smtClean="0">
                  <a:ln>
                    <a:noFill/>
                  </a:ln>
                  <a:solidFill>
                    <a:schemeClr val="tx2"/>
                  </a:solidFill>
                  <a:effectLst/>
                  <a:latin typeface="Arial" pitchFamily="34" charset="0"/>
                  <a:cs typeface="Arial" pitchFamily="34" charset="0"/>
                </a:rPr>
                <a:t>Αλληλεπιδραστικη</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l-GR" sz="1600" b="0" i="0" u="none" strike="noStrike" cap="none" normalizeH="0" baseline="0" dirty="0" smtClean="0">
                  <a:ln>
                    <a:noFill/>
                  </a:ln>
                  <a:solidFill>
                    <a:schemeClr val="tx2"/>
                  </a:solidFill>
                  <a:effectLst/>
                  <a:latin typeface="Arial" pitchFamily="34" charset="0"/>
                  <a:cs typeface="Arial" pitchFamily="34" charset="0"/>
                </a:rPr>
                <a:t>Α: Αλληλεπιδραστική/Διαλογική: ο εκπαιδευτικός αποσκοπεί στο να εκμαιεύσει και να διερευνήσει τις ιδέες των μαθητών σχετικά με ένα συγκεκριμένο αντικείμενο με μια σειρά ‘αυθεντικών’ ερωτήσεων. </a:t>
              </a:r>
              <a:endParaRPr kumimoji="0" lang="en-US" sz="1600" b="0" i="0" u="none" strike="noStrike" cap="none" normalizeH="0" baseline="0" dirty="0" smtClean="0">
                <a:ln>
                  <a:noFill/>
                </a:ln>
                <a:solidFill>
                  <a:schemeClr val="tx2"/>
                </a:solidFill>
                <a:effectLst/>
                <a:latin typeface="Arial" pitchFamily="34" charset="0"/>
                <a:cs typeface="Arial" pitchFamily="34" charset="0"/>
              </a:endParaRPr>
            </a:p>
          </p:txBody>
        </p:sp>
        <p:sp>
          <p:nvSpPr>
            <p:cNvPr id="1045" name="Text Box 21"/>
            <p:cNvSpPr txBox="1">
              <a:spLocks noChangeArrowheads="1"/>
            </p:cNvSpPr>
            <p:nvPr/>
          </p:nvSpPr>
          <p:spPr bwMode="auto">
            <a:xfrm>
              <a:off x="5012829" y="2348880"/>
              <a:ext cx="2655515" cy="18722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l-GR" sz="1600" b="1" i="0" u="none" strike="noStrike" cap="none" normalizeH="0" baseline="0" dirty="0" smtClean="0">
                  <a:ln>
                    <a:noFill/>
                  </a:ln>
                  <a:solidFill>
                    <a:schemeClr val="tx2"/>
                  </a:solidFill>
                  <a:effectLst/>
                  <a:latin typeface="Arial" pitchFamily="34" charset="0"/>
                  <a:cs typeface="Arial" pitchFamily="34" charset="0"/>
                </a:rPr>
                <a:t>ΜΗ-ΑΛΛΗΛΕΠΙΔΡΑΣΤΙΚΗ</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l-GR" sz="1600" b="0" i="0" u="none" strike="noStrike" cap="none" normalizeH="0" baseline="0" dirty="0" smtClean="0">
                  <a:ln>
                    <a:noFill/>
                  </a:ln>
                  <a:solidFill>
                    <a:schemeClr val="tx2"/>
                  </a:solidFill>
                  <a:effectLst/>
                  <a:latin typeface="Arial" pitchFamily="34" charset="0"/>
                  <a:cs typeface="Arial" pitchFamily="34" charset="0"/>
                </a:rPr>
                <a:t>Β: Μη-αλληλεπιδραστική/Διαλογική: ο εκπαιδευτικός κάνει παρουσίαση (μη αλληλεπιδραστική) αλλά λαμβάνει καθαρά υπόψη και επισύρει την προσοχή στις διαφορετικές απόψεις (διαλογική) πιθανόν συνοψίζοντας μια προηγούμενη συζήτηση.</a:t>
              </a:r>
              <a:endParaRPr kumimoji="0" lang="en-US" sz="1600" b="0" i="0" u="none" strike="noStrike" cap="none" normalizeH="0" baseline="0" dirty="0" smtClean="0">
                <a:ln>
                  <a:noFill/>
                </a:ln>
                <a:solidFill>
                  <a:schemeClr val="tx2"/>
                </a:solidFill>
                <a:effectLst/>
                <a:latin typeface="Arial" pitchFamily="34" charset="0"/>
                <a:cs typeface="Arial" pitchFamily="34" charset="0"/>
              </a:endParaRPr>
            </a:p>
          </p:txBody>
        </p:sp>
        <p:sp>
          <p:nvSpPr>
            <p:cNvPr id="1046" name="Text Box 22"/>
            <p:cNvSpPr txBox="1">
              <a:spLocks noChangeArrowheads="1"/>
            </p:cNvSpPr>
            <p:nvPr/>
          </p:nvSpPr>
          <p:spPr bwMode="auto">
            <a:xfrm>
              <a:off x="1566144" y="4360805"/>
              <a:ext cx="1327757" cy="2880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l-GR" sz="1600" b="1" i="0" u="none" strike="noStrike" cap="none" normalizeH="0" baseline="0" dirty="0" smtClean="0">
                  <a:ln>
                    <a:noFill/>
                  </a:ln>
                  <a:solidFill>
                    <a:schemeClr val="tx2"/>
                  </a:solidFill>
                  <a:effectLst/>
                  <a:latin typeface="Arial" pitchFamily="34" charset="0"/>
                  <a:cs typeface="Arial" pitchFamily="34" charset="0"/>
                </a:rPr>
                <a:t>ΜΕΤΩΠΙΚΗ</a:t>
              </a:r>
              <a:endParaRPr kumimoji="0" lang="en-US" sz="1600" b="1" i="0" u="none" strike="noStrike" cap="none" normalizeH="0" baseline="0" dirty="0" smtClean="0">
                <a:ln>
                  <a:noFill/>
                </a:ln>
                <a:solidFill>
                  <a:schemeClr val="tx2"/>
                </a:solidFill>
                <a:effectLst/>
                <a:latin typeface="Arial" pitchFamily="34" charset="0"/>
                <a:cs typeface="Arial" pitchFamily="34" charset="0"/>
              </a:endParaRPr>
            </a:p>
          </p:txBody>
        </p:sp>
        <p:sp>
          <p:nvSpPr>
            <p:cNvPr id="1047" name="Text Box 23"/>
            <p:cNvSpPr txBox="1">
              <a:spLocks noChangeArrowheads="1"/>
            </p:cNvSpPr>
            <p:nvPr/>
          </p:nvSpPr>
          <p:spPr bwMode="auto">
            <a:xfrm>
              <a:off x="2583177" y="4360805"/>
              <a:ext cx="2322596" cy="14401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l-GR" sz="1600" b="0" i="0" u="none" strike="noStrike" cap="none" normalizeH="0" baseline="0" dirty="0" smtClean="0">
                  <a:ln>
                    <a:noFill/>
                  </a:ln>
                  <a:solidFill>
                    <a:schemeClr val="tx2"/>
                  </a:solidFill>
                  <a:effectLst/>
                  <a:latin typeface="Arial" pitchFamily="34" charset="0"/>
                  <a:cs typeface="Arial" pitchFamily="34" charset="0"/>
                </a:rPr>
                <a:t>Γ: Αλληλεπιδραστική/Μετωπική: ο εκπαιδευτικός οδηγεί τυπικά τους μαθητές με μια σειρά καθοδηγητικών ερωτήσεων και απαντήσεων με σκοπό να φτάσει σε μια συγκεκριμένη άποψη.</a:t>
              </a:r>
              <a:endParaRPr kumimoji="0" lang="en-US" sz="1600" b="0" i="0" u="none" strike="noStrike" cap="none" normalizeH="0" baseline="0" dirty="0" smtClean="0">
                <a:ln>
                  <a:noFill/>
                </a:ln>
                <a:solidFill>
                  <a:schemeClr val="tx2"/>
                </a:solidFill>
                <a:effectLst/>
                <a:latin typeface="Arial" pitchFamily="34" charset="0"/>
                <a:cs typeface="Arial" pitchFamily="34" charset="0"/>
              </a:endParaRPr>
            </a:p>
          </p:txBody>
        </p:sp>
        <p:sp>
          <p:nvSpPr>
            <p:cNvPr id="1048" name="Text Box 24"/>
            <p:cNvSpPr txBox="1">
              <a:spLocks noChangeArrowheads="1"/>
            </p:cNvSpPr>
            <p:nvPr/>
          </p:nvSpPr>
          <p:spPr bwMode="auto">
            <a:xfrm>
              <a:off x="4991940" y="4360805"/>
              <a:ext cx="2569347" cy="8640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l-GR" sz="1600" b="0" i="0" u="none" strike="noStrike" cap="none" normalizeH="0" baseline="0" dirty="0" smtClean="0">
                  <a:ln>
                    <a:noFill/>
                  </a:ln>
                  <a:solidFill>
                    <a:schemeClr val="tx2"/>
                  </a:solidFill>
                  <a:effectLst/>
                  <a:latin typeface="Arial" pitchFamily="34" charset="0"/>
                  <a:cs typeface="Arial" pitchFamily="34" charset="0"/>
                </a:rPr>
                <a:t>Δ:Μη αλληλεπιδραστική/Μετωπική: ο εκπαιδευτικός παρουσιάζει μια συγκεκριμένη άποψη.</a:t>
              </a:r>
              <a:endParaRPr kumimoji="0" lang="en-US" sz="1600" b="0" i="0" u="none" strike="noStrike" cap="none" normalizeH="0" baseline="0" dirty="0" smtClean="0">
                <a:ln>
                  <a:noFill/>
                </a:ln>
                <a:solidFill>
                  <a:schemeClr val="tx2"/>
                </a:solidFill>
                <a:effectLst/>
                <a:latin typeface="Arial" pitchFamily="34" charset="0"/>
                <a:cs typeface="Arial" pitchFamily="34" charset="0"/>
              </a:endParaRPr>
            </a:p>
          </p:txBody>
        </p:sp>
      </p:grpSp>
      <p:sp>
        <p:nvSpPr>
          <p:cNvPr id="12" name="Action Button: Forward or Next 11">
            <a:hlinkClick r:id="rId2" action="ppaction://hlinkfile" highlightClick="1"/>
          </p:cNvPr>
          <p:cNvSpPr/>
          <p:nvPr/>
        </p:nvSpPr>
        <p:spPr>
          <a:xfrm>
            <a:off x="7668344" y="6237312"/>
            <a:ext cx="432048" cy="288032"/>
          </a:xfrm>
          <a:prstGeom prst="actionButtonForwardNex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2060849"/>
            <a:ext cx="7128792" cy="830997"/>
          </a:xfrm>
          <a:prstGeom prst="rect">
            <a:avLst/>
          </a:prstGeom>
          <a:noFill/>
        </p:spPr>
        <p:txBody>
          <a:bodyPr wrap="square" rtlCol="0">
            <a:spAutoFit/>
          </a:bodyPr>
          <a:lstStyle/>
          <a:p>
            <a:pPr algn="ctr"/>
            <a:r>
              <a:rPr lang="el-GR" sz="2400" dirty="0" smtClean="0">
                <a:solidFill>
                  <a:schemeClr val="tx2"/>
                </a:solidFill>
                <a:latin typeface="Arial" pitchFamily="34" charset="0"/>
                <a:cs typeface="Arial" pitchFamily="34" charset="0"/>
              </a:rPr>
              <a:t>Εφαρμογή και αξιολόγηση της διδακτικής ακολουθίας για την ενέργεια</a:t>
            </a:r>
            <a:endParaRPr lang="en-GB" sz="24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9"/>
            <a:ext cx="8305800" cy="636680"/>
          </a:xfrm>
        </p:spPr>
        <p:txBody>
          <a:bodyPr>
            <a:normAutofit/>
          </a:bodyPr>
          <a:lstStyle/>
          <a:p>
            <a:r>
              <a:rPr lang="el-GR" sz="2800" dirty="0" smtClean="0">
                <a:latin typeface="Arial" pitchFamily="34" charset="0"/>
                <a:cs typeface="Arial" pitchFamily="34" charset="0"/>
              </a:rPr>
              <a:t>Ερευνητικά ερωτήματα</a:t>
            </a:r>
            <a:endParaRPr lang="en-GB" sz="2800" dirty="0">
              <a:latin typeface="Arial" pitchFamily="34" charset="0"/>
              <a:cs typeface="Arial" pitchFamily="34" charset="0"/>
            </a:endParaRPr>
          </a:p>
        </p:txBody>
      </p:sp>
      <p:sp>
        <p:nvSpPr>
          <p:cNvPr id="3" name="TextBox 2"/>
          <p:cNvSpPr txBox="1"/>
          <p:nvPr/>
        </p:nvSpPr>
        <p:spPr>
          <a:xfrm>
            <a:off x="467544" y="1844824"/>
            <a:ext cx="8064896" cy="3970318"/>
          </a:xfrm>
          <a:prstGeom prst="rect">
            <a:avLst/>
          </a:prstGeom>
          <a:noFill/>
        </p:spPr>
        <p:txBody>
          <a:bodyPr wrap="square" rtlCol="0">
            <a:spAutoFit/>
          </a:bodyPr>
          <a:lstStyle/>
          <a:p>
            <a:r>
              <a:rPr lang="el-GR" dirty="0" smtClean="0">
                <a:solidFill>
                  <a:schemeClr val="tx2"/>
                </a:solidFill>
                <a:latin typeface="Arial" pitchFamily="34" charset="0"/>
                <a:cs typeface="Arial" pitchFamily="34" charset="0"/>
              </a:rPr>
              <a:t>Για την αξιολόγηση της διδακτικής ακολουθίας για την ενέργεια τέθηκαν τα εξής ερευνητικά ερωτήματα:</a:t>
            </a:r>
          </a:p>
          <a:p>
            <a:endParaRPr lang="el-GR" dirty="0" smtClean="0">
              <a:solidFill>
                <a:schemeClr val="tx2"/>
              </a:solidFill>
              <a:latin typeface="Arial" pitchFamily="34" charset="0"/>
              <a:cs typeface="Arial" pitchFamily="34" charset="0"/>
            </a:endParaRPr>
          </a:p>
          <a:p>
            <a:pPr>
              <a:buFont typeface="Wingdings" pitchFamily="2" charset="2"/>
              <a:buChar char="§"/>
            </a:pPr>
            <a:r>
              <a:rPr lang="el-GR" dirty="0" smtClean="0">
                <a:solidFill>
                  <a:schemeClr val="tx2"/>
                </a:solidFill>
                <a:latin typeface="Arial" pitchFamily="34" charset="0"/>
                <a:cs typeface="Arial" pitchFamily="34" charset="0"/>
              </a:rPr>
              <a:t> Ποιες οι αρχικές αντιλήψεις μιας ομάδας μαθητών Α΄ Ενιαίου Λυκείου στην έννοια της ενέργειας; </a:t>
            </a:r>
          </a:p>
          <a:p>
            <a:pPr>
              <a:buFont typeface="Wingdings" pitchFamily="2" charset="2"/>
              <a:buChar char="§"/>
            </a:pPr>
            <a:endParaRPr lang="el-GR" dirty="0" smtClean="0">
              <a:solidFill>
                <a:schemeClr val="tx2"/>
              </a:solidFill>
              <a:latin typeface="Arial" pitchFamily="34" charset="0"/>
              <a:cs typeface="Arial" pitchFamily="34" charset="0"/>
            </a:endParaRPr>
          </a:p>
          <a:p>
            <a:pPr>
              <a:buFont typeface="Wingdings" pitchFamily="2" charset="2"/>
              <a:buChar char="§"/>
            </a:pPr>
            <a:r>
              <a:rPr lang="el-GR" dirty="0" smtClean="0">
                <a:solidFill>
                  <a:schemeClr val="tx2"/>
                </a:solidFill>
                <a:latin typeface="Arial" pitchFamily="34" charset="0"/>
                <a:cs typeface="Arial" pitchFamily="34" charset="0"/>
              </a:rPr>
              <a:t> Ποιες οι αντιλήψεις μιας υπο-ομάδας  μαθητών στην έννοια της ενέργειας που εκτέθηκαν στην καινοτόμα διδακτική προσέγγιση σε σύγκριση με αυτές της υπο-ομάδας μαθητών που εκτέθηκαν στη </a:t>
            </a:r>
            <a:r>
              <a:rPr lang="en-GB" dirty="0" smtClean="0">
                <a:solidFill>
                  <a:schemeClr val="tx2"/>
                </a:solidFill>
                <a:latin typeface="Arial" pitchFamily="34" charset="0"/>
                <a:cs typeface="Arial" pitchFamily="34" charset="0"/>
              </a:rPr>
              <a:t>‘</a:t>
            </a:r>
            <a:r>
              <a:rPr lang="el-GR" dirty="0" smtClean="0">
                <a:solidFill>
                  <a:schemeClr val="tx2"/>
                </a:solidFill>
                <a:latin typeface="Arial" pitchFamily="34" charset="0"/>
                <a:cs typeface="Arial" pitchFamily="34" charset="0"/>
              </a:rPr>
              <a:t>συνηθισμένη’ διδασκαλία;</a:t>
            </a:r>
          </a:p>
          <a:p>
            <a:pPr>
              <a:buFont typeface="Wingdings" pitchFamily="2" charset="2"/>
              <a:buChar char="§"/>
            </a:pPr>
            <a:endParaRPr lang="el-GR" dirty="0" smtClean="0">
              <a:solidFill>
                <a:schemeClr val="tx2"/>
              </a:solidFill>
              <a:latin typeface="Arial" pitchFamily="34" charset="0"/>
              <a:cs typeface="Arial" pitchFamily="34" charset="0"/>
            </a:endParaRPr>
          </a:p>
          <a:p>
            <a:pPr>
              <a:buFont typeface="Wingdings" pitchFamily="2" charset="2"/>
              <a:buChar char="§"/>
            </a:pPr>
            <a:r>
              <a:rPr lang="el-GR" dirty="0" smtClean="0">
                <a:solidFill>
                  <a:schemeClr val="tx2"/>
                </a:solidFill>
                <a:latin typeface="Arial" pitchFamily="34" charset="0"/>
                <a:cs typeface="Arial" pitchFamily="34" charset="0"/>
              </a:rPr>
              <a:t> Πώς η κατανόηση μιας μικρής ομάδας μαθητών στην έννοια της ενέργειας αναπτύχθηκε κατά την έκθεσή τους στην καινοτόμα διδακτική προσέγγιση;</a:t>
            </a:r>
          </a:p>
          <a:p>
            <a:endParaRPr lang="el-GR" dirty="0" smtClean="0"/>
          </a:p>
          <a:p>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305800" cy="564672"/>
          </a:xfrm>
        </p:spPr>
        <p:txBody>
          <a:bodyPr>
            <a:normAutofit/>
          </a:bodyPr>
          <a:lstStyle/>
          <a:p>
            <a:r>
              <a:rPr lang="el-GR" sz="2800" dirty="0" smtClean="0">
                <a:latin typeface="Arial" pitchFamily="34" charset="0"/>
                <a:cs typeface="Arial" pitchFamily="34" charset="0"/>
              </a:rPr>
              <a:t>Συμμετέχοντες</a:t>
            </a:r>
            <a:endParaRPr lang="en-GB" sz="2800" dirty="0">
              <a:latin typeface="Arial" pitchFamily="34" charset="0"/>
              <a:cs typeface="Arial" pitchFamily="34" charset="0"/>
            </a:endParaRPr>
          </a:p>
        </p:txBody>
      </p:sp>
      <p:sp>
        <p:nvSpPr>
          <p:cNvPr id="4" name="TextBox 3"/>
          <p:cNvSpPr txBox="1"/>
          <p:nvPr/>
        </p:nvSpPr>
        <p:spPr>
          <a:xfrm>
            <a:off x="467544" y="1916832"/>
            <a:ext cx="8208912" cy="1631216"/>
          </a:xfrm>
          <a:prstGeom prst="rect">
            <a:avLst/>
          </a:prstGeom>
          <a:noFill/>
        </p:spPr>
        <p:txBody>
          <a:bodyPr wrap="square" rtlCol="0">
            <a:spAutoFit/>
          </a:bodyPr>
          <a:lstStyle/>
          <a:p>
            <a:r>
              <a:rPr lang="el-GR" sz="2000" dirty="0" smtClean="0">
                <a:solidFill>
                  <a:schemeClr val="tx2"/>
                </a:solidFill>
                <a:latin typeface="Arial" pitchFamily="34" charset="0"/>
                <a:cs typeface="Arial" pitchFamily="34" charset="0"/>
              </a:rPr>
              <a:t>Οι συμμετέχοντες στην έρευνα ήταν τριάντα έξι μαθητές δύο τμημάτων Α’ Τάξης σε ένα αστικό Λύκειο της Λεμεσού.</a:t>
            </a:r>
          </a:p>
          <a:p>
            <a:endParaRPr lang="el-GR" sz="20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Το ένα τμήμα έδρασε ως η πειραματική ομάδα ενώ το άλλο ως η ομάδα σύγκρισης.</a:t>
            </a:r>
            <a:endParaRPr lang="en-GB" sz="2000" dirty="0">
              <a:solidFill>
                <a:schemeClr val="tx2"/>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052737"/>
            <a:ext cx="8964488" cy="1508105"/>
          </a:xfrm>
          <a:prstGeom prst="rect">
            <a:avLst/>
          </a:prstGeom>
          <a:noFill/>
        </p:spPr>
        <p:txBody>
          <a:bodyPr wrap="square" rtlCol="0">
            <a:spAutoFit/>
          </a:bodyPr>
          <a:lstStyle/>
          <a:p>
            <a:pPr algn="ctr"/>
            <a:r>
              <a:rPr lang="el-GR" sz="2800" dirty="0" smtClean="0">
                <a:solidFill>
                  <a:schemeClr val="tx2"/>
                </a:solidFill>
                <a:latin typeface="Arial" pitchFamily="34" charset="0"/>
                <a:cs typeface="Arial" pitchFamily="34" charset="0"/>
              </a:rPr>
              <a:t>Σχεδιασμός διδακτικών παρεμβάσεων στις φυσικές επιστήμες με πληροφόρηση από τα ευρήματα ερευνών</a:t>
            </a:r>
          </a:p>
          <a:p>
            <a:pPr algn="ctr"/>
            <a:endParaRPr lang="el-GR" dirty="0" smtClean="0">
              <a:solidFill>
                <a:schemeClr val="tx2"/>
              </a:solidFill>
              <a:latin typeface="Arial" pitchFamily="34" charset="0"/>
              <a:cs typeface="Arial" pitchFamily="34" charset="0"/>
            </a:endParaRPr>
          </a:p>
          <a:p>
            <a:pPr algn="ctr"/>
            <a:r>
              <a:rPr lang="en-GB" dirty="0" smtClean="0">
                <a:solidFill>
                  <a:schemeClr val="tx2"/>
                </a:solidFill>
                <a:latin typeface="Arial" pitchFamily="34" charset="0"/>
                <a:cs typeface="Arial" pitchFamily="34" charset="0"/>
              </a:rPr>
              <a:t>(Research evidence-informed design of science education teaching interventions)</a:t>
            </a:r>
            <a:r>
              <a:rPr lang="el-GR" dirty="0" smtClean="0">
                <a:solidFill>
                  <a:schemeClr val="tx2"/>
                </a:solidFill>
                <a:latin typeface="Arial" pitchFamily="34" charset="0"/>
                <a:cs typeface="Arial" pitchFamily="34" charset="0"/>
              </a:rPr>
              <a:t> </a:t>
            </a:r>
            <a:endParaRPr lang="en-GB" dirty="0">
              <a:solidFill>
                <a:schemeClr val="tx2"/>
              </a:solidFill>
              <a:latin typeface="Arial" pitchFamily="34" charset="0"/>
              <a:cs typeface="Arial" pitchFamily="34" charset="0"/>
            </a:endParaRPr>
          </a:p>
        </p:txBody>
      </p:sp>
      <p:sp>
        <p:nvSpPr>
          <p:cNvPr id="3" name="TextBox 2"/>
          <p:cNvSpPr txBox="1"/>
          <p:nvPr/>
        </p:nvSpPr>
        <p:spPr>
          <a:xfrm>
            <a:off x="611560" y="3140968"/>
            <a:ext cx="7776864" cy="2008242"/>
          </a:xfrm>
          <a:prstGeom prst="rect">
            <a:avLst/>
          </a:prstGeom>
          <a:noFill/>
        </p:spPr>
        <p:txBody>
          <a:bodyPr wrap="square" rtlCol="0">
            <a:spAutoFit/>
          </a:bodyPr>
          <a:lstStyle/>
          <a:p>
            <a:pPr algn="just"/>
            <a:r>
              <a:rPr lang="el-GR" sz="2400" dirty="0" smtClean="0">
                <a:solidFill>
                  <a:schemeClr val="tx2"/>
                </a:solidFill>
                <a:latin typeface="Arial" pitchFamily="34" charset="0"/>
                <a:cs typeface="Arial" pitchFamily="34" charset="0"/>
              </a:rPr>
              <a:t>Ο σχεδιασμός διδακτικών ακολουθιών στις φυσικές επιστήμες ο οποίος λαμβάνει υπόψη τις ΄καθημερινές΄ αντιλήψεις των μαθητών σε ένα συγκεκριμένο γνωστικό αντικείμενο και τη σχολική επιστήμη (</a:t>
            </a:r>
            <a:r>
              <a:rPr lang="en-GB" sz="2400" dirty="0" smtClean="0">
                <a:solidFill>
                  <a:schemeClr val="tx2"/>
                </a:solidFill>
                <a:latin typeface="Arial" pitchFamily="34" charset="0"/>
                <a:cs typeface="Arial" pitchFamily="34" charset="0"/>
              </a:rPr>
              <a:t>Scott, Leach, Hind and Lewis, 2002).</a:t>
            </a:r>
            <a:endParaRPr lang="en-GB" sz="2400" dirty="0">
              <a:solidFill>
                <a:schemeClr val="tx2"/>
              </a:solidFill>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64672"/>
          </a:xfrm>
        </p:spPr>
        <p:txBody>
          <a:bodyPr>
            <a:normAutofit/>
          </a:bodyPr>
          <a:lstStyle/>
          <a:p>
            <a:r>
              <a:rPr lang="el-GR" sz="2800" dirty="0" smtClean="0">
                <a:latin typeface="Arial" pitchFamily="34" charset="0"/>
                <a:cs typeface="Arial" pitchFamily="34" charset="0"/>
              </a:rPr>
              <a:t>Πορεία έρευνας</a:t>
            </a:r>
            <a:endParaRPr lang="en-GB" sz="2800" dirty="0">
              <a:latin typeface="Arial" pitchFamily="34" charset="0"/>
              <a:cs typeface="Arial" pitchFamily="34" charset="0"/>
            </a:endParaRPr>
          </a:p>
        </p:txBody>
      </p:sp>
      <p:grpSp>
        <p:nvGrpSpPr>
          <p:cNvPr id="3" name="Group 11"/>
          <p:cNvGrpSpPr>
            <a:grpSpLocks/>
          </p:cNvGrpSpPr>
          <p:nvPr/>
        </p:nvGrpSpPr>
        <p:grpSpPr bwMode="auto">
          <a:xfrm>
            <a:off x="467544" y="2204865"/>
            <a:ext cx="8424917" cy="1512169"/>
            <a:chOff x="704528" y="4149078"/>
            <a:chExt cx="8424990" cy="1512242"/>
          </a:xfrm>
        </p:grpSpPr>
        <p:sp>
          <p:nvSpPr>
            <p:cNvPr id="4" name="Pentagon 5"/>
            <p:cNvSpPr>
              <a:spLocks noChangeArrowheads="1"/>
            </p:cNvSpPr>
            <p:nvPr/>
          </p:nvSpPr>
          <p:spPr bwMode="auto">
            <a:xfrm>
              <a:off x="3008784" y="4149080"/>
              <a:ext cx="3672408" cy="1512240"/>
            </a:xfrm>
            <a:prstGeom prst="homePlate">
              <a:avLst>
                <a:gd name="adj" fmla="val 50005"/>
              </a:avLst>
            </a:prstGeom>
            <a:solidFill>
              <a:schemeClr val="accent1">
                <a:lumMod val="20000"/>
                <a:lumOff val="80000"/>
              </a:schemeClr>
            </a:solidFill>
            <a:ln w="9525" algn="ctr">
              <a:solidFill>
                <a:srgbClr val="2E6EBC"/>
              </a:solidFill>
              <a:round/>
              <a:headEnd/>
              <a:tailEnd/>
            </a:ln>
          </p:spPr>
          <p:txBody>
            <a:bodyPr/>
            <a:lstStyle/>
            <a:p>
              <a:pPr defTabSz="4176713"/>
              <a:endParaRPr lang="en-GB" sz="8200">
                <a:solidFill>
                  <a:srgbClr val="FF0000"/>
                </a:solidFill>
              </a:endParaRPr>
            </a:p>
          </p:txBody>
        </p:sp>
        <p:sp>
          <p:nvSpPr>
            <p:cNvPr id="5" name="Pentagon 3"/>
            <p:cNvSpPr>
              <a:spLocks noChangeArrowheads="1"/>
            </p:cNvSpPr>
            <p:nvPr/>
          </p:nvSpPr>
          <p:spPr bwMode="auto">
            <a:xfrm>
              <a:off x="704528" y="4365113"/>
              <a:ext cx="2160240" cy="1008112"/>
            </a:xfrm>
            <a:prstGeom prst="homePlate">
              <a:avLst>
                <a:gd name="adj" fmla="val 50000"/>
              </a:avLst>
            </a:prstGeom>
            <a:solidFill>
              <a:schemeClr val="accent1">
                <a:lumMod val="20000"/>
                <a:lumOff val="80000"/>
              </a:schemeClr>
            </a:solidFill>
            <a:ln w="9525" algn="ctr">
              <a:solidFill>
                <a:srgbClr val="2E6EBC"/>
              </a:solidFill>
              <a:round/>
              <a:headEnd/>
              <a:tailEnd/>
            </a:ln>
          </p:spPr>
          <p:txBody>
            <a:bodyPr/>
            <a:lstStyle/>
            <a:p>
              <a:pPr defTabSz="4176713"/>
              <a:endParaRPr lang="en-GB" sz="8200" dirty="0">
                <a:solidFill>
                  <a:srgbClr val="2E6EBC"/>
                </a:solidFill>
              </a:endParaRPr>
            </a:p>
          </p:txBody>
        </p:sp>
        <p:sp>
          <p:nvSpPr>
            <p:cNvPr id="6" name="TextBox 4"/>
            <p:cNvSpPr txBox="1">
              <a:spLocks noChangeArrowheads="1"/>
            </p:cNvSpPr>
            <p:nvPr/>
          </p:nvSpPr>
          <p:spPr bwMode="auto">
            <a:xfrm>
              <a:off x="704528" y="4437125"/>
              <a:ext cx="2232249" cy="831037"/>
            </a:xfrm>
            <a:prstGeom prst="rect">
              <a:avLst/>
            </a:prstGeom>
            <a:noFill/>
            <a:ln w="9525">
              <a:noFill/>
              <a:miter lim="800000"/>
              <a:headEnd/>
              <a:tailEnd/>
            </a:ln>
          </p:spPr>
          <p:txBody>
            <a:bodyPr>
              <a:spAutoFit/>
            </a:bodyPr>
            <a:lstStyle/>
            <a:p>
              <a:r>
                <a:rPr lang="el-GR" sz="2400" b="1" dirty="0" smtClean="0">
                  <a:solidFill>
                    <a:srgbClr val="000099"/>
                  </a:solidFill>
                </a:rPr>
                <a:t>Στάδιο </a:t>
              </a:r>
              <a:r>
                <a:rPr lang="en-GB" sz="2400" b="1" dirty="0" smtClean="0">
                  <a:solidFill>
                    <a:srgbClr val="000099"/>
                  </a:solidFill>
                </a:rPr>
                <a:t>1</a:t>
              </a:r>
              <a:endParaRPr lang="en-GB" sz="2400" b="1" dirty="0">
                <a:solidFill>
                  <a:srgbClr val="000099"/>
                </a:solidFill>
              </a:endParaRPr>
            </a:p>
            <a:p>
              <a:r>
                <a:rPr lang="en-GB" sz="2400" dirty="0">
                  <a:solidFill>
                    <a:srgbClr val="000099"/>
                  </a:solidFill>
                </a:rPr>
                <a:t>Pre-testing</a:t>
              </a:r>
            </a:p>
          </p:txBody>
        </p:sp>
        <p:sp>
          <p:nvSpPr>
            <p:cNvPr id="7" name="TextBox 6"/>
            <p:cNvSpPr txBox="1">
              <a:spLocks noChangeArrowheads="1"/>
            </p:cNvSpPr>
            <p:nvPr/>
          </p:nvSpPr>
          <p:spPr bwMode="auto">
            <a:xfrm>
              <a:off x="3008784" y="4149078"/>
              <a:ext cx="3744416" cy="1385062"/>
            </a:xfrm>
            <a:prstGeom prst="rect">
              <a:avLst/>
            </a:prstGeom>
            <a:noFill/>
            <a:ln w="9525">
              <a:noFill/>
              <a:miter lim="800000"/>
              <a:headEnd/>
              <a:tailEnd/>
            </a:ln>
          </p:spPr>
          <p:txBody>
            <a:bodyPr wrap="square">
              <a:spAutoFit/>
            </a:bodyPr>
            <a:lstStyle/>
            <a:p>
              <a:r>
                <a:rPr lang="el-GR" sz="2400" b="1" dirty="0" smtClean="0">
                  <a:solidFill>
                    <a:srgbClr val="000099"/>
                  </a:solidFill>
                </a:rPr>
                <a:t>Στάδιο </a:t>
              </a:r>
              <a:r>
                <a:rPr lang="en-GB" sz="2400" b="1" dirty="0" smtClean="0">
                  <a:solidFill>
                    <a:srgbClr val="000099"/>
                  </a:solidFill>
                </a:rPr>
                <a:t>2</a:t>
              </a:r>
              <a:endParaRPr lang="en-GB" sz="2400" b="1" dirty="0">
                <a:solidFill>
                  <a:srgbClr val="000099"/>
                </a:solidFill>
              </a:endParaRPr>
            </a:p>
            <a:p>
              <a:r>
                <a:rPr lang="el-GR" sz="2000" dirty="0" smtClean="0">
                  <a:solidFill>
                    <a:srgbClr val="000099"/>
                  </a:solidFill>
                  <a:cs typeface="Arial" pitchFamily="34" charset="0"/>
                </a:rPr>
                <a:t>Διδακτική παρέμβαση</a:t>
              </a:r>
            </a:p>
            <a:p>
              <a:r>
                <a:rPr lang="el-GR" sz="2000" dirty="0" smtClean="0">
                  <a:solidFill>
                    <a:srgbClr val="000099"/>
                  </a:solidFill>
                  <a:cs typeface="Arial" pitchFamily="34" charset="0"/>
                </a:rPr>
                <a:t>Σύντομα διαγνωστικά δοκίμια</a:t>
              </a:r>
            </a:p>
            <a:p>
              <a:r>
                <a:rPr lang="el-GR" sz="2000" dirty="0" smtClean="0">
                  <a:solidFill>
                    <a:srgbClr val="000099"/>
                  </a:solidFill>
                  <a:cs typeface="Arial" pitchFamily="34" charset="0"/>
                </a:rPr>
                <a:t>Συνεντεύξεις</a:t>
              </a:r>
            </a:p>
          </p:txBody>
        </p:sp>
        <p:sp>
          <p:nvSpPr>
            <p:cNvPr id="8" name="Pentagon 7"/>
            <p:cNvSpPr>
              <a:spLocks noChangeArrowheads="1"/>
            </p:cNvSpPr>
            <p:nvPr/>
          </p:nvSpPr>
          <p:spPr bwMode="auto">
            <a:xfrm>
              <a:off x="6897270" y="4437125"/>
              <a:ext cx="2160240" cy="1008112"/>
            </a:xfrm>
            <a:prstGeom prst="homePlate">
              <a:avLst>
                <a:gd name="adj" fmla="val 50000"/>
              </a:avLst>
            </a:prstGeom>
            <a:solidFill>
              <a:schemeClr val="accent1">
                <a:lumMod val="20000"/>
                <a:lumOff val="80000"/>
              </a:schemeClr>
            </a:solidFill>
            <a:ln w="9525" algn="ctr">
              <a:solidFill>
                <a:srgbClr val="2E6EBC"/>
              </a:solidFill>
              <a:round/>
              <a:headEnd/>
              <a:tailEnd/>
            </a:ln>
          </p:spPr>
          <p:txBody>
            <a:bodyPr/>
            <a:lstStyle/>
            <a:p>
              <a:pPr defTabSz="4176713"/>
              <a:endParaRPr lang="en-GB" sz="8200">
                <a:solidFill>
                  <a:srgbClr val="FF0000"/>
                </a:solidFill>
              </a:endParaRPr>
            </a:p>
          </p:txBody>
        </p:sp>
        <p:sp>
          <p:nvSpPr>
            <p:cNvPr id="9" name="TextBox 8"/>
            <p:cNvSpPr txBox="1">
              <a:spLocks noChangeArrowheads="1"/>
            </p:cNvSpPr>
            <p:nvPr/>
          </p:nvSpPr>
          <p:spPr bwMode="auto">
            <a:xfrm>
              <a:off x="6897269" y="4509136"/>
              <a:ext cx="2232249" cy="831037"/>
            </a:xfrm>
            <a:prstGeom prst="rect">
              <a:avLst/>
            </a:prstGeom>
            <a:noFill/>
            <a:ln w="9525">
              <a:noFill/>
              <a:miter lim="800000"/>
              <a:headEnd/>
              <a:tailEnd/>
            </a:ln>
          </p:spPr>
          <p:txBody>
            <a:bodyPr>
              <a:spAutoFit/>
            </a:bodyPr>
            <a:lstStyle/>
            <a:p>
              <a:r>
                <a:rPr lang="el-GR" sz="2400" b="1" dirty="0" smtClean="0">
                  <a:solidFill>
                    <a:srgbClr val="000099"/>
                  </a:solidFill>
                </a:rPr>
                <a:t>Στάδιο </a:t>
              </a:r>
              <a:r>
                <a:rPr lang="en-GB" sz="2400" b="1" dirty="0" smtClean="0">
                  <a:solidFill>
                    <a:srgbClr val="000099"/>
                  </a:solidFill>
                </a:rPr>
                <a:t>3</a:t>
              </a:r>
              <a:endParaRPr lang="en-GB" sz="2400" b="1" dirty="0">
                <a:solidFill>
                  <a:srgbClr val="000099"/>
                </a:solidFill>
              </a:endParaRPr>
            </a:p>
            <a:p>
              <a:r>
                <a:rPr lang="en-GB" sz="2400" dirty="0">
                  <a:solidFill>
                    <a:srgbClr val="000099"/>
                  </a:solidFill>
                </a:rPr>
                <a:t>Post-testing</a:t>
              </a:r>
            </a:p>
          </p:txBody>
        </p:sp>
      </p:grpSp>
      <p:grpSp>
        <p:nvGrpSpPr>
          <p:cNvPr id="10" name="Group 11"/>
          <p:cNvGrpSpPr>
            <a:grpSpLocks/>
          </p:cNvGrpSpPr>
          <p:nvPr/>
        </p:nvGrpSpPr>
        <p:grpSpPr bwMode="auto">
          <a:xfrm>
            <a:off x="395538" y="4869161"/>
            <a:ext cx="8424863" cy="1200329"/>
            <a:chOff x="704528" y="4149078"/>
            <a:chExt cx="8424936" cy="1200387"/>
          </a:xfrm>
        </p:grpSpPr>
        <p:sp>
          <p:nvSpPr>
            <p:cNvPr id="11" name="Pentagon 5"/>
            <p:cNvSpPr>
              <a:spLocks noChangeArrowheads="1"/>
            </p:cNvSpPr>
            <p:nvPr/>
          </p:nvSpPr>
          <p:spPr bwMode="auto">
            <a:xfrm>
              <a:off x="3008784" y="4149080"/>
              <a:ext cx="3672408" cy="1008112"/>
            </a:xfrm>
            <a:prstGeom prst="homePlate">
              <a:avLst>
                <a:gd name="adj" fmla="val 50005"/>
              </a:avLst>
            </a:prstGeom>
            <a:solidFill>
              <a:schemeClr val="accent1">
                <a:lumMod val="20000"/>
                <a:lumOff val="80000"/>
              </a:schemeClr>
            </a:solidFill>
            <a:ln w="9525" algn="ctr">
              <a:solidFill>
                <a:srgbClr val="2E6EBC"/>
              </a:solidFill>
              <a:round/>
              <a:headEnd/>
              <a:tailEnd/>
            </a:ln>
          </p:spPr>
          <p:txBody>
            <a:bodyPr/>
            <a:lstStyle/>
            <a:p>
              <a:pPr defTabSz="4176713"/>
              <a:endParaRPr lang="en-GB" sz="8200">
                <a:solidFill>
                  <a:srgbClr val="FF0000"/>
                </a:solidFill>
              </a:endParaRPr>
            </a:p>
          </p:txBody>
        </p:sp>
        <p:sp>
          <p:nvSpPr>
            <p:cNvPr id="12" name="Pentagon 3"/>
            <p:cNvSpPr>
              <a:spLocks noChangeArrowheads="1"/>
            </p:cNvSpPr>
            <p:nvPr/>
          </p:nvSpPr>
          <p:spPr bwMode="auto">
            <a:xfrm>
              <a:off x="704528" y="4149080"/>
              <a:ext cx="2160240" cy="1008112"/>
            </a:xfrm>
            <a:prstGeom prst="homePlate">
              <a:avLst>
                <a:gd name="adj" fmla="val 50000"/>
              </a:avLst>
            </a:prstGeom>
            <a:solidFill>
              <a:schemeClr val="accent1">
                <a:lumMod val="20000"/>
                <a:lumOff val="80000"/>
              </a:schemeClr>
            </a:solidFill>
            <a:ln w="9525" algn="ctr">
              <a:solidFill>
                <a:srgbClr val="2E6EBC"/>
              </a:solidFill>
              <a:round/>
              <a:headEnd/>
              <a:tailEnd/>
            </a:ln>
          </p:spPr>
          <p:txBody>
            <a:bodyPr/>
            <a:lstStyle/>
            <a:p>
              <a:pPr defTabSz="4176713"/>
              <a:endParaRPr lang="en-GB" sz="8200" dirty="0">
                <a:solidFill>
                  <a:srgbClr val="2E6EBC"/>
                </a:solidFill>
              </a:endParaRPr>
            </a:p>
          </p:txBody>
        </p:sp>
        <p:sp>
          <p:nvSpPr>
            <p:cNvPr id="13" name="TextBox 4"/>
            <p:cNvSpPr txBox="1">
              <a:spLocks noChangeArrowheads="1"/>
            </p:cNvSpPr>
            <p:nvPr/>
          </p:nvSpPr>
          <p:spPr bwMode="auto">
            <a:xfrm>
              <a:off x="776537" y="4149080"/>
              <a:ext cx="2232247" cy="831037"/>
            </a:xfrm>
            <a:prstGeom prst="rect">
              <a:avLst/>
            </a:prstGeom>
            <a:noFill/>
            <a:ln w="9525">
              <a:noFill/>
              <a:miter lim="800000"/>
              <a:headEnd/>
              <a:tailEnd/>
            </a:ln>
          </p:spPr>
          <p:txBody>
            <a:bodyPr>
              <a:spAutoFit/>
            </a:bodyPr>
            <a:lstStyle/>
            <a:p>
              <a:r>
                <a:rPr lang="en-GB" sz="2400" b="1" dirty="0">
                  <a:solidFill>
                    <a:srgbClr val="000099"/>
                  </a:solidFill>
                </a:rPr>
                <a:t>Stage 1</a:t>
              </a:r>
            </a:p>
            <a:p>
              <a:r>
                <a:rPr lang="en-GB" sz="2400" dirty="0">
                  <a:solidFill>
                    <a:srgbClr val="000099"/>
                  </a:solidFill>
                </a:rPr>
                <a:t>Pre-testing</a:t>
              </a:r>
            </a:p>
          </p:txBody>
        </p:sp>
        <p:sp>
          <p:nvSpPr>
            <p:cNvPr id="14" name="TextBox 6"/>
            <p:cNvSpPr txBox="1">
              <a:spLocks noChangeArrowheads="1"/>
            </p:cNvSpPr>
            <p:nvPr/>
          </p:nvSpPr>
          <p:spPr bwMode="auto">
            <a:xfrm>
              <a:off x="3008784" y="4149078"/>
              <a:ext cx="3744416" cy="1200387"/>
            </a:xfrm>
            <a:prstGeom prst="rect">
              <a:avLst/>
            </a:prstGeom>
            <a:noFill/>
            <a:ln w="9525">
              <a:noFill/>
              <a:miter lim="800000"/>
              <a:headEnd/>
              <a:tailEnd/>
            </a:ln>
          </p:spPr>
          <p:txBody>
            <a:bodyPr wrap="square">
              <a:spAutoFit/>
            </a:bodyPr>
            <a:lstStyle/>
            <a:p>
              <a:r>
                <a:rPr lang="en-GB" sz="2400" b="1" dirty="0">
                  <a:solidFill>
                    <a:srgbClr val="000099"/>
                  </a:solidFill>
                </a:rPr>
                <a:t>Stage </a:t>
              </a:r>
              <a:r>
                <a:rPr lang="en-GB" sz="2400" b="1" dirty="0" smtClean="0">
                  <a:solidFill>
                    <a:srgbClr val="000099"/>
                  </a:solidFill>
                </a:rPr>
                <a:t>2</a:t>
              </a:r>
              <a:endParaRPr lang="el-GR" sz="2400" b="1" dirty="0" smtClean="0">
                <a:solidFill>
                  <a:srgbClr val="000099"/>
                </a:solidFill>
              </a:endParaRPr>
            </a:p>
            <a:p>
              <a:r>
                <a:rPr lang="el-GR" sz="2400" dirty="0" smtClean="0">
                  <a:solidFill>
                    <a:srgbClr val="000099"/>
                  </a:solidFill>
                  <a:cs typeface="Arial" pitchFamily="34" charset="0"/>
                </a:rPr>
                <a:t>Διδακτική παρέμβαση</a:t>
              </a:r>
            </a:p>
            <a:p>
              <a:endParaRPr lang="en-GB" sz="2400" b="1" dirty="0">
                <a:solidFill>
                  <a:srgbClr val="000099"/>
                </a:solidFill>
              </a:endParaRPr>
            </a:p>
          </p:txBody>
        </p:sp>
        <p:sp>
          <p:nvSpPr>
            <p:cNvPr id="15" name="Pentagon 7"/>
            <p:cNvSpPr>
              <a:spLocks noChangeArrowheads="1"/>
            </p:cNvSpPr>
            <p:nvPr/>
          </p:nvSpPr>
          <p:spPr bwMode="auto">
            <a:xfrm>
              <a:off x="6897216" y="4149080"/>
              <a:ext cx="2160240" cy="1008112"/>
            </a:xfrm>
            <a:prstGeom prst="homePlate">
              <a:avLst>
                <a:gd name="adj" fmla="val 50000"/>
              </a:avLst>
            </a:prstGeom>
            <a:solidFill>
              <a:schemeClr val="accent1">
                <a:lumMod val="20000"/>
                <a:lumOff val="80000"/>
              </a:schemeClr>
            </a:solidFill>
            <a:ln w="9525" algn="ctr">
              <a:solidFill>
                <a:srgbClr val="2E6EBC"/>
              </a:solidFill>
              <a:round/>
              <a:headEnd/>
              <a:tailEnd/>
            </a:ln>
          </p:spPr>
          <p:txBody>
            <a:bodyPr/>
            <a:lstStyle/>
            <a:p>
              <a:pPr defTabSz="4176713"/>
              <a:endParaRPr lang="en-GB" sz="8200">
                <a:solidFill>
                  <a:srgbClr val="FF0000"/>
                </a:solidFill>
              </a:endParaRPr>
            </a:p>
          </p:txBody>
        </p:sp>
        <p:sp>
          <p:nvSpPr>
            <p:cNvPr id="16" name="TextBox 8"/>
            <p:cNvSpPr txBox="1">
              <a:spLocks noChangeArrowheads="1"/>
            </p:cNvSpPr>
            <p:nvPr/>
          </p:nvSpPr>
          <p:spPr bwMode="auto">
            <a:xfrm>
              <a:off x="6897217" y="4149080"/>
              <a:ext cx="2232247" cy="831037"/>
            </a:xfrm>
            <a:prstGeom prst="rect">
              <a:avLst/>
            </a:prstGeom>
            <a:noFill/>
            <a:ln w="9525">
              <a:noFill/>
              <a:miter lim="800000"/>
              <a:headEnd/>
              <a:tailEnd/>
            </a:ln>
          </p:spPr>
          <p:txBody>
            <a:bodyPr>
              <a:spAutoFit/>
            </a:bodyPr>
            <a:lstStyle/>
            <a:p>
              <a:r>
                <a:rPr lang="en-GB" sz="2400" b="1" dirty="0">
                  <a:solidFill>
                    <a:srgbClr val="000099"/>
                  </a:solidFill>
                </a:rPr>
                <a:t>Stage 3</a:t>
              </a:r>
            </a:p>
            <a:p>
              <a:r>
                <a:rPr lang="en-GB" sz="2400" dirty="0">
                  <a:solidFill>
                    <a:srgbClr val="000099"/>
                  </a:solidFill>
                </a:rPr>
                <a:t>Post-testing</a:t>
              </a:r>
            </a:p>
          </p:txBody>
        </p:sp>
      </p:grpSp>
      <p:sp>
        <p:nvSpPr>
          <p:cNvPr id="17" name="TextBox 16"/>
          <p:cNvSpPr txBox="1"/>
          <p:nvPr/>
        </p:nvSpPr>
        <p:spPr>
          <a:xfrm>
            <a:off x="2627784" y="1628800"/>
            <a:ext cx="3456384" cy="369332"/>
          </a:xfrm>
          <a:prstGeom prst="rect">
            <a:avLst/>
          </a:prstGeom>
          <a:noFill/>
        </p:spPr>
        <p:txBody>
          <a:bodyPr wrap="square" rtlCol="0">
            <a:spAutoFit/>
          </a:bodyPr>
          <a:lstStyle/>
          <a:p>
            <a:pPr algn="ctr"/>
            <a:r>
              <a:rPr lang="el-GR" b="1" dirty="0" smtClean="0">
                <a:solidFill>
                  <a:srgbClr val="235591"/>
                </a:solidFill>
              </a:rPr>
              <a:t>Πειραματική ομάδα</a:t>
            </a:r>
            <a:endParaRPr lang="en-GB" b="1" dirty="0">
              <a:solidFill>
                <a:srgbClr val="235591"/>
              </a:solidFill>
            </a:endParaRPr>
          </a:p>
        </p:txBody>
      </p:sp>
      <p:sp>
        <p:nvSpPr>
          <p:cNvPr id="18" name="TextBox 17"/>
          <p:cNvSpPr txBox="1"/>
          <p:nvPr/>
        </p:nvSpPr>
        <p:spPr>
          <a:xfrm>
            <a:off x="2627784" y="4365104"/>
            <a:ext cx="3456384" cy="369332"/>
          </a:xfrm>
          <a:prstGeom prst="rect">
            <a:avLst/>
          </a:prstGeom>
          <a:noFill/>
        </p:spPr>
        <p:txBody>
          <a:bodyPr wrap="square" rtlCol="0">
            <a:spAutoFit/>
          </a:bodyPr>
          <a:lstStyle/>
          <a:p>
            <a:pPr algn="ctr"/>
            <a:r>
              <a:rPr lang="el-GR" b="1" dirty="0" smtClean="0">
                <a:solidFill>
                  <a:srgbClr val="235591"/>
                </a:solidFill>
              </a:rPr>
              <a:t>Ομάδα σύγκρισης</a:t>
            </a:r>
            <a:endParaRPr lang="en-GB" b="1" dirty="0">
              <a:solidFill>
                <a:srgbClr val="23559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305800" cy="492664"/>
          </a:xfrm>
        </p:spPr>
        <p:txBody>
          <a:bodyPr>
            <a:normAutofit/>
          </a:bodyPr>
          <a:lstStyle/>
          <a:p>
            <a:r>
              <a:rPr lang="el-GR" sz="2800" dirty="0" smtClean="0">
                <a:latin typeface="Arial" pitchFamily="34" charset="0"/>
                <a:cs typeface="Arial" pitchFamily="34" charset="0"/>
              </a:rPr>
              <a:t>Μέσα συλλογής δεδομένων</a:t>
            </a:r>
            <a:endParaRPr lang="en-GB" sz="2800" dirty="0">
              <a:latin typeface="Arial" pitchFamily="34" charset="0"/>
              <a:cs typeface="Arial" pitchFamily="34" charset="0"/>
            </a:endParaRPr>
          </a:p>
        </p:txBody>
      </p:sp>
      <p:sp>
        <p:nvSpPr>
          <p:cNvPr id="3" name="TextBox 2"/>
          <p:cNvSpPr txBox="1"/>
          <p:nvPr/>
        </p:nvSpPr>
        <p:spPr>
          <a:xfrm>
            <a:off x="467544" y="1700809"/>
            <a:ext cx="8208912" cy="3631763"/>
          </a:xfrm>
          <a:prstGeom prst="rect">
            <a:avLst/>
          </a:prstGeom>
          <a:noFill/>
        </p:spPr>
        <p:txBody>
          <a:bodyPr wrap="square" rtlCol="0">
            <a:spAutoFit/>
          </a:bodyPr>
          <a:lstStyle/>
          <a:p>
            <a:pPr>
              <a:spcBef>
                <a:spcPct val="50000"/>
              </a:spcBef>
              <a:buBlip>
                <a:blip r:embed="rId2"/>
              </a:buBlip>
            </a:pPr>
            <a:r>
              <a:rPr lang="el-GR" sz="2000" dirty="0" smtClean="0">
                <a:solidFill>
                  <a:schemeClr val="tx2"/>
                </a:solidFill>
                <a:latin typeface="Arial" pitchFamily="34" charset="0"/>
                <a:cs typeface="Arial" pitchFamily="34" charset="0"/>
              </a:rPr>
              <a:t> </a:t>
            </a:r>
            <a:r>
              <a:rPr lang="el-GR" sz="2000" b="1" dirty="0" smtClean="0">
                <a:solidFill>
                  <a:schemeClr val="tx2"/>
                </a:solidFill>
                <a:latin typeface="Arial" pitchFamily="34" charset="0"/>
                <a:cs typeface="Arial" pitchFamily="34" charset="0"/>
              </a:rPr>
              <a:t>Ερωτηματολόγια</a:t>
            </a:r>
            <a:endParaRPr lang="en-GB" sz="2000" b="1" dirty="0" smtClean="0">
              <a:solidFill>
                <a:schemeClr val="tx2"/>
              </a:solidFill>
              <a:latin typeface="Arial" pitchFamily="34" charset="0"/>
              <a:cs typeface="Arial" pitchFamily="34" charset="0"/>
            </a:endParaRPr>
          </a:p>
          <a:p>
            <a:pPr>
              <a:spcBef>
                <a:spcPct val="50000"/>
              </a:spcBef>
            </a:pPr>
            <a:r>
              <a:rPr lang="el-GR" sz="2000" dirty="0" smtClean="0">
                <a:solidFill>
                  <a:schemeClr val="tx2"/>
                </a:solidFill>
                <a:latin typeface="Arial" pitchFamily="34" charset="0"/>
                <a:cs typeface="Arial" pitchFamily="34" charset="0"/>
              </a:rPr>
              <a:t>Προ-διαγνωστικό δοκίμιο (</a:t>
            </a:r>
            <a:r>
              <a:rPr lang="en-GB" sz="2000" dirty="0" smtClean="0">
                <a:solidFill>
                  <a:schemeClr val="tx2"/>
                </a:solidFill>
                <a:latin typeface="Arial" pitchFamily="34" charset="0"/>
                <a:cs typeface="Arial" pitchFamily="34" charset="0"/>
              </a:rPr>
              <a:t>Pre-test</a:t>
            </a:r>
            <a:r>
              <a:rPr lang="el-GR" sz="2000" dirty="0" smtClean="0">
                <a:solidFill>
                  <a:schemeClr val="tx2"/>
                </a:solidFill>
                <a:latin typeface="Arial" pitchFamily="34" charset="0"/>
                <a:cs typeface="Arial" pitchFamily="34" charset="0"/>
              </a:rPr>
              <a:t>)</a:t>
            </a:r>
            <a:endParaRPr lang="en-GB" sz="2000" dirty="0" smtClean="0">
              <a:solidFill>
                <a:schemeClr val="tx2"/>
              </a:solidFill>
              <a:latin typeface="Arial" pitchFamily="34" charset="0"/>
              <a:cs typeface="Arial" pitchFamily="34" charset="0"/>
            </a:endParaRPr>
          </a:p>
          <a:p>
            <a:pPr>
              <a:spcBef>
                <a:spcPct val="50000"/>
              </a:spcBef>
            </a:pPr>
            <a:r>
              <a:rPr lang="el-GR" sz="2000" dirty="0" err="1" smtClean="0">
                <a:solidFill>
                  <a:schemeClr val="tx2"/>
                </a:solidFill>
                <a:latin typeface="Arial" pitchFamily="34" charset="0"/>
                <a:cs typeface="Arial" pitchFamily="34" charset="0"/>
              </a:rPr>
              <a:t>Μετα</a:t>
            </a:r>
            <a:r>
              <a:rPr lang="el-GR" sz="2000" dirty="0" smtClean="0">
                <a:solidFill>
                  <a:schemeClr val="tx2"/>
                </a:solidFill>
                <a:latin typeface="Arial" pitchFamily="34" charset="0"/>
                <a:cs typeface="Arial" pitchFamily="34" charset="0"/>
              </a:rPr>
              <a:t>-διαγνωστικό δοκίμιο (</a:t>
            </a:r>
            <a:r>
              <a:rPr lang="en-GB" sz="2000" dirty="0" smtClean="0">
                <a:solidFill>
                  <a:schemeClr val="tx2"/>
                </a:solidFill>
                <a:latin typeface="Arial" pitchFamily="34" charset="0"/>
                <a:cs typeface="Arial" pitchFamily="34" charset="0"/>
              </a:rPr>
              <a:t>Post-test</a:t>
            </a:r>
            <a:r>
              <a:rPr lang="el-GR" sz="2000" dirty="0" smtClean="0">
                <a:solidFill>
                  <a:schemeClr val="tx2"/>
                </a:solidFill>
                <a:latin typeface="Arial" pitchFamily="34" charset="0"/>
                <a:cs typeface="Arial" pitchFamily="34" charset="0"/>
              </a:rPr>
              <a:t>)</a:t>
            </a:r>
            <a:endParaRPr lang="en-GB" sz="2000" dirty="0" smtClean="0">
              <a:solidFill>
                <a:schemeClr val="tx2"/>
              </a:solidFill>
              <a:latin typeface="Arial" pitchFamily="34" charset="0"/>
              <a:cs typeface="Arial" pitchFamily="34" charset="0"/>
            </a:endParaRPr>
          </a:p>
          <a:p>
            <a:pPr>
              <a:spcBef>
                <a:spcPct val="50000"/>
              </a:spcBef>
            </a:pPr>
            <a:r>
              <a:rPr lang="el-GR" sz="2000" dirty="0" smtClean="0">
                <a:solidFill>
                  <a:schemeClr val="tx2"/>
                </a:solidFill>
                <a:latin typeface="Arial" pitchFamily="34" charset="0"/>
                <a:cs typeface="Arial" pitchFamily="34" charset="0"/>
              </a:rPr>
              <a:t>Σύντομα διαγνωστικά δοκίμια</a:t>
            </a:r>
            <a:endParaRPr lang="en-GB" sz="2000" dirty="0" smtClean="0">
              <a:solidFill>
                <a:schemeClr val="tx2"/>
              </a:solidFill>
              <a:latin typeface="Arial" pitchFamily="34" charset="0"/>
              <a:cs typeface="Arial" pitchFamily="34" charset="0"/>
            </a:endParaRPr>
          </a:p>
          <a:p>
            <a:pPr>
              <a:spcBef>
                <a:spcPct val="50000"/>
              </a:spcBef>
              <a:buBlip>
                <a:blip r:embed="rId2"/>
              </a:buBlip>
            </a:pPr>
            <a:r>
              <a:rPr lang="el-GR" sz="2000" dirty="0" smtClean="0">
                <a:solidFill>
                  <a:schemeClr val="tx2"/>
                </a:solidFill>
                <a:latin typeface="Arial" pitchFamily="34" charset="0"/>
                <a:cs typeface="Arial" pitchFamily="34" charset="0"/>
              </a:rPr>
              <a:t> </a:t>
            </a:r>
            <a:r>
              <a:rPr lang="el-GR" sz="2000" b="1" dirty="0" smtClean="0">
                <a:solidFill>
                  <a:schemeClr val="tx2"/>
                </a:solidFill>
                <a:latin typeface="Arial" pitchFamily="34" charset="0"/>
                <a:cs typeface="Arial" pitchFamily="34" charset="0"/>
              </a:rPr>
              <a:t>Ατομικές συνεντεύξεις</a:t>
            </a:r>
            <a:endParaRPr lang="en-GB" sz="2000" b="1" dirty="0" smtClean="0">
              <a:solidFill>
                <a:schemeClr val="tx2"/>
              </a:solidFill>
              <a:latin typeface="Arial" pitchFamily="34" charset="0"/>
              <a:cs typeface="Arial" pitchFamily="34" charset="0"/>
            </a:endParaRPr>
          </a:p>
          <a:p>
            <a:pPr>
              <a:spcBef>
                <a:spcPct val="50000"/>
              </a:spcBef>
            </a:pPr>
            <a:r>
              <a:rPr lang="el-GR" sz="2000" dirty="0" smtClean="0">
                <a:solidFill>
                  <a:schemeClr val="tx2"/>
                </a:solidFill>
                <a:latin typeface="Arial" pitchFamily="34" charset="0"/>
                <a:cs typeface="Arial" pitchFamily="34" charset="0"/>
              </a:rPr>
              <a:t>Μαθητές</a:t>
            </a:r>
            <a:endParaRPr lang="en-GB" sz="2000" dirty="0" smtClean="0">
              <a:solidFill>
                <a:schemeClr val="tx2"/>
              </a:solidFill>
              <a:latin typeface="Arial" pitchFamily="34" charset="0"/>
              <a:cs typeface="Arial" pitchFamily="34" charset="0"/>
            </a:endParaRPr>
          </a:p>
          <a:p>
            <a:pPr>
              <a:spcBef>
                <a:spcPct val="50000"/>
              </a:spcBef>
            </a:pPr>
            <a:r>
              <a:rPr lang="el-GR" sz="2000" dirty="0" smtClean="0">
                <a:solidFill>
                  <a:schemeClr val="tx2"/>
                </a:solidFill>
                <a:latin typeface="Arial" pitchFamily="34" charset="0"/>
                <a:cs typeface="Arial" pitchFamily="34" charset="0"/>
              </a:rPr>
              <a:t>Καθηγητής πειραματικής ομάδας</a:t>
            </a:r>
            <a:endParaRPr lang="en-GB" sz="2000" dirty="0" smtClean="0">
              <a:solidFill>
                <a:schemeClr val="tx2"/>
              </a:solidFill>
              <a:latin typeface="Arial" pitchFamily="34" charset="0"/>
              <a:cs typeface="Arial" pitchFamily="34" charset="0"/>
            </a:endParaRPr>
          </a:p>
          <a:p>
            <a:pPr>
              <a:spcBef>
                <a:spcPct val="50000"/>
              </a:spcBef>
              <a:buBlip>
                <a:blip r:embed="rId2"/>
              </a:buBlip>
            </a:pPr>
            <a:r>
              <a:rPr lang="el-GR" sz="2000" dirty="0" smtClean="0">
                <a:solidFill>
                  <a:schemeClr val="tx2"/>
                </a:solidFill>
                <a:latin typeface="Arial" pitchFamily="34" charset="0"/>
                <a:cs typeface="Arial" pitchFamily="34" charset="0"/>
              </a:rPr>
              <a:t> </a:t>
            </a:r>
            <a:r>
              <a:rPr lang="el-GR" sz="2000" b="1" dirty="0" smtClean="0">
                <a:solidFill>
                  <a:schemeClr val="tx2"/>
                </a:solidFill>
                <a:latin typeface="Arial" pitchFamily="34" charset="0"/>
                <a:cs typeface="Arial" pitchFamily="34" charset="0"/>
              </a:rPr>
              <a:t>Βιντεογραφήσεις</a:t>
            </a:r>
            <a:endParaRPr lang="en-GB" b="1"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556792"/>
            <a:ext cx="8208912" cy="5078313"/>
          </a:xfrm>
          <a:prstGeom prst="rect">
            <a:avLst/>
          </a:prstGeom>
          <a:noFill/>
        </p:spPr>
        <p:txBody>
          <a:bodyPr wrap="square" rtlCol="0">
            <a:spAutoFit/>
          </a:bodyPr>
          <a:lstStyle/>
          <a:p>
            <a:pPr>
              <a:buBlip>
                <a:blip r:embed="rId2"/>
              </a:buBlip>
            </a:pPr>
            <a:r>
              <a:rPr lang="en-GB" b="1" dirty="0" smtClean="0">
                <a:solidFill>
                  <a:srgbClr val="235591"/>
                </a:solidFill>
              </a:rPr>
              <a:t>Pre-test</a:t>
            </a:r>
          </a:p>
          <a:p>
            <a:r>
              <a:rPr lang="el-GR" b="1" dirty="0" smtClean="0">
                <a:solidFill>
                  <a:srgbClr val="235591"/>
                </a:solidFill>
              </a:rPr>
              <a:t>Μέρος</a:t>
            </a:r>
            <a:r>
              <a:rPr lang="en-GB" b="1" dirty="0" smtClean="0">
                <a:solidFill>
                  <a:srgbClr val="235591"/>
                </a:solidFill>
              </a:rPr>
              <a:t> A</a:t>
            </a:r>
            <a:r>
              <a:rPr lang="el-GR" b="1" dirty="0" smtClean="0">
                <a:solidFill>
                  <a:srgbClr val="235591"/>
                </a:solidFill>
              </a:rPr>
              <a:t>΄</a:t>
            </a:r>
            <a:endParaRPr lang="en-GB" b="1" dirty="0" smtClean="0">
              <a:solidFill>
                <a:srgbClr val="235591"/>
              </a:solidFill>
            </a:endParaRPr>
          </a:p>
          <a:p>
            <a:pPr>
              <a:buNone/>
            </a:pPr>
            <a:r>
              <a:rPr lang="en-GB" dirty="0" smtClean="0">
                <a:solidFill>
                  <a:srgbClr val="235591"/>
                </a:solidFill>
              </a:rPr>
              <a:t> - </a:t>
            </a:r>
            <a:r>
              <a:rPr lang="el-GR" dirty="0" smtClean="0">
                <a:solidFill>
                  <a:srgbClr val="235591"/>
                </a:solidFill>
              </a:rPr>
              <a:t>Αρχική ικανότητα των μαθητών στο να ερμηνεύουν τις αλλαγές που    συμβαίνουν κατά την πραγματοποίηση μιας φυσικής διαδικασίας.</a:t>
            </a:r>
            <a:endParaRPr lang="en-GB" dirty="0" smtClean="0">
              <a:solidFill>
                <a:srgbClr val="235591"/>
              </a:solidFill>
            </a:endParaRPr>
          </a:p>
          <a:p>
            <a:pPr>
              <a:buNone/>
            </a:pPr>
            <a:r>
              <a:rPr lang="en-GB" dirty="0" smtClean="0">
                <a:solidFill>
                  <a:srgbClr val="235591"/>
                </a:solidFill>
              </a:rPr>
              <a:t>  -   </a:t>
            </a:r>
            <a:r>
              <a:rPr lang="el-GR" dirty="0" smtClean="0">
                <a:solidFill>
                  <a:srgbClr val="235591"/>
                </a:solidFill>
              </a:rPr>
              <a:t>Αρχικές αντιλήψεις των μαθητών στις τέσσερις πτυχές της έννοιας της ενέργειας.</a:t>
            </a:r>
            <a:endParaRPr lang="en-GB" dirty="0" smtClean="0">
              <a:solidFill>
                <a:srgbClr val="235591"/>
              </a:solidFill>
            </a:endParaRPr>
          </a:p>
          <a:p>
            <a:r>
              <a:rPr lang="el-GR" b="1" dirty="0" smtClean="0">
                <a:solidFill>
                  <a:srgbClr val="235591"/>
                </a:solidFill>
              </a:rPr>
              <a:t>Μέρος</a:t>
            </a:r>
            <a:r>
              <a:rPr lang="en-GB" b="1" dirty="0" smtClean="0">
                <a:solidFill>
                  <a:srgbClr val="235591"/>
                </a:solidFill>
              </a:rPr>
              <a:t> B</a:t>
            </a:r>
            <a:r>
              <a:rPr lang="el-GR" b="1" dirty="0" smtClean="0">
                <a:solidFill>
                  <a:srgbClr val="235591"/>
                </a:solidFill>
              </a:rPr>
              <a:t>΄</a:t>
            </a:r>
            <a:endParaRPr lang="en-GB" b="1" dirty="0" smtClean="0">
              <a:solidFill>
                <a:srgbClr val="235591"/>
              </a:solidFill>
            </a:endParaRPr>
          </a:p>
          <a:p>
            <a:pPr>
              <a:buNone/>
            </a:pPr>
            <a:r>
              <a:rPr lang="en-GB" dirty="0" smtClean="0">
                <a:solidFill>
                  <a:srgbClr val="235591"/>
                </a:solidFill>
              </a:rPr>
              <a:t> - ‘</a:t>
            </a:r>
            <a:r>
              <a:rPr lang="el-GR" dirty="0" smtClean="0">
                <a:solidFill>
                  <a:srgbClr val="235591"/>
                </a:solidFill>
              </a:rPr>
              <a:t>Καθημερινές</a:t>
            </a:r>
            <a:r>
              <a:rPr lang="en-GB" dirty="0" smtClean="0">
                <a:solidFill>
                  <a:srgbClr val="235591"/>
                </a:solidFill>
              </a:rPr>
              <a:t> ’</a:t>
            </a:r>
            <a:r>
              <a:rPr lang="el-GR" dirty="0" smtClean="0">
                <a:solidFill>
                  <a:srgbClr val="235591"/>
                </a:solidFill>
              </a:rPr>
              <a:t> αντιλήψεις των μαθητών στην ενέργεια.</a:t>
            </a:r>
            <a:endParaRPr lang="en-GB" dirty="0" smtClean="0">
              <a:solidFill>
                <a:srgbClr val="235591"/>
              </a:solidFill>
            </a:endParaRPr>
          </a:p>
          <a:p>
            <a:pPr>
              <a:buBlip>
                <a:blip r:embed="rId2"/>
              </a:buBlip>
            </a:pPr>
            <a:r>
              <a:rPr lang="en-GB" b="1" dirty="0" smtClean="0">
                <a:solidFill>
                  <a:srgbClr val="235591"/>
                </a:solidFill>
              </a:rPr>
              <a:t>Post-test</a:t>
            </a:r>
          </a:p>
          <a:p>
            <a:r>
              <a:rPr lang="el-GR" b="1" dirty="0" smtClean="0">
                <a:solidFill>
                  <a:srgbClr val="235591"/>
                </a:solidFill>
              </a:rPr>
              <a:t>Μέρος  </a:t>
            </a:r>
            <a:r>
              <a:rPr lang="en-GB" b="1" dirty="0" smtClean="0">
                <a:solidFill>
                  <a:srgbClr val="235591"/>
                </a:solidFill>
              </a:rPr>
              <a:t>A</a:t>
            </a:r>
            <a:r>
              <a:rPr lang="el-GR" b="1" dirty="0" smtClean="0">
                <a:solidFill>
                  <a:srgbClr val="235591"/>
                </a:solidFill>
              </a:rPr>
              <a:t>΄</a:t>
            </a:r>
            <a:endParaRPr lang="en-GB" b="1" dirty="0" smtClean="0">
              <a:solidFill>
                <a:srgbClr val="235591"/>
              </a:solidFill>
            </a:endParaRPr>
          </a:p>
          <a:p>
            <a:pPr>
              <a:buNone/>
            </a:pPr>
            <a:r>
              <a:rPr lang="en-GB" dirty="0" smtClean="0">
                <a:solidFill>
                  <a:srgbClr val="235591"/>
                </a:solidFill>
              </a:rPr>
              <a:t> - </a:t>
            </a:r>
            <a:r>
              <a:rPr lang="el-GR" dirty="0" smtClean="0">
                <a:solidFill>
                  <a:srgbClr val="235591"/>
                </a:solidFill>
              </a:rPr>
              <a:t>Η ικανότητα των μαθητών στο να ερμηνεύουν τις αλλαγές που συμβαίνουν κατά την πραγματοποίηση μιας φυσικής διαδικασίας μετά από τη διδακτική παρέμβαση.</a:t>
            </a:r>
            <a:endParaRPr lang="en-GB" dirty="0" smtClean="0">
              <a:solidFill>
                <a:srgbClr val="235591"/>
              </a:solidFill>
            </a:endParaRPr>
          </a:p>
          <a:p>
            <a:pPr>
              <a:buNone/>
            </a:pPr>
            <a:r>
              <a:rPr lang="en-GB" dirty="0" smtClean="0">
                <a:solidFill>
                  <a:srgbClr val="235591"/>
                </a:solidFill>
              </a:rPr>
              <a:t>  - </a:t>
            </a:r>
            <a:r>
              <a:rPr lang="el-GR" dirty="0" smtClean="0">
                <a:solidFill>
                  <a:srgbClr val="235591"/>
                </a:solidFill>
              </a:rPr>
              <a:t>Οι αντιλήψεις των μαθητών στις τέσσερις πτυχές της έννοιας της ενέργειας μετά από τη διδακτική παρέμβαση.</a:t>
            </a:r>
            <a:endParaRPr lang="en-GB" dirty="0" smtClean="0">
              <a:solidFill>
                <a:srgbClr val="235591"/>
              </a:solidFill>
            </a:endParaRPr>
          </a:p>
          <a:p>
            <a:r>
              <a:rPr lang="en-GB" b="1" dirty="0" smtClean="0">
                <a:solidFill>
                  <a:srgbClr val="235591"/>
                </a:solidFill>
              </a:rPr>
              <a:t>Part B</a:t>
            </a:r>
            <a:r>
              <a:rPr lang="el-GR" b="1" dirty="0" smtClean="0">
                <a:solidFill>
                  <a:srgbClr val="235591"/>
                </a:solidFill>
              </a:rPr>
              <a:t>΄</a:t>
            </a:r>
            <a:endParaRPr lang="en-GB" b="1" dirty="0" smtClean="0">
              <a:solidFill>
                <a:srgbClr val="235591"/>
              </a:solidFill>
            </a:endParaRPr>
          </a:p>
          <a:p>
            <a:pPr>
              <a:buNone/>
            </a:pPr>
            <a:r>
              <a:rPr lang="en-GB" b="1" dirty="0" smtClean="0">
                <a:solidFill>
                  <a:srgbClr val="235591"/>
                </a:solidFill>
              </a:rPr>
              <a:t> -    </a:t>
            </a:r>
            <a:r>
              <a:rPr lang="el-GR" dirty="0" smtClean="0">
                <a:solidFill>
                  <a:srgbClr val="235591"/>
                </a:solidFill>
              </a:rPr>
              <a:t>Ο βαθμός ικανότητας των μαθητών στο να μεταφέρουν την αποκτηθείσα γνώση στην ενέργεια σε άγνωστο αντικείμενο  (άγνωστα φυσικά συστήματα).</a:t>
            </a:r>
            <a:endParaRPr lang="en-GB" sz="1600" b="1" dirty="0" smtClean="0">
              <a:solidFill>
                <a:srgbClr val="235591"/>
              </a:solidFill>
            </a:endParaRPr>
          </a:p>
          <a:p>
            <a:endParaRPr lang="en-GB" dirty="0"/>
          </a:p>
        </p:txBody>
      </p:sp>
      <p:sp>
        <p:nvSpPr>
          <p:cNvPr id="3" name="Title 1"/>
          <p:cNvSpPr txBox="1">
            <a:spLocks/>
          </p:cNvSpPr>
          <p:nvPr/>
        </p:nvSpPr>
        <p:spPr>
          <a:xfrm>
            <a:off x="467544" y="836712"/>
            <a:ext cx="8305800" cy="492664"/>
          </a:xfrm>
          <a:prstGeom prst="rect">
            <a:avLst/>
          </a:prstGeom>
        </p:spPr>
        <p:txBody>
          <a:bodyP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Μέσα συλλογής δεδομένων</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556792"/>
            <a:ext cx="7920880" cy="5078313"/>
          </a:xfrm>
          <a:prstGeom prst="rect">
            <a:avLst/>
          </a:prstGeom>
          <a:noFill/>
        </p:spPr>
        <p:txBody>
          <a:bodyPr wrap="square" rtlCol="0">
            <a:spAutoFit/>
          </a:bodyPr>
          <a:lstStyle/>
          <a:p>
            <a:pPr algn="just">
              <a:buBlip>
                <a:blip r:embed="rId2"/>
              </a:buBlip>
            </a:pPr>
            <a:r>
              <a:rPr lang="el-GR" b="1" dirty="0" smtClean="0">
                <a:solidFill>
                  <a:srgbClr val="235591"/>
                </a:solidFill>
              </a:rPr>
              <a:t> Σύντομα διαγνωστικά δοκίμια</a:t>
            </a:r>
            <a:endParaRPr lang="en-GB" b="1" dirty="0" smtClean="0">
              <a:solidFill>
                <a:srgbClr val="235591"/>
              </a:solidFill>
            </a:endParaRPr>
          </a:p>
          <a:p>
            <a:pPr algn="just">
              <a:buNone/>
            </a:pPr>
            <a:r>
              <a:rPr lang="en-GB" dirty="0" smtClean="0">
                <a:solidFill>
                  <a:srgbClr val="235591"/>
                </a:solidFill>
              </a:rPr>
              <a:t> -  </a:t>
            </a:r>
            <a:r>
              <a:rPr lang="el-GR" dirty="0" smtClean="0">
                <a:solidFill>
                  <a:srgbClr val="235591"/>
                </a:solidFill>
              </a:rPr>
              <a:t>Παρακολούθηση της μαθησιακής πορείας στην ενέργεια των τεσσάρων μαθητών της πειραματικής ομάδας που εκτέθηκαν εθελοντικά σε συνεντεύξεις.</a:t>
            </a:r>
          </a:p>
          <a:p>
            <a:pPr algn="just">
              <a:buNone/>
            </a:pPr>
            <a:endParaRPr lang="en-GB" dirty="0" smtClean="0">
              <a:solidFill>
                <a:srgbClr val="235591"/>
              </a:solidFill>
            </a:endParaRPr>
          </a:p>
          <a:p>
            <a:pPr algn="just">
              <a:buBlip>
                <a:blip r:embed="rId2"/>
              </a:buBlip>
            </a:pPr>
            <a:r>
              <a:rPr lang="el-GR" b="1" dirty="0" smtClean="0">
                <a:solidFill>
                  <a:srgbClr val="235591"/>
                </a:solidFill>
              </a:rPr>
              <a:t> Συνεντεύξεις</a:t>
            </a:r>
            <a:endParaRPr lang="en-GB" b="1" dirty="0" smtClean="0">
              <a:solidFill>
                <a:srgbClr val="235591"/>
              </a:solidFill>
            </a:endParaRPr>
          </a:p>
          <a:p>
            <a:pPr algn="just"/>
            <a:r>
              <a:rPr lang="el-GR" b="1" dirty="0" smtClean="0">
                <a:solidFill>
                  <a:srgbClr val="235591"/>
                </a:solidFill>
              </a:rPr>
              <a:t>Μαθητές</a:t>
            </a:r>
            <a:endParaRPr lang="en-GB" b="1" dirty="0" smtClean="0">
              <a:solidFill>
                <a:srgbClr val="235591"/>
              </a:solidFill>
            </a:endParaRPr>
          </a:p>
          <a:p>
            <a:pPr algn="just">
              <a:buFontTx/>
              <a:buChar char="-"/>
            </a:pPr>
            <a:r>
              <a:rPr lang="el-GR" dirty="0" smtClean="0">
                <a:solidFill>
                  <a:srgbClr val="235591"/>
                </a:solidFill>
              </a:rPr>
              <a:t>Συνδυάστηκαν με τα δεδομένα που συνελέγησαν από τα </a:t>
            </a:r>
            <a:r>
              <a:rPr lang="en-GB" dirty="0" smtClean="0">
                <a:solidFill>
                  <a:srgbClr val="235591"/>
                </a:solidFill>
              </a:rPr>
              <a:t>pre-test, post-test, </a:t>
            </a:r>
            <a:r>
              <a:rPr lang="el-GR" dirty="0" smtClean="0">
                <a:solidFill>
                  <a:srgbClr val="235591"/>
                </a:solidFill>
              </a:rPr>
              <a:t>σύντομα διαγνωστικά δοκίμια για δημιουργία της μαθησιακής πορείας των μαθητών στην ενέργεια </a:t>
            </a:r>
            <a:r>
              <a:rPr lang="en-GB" dirty="0" smtClean="0">
                <a:solidFill>
                  <a:srgbClr val="235591"/>
                </a:solidFill>
              </a:rPr>
              <a:t>(energy learning profile). </a:t>
            </a:r>
          </a:p>
          <a:p>
            <a:pPr algn="just"/>
            <a:r>
              <a:rPr lang="el-GR" b="1" dirty="0" smtClean="0">
                <a:solidFill>
                  <a:srgbClr val="235591"/>
                </a:solidFill>
              </a:rPr>
              <a:t>Εκπαιδευτικός</a:t>
            </a:r>
            <a:endParaRPr lang="en-GB" b="1" dirty="0" smtClean="0">
              <a:solidFill>
                <a:srgbClr val="235591"/>
              </a:solidFill>
            </a:endParaRPr>
          </a:p>
          <a:p>
            <a:pPr algn="just">
              <a:buNone/>
            </a:pPr>
            <a:r>
              <a:rPr lang="en-GB" b="1" dirty="0" smtClean="0">
                <a:solidFill>
                  <a:srgbClr val="235591"/>
                </a:solidFill>
              </a:rPr>
              <a:t>-</a:t>
            </a:r>
            <a:r>
              <a:rPr lang="el-GR" dirty="0" smtClean="0">
                <a:solidFill>
                  <a:srgbClr val="235591"/>
                </a:solidFill>
              </a:rPr>
              <a:t>Ο</a:t>
            </a:r>
            <a:r>
              <a:rPr lang="el-GR" dirty="0" smtClean="0">
                <a:solidFill>
                  <a:srgbClr val="235591"/>
                </a:solidFill>
                <a:latin typeface="Arial" pitchFamily="34" charset="0"/>
                <a:cs typeface="Arial" pitchFamily="34" charset="0"/>
              </a:rPr>
              <a:t>ι απόψεις του καθηγητή της πειραματικής ομάδας για την αποτελεσματικότητα και εφαρμοσιμότητα της καινοτόμας διδακτικής ακολουθίας</a:t>
            </a:r>
            <a:endParaRPr lang="en-GB" dirty="0" smtClean="0">
              <a:solidFill>
                <a:srgbClr val="235591"/>
              </a:solidFill>
              <a:latin typeface="Arial" pitchFamily="34" charset="0"/>
              <a:cs typeface="Arial" pitchFamily="34" charset="0"/>
            </a:endParaRPr>
          </a:p>
          <a:p>
            <a:pPr algn="just">
              <a:buBlip>
                <a:blip r:embed="rId2"/>
              </a:buBlip>
            </a:pPr>
            <a:r>
              <a:rPr lang="el-GR" b="1" dirty="0" smtClean="0">
                <a:solidFill>
                  <a:srgbClr val="235591"/>
                </a:solidFill>
              </a:rPr>
              <a:t> Βιντεογραφήσεις</a:t>
            </a:r>
            <a:endParaRPr lang="en-GB" b="1" dirty="0" smtClean="0">
              <a:solidFill>
                <a:srgbClr val="235591"/>
              </a:solidFill>
            </a:endParaRPr>
          </a:p>
          <a:p>
            <a:pPr algn="just">
              <a:buNone/>
            </a:pPr>
            <a:r>
              <a:rPr lang="en-GB" dirty="0" smtClean="0">
                <a:solidFill>
                  <a:srgbClr val="235591"/>
                </a:solidFill>
              </a:rPr>
              <a:t> - </a:t>
            </a:r>
            <a:r>
              <a:rPr lang="el-GR" dirty="0" smtClean="0">
                <a:solidFill>
                  <a:srgbClr val="235591"/>
                </a:solidFill>
              </a:rPr>
              <a:t>Έλεγχος του κατά πόσο η διδακτική παρέμβαση στην πειραματική ομάδα και την ομάδα  σύγκρισης διεξάχθηκαν σύμφωνα με τον πειραματικό σχεδιασμό τους.</a:t>
            </a:r>
            <a:endParaRPr lang="en-GB" dirty="0" smtClean="0">
              <a:solidFill>
                <a:srgbClr val="235591"/>
              </a:solidFill>
            </a:endParaRPr>
          </a:p>
          <a:p>
            <a:endParaRPr lang="en-GB" dirty="0">
              <a:solidFill>
                <a:schemeClr val="tx2"/>
              </a:solidFill>
              <a:latin typeface="Arial" pitchFamily="34" charset="0"/>
              <a:cs typeface="Arial" pitchFamily="34" charset="0"/>
            </a:endParaRPr>
          </a:p>
        </p:txBody>
      </p:sp>
      <p:sp>
        <p:nvSpPr>
          <p:cNvPr id="3" name="Title 1"/>
          <p:cNvSpPr txBox="1">
            <a:spLocks/>
          </p:cNvSpPr>
          <p:nvPr/>
        </p:nvSpPr>
        <p:spPr>
          <a:xfrm>
            <a:off x="467544" y="836712"/>
            <a:ext cx="8305800" cy="492664"/>
          </a:xfrm>
          <a:prstGeom prst="rect">
            <a:avLst/>
          </a:prstGeom>
        </p:spPr>
        <p:txBody>
          <a:bodyP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Μέσα συλλογής δεδομένων</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395536" y="2564904"/>
            <a:ext cx="8305800" cy="564672"/>
          </a:xfrm>
        </p:spPr>
        <p:txBody>
          <a:bodyPr>
            <a:normAutofit/>
          </a:bodyPr>
          <a:lstStyle/>
          <a:p>
            <a:pPr algn="ctr"/>
            <a:r>
              <a:rPr lang="el-GR" sz="2800" dirty="0" smtClean="0">
                <a:latin typeface="Arial" pitchFamily="34" charset="0"/>
                <a:cs typeface="Arial" pitchFamily="34" charset="0"/>
              </a:rPr>
              <a:t>Μερικά αποτελέσματα ...</a:t>
            </a:r>
            <a:endParaRPr lang="en-GB" sz="2800" dirty="0">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p:cNvPicPr>
            <a:picLocks noChangeAspect="1" noChangeArrowheads="1"/>
          </p:cNvPicPr>
          <p:nvPr/>
        </p:nvPicPr>
        <p:blipFill>
          <a:blip r:embed="rId2" cstate="print"/>
          <a:srcRect/>
          <a:stretch>
            <a:fillRect/>
          </a:stretch>
        </p:blipFill>
        <p:spPr bwMode="auto">
          <a:xfrm>
            <a:off x="179513" y="2132856"/>
            <a:ext cx="4320479" cy="3024336"/>
          </a:xfrm>
          <a:prstGeom prst="rect">
            <a:avLst/>
          </a:prstGeom>
          <a:noFill/>
        </p:spPr>
      </p:pic>
      <p:pic>
        <p:nvPicPr>
          <p:cNvPr id="4" name="Picture 6"/>
          <p:cNvPicPr>
            <a:picLocks noChangeAspect="1" noChangeArrowheads="1"/>
          </p:cNvPicPr>
          <p:nvPr/>
        </p:nvPicPr>
        <p:blipFill>
          <a:blip r:embed="rId3" cstate="print"/>
          <a:srcRect/>
          <a:stretch>
            <a:fillRect/>
          </a:stretch>
        </p:blipFill>
        <p:spPr bwMode="auto">
          <a:xfrm>
            <a:off x="4644008" y="2132857"/>
            <a:ext cx="4319861" cy="3014035"/>
          </a:xfrm>
          <a:prstGeom prst="rect">
            <a:avLst/>
          </a:prstGeom>
          <a:noFill/>
        </p:spPr>
      </p:pic>
      <p:sp>
        <p:nvSpPr>
          <p:cNvPr id="5" name="Title 4"/>
          <p:cNvSpPr>
            <a:spLocks noGrp="1"/>
          </p:cNvSpPr>
          <p:nvPr>
            <p:ph type="title"/>
          </p:nvPr>
        </p:nvSpPr>
        <p:spPr>
          <a:xfrm>
            <a:off x="467544" y="476672"/>
            <a:ext cx="8305800" cy="1143000"/>
          </a:xfrm>
        </p:spPr>
        <p:txBody>
          <a:bodyPr>
            <a:normAutofit/>
          </a:bodyPr>
          <a:lstStyle/>
          <a:p>
            <a:r>
              <a:rPr lang="el-GR" sz="2400" dirty="0" smtClean="0">
                <a:latin typeface="Arial" pitchFamily="34" charset="0"/>
                <a:cs typeface="Arial" pitchFamily="34" charset="0"/>
              </a:rPr>
              <a:t>Ικανότητα των μαθητών στην ερμηνεία μιας φυσικής διαδικασίας</a:t>
            </a:r>
            <a:endParaRPr lang="en-GB" sz="2400" dirty="0">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179513" y="2348880"/>
            <a:ext cx="4350337" cy="3024336"/>
          </a:xfrm>
          <a:prstGeom prst="rect">
            <a:avLst/>
          </a:prstGeom>
          <a:noFill/>
        </p:spPr>
      </p:pic>
      <p:pic>
        <p:nvPicPr>
          <p:cNvPr id="3" name="Picture 2"/>
          <p:cNvPicPr>
            <a:picLocks noChangeAspect="1" noChangeArrowheads="1"/>
          </p:cNvPicPr>
          <p:nvPr/>
        </p:nvPicPr>
        <p:blipFill>
          <a:blip r:embed="rId3" cstate="print"/>
          <a:srcRect/>
          <a:stretch>
            <a:fillRect/>
          </a:stretch>
        </p:blipFill>
        <p:spPr bwMode="auto">
          <a:xfrm>
            <a:off x="4644008" y="2348880"/>
            <a:ext cx="4309368" cy="3041710"/>
          </a:xfrm>
          <a:prstGeom prst="rect">
            <a:avLst/>
          </a:prstGeom>
          <a:noFill/>
          <a:ln w="9525">
            <a:noFill/>
            <a:miter lim="800000"/>
            <a:headEnd/>
            <a:tailEnd/>
          </a:ln>
          <a:effectLst/>
        </p:spPr>
      </p:pic>
      <p:sp>
        <p:nvSpPr>
          <p:cNvPr id="4" name="Title 4"/>
          <p:cNvSpPr txBox="1">
            <a:spLocks/>
          </p:cNvSpPr>
          <p:nvPr/>
        </p:nvSpPr>
        <p:spPr>
          <a:xfrm>
            <a:off x="539552" y="908720"/>
            <a:ext cx="83058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4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Αντιλήψεις των μαθητών στην ιδέα της αποθήκευσης της ενέργειας</a:t>
            </a:r>
            <a:endParaRPr kumimoji="0" lang="en-GB" sz="24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539552" y="908720"/>
            <a:ext cx="8305800" cy="11430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4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Αντιλήψεις των μαθητών στην ιδέα της διατήρησης της ενέργειας</a:t>
            </a:r>
            <a:endParaRPr kumimoji="0" lang="en-GB" sz="24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pic>
        <p:nvPicPr>
          <p:cNvPr id="3" name="Picture 2"/>
          <p:cNvPicPr>
            <a:picLocks noChangeAspect="1" noChangeArrowheads="1"/>
          </p:cNvPicPr>
          <p:nvPr/>
        </p:nvPicPr>
        <p:blipFill>
          <a:blip r:embed="rId2" cstate="print"/>
          <a:srcRect/>
          <a:stretch>
            <a:fillRect/>
          </a:stretch>
        </p:blipFill>
        <p:spPr bwMode="auto">
          <a:xfrm>
            <a:off x="179513" y="2276873"/>
            <a:ext cx="4322111" cy="3168352"/>
          </a:xfrm>
          <a:prstGeom prst="rect">
            <a:avLst/>
          </a:prstGeom>
          <a:noFill/>
        </p:spPr>
      </p:pic>
      <p:pic>
        <p:nvPicPr>
          <p:cNvPr id="4" name="Picture 3"/>
          <p:cNvPicPr>
            <a:picLocks noChangeAspect="1" noChangeArrowheads="1"/>
          </p:cNvPicPr>
          <p:nvPr/>
        </p:nvPicPr>
        <p:blipFill>
          <a:blip r:embed="rId3" cstate="print"/>
          <a:srcRect/>
          <a:stretch>
            <a:fillRect/>
          </a:stretch>
        </p:blipFill>
        <p:spPr bwMode="auto">
          <a:xfrm>
            <a:off x="4572002" y="2276872"/>
            <a:ext cx="4309367" cy="3166551"/>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9"/>
            <a:ext cx="8305800" cy="636680"/>
          </a:xfrm>
        </p:spPr>
        <p:txBody>
          <a:bodyPr>
            <a:normAutofit/>
          </a:bodyPr>
          <a:lstStyle/>
          <a:p>
            <a:r>
              <a:rPr lang="el-GR" sz="2800" dirty="0" smtClean="0">
                <a:latin typeface="Arial" pitchFamily="34" charset="0"/>
                <a:cs typeface="Arial" pitchFamily="34" charset="0"/>
              </a:rPr>
              <a:t>Συμπεράσματα</a:t>
            </a:r>
            <a:endParaRPr lang="en-GB" sz="2800" dirty="0">
              <a:latin typeface="Arial" pitchFamily="34" charset="0"/>
              <a:cs typeface="Arial" pitchFamily="34" charset="0"/>
            </a:endParaRPr>
          </a:p>
        </p:txBody>
      </p:sp>
      <p:sp>
        <p:nvSpPr>
          <p:cNvPr id="3" name="Content Placeholder 2"/>
          <p:cNvSpPr txBox="1">
            <a:spLocks/>
          </p:cNvSpPr>
          <p:nvPr/>
        </p:nvSpPr>
        <p:spPr>
          <a:xfrm>
            <a:off x="467544" y="1700808"/>
            <a:ext cx="8229600" cy="4536504"/>
          </a:xfrm>
          <a:prstGeom prst="rect">
            <a:avLst/>
          </a:prstGeom>
        </p:spPr>
        <p:txBody>
          <a:bodyPr>
            <a:normAutofit fontScale="70000" lnSpcReduction="20000"/>
          </a:bodyPr>
          <a:lstStyle/>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Blip>
                <a:blip r:embed="rId2"/>
              </a:buBlip>
              <a:tabLst/>
              <a:defRPr/>
            </a:pPr>
            <a:r>
              <a:rPr kumimoji="0" lang="el-GR" sz="2600" b="1" i="0" u="none" strike="noStrike" kern="1200" cap="none" spc="0" normalizeH="0" baseline="0" noProof="0" dirty="0" smtClean="0">
                <a:ln>
                  <a:noFill/>
                </a:ln>
                <a:solidFill>
                  <a:srgbClr val="235591"/>
                </a:solidFill>
                <a:effectLst/>
                <a:uLnTx/>
                <a:uFillTx/>
                <a:latin typeface="+mn-lt"/>
                <a:ea typeface="+mn-ea"/>
                <a:cs typeface="+mn-cs"/>
              </a:rPr>
              <a:t>Πριν από τη διδακτική παρέμβαση</a:t>
            </a:r>
            <a:endParaRPr kumimoji="0" lang="en-GB" sz="2600" b="1" i="0" u="none" strike="noStrike" kern="1200" cap="none" spc="0" normalizeH="0" baseline="0" noProof="0" dirty="0" smtClean="0">
              <a:ln>
                <a:noFill/>
              </a:ln>
              <a:solidFill>
                <a:srgbClr val="235591"/>
              </a:solidFill>
              <a:effectLst/>
              <a:uLnTx/>
              <a:uFillTx/>
              <a:latin typeface="+mn-lt"/>
              <a:ea typeface="+mn-ea"/>
              <a:cs typeface="+mn-cs"/>
            </a:endParaRP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l-GR" sz="2600" b="0" i="0" u="none" strike="noStrike" kern="1200" cap="none" spc="0" normalizeH="0" baseline="0" noProof="0" dirty="0" smtClean="0">
                <a:ln>
                  <a:noFill/>
                </a:ln>
                <a:solidFill>
                  <a:srgbClr val="235591"/>
                </a:solidFill>
                <a:effectLst/>
                <a:uLnTx/>
                <a:uFillTx/>
                <a:latin typeface="+mn-lt"/>
                <a:ea typeface="+mn-ea"/>
                <a:cs typeface="+mn-cs"/>
              </a:rPr>
              <a:t>Ερμηνεία βασισμένη στην έννοια της δύναμης για</a:t>
            </a:r>
            <a:r>
              <a:rPr kumimoji="0" lang="el-GR" sz="2600" b="0" i="0" u="none" strike="noStrike" kern="1200" cap="none" spc="0" normalizeH="0" noProof="0" dirty="0" smtClean="0">
                <a:ln>
                  <a:noFill/>
                </a:ln>
                <a:solidFill>
                  <a:srgbClr val="235591"/>
                </a:solidFill>
                <a:effectLst/>
                <a:uLnTx/>
                <a:uFillTx/>
                <a:latin typeface="+mn-lt"/>
                <a:ea typeface="+mn-ea"/>
                <a:cs typeface="+mn-cs"/>
              </a:rPr>
              <a:t> το γεγονός της προσομοίωσης.</a:t>
            </a:r>
            <a:endParaRPr kumimoji="0" lang="en-GB" sz="2600" b="0" i="0" u="none" strike="noStrike" kern="1200" cap="none" spc="0" normalizeH="0" baseline="0" noProof="0" dirty="0" smtClean="0">
              <a:ln>
                <a:noFill/>
              </a:ln>
              <a:solidFill>
                <a:srgbClr val="235591"/>
              </a:solidFill>
              <a:effectLst/>
              <a:uLnTx/>
              <a:uFillTx/>
              <a:latin typeface="+mn-lt"/>
              <a:ea typeface="+mn-ea"/>
              <a:cs typeface="+mn-cs"/>
            </a:endParaRP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l-GR" sz="2600" b="0" i="0" u="none" strike="noStrike" kern="1200" cap="none" spc="0" normalizeH="0" baseline="0" noProof="0" dirty="0" smtClean="0">
                <a:ln>
                  <a:noFill/>
                </a:ln>
                <a:solidFill>
                  <a:srgbClr val="235591"/>
                </a:solidFill>
                <a:effectLst/>
                <a:uLnTx/>
                <a:uFillTx/>
                <a:latin typeface="+mn-lt"/>
                <a:ea typeface="+mn-ea"/>
                <a:cs typeface="+mn-cs"/>
              </a:rPr>
              <a:t>Πολύ μικρή κατανόηση στην έννοια της ενέργειας.</a:t>
            </a:r>
            <a:endParaRPr kumimoji="0" lang="en-GB" sz="2600" b="0" i="0" u="none" strike="noStrike" kern="1200" cap="none" spc="0" normalizeH="0" baseline="0" noProof="0" dirty="0" smtClean="0">
              <a:ln>
                <a:noFill/>
              </a:ln>
              <a:solidFill>
                <a:srgbClr val="235591"/>
              </a:solidFill>
              <a:effectLst/>
              <a:uLnTx/>
              <a:uFillTx/>
              <a:latin typeface="+mn-lt"/>
              <a:ea typeface="+mn-ea"/>
              <a:cs typeface="+mn-cs"/>
            </a:endParaRPr>
          </a:p>
          <a:p>
            <a:pPr marL="274320" lvl="0" indent="-274320">
              <a:spcBef>
                <a:spcPct val="20000"/>
              </a:spcBef>
              <a:buClr>
                <a:schemeClr val="accent3"/>
              </a:buClr>
              <a:buSzPct val="95000"/>
              <a:buFont typeface="Wingdings 2"/>
              <a:buChar char=""/>
            </a:pPr>
            <a:r>
              <a:rPr kumimoji="0" lang="el-GR" sz="2600" b="0" i="0" u="none" strike="noStrike" kern="1200" cap="none" spc="0" normalizeH="0" baseline="0" noProof="0" dirty="0" smtClean="0">
                <a:ln>
                  <a:noFill/>
                </a:ln>
                <a:solidFill>
                  <a:srgbClr val="235591"/>
                </a:solidFill>
                <a:effectLst/>
                <a:uLnTx/>
                <a:uFillTx/>
                <a:latin typeface="+mn-lt"/>
                <a:ea typeface="+mn-ea"/>
                <a:cs typeface="+mn-cs"/>
              </a:rPr>
              <a:t>Οι ίδιες </a:t>
            </a:r>
            <a:r>
              <a:rPr kumimoji="0" lang="en-GB" sz="2600" b="0" i="0" u="none" strike="noStrike" kern="1200" cap="none" spc="0" normalizeH="0" baseline="0" noProof="0" dirty="0" smtClean="0">
                <a:ln>
                  <a:noFill/>
                </a:ln>
                <a:solidFill>
                  <a:srgbClr val="235591"/>
                </a:solidFill>
                <a:effectLst/>
                <a:uLnTx/>
                <a:uFillTx/>
                <a:latin typeface="+mn-lt"/>
                <a:ea typeface="+mn-ea"/>
                <a:cs typeface="+mn-cs"/>
              </a:rPr>
              <a:t>‘</a:t>
            </a:r>
            <a:r>
              <a:rPr kumimoji="0" lang="el-GR" sz="2600" b="0" i="0" u="none" strike="noStrike" kern="1200" cap="none" spc="0" normalizeH="0" baseline="0" noProof="0" dirty="0" smtClean="0">
                <a:ln>
                  <a:noFill/>
                </a:ln>
                <a:solidFill>
                  <a:srgbClr val="235591"/>
                </a:solidFill>
                <a:effectLst/>
                <a:uLnTx/>
                <a:uFillTx/>
                <a:latin typeface="+mn-lt"/>
                <a:ea typeface="+mn-ea"/>
                <a:cs typeface="+mn-cs"/>
              </a:rPr>
              <a:t>καθημερινές</a:t>
            </a:r>
            <a:r>
              <a:rPr kumimoji="0" lang="en-GB" sz="2600" b="0" i="0" u="none" strike="noStrike" kern="1200" cap="none" spc="0" normalizeH="0" baseline="0" noProof="0" dirty="0" smtClean="0">
                <a:ln>
                  <a:noFill/>
                </a:ln>
                <a:solidFill>
                  <a:srgbClr val="235591"/>
                </a:solidFill>
                <a:effectLst/>
                <a:uLnTx/>
                <a:uFillTx/>
                <a:latin typeface="+mn-lt"/>
                <a:ea typeface="+mn-ea"/>
                <a:cs typeface="+mn-cs"/>
              </a:rPr>
              <a:t>’ </a:t>
            </a:r>
            <a:r>
              <a:rPr kumimoji="0" lang="el-GR" sz="2600" b="0" i="0" u="none" strike="noStrike" kern="1200" cap="none" spc="0" normalizeH="0" baseline="0" noProof="0" dirty="0" smtClean="0">
                <a:ln>
                  <a:noFill/>
                </a:ln>
                <a:solidFill>
                  <a:srgbClr val="235591"/>
                </a:solidFill>
                <a:effectLst/>
                <a:uLnTx/>
                <a:uFillTx/>
                <a:latin typeface="+mn-lt"/>
                <a:ea typeface="+mn-ea"/>
                <a:cs typeface="+mn-cs"/>
              </a:rPr>
              <a:t>αντιλήψεις για την ενέργεια και με</a:t>
            </a:r>
            <a:r>
              <a:rPr kumimoji="0" lang="el-GR" sz="2600" b="0" i="0" u="none" strike="noStrike" kern="1200" cap="none" spc="0" normalizeH="0" noProof="0" dirty="0" smtClean="0">
                <a:ln>
                  <a:noFill/>
                </a:ln>
                <a:solidFill>
                  <a:srgbClr val="235591"/>
                </a:solidFill>
                <a:effectLst/>
                <a:uLnTx/>
                <a:uFillTx/>
                <a:latin typeface="+mn-lt"/>
                <a:ea typeface="+mn-ea"/>
                <a:cs typeface="+mn-cs"/>
              </a:rPr>
              <a:t> την ίδια περίπου συχνότητα </a:t>
            </a:r>
            <a:r>
              <a:rPr lang="en-GB" sz="2600" dirty="0" smtClean="0">
                <a:solidFill>
                  <a:srgbClr val="235591"/>
                </a:solidFill>
              </a:rPr>
              <a:t>(</a:t>
            </a:r>
            <a:r>
              <a:rPr lang="el-GR" sz="2600" dirty="0" smtClean="0">
                <a:solidFill>
                  <a:srgbClr val="235591"/>
                </a:solidFill>
              </a:rPr>
              <a:t>ανθρωποκεντρικό</a:t>
            </a:r>
            <a:r>
              <a:rPr lang="en-GB" sz="2600" dirty="0" smtClean="0">
                <a:solidFill>
                  <a:srgbClr val="235591"/>
                </a:solidFill>
              </a:rPr>
              <a:t>,</a:t>
            </a:r>
            <a:r>
              <a:rPr lang="el-GR" sz="2600" dirty="0" smtClean="0">
                <a:solidFill>
                  <a:srgbClr val="235591"/>
                </a:solidFill>
              </a:rPr>
              <a:t>δραστηριότητας</a:t>
            </a:r>
            <a:r>
              <a:rPr lang="en-GB" sz="2600" dirty="0" smtClean="0">
                <a:solidFill>
                  <a:srgbClr val="235591"/>
                </a:solidFill>
              </a:rPr>
              <a:t>,</a:t>
            </a:r>
            <a:endParaRPr kumimoji="0" lang="el-GR" sz="2600" b="0" i="0" u="none" strike="noStrike" kern="1200" cap="none" spc="0" normalizeH="0" noProof="0" dirty="0" smtClean="0">
              <a:ln>
                <a:noFill/>
              </a:ln>
              <a:solidFill>
                <a:srgbClr val="235591"/>
              </a:solidFill>
              <a:effectLst/>
              <a:uLnTx/>
              <a:uFillTx/>
              <a:latin typeface="+mn-lt"/>
              <a:ea typeface="+mn-ea"/>
              <a:cs typeface="+mn-cs"/>
            </a:endParaRPr>
          </a:p>
          <a:p>
            <a:pPr marL="274320" marR="0" lvl="0" indent="-274320" defTabSz="914400" rtl="0" eaLnBrk="1" fontAlgn="auto" latinLnBrk="0" hangingPunct="1">
              <a:lnSpc>
                <a:spcPct val="100000"/>
              </a:lnSpc>
              <a:spcBef>
                <a:spcPct val="20000"/>
              </a:spcBef>
              <a:spcAft>
                <a:spcPts val="0"/>
              </a:spcAft>
              <a:buClr>
                <a:schemeClr val="accent3"/>
              </a:buClr>
              <a:buSzPct val="95000"/>
              <a:tabLst/>
              <a:defRPr/>
            </a:pPr>
            <a:r>
              <a:rPr kumimoji="0" lang="el-GR" sz="2600" b="0" i="0" u="none" strike="noStrike" kern="1200" cap="none" spc="0" normalizeH="0" baseline="0" noProof="0" dirty="0" smtClean="0">
                <a:ln>
                  <a:noFill/>
                </a:ln>
                <a:solidFill>
                  <a:srgbClr val="235591"/>
                </a:solidFill>
                <a:effectLst/>
                <a:uLnTx/>
                <a:uFillTx/>
                <a:latin typeface="+mn-lt"/>
                <a:ea typeface="+mn-ea"/>
                <a:cs typeface="+mn-cs"/>
              </a:rPr>
              <a:t>     αποθηκευτικό μοντέλο</a:t>
            </a:r>
            <a:r>
              <a:rPr kumimoji="0" lang="en-GB" sz="2600" b="0" i="0" u="none" strike="noStrike" kern="1200" cap="none" spc="0" normalizeH="0" baseline="0" noProof="0" dirty="0" smtClean="0">
                <a:ln>
                  <a:noFill/>
                </a:ln>
                <a:solidFill>
                  <a:srgbClr val="235591"/>
                </a:solidFill>
                <a:effectLst/>
                <a:uLnTx/>
                <a:uFillTx/>
                <a:latin typeface="+mn-lt"/>
                <a:ea typeface="+mn-ea"/>
                <a:cs typeface="+mn-cs"/>
              </a:rPr>
              <a:t>) </a:t>
            </a:r>
          </a:p>
          <a:p>
            <a:pPr marL="274320" indent="-274320">
              <a:spcBef>
                <a:spcPct val="20000"/>
              </a:spcBef>
              <a:buClr>
                <a:schemeClr val="accent3"/>
              </a:buClr>
              <a:buSzPct val="95000"/>
              <a:buBlip>
                <a:blip r:embed="rId2"/>
              </a:buBlip>
            </a:pPr>
            <a:r>
              <a:rPr lang="el-GR" sz="2600" b="1" dirty="0" smtClean="0">
                <a:solidFill>
                  <a:srgbClr val="235591"/>
                </a:solidFill>
              </a:rPr>
              <a:t>Μετά από τη διδακτική παρέμβαση</a:t>
            </a:r>
            <a:endParaRPr lang="en-GB" sz="2600" b="1" dirty="0" smtClean="0">
              <a:solidFill>
                <a:srgbClr val="235591"/>
              </a:solidFill>
            </a:endParaRP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l-GR" sz="2600" b="0" i="0" u="none" strike="noStrike" kern="1200" cap="none" spc="0" normalizeH="0" baseline="0" noProof="0" dirty="0" smtClean="0">
                <a:ln>
                  <a:noFill/>
                </a:ln>
                <a:solidFill>
                  <a:srgbClr val="235591"/>
                </a:solidFill>
                <a:effectLst/>
                <a:uLnTx/>
                <a:uFillTx/>
                <a:latin typeface="+mn-lt"/>
                <a:ea typeface="+mn-ea"/>
                <a:cs typeface="+mn-cs"/>
              </a:rPr>
              <a:t>Μεγαλύτερη ικανότητα ερμηνείας του γεγονότος της προσομοίωσης με χρήση της έννοιας της ενέργειας ανάμεσα στους μαθητές της πειραματικής ομάδας</a:t>
            </a:r>
            <a:endParaRPr kumimoji="0" lang="en-GB" sz="2600" b="0" i="0" u="none" strike="noStrike" kern="1200" cap="none" spc="0" normalizeH="0" baseline="0" noProof="0" dirty="0" smtClean="0">
              <a:ln>
                <a:noFill/>
              </a:ln>
              <a:solidFill>
                <a:srgbClr val="235591"/>
              </a:solidFill>
              <a:effectLst/>
              <a:uLnTx/>
              <a:uFillTx/>
              <a:latin typeface="+mn-lt"/>
              <a:ea typeface="+mn-ea"/>
              <a:cs typeface="+mn-cs"/>
            </a:endParaRP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l-GR" sz="2600" b="0" i="0" u="none" strike="noStrike" kern="1200" cap="none" spc="0" normalizeH="0" baseline="0" noProof="0" dirty="0" smtClean="0">
                <a:ln>
                  <a:noFill/>
                </a:ln>
                <a:solidFill>
                  <a:srgbClr val="235591"/>
                </a:solidFill>
                <a:effectLst/>
                <a:uLnTx/>
                <a:uFillTx/>
                <a:latin typeface="+mn-lt"/>
                <a:ea typeface="+mn-ea"/>
                <a:cs typeface="+mn-cs"/>
              </a:rPr>
              <a:t>Μεγαλύτερος βαθμός κατανόησης των πτυχών της έννοιας της ενέργειας ανάμεσα στους μαθητές της πειραματικής ομάδας</a:t>
            </a:r>
            <a:endParaRPr kumimoji="0" lang="en-GB" sz="2600" b="0" i="0" u="none" strike="noStrike" kern="1200" cap="none" spc="0" normalizeH="0" baseline="0" noProof="0" dirty="0" smtClean="0">
              <a:ln>
                <a:noFill/>
              </a:ln>
              <a:solidFill>
                <a:srgbClr val="235591"/>
              </a:solidFill>
              <a:effectLst/>
              <a:uLnTx/>
              <a:uFillTx/>
              <a:latin typeface="+mn-lt"/>
              <a:ea typeface="+mn-ea"/>
              <a:cs typeface="+mn-cs"/>
            </a:endParaRP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l-GR" sz="2600" b="0" i="0" u="none" strike="noStrike" kern="1200" cap="none" spc="0" normalizeH="0" baseline="0" noProof="0" dirty="0" smtClean="0">
                <a:ln>
                  <a:noFill/>
                </a:ln>
                <a:solidFill>
                  <a:srgbClr val="235591"/>
                </a:solidFill>
                <a:effectLst/>
                <a:uLnTx/>
                <a:uFillTx/>
                <a:latin typeface="+mn-lt"/>
                <a:ea typeface="+mn-ea"/>
                <a:cs typeface="+mn-cs"/>
              </a:rPr>
              <a:t>Μεγαλύτερη ικανότητα ποιοτικής</a:t>
            </a:r>
            <a:r>
              <a:rPr kumimoji="0" lang="el-GR" sz="2600" b="0" i="0" u="none" strike="noStrike" kern="1200" cap="none" spc="0" normalizeH="0" noProof="0" dirty="0" smtClean="0">
                <a:ln>
                  <a:noFill/>
                </a:ln>
                <a:solidFill>
                  <a:srgbClr val="235591"/>
                </a:solidFill>
                <a:effectLst/>
                <a:uLnTx/>
                <a:uFillTx/>
                <a:latin typeface="+mn-lt"/>
                <a:ea typeface="+mn-ea"/>
                <a:cs typeface="+mn-cs"/>
              </a:rPr>
              <a:t> και ποσοτικής εφαρμογής των ιδεών της ενέργειας σε άγνωστα φυσικά συστήματα ανάμεσα στους μαθητές της πειραματικής ομάδας σε σχέση με μειωμένη ικανότητα ανάμεσα στους μαθητές της ομάδας σύγκρισης. </a:t>
            </a:r>
            <a:endParaRPr kumimoji="0" lang="en-GB"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39552" y="836712"/>
            <a:ext cx="8305800" cy="63668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Συμπεράσματα</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3" name="TextBox 2"/>
          <p:cNvSpPr txBox="1"/>
          <p:nvPr/>
        </p:nvSpPr>
        <p:spPr>
          <a:xfrm>
            <a:off x="467544" y="1628800"/>
            <a:ext cx="8208912" cy="3416320"/>
          </a:xfrm>
          <a:prstGeom prst="rect">
            <a:avLst/>
          </a:prstGeom>
          <a:noFill/>
        </p:spPr>
        <p:txBody>
          <a:bodyPr wrap="square" rtlCol="0">
            <a:spAutoFit/>
          </a:bodyPr>
          <a:lstStyle/>
          <a:p>
            <a:r>
              <a:rPr lang="el-GR" b="1" dirty="0" smtClean="0">
                <a:solidFill>
                  <a:schemeClr val="tx2"/>
                </a:solidFill>
                <a:latin typeface="Arial" pitchFamily="34" charset="0"/>
                <a:cs typeface="Arial" pitchFamily="34" charset="0"/>
              </a:rPr>
              <a:t>Μαθησιακό προφίλ  στην έννοια της ενέργειας (</a:t>
            </a:r>
            <a:r>
              <a:rPr lang="en-US" b="1" dirty="0" smtClean="0">
                <a:solidFill>
                  <a:schemeClr val="tx2"/>
                </a:solidFill>
                <a:latin typeface="Arial" pitchFamily="34" charset="0"/>
                <a:cs typeface="Arial" pitchFamily="34" charset="0"/>
              </a:rPr>
              <a:t>energy learning profile) </a:t>
            </a:r>
            <a:r>
              <a:rPr lang="el-GR" b="1" dirty="0" smtClean="0">
                <a:solidFill>
                  <a:schemeClr val="tx2"/>
                </a:solidFill>
                <a:latin typeface="Arial" pitchFamily="34" charset="0"/>
                <a:cs typeface="Arial" pitchFamily="34" charset="0"/>
              </a:rPr>
              <a:t>των μαθητών της πειραματικής ομάδας </a:t>
            </a:r>
          </a:p>
          <a:p>
            <a:pPr algn="just"/>
            <a:endParaRPr lang="el-GR" b="1" dirty="0" smtClean="0">
              <a:solidFill>
                <a:schemeClr val="tx2"/>
              </a:solidFill>
              <a:latin typeface="Arial" pitchFamily="34" charset="0"/>
              <a:cs typeface="Arial" pitchFamily="34" charset="0"/>
            </a:endParaRPr>
          </a:p>
          <a:p>
            <a:pPr algn="just">
              <a:buFont typeface="Wingdings" pitchFamily="2" charset="2"/>
              <a:buChar char="§"/>
            </a:pPr>
            <a:r>
              <a:rPr lang="el-GR" dirty="0" smtClean="0">
                <a:solidFill>
                  <a:schemeClr val="tx2"/>
                </a:solidFill>
                <a:latin typeface="Arial" pitchFamily="34" charset="0"/>
                <a:cs typeface="Arial" pitchFamily="34" charset="0"/>
              </a:rPr>
              <a:t> Ψηλός βαθμός κατανόησης στην έννοια της ενέργειας στους μαθητές άριστης επίδοσης</a:t>
            </a:r>
          </a:p>
          <a:p>
            <a:pPr algn="just">
              <a:buFont typeface="Wingdings" pitchFamily="2" charset="2"/>
              <a:buChar char="§"/>
            </a:pPr>
            <a:r>
              <a:rPr lang="el-GR" dirty="0" smtClean="0">
                <a:solidFill>
                  <a:schemeClr val="tx2"/>
                </a:solidFill>
                <a:latin typeface="Arial" pitchFamily="34" charset="0"/>
                <a:cs typeface="Arial" pitchFamily="34" charset="0"/>
              </a:rPr>
              <a:t> Γρήγορος ρυθμός  βελτίωσης της κατανόησης στην έννοια της ενέργειας στους μαθητές άριστης επίδοσης</a:t>
            </a:r>
          </a:p>
          <a:p>
            <a:pPr algn="just">
              <a:buFont typeface="Wingdings" pitchFamily="2" charset="2"/>
              <a:buChar char="§"/>
            </a:pPr>
            <a:r>
              <a:rPr lang="el-GR" dirty="0" smtClean="0">
                <a:solidFill>
                  <a:schemeClr val="tx2"/>
                </a:solidFill>
                <a:latin typeface="Arial" pitchFamily="34" charset="0"/>
                <a:cs typeface="Arial" pitchFamily="34" charset="0"/>
              </a:rPr>
              <a:t> Αρκετά ψηλός βαθμός κατανόησης στην έννοια της ενέργειας στους μαθητές χαμηλής επίδοσης</a:t>
            </a:r>
          </a:p>
          <a:p>
            <a:pPr algn="just">
              <a:buFont typeface="Wingdings" pitchFamily="2" charset="2"/>
              <a:buChar char="§"/>
            </a:pPr>
            <a:r>
              <a:rPr lang="el-GR" dirty="0" smtClean="0">
                <a:solidFill>
                  <a:schemeClr val="tx2"/>
                </a:solidFill>
                <a:latin typeface="Arial" pitchFamily="34" charset="0"/>
                <a:cs typeface="Arial" pitchFamily="34" charset="0"/>
              </a:rPr>
              <a:t> Πιο αργός ρυθμός  βελτίωσης της κατανόησης στην έννοια της ενέργειας στους μαθητές χαμηλής επίδοσης.</a:t>
            </a:r>
            <a:endParaRPr lang="en-US" b="1" dirty="0" smtClean="0">
              <a:solidFill>
                <a:schemeClr val="tx2"/>
              </a:solidFill>
              <a:latin typeface="Arial" pitchFamily="34" charset="0"/>
              <a:cs typeface="Arial" pitchFamily="34" charset="0"/>
            </a:endParaRPr>
          </a:p>
          <a:p>
            <a:endParaRPr lang="en-US" b="1" dirty="0">
              <a:solidFill>
                <a:schemeClr val="tx2"/>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80728"/>
            <a:ext cx="8964488" cy="1107996"/>
          </a:xfrm>
          <a:prstGeom prst="rect">
            <a:avLst/>
          </a:prstGeom>
          <a:noFill/>
        </p:spPr>
        <p:txBody>
          <a:bodyPr wrap="square" rtlCol="0">
            <a:spAutoFit/>
          </a:bodyPr>
          <a:lstStyle/>
          <a:p>
            <a:pPr algn="ctr"/>
            <a:r>
              <a:rPr lang="el-GR" sz="2400" dirty="0" smtClean="0">
                <a:solidFill>
                  <a:schemeClr val="tx2"/>
                </a:solidFill>
                <a:latin typeface="Arial" pitchFamily="34" charset="0"/>
                <a:cs typeface="Arial" pitchFamily="34" charset="0"/>
              </a:rPr>
              <a:t>Σχεδιασμός διδακτικών παρεμβάσεων στις φυσικές επιστήμες με πληροφόρηση από τα ευρήματα ερευνών</a:t>
            </a:r>
          </a:p>
          <a:p>
            <a:pPr algn="ctr"/>
            <a:r>
              <a:rPr lang="en-GB" dirty="0" smtClean="0">
                <a:solidFill>
                  <a:schemeClr val="tx2"/>
                </a:solidFill>
                <a:latin typeface="Arial" pitchFamily="34" charset="0"/>
                <a:cs typeface="Arial" pitchFamily="34" charset="0"/>
              </a:rPr>
              <a:t>(Research evidence-informed design of science education teaching interventions)</a:t>
            </a:r>
            <a:r>
              <a:rPr lang="el-GR" dirty="0" smtClean="0">
                <a:solidFill>
                  <a:schemeClr val="tx2"/>
                </a:solidFill>
                <a:latin typeface="Arial" pitchFamily="34" charset="0"/>
                <a:cs typeface="Arial" pitchFamily="34" charset="0"/>
              </a:rPr>
              <a:t> </a:t>
            </a:r>
            <a:endParaRPr lang="en-GB" dirty="0">
              <a:solidFill>
                <a:schemeClr val="tx2"/>
              </a:solidFill>
              <a:latin typeface="Arial" pitchFamily="34" charset="0"/>
              <a:cs typeface="Arial" pitchFamily="34" charset="0"/>
            </a:endParaRPr>
          </a:p>
        </p:txBody>
      </p:sp>
      <p:sp>
        <p:nvSpPr>
          <p:cNvPr id="3" name="TextBox 2"/>
          <p:cNvSpPr txBox="1"/>
          <p:nvPr/>
        </p:nvSpPr>
        <p:spPr>
          <a:xfrm>
            <a:off x="323528" y="2348881"/>
            <a:ext cx="8496944" cy="4247317"/>
          </a:xfrm>
          <a:prstGeom prst="rect">
            <a:avLst/>
          </a:prstGeom>
          <a:noFill/>
        </p:spPr>
        <p:txBody>
          <a:bodyPr wrap="square" rtlCol="0">
            <a:spAutoFit/>
          </a:bodyPr>
          <a:lstStyle/>
          <a:p>
            <a:pPr>
              <a:buClr>
                <a:schemeClr val="accent1">
                  <a:lumMod val="75000"/>
                </a:schemeClr>
              </a:buClr>
              <a:buFont typeface="Wingdings" pitchFamily="2" charset="2"/>
              <a:buChar char="§"/>
            </a:pPr>
            <a:r>
              <a:rPr lang="el-GR" dirty="0">
                <a:solidFill>
                  <a:schemeClr val="tx2"/>
                </a:solidFill>
                <a:latin typeface="Arial" pitchFamily="34" charset="0"/>
                <a:cs typeface="Arial" pitchFamily="34" charset="0"/>
              </a:rPr>
              <a:t> </a:t>
            </a:r>
            <a:r>
              <a:rPr lang="el-GR" dirty="0" smtClean="0">
                <a:solidFill>
                  <a:schemeClr val="tx2"/>
                </a:solidFill>
                <a:latin typeface="Arial" pitchFamily="34" charset="0"/>
                <a:cs typeface="Arial" pitchFamily="34" charset="0"/>
              </a:rPr>
              <a:t>Αναγνώριση του περιεχομένου της </a:t>
            </a:r>
            <a:r>
              <a:rPr lang="el-GR" i="1" dirty="0" smtClean="0">
                <a:solidFill>
                  <a:schemeClr val="tx2"/>
                </a:solidFill>
                <a:latin typeface="Arial" pitchFamily="34" charset="0"/>
                <a:cs typeface="Arial" pitchFamily="34" charset="0"/>
              </a:rPr>
              <a:t>σχολικής επιστήμης </a:t>
            </a:r>
            <a:r>
              <a:rPr lang="el-GR" dirty="0" smtClean="0">
                <a:solidFill>
                  <a:schemeClr val="tx2"/>
                </a:solidFill>
                <a:latin typeface="Arial" pitchFamily="34" charset="0"/>
                <a:cs typeface="Arial" pitchFamily="34" charset="0"/>
              </a:rPr>
              <a:t>που θα διδαχθεί  </a:t>
            </a:r>
          </a:p>
          <a:p>
            <a:pPr>
              <a:buFont typeface="Wingdings" pitchFamily="2" charset="2"/>
              <a:buChar char="§"/>
            </a:pPr>
            <a:r>
              <a:rPr lang="el-GR" i="1" dirty="0">
                <a:solidFill>
                  <a:schemeClr val="tx2"/>
                </a:solidFill>
                <a:latin typeface="Arial" pitchFamily="34" charset="0"/>
                <a:cs typeface="Arial" pitchFamily="34" charset="0"/>
              </a:rPr>
              <a:t> </a:t>
            </a:r>
            <a:r>
              <a:rPr lang="el-GR" dirty="0" smtClean="0">
                <a:solidFill>
                  <a:schemeClr val="tx2"/>
                </a:solidFill>
                <a:latin typeface="Arial" pitchFamily="34" charset="0"/>
                <a:cs typeface="Arial" pitchFamily="34" charset="0"/>
              </a:rPr>
              <a:t>Διερεύνηση του πώς οι μαθητές αντιλαμβάνονται αυτή την περιοχή επιστήμης στον </a:t>
            </a:r>
            <a:r>
              <a:rPr lang="el-GR" i="1" dirty="0" smtClean="0">
                <a:solidFill>
                  <a:schemeClr val="tx2"/>
                </a:solidFill>
                <a:latin typeface="Arial" pitchFamily="34" charset="0"/>
                <a:cs typeface="Arial" pitchFamily="34" charset="0"/>
              </a:rPr>
              <a:t>καθημερινό</a:t>
            </a:r>
            <a:r>
              <a:rPr lang="el-GR" dirty="0" smtClean="0">
                <a:solidFill>
                  <a:schemeClr val="tx2"/>
                </a:solidFill>
                <a:latin typeface="Arial" pitchFamily="34" charset="0"/>
                <a:cs typeface="Arial" pitchFamily="34" charset="0"/>
              </a:rPr>
              <a:t> τους συλλογισμό</a:t>
            </a:r>
          </a:p>
          <a:p>
            <a:pPr>
              <a:buFont typeface="Wingdings" pitchFamily="2" charset="2"/>
              <a:buChar char="§"/>
            </a:pPr>
            <a:r>
              <a:rPr lang="el-GR" dirty="0">
                <a:solidFill>
                  <a:schemeClr val="tx2"/>
                </a:solidFill>
                <a:latin typeface="Arial" pitchFamily="34" charset="0"/>
                <a:cs typeface="Arial" pitchFamily="34" charset="0"/>
              </a:rPr>
              <a:t> </a:t>
            </a:r>
            <a:r>
              <a:rPr lang="el-GR" dirty="0" smtClean="0">
                <a:solidFill>
                  <a:schemeClr val="tx2"/>
                </a:solidFill>
                <a:latin typeface="Arial" pitchFamily="34" charset="0"/>
                <a:cs typeface="Arial" pitchFamily="34" charset="0"/>
              </a:rPr>
              <a:t>Αναγνώριση των </a:t>
            </a:r>
            <a:r>
              <a:rPr lang="el-GR" i="1" dirty="0" smtClean="0">
                <a:solidFill>
                  <a:schemeClr val="tx2"/>
                </a:solidFill>
                <a:latin typeface="Arial" pitchFamily="34" charset="0"/>
                <a:cs typeface="Arial" pitchFamily="34" charset="0"/>
              </a:rPr>
              <a:t>μαθησιακών απαιτήσεων (</a:t>
            </a:r>
            <a:r>
              <a:rPr lang="en-GB" i="1" dirty="0" smtClean="0">
                <a:solidFill>
                  <a:schemeClr val="tx2"/>
                </a:solidFill>
                <a:latin typeface="Arial" pitchFamily="34" charset="0"/>
                <a:cs typeface="Arial" pitchFamily="34" charset="0"/>
              </a:rPr>
              <a:t>learning demands)</a:t>
            </a:r>
            <a:r>
              <a:rPr lang="el-GR" i="1" dirty="0" smtClean="0">
                <a:solidFill>
                  <a:schemeClr val="tx2"/>
                </a:solidFill>
                <a:latin typeface="Arial" pitchFamily="34" charset="0"/>
                <a:cs typeface="Arial" pitchFamily="34" charset="0"/>
              </a:rPr>
              <a:t> </a:t>
            </a:r>
            <a:r>
              <a:rPr lang="el-GR" dirty="0" smtClean="0">
                <a:solidFill>
                  <a:schemeClr val="tx2"/>
                </a:solidFill>
                <a:latin typeface="Arial" pitchFamily="34" charset="0"/>
                <a:cs typeface="Arial" pitchFamily="34" charset="0"/>
              </a:rPr>
              <a:t>με αποτίμηση της φύσης των οποιονδήποτε διαφορών (εννοιολογικών, επιστημολογικών, οντολογικών) μεταξύ των 1 και 2</a:t>
            </a:r>
          </a:p>
          <a:p>
            <a:pPr>
              <a:buFont typeface="Wingdings" pitchFamily="2" charset="2"/>
              <a:buChar char="§"/>
            </a:pPr>
            <a:r>
              <a:rPr lang="el-GR" dirty="0">
                <a:solidFill>
                  <a:schemeClr val="tx2"/>
                </a:solidFill>
                <a:latin typeface="Arial" pitchFamily="34" charset="0"/>
                <a:cs typeface="Arial" pitchFamily="34" charset="0"/>
              </a:rPr>
              <a:t> </a:t>
            </a:r>
            <a:r>
              <a:rPr lang="el-GR" dirty="0" smtClean="0">
                <a:solidFill>
                  <a:schemeClr val="tx2"/>
                </a:solidFill>
                <a:latin typeface="Arial" pitchFamily="34" charset="0"/>
                <a:cs typeface="Arial" pitchFamily="34" charset="0"/>
              </a:rPr>
              <a:t>Σχεδιασμός μιας </a:t>
            </a:r>
            <a:r>
              <a:rPr lang="el-GR" i="1" dirty="0" smtClean="0">
                <a:solidFill>
                  <a:schemeClr val="tx2"/>
                </a:solidFill>
                <a:latin typeface="Arial" pitchFamily="34" charset="0"/>
                <a:cs typeface="Arial" pitchFamily="34" charset="0"/>
              </a:rPr>
              <a:t>διδακτικής παρέμβασης </a:t>
            </a:r>
            <a:r>
              <a:rPr lang="el-GR" dirty="0" smtClean="0">
                <a:solidFill>
                  <a:schemeClr val="tx2"/>
                </a:solidFill>
                <a:latin typeface="Arial" pitchFamily="34" charset="0"/>
                <a:cs typeface="Arial" pitchFamily="34" charset="0"/>
              </a:rPr>
              <a:t>που να απευθύνει κάθε πτυχή της μαθησιακής απαίτησης: </a:t>
            </a:r>
          </a:p>
          <a:p>
            <a:pPr marL="342900" indent="-342900"/>
            <a:r>
              <a:rPr lang="el-GR" dirty="0" smtClean="0">
                <a:solidFill>
                  <a:schemeClr val="tx2"/>
                </a:solidFill>
                <a:latin typeface="Arial" pitchFamily="34" charset="0"/>
                <a:cs typeface="Arial" pitchFamily="34" charset="0"/>
              </a:rPr>
              <a:t>α. αναγνώριση των </a:t>
            </a:r>
            <a:r>
              <a:rPr lang="el-GR" i="1" dirty="0" smtClean="0">
                <a:solidFill>
                  <a:schemeClr val="tx2"/>
                </a:solidFill>
                <a:latin typeface="Arial" pitchFamily="34" charset="0"/>
                <a:cs typeface="Arial" pitchFamily="34" charset="0"/>
              </a:rPr>
              <a:t>διδακτικών στόχων (</a:t>
            </a:r>
            <a:r>
              <a:rPr lang="en-GB" i="1" dirty="0" smtClean="0">
                <a:solidFill>
                  <a:schemeClr val="tx2"/>
                </a:solidFill>
                <a:latin typeface="Arial" pitchFamily="34" charset="0"/>
                <a:cs typeface="Arial" pitchFamily="34" charset="0"/>
              </a:rPr>
              <a:t>teaching goals)</a:t>
            </a:r>
            <a:r>
              <a:rPr lang="el-GR" dirty="0" smtClean="0">
                <a:solidFill>
                  <a:schemeClr val="tx2"/>
                </a:solidFill>
                <a:latin typeface="Arial" pitchFamily="34" charset="0"/>
                <a:cs typeface="Arial" pitchFamily="34" charset="0"/>
              </a:rPr>
              <a:t> για κάθε φάση της παρέμβασης</a:t>
            </a:r>
          </a:p>
          <a:p>
            <a:pPr marL="342900" indent="-342900"/>
            <a:r>
              <a:rPr lang="el-GR" dirty="0" smtClean="0">
                <a:solidFill>
                  <a:schemeClr val="tx2"/>
                </a:solidFill>
                <a:latin typeface="Arial" pitchFamily="34" charset="0"/>
                <a:cs typeface="Arial" pitchFamily="34" charset="0"/>
              </a:rPr>
              <a:t>β. σχεδιασμός μιας ακολουθίας </a:t>
            </a:r>
            <a:r>
              <a:rPr lang="el-GR" i="1" dirty="0" smtClean="0">
                <a:solidFill>
                  <a:schemeClr val="tx2"/>
                </a:solidFill>
                <a:latin typeface="Arial" pitchFamily="34" charset="0"/>
                <a:cs typeface="Arial" pitchFamily="34" charset="0"/>
              </a:rPr>
              <a:t>δραστηριοτήτων</a:t>
            </a:r>
            <a:r>
              <a:rPr lang="el-GR" dirty="0" smtClean="0">
                <a:solidFill>
                  <a:schemeClr val="tx2"/>
                </a:solidFill>
                <a:latin typeface="Arial" pitchFamily="34" charset="0"/>
                <a:cs typeface="Arial" pitchFamily="34" charset="0"/>
              </a:rPr>
              <a:t> που να απευθύνουν τους συγκεκριμένους διδακτικούς στόχους</a:t>
            </a:r>
          </a:p>
          <a:p>
            <a:pPr marL="342900" indent="-342900"/>
            <a:r>
              <a:rPr lang="el-GR" dirty="0" smtClean="0">
                <a:solidFill>
                  <a:schemeClr val="tx2"/>
                </a:solidFill>
                <a:latin typeface="Arial" pitchFamily="34" charset="0"/>
                <a:cs typeface="Arial" pitchFamily="34" charset="0"/>
              </a:rPr>
              <a:t>γ. καθορισμός του πώς αυτές οι διδακτικές δραστηριότητες μπορούν να συσχετιστούν με κατάλληλες μορφές επικοινωνίας στην τάξη.</a:t>
            </a:r>
            <a:endParaRPr lang="el-GR" dirty="0" smtClean="0">
              <a:solidFill>
                <a:schemeClr val="accent1">
                  <a:lumMod val="75000"/>
                </a:schemeClr>
              </a:solidFill>
              <a:latin typeface="Arial" pitchFamily="34" charset="0"/>
              <a:cs typeface="Arial" pitchFamily="34" charset="0"/>
            </a:endParaRPr>
          </a:p>
          <a:p>
            <a:pPr>
              <a:buFont typeface="Wingdings" pitchFamily="2" charset="2"/>
              <a:buChar char="§"/>
            </a:pPr>
            <a:endParaRPr lang="en-GB" dirty="0">
              <a:solidFill>
                <a:schemeClr val="accent1">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2420888"/>
            <a:ext cx="5760640" cy="523220"/>
          </a:xfrm>
          <a:prstGeom prst="rect">
            <a:avLst/>
          </a:prstGeom>
          <a:noFill/>
        </p:spPr>
        <p:txBody>
          <a:bodyPr wrap="square" rtlCol="0">
            <a:spAutoFit/>
          </a:bodyPr>
          <a:lstStyle/>
          <a:p>
            <a:pPr algn="ctr"/>
            <a:r>
              <a:rPr lang="el-GR" sz="2800" dirty="0" smtClean="0">
                <a:solidFill>
                  <a:schemeClr val="tx2"/>
                </a:solidFill>
                <a:latin typeface="Arial" pitchFamily="34" charset="0"/>
                <a:cs typeface="Arial" pitchFamily="34" charset="0"/>
              </a:rPr>
              <a:t>Ευχαριστώ για την προσοχή σας</a:t>
            </a:r>
            <a:r>
              <a:rPr lang="en-GB" sz="2800" dirty="0" smtClean="0">
                <a:solidFill>
                  <a:schemeClr val="tx2"/>
                </a:solidFill>
                <a:latin typeface="Arial" pitchFamily="34" charset="0"/>
                <a:cs typeface="Arial" pitchFamily="34" charset="0"/>
              </a:rPr>
              <a:t>!</a:t>
            </a:r>
            <a:endParaRPr lang="en-US" sz="2800" dirty="0">
              <a:solidFill>
                <a:schemeClr val="tx2"/>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305800" cy="1143000"/>
          </a:xfrm>
        </p:spPr>
        <p:txBody>
          <a:bodyPr>
            <a:noAutofit/>
          </a:bodyPr>
          <a:lstStyle/>
          <a:p>
            <a:r>
              <a:rPr lang="el-GR" sz="2800" dirty="0" smtClean="0">
                <a:latin typeface="Arial" pitchFamily="34" charset="0"/>
                <a:cs typeface="Arial" pitchFamily="34" charset="0"/>
              </a:rPr>
              <a:t>Βήμα δεύτερο: </a:t>
            </a:r>
            <a:r>
              <a:rPr lang="el-GR" sz="2400" dirty="0" smtClean="0">
                <a:latin typeface="Arial" pitchFamily="34" charset="0"/>
                <a:cs typeface="Arial" pitchFamily="34" charset="0"/>
              </a:rPr>
              <a:t>Διερεύνηση του πώς οι μαθητές αντιλαμβάνονται αυτή την περιοχή επιστήμης στον </a:t>
            </a:r>
            <a:r>
              <a:rPr lang="el-GR" sz="2400" i="1" dirty="0" smtClean="0">
                <a:latin typeface="Arial" pitchFamily="34" charset="0"/>
                <a:cs typeface="Arial" pitchFamily="34" charset="0"/>
              </a:rPr>
              <a:t>καθημερινό</a:t>
            </a:r>
            <a:r>
              <a:rPr lang="el-GR" sz="2400" dirty="0" smtClean="0">
                <a:latin typeface="Arial" pitchFamily="34" charset="0"/>
                <a:cs typeface="Arial" pitchFamily="34" charset="0"/>
              </a:rPr>
              <a:t> τους συλλογισμό </a:t>
            </a:r>
            <a:endParaRPr lang="en-GB" sz="2400" dirty="0">
              <a:latin typeface="Arial" pitchFamily="34" charset="0"/>
              <a:cs typeface="Arial" pitchFamily="34" charset="0"/>
            </a:endParaRPr>
          </a:p>
        </p:txBody>
      </p:sp>
      <p:sp>
        <p:nvSpPr>
          <p:cNvPr id="4" name="TextBox 3"/>
          <p:cNvSpPr txBox="1"/>
          <p:nvPr/>
        </p:nvSpPr>
        <p:spPr>
          <a:xfrm>
            <a:off x="467544" y="2708920"/>
            <a:ext cx="8064896" cy="2554545"/>
          </a:xfrm>
          <a:prstGeom prst="rect">
            <a:avLst/>
          </a:prstGeom>
          <a:noFill/>
        </p:spPr>
        <p:txBody>
          <a:bodyPr wrap="square" rtlCol="0">
            <a:spAutoFit/>
          </a:bodyPr>
          <a:lstStyle/>
          <a:p>
            <a:pPr>
              <a:buFont typeface="Wingdings" pitchFamily="2" charset="2"/>
              <a:buChar char="§"/>
            </a:pPr>
            <a:r>
              <a:rPr lang="el-GR" sz="2000" dirty="0" smtClean="0">
                <a:solidFill>
                  <a:schemeClr val="tx2"/>
                </a:solidFill>
                <a:latin typeface="Arial" pitchFamily="34" charset="0"/>
                <a:cs typeface="Arial" pitchFamily="34" charset="0"/>
              </a:rPr>
              <a:t> Ανασκόπηση των αποτελεσμάτων ενός μεγάλου αριθμού εμπειρικών ερευνών από τη διεθνή βιβλιογραφία οι οποίες αναφέρονταν σε ευρήματα στις </a:t>
            </a:r>
            <a:r>
              <a:rPr lang="en-GB" sz="2000" dirty="0" smtClean="0">
                <a:solidFill>
                  <a:schemeClr val="tx2"/>
                </a:solidFill>
                <a:latin typeface="Arial" pitchFamily="34" charset="0"/>
                <a:cs typeface="Arial" pitchFamily="34" charset="0"/>
              </a:rPr>
              <a:t>‘</a:t>
            </a:r>
            <a:r>
              <a:rPr lang="el-GR" sz="2000" dirty="0" smtClean="0">
                <a:solidFill>
                  <a:schemeClr val="tx2"/>
                </a:solidFill>
                <a:latin typeface="Arial" pitchFamily="34" charset="0"/>
                <a:cs typeface="Arial" pitchFamily="34" charset="0"/>
              </a:rPr>
              <a:t>καθημερινές’ αντιλήψεις των μαθητών στην έννοια της ενέργειας. </a:t>
            </a:r>
          </a:p>
          <a:p>
            <a:pPr>
              <a:buFont typeface="Wingdings" pitchFamily="2" charset="2"/>
              <a:buChar char="§"/>
            </a:pPr>
            <a:endParaRPr lang="el-GR" sz="2000" dirty="0" smtClean="0">
              <a:solidFill>
                <a:schemeClr val="tx2"/>
              </a:solidFill>
              <a:latin typeface="Arial" pitchFamily="34" charset="0"/>
              <a:cs typeface="Arial" pitchFamily="34" charset="0"/>
            </a:endParaRPr>
          </a:p>
          <a:p>
            <a:pPr>
              <a:buFont typeface="Wingdings" pitchFamily="2" charset="2"/>
              <a:buChar char="§"/>
            </a:pPr>
            <a:r>
              <a:rPr lang="el-GR" sz="2000" dirty="0" smtClean="0">
                <a:solidFill>
                  <a:schemeClr val="tx2"/>
                </a:solidFill>
                <a:latin typeface="Arial" pitchFamily="34" charset="0"/>
                <a:cs typeface="Arial" pitchFamily="34" charset="0"/>
              </a:rPr>
              <a:t> Συλλογή των </a:t>
            </a:r>
            <a:r>
              <a:rPr lang="en-GB" sz="2000" dirty="0" smtClean="0">
                <a:solidFill>
                  <a:schemeClr val="tx2"/>
                </a:solidFill>
                <a:latin typeface="Arial" pitchFamily="34" charset="0"/>
                <a:cs typeface="Arial" pitchFamily="34" charset="0"/>
              </a:rPr>
              <a:t>‘</a:t>
            </a:r>
            <a:r>
              <a:rPr lang="el-GR" sz="2000" dirty="0" smtClean="0">
                <a:solidFill>
                  <a:schemeClr val="tx2"/>
                </a:solidFill>
                <a:latin typeface="Arial" pitchFamily="34" charset="0"/>
                <a:cs typeface="Arial" pitchFamily="34" charset="0"/>
              </a:rPr>
              <a:t>καθημερινών’ αντιλήψεων των Κυπρίων μαθητών στην έννοια της ενέργειας.</a:t>
            </a:r>
          </a:p>
          <a:p>
            <a:pPr>
              <a:buFont typeface="Wingdings" pitchFamily="2" charset="2"/>
              <a:buChar char="§"/>
            </a:pPr>
            <a:endParaRPr lang="en-GB" sz="20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800" dirty="0" smtClean="0">
                <a:latin typeface="Arial" pitchFamily="34" charset="0"/>
                <a:cs typeface="Arial" pitchFamily="34" charset="0"/>
              </a:rPr>
              <a:t>Οι </a:t>
            </a:r>
            <a:r>
              <a:rPr lang="en-GB" sz="2800" dirty="0" smtClean="0">
                <a:latin typeface="Arial" pitchFamily="34" charset="0"/>
                <a:cs typeface="Arial" pitchFamily="34" charset="0"/>
              </a:rPr>
              <a:t>‘</a:t>
            </a:r>
            <a:r>
              <a:rPr lang="el-GR" sz="2800" dirty="0" smtClean="0">
                <a:latin typeface="Arial" pitchFamily="34" charset="0"/>
                <a:cs typeface="Arial" pitchFamily="34" charset="0"/>
              </a:rPr>
              <a:t>καθημερινές</a:t>
            </a:r>
            <a:r>
              <a:rPr lang="en-GB" sz="2800" dirty="0" smtClean="0">
                <a:latin typeface="Arial" pitchFamily="34" charset="0"/>
                <a:cs typeface="Arial" pitchFamily="34" charset="0"/>
              </a:rPr>
              <a:t>’</a:t>
            </a:r>
            <a:r>
              <a:rPr lang="el-GR" sz="2800" dirty="0" smtClean="0">
                <a:latin typeface="Arial" pitchFamily="34" charset="0"/>
                <a:cs typeface="Arial" pitchFamily="34" charset="0"/>
              </a:rPr>
              <a:t> αντιλήψεις των</a:t>
            </a:r>
            <a:r>
              <a:rPr lang="en-GB" sz="2800" dirty="0" smtClean="0">
                <a:latin typeface="Arial" pitchFamily="34" charset="0"/>
                <a:cs typeface="Arial" pitchFamily="34" charset="0"/>
              </a:rPr>
              <a:t> </a:t>
            </a:r>
            <a:r>
              <a:rPr lang="el-GR" sz="2800" dirty="0" smtClean="0">
                <a:latin typeface="Arial" pitchFamily="34" charset="0"/>
                <a:cs typeface="Arial" pitchFamily="34" charset="0"/>
              </a:rPr>
              <a:t>μαθητών για την ενέργεια </a:t>
            </a:r>
            <a:endParaRPr lang="en-GB" sz="2800" dirty="0">
              <a:latin typeface="Arial" pitchFamily="34" charset="0"/>
              <a:cs typeface="Arial" pitchFamily="34" charset="0"/>
            </a:endParaRPr>
          </a:p>
        </p:txBody>
      </p:sp>
      <p:sp>
        <p:nvSpPr>
          <p:cNvPr id="3" name="TextBox 2"/>
          <p:cNvSpPr txBox="1"/>
          <p:nvPr/>
        </p:nvSpPr>
        <p:spPr>
          <a:xfrm>
            <a:off x="467544" y="2060848"/>
            <a:ext cx="8208912" cy="4401205"/>
          </a:xfrm>
          <a:prstGeom prst="rect">
            <a:avLst/>
          </a:prstGeom>
          <a:noFill/>
        </p:spPr>
        <p:txBody>
          <a:bodyPr wrap="square" rtlCol="0">
            <a:spAutoFit/>
          </a:bodyPr>
          <a:lstStyle/>
          <a:p>
            <a:pPr algn="just"/>
            <a:r>
              <a:rPr lang="el-GR" sz="2000" dirty="0" smtClean="0">
                <a:solidFill>
                  <a:schemeClr val="tx2"/>
                </a:solidFill>
                <a:latin typeface="Arial" pitchFamily="34" charset="0"/>
                <a:cs typeface="Arial" pitchFamily="34" charset="0"/>
              </a:rPr>
              <a:t>Έρευνες οι οποίες διενεργήθηκαν σε μαθητές πρωτοβάθμιας και δευτεροβάθμιας εκπαίδευσης, φοιτητές αλλά και ασκούμενους εκπαιδευτικούς κατέδειξαν ένα σημαντικό αριθμό εναλλακτικών ερμηνειών και δυσκολιών τόσο πριν όσο και μετά από τη διδασκαλία της ενέργειας.</a:t>
            </a:r>
          </a:p>
          <a:p>
            <a:pPr algn="just"/>
            <a:endParaRPr lang="el-GR" sz="20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Η ενέργεια </a:t>
            </a:r>
            <a:r>
              <a:rPr lang="el-GR" sz="2000" dirty="0">
                <a:solidFill>
                  <a:schemeClr val="tx2"/>
                </a:solidFill>
                <a:latin typeface="Arial" pitchFamily="34" charset="0"/>
                <a:cs typeface="Arial" pitchFamily="34" charset="0"/>
              </a:rPr>
              <a:t>θεωρείται </a:t>
            </a:r>
            <a:r>
              <a:rPr lang="el-GR" sz="2000" dirty="0" smtClean="0">
                <a:solidFill>
                  <a:schemeClr val="tx2"/>
                </a:solidFill>
                <a:latin typeface="Arial" pitchFamily="34" charset="0"/>
                <a:cs typeface="Arial" pitchFamily="34" charset="0"/>
              </a:rPr>
              <a:t>από τους μαθητές ως:</a:t>
            </a:r>
            <a:endParaRPr lang="en-GB" sz="2000" dirty="0">
              <a:solidFill>
                <a:schemeClr val="tx2"/>
              </a:solidFill>
              <a:latin typeface="Arial" pitchFamily="34" charset="0"/>
              <a:cs typeface="Arial" pitchFamily="34" charset="0"/>
            </a:endParaRPr>
          </a:p>
          <a:p>
            <a:pPr lvl="0">
              <a:buFont typeface="Wingdings" pitchFamily="2" charset="2"/>
              <a:buChar char="§"/>
            </a:pPr>
            <a:r>
              <a:rPr lang="el-GR" sz="2000" dirty="0">
                <a:solidFill>
                  <a:schemeClr val="tx2"/>
                </a:solidFill>
                <a:latin typeface="Arial" pitchFamily="34" charset="0"/>
                <a:cs typeface="Arial" pitchFamily="34" charset="0"/>
              </a:rPr>
              <a:t>κάτι το οποίο σχετίζεται αποκλειστικά με τους ζωντανούς οργανισμούς</a:t>
            </a:r>
            <a:endParaRPr lang="en-GB" sz="2000" dirty="0">
              <a:solidFill>
                <a:schemeClr val="tx2"/>
              </a:solidFill>
              <a:latin typeface="Arial" pitchFamily="34" charset="0"/>
              <a:cs typeface="Arial" pitchFamily="34" charset="0"/>
            </a:endParaRPr>
          </a:p>
          <a:p>
            <a:pPr lvl="0">
              <a:buFont typeface="Wingdings" pitchFamily="2" charset="2"/>
              <a:buChar char="§"/>
            </a:pPr>
            <a:r>
              <a:rPr lang="el-GR" sz="2000" dirty="0">
                <a:solidFill>
                  <a:schemeClr val="tx2"/>
                </a:solidFill>
                <a:latin typeface="Arial" pitchFamily="34" charset="0"/>
                <a:cs typeface="Arial" pitchFamily="34" charset="0"/>
              </a:rPr>
              <a:t>ένας αιτιακός παράγοντας (</a:t>
            </a:r>
            <a:r>
              <a:rPr lang="en-US" sz="2000" dirty="0">
                <a:solidFill>
                  <a:schemeClr val="tx2"/>
                </a:solidFill>
                <a:latin typeface="Arial" pitchFamily="34" charset="0"/>
                <a:cs typeface="Arial" pitchFamily="34" charset="0"/>
              </a:rPr>
              <a:t>causal agent</a:t>
            </a:r>
            <a:r>
              <a:rPr lang="el-GR" sz="2000" dirty="0">
                <a:solidFill>
                  <a:schemeClr val="tx2"/>
                </a:solidFill>
                <a:latin typeface="Arial" pitchFamily="34" charset="0"/>
                <a:cs typeface="Arial" pitchFamily="34" charset="0"/>
              </a:rPr>
              <a:t>) που είναι αποθηκευμένος σε ορισμένα σώματα</a:t>
            </a:r>
            <a:endParaRPr lang="en-GB" sz="2000" dirty="0">
              <a:solidFill>
                <a:schemeClr val="tx2"/>
              </a:solidFill>
              <a:latin typeface="Arial" pitchFamily="34" charset="0"/>
              <a:cs typeface="Arial" pitchFamily="34" charset="0"/>
            </a:endParaRPr>
          </a:p>
          <a:p>
            <a:pPr lvl="0">
              <a:buFont typeface="Wingdings" pitchFamily="2" charset="2"/>
              <a:buChar char="§"/>
            </a:pPr>
            <a:r>
              <a:rPr lang="el-GR" sz="2000" dirty="0">
                <a:solidFill>
                  <a:schemeClr val="tx2"/>
                </a:solidFill>
                <a:latin typeface="Arial" pitchFamily="34" charset="0"/>
                <a:cs typeface="Arial" pitchFamily="34" charset="0"/>
              </a:rPr>
              <a:t>κάτι που συνδέεται με τη δύναμη και την κίνηση</a:t>
            </a:r>
            <a:endParaRPr lang="en-GB" sz="2000" dirty="0">
              <a:solidFill>
                <a:schemeClr val="tx2"/>
              </a:solidFill>
              <a:latin typeface="Arial" pitchFamily="34" charset="0"/>
              <a:cs typeface="Arial" pitchFamily="34" charset="0"/>
            </a:endParaRPr>
          </a:p>
          <a:p>
            <a:pPr lvl="0">
              <a:buFont typeface="Wingdings" pitchFamily="2" charset="2"/>
              <a:buChar char="§"/>
            </a:pPr>
            <a:r>
              <a:rPr lang="el-GR" sz="2000" dirty="0">
                <a:solidFill>
                  <a:schemeClr val="tx2"/>
                </a:solidFill>
                <a:latin typeface="Arial" pitchFamily="34" charset="0"/>
                <a:cs typeface="Arial" pitchFamily="34" charset="0"/>
              </a:rPr>
              <a:t>καύσιμο</a:t>
            </a:r>
            <a:endParaRPr lang="en-GB" sz="2000" dirty="0">
              <a:solidFill>
                <a:schemeClr val="tx2"/>
              </a:solidFill>
              <a:latin typeface="Arial" pitchFamily="34" charset="0"/>
              <a:cs typeface="Arial" pitchFamily="34" charset="0"/>
            </a:endParaRPr>
          </a:p>
          <a:p>
            <a:pPr lvl="0">
              <a:buFont typeface="Wingdings" pitchFamily="2" charset="2"/>
              <a:buChar char="§"/>
            </a:pPr>
            <a:r>
              <a:rPr lang="el-GR" sz="2000" dirty="0">
                <a:solidFill>
                  <a:schemeClr val="tx2"/>
                </a:solidFill>
                <a:latin typeface="Arial" pitchFamily="34" charset="0"/>
                <a:cs typeface="Arial" pitchFamily="34" charset="0"/>
              </a:rPr>
              <a:t>ένα ρευστό, ένα συστατικό ή ένα προϊόν</a:t>
            </a:r>
            <a:endParaRPr lang="en-GB" sz="2000" dirty="0">
              <a:solidFill>
                <a:schemeClr val="tx2"/>
              </a:solidFill>
              <a:latin typeface="Arial" pitchFamily="34" charset="0"/>
              <a:cs typeface="Arial" pitchFamily="34" charset="0"/>
            </a:endParaRPr>
          </a:p>
          <a:p>
            <a:endParaRPr lang="en-GB" sz="20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7544" y="692696"/>
            <a:ext cx="8305800" cy="1143000"/>
          </a:xfrm>
          <a:prstGeom prst="rect">
            <a:avLst/>
          </a:prstGeom>
        </p:spPr>
        <p:txBody>
          <a:bodyPr vert="horz" lIns="0" tIns="45720" rIns="0" bIns="0" anchor="b">
            <a:normAutofit/>
            <a:scene3d>
              <a:camera prst="orthographicFront"/>
              <a:lightRig rig="freezing" dir="t">
                <a:rot lat="0" lon="0" rev="5640000"/>
              </a:lightRig>
            </a:scene3d>
            <a:sp3d prstMaterial="flat">
              <a:contourClr>
                <a:schemeClr val="tx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Οι </a:t>
            </a:r>
            <a:r>
              <a:rPr kumimoji="0" lang="en-GB"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a:t>
            </a: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καθημερινές</a:t>
            </a:r>
            <a:r>
              <a:rPr kumimoji="0" lang="en-GB"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a:t>
            </a: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 αντιλήψεις των</a:t>
            </a:r>
            <a:r>
              <a:rPr kumimoji="0" lang="en-GB"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 </a:t>
            </a: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μαθητών για την ενέργεια </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4" name="TextBox 3"/>
          <p:cNvSpPr txBox="1"/>
          <p:nvPr/>
        </p:nvSpPr>
        <p:spPr>
          <a:xfrm>
            <a:off x="539552" y="1988841"/>
            <a:ext cx="7992888" cy="4678204"/>
          </a:xfrm>
          <a:prstGeom prst="rect">
            <a:avLst/>
          </a:prstGeom>
          <a:noFill/>
        </p:spPr>
        <p:txBody>
          <a:bodyPr wrap="square" rtlCol="0">
            <a:spAutoFit/>
          </a:bodyPr>
          <a:lstStyle/>
          <a:p>
            <a:pPr>
              <a:buFont typeface="Wingdings" pitchFamily="2" charset="2"/>
              <a:buChar char="§"/>
            </a:pPr>
            <a:r>
              <a:rPr lang="el-GR" sz="2000" b="1" i="1" dirty="0" smtClean="0">
                <a:solidFill>
                  <a:schemeClr val="tx2"/>
                </a:solidFill>
                <a:latin typeface="Arial" pitchFamily="34" charset="0"/>
                <a:cs typeface="Arial" pitchFamily="34" charset="0"/>
              </a:rPr>
              <a:t>Ενέργεια και ζωντανοί οργανισμοί-Ανθρωποκεντρικό μοντέλο</a:t>
            </a:r>
            <a:endParaRPr lang="en-GB" sz="20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Η ενέργεια συνδέεται με τους ζωντανούς οργανισμούς και ειδικότερα με τον άνθρωπο ή ακόμα, με αντικείμενα τα οποία αντιμετωπίζονται σαν να έχουν ανθρώπινα χαρακτηριστικά </a:t>
            </a:r>
            <a:r>
              <a:rPr lang="en-US" sz="2000" dirty="0" smtClean="0">
                <a:solidFill>
                  <a:schemeClr val="tx2"/>
                </a:solidFill>
                <a:latin typeface="Arial" pitchFamily="34" charset="0"/>
                <a:cs typeface="Arial" pitchFamily="34" charset="0"/>
              </a:rPr>
              <a:t>(Black and Solomon, 1983; Kruger, 1990, Solomon, 1983, Stead, 1980; Watts and Gilbert, 1985)</a:t>
            </a:r>
            <a:r>
              <a:rPr lang="el-GR" sz="2000" dirty="0" smtClean="0">
                <a:solidFill>
                  <a:schemeClr val="tx2"/>
                </a:solidFill>
                <a:latin typeface="Arial" pitchFamily="34" charset="0"/>
                <a:cs typeface="Arial" pitchFamily="34" charset="0"/>
              </a:rPr>
              <a:t>. </a:t>
            </a:r>
            <a:endParaRPr lang="en-GB" sz="20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 </a:t>
            </a:r>
            <a:endParaRPr lang="en-GB" sz="2000" dirty="0" smtClean="0">
              <a:solidFill>
                <a:schemeClr val="tx2"/>
              </a:solidFill>
              <a:latin typeface="Arial" pitchFamily="34" charset="0"/>
              <a:cs typeface="Arial" pitchFamily="34" charset="0"/>
            </a:endParaRPr>
          </a:p>
          <a:p>
            <a:pPr>
              <a:buFont typeface="Wingdings" pitchFamily="2" charset="2"/>
              <a:buChar char="§"/>
            </a:pPr>
            <a:r>
              <a:rPr lang="el-GR" sz="2000" b="1" i="1" dirty="0" smtClean="0">
                <a:solidFill>
                  <a:schemeClr val="tx2"/>
                </a:solidFill>
                <a:latin typeface="Arial" pitchFamily="34" charset="0"/>
                <a:cs typeface="Arial" pitchFamily="34" charset="0"/>
              </a:rPr>
              <a:t> Αποθήκευση ενέργειας-Αποθηκευτικό μοντέλο</a:t>
            </a:r>
            <a:endParaRPr lang="en-GB" sz="20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Ορισμένα αντικείμενα, υλικά  ή μέσα,  όπως είναι τα καύσιμα, το φαγητό και οι μπαταρίες, μπορούν να αποθηκεύσουν ή να επαναποθηκεύσουν ενέργεια, χρειάζονται ενέργεια ή καταναλώνουν την ενέργεια την οποία αποκτούν. Η ενέργεια, θεωρείται ως ο αιτιώδης παράγοντας που είναι αποθηκευμένος σε συγκεκριμένα αντικείμενα </a:t>
            </a:r>
            <a:r>
              <a:rPr lang="en-US" sz="2000" dirty="0" smtClean="0">
                <a:solidFill>
                  <a:schemeClr val="tx2"/>
                </a:solidFill>
                <a:latin typeface="Arial" pitchFamily="34" charset="0"/>
                <a:cs typeface="Arial" pitchFamily="34" charset="0"/>
              </a:rPr>
              <a:t>(Ault et al., 1988, Gilbert and Pope, 1982; Kruger, 1990; Solomon, 1983; Watts and Gilbert, 1985)</a:t>
            </a:r>
            <a:r>
              <a:rPr lang="el-GR" sz="2000" dirty="0" smtClean="0">
                <a:solidFill>
                  <a:schemeClr val="tx2"/>
                </a:solidFill>
                <a:latin typeface="Arial" pitchFamily="34" charset="0"/>
                <a:cs typeface="Arial" pitchFamily="34" charset="0"/>
              </a:rPr>
              <a:t>. </a:t>
            </a:r>
            <a:endParaRPr lang="en-GB" sz="2000" dirty="0" smtClean="0">
              <a:solidFill>
                <a:schemeClr val="tx2"/>
              </a:solidFill>
              <a:latin typeface="Arial" pitchFamily="34" charset="0"/>
              <a:cs typeface="Arial" pitchFamily="34" charset="0"/>
            </a:endParaRPr>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9552" y="692696"/>
            <a:ext cx="8305800" cy="1143000"/>
          </a:xfrm>
          <a:prstGeom prst="rect">
            <a:avLst/>
          </a:prstGeom>
        </p:spPr>
        <p:txBody>
          <a:bodyPr vert="horz" lIns="0" tIns="45720" rIns="0" bIns="0" anchor="b">
            <a:normAutofit/>
            <a:scene3d>
              <a:camera prst="orthographicFront"/>
              <a:lightRig rig="freezing" dir="t">
                <a:rot lat="0" lon="0" rev="5640000"/>
              </a:lightRig>
            </a:scene3d>
            <a:sp3d prstMaterial="flat">
              <a:contourClr>
                <a:schemeClr val="tx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Οι </a:t>
            </a:r>
            <a:r>
              <a:rPr kumimoji="0" lang="en-GB"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a:t>
            </a: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καθημερινές</a:t>
            </a:r>
            <a:r>
              <a:rPr kumimoji="0" lang="en-GB"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a:t>
            </a: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 αντιλήψεις των</a:t>
            </a:r>
            <a:r>
              <a:rPr kumimoji="0" lang="en-GB"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 </a:t>
            </a: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μαθητών για την ενέργεια </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5" name="TextBox 4"/>
          <p:cNvSpPr txBox="1"/>
          <p:nvPr/>
        </p:nvSpPr>
        <p:spPr>
          <a:xfrm>
            <a:off x="467544" y="1916832"/>
            <a:ext cx="8352928" cy="4647426"/>
          </a:xfrm>
          <a:prstGeom prst="rect">
            <a:avLst/>
          </a:prstGeom>
          <a:noFill/>
        </p:spPr>
        <p:txBody>
          <a:bodyPr wrap="square" rtlCol="0">
            <a:spAutoFit/>
          </a:bodyPr>
          <a:lstStyle/>
          <a:p>
            <a:pPr>
              <a:buFont typeface="Wingdings" pitchFamily="2" charset="2"/>
              <a:buChar char="§"/>
            </a:pPr>
            <a:r>
              <a:rPr lang="el-GR" sz="2000" b="1" i="1" dirty="0" smtClean="0">
                <a:solidFill>
                  <a:schemeClr val="tx2"/>
                </a:solidFill>
                <a:latin typeface="Arial" pitchFamily="34" charset="0"/>
                <a:cs typeface="Arial" pitchFamily="34" charset="0"/>
              </a:rPr>
              <a:t> Ενέργεια, κίνηση και δύναμη-Το μοντέλο της δραστηριότητας</a:t>
            </a:r>
            <a:endParaRPr lang="en-GB" sz="20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Η ενέργεια συνδέεται με την κίνηση, τη δύναμη και τη δράση </a:t>
            </a:r>
            <a:r>
              <a:rPr lang="en-US" sz="2000" dirty="0" smtClean="0">
                <a:solidFill>
                  <a:schemeClr val="tx2"/>
                </a:solidFill>
                <a:latin typeface="Arial" pitchFamily="34" charset="0"/>
                <a:cs typeface="Arial" pitchFamily="34" charset="0"/>
              </a:rPr>
              <a:t>(Brook and Driver, 1984; Duit,  1981;  Gilbert  &amp;  Pope,  1983;  Kruger, 1990; Stead, 1980; Orfanidou, 2007, Watts and Gilbert, 1983)</a:t>
            </a:r>
            <a:r>
              <a:rPr lang="el-GR" sz="2000" dirty="0" smtClean="0">
                <a:solidFill>
                  <a:schemeClr val="tx2"/>
                </a:solidFill>
                <a:latin typeface="Arial" pitchFamily="34" charset="0"/>
                <a:cs typeface="Arial" pitchFamily="34" charset="0"/>
              </a:rPr>
              <a:t>.</a:t>
            </a:r>
          </a:p>
          <a:p>
            <a:endParaRPr lang="el-GR" sz="2000" dirty="0" smtClean="0">
              <a:solidFill>
                <a:schemeClr val="tx2"/>
              </a:solidFill>
              <a:latin typeface="Arial" pitchFamily="34" charset="0"/>
              <a:cs typeface="Arial" pitchFamily="34" charset="0"/>
            </a:endParaRPr>
          </a:p>
          <a:p>
            <a:pPr>
              <a:buFont typeface="Wingdings" pitchFamily="2" charset="2"/>
              <a:buChar char="§"/>
            </a:pPr>
            <a:r>
              <a:rPr lang="el-GR" sz="2000" b="1" i="1" dirty="0" smtClean="0">
                <a:solidFill>
                  <a:schemeClr val="tx2"/>
                </a:solidFill>
                <a:latin typeface="Arial" pitchFamily="34" charset="0"/>
                <a:cs typeface="Arial" pitchFamily="34" charset="0"/>
              </a:rPr>
              <a:t>Η ενέργεια ως καύσιμο-Το λειτουργικό μοντέλο</a:t>
            </a:r>
            <a:endParaRPr lang="en-GB" sz="20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Η ενέργεια θεωρείται ως καύσιμη ύλη της οποίας οι πόροι είναι περιορισμένοι </a:t>
            </a:r>
            <a:r>
              <a:rPr lang="en-US" sz="2000" dirty="0" smtClean="0">
                <a:solidFill>
                  <a:schemeClr val="tx2"/>
                </a:solidFill>
                <a:latin typeface="Arial" pitchFamily="34" charset="0"/>
                <a:cs typeface="Arial" pitchFamily="34" charset="0"/>
              </a:rPr>
              <a:t>(Ault et al., 1988, Duit, 1981; Solomon, 1983a; Stead, 1980, Watts, 1983a)</a:t>
            </a:r>
            <a:r>
              <a:rPr lang="el-GR" sz="2000" dirty="0" smtClean="0">
                <a:solidFill>
                  <a:schemeClr val="tx2"/>
                </a:solidFill>
                <a:latin typeface="Arial" pitchFamily="34" charset="0"/>
                <a:cs typeface="Arial" pitchFamily="34" charset="0"/>
              </a:rPr>
              <a:t>. </a:t>
            </a:r>
          </a:p>
          <a:p>
            <a:endParaRPr lang="el-GR" sz="2000" dirty="0" smtClean="0">
              <a:solidFill>
                <a:schemeClr val="tx2"/>
              </a:solidFill>
              <a:latin typeface="Arial" pitchFamily="34" charset="0"/>
              <a:cs typeface="Arial" pitchFamily="34" charset="0"/>
            </a:endParaRPr>
          </a:p>
          <a:p>
            <a:pPr>
              <a:buFont typeface="Wingdings" pitchFamily="2" charset="2"/>
              <a:buChar char="§"/>
            </a:pPr>
            <a:r>
              <a:rPr lang="el-GR" sz="2000" b="1" i="1" dirty="0" smtClean="0">
                <a:solidFill>
                  <a:schemeClr val="tx2"/>
                </a:solidFill>
                <a:latin typeface="Arial" pitchFamily="34" charset="0"/>
                <a:cs typeface="Arial" pitchFamily="34" charset="0"/>
              </a:rPr>
              <a:t>Η ενέργεια ως συστατικό </a:t>
            </a:r>
            <a:endParaRPr lang="en-GB" sz="2000"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Η ενέργεια θεωρείται περισσότερο ως “εν δυνάμει” και όχι ως αιτιώδης παράγοντας που βρίσκεται σε λανθάνουσα κατάσταση μέσα στα σώματα μέχρις ότου κάτι την απελευθερώσει </a:t>
            </a:r>
            <a:r>
              <a:rPr lang="en-US" sz="2000" dirty="0" smtClean="0">
                <a:solidFill>
                  <a:schemeClr val="tx2"/>
                </a:solidFill>
                <a:latin typeface="Arial" pitchFamily="34" charset="0"/>
                <a:cs typeface="Arial" pitchFamily="34" charset="0"/>
              </a:rPr>
              <a:t>(Watts and Gilbert, 1985)</a:t>
            </a:r>
            <a:r>
              <a:rPr lang="el-GR" sz="2000" dirty="0" smtClean="0">
                <a:solidFill>
                  <a:schemeClr val="tx2"/>
                </a:solidFill>
                <a:latin typeface="Arial" pitchFamily="34" charset="0"/>
                <a:cs typeface="Arial" pitchFamily="34" charset="0"/>
              </a:rPr>
              <a:t>. </a:t>
            </a:r>
            <a:endParaRPr lang="en-GB" sz="2000" dirty="0">
              <a:solidFill>
                <a:schemeClr val="tx2"/>
              </a:solidFill>
              <a:latin typeface="Arial" pitchFamily="34" charset="0"/>
              <a:cs typeface="Arial" pitchFamily="34" charset="0"/>
            </a:endParaRPr>
          </a:p>
          <a:p>
            <a:endParaRPr lang="en-GB" sz="1600" dirty="0">
              <a:solidFill>
                <a:schemeClr val="tx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11560" y="764704"/>
            <a:ext cx="8305800" cy="1143000"/>
          </a:xfrm>
          <a:prstGeom prst="rect">
            <a:avLst/>
          </a:prstGeom>
        </p:spPr>
        <p:txBody>
          <a:bodyPr vert="horz" lIns="0" tIns="45720" rIns="0" bIns="0" anchor="b">
            <a:normAutofit/>
            <a:scene3d>
              <a:camera prst="orthographicFront"/>
              <a:lightRig rig="freezing" dir="t">
                <a:rot lat="0" lon="0" rev="5640000"/>
              </a:lightRig>
            </a:scene3d>
            <a:sp3d prstMaterial="flat">
              <a:contourClr>
                <a:schemeClr val="tx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Οι </a:t>
            </a:r>
            <a:r>
              <a:rPr kumimoji="0" lang="en-GB"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a:t>
            </a: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καθημερινές</a:t>
            </a:r>
            <a:r>
              <a:rPr kumimoji="0" lang="en-GB"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a:t>
            </a: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 αντιλήψεις των</a:t>
            </a:r>
            <a:r>
              <a:rPr kumimoji="0" lang="en-GB"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 </a:t>
            </a:r>
            <a:r>
              <a:rPr kumimoji="0" lang="el-GR" sz="2800" b="0"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μαθητών για την ενέργεια </a:t>
            </a:r>
            <a:endParaRPr kumimoji="0" lang="en-GB" sz="2800" b="0"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5" name="TextBox 4"/>
          <p:cNvSpPr txBox="1"/>
          <p:nvPr/>
        </p:nvSpPr>
        <p:spPr>
          <a:xfrm>
            <a:off x="539552" y="1979742"/>
            <a:ext cx="8208912" cy="4262705"/>
          </a:xfrm>
          <a:prstGeom prst="rect">
            <a:avLst/>
          </a:prstGeom>
          <a:noFill/>
        </p:spPr>
        <p:txBody>
          <a:bodyPr wrap="square" rtlCol="0">
            <a:spAutoFit/>
          </a:bodyPr>
          <a:lstStyle/>
          <a:p>
            <a:r>
              <a:rPr lang="el-GR" sz="1100" dirty="0">
                <a:latin typeface="Arial" pitchFamily="34" charset="0"/>
                <a:cs typeface="Arial" pitchFamily="34" charset="0"/>
              </a:rPr>
              <a:t> </a:t>
            </a:r>
            <a:endParaRPr lang="en-GB" sz="1100" dirty="0">
              <a:latin typeface="Arial" pitchFamily="34" charset="0"/>
              <a:cs typeface="Arial" pitchFamily="34" charset="0"/>
            </a:endParaRPr>
          </a:p>
          <a:p>
            <a:pPr>
              <a:buFont typeface="Wingdings" pitchFamily="2" charset="2"/>
              <a:buChar char="§"/>
            </a:pPr>
            <a:r>
              <a:rPr lang="el-GR" b="1" i="1" dirty="0" smtClean="0">
                <a:solidFill>
                  <a:schemeClr val="tx2"/>
                </a:solidFill>
                <a:latin typeface="Arial" pitchFamily="34" charset="0"/>
                <a:cs typeface="Arial" pitchFamily="34" charset="0"/>
              </a:rPr>
              <a:t> </a:t>
            </a:r>
            <a:r>
              <a:rPr lang="el-GR" sz="2000" b="1" i="1" dirty="0" smtClean="0">
                <a:solidFill>
                  <a:schemeClr val="tx2"/>
                </a:solidFill>
                <a:latin typeface="Arial" pitchFamily="34" charset="0"/>
                <a:cs typeface="Arial" pitchFamily="34" charset="0"/>
              </a:rPr>
              <a:t>Η ενέργεια ως προϊόν</a:t>
            </a:r>
            <a:endParaRPr lang="en-GB" sz="2000" i="1" dirty="0" smtClean="0">
              <a:solidFill>
                <a:schemeClr val="tx2"/>
              </a:solidFill>
              <a:latin typeface="Arial" pitchFamily="34" charset="0"/>
              <a:cs typeface="Arial" pitchFamily="34" charset="0"/>
            </a:endParaRPr>
          </a:p>
          <a:p>
            <a:r>
              <a:rPr lang="el-GR" sz="2000" dirty="0" smtClean="0">
                <a:solidFill>
                  <a:schemeClr val="tx2"/>
                </a:solidFill>
                <a:latin typeface="Arial" pitchFamily="34" charset="0"/>
                <a:cs typeface="Arial" pitchFamily="34" charset="0"/>
              </a:rPr>
              <a:t>Η </a:t>
            </a:r>
            <a:r>
              <a:rPr lang="el-GR" sz="2000" dirty="0">
                <a:solidFill>
                  <a:schemeClr val="tx2"/>
                </a:solidFill>
                <a:latin typeface="Arial" pitchFamily="34" charset="0"/>
                <a:cs typeface="Arial" pitchFamily="34" charset="0"/>
              </a:rPr>
              <a:t>ενέργεια θεωρείται ως ένα </a:t>
            </a:r>
            <a:r>
              <a:rPr lang="el-GR" sz="2000" i="1" dirty="0">
                <a:solidFill>
                  <a:schemeClr val="tx2"/>
                </a:solidFill>
                <a:latin typeface="Arial" pitchFamily="34" charset="0"/>
                <a:cs typeface="Arial" pitchFamily="34" charset="0"/>
              </a:rPr>
              <a:t>“υπο-προϊόν”</a:t>
            </a:r>
            <a:r>
              <a:rPr lang="el-GR" sz="2000" dirty="0">
                <a:solidFill>
                  <a:schemeClr val="tx2"/>
                </a:solidFill>
                <a:latin typeface="Arial" pitchFamily="34" charset="0"/>
                <a:cs typeface="Arial" pitchFamily="34" charset="0"/>
              </a:rPr>
              <a:t> μιας κατάστασης και όχι ως κατάλοιπο, η ενέργεια δεν διατηρείται, αλλά θεωρείται ως ένα προϊόν μικρής σχετικά διάρκειας το οποίο παράγεται, είναι ενεργό και στη συνέχεια εξαφανίζεται ή </a:t>
            </a:r>
            <a:r>
              <a:rPr lang="el-GR" sz="2000" dirty="0" smtClean="0">
                <a:solidFill>
                  <a:schemeClr val="tx2"/>
                </a:solidFill>
                <a:latin typeface="Arial" pitchFamily="34" charset="0"/>
                <a:cs typeface="Arial" pitchFamily="34" charset="0"/>
              </a:rPr>
              <a:t>εξασθενεί </a:t>
            </a:r>
            <a:r>
              <a:rPr lang="en-US" sz="2000" dirty="0" smtClean="0">
                <a:solidFill>
                  <a:schemeClr val="tx2"/>
                </a:solidFill>
                <a:latin typeface="Arial" pitchFamily="34" charset="0"/>
                <a:cs typeface="Arial" pitchFamily="34" charset="0"/>
              </a:rPr>
              <a:t>(Kruger, 1990; Watts and Gilbert, 1985) </a:t>
            </a:r>
            <a:r>
              <a:rPr lang="el-GR" sz="2000" dirty="0" smtClean="0">
                <a:solidFill>
                  <a:schemeClr val="tx2"/>
                </a:solidFill>
                <a:latin typeface="Arial" pitchFamily="34" charset="0"/>
                <a:cs typeface="Arial" pitchFamily="34" charset="0"/>
              </a:rPr>
              <a:t>. </a:t>
            </a:r>
            <a:endParaRPr lang="en-GB" sz="2000" dirty="0">
              <a:solidFill>
                <a:schemeClr val="tx2"/>
              </a:solidFill>
              <a:latin typeface="Arial" pitchFamily="34" charset="0"/>
              <a:cs typeface="Arial" pitchFamily="34" charset="0"/>
            </a:endParaRPr>
          </a:p>
          <a:p>
            <a:r>
              <a:rPr lang="el-GR" sz="2000" dirty="0">
                <a:solidFill>
                  <a:schemeClr val="tx2"/>
                </a:solidFill>
                <a:latin typeface="Arial" pitchFamily="34" charset="0"/>
                <a:cs typeface="Arial" pitchFamily="34" charset="0"/>
              </a:rPr>
              <a:t> </a:t>
            </a:r>
            <a:endParaRPr lang="en-GB" sz="2000" dirty="0">
              <a:solidFill>
                <a:schemeClr val="tx2"/>
              </a:solidFill>
              <a:latin typeface="Arial" pitchFamily="34" charset="0"/>
              <a:cs typeface="Arial" pitchFamily="34" charset="0"/>
            </a:endParaRPr>
          </a:p>
          <a:p>
            <a:pPr>
              <a:buFont typeface="Wingdings" pitchFamily="2" charset="2"/>
              <a:buChar char="§"/>
            </a:pPr>
            <a:r>
              <a:rPr lang="el-GR" sz="2000" b="1" i="1" dirty="0" smtClean="0">
                <a:solidFill>
                  <a:schemeClr val="tx2"/>
                </a:solidFill>
                <a:latin typeface="Arial" pitchFamily="34" charset="0"/>
                <a:cs typeface="Arial" pitchFamily="34" charset="0"/>
              </a:rPr>
              <a:t> Η </a:t>
            </a:r>
            <a:r>
              <a:rPr lang="el-GR" sz="2000" b="1" i="1" dirty="0">
                <a:solidFill>
                  <a:schemeClr val="tx2"/>
                </a:solidFill>
                <a:latin typeface="Arial" pitchFamily="34" charset="0"/>
                <a:cs typeface="Arial" pitchFamily="34" charset="0"/>
              </a:rPr>
              <a:t>ενέργεια ως ρευστό-Το μοντέλο της μεταφοράς με ροή</a:t>
            </a:r>
            <a:endParaRPr lang="en-GB" sz="2000" dirty="0">
              <a:solidFill>
                <a:schemeClr val="tx2"/>
              </a:solidFill>
              <a:latin typeface="Arial" pitchFamily="34" charset="0"/>
              <a:cs typeface="Arial" pitchFamily="34" charset="0"/>
            </a:endParaRPr>
          </a:p>
          <a:p>
            <a:r>
              <a:rPr lang="el-GR" sz="2000" dirty="0">
                <a:solidFill>
                  <a:schemeClr val="tx2"/>
                </a:solidFill>
                <a:latin typeface="Arial" pitchFamily="34" charset="0"/>
                <a:cs typeface="Arial" pitchFamily="34" charset="0"/>
              </a:rPr>
              <a:t>Η ενέργεια θεωρείται ως υγρό. Η ενέργεια μπορεί να “τοποθετηθεί μέσα”, να  “δοθεί”, να  “διαδοθεί μέσω αγωγής” ή να “μεταφερθεί”, ενώ θεωρείται επίσης ότι αυτή μπορεί να ρέει από ένα σώμα σε ένα </a:t>
            </a:r>
            <a:r>
              <a:rPr lang="el-GR" sz="2000" dirty="0" smtClean="0">
                <a:solidFill>
                  <a:schemeClr val="tx2"/>
                </a:solidFill>
                <a:latin typeface="Arial" pitchFamily="34" charset="0"/>
                <a:cs typeface="Arial" pitchFamily="34" charset="0"/>
              </a:rPr>
              <a:t>άλλο </a:t>
            </a:r>
            <a:r>
              <a:rPr lang="en-US" sz="2000" dirty="0" smtClean="0">
                <a:solidFill>
                  <a:schemeClr val="tx2"/>
                </a:solidFill>
                <a:latin typeface="Arial" pitchFamily="34" charset="0"/>
                <a:cs typeface="Arial" pitchFamily="34" charset="0"/>
              </a:rPr>
              <a:t>(</a:t>
            </a:r>
            <a:r>
              <a:rPr lang="en-US" sz="2000" dirty="0" err="1" smtClean="0">
                <a:solidFill>
                  <a:schemeClr val="tx2"/>
                </a:solidFill>
                <a:latin typeface="Arial" pitchFamily="34" charset="0"/>
                <a:cs typeface="Arial" pitchFamily="34" charset="0"/>
              </a:rPr>
              <a:t>Gayford</a:t>
            </a:r>
            <a:r>
              <a:rPr lang="en-US" sz="2000" dirty="0" smtClean="0">
                <a:solidFill>
                  <a:schemeClr val="tx2"/>
                </a:solidFill>
                <a:latin typeface="Arial" pitchFamily="34" charset="0"/>
                <a:cs typeface="Arial" pitchFamily="34" charset="0"/>
              </a:rPr>
              <a:t>, 1986, Duit, 1981, Stead, 1980, Orfanidou, 2007, Watts and Gilbert, 1985)</a:t>
            </a:r>
            <a:r>
              <a:rPr lang="el-GR" sz="2000" dirty="0" smtClean="0">
                <a:solidFill>
                  <a:schemeClr val="tx2"/>
                </a:solidFill>
                <a:latin typeface="Arial" pitchFamily="34" charset="0"/>
                <a:cs typeface="Arial" pitchFamily="34" charset="0"/>
              </a:rPr>
              <a:t>.</a:t>
            </a:r>
            <a:endParaRPr lang="en-GB"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745</TotalTime>
  <Words>2621</Words>
  <Application>Microsoft Office PowerPoint</Application>
  <PresentationFormat>On-screen Show (4:3)</PresentationFormat>
  <Paragraphs>243</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Flow</vt:lpstr>
      <vt:lpstr>Σχεδιασμός και ανάπτυξη μιας διδακτικής ακολουθίας για τη διδασκαλία της έννοιας της ενέργειας μέσω της διαδικασίας πληροφόρησης από τα ευρήματα εμπειρικών ερευνών</vt:lpstr>
      <vt:lpstr>Εισαγωγή</vt:lpstr>
      <vt:lpstr>Slide 3</vt:lpstr>
      <vt:lpstr>Slide 4</vt:lpstr>
      <vt:lpstr>Βήμα δεύτερο: Διερεύνηση του πώς οι μαθητές αντιλαμβάνονται αυτή την περιοχή επιστήμης στον καθημερινό τους συλλογισμό </vt:lpstr>
      <vt:lpstr>Οι ‘καθημερινές’ αντιλήψεις των μαθητών για την ενέργεια </vt:lpstr>
      <vt:lpstr>Slide 7</vt:lpstr>
      <vt:lpstr>Slide 8</vt:lpstr>
      <vt:lpstr>Slide 9</vt:lpstr>
      <vt:lpstr>Βήμα πρώτο: Αναγνώριση του περιεχομένου της σχολικής επιστήμης που θα διδαχθεί  </vt:lpstr>
      <vt:lpstr>Θεωρητικό πλαίσιο της διδακτικής ακολουθίας για την ενέργεια</vt:lpstr>
      <vt:lpstr>Slide 12</vt:lpstr>
      <vt:lpstr>Slide 13</vt:lpstr>
      <vt:lpstr>Slide 14</vt:lpstr>
      <vt:lpstr>Slide 15</vt:lpstr>
      <vt:lpstr>Slide 16</vt:lpstr>
      <vt:lpstr>Βήμα τρίτο: Αναγνώριση των μαθησιακών απαιτήσεων (learning demands) με αποτίμηση της φύσης των οποιονδήποτε διαφορών (εννοιολογικών, επιστημολογικών, οντολογικών) μεταξύ των 1 και 2 </vt:lpstr>
      <vt:lpstr>Slide 18</vt:lpstr>
      <vt:lpstr>Slide 19</vt:lpstr>
      <vt:lpstr>Slide 20</vt:lpstr>
      <vt:lpstr>Slide 21</vt:lpstr>
      <vt:lpstr>Slide 22</vt:lpstr>
      <vt:lpstr>Βήμα τέταρτο: Σχεδιασμός μιας διδακτικής παρέμβασης που να απευθύνει κάθε πτυχή της μαθησιακής απαίτησης:   α. αναγνώριση των διδακτικών στόχων (teaching goals) για κάθε φάση της παρέμβασης  β. σχεδιασμός μιας ακολουθίας δραστηριοτήτων που να απευθύνουν τους συγκεκριμένους διδακτικούς στόχους  γ. καθορισμός του πώς αυτές οι διδακτικές δραστηριότητες μπορούν να συσχετιστούν με κατάλληλες μορφές επικοινωνίας στην τάξη.  </vt:lpstr>
      <vt:lpstr>Slide 24</vt:lpstr>
      <vt:lpstr>Slide 25</vt:lpstr>
      <vt:lpstr>Slide 26</vt:lpstr>
      <vt:lpstr>Slide 27</vt:lpstr>
      <vt:lpstr>Ερευνητικά ερωτήματα</vt:lpstr>
      <vt:lpstr>Συμμετέχοντες</vt:lpstr>
      <vt:lpstr>Πορεία έρευνας</vt:lpstr>
      <vt:lpstr>Μέσα συλλογής δεδομένων</vt:lpstr>
      <vt:lpstr>Slide 32</vt:lpstr>
      <vt:lpstr>Slide 33</vt:lpstr>
      <vt:lpstr>Μερικά αποτελέσματα ...</vt:lpstr>
      <vt:lpstr>Ικανότητα των μαθητών στην ερμηνεία μιας φυσικής διαδικασίας</vt:lpstr>
      <vt:lpstr>Slide 36</vt:lpstr>
      <vt:lpstr>Slide 37</vt:lpstr>
      <vt:lpstr>Συμπεράσματα</vt:lpstr>
      <vt:lpstr>Slide 39</vt:lpstr>
      <vt:lpstr>Slide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Σχεδιασμός και ανάπτυξη μιας διδακτικής ακολουθίας για τη διδασκαλία της έννοιας της ενέργειας μέσω της διαδικασίας πληροφόρησης από τα ευρήματα εμπειρικών ερευνών</dc:title>
  <dc:creator>Dora</dc:creator>
  <cp:lastModifiedBy>Dora</cp:lastModifiedBy>
  <cp:revision>173</cp:revision>
  <dcterms:created xsi:type="dcterms:W3CDTF">2014-11-23T08:50:00Z</dcterms:created>
  <dcterms:modified xsi:type="dcterms:W3CDTF">2014-11-25T17:49:30Z</dcterms:modified>
</cp:coreProperties>
</file>