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handoutMasterIdLst>
    <p:handoutMasterId r:id="rId49"/>
  </p:handoutMasterIdLst>
  <p:sldIdLst>
    <p:sldId id="256" r:id="rId2"/>
    <p:sldId id="277" r:id="rId3"/>
    <p:sldId id="312" r:id="rId4"/>
    <p:sldId id="313" r:id="rId5"/>
    <p:sldId id="278" r:id="rId6"/>
    <p:sldId id="320" r:id="rId7"/>
    <p:sldId id="321" r:id="rId8"/>
    <p:sldId id="322" r:id="rId9"/>
    <p:sldId id="323" r:id="rId10"/>
    <p:sldId id="319" r:id="rId11"/>
    <p:sldId id="279" r:id="rId12"/>
    <p:sldId id="281" r:id="rId13"/>
    <p:sldId id="280" r:id="rId14"/>
    <p:sldId id="308" r:id="rId15"/>
    <p:sldId id="311" r:id="rId16"/>
    <p:sldId id="318" r:id="rId17"/>
    <p:sldId id="269" r:id="rId18"/>
    <p:sldId id="271" r:id="rId19"/>
    <p:sldId id="270" r:id="rId20"/>
    <p:sldId id="273" r:id="rId21"/>
    <p:sldId id="274" r:id="rId22"/>
    <p:sldId id="275" r:id="rId23"/>
    <p:sldId id="276" r:id="rId24"/>
    <p:sldId id="283"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1" r:id="rId41"/>
    <p:sldId id="302" r:id="rId42"/>
    <p:sldId id="303" r:id="rId43"/>
    <p:sldId id="305" r:id="rId44"/>
    <p:sldId id="324" r:id="rId45"/>
    <p:sldId id="304" r:id="rId46"/>
    <p:sldId id="309"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362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15" autoAdjust="0"/>
    <p:restoredTop sz="98356" autoAdjust="0"/>
  </p:normalViewPr>
  <p:slideViewPr>
    <p:cSldViewPr snapToGrid="0">
      <p:cViewPr>
        <p:scale>
          <a:sx n="86" d="100"/>
          <a:sy n="86" d="100"/>
        </p:scale>
        <p:origin x="-414" y="2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1" d="100"/>
        <a:sy n="61"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62162A-6F27-F148-9C52-FEDE76CF491F}" type="datetimeFigureOut">
              <a:rPr lang="en-US" smtClean="0"/>
              <a:pPr/>
              <a:t>1/23/2012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1F903B9-D64F-974A-824E-18529AE3CB4D}"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612D60-F39B-4ABD-A780-321B1678DBAD}" type="datetimeFigureOut">
              <a:rPr lang="en-US" smtClean="0"/>
              <a:pPr/>
              <a:t>1/23/2012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5AB025-1B19-48CF-94E2-3E403396B913}"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75AB025-1B19-48CF-94E2-3E403396B913}"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BDEB75-8136-D14D-8D06-0CFBE976F3BC}" type="datetime1">
              <a:rPr lang="en-US" smtClean="0"/>
              <a:pPr/>
              <a:t>1/23/2012</a:t>
            </a:fld>
            <a:endParaRPr lang="en-US"/>
          </a:p>
        </p:txBody>
      </p:sp>
      <p:sp>
        <p:nvSpPr>
          <p:cNvPr id="5" name="Footer Placeholder 4"/>
          <p:cNvSpPr>
            <a:spLocks noGrp="1"/>
          </p:cNvSpPr>
          <p:nvPr>
            <p:ph type="ftr" sz="quarter" idx="11"/>
          </p:nvPr>
        </p:nvSpPr>
        <p:spPr/>
        <p:txBody>
          <a:bodyPr/>
          <a:lstStyle/>
          <a:p>
            <a:r>
              <a:rPr lang="en-US" smtClean="0"/>
              <a:t>διπλωματική εργασίαμάιος 2011</a:t>
            </a:r>
            <a:endParaRPr lang="en-US"/>
          </a:p>
        </p:txBody>
      </p:sp>
      <p:sp>
        <p:nvSpPr>
          <p:cNvPr id="6" name="Slide Number Placeholder 5"/>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0D43D-7BF6-804B-90D7-3EADE812C726}" type="datetime1">
              <a:rPr lang="en-US" smtClean="0"/>
              <a:pPr/>
              <a:t>1/23/2012</a:t>
            </a:fld>
            <a:endParaRPr lang="en-US"/>
          </a:p>
        </p:txBody>
      </p:sp>
      <p:sp>
        <p:nvSpPr>
          <p:cNvPr id="5" name="Footer Placeholder 4"/>
          <p:cNvSpPr>
            <a:spLocks noGrp="1"/>
          </p:cNvSpPr>
          <p:nvPr>
            <p:ph type="ftr" sz="quarter" idx="11"/>
          </p:nvPr>
        </p:nvSpPr>
        <p:spPr/>
        <p:txBody>
          <a:bodyPr/>
          <a:lstStyle/>
          <a:p>
            <a:r>
              <a:rPr lang="en-US" smtClean="0"/>
              <a:t>διπλωματική εργασίαμάιος 2011</a:t>
            </a:r>
            <a:endParaRPr lang="en-US"/>
          </a:p>
        </p:txBody>
      </p:sp>
      <p:sp>
        <p:nvSpPr>
          <p:cNvPr id="6" name="Slide Number Placeholder 5"/>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DE4D6C-3C4C-A245-B689-8FBABBBCE935}" type="datetime1">
              <a:rPr lang="en-US" smtClean="0"/>
              <a:pPr/>
              <a:t>1/23/2012</a:t>
            </a:fld>
            <a:endParaRPr lang="en-US"/>
          </a:p>
        </p:txBody>
      </p:sp>
      <p:sp>
        <p:nvSpPr>
          <p:cNvPr id="5" name="Footer Placeholder 4"/>
          <p:cNvSpPr>
            <a:spLocks noGrp="1"/>
          </p:cNvSpPr>
          <p:nvPr>
            <p:ph type="ftr" sz="quarter" idx="11"/>
          </p:nvPr>
        </p:nvSpPr>
        <p:spPr/>
        <p:txBody>
          <a:bodyPr/>
          <a:lstStyle/>
          <a:p>
            <a:r>
              <a:rPr lang="en-US" smtClean="0"/>
              <a:t>διπλωματική εργασίαμάιος 2011</a:t>
            </a:r>
            <a:endParaRPr lang="en-US"/>
          </a:p>
        </p:txBody>
      </p:sp>
      <p:sp>
        <p:nvSpPr>
          <p:cNvPr id="6" name="Slide Number Placeholder 5"/>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7BDF4B-9FE3-A345-827B-7CACD4F5232D}" type="datetime1">
              <a:rPr lang="en-US" smtClean="0"/>
              <a:pPr/>
              <a:t>1/23/2012</a:t>
            </a:fld>
            <a:endParaRPr lang="en-US"/>
          </a:p>
        </p:txBody>
      </p:sp>
      <p:sp>
        <p:nvSpPr>
          <p:cNvPr id="5" name="Footer Placeholder 4"/>
          <p:cNvSpPr>
            <a:spLocks noGrp="1"/>
          </p:cNvSpPr>
          <p:nvPr>
            <p:ph type="ftr" sz="quarter" idx="11"/>
          </p:nvPr>
        </p:nvSpPr>
        <p:spPr/>
        <p:txBody>
          <a:bodyPr/>
          <a:lstStyle/>
          <a:p>
            <a:r>
              <a:rPr lang="en-US" smtClean="0"/>
              <a:t>διπλωματική εργασίαμάιος 2011</a:t>
            </a:r>
            <a:endParaRPr lang="en-US"/>
          </a:p>
        </p:txBody>
      </p:sp>
      <p:sp>
        <p:nvSpPr>
          <p:cNvPr id="6" name="Slide Number Placeholder 5"/>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BD168F-E9E4-1646-933B-F4A87CB655C1}" type="datetime1">
              <a:rPr lang="en-US" smtClean="0"/>
              <a:pPr/>
              <a:t>1/23/2012</a:t>
            </a:fld>
            <a:endParaRPr lang="en-US"/>
          </a:p>
        </p:txBody>
      </p:sp>
      <p:sp>
        <p:nvSpPr>
          <p:cNvPr id="5" name="Footer Placeholder 4"/>
          <p:cNvSpPr>
            <a:spLocks noGrp="1"/>
          </p:cNvSpPr>
          <p:nvPr>
            <p:ph type="ftr" sz="quarter" idx="11"/>
          </p:nvPr>
        </p:nvSpPr>
        <p:spPr/>
        <p:txBody>
          <a:bodyPr/>
          <a:lstStyle/>
          <a:p>
            <a:r>
              <a:rPr lang="en-US" smtClean="0"/>
              <a:t>διπλωματική εργασίαμάιος 2011</a:t>
            </a:r>
            <a:endParaRPr lang="en-US"/>
          </a:p>
        </p:txBody>
      </p:sp>
      <p:sp>
        <p:nvSpPr>
          <p:cNvPr id="6" name="Slide Number Placeholder 5"/>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7D8709-CD18-184C-ACAD-BBFAA846A2A3}" type="datetime1">
              <a:rPr lang="en-US" smtClean="0"/>
              <a:pPr/>
              <a:t>1/23/2012</a:t>
            </a:fld>
            <a:endParaRPr lang="en-US"/>
          </a:p>
        </p:txBody>
      </p:sp>
      <p:sp>
        <p:nvSpPr>
          <p:cNvPr id="6" name="Footer Placeholder 5"/>
          <p:cNvSpPr>
            <a:spLocks noGrp="1"/>
          </p:cNvSpPr>
          <p:nvPr>
            <p:ph type="ftr" sz="quarter" idx="11"/>
          </p:nvPr>
        </p:nvSpPr>
        <p:spPr/>
        <p:txBody>
          <a:bodyPr/>
          <a:lstStyle/>
          <a:p>
            <a:r>
              <a:rPr lang="en-US" smtClean="0"/>
              <a:t>διπλωματική εργασίαμάιος 2011</a:t>
            </a:r>
            <a:endParaRPr lang="en-US"/>
          </a:p>
        </p:txBody>
      </p:sp>
      <p:sp>
        <p:nvSpPr>
          <p:cNvPr id="7" name="Slide Number Placeholder 6"/>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EB168E-6061-7B49-AADC-1BF19039299C}" type="datetime1">
              <a:rPr lang="en-US" smtClean="0"/>
              <a:pPr/>
              <a:t>1/23/2012</a:t>
            </a:fld>
            <a:endParaRPr lang="en-US"/>
          </a:p>
        </p:txBody>
      </p:sp>
      <p:sp>
        <p:nvSpPr>
          <p:cNvPr id="8" name="Footer Placeholder 7"/>
          <p:cNvSpPr>
            <a:spLocks noGrp="1"/>
          </p:cNvSpPr>
          <p:nvPr>
            <p:ph type="ftr" sz="quarter" idx="11"/>
          </p:nvPr>
        </p:nvSpPr>
        <p:spPr/>
        <p:txBody>
          <a:bodyPr/>
          <a:lstStyle/>
          <a:p>
            <a:r>
              <a:rPr lang="en-US" smtClean="0"/>
              <a:t>διπλωματική εργασίαμάιος 2011</a:t>
            </a:r>
            <a:endParaRPr lang="en-US"/>
          </a:p>
        </p:txBody>
      </p:sp>
      <p:sp>
        <p:nvSpPr>
          <p:cNvPr id="9" name="Slide Number Placeholder 8"/>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1A9CD5-C307-8D4C-84EE-04383BFC21C7}" type="datetime1">
              <a:rPr lang="en-US" smtClean="0"/>
              <a:pPr/>
              <a:t>1/23/2012</a:t>
            </a:fld>
            <a:endParaRPr lang="en-US"/>
          </a:p>
        </p:txBody>
      </p:sp>
      <p:sp>
        <p:nvSpPr>
          <p:cNvPr id="4" name="Footer Placeholder 3"/>
          <p:cNvSpPr>
            <a:spLocks noGrp="1"/>
          </p:cNvSpPr>
          <p:nvPr>
            <p:ph type="ftr" sz="quarter" idx="11"/>
          </p:nvPr>
        </p:nvSpPr>
        <p:spPr/>
        <p:txBody>
          <a:bodyPr/>
          <a:lstStyle/>
          <a:p>
            <a:r>
              <a:rPr lang="en-US" smtClean="0"/>
              <a:t>διπλωματική εργασίαμάιος 2011</a:t>
            </a:r>
            <a:endParaRPr lang="en-US"/>
          </a:p>
        </p:txBody>
      </p:sp>
      <p:sp>
        <p:nvSpPr>
          <p:cNvPr id="5" name="Slide Number Placeholder 4"/>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273865-7A25-8C47-B249-4AF5C44292E8}" type="datetime1">
              <a:rPr lang="en-US" smtClean="0"/>
              <a:pPr/>
              <a:t>1/23/2012</a:t>
            </a:fld>
            <a:endParaRPr lang="en-US"/>
          </a:p>
        </p:txBody>
      </p:sp>
      <p:sp>
        <p:nvSpPr>
          <p:cNvPr id="3" name="Footer Placeholder 2"/>
          <p:cNvSpPr>
            <a:spLocks noGrp="1"/>
          </p:cNvSpPr>
          <p:nvPr>
            <p:ph type="ftr" sz="quarter" idx="11"/>
          </p:nvPr>
        </p:nvSpPr>
        <p:spPr/>
        <p:txBody>
          <a:bodyPr/>
          <a:lstStyle/>
          <a:p>
            <a:r>
              <a:rPr lang="en-US" smtClean="0"/>
              <a:t>διπλωματική εργασίαμάιος 2011</a:t>
            </a:r>
            <a:endParaRPr lang="en-US"/>
          </a:p>
        </p:txBody>
      </p:sp>
      <p:sp>
        <p:nvSpPr>
          <p:cNvPr id="4" name="Slide Number Placeholder 3"/>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28E0EA-63EC-7242-AF62-C45A46445E40}" type="datetime1">
              <a:rPr lang="en-US" smtClean="0"/>
              <a:pPr/>
              <a:t>1/23/2012</a:t>
            </a:fld>
            <a:endParaRPr lang="en-US"/>
          </a:p>
        </p:txBody>
      </p:sp>
      <p:sp>
        <p:nvSpPr>
          <p:cNvPr id="6" name="Footer Placeholder 5"/>
          <p:cNvSpPr>
            <a:spLocks noGrp="1"/>
          </p:cNvSpPr>
          <p:nvPr>
            <p:ph type="ftr" sz="quarter" idx="11"/>
          </p:nvPr>
        </p:nvSpPr>
        <p:spPr/>
        <p:txBody>
          <a:bodyPr/>
          <a:lstStyle/>
          <a:p>
            <a:r>
              <a:rPr lang="en-US" smtClean="0"/>
              <a:t>διπλωματική εργασίαμάιος 2011</a:t>
            </a:r>
            <a:endParaRPr lang="en-US"/>
          </a:p>
        </p:txBody>
      </p:sp>
      <p:sp>
        <p:nvSpPr>
          <p:cNvPr id="7" name="Slide Number Placeholder 6"/>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162E73-6FF7-CC4B-9483-95B94A259ACE}" type="datetime1">
              <a:rPr lang="en-US" smtClean="0"/>
              <a:pPr/>
              <a:t>1/23/2012</a:t>
            </a:fld>
            <a:endParaRPr lang="en-US"/>
          </a:p>
        </p:txBody>
      </p:sp>
      <p:sp>
        <p:nvSpPr>
          <p:cNvPr id="6" name="Footer Placeholder 5"/>
          <p:cNvSpPr>
            <a:spLocks noGrp="1"/>
          </p:cNvSpPr>
          <p:nvPr>
            <p:ph type="ftr" sz="quarter" idx="11"/>
          </p:nvPr>
        </p:nvSpPr>
        <p:spPr/>
        <p:txBody>
          <a:bodyPr/>
          <a:lstStyle/>
          <a:p>
            <a:r>
              <a:rPr lang="en-US" smtClean="0"/>
              <a:t>διπλωματική εργασίαμάιος 2011</a:t>
            </a:r>
            <a:endParaRPr lang="en-US"/>
          </a:p>
        </p:txBody>
      </p:sp>
      <p:sp>
        <p:nvSpPr>
          <p:cNvPr id="7" name="Slide Number Placeholder 6"/>
          <p:cNvSpPr>
            <a:spLocks noGrp="1"/>
          </p:cNvSpPr>
          <p:nvPr>
            <p:ph type="sldNum" sz="quarter" idx="12"/>
          </p:nvPr>
        </p:nvSpPr>
        <p:spPr/>
        <p:txBody>
          <a:bodyPr/>
          <a:lstStyle/>
          <a:p>
            <a:fld id="{81CAB4D3-9F84-4C55-963F-1535F6FC79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D04AD-0A9F-144E-B74B-AD0C7DCC7523}" type="datetime1">
              <a:rPr lang="en-US" smtClean="0"/>
              <a:pPr/>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διπλωματική εργασίαμάιος 2011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CAB4D3-9F84-4C55-963F-1535F6FC79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3275653"/>
            <a:ext cx="9144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lang="en-GB" sz="2400" dirty="0">
              <a:latin typeface="Arial" pitchFamily="34" charset="0"/>
              <a:ea typeface="Verdana"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ea typeface="Verdana" pitchFamily="34" charset="0"/>
              <a:cs typeface="Arial" pitchFamily="34" charset="0"/>
            </a:endParaRPr>
          </a:p>
        </p:txBody>
      </p:sp>
      <p:sp>
        <p:nvSpPr>
          <p:cNvPr id="12291" name="Rectangle 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Title 4"/>
          <p:cNvSpPr>
            <a:spLocks noGrp="1"/>
          </p:cNvSpPr>
          <p:nvPr>
            <p:ph type="title"/>
          </p:nvPr>
        </p:nvSpPr>
        <p:spPr>
          <a:xfrm>
            <a:off x="381000" y="2209800"/>
            <a:ext cx="8229600" cy="1143000"/>
          </a:xfrm>
        </p:spPr>
        <p:txBody>
          <a:bodyPr>
            <a:normAutofit fontScale="90000"/>
          </a:bodyPr>
          <a:lstStyle/>
          <a:p>
            <a:pPr lvl="0" algn="l" eaLnBrk="0" fontAlgn="base" hangingPunct="0">
              <a:lnSpc>
                <a:spcPct val="150000"/>
              </a:lnSpc>
              <a:spcAft>
                <a:spcPct val="0"/>
              </a:spcAft>
            </a:pP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l-GR" i="1" dirty="0" smtClean="0">
                <a:latin typeface="Arial" pitchFamily="34" charset="0"/>
                <a:ea typeface="Verdana" pitchFamily="34" charset="0"/>
                <a:cs typeface="Arial" pitchFamily="34" charset="0"/>
              </a:rPr>
              <a:t/>
            </a:r>
            <a:br>
              <a:rPr lang="el-GR" i="1" dirty="0" smtClean="0">
                <a:latin typeface="Arial" pitchFamily="34" charset="0"/>
                <a:ea typeface="Verdana" pitchFamily="34" charset="0"/>
                <a:cs typeface="Arial" pitchFamily="34" charset="0"/>
              </a:rPr>
            </a:br>
            <a:r>
              <a:rPr lang="en-GB" sz="3100" dirty="0" smtClean="0">
                <a:latin typeface="Arial" pitchFamily="34" charset="0"/>
                <a:ea typeface="Verdana" pitchFamily="34" charset="0"/>
                <a:cs typeface="Arial" pitchFamily="34" charset="0"/>
              </a:rPr>
              <a:t/>
            </a:r>
            <a:br>
              <a:rPr lang="en-GB" sz="3100" dirty="0" smtClean="0">
                <a:latin typeface="Arial" pitchFamily="34" charset="0"/>
                <a:ea typeface="Verdana" pitchFamily="34" charset="0"/>
                <a:cs typeface="Arial" pitchFamily="34" charset="0"/>
              </a:rPr>
            </a:br>
            <a:endParaRPr lang="en-US" sz="3100" dirty="0"/>
          </a:p>
        </p:txBody>
      </p:sp>
      <p:cxnSp>
        <p:nvCxnSpPr>
          <p:cNvPr id="10" name="Straight Connector 9"/>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6" name="Slide Number Placeholder 6"/>
          <p:cNvSpPr txBox="1">
            <a:spLocks/>
          </p:cNvSpPr>
          <p:nvPr/>
        </p:nvSpPr>
        <p:spPr>
          <a:xfrm>
            <a:off x="-100712" y="1371600"/>
            <a:ext cx="3048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1CAB4D3-9F84-4C55-963F-1535F6FC793B}" type="slidenum">
              <a:rPr kumimoji="0" lang="en-US" sz="80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27"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 201</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1" name="Rectangle 10"/>
          <p:cNvSpPr/>
          <p:nvPr/>
        </p:nvSpPr>
        <p:spPr>
          <a:xfrm>
            <a:off x="2219899" y="1410158"/>
            <a:ext cx="5480892" cy="4893647"/>
          </a:xfrm>
          <a:prstGeom prst="rect">
            <a:avLst/>
          </a:prstGeom>
        </p:spPr>
        <p:txBody>
          <a:bodyPr wrap="square">
            <a:spAutoFit/>
          </a:bodyPr>
          <a:lstStyle/>
          <a:p>
            <a:r>
              <a:rPr lang="el-GR" sz="2400" dirty="0" smtClean="0">
                <a:latin typeface="Arial" pitchFamily="34" charset="0"/>
                <a:ea typeface="Verdana" pitchFamily="34" charset="0"/>
                <a:cs typeface="Arial" pitchFamily="34" charset="0"/>
              </a:rPr>
              <a:t>Σύγκριση προσομοιώσεων </a:t>
            </a:r>
            <a:r>
              <a:rPr lang="el-GR" sz="2400" dirty="0" smtClean="0">
                <a:latin typeface="Arial" pitchFamily="34" charset="0"/>
                <a:ea typeface="Verdana" pitchFamily="34" charset="0"/>
                <a:cs typeface="Arial" pitchFamily="34" charset="0"/>
              </a:rPr>
              <a:t/>
            </a:r>
            <a:br>
              <a:rPr lang="el-GR" sz="2400" dirty="0" smtClean="0">
                <a:latin typeface="Arial" pitchFamily="34" charset="0"/>
                <a:ea typeface="Verdana" pitchFamily="34" charset="0"/>
                <a:cs typeface="Arial" pitchFamily="34" charset="0"/>
              </a:rPr>
            </a:br>
            <a:r>
              <a:rPr lang="el-GR" sz="2400" dirty="0" smtClean="0">
                <a:latin typeface="Arial" pitchFamily="34" charset="0"/>
                <a:ea typeface="Verdana" pitchFamily="34" charset="0"/>
                <a:cs typeface="Arial" pitchFamily="34" charset="0"/>
              </a:rPr>
              <a:t>και οπτικογραφημένων επιδείξεων</a:t>
            </a:r>
            <a:r>
              <a:rPr lang="en-US" sz="2400" dirty="0" smtClean="0">
                <a:latin typeface="Arial" pitchFamily="34" charset="0"/>
                <a:ea typeface="Verdana" pitchFamily="34" charset="0"/>
                <a:cs typeface="Arial" pitchFamily="34" charset="0"/>
              </a:rPr>
              <a:t/>
            </a:r>
            <a:br>
              <a:rPr lang="en-US" sz="2400" dirty="0" smtClean="0">
                <a:latin typeface="Arial" pitchFamily="34" charset="0"/>
                <a:ea typeface="Verdana" pitchFamily="34" charset="0"/>
                <a:cs typeface="Arial" pitchFamily="34" charset="0"/>
              </a:rPr>
            </a:br>
            <a:r>
              <a:rPr lang="el-GR" sz="2400" dirty="0" smtClean="0">
                <a:latin typeface="Arial" pitchFamily="34" charset="0"/>
                <a:ea typeface="Verdana" pitchFamily="34" charset="0"/>
                <a:cs typeface="Arial" pitchFamily="34" charset="0"/>
              </a:rPr>
              <a:t>ως προς την επίτευξη  </a:t>
            </a:r>
            <a:br>
              <a:rPr lang="el-GR" sz="2400" dirty="0" smtClean="0">
                <a:latin typeface="Arial" pitchFamily="34" charset="0"/>
                <a:ea typeface="Verdana" pitchFamily="34" charset="0"/>
                <a:cs typeface="Arial" pitchFamily="34" charset="0"/>
              </a:rPr>
            </a:br>
            <a:r>
              <a:rPr lang="el-GR" sz="2400" dirty="0" smtClean="0">
                <a:latin typeface="Arial" pitchFamily="34" charset="0"/>
                <a:ea typeface="Verdana" pitchFamily="34" charset="0"/>
                <a:cs typeface="Arial" pitchFamily="34" charset="0"/>
              </a:rPr>
              <a:t>εννοιολογικής κατανόησης μαθητών </a:t>
            </a:r>
            <a:r>
              <a:rPr lang="en-US" sz="2400" dirty="0" smtClean="0">
                <a:latin typeface="Arial" pitchFamily="34" charset="0"/>
                <a:ea typeface="Verdana" pitchFamily="34" charset="0"/>
                <a:cs typeface="Arial" pitchFamily="34" charset="0"/>
              </a:rPr>
              <a:t/>
            </a:r>
            <a:br>
              <a:rPr lang="en-US" sz="2400" dirty="0" smtClean="0">
                <a:latin typeface="Arial" pitchFamily="34" charset="0"/>
                <a:ea typeface="Verdana" pitchFamily="34" charset="0"/>
                <a:cs typeface="Arial" pitchFamily="34" charset="0"/>
              </a:rPr>
            </a:br>
            <a:r>
              <a:rPr lang="el-GR" sz="2400" dirty="0" smtClean="0">
                <a:latin typeface="Arial" pitchFamily="34" charset="0"/>
                <a:ea typeface="Verdana" pitchFamily="34" charset="0"/>
                <a:cs typeface="Arial" pitchFamily="34" charset="0"/>
              </a:rPr>
              <a:t>Γ΄ Λυκείου στις </a:t>
            </a:r>
            <a:r>
              <a:rPr lang="el-GR" sz="2400" dirty="0" smtClean="0">
                <a:latin typeface="Arial" pitchFamily="34" charset="0"/>
                <a:ea typeface="Verdana" pitchFamily="34" charset="0"/>
                <a:cs typeface="Arial" pitchFamily="34" charset="0"/>
              </a:rPr>
              <a:t>Ταλαντώσεις</a:t>
            </a:r>
          </a:p>
          <a:p>
            <a:pPr algn="just"/>
            <a:endParaRPr lang="el-GR" sz="2400" dirty="0" smtClean="0">
              <a:latin typeface="Arial" pitchFamily="34" charset="0"/>
              <a:ea typeface="Verdana" pitchFamily="34" charset="0"/>
              <a:cs typeface="Arial" pitchFamily="34" charset="0"/>
            </a:endParaRPr>
          </a:p>
          <a:p>
            <a:pPr algn="just"/>
            <a:endParaRPr lang="el-GR" sz="2400" dirty="0" smtClean="0">
              <a:latin typeface="Arial" pitchFamily="34" charset="0"/>
              <a:ea typeface="Verdana" pitchFamily="34" charset="0"/>
              <a:cs typeface="Arial" pitchFamily="34" charset="0"/>
            </a:endParaRPr>
          </a:p>
          <a:p>
            <a:pPr algn="just"/>
            <a:endParaRPr lang="el-GR" sz="2400" dirty="0" smtClean="0">
              <a:latin typeface="Arial" pitchFamily="34" charset="0"/>
              <a:ea typeface="Verdana" pitchFamily="34" charset="0"/>
              <a:cs typeface="Arial" pitchFamily="34" charset="0"/>
            </a:endParaRPr>
          </a:p>
          <a:p>
            <a:pPr algn="just"/>
            <a:endParaRPr lang="el-GR" sz="2400" dirty="0" smtClean="0">
              <a:latin typeface="Arial" pitchFamily="34" charset="0"/>
              <a:ea typeface="Verdana" pitchFamily="34" charset="0"/>
              <a:cs typeface="Arial" pitchFamily="34" charset="0"/>
            </a:endParaRPr>
          </a:p>
          <a:p>
            <a:pPr algn="just"/>
            <a:endParaRPr lang="el-GR" sz="2400" dirty="0" smtClean="0">
              <a:latin typeface="Arial" pitchFamily="34" charset="0"/>
              <a:ea typeface="Verdana" pitchFamily="34" charset="0"/>
              <a:cs typeface="Arial" pitchFamily="34" charset="0"/>
            </a:endParaRPr>
          </a:p>
          <a:p>
            <a:pPr algn="just"/>
            <a:endParaRPr lang="el-GR" sz="2400" dirty="0" smtClean="0">
              <a:latin typeface="Arial" pitchFamily="34" charset="0"/>
              <a:ea typeface="Verdana" pitchFamily="34" charset="0"/>
              <a:cs typeface="Arial" pitchFamily="34" charset="0"/>
            </a:endParaRPr>
          </a:p>
          <a:p>
            <a:pPr algn="ctr"/>
            <a:r>
              <a:rPr lang="el-GR" sz="1200" dirty="0" err="1" smtClean="0">
                <a:latin typeface="Arial" pitchFamily="34" charset="0"/>
                <a:ea typeface="Verdana" pitchFamily="34" charset="0"/>
                <a:cs typeface="Arial" pitchFamily="34" charset="0"/>
              </a:rPr>
              <a:t>Αγάθη</a:t>
            </a:r>
            <a:r>
              <a:rPr lang="el-GR" sz="1200" dirty="0" smtClean="0">
                <a:latin typeface="Arial" pitchFamily="34" charset="0"/>
                <a:ea typeface="Verdana" pitchFamily="34" charset="0"/>
                <a:cs typeface="Arial" pitchFamily="34" charset="0"/>
              </a:rPr>
              <a:t> </a:t>
            </a:r>
            <a:r>
              <a:rPr lang="el-GR" sz="1200" dirty="0" err="1" smtClean="0">
                <a:latin typeface="Arial" pitchFamily="34" charset="0"/>
                <a:ea typeface="Verdana" pitchFamily="34" charset="0"/>
                <a:cs typeface="Arial" pitchFamily="34" charset="0"/>
              </a:rPr>
              <a:t>Ζυμαρίδου</a:t>
            </a:r>
            <a:endParaRPr lang="el-GR" sz="1200" dirty="0" smtClean="0">
              <a:latin typeface="Arial" pitchFamily="34" charset="0"/>
              <a:ea typeface="Verdana" pitchFamily="34" charset="0"/>
              <a:cs typeface="Arial" pitchFamily="34" charset="0"/>
            </a:endParaRPr>
          </a:p>
          <a:p>
            <a:pPr algn="ctr"/>
            <a:r>
              <a:rPr lang="el-GR" sz="1200" dirty="0" smtClean="0">
                <a:latin typeface="Arial" pitchFamily="34" charset="0"/>
                <a:ea typeface="Verdana" pitchFamily="34" charset="0"/>
                <a:cs typeface="Arial" pitchFamily="34" charset="0"/>
              </a:rPr>
              <a:t>2012 </a:t>
            </a:r>
            <a:r>
              <a:rPr lang="en-US" sz="2400" dirty="0" smtClean="0">
                <a:latin typeface="Arial" pitchFamily="34" charset="0"/>
                <a:ea typeface="Verdana" pitchFamily="34" charset="0"/>
                <a:cs typeface="Arial" pitchFamily="34" charset="0"/>
              </a:rPr>
              <a:t/>
            </a:r>
            <a:br>
              <a:rPr lang="en-US" sz="2400" dirty="0" smtClean="0">
                <a:latin typeface="Arial" pitchFamily="34" charset="0"/>
                <a:ea typeface="Verdana" pitchFamily="34" charset="0"/>
                <a:cs typeface="Arial" pitchFamily="34" charset="0"/>
              </a:rPr>
            </a:b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2035" y="4955787"/>
            <a:ext cx="7772400" cy="1470025"/>
          </a:xfrm>
        </p:spPr>
        <p:txBody>
          <a:bodyPr/>
          <a:lstStyle/>
          <a:p>
            <a:pPr algn="l"/>
            <a:r>
              <a:rPr lang="el-GR" b="1" dirty="0" smtClean="0">
                <a:latin typeface="Arial"/>
                <a:cs typeface="Arial"/>
              </a:rPr>
              <a:t>ΜΕΘΟΔΟΛΟΓΙΑ…</a:t>
            </a:r>
            <a:endParaRPr lang="en-US" dirty="0">
              <a:latin typeface="Arial"/>
              <a:cs typeface="Arial"/>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10</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09800"/>
            <a:ext cx="8229600" cy="4525963"/>
          </a:xfrm>
        </p:spPr>
        <p:txBody>
          <a:bodyPr>
            <a:normAutofit/>
          </a:bodyPr>
          <a:lstStyle/>
          <a:p>
            <a:pPr>
              <a:lnSpc>
                <a:spcPct val="150000"/>
              </a:lnSpc>
            </a:pPr>
            <a:r>
              <a:rPr lang="el-GR" sz="2400" dirty="0" smtClean="0">
                <a:latin typeface="Arial" pitchFamily="34" charset="0"/>
                <a:cs typeface="Arial" pitchFamily="34" charset="0"/>
              </a:rPr>
              <a:t>36 μαθητές της Γ΄ Λυκείου, του Λυκείου Ιδαλίου.</a:t>
            </a:r>
            <a:endParaRPr lang="en-GB" sz="2400" dirty="0" smtClean="0">
              <a:latin typeface="Arial" pitchFamily="34" charset="0"/>
              <a:cs typeface="Arial" pitchFamily="34" charset="0"/>
            </a:endParaRPr>
          </a:p>
          <a:p>
            <a:pPr>
              <a:lnSpc>
                <a:spcPct val="150000"/>
              </a:lnSpc>
            </a:pPr>
            <a:r>
              <a:rPr lang="el-GR" sz="2400" dirty="0" smtClean="0">
                <a:latin typeface="Arial" pitchFamily="34" charset="0"/>
                <a:cs typeface="Arial" pitchFamily="34" charset="0"/>
              </a:rPr>
              <a:t>χωρισμός των μαθητών, τυχαία σε δύο ομάδες των 18 μαθητών.</a:t>
            </a:r>
          </a:p>
          <a:p>
            <a:pPr>
              <a:lnSpc>
                <a:spcPct val="150000"/>
              </a:lnSpc>
            </a:pPr>
            <a:r>
              <a:rPr lang="el-GR" sz="2400" dirty="0" smtClean="0">
                <a:latin typeface="Arial" pitchFamily="34" charset="0"/>
                <a:cs typeface="Arial" pitchFamily="34" charset="0"/>
              </a:rPr>
              <a:t>η κάθε ομάδα  χωρίστηκε σε τέσσερεις υποομάδες, </a:t>
            </a:r>
          </a:p>
          <a:p>
            <a:pPr>
              <a:lnSpc>
                <a:spcPct val="150000"/>
              </a:lnSpc>
              <a:buNone/>
            </a:pPr>
            <a:r>
              <a:rPr lang="el-GR" sz="2400" dirty="0" smtClean="0">
                <a:latin typeface="Arial" pitchFamily="34" charset="0"/>
                <a:cs typeface="Arial" pitchFamily="34" charset="0"/>
              </a:rPr>
              <a:t>    η κάθε μια από τις οποίες  μπορούσε να χειριστεί </a:t>
            </a:r>
          </a:p>
          <a:p>
            <a:pPr>
              <a:lnSpc>
                <a:spcPct val="150000"/>
              </a:lnSpc>
              <a:buNone/>
            </a:pPr>
            <a:r>
              <a:rPr lang="el-GR" sz="2400" dirty="0" smtClean="0">
                <a:latin typeface="Arial" pitchFamily="34" charset="0"/>
                <a:cs typeface="Arial" pitchFamily="34" charset="0"/>
              </a:rPr>
              <a:t>    από έναν υπολογιστή</a:t>
            </a:r>
            <a:r>
              <a:rPr lang="en-GB" sz="2400" dirty="0" smtClean="0">
                <a:latin typeface="Arial" pitchFamily="34" charset="0"/>
                <a:cs typeface="Arial" pitchFamily="34" charset="0"/>
              </a:rPr>
              <a:t>.</a:t>
            </a:r>
            <a:endParaRPr lang="en-US" sz="2400" dirty="0" smtClean="0">
              <a:latin typeface="Arial" pitchFamily="34" charset="0"/>
              <a:cs typeface="Arial" pitchFamily="34" charset="0"/>
            </a:endParaRPr>
          </a:p>
          <a:p>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11</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
        <p:nvSpPr>
          <p:cNvPr id="12"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δείγμα</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685800" y="1447800"/>
            <a:ext cx="8229600" cy="1143000"/>
          </a:xfrm>
        </p:spPr>
        <p:txBody>
          <a:bodyPr>
            <a:normAutofit/>
          </a:bodyPr>
          <a:lstStyle/>
          <a:p>
            <a:r>
              <a:rPr lang="el-GR" sz="3600" dirty="0" smtClean="0">
                <a:latin typeface="Arial"/>
                <a:cs typeface="Arial"/>
              </a:rPr>
              <a:t>ο ερευνητικός σχεδιασμός της έρευνας</a:t>
            </a:r>
            <a:endParaRPr lang="en-US" sz="3600" dirty="0">
              <a:latin typeface="Arial"/>
              <a:cs typeface="Arial"/>
            </a:endParaRPr>
          </a:p>
        </p:txBody>
      </p:sp>
      <p:cxnSp>
        <p:nvCxnSpPr>
          <p:cNvPr id="20" name="Straight Connector 19"/>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3"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12</a:t>
            </a:fld>
            <a:endParaRPr lang="en-US" sz="800" dirty="0">
              <a:latin typeface="Arial"/>
              <a:cs typeface="Arial"/>
            </a:endParaRPr>
          </a:p>
        </p:txBody>
      </p:sp>
      <p:sp>
        <p:nvSpPr>
          <p:cNvPr id="24"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grpSp>
        <p:nvGrpSpPr>
          <p:cNvPr id="27" name="Group 26"/>
          <p:cNvGrpSpPr/>
          <p:nvPr/>
        </p:nvGrpSpPr>
        <p:grpSpPr>
          <a:xfrm>
            <a:off x="1981200" y="2720008"/>
            <a:ext cx="5486400" cy="3528392"/>
            <a:chOff x="1763688" y="2720008"/>
            <a:chExt cx="5486400" cy="3528392"/>
          </a:xfrm>
        </p:grpSpPr>
        <p:grpSp>
          <p:nvGrpSpPr>
            <p:cNvPr id="1026" name="Group 2"/>
            <p:cNvGrpSpPr>
              <a:grpSpLocks noChangeAspect="1"/>
            </p:cNvGrpSpPr>
            <p:nvPr/>
          </p:nvGrpSpPr>
          <p:grpSpPr bwMode="auto">
            <a:xfrm>
              <a:off x="1763688" y="2720008"/>
              <a:ext cx="5486400" cy="3528392"/>
              <a:chOff x="2000" y="3294"/>
              <a:chExt cx="8640" cy="3942"/>
            </a:xfrm>
          </p:grpSpPr>
          <p:sp>
            <p:nvSpPr>
              <p:cNvPr id="1027" name="AutoShape 3"/>
              <p:cNvSpPr>
                <a:spLocks noChangeAspect="1" noChangeArrowheads="1"/>
              </p:cNvSpPr>
              <p:nvPr/>
            </p:nvSpPr>
            <p:spPr bwMode="auto">
              <a:xfrm>
                <a:off x="2000" y="3294"/>
                <a:ext cx="8640" cy="3942"/>
              </a:xfrm>
              <a:prstGeom prst="rect">
                <a:avLst/>
              </a:prstGeom>
              <a:noFill/>
              <a:ln w="9525">
                <a:solidFill>
                  <a:schemeClr val="accent3">
                    <a:lumMod val="75000"/>
                  </a:schemeClr>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8" name="Rectangle 4"/>
              <p:cNvSpPr>
                <a:spLocks noChangeArrowheads="1"/>
              </p:cNvSpPr>
              <p:nvPr/>
            </p:nvSpPr>
            <p:spPr bwMode="auto">
              <a:xfrm>
                <a:off x="4340" y="3804"/>
                <a:ext cx="3960" cy="623"/>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9" name="Rectangle 5"/>
              <p:cNvSpPr>
                <a:spLocks noChangeArrowheads="1"/>
              </p:cNvSpPr>
              <p:nvPr/>
            </p:nvSpPr>
            <p:spPr bwMode="auto">
              <a:xfrm>
                <a:off x="4340" y="5994"/>
                <a:ext cx="3960" cy="54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0" name="Line 6"/>
              <p:cNvSpPr>
                <a:spLocks noChangeShapeType="1"/>
              </p:cNvSpPr>
              <p:nvPr/>
            </p:nvSpPr>
            <p:spPr bwMode="auto">
              <a:xfrm>
                <a:off x="3260" y="5454"/>
                <a:ext cx="855" cy="961"/>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2" name="Text Box 8"/>
              <p:cNvSpPr txBox="1">
                <a:spLocks noChangeArrowheads="1"/>
              </p:cNvSpPr>
              <p:nvPr/>
            </p:nvSpPr>
            <p:spPr bwMode="auto">
              <a:xfrm>
                <a:off x="5040" y="3314"/>
                <a:ext cx="2360" cy="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l-GR" sz="1100" b="0" i="0" u="none" strike="noStrike" cap="none" normalizeH="0" baseline="0" dirty="0" smtClean="0">
                    <a:ln>
                      <a:noFill/>
                    </a:ln>
                    <a:solidFill>
                      <a:srgbClr val="339966"/>
                    </a:solidFill>
                    <a:effectLst/>
                    <a:latin typeface="Arial"/>
                    <a:cs typeface="Arial"/>
                  </a:rPr>
                  <a:t>Πειραματική Ομάδα </a:t>
                </a:r>
                <a:endParaRPr kumimoji="0" lang="en-US" sz="1800" b="0" i="0" u="none" strike="noStrike" cap="none" normalizeH="0" baseline="0" dirty="0" smtClean="0">
                  <a:ln>
                    <a:noFill/>
                  </a:ln>
                  <a:solidFill>
                    <a:schemeClr val="tx1"/>
                  </a:solidFill>
                  <a:effectLst/>
                  <a:latin typeface="Arial"/>
                  <a:cs typeface="Arial"/>
                </a:endParaRPr>
              </a:p>
            </p:txBody>
          </p:sp>
          <p:sp>
            <p:nvSpPr>
              <p:cNvPr id="1033" name="Text Box 9"/>
              <p:cNvSpPr txBox="1">
                <a:spLocks noChangeArrowheads="1"/>
              </p:cNvSpPr>
              <p:nvPr/>
            </p:nvSpPr>
            <p:spPr bwMode="auto">
              <a:xfrm>
                <a:off x="2000" y="3916"/>
                <a:ext cx="1800" cy="119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ts val="1000"/>
                  </a:spcAft>
                  <a:buClrTx/>
                  <a:buSzTx/>
                  <a:buFontTx/>
                  <a:buNone/>
                  <a:tabLst/>
                </a:pPr>
                <a:endParaRPr kumimoji="0" lang="el-GR" sz="1100" b="0" i="0" u="none" strike="noStrike" cap="none" normalizeH="0" baseline="0" dirty="0" smtClean="0">
                  <a:ln>
                    <a:noFill/>
                  </a:ln>
                  <a:solidFill>
                    <a:srgbClr val="339966"/>
                  </a:solidFill>
                  <a:effectLst/>
                  <a:latin typeface="Arial"/>
                  <a:cs typeface="Arial"/>
                </a:endParaRPr>
              </a:p>
              <a:p>
                <a:pPr marL="0" marR="0" lvl="0" indent="0" algn="r" defTabSz="914400" rtl="0" eaLnBrk="1" fontAlgn="base" latinLnBrk="0" hangingPunct="1">
                  <a:lnSpc>
                    <a:spcPct val="100000"/>
                  </a:lnSpc>
                  <a:spcBef>
                    <a:spcPct val="0"/>
                  </a:spcBef>
                  <a:spcAft>
                    <a:spcPts val="1000"/>
                  </a:spcAft>
                  <a:buClrTx/>
                  <a:buSzTx/>
                  <a:buFontTx/>
                  <a:buNone/>
                  <a:tabLst/>
                </a:pPr>
                <a:endParaRPr kumimoji="0" lang="el-GR" sz="1100" b="0" i="0" u="none" strike="noStrike" cap="none" normalizeH="0" baseline="0" dirty="0" smtClean="0">
                  <a:ln>
                    <a:noFill/>
                  </a:ln>
                  <a:solidFill>
                    <a:srgbClr val="339966"/>
                  </a:solidFill>
                  <a:effectLst/>
                  <a:latin typeface="Arial"/>
                  <a:cs typeface="Arial"/>
                </a:endParaRPr>
              </a:p>
              <a:p>
                <a:pPr marL="0" marR="0" lvl="0" indent="0" algn="r" defTabSz="914400" rtl="0" eaLnBrk="1" fontAlgn="base" latinLnBrk="0" hangingPunct="1">
                  <a:lnSpc>
                    <a:spcPct val="100000"/>
                  </a:lnSpc>
                  <a:spcBef>
                    <a:spcPct val="0"/>
                  </a:spcBef>
                  <a:spcAft>
                    <a:spcPts val="1000"/>
                  </a:spcAft>
                  <a:buClrTx/>
                  <a:buSzTx/>
                  <a:buFontTx/>
                  <a:buNone/>
                  <a:tabLst/>
                </a:pPr>
                <a:r>
                  <a:rPr kumimoji="0" lang="el-GR" sz="1100" b="0" i="0" u="none" strike="noStrike" cap="none" normalizeH="0" baseline="0" dirty="0" smtClean="0">
                    <a:ln>
                      <a:noFill/>
                    </a:ln>
                    <a:solidFill>
                      <a:schemeClr val="tx1"/>
                    </a:solidFill>
                    <a:effectLst/>
                    <a:latin typeface="Arial"/>
                    <a:cs typeface="Arial"/>
                  </a:rPr>
                  <a:t>Προ-Διαγνωστικό</a:t>
                </a:r>
              </a:p>
              <a:p>
                <a:pPr marL="0" marR="0" lvl="0" indent="0" algn="r" defTabSz="914400" rtl="0" eaLnBrk="1" fontAlgn="base" latinLnBrk="0" hangingPunct="1">
                  <a:lnSpc>
                    <a:spcPct val="100000"/>
                  </a:lnSpc>
                  <a:spcBef>
                    <a:spcPct val="0"/>
                  </a:spcBef>
                  <a:spcAft>
                    <a:spcPts val="1000"/>
                  </a:spcAft>
                  <a:buClrTx/>
                  <a:buSzTx/>
                  <a:buFontTx/>
                  <a:buNone/>
                  <a:tabLst/>
                </a:pPr>
                <a:r>
                  <a:rPr kumimoji="0" lang="el-GR" sz="1100" b="0" i="0" u="none" strike="noStrike" cap="none" normalizeH="0" baseline="0" dirty="0" smtClean="0">
                    <a:ln>
                      <a:noFill/>
                    </a:ln>
                    <a:solidFill>
                      <a:schemeClr val="tx1"/>
                    </a:solidFill>
                    <a:effectLst/>
                    <a:latin typeface="Arial"/>
                    <a:cs typeface="Arial"/>
                  </a:rPr>
                  <a:t>Δοκίμιο1</a:t>
                </a:r>
                <a:endParaRPr kumimoji="0" lang="en-US" sz="1100" b="0" i="0" u="none" strike="noStrike" cap="none" normalizeH="0" baseline="0" dirty="0" smtClean="0">
                  <a:ln>
                    <a:noFill/>
                  </a:ln>
                  <a:solidFill>
                    <a:schemeClr val="tx1"/>
                  </a:solidFill>
                  <a:effectLst/>
                  <a:latin typeface="Arial"/>
                  <a:cs typeface="Arial"/>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a:cs typeface="Arial"/>
                </a:endParaRPr>
              </a:p>
            </p:txBody>
          </p:sp>
          <p:sp>
            <p:nvSpPr>
              <p:cNvPr id="1034" name="Text Box 10"/>
              <p:cNvSpPr txBox="1">
                <a:spLocks noChangeArrowheads="1"/>
              </p:cNvSpPr>
              <p:nvPr/>
            </p:nvSpPr>
            <p:spPr bwMode="auto">
              <a:xfrm>
                <a:off x="4160" y="5994"/>
                <a:ext cx="4140" cy="8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l-GR" sz="1100" b="0" i="0" u="sng" strike="noStrike" cap="none" normalizeH="0" baseline="0" dirty="0" smtClean="0">
                    <a:ln>
                      <a:noFill/>
                    </a:ln>
                    <a:solidFill>
                      <a:schemeClr val="tx1"/>
                    </a:solidFill>
                    <a:effectLst/>
                    <a:latin typeface="Arial"/>
                    <a:cs typeface="Arial"/>
                  </a:rPr>
                  <a:t>Διδασκαλία των ταλαντώσεων μέσα από χρήση βιντεογραφημένης προσομοίωσης</a:t>
                </a:r>
                <a:endParaRPr kumimoji="0" lang="el-GR" sz="1100" b="0" i="0" u="none" strike="noStrike" cap="none" normalizeH="0" baseline="0" dirty="0" smtClean="0">
                  <a:ln>
                    <a:noFill/>
                  </a:ln>
                  <a:solidFill>
                    <a:schemeClr val="tx1"/>
                  </a:solidFill>
                  <a:effectLst/>
                  <a:latin typeface="Arial"/>
                  <a:cs typeface="Arial"/>
                </a:endParaRPr>
              </a:p>
              <a:p>
                <a:pPr marL="0" marR="0" lvl="0" indent="0" algn="l" defTabSz="914400" rtl="0" eaLnBrk="1" fontAlgn="base" latinLnBrk="0" hangingPunct="1">
                  <a:lnSpc>
                    <a:spcPct val="100000"/>
                  </a:lnSpc>
                  <a:spcBef>
                    <a:spcPct val="0"/>
                  </a:spcBef>
                  <a:spcAft>
                    <a:spcPts val="1000"/>
                  </a:spcAft>
                  <a:buClrTx/>
                  <a:buSzTx/>
                  <a:buFontTx/>
                  <a:buNone/>
                  <a:tabLst/>
                </a:pPr>
                <a:endParaRPr kumimoji="0" lang="el-GR" sz="1100" b="0" i="0" u="none" strike="noStrike" cap="none" normalizeH="0" baseline="0" dirty="0" smtClean="0">
                  <a:ln>
                    <a:noFill/>
                  </a:ln>
                  <a:solidFill>
                    <a:schemeClr val="tx1"/>
                  </a:solidFill>
                  <a:effectLst/>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a:cs typeface="Arial"/>
                </a:endParaRPr>
              </a:p>
            </p:txBody>
          </p:sp>
          <p:sp>
            <p:nvSpPr>
              <p:cNvPr id="1035" name="Text Box 11"/>
              <p:cNvSpPr txBox="1">
                <a:spLocks noChangeArrowheads="1"/>
              </p:cNvSpPr>
              <p:nvPr/>
            </p:nvSpPr>
            <p:spPr bwMode="auto">
              <a:xfrm>
                <a:off x="5240" y="5139"/>
                <a:ext cx="2340" cy="72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l-GR" sz="1100" b="0" i="0" u="none" strike="noStrike" cap="none" normalizeH="0" baseline="0" dirty="0" smtClean="0">
                  <a:ln>
                    <a:noFill/>
                  </a:ln>
                  <a:solidFill>
                    <a:srgbClr val="339966"/>
                  </a:solidFill>
                  <a:effectLst/>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lang="el-GR" sz="1100" dirty="0" smtClean="0">
                    <a:solidFill>
                      <a:srgbClr val="339966"/>
                    </a:solidFill>
                    <a:latin typeface="Arial"/>
                    <a:cs typeface="Arial"/>
                  </a:rPr>
                  <a:t>Ομάδα</a:t>
                </a:r>
                <a:r>
                  <a:rPr kumimoji="0" lang="el-GR" sz="1100" b="0" i="0" u="none" strike="noStrike" cap="none" normalizeH="0" baseline="0" dirty="0" smtClean="0">
                    <a:ln>
                      <a:noFill/>
                    </a:ln>
                    <a:solidFill>
                      <a:srgbClr val="339966"/>
                    </a:solidFill>
                    <a:effectLst/>
                    <a:latin typeface="Calibri" pitchFamily="34" charset="0"/>
                    <a:cs typeface="Arial" pitchFamily="34" charset="0"/>
                  </a:rPr>
                  <a:t> </a:t>
                </a:r>
                <a:r>
                  <a:rPr lang="el-GR" sz="1100" dirty="0" smtClean="0">
                    <a:solidFill>
                      <a:srgbClr val="339966"/>
                    </a:solidFill>
                    <a:latin typeface="Arial"/>
                    <a:cs typeface="Arial"/>
                  </a:rPr>
                  <a:t>Ελέγχου</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Text Box 12"/>
              <p:cNvSpPr txBox="1">
                <a:spLocks noChangeArrowheads="1"/>
              </p:cNvSpPr>
              <p:nvPr/>
            </p:nvSpPr>
            <p:spPr bwMode="auto">
              <a:xfrm>
                <a:off x="8787" y="4267"/>
                <a:ext cx="1716" cy="126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rgbClr val="339966"/>
                  </a:solidFill>
                  <a:effectLst/>
                  <a:latin typeface="Arial"/>
                  <a:cs typeface="Arial"/>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l-GR" sz="1100" b="0" i="0" u="none" strike="noStrike" cap="none" normalizeH="0" baseline="0" dirty="0" smtClean="0">
                    <a:ln>
                      <a:noFill/>
                    </a:ln>
                    <a:solidFill>
                      <a:schemeClr val="tx1"/>
                    </a:solidFill>
                    <a:effectLst/>
                    <a:latin typeface="Arial"/>
                    <a:cs typeface="Arial"/>
                  </a:rPr>
                  <a:t>Μετά-</a:t>
                </a:r>
                <a:r>
                  <a:rPr lang="el-GR" sz="1100" dirty="0" smtClean="0">
                    <a:latin typeface="Arial"/>
                    <a:cs typeface="Arial"/>
                  </a:rPr>
                  <a:t>Διαγνωστικό</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l-GR" sz="1100" b="0" i="0" u="none" strike="noStrike" cap="none" normalizeH="0" baseline="0" dirty="0" smtClean="0">
                    <a:ln>
                      <a:noFill/>
                    </a:ln>
                    <a:solidFill>
                      <a:schemeClr val="tx1"/>
                    </a:solidFill>
                    <a:effectLst/>
                    <a:latin typeface="Arial"/>
                    <a:cs typeface="Arial"/>
                  </a:rPr>
                  <a:t>Δοκίμιο1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a:cs typeface="Arial"/>
                </a:endParaRPr>
              </a:p>
            </p:txBody>
          </p:sp>
          <p:sp>
            <p:nvSpPr>
              <p:cNvPr id="1037" name="Line 13"/>
              <p:cNvSpPr>
                <a:spLocks noChangeShapeType="1"/>
              </p:cNvSpPr>
              <p:nvPr/>
            </p:nvSpPr>
            <p:spPr bwMode="auto">
              <a:xfrm flipV="1">
                <a:off x="3403" y="4194"/>
                <a:ext cx="925" cy="403"/>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9" name="Text Box 15"/>
              <p:cNvSpPr txBox="1">
                <a:spLocks noChangeArrowheads="1"/>
              </p:cNvSpPr>
              <p:nvPr/>
            </p:nvSpPr>
            <p:spPr bwMode="auto">
              <a:xfrm>
                <a:off x="4425" y="3850"/>
                <a:ext cx="3780" cy="50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l-GR" sz="1100" b="0" i="0" u="sng" strike="noStrike" cap="none" normalizeH="0" baseline="0" dirty="0" smtClean="0">
                    <a:ln>
                      <a:noFill/>
                    </a:ln>
                    <a:solidFill>
                      <a:schemeClr val="tx1"/>
                    </a:solidFill>
                    <a:effectLst/>
                    <a:latin typeface="Arial"/>
                    <a:cs typeface="Arial"/>
                  </a:rPr>
                  <a:t>Διδασκαλία των ταλαντώσεων μέσα από χρήση προσομοίωσης</a:t>
                </a:r>
                <a:endParaRPr kumimoji="0" lang="el-GR" sz="1100" b="0" i="0" u="none" strike="noStrike" cap="none" normalizeH="0" baseline="0" dirty="0" smtClean="0">
                  <a:ln>
                    <a:noFill/>
                  </a:ln>
                  <a:solidFill>
                    <a:schemeClr val="tx1"/>
                  </a:solidFill>
                  <a:effectLst/>
                  <a:latin typeface="Arial"/>
                  <a:cs typeface="Ari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a:cs typeface="Arial"/>
                </a:endParaRPr>
              </a:p>
            </p:txBody>
          </p:sp>
        </p:grpSp>
        <p:sp>
          <p:nvSpPr>
            <p:cNvPr id="25" name="Line 13"/>
            <p:cNvSpPr>
              <a:spLocks noChangeShapeType="1"/>
            </p:cNvSpPr>
            <p:nvPr/>
          </p:nvSpPr>
          <p:spPr bwMode="auto">
            <a:xfrm flipV="1">
              <a:off x="5759304" y="4724400"/>
              <a:ext cx="565296" cy="589224"/>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26" name="Line 13"/>
            <p:cNvSpPr>
              <a:spLocks noChangeShapeType="1"/>
            </p:cNvSpPr>
            <p:nvPr/>
          </p:nvSpPr>
          <p:spPr bwMode="auto">
            <a:xfrm>
              <a:off x="5765800" y="3505200"/>
              <a:ext cx="609600" cy="3810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grpSp>
      <p:sp>
        <p:nvSpPr>
          <p:cNvPr id="28"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r>
              <a:rPr lang="el-GR" sz="3600" dirty="0" smtClean="0">
                <a:latin typeface="Arial" pitchFamily="34" charset="0"/>
                <a:cs typeface="Arial" pitchFamily="34" charset="0"/>
              </a:rPr>
              <a:t>ομάδες</a:t>
            </a:r>
            <a:endParaRPr lang="en-US" sz="3600" dirty="0">
              <a:latin typeface="Arial" pitchFamily="34" charset="0"/>
              <a:cs typeface="Arial" pitchFamily="34" charset="0"/>
            </a:endParaRPr>
          </a:p>
        </p:txBody>
      </p:sp>
      <p:sp>
        <p:nvSpPr>
          <p:cNvPr id="3" name="Content Placeholder 2"/>
          <p:cNvSpPr>
            <a:spLocks noGrp="1"/>
          </p:cNvSpPr>
          <p:nvPr>
            <p:ph idx="1"/>
          </p:nvPr>
        </p:nvSpPr>
        <p:spPr>
          <a:xfrm>
            <a:off x="457200" y="2332037"/>
            <a:ext cx="8458200" cy="4525963"/>
          </a:xfrm>
        </p:spPr>
        <p:txBody>
          <a:bodyPr>
            <a:normAutofit fontScale="92500" lnSpcReduction="10000"/>
          </a:bodyPr>
          <a:lstStyle/>
          <a:p>
            <a:pPr>
              <a:lnSpc>
                <a:spcPct val="150000"/>
              </a:lnSpc>
            </a:pPr>
            <a:r>
              <a:rPr lang="el-GR" sz="2600" b="1" dirty="0" smtClean="0">
                <a:latin typeface="Arial" pitchFamily="34" charset="0"/>
                <a:cs typeface="Arial" pitchFamily="34" charset="0"/>
              </a:rPr>
              <a:t>πειραματική ομάδα</a:t>
            </a:r>
            <a:r>
              <a:rPr lang="el-GR" sz="2600" dirty="0" smtClean="0">
                <a:latin typeface="Arial" pitchFamily="34" charset="0"/>
                <a:cs typeface="Arial" pitchFamily="34" charset="0"/>
              </a:rPr>
              <a:t>:  διδάχθηκε την κίνηση σώματος                 σε κατακόρυφο ελατήριο,                                                  μέσα από τη χρήση προσομοίωσης </a:t>
            </a:r>
            <a:r>
              <a:rPr lang="en-US" sz="2600" dirty="0" smtClean="0">
                <a:latin typeface="Arial" pitchFamily="34" charset="0"/>
                <a:cs typeface="Arial" pitchFamily="34" charset="0"/>
              </a:rPr>
              <a:t>Crocodile</a:t>
            </a:r>
            <a:r>
              <a:rPr lang="el-GR" sz="2600" dirty="0" smtClean="0">
                <a:latin typeface="Arial" pitchFamily="34" charset="0"/>
                <a:cs typeface="Arial" pitchFamily="34" charset="0"/>
              </a:rPr>
              <a:t>.</a:t>
            </a:r>
            <a:endParaRPr lang="en-GB" sz="2600" dirty="0" smtClean="0">
              <a:latin typeface="Arial" pitchFamily="34" charset="0"/>
              <a:cs typeface="Arial" pitchFamily="34" charset="0"/>
            </a:endParaRPr>
          </a:p>
          <a:p>
            <a:pPr>
              <a:lnSpc>
                <a:spcPct val="150000"/>
              </a:lnSpc>
              <a:buNone/>
            </a:pPr>
            <a:endParaRPr lang="en-GB" sz="2600" dirty="0" smtClean="0">
              <a:latin typeface="Arial" pitchFamily="34" charset="0"/>
              <a:cs typeface="Arial" pitchFamily="34" charset="0"/>
            </a:endParaRPr>
          </a:p>
          <a:p>
            <a:pPr>
              <a:lnSpc>
                <a:spcPct val="150000"/>
              </a:lnSpc>
            </a:pPr>
            <a:r>
              <a:rPr lang="el-GR" sz="2600" b="1" dirty="0" smtClean="0">
                <a:latin typeface="Arial" pitchFamily="34" charset="0"/>
                <a:cs typeface="Arial" pitchFamily="34" charset="0"/>
              </a:rPr>
              <a:t>ομάδα ελέγχου:  </a:t>
            </a:r>
            <a:r>
              <a:rPr lang="el-GR" sz="2600" dirty="0" smtClean="0">
                <a:latin typeface="Arial" pitchFamily="34" charset="0"/>
                <a:cs typeface="Arial" pitchFamily="34" charset="0"/>
              </a:rPr>
              <a:t>διδάχθηκε το ίδιο κεφάλαιο παρακολουθώντας σε οπτικογραφημένα στιγμιότυπα αντίστοιχων εικονικών πειραματικών διατάξεων                που λήφθηκαν κατά την εργασία στην ίδια προσομοίωση. </a:t>
            </a:r>
            <a:endParaRPr lang="en-US" sz="2600" dirty="0" smtClean="0">
              <a:latin typeface="Arial" pitchFamily="34" charset="0"/>
              <a:cs typeface="Arial" pitchFamily="34" charset="0"/>
            </a:endParaRPr>
          </a:p>
          <a:p>
            <a:pPr>
              <a:lnSpc>
                <a:spcPct val="150000"/>
              </a:lnSpc>
            </a:pP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13</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2"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0"/>
            <a:ext cx="8229600" cy="2286000"/>
          </a:xfrm>
        </p:spPr>
        <p:txBody>
          <a:bodyPr/>
          <a:lstStyle/>
          <a:p>
            <a:pPr lvl="0"/>
            <a:r>
              <a:rPr lang="el-GR" sz="2400" dirty="0" smtClean="0">
                <a:solidFill>
                  <a:srgbClr val="000000"/>
                </a:solidFill>
                <a:latin typeface="Arial" pitchFamily="34" charset="0"/>
                <a:ea typeface="Times New Roman" pitchFamily="18" charset="0"/>
                <a:cs typeface="Arial" pitchFamily="34" charset="0"/>
              </a:rPr>
              <a:t>ίδιος διδακτικός χρόνος και για τις δύο ομάδες                  (έξι διδακτικές περιόδους). </a:t>
            </a:r>
          </a:p>
          <a:p>
            <a:pPr lvl="0">
              <a:buNone/>
            </a:pPr>
            <a:endParaRPr lang="el-GR" sz="2400" dirty="0" smtClean="0">
              <a:solidFill>
                <a:srgbClr val="000000"/>
              </a:solidFill>
              <a:latin typeface="Arial" pitchFamily="34" charset="0"/>
              <a:ea typeface="Times New Roman" pitchFamily="18" charset="0"/>
              <a:cs typeface="Arial" pitchFamily="34" charset="0"/>
            </a:endParaRPr>
          </a:p>
          <a:p>
            <a:r>
              <a:rPr lang="el-GR" sz="2400" dirty="0" smtClean="0">
                <a:solidFill>
                  <a:srgbClr val="000000"/>
                </a:solidFill>
                <a:latin typeface="Arial" pitchFamily="34" charset="0"/>
                <a:ea typeface="Times New Roman" pitchFamily="18" charset="0"/>
                <a:cs typeface="Arial" pitchFamily="34" charset="0"/>
              </a:rPr>
              <a:t>χορήγηση ίδιου διαγνωστικού δοκιμίου,                           πριν  και μετά τη διδακτική παρέμβαση.</a:t>
            </a:r>
          </a:p>
          <a:p>
            <a:pPr lvl="0"/>
            <a:endParaRPr lang="en-GB" sz="2400" dirty="0" smtClean="0">
              <a:solidFill>
                <a:srgbClr val="000000"/>
              </a:solidFill>
              <a:latin typeface="Arial" pitchFamily="34" charset="0"/>
              <a:ea typeface="Times New Roman" pitchFamily="18" charset="0"/>
              <a:cs typeface="Arial" pitchFamily="34" charset="0"/>
            </a:endParaRPr>
          </a:p>
          <a:p>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14</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6692" y="939178"/>
            <a:ext cx="8229600" cy="4525963"/>
          </a:xfrm>
        </p:spPr>
        <p:txBody>
          <a:bodyPr>
            <a:normAutofit/>
          </a:bodyPr>
          <a:lstStyle/>
          <a:p>
            <a:pPr>
              <a:buNone/>
            </a:pPr>
            <a:r>
              <a:rPr lang="en-GB" sz="3600" dirty="0" smtClean="0">
                <a:latin typeface="Arial" pitchFamily="34" charset="0"/>
                <a:cs typeface="Arial" pitchFamily="34" charset="0"/>
              </a:rPr>
              <a:t>   </a:t>
            </a:r>
            <a:r>
              <a:rPr lang="el-GR" sz="3600" dirty="0" smtClean="0">
                <a:latin typeface="Arial" pitchFamily="34" charset="0"/>
                <a:cs typeface="Arial" pitchFamily="34" charset="0"/>
              </a:rPr>
              <a:t>η</a:t>
            </a:r>
            <a:r>
              <a:rPr lang="el-GR" sz="3600" b="1" dirty="0" smtClean="0">
                <a:latin typeface="Arial" pitchFamily="34" charset="0"/>
                <a:cs typeface="Arial" pitchFamily="34" charset="0"/>
              </a:rPr>
              <a:t> </a:t>
            </a:r>
            <a:r>
              <a:rPr lang="el-GR" sz="3600" dirty="0" smtClean="0">
                <a:latin typeface="Arial" pitchFamily="34" charset="0"/>
                <a:cs typeface="Arial" pitchFamily="34" charset="0"/>
              </a:rPr>
              <a:t>επιφάνεια εργασίας της</a:t>
            </a:r>
            <a:r>
              <a:rPr lang="en-GB" sz="3600" dirty="0" smtClean="0">
                <a:latin typeface="Arial" pitchFamily="34" charset="0"/>
                <a:cs typeface="Arial" pitchFamily="34" charset="0"/>
              </a:rPr>
              <a:t> </a:t>
            </a:r>
            <a:r>
              <a:rPr lang="el-GR" sz="3600" dirty="0" smtClean="0">
                <a:latin typeface="Arial" pitchFamily="34" charset="0"/>
                <a:cs typeface="Arial" pitchFamily="34" charset="0"/>
              </a:rPr>
              <a:t>αλληλεπιδραστικής προσομοίωσης </a:t>
            </a:r>
            <a:endParaRPr lang="en-US" sz="3600" dirty="0">
              <a:latin typeface="Arial" pitchFamily="34" charset="0"/>
              <a:cs typeface="Arial" pitchFamily="34" charset="0"/>
            </a:endParaRPr>
          </a:p>
        </p:txBody>
      </p:sp>
      <p:sp>
        <p:nvSpPr>
          <p:cNvPr id="10" name="Footer Placeholder 7"/>
          <p:cNvSpPr>
            <a:spLocks noGrp="1"/>
          </p:cNvSpPr>
          <p:nvPr>
            <p:ph type="ftr" sz="quarter" idx="11"/>
          </p:nvPr>
        </p:nvSpPr>
        <p:spPr>
          <a:xfrm rot="16589619">
            <a:off x="-881354" y="1274927"/>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
        <p:nvSpPr>
          <p:cNvPr id="9" name="Slide Number Placeholder 6"/>
          <p:cNvSpPr>
            <a:spLocks noGrp="1"/>
          </p:cNvSpPr>
          <p:nvPr>
            <p:ph type="sldNum" sz="quarter" idx="12"/>
          </p:nvPr>
        </p:nvSpPr>
        <p:spPr/>
        <p:txBody>
          <a:bodyPr/>
          <a:lstStyle/>
          <a:p>
            <a:fld id="{81CAB4D3-9F84-4C55-963F-1535F6FC793B}" type="slidenum">
              <a:rPr lang="en-US" sz="800" smtClean="0">
                <a:latin typeface="Arial"/>
                <a:cs typeface="Arial"/>
              </a:rPr>
              <a:pPr/>
              <a:t>15</a:t>
            </a:fld>
            <a:endParaRPr lang="en-US" sz="800" dirty="0">
              <a:latin typeface="Arial"/>
              <a:cs typeface="Arial"/>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pic>
        <p:nvPicPr>
          <p:cNvPr id="1026" name="Picture 53"/>
          <p:cNvPicPr>
            <a:picLocks noChangeAspect="1" noChangeArrowheads="1"/>
          </p:cNvPicPr>
          <p:nvPr/>
        </p:nvPicPr>
        <p:blipFill>
          <a:blip r:embed="rId2" cstate="print"/>
          <a:srcRect t="2648" r="300" b="3960"/>
          <a:stretch>
            <a:fillRect/>
          </a:stretch>
        </p:blipFill>
        <p:spPr bwMode="auto">
          <a:xfrm>
            <a:off x="785290" y="2269477"/>
            <a:ext cx="7323128" cy="427454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2035" y="4955787"/>
            <a:ext cx="7772400" cy="1470025"/>
          </a:xfrm>
        </p:spPr>
        <p:txBody>
          <a:bodyPr/>
          <a:lstStyle/>
          <a:p>
            <a:pPr algn="l"/>
            <a:r>
              <a:rPr lang="el-GR" b="1" dirty="0" smtClean="0">
                <a:latin typeface="Arial"/>
                <a:cs typeface="Arial"/>
              </a:rPr>
              <a:t>ΑΠΟΤΕΛΕΣΜΑΤΑ…</a:t>
            </a:r>
            <a:endParaRPr lang="en-US" dirty="0">
              <a:latin typeface="Arial"/>
              <a:cs typeface="Arial"/>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16</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1371600"/>
            <a:ext cx="9067800" cy="1143000"/>
          </a:xfrm>
        </p:spPr>
        <p:txBody>
          <a:bodyPr>
            <a:normAutofit fontScale="90000"/>
          </a:bodyPr>
          <a:lstStyle/>
          <a:p>
            <a:pPr marL="1346200"/>
            <a:r>
              <a:rPr lang="en-GB" sz="2700" dirty="0" smtClean="0">
                <a:latin typeface="Arial" pitchFamily="34" charset="0"/>
                <a:cs typeface="Arial" pitchFamily="34" charset="0"/>
              </a:rPr>
              <a:t/>
            </a:r>
            <a:br>
              <a:rPr lang="en-GB" sz="2700" dirty="0" smtClean="0">
                <a:latin typeface="Arial" pitchFamily="34" charset="0"/>
                <a:cs typeface="Arial" pitchFamily="34" charset="0"/>
              </a:rPr>
            </a:br>
            <a:r>
              <a:rPr lang="en-GB" sz="2700" dirty="0" smtClean="0">
                <a:latin typeface="Arial" pitchFamily="34" charset="0"/>
                <a:cs typeface="Arial" pitchFamily="34" charset="0"/>
              </a:rPr>
              <a:t/>
            </a:r>
            <a:br>
              <a:rPr lang="en-GB" sz="2700" dirty="0" smtClean="0">
                <a:latin typeface="Arial" pitchFamily="34" charset="0"/>
                <a:cs typeface="Arial" pitchFamily="34" charset="0"/>
              </a:rPr>
            </a:br>
            <a:r>
              <a:rPr lang="en-GB" sz="2700" dirty="0" smtClean="0">
                <a:latin typeface="Arial" pitchFamily="34" charset="0"/>
                <a:cs typeface="Arial" pitchFamily="34" charset="0"/>
              </a:rPr>
              <a:t/>
            </a:r>
            <a:br>
              <a:rPr lang="en-GB" sz="2700" dirty="0" smtClean="0">
                <a:latin typeface="Arial" pitchFamily="34" charset="0"/>
                <a:cs typeface="Arial" pitchFamily="34" charset="0"/>
              </a:rPr>
            </a:br>
            <a:r>
              <a:rPr lang="el-GR" sz="3600" dirty="0" smtClean="0">
                <a:latin typeface="Arial" pitchFamily="34" charset="0"/>
                <a:cs typeface="Arial" pitchFamily="34" charset="0"/>
              </a:rPr>
              <a:t>αποτελέσματα της σύγκρισης </a:t>
            </a:r>
            <a:br>
              <a:rPr lang="el-GR" sz="3600" dirty="0" smtClean="0">
                <a:latin typeface="Arial" pitchFamily="34" charset="0"/>
                <a:cs typeface="Arial" pitchFamily="34" charset="0"/>
              </a:rPr>
            </a:br>
            <a:r>
              <a:rPr lang="el-GR" sz="3600" dirty="0" smtClean="0">
                <a:latin typeface="Arial" pitchFamily="34" charset="0"/>
                <a:cs typeface="Arial" pitchFamily="34" charset="0"/>
              </a:rPr>
              <a:t>της επίδοσης πριν και μετά </a:t>
            </a:r>
            <a:br>
              <a:rPr lang="el-GR" sz="3600" dirty="0" smtClean="0">
                <a:latin typeface="Arial" pitchFamily="34" charset="0"/>
                <a:cs typeface="Arial" pitchFamily="34" charset="0"/>
              </a:rPr>
            </a:br>
            <a:r>
              <a:rPr lang="el-GR" sz="3600" dirty="0" smtClean="0">
                <a:latin typeface="Arial" pitchFamily="34" charset="0"/>
                <a:cs typeface="Arial" pitchFamily="34" charset="0"/>
              </a:rPr>
              <a:t>τη διδακτική παρέμβαση για κάθε ομάδα </a:t>
            </a: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l-GR" sz="4000" dirty="0" smtClean="0">
                <a:latin typeface="Arial" pitchFamily="34" charset="0"/>
                <a:cs typeface="Arial" pitchFamily="34" charset="0"/>
              </a:rPr>
              <a:t> </a:t>
            </a:r>
            <a:r>
              <a:rPr lang="en-US" dirty="0" smtClean="0"/>
              <a:t/>
            </a:r>
            <a:br>
              <a:rPr lang="en-US" dirty="0" smtClean="0"/>
            </a:br>
            <a:endParaRPr lang="en-US" dirty="0"/>
          </a:p>
        </p:txBody>
      </p:sp>
      <p:graphicFrame>
        <p:nvGraphicFramePr>
          <p:cNvPr id="4" name="Table 3"/>
          <p:cNvGraphicFramePr>
            <a:graphicFrameLocks noGrp="1"/>
          </p:cNvGraphicFramePr>
          <p:nvPr/>
        </p:nvGraphicFramePr>
        <p:xfrm>
          <a:off x="1885802" y="2915442"/>
          <a:ext cx="5429398" cy="3028158"/>
        </p:xfrm>
        <a:graphic>
          <a:graphicData uri="http://schemas.openxmlformats.org/drawingml/2006/table">
            <a:tbl>
              <a:tblPr/>
              <a:tblGrid>
                <a:gridCol w="637875"/>
                <a:gridCol w="761167"/>
                <a:gridCol w="761167"/>
                <a:gridCol w="1075887"/>
                <a:gridCol w="1096651"/>
                <a:gridCol w="1096651"/>
              </a:tblGrid>
              <a:tr h="504693">
                <a:tc gridSpan="6">
                  <a:txBody>
                    <a:bodyPr/>
                    <a:lstStyle/>
                    <a:p>
                      <a:pPr algn="just">
                        <a:lnSpc>
                          <a:spcPts val="1600"/>
                        </a:lnSpc>
                        <a:spcAft>
                          <a:spcPts val="0"/>
                        </a:spcAft>
                      </a:pPr>
                      <a:r>
                        <a:rPr lang="en-GB" sz="900" b="1" dirty="0">
                          <a:solidFill>
                            <a:srgbClr val="000000"/>
                          </a:solidFill>
                          <a:latin typeface="Arial"/>
                          <a:ea typeface="Times New Roman"/>
                          <a:cs typeface="Times New Roman"/>
                        </a:rPr>
                        <a:t>Paired Samples Statistics</a:t>
                      </a:r>
                      <a:endParaRPr lang="en-US" sz="1200" dirty="0">
                        <a:latin typeface="Times New Roman"/>
                        <a:ea typeface="Times New Roman"/>
                        <a:cs typeface="Times New Roman"/>
                      </a:endParaRPr>
                    </a:p>
                  </a:txBody>
                  <a:tcPr marL="19050" marR="19050" marT="19050" marB="1905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04693">
                <a:tc>
                  <a:txBody>
                    <a:bodyPr/>
                    <a:lstStyle/>
                    <a:p>
                      <a:pPr algn="l">
                        <a:spcAft>
                          <a:spcPts val="0"/>
                        </a:spcAft>
                      </a:pPr>
                      <a:endParaRPr lang="en-GB" sz="120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l">
                        <a:spcAft>
                          <a:spcPts val="0"/>
                        </a:spcAft>
                      </a:pPr>
                      <a:endParaRPr lang="en-GB" sz="1200">
                        <a:latin typeface="Times New Roman"/>
                        <a:ea typeface="Times New Roman"/>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en-GB" sz="900">
                          <a:solidFill>
                            <a:srgbClr val="000000"/>
                          </a:solidFill>
                          <a:latin typeface="Arial"/>
                          <a:ea typeface="Times New Roman"/>
                          <a:cs typeface="Times New Roman"/>
                        </a:rPr>
                        <a:t>Mean</a:t>
                      </a:r>
                      <a:endParaRPr lang="en-US" sz="1200">
                        <a:latin typeface="Times New Roman"/>
                        <a:ea typeface="Times New Roman"/>
                        <a:cs typeface="Times New Roman"/>
                      </a:endParaRPr>
                    </a:p>
                  </a:txBody>
                  <a:tcPr marL="19050" marR="19050" marT="19050" marB="1905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en-GB" sz="900">
                          <a:solidFill>
                            <a:srgbClr val="000000"/>
                          </a:solidFill>
                          <a:latin typeface="Arial"/>
                          <a:ea typeface="Times New Roman"/>
                          <a:cs typeface="Times New Roman"/>
                        </a:rPr>
                        <a:t>N</a:t>
                      </a:r>
                      <a:endParaRPr lang="en-US" sz="1200">
                        <a:latin typeface="Times New Roman"/>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en-GB" sz="900">
                          <a:solidFill>
                            <a:srgbClr val="000000"/>
                          </a:solidFill>
                          <a:latin typeface="Arial"/>
                          <a:ea typeface="Times New Roman"/>
                          <a:cs typeface="Times New Roman"/>
                        </a:rPr>
                        <a:t>Std. Deviation</a:t>
                      </a:r>
                      <a:endParaRPr lang="en-US" sz="1200">
                        <a:latin typeface="Times New Roman"/>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lnSpc>
                          <a:spcPts val="1600"/>
                        </a:lnSpc>
                        <a:spcAft>
                          <a:spcPts val="0"/>
                        </a:spcAft>
                      </a:pPr>
                      <a:r>
                        <a:rPr lang="en-GB" sz="900">
                          <a:solidFill>
                            <a:srgbClr val="000000"/>
                          </a:solidFill>
                          <a:latin typeface="Arial"/>
                          <a:ea typeface="Times New Roman"/>
                          <a:cs typeface="Times New Roman"/>
                        </a:rPr>
                        <a:t>Std. Error Mean</a:t>
                      </a:r>
                      <a:endParaRPr lang="en-US" sz="1200">
                        <a:latin typeface="Times New Roman"/>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04693">
                <a:tc rowSpan="2">
                  <a:txBody>
                    <a:bodyPr/>
                    <a:lstStyle/>
                    <a:p>
                      <a:pPr algn="l">
                        <a:lnSpc>
                          <a:spcPts val="1600"/>
                        </a:lnSpc>
                        <a:spcAft>
                          <a:spcPts val="0"/>
                        </a:spcAft>
                      </a:pPr>
                      <a:r>
                        <a:rPr lang="en-GB" sz="900">
                          <a:solidFill>
                            <a:srgbClr val="000000"/>
                          </a:solidFill>
                          <a:latin typeface="Arial"/>
                          <a:ea typeface="Times New Roman"/>
                          <a:cs typeface="Times New Roman"/>
                        </a:rPr>
                        <a:t>Pair 1</a:t>
                      </a:r>
                      <a:endParaRPr lang="en-US" sz="120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l">
                        <a:lnSpc>
                          <a:spcPts val="1600"/>
                        </a:lnSpc>
                        <a:spcAft>
                          <a:spcPts val="0"/>
                        </a:spcAft>
                      </a:pPr>
                      <a:r>
                        <a:rPr lang="en-GB" sz="900">
                          <a:solidFill>
                            <a:srgbClr val="000000"/>
                          </a:solidFill>
                          <a:latin typeface="Arial"/>
                          <a:ea typeface="Times New Roman"/>
                          <a:cs typeface="Times New Roman"/>
                        </a:rPr>
                        <a:t>PreNI</a:t>
                      </a:r>
                      <a:endParaRPr lang="en-US" sz="1200">
                        <a:latin typeface="Times New Roman"/>
                        <a:ea typeface="Times New Roman"/>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43,1111</a:t>
                      </a:r>
                      <a:endParaRPr lang="en-US" sz="120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18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20,61646</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4,85935</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504693">
                <a:tc vMerge="1">
                  <a:txBody>
                    <a:bodyPr/>
                    <a:lstStyle/>
                    <a:p>
                      <a:endParaRPr lang="en-US"/>
                    </a:p>
                  </a:txBody>
                  <a:tcPr/>
                </a:tc>
                <a:tc>
                  <a:txBody>
                    <a:bodyPr/>
                    <a:lstStyle/>
                    <a:p>
                      <a:pPr algn="l">
                        <a:lnSpc>
                          <a:spcPts val="1600"/>
                        </a:lnSpc>
                        <a:spcAft>
                          <a:spcPts val="0"/>
                        </a:spcAft>
                      </a:pPr>
                      <a:r>
                        <a:rPr lang="en-GB" sz="900">
                          <a:solidFill>
                            <a:srgbClr val="000000"/>
                          </a:solidFill>
                          <a:latin typeface="Arial"/>
                          <a:ea typeface="Times New Roman"/>
                          <a:cs typeface="Times New Roman"/>
                        </a:rPr>
                        <a:t>PostNI</a:t>
                      </a:r>
                      <a:endParaRPr lang="en-US" sz="1200">
                        <a:latin typeface="Times New Roman"/>
                        <a:ea typeface="Times New Roman"/>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55,3472</a:t>
                      </a:r>
                      <a:endParaRPr lang="en-US" sz="120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18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25,28225</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5,95908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504693">
                <a:tc rowSpan="2">
                  <a:txBody>
                    <a:bodyPr/>
                    <a:lstStyle/>
                    <a:p>
                      <a:pPr algn="l">
                        <a:lnSpc>
                          <a:spcPts val="1600"/>
                        </a:lnSpc>
                        <a:spcAft>
                          <a:spcPts val="0"/>
                        </a:spcAft>
                      </a:pPr>
                      <a:r>
                        <a:rPr lang="en-GB" sz="900" dirty="0">
                          <a:solidFill>
                            <a:srgbClr val="000000"/>
                          </a:solidFill>
                          <a:latin typeface="Arial"/>
                          <a:ea typeface="Times New Roman"/>
                          <a:cs typeface="Times New Roman"/>
                        </a:rPr>
                        <a:t>Pair 2</a:t>
                      </a:r>
                      <a:endParaRPr lang="en-US" sz="1200" dirty="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a:noFill/>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l">
                        <a:lnSpc>
                          <a:spcPts val="1600"/>
                        </a:lnSpc>
                        <a:spcAft>
                          <a:spcPts val="0"/>
                        </a:spcAft>
                      </a:pPr>
                      <a:r>
                        <a:rPr lang="en-GB" sz="900">
                          <a:solidFill>
                            <a:srgbClr val="000000"/>
                          </a:solidFill>
                          <a:latin typeface="Arial"/>
                          <a:ea typeface="Times New Roman"/>
                          <a:cs typeface="Times New Roman"/>
                        </a:rPr>
                        <a:t>PreI</a:t>
                      </a:r>
                      <a:endParaRPr lang="en-US" sz="1200">
                        <a:latin typeface="Times New Roman"/>
                        <a:ea typeface="Times New Roman"/>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46,1667</a:t>
                      </a:r>
                      <a:endParaRPr lang="en-US" sz="120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18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16,24898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3,82992</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504693">
                <a:tc vMerge="1">
                  <a:txBody>
                    <a:bodyPr/>
                    <a:lstStyle/>
                    <a:p>
                      <a:endParaRPr lang="en-US"/>
                    </a:p>
                  </a:txBody>
                  <a:tcPr/>
                </a:tc>
                <a:tc>
                  <a:txBody>
                    <a:bodyPr/>
                    <a:lstStyle/>
                    <a:p>
                      <a:pPr algn="l">
                        <a:lnSpc>
                          <a:spcPts val="1600"/>
                        </a:lnSpc>
                        <a:spcAft>
                          <a:spcPts val="0"/>
                        </a:spcAft>
                      </a:pPr>
                      <a:r>
                        <a:rPr lang="en-GB" sz="900">
                          <a:solidFill>
                            <a:srgbClr val="000000"/>
                          </a:solidFill>
                          <a:latin typeface="Arial"/>
                          <a:ea typeface="Times New Roman"/>
                          <a:cs typeface="Times New Roman"/>
                        </a:rPr>
                        <a:t>PostI</a:t>
                      </a:r>
                      <a:endParaRPr lang="en-US" sz="1200">
                        <a:latin typeface="Times New Roman"/>
                        <a:ea typeface="Times New Roman"/>
                        <a:cs typeface="Times New Roman"/>
                      </a:endParaRPr>
                    </a:p>
                  </a:txBody>
                  <a:tcPr marL="19050" marR="19050" marT="19050" marB="19050">
                    <a:lnL>
                      <a:noFill/>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r>
                        <a:rPr lang="en-GB" sz="900" dirty="0">
                          <a:solidFill>
                            <a:srgbClr val="000000"/>
                          </a:solidFill>
                          <a:latin typeface="Arial"/>
                          <a:ea typeface="Times New Roman"/>
                          <a:cs typeface="Times New Roman"/>
                        </a:rPr>
                        <a:t>72,9722</a:t>
                      </a:r>
                      <a:endParaRPr lang="en-US" sz="1200" dirty="0">
                        <a:latin typeface="Times New Roman"/>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18</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r>
                        <a:rPr lang="en-GB" sz="900">
                          <a:solidFill>
                            <a:srgbClr val="000000"/>
                          </a:solidFill>
                          <a:latin typeface="Arial"/>
                          <a:ea typeface="Times New Roman"/>
                          <a:cs typeface="Times New Roman"/>
                        </a:rPr>
                        <a:t>21,56145</a:t>
                      </a:r>
                      <a:endParaRPr lang="en-US" sz="120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c>
                  <a:txBody>
                    <a:bodyPr/>
                    <a:lstStyle/>
                    <a:p>
                      <a:pPr algn="r">
                        <a:lnSpc>
                          <a:spcPts val="1600"/>
                        </a:lnSpc>
                        <a:spcAft>
                          <a:spcPts val="0"/>
                        </a:spcAft>
                      </a:pPr>
                      <a:r>
                        <a:rPr lang="en-GB" sz="900" dirty="0">
                          <a:solidFill>
                            <a:srgbClr val="000000"/>
                          </a:solidFill>
                          <a:latin typeface="Arial"/>
                          <a:ea typeface="Times New Roman"/>
                          <a:cs typeface="Times New Roman"/>
                        </a:rPr>
                        <a:t>5,08208</a:t>
                      </a:r>
                      <a:endParaRPr lang="en-US" sz="1200" dirty="0">
                        <a:latin typeface="Times New Roman"/>
                        <a:ea typeface="Times New Roman"/>
                        <a:cs typeface="Times New Roman"/>
                      </a:endParaRPr>
                    </a:p>
                  </a:txBody>
                  <a:tcPr marL="19050" marR="19050" marT="19050" marB="1905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28575" cap="flat" cmpd="sng" algn="ctr">
                      <a:solidFill>
                        <a:srgbClr val="000000"/>
                      </a:solidFill>
                      <a:prstDash val="solid"/>
                      <a:round/>
                      <a:headEnd type="none" w="med" len="med"/>
                      <a:tailEnd type="none" w="med" len="med"/>
                    </a:lnB>
                    <a:solidFill>
                      <a:srgbClr val="FFFFFF"/>
                    </a:solidFill>
                  </a:tcPr>
                </a:tc>
              </a:tr>
            </a:tbl>
          </a:graphicData>
        </a:graphic>
      </p:graphicFrame>
      <p:sp>
        <p:nvSpPr>
          <p:cNvPr id="3073" name="Rectangle 1"/>
          <p:cNvSpPr>
            <a:spLocks noChangeArrowheads="1"/>
          </p:cNvSpPr>
          <p:nvPr/>
        </p:nvSpPr>
        <p:spPr bwMode="auto">
          <a:xfrm>
            <a:off x="0" y="-48399"/>
            <a:ext cx="227948"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8" name="Straight Connector 7"/>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3" name="Slide Number Placeholder 6"/>
          <p:cNvSpPr txBox="1">
            <a:spLocks/>
          </p:cNvSpPr>
          <p:nvPr/>
        </p:nvSpPr>
        <p:spPr>
          <a:xfrm>
            <a:off x="-100712" y="1371600"/>
            <a:ext cx="3048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1CAB4D3-9F84-4C55-963F-1535F6FC793B}" type="slidenum">
              <a:rPr kumimoji="0" lang="en-US" sz="80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4"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8229600" cy="1143000"/>
          </a:xfrm>
        </p:spPr>
        <p:txBody>
          <a:bodyPr>
            <a:noAutofit/>
          </a:bodyPr>
          <a:lstStyle/>
          <a:p>
            <a:r>
              <a:rPr lang="el-GR" sz="3200" dirty="0" smtClean="0">
                <a:latin typeface="Arial" pitchFamily="34" charset="0"/>
                <a:cs typeface="Arial" pitchFamily="34" charset="0"/>
              </a:rPr>
              <a:t>σύγκριση ανάμεσα στην επίδοση της </a:t>
            </a:r>
            <a:br>
              <a:rPr lang="el-GR" sz="3200" dirty="0" smtClean="0">
                <a:latin typeface="Arial" pitchFamily="34" charset="0"/>
                <a:cs typeface="Arial" pitchFamily="34" charset="0"/>
              </a:rPr>
            </a:br>
            <a:r>
              <a:rPr lang="el-GR" sz="3200" dirty="0" smtClean="0">
                <a:latin typeface="Arial" pitchFamily="34" charset="0"/>
                <a:cs typeface="Arial" pitchFamily="34" charset="0"/>
              </a:rPr>
              <a:t>κάθε ομάδας στο προδιαγνωστικό </a:t>
            </a:r>
            <a:br>
              <a:rPr lang="el-GR" sz="3200" dirty="0" smtClean="0">
                <a:latin typeface="Arial" pitchFamily="34" charset="0"/>
                <a:cs typeface="Arial" pitchFamily="34" charset="0"/>
              </a:rPr>
            </a:br>
            <a:r>
              <a:rPr lang="el-GR" sz="3200" dirty="0" smtClean="0">
                <a:latin typeface="Arial" pitchFamily="34" charset="0"/>
                <a:cs typeface="Arial" pitchFamily="34" charset="0"/>
              </a:rPr>
              <a:t>και στο μεταδιαγνωστικό δοκίμιο</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643465" y="3581400"/>
            <a:ext cx="8534400" cy="4525963"/>
          </a:xfrm>
        </p:spPr>
        <p:txBody>
          <a:bodyPr>
            <a:normAutofit/>
          </a:bodyPr>
          <a:lstStyle/>
          <a:p>
            <a:pPr>
              <a:lnSpc>
                <a:spcPct val="150000"/>
              </a:lnSpc>
              <a:buNone/>
            </a:pPr>
            <a:r>
              <a:rPr lang="el-GR" sz="2400" dirty="0" smtClean="0">
                <a:latin typeface="Arial" pitchFamily="34" charset="0"/>
                <a:cs typeface="Arial" pitchFamily="34" charset="0"/>
              </a:rPr>
              <a:t>τόσο η πειραματική ομάδα </a:t>
            </a:r>
            <a:r>
              <a:rPr lang="el-GR" sz="2000" dirty="0" smtClean="0">
                <a:latin typeface="Arial" pitchFamily="34" charset="0"/>
                <a:cs typeface="Arial" pitchFamily="34" charset="0"/>
              </a:rPr>
              <a:t>[</a:t>
            </a:r>
            <a:r>
              <a:rPr lang="en-GB" sz="2000" dirty="0" smtClean="0">
                <a:latin typeface="Arial" pitchFamily="34" charset="0"/>
                <a:cs typeface="Arial" pitchFamily="34" charset="0"/>
              </a:rPr>
              <a:t>t</a:t>
            </a:r>
            <a:r>
              <a:rPr lang="el-GR" sz="2000" dirty="0" smtClean="0">
                <a:latin typeface="Arial" pitchFamily="34" charset="0"/>
                <a:cs typeface="Arial" pitchFamily="34" charset="0"/>
              </a:rPr>
              <a:t>(17) = 4,14, </a:t>
            </a:r>
            <a:r>
              <a:rPr lang="en-GB" sz="2000" dirty="0" smtClean="0">
                <a:latin typeface="Arial" pitchFamily="34" charset="0"/>
                <a:cs typeface="Arial" pitchFamily="34" charset="0"/>
              </a:rPr>
              <a:t>p</a:t>
            </a:r>
            <a:r>
              <a:rPr lang="el-GR" sz="2000" dirty="0" smtClean="0">
                <a:latin typeface="Arial" pitchFamily="34" charset="0"/>
                <a:cs typeface="Arial" pitchFamily="34" charset="0"/>
              </a:rPr>
              <a:t> = 0,001],                           </a:t>
            </a:r>
          </a:p>
          <a:p>
            <a:pPr>
              <a:lnSpc>
                <a:spcPct val="150000"/>
              </a:lnSpc>
              <a:buNone/>
            </a:pPr>
            <a:r>
              <a:rPr lang="el-GR" sz="2400" dirty="0" smtClean="0">
                <a:latin typeface="Arial" pitchFamily="34" charset="0"/>
                <a:cs typeface="Arial" pitchFamily="34" charset="0"/>
              </a:rPr>
              <a:t>όσο και η ομάδα ελέγχου  </a:t>
            </a:r>
            <a:r>
              <a:rPr lang="el-GR" sz="2000" dirty="0" smtClean="0">
                <a:latin typeface="Arial" pitchFamily="34" charset="0"/>
                <a:cs typeface="Arial" pitchFamily="34" charset="0"/>
              </a:rPr>
              <a:t>[</a:t>
            </a:r>
            <a:r>
              <a:rPr lang="en-GB" sz="2000" dirty="0" smtClean="0">
                <a:latin typeface="Arial" pitchFamily="34" charset="0"/>
                <a:cs typeface="Arial" pitchFamily="34" charset="0"/>
              </a:rPr>
              <a:t>t</a:t>
            </a:r>
            <a:r>
              <a:rPr lang="el-GR" sz="2000" dirty="0" smtClean="0">
                <a:latin typeface="Arial" pitchFamily="34" charset="0"/>
                <a:cs typeface="Arial" pitchFamily="34" charset="0"/>
              </a:rPr>
              <a:t>(17) = 5,85, </a:t>
            </a:r>
            <a:r>
              <a:rPr lang="en-GB" sz="2000" dirty="0" smtClean="0">
                <a:latin typeface="Arial" pitchFamily="34" charset="0"/>
                <a:cs typeface="Arial" pitchFamily="34" charset="0"/>
              </a:rPr>
              <a:t>p</a:t>
            </a:r>
            <a:r>
              <a:rPr lang="el-GR" sz="2000" dirty="0" smtClean="0">
                <a:latin typeface="Arial" pitchFamily="34" charset="0"/>
                <a:cs typeface="Arial" pitchFamily="34" charset="0"/>
              </a:rPr>
              <a:t> &lt; 0,0001], </a:t>
            </a:r>
          </a:p>
          <a:p>
            <a:pPr>
              <a:lnSpc>
                <a:spcPct val="150000"/>
              </a:lnSpc>
              <a:buNone/>
            </a:pPr>
            <a:r>
              <a:rPr lang="el-GR" sz="2400" dirty="0" smtClean="0">
                <a:latin typeface="Arial" pitchFamily="34" charset="0"/>
                <a:cs typeface="Arial" pitchFamily="34" charset="0"/>
              </a:rPr>
              <a:t>παρουσίασαν στατιστικά σημαντική αύξηση                      </a:t>
            </a:r>
          </a:p>
          <a:p>
            <a:pPr>
              <a:lnSpc>
                <a:spcPct val="150000"/>
              </a:lnSpc>
              <a:buNone/>
            </a:pPr>
            <a:r>
              <a:rPr lang="el-GR" sz="2400" dirty="0" smtClean="0">
                <a:latin typeface="Arial" pitchFamily="34" charset="0"/>
                <a:cs typeface="Arial" pitchFamily="34" charset="0"/>
              </a:rPr>
              <a:t>των μέσων όρων τους σε επίπεδο σημαντικότητας </a:t>
            </a:r>
            <a:r>
              <a:rPr lang="en-GB" sz="2000" dirty="0" smtClean="0">
                <a:latin typeface="Arial" pitchFamily="34" charset="0"/>
                <a:cs typeface="Arial" pitchFamily="34" charset="0"/>
              </a:rPr>
              <a:t>p</a:t>
            </a:r>
            <a:r>
              <a:rPr lang="el-GR" sz="2000" dirty="0" smtClean="0">
                <a:latin typeface="Arial" pitchFamily="34" charset="0"/>
                <a:cs typeface="Arial" pitchFamily="34" charset="0"/>
              </a:rPr>
              <a:t>&lt;0.001</a:t>
            </a:r>
            <a:r>
              <a:rPr lang="el-GR" sz="2400" dirty="0" smtClean="0">
                <a:latin typeface="Arial" pitchFamily="34" charset="0"/>
                <a:cs typeface="Arial" pitchFamily="34" charset="0"/>
              </a:rPr>
              <a:t>. </a:t>
            </a:r>
            <a:endParaRPr lang="en-US" sz="2400" dirty="0">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18</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268" y="999073"/>
            <a:ext cx="8229600" cy="1143000"/>
          </a:xfrm>
        </p:spPr>
        <p:txBody>
          <a:bodyPr>
            <a:noAutofit/>
          </a:bodyPr>
          <a:lstStyle/>
          <a:p>
            <a:r>
              <a:rPr lang="en-GB" sz="2400" dirty="0" smtClean="0">
                <a:latin typeface="Arial" pitchFamily="34" charset="0"/>
                <a:cs typeface="Arial" pitchFamily="34" charset="0"/>
              </a:rPr>
              <a:t/>
            </a:r>
            <a:br>
              <a:rPr lang="en-GB" sz="2400" dirty="0" smtClean="0">
                <a:latin typeface="Arial" pitchFamily="34" charset="0"/>
                <a:cs typeface="Arial" pitchFamily="34" charset="0"/>
              </a:rPr>
            </a:br>
            <a:r>
              <a:rPr lang="en-GB" sz="2400" dirty="0" smtClean="0">
                <a:latin typeface="Arial" pitchFamily="34" charset="0"/>
                <a:cs typeface="Arial" pitchFamily="34" charset="0"/>
              </a:rPr>
              <a:t/>
            </a:r>
            <a:br>
              <a:rPr lang="en-GB" sz="2400" dirty="0" smtClean="0">
                <a:latin typeface="Arial" pitchFamily="34" charset="0"/>
                <a:cs typeface="Arial" pitchFamily="34" charset="0"/>
              </a:rPr>
            </a:br>
            <a:r>
              <a:rPr lang="el-GR" sz="2400" dirty="0" smtClean="0">
                <a:latin typeface="Arial" pitchFamily="34" charset="0"/>
                <a:cs typeface="Arial" pitchFamily="34" charset="0"/>
              </a:rPr>
              <a:t> </a:t>
            </a:r>
            <a:r>
              <a:rPr lang="el-GR" sz="3600" dirty="0" smtClean="0">
                <a:latin typeface="Arial" pitchFamily="34" charset="0"/>
                <a:cs typeface="Arial" pitchFamily="34" charset="0"/>
              </a:rPr>
              <a:t>επιδόσεις των δύο ομάδων </a:t>
            </a:r>
            <a:br>
              <a:rPr lang="el-GR" sz="3600" dirty="0" smtClean="0">
                <a:latin typeface="Arial" pitchFamily="34" charset="0"/>
                <a:cs typeface="Arial" pitchFamily="34" charset="0"/>
              </a:rPr>
            </a:br>
            <a:r>
              <a:rPr lang="el-GR" sz="3600" dirty="0" smtClean="0">
                <a:latin typeface="Arial" pitchFamily="34" charset="0"/>
                <a:cs typeface="Arial" pitchFamily="34" charset="0"/>
              </a:rPr>
              <a:t>πριν και μετά την παρέμβαση</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r>
              <a:rPr lang="el-GR" sz="2400" dirty="0" smtClean="0">
                <a:latin typeface="Arial" pitchFamily="34" charset="0"/>
                <a:cs typeface="Arial" pitchFamily="34" charset="0"/>
              </a:rPr>
              <a:t> </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sz="2400" dirty="0">
              <a:latin typeface="Arial" pitchFamily="34" charset="0"/>
              <a:cs typeface="Arial" pitchFamily="34" charset="0"/>
            </a:endParaRPr>
          </a:p>
        </p:txBody>
      </p:sp>
      <p:pic>
        <p:nvPicPr>
          <p:cNvPr id="27650" name="Chart 2"/>
          <p:cNvPicPr>
            <a:picLocks noChangeArrowheads="1"/>
          </p:cNvPicPr>
          <p:nvPr/>
        </p:nvPicPr>
        <p:blipFill>
          <a:blip r:embed="rId2" cstate="print"/>
          <a:srcRect/>
          <a:stretch>
            <a:fillRect/>
          </a:stretch>
        </p:blipFill>
        <p:spPr bwMode="auto">
          <a:xfrm>
            <a:off x="1763688" y="3096816"/>
            <a:ext cx="5976664" cy="3456384"/>
          </a:xfrm>
          <a:prstGeom prst="rect">
            <a:avLst/>
          </a:prstGeom>
          <a:noFill/>
          <a:ln w="9525">
            <a:noFill/>
            <a:miter lim="800000"/>
            <a:headEnd/>
            <a:tailEnd/>
          </a:ln>
        </p:spPr>
      </p:pic>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19</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r>
              <a:rPr lang="el-GR" sz="4000" dirty="0" smtClean="0">
                <a:latin typeface="Arial" pitchFamily="34" charset="0"/>
                <a:cs typeface="Arial" pitchFamily="34" charset="0"/>
              </a:rPr>
              <a:t>ερευνητικό ερώτημα</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609600" y="2209800"/>
            <a:ext cx="9525000" cy="4525963"/>
          </a:xfrm>
        </p:spPr>
        <p:txBody>
          <a:bodyPr>
            <a:normAutofit/>
          </a:bodyPr>
          <a:lstStyle/>
          <a:p>
            <a:pPr>
              <a:lnSpc>
                <a:spcPct val="150000"/>
              </a:lnSpc>
              <a:buNone/>
            </a:pPr>
            <a:r>
              <a:rPr lang="el-GR" sz="2400" dirty="0" smtClean="0">
                <a:latin typeface="Arial" pitchFamily="34" charset="0"/>
                <a:cs typeface="Arial" pitchFamily="34" charset="0"/>
              </a:rPr>
              <a:t>πώς συγκρίνεται η εννοιολογική κατανόηση </a:t>
            </a:r>
          </a:p>
          <a:p>
            <a:pPr>
              <a:lnSpc>
                <a:spcPct val="150000"/>
              </a:lnSpc>
              <a:buNone/>
            </a:pPr>
            <a:r>
              <a:rPr lang="el-GR" sz="2400" dirty="0" smtClean="0">
                <a:latin typeface="Arial" pitchFamily="34" charset="0"/>
                <a:cs typeface="Arial" pitchFamily="34" charset="0"/>
              </a:rPr>
              <a:t>μαθητών Γ΄ Λυκείου, στο συγκείμενο </a:t>
            </a:r>
          </a:p>
          <a:p>
            <a:pPr>
              <a:lnSpc>
                <a:spcPct val="150000"/>
              </a:lnSpc>
              <a:buNone/>
            </a:pPr>
            <a:r>
              <a:rPr lang="el-GR" sz="2400" dirty="0" smtClean="0">
                <a:latin typeface="Arial" pitchFamily="34" charset="0"/>
                <a:cs typeface="Arial" pitchFamily="34" charset="0"/>
              </a:rPr>
              <a:t>των Απλών Αρμονικών </a:t>
            </a:r>
            <a:r>
              <a:rPr lang="en-GB" sz="2400" dirty="0" smtClean="0">
                <a:latin typeface="Arial" pitchFamily="34" charset="0"/>
                <a:cs typeface="Arial" pitchFamily="34" charset="0"/>
              </a:rPr>
              <a:t>T</a:t>
            </a:r>
            <a:r>
              <a:rPr lang="el-GR" sz="2400" dirty="0" err="1" smtClean="0">
                <a:latin typeface="Arial" pitchFamily="34" charset="0"/>
                <a:cs typeface="Arial" pitchFamily="34" charset="0"/>
              </a:rPr>
              <a:t>αλαντώσεων</a:t>
            </a:r>
            <a:r>
              <a:rPr lang="el-GR" sz="2400" dirty="0" smtClean="0">
                <a:latin typeface="Arial" pitchFamily="34" charset="0"/>
                <a:cs typeface="Arial" pitchFamily="34" charset="0"/>
              </a:rPr>
              <a:t>, </a:t>
            </a:r>
          </a:p>
          <a:p>
            <a:pPr>
              <a:lnSpc>
                <a:spcPct val="150000"/>
              </a:lnSpc>
              <a:buNone/>
            </a:pPr>
            <a:r>
              <a:rPr lang="el-GR" sz="2400" dirty="0" smtClean="0">
                <a:latin typeface="Arial" pitchFamily="34" charset="0"/>
                <a:cs typeface="Arial" pitchFamily="34" charset="0"/>
              </a:rPr>
              <a:t>όταν χρησιμοποιούν προσομοιώσεις </a:t>
            </a:r>
          </a:p>
          <a:p>
            <a:pPr>
              <a:lnSpc>
                <a:spcPct val="150000"/>
              </a:lnSpc>
              <a:buNone/>
            </a:pPr>
            <a:r>
              <a:rPr lang="el-GR" sz="2400" dirty="0" smtClean="0">
                <a:latin typeface="Arial" pitchFamily="34" charset="0"/>
                <a:cs typeface="Arial" pitchFamily="34" charset="0"/>
              </a:rPr>
              <a:t>για τη διεξαγωγή των πειραμάτων </a:t>
            </a:r>
          </a:p>
          <a:p>
            <a:pPr>
              <a:lnSpc>
                <a:spcPct val="150000"/>
              </a:lnSpc>
              <a:buNone/>
            </a:pPr>
            <a:r>
              <a:rPr lang="el-GR" sz="2400" dirty="0" smtClean="0">
                <a:latin typeface="Arial" pitchFamily="34" charset="0"/>
                <a:cs typeface="Arial" pitchFamily="34" charset="0"/>
              </a:rPr>
              <a:t>ή όταν παρακολουθούν επιδείξεις οπτικογραφημένων </a:t>
            </a:r>
          </a:p>
          <a:p>
            <a:pPr>
              <a:lnSpc>
                <a:spcPct val="150000"/>
              </a:lnSpc>
              <a:buNone/>
            </a:pPr>
            <a:r>
              <a:rPr lang="el-GR" sz="2400" dirty="0" smtClean="0">
                <a:latin typeface="Arial" pitchFamily="34" charset="0"/>
                <a:cs typeface="Arial" pitchFamily="34" charset="0"/>
              </a:rPr>
              <a:t>στιγμιότυπων πειραματισμού σε προσομοιώσεις;</a:t>
            </a:r>
            <a:endParaRPr lang="en-US" sz="2400" dirty="0" smtClean="0">
              <a:latin typeface="Arial" pitchFamily="34" charset="0"/>
              <a:cs typeface="Arial" pitchFamily="34" charset="0"/>
            </a:endParaRPr>
          </a:p>
        </p:txBody>
      </p:sp>
      <p:cxnSp>
        <p:nvCxnSpPr>
          <p:cNvPr id="4" name="Straight Connector 3"/>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a:t>
            </a:fld>
            <a:endParaRPr lang="en-US" sz="800" dirty="0">
              <a:latin typeface="Arial"/>
              <a:cs typeface="Arial"/>
            </a:endParaRPr>
          </a:p>
        </p:txBody>
      </p:sp>
      <p:sp>
        <p:nvSpPr>
          <p:cNvPr id="13"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a:t>
            </a:r>
            <a:r>
              <a:rPr lang="en-US" sz="800" dirty="0" smtClean="0">
                <a:latin typeface="Arial"/>
                <a:cs typeface="Arial"/>
              </a:rPr>
              <a:t> 201</a:t>
            </a:r>
            <a:r>
              <a:rPr lang="el-GR" sz="800" dirty="0" smtClean="0">
                <a:latin typeface="Arial"/>
                <a:cs typeface="Arial"/>
              </a:rPr>
              <a:t>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42" y="1011267"/>
            <a:ext cx="8229600" cy="1143000"/>
          </a:xfrm>
        </p:spPr>
        <p:txBody>
          <a:bodyPr>
            <a:normAutofit fontScale="90000"/>
          </a:bodyPr>
          <a:lstStyle/>
          <a:p>
            <a:r>
              <a:rPr lang="el-GR" sz="4000" dirty="0" smtClean="0">
                <a:latin typeface="Arial" pitchFamily="34" charset="0"/>
                <a:cs typeface="Arial" pitchFamily="34" charset="0"/>
              </a:rPr>
              <a:t>αποτελέσματα από το στατιστικό έλεγχο </a:t>
            </a:r>
            <a:r>
              <a:rPr lang="en-GB" sz="4000" dirty="0" smtClean="0">
                <a:latin typeface="Arial" pitchFamily="34" charset="0"/>
                <a:cs typeface="Arial" pitchFamily="34" charset="0"/>
              </a:rPr>
              <a:t>one</a:t>
            </a:r>
            <a:r>
              <a:rPr lang="el-GR" sz="4000" dirty="0" smtClean="0">
                <a:latin typeface="Arial" pitchFamily="34" charset="0"/>
                <a:cs typeface="Arial" pitchFamily="34" charset="0"/>
              </a:rPr>
              <a:t>-</a:t>
            </a:r>
            <a:r>
              <a:rPr lang="en-GB" sz="4000" dirty="0" smtClean="0">
                <a:latin typeface="Arial" pitchFamily="34" charset="0"/>
                <a:cs typeface="Arial" pitchFamily="34" charset="0"/>
              </a:rPr>
              <a:t>way ANCOVA</a:t>
            </a:r>
            <a:r>
              <a:rPr lang="el-GR" sz="4000" dirty="0" smtClean="0">
                <a:latin typeface="Arial" pitchFamily="34" charset="0"/>
                <a:cs typeface="Arial" pitchFamily="34" charset="0"/>
              </a:rPr>
              <a:t> </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76196" y="2734720"/>
            <a:ext cx="8966200" cy="4525963"/>
          </a:xfrm>
        </p:spPr>
        <p:txBody>
          <a:bodyPr>
            <a:normAutofit/>
          </a:bodyPr>
          <a:lstStyle/>
          <a:p>
            <a:pPr algn="ctr">
              <a:lnSpc>
                <a:spcPct val="150000"/>
              </a:lnSpc>
              <a:buNone/>
            </a:pPr>
            <a:r>
              <a:rPr lang="el-GR" sz="2400" dirty="0" smtClean="0">
                <a:latin typeface="Arial" pitchFamily="34" charset="0"/>
                <a:cs typeface="Arial" pitchFamily="34" charset="0"/>
              </a:rPr>
              <a:t>    μέσα από τη σύγκριση της βελτίωσης στην κατανόηση             που επιτεύχθηκε ανάμεσα στις δύο  ομάδες,                           προέκυψε ότι ο μέσος όρος της πειραματικής ομάδας               στο μεταπειραματικό δοκίμιο ήταν στατιστικά                  σημαντικά μεγαλύτερος από αυτόν                                             της ομάδας ελέγχου </a:t>
            </a:r>
            <a:r>
              <a:rPr lang="el-GR" sz="1800" dirty="0" smtClean="0">
                <a:latin typeface="Arial" pitchFamily="34" charset="0"/>
                <a:cs typeface="Arial" pitchFamily="34" charset="0"/>
              </a:rPr>
              <a:t>[</a:t>
            </a:r>
            <a:r>
              <a:rPr lang="en-GB" sz="1800" dirty="0" smtClean="0">
                <a:latin typeface="Arial" pitchFamily="34" charset="0"/>
                <a:cs typeface="Arial" pitchFamily="34" charset="0"/>
              </a:rPr>
              <a:t>F</a:t>
            </a:r>
            <a:r>
              <a:rPr lang="el-GR" sz="1800" dirty="0" smtClean="0">
                <a:latin typeface="Arial" pitchFamily="34" charset="0"/>
                <a:cs typeface="Arial" pitchFamily="34" charset="0"/>
              </a:rPr>
              <a:t>(1,33)=7,2, </a:t>
            </a:r>
            <a:r>
              <a:rPr lang="en-GB" sz="1800" dirty="0" smtClean="0">
                <a:latin typeface="Arial" pitchFamily="34" charset="0"/>
                <a:cs typeface="Arial" pitchFamily="34" charset="0"/>
              </a:rPr>
              <a:t>p</a:t>
            </a:r>
            <a:r>
              <a:rPr lang="el-GR" sz="1800" dirty="0" smtClean="0">
                <a:latin typeface="Arial" pitchFamily="34" charset="0"/>
                <a:cs typeface="Arial" pitchFamily="34" charset="0"/>
              </a:rPr>
              <a:t>=0.01].</a:t>
            </a:r>
            <a:endParaRPr lang="en-US" sz="1800" dirty="0">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20</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97702"/>
            <a:ext cx="8229600" cy="4525963"/>
          </a:xfrm>
        </p:spPr>
        <p:txBody>
          <a:bodyPr>
            <a:normAutofit/>
          </a:bodyPr>
          <a:lstStyle/>
          <a:p>
            <a:pPr algn="ctr">
              <a:lnSpc>
                <a:spcPct val="150000"/>
              </a:lnSpc>
              <a:buNone/>
            </a:pPr>
            <a:r>
              <a:rPr lang="en-GB" sz="2400" dirty="0" smtClean="0">
                <a:latin typeface="Arial" pitchFamily="34" charset="0"/>
                <a:cs typeface="Arial" pitchFamily="34" charset="0"/>
              </a:rPr>
              <a:t>  </a:t>
            </a:r>
            <a:endParaRPr lang="el-GR" sz="2400" dirty="0" smtClean="0">
              <a:latin typeface="Arial" pitchFamily="34" charset="0"/>
              <a:cs typeface="Arial" pitchFamily="34" charset="0"/>
            </a:endParaRPr>
          </a:p>
          <a:p>
            <a:pPr algn="ctr">
              <a:lnSpc>
                <a:spcPct val="150000"/>
              </a:lnSpc>
              <a:buNone/>
            </a:pPr>
            <a:r>
              <a:rPr lang="el-GR" sz="2400" dirty="0" smtClean="0">
                <a:latin typeface="Arial" pitchFamily="34" charset="0"/>
                <a:cs typeface="Arial" pitchFamily="34" charset="0"/>
              </a:rPr>
              <a:t>    η διδακτική παρέμβαση της πειραματικής ομάδας, επέδρασε θετικότερα στην επίδοση, και κατ' επέκταση στην εννοιολογική κατανόηση των μαθητών στο θεματικό πλαίσιο των Ταλαντώσεων.  </a:t>
            </a:r>
            <a:endParaRPr lang="en-US" sz="2400" dirty="0" smtClean="0">
              <a:latin typeface="Arial" pitchFamily="34" charset="0"/>
              <a:cs typeface="Arial" pitchFamily="34" charset="0"/>
            </a:endParaRPr>
          </a:p>
          <a:p>
            <a:pPr algn="ctr">
              <a:lnSpc>
                <a:spcPct val="150000"/>
              </a:lnSpc>
              <a:buNone/>
            </a:pPr>
            <a:r>
              <a:rPr lang="el-GR" sz="2400" b="1" dirty="0" smtClean="0">
                <a:latin typeface="Arial" pitchFamily="34" charset="0"/>
                <a:cs typeface="Arial" pitchFamily="34" charset="0"/>
              </a:rPr>
              <a:t> </a:t>
            </a:r>
            <a:endParaRPr lang="en-US" sz="2400" dirty="0" smtClean="0">
              <a:latin typeface="Arial" pitchFamily="34" charset="0"/>
              <a:cs typeface="Arial" pitchFamily="34" charset="0"/>
            </a:endParaRPr>
          </a:p>
          <a:p>
            <a:pPr algn="ct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21</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1" name="Title 1"/>
          <p:cNvSpPr txBox="1">
            <a:spLocks/>
          </p:cNvSpPr>
          <p:nvPr/>
        </p:nvSpPr>
        <p:spPr>
          <a:xfrm>
            <a:off x="677342" y="1011267"/>
            <a:ext cx="8229600" cy="1143000"/>
          </a:xfrm>
          <a:prstGeom prst="rect">
            <a:avLst/>
          </a:prstGeom>
        </p:spPr>
        <p:txBody>
          <a:bodyPr vert="horz" lIns="91440" tIns="45720" rIns="91440" bIns="45720" rtlCol="0" anchor="ct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αποτελέσματα από τον στατιστικό έλεγχο </a:t>
            </a:r>
            <a:r>
              <a:rPr kumimoji="0" lang="en-GB"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one</a:t>
            </a:r>
            <a:r>
              <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a:t>
            </a:r>
            <a:r>
              <a:rPr kumimoji="0" lang="en-GB"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way ANCOVA</a:t>
            </a:r>
            <a:r>
              <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a:t>
            </a:r>
            <a:endParaRPr kumimoji="0" lang="en-US" sz="4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8" y="808059"/>
            <a:ext cx="8229600" cy="1143000"/>
          </a:xfrm>
        </p:spPr>
        <p:txBody>
          <a:bodyPr>
            <a:noAutofit/>
          </a:bodyPr>
          <a:lstStyle/>
          <a:p>
            <a:r>
              <a:rPr lang="el-GR" sz="3600" dirty="0" smtClean="0">
                <a:latin typeface="Arial" pitchFamily="34" charset="0"/>
                <a:cs typeface="Arial" pitchFamily="34" charset="0"/>
              </a:rPr>
              <a:t>αποτελέσματα των ιδεών που παρουσιάστηκαν στη  πειραματική ομάδα και την ομάδα ελέγχου</a:t>
            </a:r>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idx="1"/>
          </p:nvPr>
        </p:nvSpPr>
        <p:spPr>
          <a:xfrm>
            <a:off x="677342" y="2370697"/>
            <a:ext cx="8229600" cy="4936067"/>
          </a:xfrm>
        </p:spPr>
        <p:txBody>
          <a:bodyPr>
            <a:normAutofit/>
          </a:bodyPr>
          <a:lstStyle/>
          <a:p>
            <a:pPr>
              <a:buNone/>
            </a:pPr>
            <a:r>
              <a:rPr lang="el-GR" sz="2400" dirty="0" smtClean="0">
                <a:latin typeface="Arial" pitchFamily="34" charset="0"/>
                <a:cs typeface="Arial" pitchFamily="34" charset="0"/>
              </a:rPr>
              <a:t>    οι ιδέες που εξετάστηκαν μέσα από τις απαντήσεις          των μαθητών που έδωσαν στο διαγνωστικό δοκίμιο είναι:</a:t>
            </a:r>
            <a:endParaRPr lang="en-US" sz="2400" dirty="0" smtClean="0">
              <a:latin typeface="Arial" pitchFamily="34" charset="0"/>
              <a:cs typeface="Arial" pitchFamily="34" charset="0"/>
            </a:endParaRPr>
          </a:p>
          <a:p>
            <a:pPr lvl="0"/>
            <a:r>
              <a:rPr lang="el-GR" sz="2400" dirty="0" smtClean="0">
                <a:latin typeface="Arial" pitchFamily="34" charset="0"/>
                <a:cs typeface="Arial" pitchFamily="34" charset="0"/>
              </a:rPr>
              <a:t>σε σχέση με το είδος κίνησης της Γ.Α.Τ.</a:t>
            </a:r>
            <a:endParaRPr lang="en-US" sz="2400" dirty="0" smtClean="0">
              <a:latin typeface="Arial" pitchFamily="34" charset="0"/>
              <a:cs typeface="Arial" pitchFamily="34" charset="0"/>
            </a:endParaRPr>
          </a:p>
          <a:p>
            <a:pPr lvl="0"/>
            <a:r>
              <a:rPr lang="el-GR" sz="2400" dirty="0" smtClean="0">
                <a:latin typeface="Arial" pitchFamily="34" charset="0"/>
                <a:cs typeface="Arial" pitchFamily="34" charset="0"/>
              </a:rPr>
              <a:t>σε σχέση με το διάνυσμα της απομάκρυνσης στη Γ.Α.Τ.</a:t>
            </a:r>
            <a:endParaRPr lang="en-US" sz="2400" dirty="0" smtClean="0">
              <a:latin typeface="Arial" pitchFamily="34" charset="0"/>
              <a:cs typeface="Arial" pitchFamily="34" charset="0"/>
            </a:endParaRPr>
          </a:p>
          <a:p>
            <a:r>
              <a:rPr lang="el-GR" sz="2400" dirty="0" smtClean="0">
                <a:latin typeface="Arial" pitchFamily="34" charset="0"/>
                <a:cs typeface="Arial" pitchFamily="34" charset="0"/>
              </a:rPr>
              <a:t>σε σχέση με τις δυνάμεις που ασκούνται στον ταλαντωτή στη Γ.Α.Τ </a:t>
            </a:r>
            <a:endParaRPr lang="en-US" sz="2400" dirty="0" smtClean="0">
              <a:latin typeface="Arial" pitchFamily="34" charset="0"/>
              <a:cs typeface="Arial" pitchFamily="34" charset="0"/>
            </a:endParaRPr>
          </a:p>
          <a:p>
            <a:r>
              <a:rPr lang="el-GR" sz="2400" dirty="0" smtClean="0">
                <a:latin typeface="Arial" pitchFamily="34" charset="0"/>
                <a:cs typeface="Arial" pitchFamily="34" charset="0"/>
              </a:rPr>
              <a:t>σε σχέση με την ικανότητα κατασκευής γραφικών παραστάσεων  χ = </a:t>
            </a:r>
            <a:r>
              <a:rPr lang="en-GB" sz="2400" dirty="0" err="1" smtClean="0">
                <a:latin typeface="Arial" pitchFamily="34" charset="0"/>
                <a:cs typeface="Arial" pitchFamily="34" charset="0"/>
              </a:rPr>
              <a:t>f</a:t>
            </a:r>
            <a:r>
              <a:rPr lang="el-GR" sz="2400" dirty="0" smtClean="0">
                <a:latin typeface="Arial" pitchFamily="34" charset="0"/>
                <a:cs typeface="Arial" pitchFamily="34" charset="0"/>
              </a:rPr>
              <a:t>( </a:t>
            </a:r>
            <a:r>
              <a:rPr lang="en-GB" sz="2400" dirty="0" smtClean="0">
                <a:latin typeface="Arial" pitchFamily="34" charset="0"/>
                <a:cs typeface="Arial" pitchFamily="34" charset="0"/>
              </a:rPr>
              <a:t>t</a:t>
            </a:r>
            <a:r>
              <a:rPr lang="el-GR" sz="2400" dirty="0" smtClean="0">
                <a:latin typeface="Arial" pitchFamily="34" charset="0"/>
                <a:cs typeface="Arial" pitchFamily="34" charset="0"/>
              </a:rPr>
              <a:t> ),  </a:t>
            </a:r>
            <a:r>
              <a:rPr lang="en-GB" sz="2400" dirty="0" smtClean="0">
                <a:latin typeface="Arial" pitchFamily="34" charset="0"/>
                <a:cs typeface="Arial" pitchFamily="34" charset="0"/>
              </a:rPr>
              <a:t>u</a:t>
            </a:r>
            <a:r>
              <a:rPr lang="el-GR" sz="2400" dirty="0" smtClean="0">
                <a:latin typeface="Arial" pitchFamily="34" charset="0"/>
                <a:cs typeface="Arial" pitchFamily="34" charset="0"/>
              </a:rPr>
              <a:t> = </a:t>
            </a:r>
            <a:r>
              <a:rPr lang="en-GB" sz="2400" dirty="0" smtClean="0">
                <a:latin typeface="Arial" pitchFamily="34" charset="0"/>
                <a:cs typeface="Arial" pitchFamily="34" charset="0"/>
              </a:rPr>
              <a:t>f</a:t>
            </a:r>
            <a:r>
              <a:rPr lang="el-GR" sz="2400" dirty="0" smtClean="0">
                <a:latin typeface="Arial" pitchFamily="34" charset="0"/>
                <a:cs typeface="Arial" pitchFamily="34" charset="0"/>
              </a:rPr>
              <a:t> (</a:t>
            </a:r>
            <a:r>
              <a:rPr lang="en-GB" sz="2400" dirty="0" smtClean="0">
                <a:latin typeface="Arial" pitchFamily="34" charset="0"/>
                <a:cs typeface="Arial" pitchFamily="34" charset="0"/>
              </a:rPr>
              <a:t>t</a:t>
            </a:r>
            <a:r>
              <a:rPr lang="el-GR" sz="2400" dirty="0" smtClean="0">
                <a:latin typeface="Arial" pitchFamily="34" charset="0"/>
                <a:cs typeface="Arial" pitchFamily="34" charset="0"/>
              </a:rPr>
              <a:t>),  α = </a:t>
            </a:r>
            <a:r>
              <a:rPr lang="en-GB" sz="2400" dirty="0" smtClean="0">
                <a:latin typeface="Arial" pitchFamily="34" charset="0"/>
                <a:cs typeface="Arial" pitchFamily="34" charset="0"/>
              </a:rPr>
              <a:t>f</a:t>
            </a:r>
            <a:r>
              <a:rPr lang="el-GR" sz="2400" dirty="0" smtClean="0">
                <a:latin typeface="Arial" pitchFamily="34" charset="0"/>
                <a:cs typeface="Arial" pitchFamily="34" charset="0"/>
              </a:rPr>
              <a:t> (</a:t>
            </a:r>
            <a:r>
              <a:rPr lang="en-GB" sz="2400" dirty="0" smtClean="0">
                <a:latin typeface="Arial" pitchFamily="34" charset="0"/>
                <a:cs typeface="Arial" pitchFamily="34" charset="0"/>
              </a:rPr>
              <a:t>t</a:t>
            </a:r>
            <a:r>
              <a:rPr lang="el-GR" sz="2400" dirty="0" smtClean="0">
                <a:latin typeface="Arial" pitchFamily="34" charset="0"/>
                <a:cs typeface="Arial" pitchFamily="34" charset="0"/>
              </a:rPr>
              <a:t>).</a:t>
            </a:r>
            <a:endParaRPr lang="en-US" sz="2400" dirty="0" smtClean="0">
              <a:latin typeface="Arial" pitchFamily="34" charset="0"/>
              <a:cs typeface="Arial" pitchFamily="34" charset="0"/>
            </a:endParaRPr>
          </a:p>
          <a:p>
            <a:pPr>
              <a:buNone/>
            </a:pPr>
            <a:r>
              <a:rPr lang="el-GR" sz="2400" dirty="0" smtClean="0">
                <a:latin typeface="Arial" pitchFamily="34" charset="0"/>
                <a:cs typeface="Arial" pitchFamily="34" charset="0"/>
              </a:rPr>
              <a:t> </a:t>
            </a:r>
            <a:endParaRPr lang="en-US" sz="2400" dirty="0" smtClean="0">
              <a:latin typeface="Arial" pitchFamily="34" charset="0"/>
              <a:cs typeface="Arial" pitchFamily="34" charset="0"/>
            </a:endParaRPr>
          </a:p>
          <a:p>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22</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dirty="0" smtClean="0">
                <a:solidFill>
                  <a:schemeClr val="tx1">
                    <a:tint val="75000"/>
                  </a:schemeClr>
                </a:solidFill>
                <a:latin typeface="Arial"/>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9443" y="452445"/>
            <a:ext cx="8229600" cy="1143000"/>
          </a:xfrm>
        </p:spPr>
        <p:txBody>
          <a:bodyPr>
            <a:noAutofit/>
          </a:bodyPr>
          <a:lstStyle/>
          <a:p>
            <a:pPr algn="l">
              <a:lnSpc>
                <a:spcPct val="150000"/>
              </a:lnSpc>
            </a:pPr>
            <a:r>
              <a:rPr lang="el-GR" sz="1800" dirty="0" smtClean="0">
                <a:latin typeface="Arial" pitchFamily="34" charset="0"/>
                <a:cs typeface="Arial" pitchFamily="34" charset="0"/>
              </a:rPr>
              <a:t/>
            </a:r>
            <a:br>
              <a:rPr lang="el-GR" sz="1800" dirty="0" smtClean="0">
                <a:latin typeface="Arial" pitchFamily="34" charset="0"/>
                <a:cs typeface="Arial" pitchFamily="34" charset="0"/>
              </a:rPr>
            </a:br>
            <a:r>
              <a:rPr lang="el-GR" sz="2000" dirty="0" smtClean="0">
                <a:latin typeface="Arial" pitchFamily="34" charset="0"/>
                <a:cs typeface="Arial" pitchFamily="34" charset="0"/>
              </a:rPr>
              <a:t>Πίνακας 1: Κατηγοριοποίηση των ιδεών που παρουσίασαν                         οι μαθητές σε σχέση με το είδος κίνησης της Γ.Α.Τ και                   κατανομή των μαθητών </a:t>
            </a:r>
            <a:r>
              <a:rPr lang="el-GR" sz="1800" dirty="0" smtClean="0">
                <a:latin typeface="Arial" pitchFamily="34" charset="0"/>
                <a:cs typeface="Arial" pitchFamily="34" charset="0"/>
              </a:rPr>
              <a:t>(αριθμός και ποσοστό) </a:t>
            </a:r>
            <a:r>
              <a:rPr lang="el-GR" sz="2000" dirty="0" smtClean="0">
                <a:latin typeface="Arial" pitchFamily="34" charset="0"/>
                <a:cs typeface="Arial" pitchFamily="34" charset="0"/>
              </a:rPr>
              <a:t>σε κάθε ιδέα.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en-US" sz="2000" dirty="0">
              <a:latin typeface="Arial" pitchFamily="34" charset="0"/>
              <a:cs typeface="Arial" pitchFamily="34" charset="0"/>
            </a:endParaRPr>
          </a:p>
        </p:txBody>
      </p:sp>
      <p:graphicFrame>
        <p:nvGraphicFramePr>
          <p:cNvPr id="4" name="Table 3"/>
          <p:cNvGraphicFramePr>
            <a:graphicFrameLocks noGrp="1"/>
          </p:cNvGraphicFramePr>
          <p:nvPr/>
        </p:nvGraphicFramePr>
        <p:xfrm>
          <a:off x="1619672" y="2081823"/>
          <a:ext cx="6270070" cy="4310215"/>
        </p:xfrm>
        <a:graphic>
          <a:graphicData uri="http://schemas.openxmlformats.org/drawingml/2006/table">
            <a:tbl>
              <a:tblPr/>
              <a:tblGrid>
                <a:gridCol w="1296144"/>
                <a:gridCol w="1388199"/>
                <a:gridCol w="806576"/>
                <a:gridCol w="870254"/>
                <a:gridCol w="1035106"/>
                <a:gridCol w="873791"/>
              </a:tblGrid>
              <a:tr h="718369">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a:latin typeface="Arial" pitchFamily="34" charset="0"/>
                          <a:ea typeface="Times New Roman"/>
                          <a:cs typeface="Arial" pitchFamily="34" charset="0"/>
                        </a:rPr>
                        <a:t>Ομάδα Ελέγχου</a:t>
                      </a:r>
                      <a:r>
                        <a:rPr lang="en-GB" sz="1400">
                          <a:latin typeface="Arial" pitchFamily="34" charset="0"/>
                          <a:ea typeface="Times New Roman"/>
                          <a:cs typeface="Arial" pitchFamily="34" charset="0"/>
                        </a:rPr>
                        <a:t> (n=18)</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50000"/>
                        </a:lnSpc>
                        <a:spcAft>
                          <a:spcPts val="0"/>
                        </a:spcAft>
                      </a:pPr>
                      <a:r>
                        <a:rPr lang="el-GR" sz="1400">
                          <a:latin typeface="Arial" pitchFamily="34" charset="0"/>
                          <a:ea typeface="Times New Roman"/>
                          <a:cs typeface="Arial" pitchFamily="34" charset="0"/>
                        </a:rPr>
                        <a:t>Πειραματική Ομάδα </a:t>
                      </a:r>
                      <a:r>
                        <a:rPr lang="en-GB" sz="1400">
                          <a:latin typeface="Arial" pitchFamily="34" charset="0"/>
                          <a:ea typeface="Times New Roman"/>
                          <a:cs typeface="Arial" pitchFamily="34" charset="0"/>
                        </a:rPr>
                        <a:t>(n=18)</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718369">
                <a:tc>
                  <a:txBody>
                    <a:bodyPr/>
                    <a:lstStyle/>
                    <a:p>
                      <a:pPr algn="l">
                        <a:lnSpc>
                          <a:spcPct val="150000"/>
                        </a:lnSpc>
                        <a:spcAft>
                          <a:spcPts val="0"/>
                        </a:spcAft>
                      </a:pPr>
                      <a:r>
                        <a:rPr lang="el-GR" sz="1400" dirty="0">
                          <a:latin typeface="Arial" pitchFamily="34" charset="0"/>
                          <a:ea typeface="Times New Roman"/>
                          <a:cs typeface="Arial" pitchFamily="34" charset="0"/>
                        </a:rPr>
                        <a:t>Επιστημονικά 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l-GR" sz="1400" dirty="0">
                          <a:latin typeface="Arial" pitchFamily="34" charset="0"/>
                          <a:ea typeface="Times New Roman"/>
                          <a:cs typeface="Arial" pitchFamily="34" charset="0"/>
                        </a:rPr>
                        <a:t>Εναλλακτική 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400">
                          <a:latin typeface="Arial" pitchFamily="34" charset="0"/>
                          <a:ea typeface="Times New Roman"/>
                          <a:cs typeface="Arial" pitchFamily="34" charset="0"/>
                        </a:rPr>
                        <a:t>Πριν </a:t>
                      </a:r>
                      <a:endParaRPr lang="en-US" sz="1400">
                        <a:latin typeface="Arial" pitchFamily="34" charset="0"/>
                        <a:ea typeface="Times New Roman"/>
                        <a:cs typeface="Arial" pitchFamily="34" charset="0"/>
                      </a:endParaRPr>
                    </a:p>
                    <a:p>
                      <a:pPr algn="just">
                        <a:lnSpc>
                          <a:spcPct val="150000"/>
                        </a:lnSpc>
                        <a:spcAft>
                          <a:spcPts val="0"/>
                        </a:spcAft>
                      </a:pPr>
                      <a:r>
                        <a:rPr lang="en-GB" sz="1400">
                          <a:latin typeface="Arial" pitchFamily="34" charset="0"/>
                          <a:ea typeface="Times New Roman"/>
                          <a:cs typeface="Arial" pitchFamily="34" charset="0"/>
                        </a:rPr>
                        <a:t>n (</a:t>
                      </a:r>
                      <a:r>
                        <a:rPr lang="el-GR" sz="1400">
                          <a:latin typeface="Arial" pitchFamily="34" charset="0"/>
                          <a:ea typeface="Times New Roman"/>
                          <a:cs typeface="Arial" pitchFamily="34" charset="0"/>
                        </a:rPr>
                        <a:t>%</a:t>
                      </a:r>
                      <a:r>
                        <a:rPr lang="en-GB"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400">
                          <a:latin typeface="Arial" pitchFamily="34" charset="0"/>
                          <a:ea typeface="Times New Roman"/>
                          <a:cs typeface="Arial" pitchFamily="34" charset="0"/>
                        </a:rPr>
                        <a:t>Μετά</a:t>
                      </a:r>
                      <a:endParaRPr lang="en-US" sz="1400">
                        <a:latin typeface="Arial" pitchFamily="34" charset="0"/>
                        <a:ea typeface="Times New Roman"/>
                        <a:cs typeface="Arial" pitchFamily="34" charset="0"/>
                      </a:endParaRPr>
                    </a:p>
                    <a:p>
                      <a:pPr algn="just">
                        <a:lnSpc>
                          <a:spcPct val="150000"/>
                        </a:lnSpc>
                        <a:spcAft>
                          <a:spcPts val="0"/>
                        </a:spcAft>
                      </a:pPr>
                      <a:r>
                        <a:rPr lang="en-GB" sz="1400">
                          <a:latin typeface="Arial" pitchFamily="34" charset="0"/>
                          <a:ea typeface="Times New Roman"/>
                          <a:cs typeface="Arial" pitchFamily="34" charset="0"/>
                        </a:rPr>
                        <a:t> n (</a:t>
                      </a:r>
                      <a:r>
                        <a:rPr lang="el-GR" sz="1400">
                          <a:latin typeface="Arial" pitchFamily="34" charset="0"/>
                          <a:ea typeface="Times New Roman"/>
                          <a:cs typeface="Arial" pitchFamily="34" charset="0"/>
                        </a:rPr>
                        <a:t>%</a:t>
                      </a:r>
                      <a:r>
                        <a:rPr lang="en-GB"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400">
                          <a:latin typeface="Arial" pitchFamily="34" charset="0"/>
                          <a:ea typeface="Times New Roman"/>
                          <a:cs typeface="Arial" pitchFamily="34" charset="0"/>
                        </a:rPr>
                        <a:t>Πριν </a:t>
                      </a:r>
                      <a:endParaRPr lang="en-US" sz="1400">
                        <a:latin typeface="Arial" pitchFamily="34" charset="0"/>
                        <a:ea typeface="Times New Roman"/>
                        <a:cs typeface="Arial" pitchFamily="34" charset="0"/>
                      </a:endParaRPr>
                    </a:p>
                    <a:p>
                      <a:pPr algn="just">
                        <a:lnSpc>
                          <a:spcPct val="150000"/>
                        </a:lnSpc>
                        <a:spcAft>
                          <a:spcPts val="0"/>
                        </a:spcAft>
                      </a:pPr>
                      <a:r>
                        <a:rPr lang="en-GB" sz="1400">
                          <a:latin typeface="Arial" pitchFamily="34" charset="0"/>
                          <a:ea typeface="Times New Roman"/>
                          <a:cs typeface="Arial" pitchFamily="34" charset="0"/>
                        </a:rPr>
                        <a:t>n (</a:t>
                      </a:r>
                      <a:r>
                        <a:rPr lang="el-GR" sz="1400">
                          <a:latin typeface="Arial" pitchFamily="34" charset="0"/>
                          <a:ea typeface="Times New Roman"/>
                          <a:cs typeface="Arial" pitchFamily="34" charset="0"/>
                        </a:rPr>
                        <a:t>%</a:t>
                      </a:r>
                      <a:r>
                        <a:rPr lang="en-GB"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l-GR" sz="1400">
                          <a:latin typeface="Arial" pitchFamily="34" charset="0"/>
                          <a:ea typeface="Times New Roman"/>
                          <a:cs typeface="Arial" pitchFamily="34" charset="0"/>
                        </a:rPr>
                        <a:t>Μετά</a:t>
                      </a:r>
                      <a:endParaRPr lang="en-US" sz="1400">
                        <a:latin typeface="Arial" pitchFamily="34" charset="0"/>
                        <a:ea typeface="Times New Roman"/>
                        <a:cs typeface="Arial" pitchFamily="34" charset="0"/>
                      </a:endParaRPr>
                    </a:p>
                    <a:p>
                      <a:pPr algn="just">
                        <a:lnSpc>
                          <a:spcPct val="150000"/>
                        </a:lnSpc>
                        <a:spcAft>
                          <a:spcPts val="0"/>
                        </a:spcAft>
                      </a:pPr>
                      <a:r>
                        <a:rPr lang="en-GB" sz="1400">
                          <a:latin typeface="Arial" pitchFamily="34" charset="0"/>
                          <a:ea typeface="Times New Roman"/>
                          <a:cs typeface="Arial" pitchFamily="34" charset="0"/>
                        </a:rPr>
                        <a:t> n (</a:t>
                      </a:r>
                      <a:r>
                        <a:rPr lang="el-GR" sz="1400">
                          <a:latin typeface="Arial" pitchFamily="34" charset="0"/>
                          <a:ea typeface="Times New Roman"/>
                          <a:cs typeface="Arial" pitchFamily="34" charset="0"/>
                        </a:rPr>
                        <a:t>%</a:t>
                      </a:r>
                      <a:r>
                        <a:rPr lang="en-GB"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3477">
                <a:tc>
                  <a:txBody>
                    <a:bodyPr/>
                    <a:lstStyle/>
                    <a:p>
                      <a:pPr algn="l">
                        <a:lnSpc>
                          <a:spcPct val="150000"/>
                        </a:lnSpc>
                        <a:spcAft>
                          <a:spcPts val="0"/>
                        </a:spcAft>
                      </a:pPr>
                      <a:r>
                        <a:rPr lang="el-GR" sz="1400" dirty="0">
                          <a:latin typeface="Arial" pitchFamily="34" charset="0"/>
                          <a:ea typeface="Times New Roman"/>
                          <a:cs typeface="Arial" pitchFamily="34" charset="0"/>
                        </a:rPr>
                        <a:t>Η Γ.Α.Τ είναι μια κίνηση στην οποία η απομάκρυνση είναι ημιτονοειδής συνάρτηση του χρόνου.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el-GR" sz="1400" dirty="0">
                          <a:latin typeface="Arial" pitchFamily="34" charset="0"/>
                          <a:ea typeface="Times New Roman"/>
                          <a:cs typeface="Arial" pitchFamily="34" charset="0"/>
                        </a:rPr>
                        <a:t>Η Γ.Α.Τ είναι μια ευθύγραμμη ομαλά μεταβαλλόμενη κίνηση.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400" dirty="0">
                          <a:latin typeface="Arial" pitchFamily="34" charset="0"/>
                          <a:ea typeface="Times New Roman"/>
                          <a:cs typeface="Arial" pitchFamily="34" charset="0"/>
                        </a:rPr>
                        <a:t>1(5,6</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1400" dirty="0">
                          <a:latin typeface="Arial" pitchFamily="34" charset="0"/>
                          <a:ea typeface="Times New Roman"/>
                          <a:cs typeface="Arial" pitchFamily="34" charset="0"/>
                        </a:rPr>
                        <a:t>2(11,1</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1400" dirty="0">
                          <a:latin typeface="Arial" pitchFamily="34" charset="0"/>
                          <a:ea typeface="Times New Roman"/>
                          <a:cs typeface="Arial" pitchFamily="34" charset="0"/>
                        </a:rPr>
                        <a:t>3</a:t>
                      </a:r>
                      <a:r>
                        <a:rPr lang="el-GR" sz="1400" dirty="0">
                          <a:latin typeface="Arial" pitchFamily="34" charset="0"/>
                          <a:ea typeface="Times New Roman"/>
                          <a:cs typeface="Arial" pitchFamily="34" charset="0"/>
                        </a:rPr>
                        <a:t>(16,7%)</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GB" sz="1400" dirty="0">
                          <a:latin typeface="Arial" pitchFamily="34" charset="0"/>
                          <a:ea typeface="Times New Roman"/>
                          <a:cs typeface="Arial" pitchFamily="34" charset="0"/>
                        </a:rPr>
                        <a:t>1(5,6</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7" name="Straight Connector 6"/>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23</a:t>
            </a:fld>
            <a:endParaRPr lang="en-US" sz="800" dirty="0">
              <a:latin typeface="Arial"/>
              <a:cs typeface="Arial"/>
            </a:endParaRPr>
          </a:p>
        </p:txBody>
      </p:sp>
      <p:sp>
        <p:nvSpPr>
          <p:cNvPr id="11"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820" y="811080"/>
            <a:ext cx="8229600" cy="1143000"/>
          </a:xfrm>
        </p:spPr>
        <p:txBody>
          <a:bodyPr>
            <a:noAutofit/>
          </a:bodyPr>
          <a:lstStyle/>
          <a:p>
            <a:pPr algn="l">
              <a:spcAft>
                <a:spcPts val="13200"/>
              </a:spcAft>
            </a:pPr>
            <a:r>
              <a:rPr lang="el-GR" sz="2000" dirty="0" smtClean="0">
                <a:latin typeface="Arial" pitchFamily="34" charset="0"/>
                <a:cs typeface="Arial" pitchFamily="34" charset="0"/>
              </a:rPr>
              <a:t>Πίνακας 2: Κατηγοριοποίηση των ιδεών που παρουσίασαν   </a:t>
            </a:r>
            <a:br>
              <a:rPr lang="el-GR" sz="2000" dirty="0" smtClean="0">
                <a:latin typeface="Arial" pitchFamily="34" charset="0"/>
                <a:cs typeface="Arial" pitchFamily="34" charset="0"/>
              </a:rPr>
            </a:br>
            <a:r>
              <a:rPr lang="el-GR" sz="2000" dirty="0" smtClean="0">
                <a:latin typeface="Arial" pitchFamily="34" charset="0"/>
                <a:cs typeface="Arial" pitchFamily="34" charset="0"/>
              </a:rPr>
              <a:t>οι μαθητές σε σχέση με το διάνυσμα της απομάκρυνσης στη Γ.Α.Τ           και κατανομή των μαθητών </a:t>
            </a:r>
            <a:r>
              <a:rPr lang="el-GR" sz="1800" dirty="0" smtClean="0">
                <a:latin typeface="Arial" pitchFamily="34" charset="0"/>
                <a:cs typeface="Arial" pitchFamily="34" charset="0"/>
              </a:rPr>
              <a:t>(αριθμός και ποσοστό) </a:t>
            </a:r>
            <a:r>
              <a:rPr lang="el-GR" sz="2000" dirty="0" smtClean="0">
                <a:latin typeface="Arial" pitchFamily="34" charset="0"/>
                <a:cs typeface="Arial" pitchFamily="34" charset="0"/>
              </a:rPr>
              <a:t>σε κάθε ιδέα.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en-US" sz="2000" dirty="0">
              <a:latin typeface="Arial" pitchFamily="34" charset="0"/>
              <a:cs typeface="Arial" pitchFamily="34" charset="0"/>
            </a:endParaRPr>
          </a:p>
        </p:txBody>
      </p:sp>
      <p:graphicFrame>
        <p:nvGraphicFramePr>
          <p:cNvPr id="4" name="Table 3"/>
          <p:cNvGraphicFramePr>
            <a:graphicFrameLocks noGrp="1"/>
          </p:cNvGraphicFramePr>
          <p:nvPr/>
        </p:nvGraphicFramePr>
        <p:xfrm>
          <a:off x="903710" y="2086393"/>
          <a:ext cx="7776863" cy="3217569"/>
        </p:xfrm>
        <a:graphic>
          <a:graphicData uri="http://schemas.openxmlformats.org/drawingml/2006/table">
            <a:tbl>
              <a:tblPr/>
              <a:tblGrid>
                <a:gridCol w="2085776"/>
                <a:gridCol w="1313328"/>
                <a:gridCol w="1050662"/>
                <a:gridCol w="1225773"/>
                <a:gridCol w="1050662"/>
                <a:gridCol w="1050662"/>
              </a:tblGrid>
              <a:tr h="610080">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a:t>
                      </a:r>
                      <a:r>
                        <a:rPr lang="el-GR" sz="1400" dirty="0" smtClean="0">
                          <a:latin typeface="Arial" pitchFamily="34" charset="0"/>
                          <a:ea typeface="Times New Roman"/>
                          <a:cs typeface="Arial" pitchFamily="34" charset="0"/>
                        </a:rPr>
                        <a:t>Ελέγχου</a:t>
                      </a:r>
                    </a:p>
                    <a:p>
                      <a:pPr algn="ctr">
                        <a:lnSpc>
                          <a:spcPct val="150000"/>
                        </a:lnSpc>
                        <a:spcAft>
                          <a:spcPts val="0"/>
                        </a:spcAft>
                      </a:pPr>
                      <a:r>
                        <a:rPr lang="en-GB" sz="1200" dirty="0" smtClean="0">
                          <a:latin typeface="Arial" pitchFamily="34" charset="0"/>
                          <a:ea typeface="Times New Roman"/>
                          <a:cs typeface="Arial" pitchFamily="34" charset="0"/>
                        </a:rPr>
                        <a:t>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a:t>
                      </a:r>
                      <a:r>
                        <a:rPr lang="en-GB" sz="1200" dirty="0" err="1">
                          <a:latin typeface="Arial" pitchFamily="34" charset="0"/>
                          <a:ea typeface="Times New Roman"/>
                          <a:cs typeface="Arial" pitchFamily="34" charset="0"/>
                        </a:rPr>
                        <a:t>n</a:t>
                      </a:r>
                      <a:r>
                        <a:rPr lang="en-GB" sz="1200" dirty="0">
                          <a:latin typeface="Arial" pitchFamily="34" charset="0"/>
                          <a:ea typeface="Times New Roman"/>
                          <a:cs typeface="Arial" pitchFamily="34" charset="0"/>
                        </a:rPr>
                        <a:t>=18)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51334">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πιστημονικά       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Μετά</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Μετά</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6155">
                <a:tc>
                  <a:txBody>
                    <a:bodyPr/>
                    <a:lstStyle/>
                    <a:p>
                      <a:pPr algn="ctr">
                        <a:lnSpc>
                          <a:spcPct val="150000"/>
                        </a:lnSpc>
                        <a:spcAft>
                          <a:spcPts val="0"/>
                        </a:spcAft>
                      </a:pPr>
                      <a:r>
                        <a:rPr lang="el-GR" sz="1400" dirty="0">
                          <a:latin typeface="Arial" pitchFamily="34" charset="0"/>
                          <a:ea typeface="Times New Roman"/>
                          <a:cs typeface="Arial" pitchFamily="34" charset="0"/>
                        </a:rPr>
                        <a:t>η</a:t>
                      </a:r>
                      <a:r>
                        <a:rPr lang="el-GR" sz="1400" dirty="0" smtClean="0">
                          <a:latin typeface="Arial" pitchFamily="34" charset="0"/>
                          <a:ea typeface="Times New Roman"/>
                          <a:cs typeface="Arial" pitchFamily="34" charset="0"/>
                        </a:rPr>
                        <a:t> </a:t>
                      </a:r>
                      <a:r>
                        <a:rPr lang="el-GR" sz="1400" dirty="0">
                          <a:latin typeface="Arial" pitchFamily="34" charset="0"/>
                          <a:ea typeface="Times New Roman"/>
                          <a:cs typeface="Arial" pitchFamily="34" charset="0"/>
                        </a:rPr>
                        <a:t>Γ.Α.Τ είναι μια κίνηση στην οποία η απομάκρυνση είναι ημιτονοειδής συνάρτηση του χρόνου.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σ</a:t>
                      </a:r>
                      <a:r>
                        <a:rPr lang="el-GR" sz="1400" dirty="0" smtClean="0">
                          <a:latin typeface="Arial" pitchFamily="34" charset="0"/>
                          <a:ea typeface="Times New Roman"/>
                          <a:cs typeface="Arial" pitchFamily="34" charset="0"/>
                        </a:rPr>
                        <a:t>τη </a:t>
                      </a:r>
                      <a:r>
                        <a:rPr lang="el-GR" sz="1400" dirty="0">
                          <a:latin typeface="Arial" pitchFamily="34" charset="0"/>
                          <a:ea typeface="Times New Roman"/>
                          <a:cs typeface="Arial" pitchFamily="34" charset="0"/>
                        </a:rPr>
                        <a:t>Γ.Α.Τ η απομάκρυνση είναι ανάλογη του χρόνου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6(33,3</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4(22,2</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3</a:t>
                      </a:r>
                      <a:r>
                        <a:rPr lang="el-GR" sz="1400" dirty="0">
                          <a:latin typeface="Arial" pitchFamily="34" charset="0"/>
                          <a:ea typeface="Times New Roman"/>
                          <a:cs typeface="Arial" pitchFamily="34" charset="0"/>
                        </a:rPr>
                        <a:t>(16,7%)</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1(5,6</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p>
                      <a:pPr algn="ctr">
                        <a:spcAft>
                          <a:spcPts val="0"/>
                        </a:spcAft>
                        <a:tabLst>
                          <a:tab pos="723900" algn="l"/>
                        </a:tabLst>
                      </a:pPr>
                      <a:r>
                        <a:rPr lang="el-GR" sz="1400" dirty="0">
                          <a:latin typeface="Arial" pitchFamily="34" charset="0"/>
                          <a:ea typeface="Times New Roman"/>
                          <a:cs typeface="Arial" pitchFamily="34" charset="0"/>
                        </a:rPr>
                        <a:t>	</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7" name="Straight Connector 6"/>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24</a:t>
            </a:fld>
            <a:endParaRPr lang="en-US" sz="800" dirty="0">
              <a:latin typeface="Arial"/>
              <a:cs typeface="Arial"/>
            </a:endParaRPr>
          </a:p>
        </p:txBody>
      </p:sp>
      <p:sp>
        <p:nvSpPr>
          <p:cNvPr id="11"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90354" y="2088008"/>
          <a:ext cx="8352927" cy="3258370"/>
        </p:xfrm>
        <a:graphic>
          <a:graphicData uri="http://schemas.openxmlformats.org/drawingml/2006/table">
            <a:tbl>
              <a:tblPr/>
              <a:tblGrid>
                <a:gridCol w="2677779"/>
                <a:gridCol w="1456267"/>
                <a:gridCol w="1007533"/>
                <a:gridCol w="1007534"/>
                <a:gridCol w="1075266"/>
                <a:gridCol w="1128548"/>
              </a:tblGrid>
              <a:tr h="378010">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a:t>
                      </a:r>
                      <a:r>
                        <a:rPr lang="en-GB" sz="1200" dirty="0" err="1">
                          <a:latin typeface="Arial" pitchFamily="34" charset="0"/>
                          <a:ea typeface="Times New Roman"/>
                          <a:cs typeface="Arial" pitchFamily="34" charset="0"/>
                        </a:rPr>
                        <a:t>n</a:t>
                      </a:r>
                      <a:r>
                        <a:rPr lang="en-GB" sz="1200" dirty="0">
                          <a:latin typeface="Arial" pitchFamily="34" charset="0"/>
                          <a:ea typeface="Times New Roman"/>
                          <a:cs typeface="Arial" pitchFamily="34" charset="0"/>
                        </a:rPr>
                        <a:t>=18)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22278">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πιστημονικά                    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77972">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l-GR" sz="1400" kern="1200" dirty="0" smtClean="0">
                          <a:solidFill>
                            <a:schemeClr val="tx1"/>
                          </a:solidFill>
                          <a:latin typeface="Arial" pitchFamily="34" charset="0"/>
                          <a:ea typeface="+mn-ea"/>
                          <a:cs typeface="Arial" pitchFamily="34" charset="0"/>
                        </a:rPr>
                        <a:t>στη Γ.Α.Τ η απομάκρυνση είναι η θέση του ταλαντωτή από τη θέση ισορροπίας και κατά συνέπεια έχει φορά από τη Θ.Ι προς το σημείο που βρίσκεται        ο ταλαντωτής.</a:t>
                      </a:r>
                      <a:endParaRPr lang="en-US" sz="1400" dirty="0" smtClean="0">
                        <a:latin typeface="Arial" pitchFamily="34" charset="0"/>
                        <a:ea typeface="Times New Roman"/>
                        <a:cs typeface="Arial" pitchFamily="34" charset="0"/>
                      </a:endParaRPr>
                    </a:p>
                    <a:p>
                      <a:pPr algn="ctr">
                        <a:lnSpc>
                          <a:spcPct val="150000"/>
                        </a:lnSpc>
                        <a:spcAft>
                          <a:spcPts val="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σ</a:t>
                      </a:r>
                      <a:r>
                        <a:rPr lang="el-GR" sz="1400" dirty="0" smtClean="0">
                          <a:latin typeface="Arial" pitchFamily="34" charset="0"/>
                          <a:ea typeface="Times New Roman"/>
                          <a:cs typeface="Arial" pitchFamily="34" charset="0"/>
                        </a:rPr>
                        <a:t>τη </a:t>
                      </a:r>
                      <a:r>
                        <a:rPr lang="el-GR" sz="1400" dirty="0">
                          <a:latin typeface="Arial" pitchFamily="34" charset="0"/>
                          <a:ea typeface="Times New Roman"/>
                          <a:cs typeface="Arial" pitchFamily="34" charset="0"/>
                        </a:rPr>
                        <a:t>Γ.Α.Τ η απομάκρυνση είναι ομόρροπη με τη δύναμη επαναφοράς</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5(27,8</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2(11,1</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4(22,2</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0(0</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25</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90354" y="2089751"/>
          <a:ext cx="8352927" cy="3218904"/>
        </p:xfrm>
        <a:graphic>
          <a:graphicData uri="http://schemas.openxmlformats.org/drawingml/2006/table">
            <a:tbl>
              <a:tblPr/>
              <a:tblGrid>
                <a:gridCol w="1822648"/>
                <a:gridCol w="2218267"/>
                <a:gridCol w="982133"/>
                <a:gridCol w="999067"/>
                <a:gridCol w="1143000"/>
                <a:gridCol w="1187812"/>
              </a:tblGrid>
              <a:tr h="544898">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44898">
                <a:tc>
                  <a:txBody>
                    <a:bodyPr/>
                    <a:lstStyle/>
                    <a:p>
                      <a:pPr algn="ctr">
                        <a:lnSpc>
                          <a:spcPct val="150000"/>
                        </a:lnSpc>
                        <a:spcAft>
                          <a:spcPts val="0"/>
                        </a:spcAft>
                      </a:pPr>
                      <a:r>
                        <a:rPr lang="el-GR" sz="1400" dirty="0" smtClean="0">
                          <a:latin typeface="Arial" pitchFamily="34" charset="0"/>
                          <a:ea typeface="Times New Roman"/>
                          <a:cs typeface="Arial" pitchFamily="34" charset="0"/>
                        </a:rPr>
                        <a:t>επιστημονικά 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3926">
                <a:tc>
                  <a:txBody>
                    <a:bodyPr/>
                    <a:lstStyle/>
                    <a:p>
                      <a:pPr algn="ctr">
                        <a:lnSpc>
                          <a:spcPct val="150000"/>
                        </a:lnSpc>
                        <a:spcAft>
                          <a:spcPts val="0"/>
                        </a:spcAft>
                      </a:pPr>
                      <a:r>
                        <a:rPr lang="el-GR" sz="1400" kern="1200" dirty="0" smtClean="0">
                          <a:solidFill>
                            <a:schemeClr val="tx1"/>
                          </a:solidFill>
                          <a:latin typeface="Arial" pitchFamily="34" charset="0"/>
                          <a:ea typeface="+mn-ea"/>
                          <a:cs typeface="Arial" pitchFamily="34" charset="0"/>
                        </a:rPr>
                        <a:t>στη Γ.Α.Τ η απομάκρυνση είναι η θέση του ταλαντωτή από τη θέση ισορροπίας</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άν </a:t>
                      </a:r>
                      <a:r>
                        <a:rPr lang="el-GR" sz="1400" dirty="0">
                          <a:latin typeface="Arial" pitchFamily="34" charset="0"/>
                          <a:ea typeface="Times New Roman"/>
                          <a:cs typeface="Arial" pitchFamily="34" charset="0"/>
                        </a:rPr>
                        <a:t>ο ταλαντωτής είναι αντικείμενο στο άκρο ελατηρίου, η θέση του (απομάκρυνση) είναι οπωσδήποτε ίση με την επιμήκυνση του ελατηρίου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a:latin typeface="Arial" pitchFamily="34" charset="0"/>
                          <a:ea typeface="Times New Roman"/>
                          <a:cs typeface="Arial" pitchFamily="34" charset="0"/>
                        </a:rPr>
                        <a:t>0(0</a:t>
                      </a:r>
                      <a:r>
                        <a:rPr lang="el-GR"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a:latin typeface="Arial" pitchFamily="34" charset="0"/>
                          <a:ea typeface="Times New Roman"/>
                          <a:cs typeface="Arial" pitchFamily="34" charset="0"/>
                        </a:rPr>
                        <a:t>0(0</a:t>
                      </a:r>
                      <a:r>
                        <a:rPr lang="el-GR" sz="1400">
                          <a:latin typeface="Arial" pitchFamily="34" charset="0"/>
                          <a:ea typeface="Times New Roman"/>
                          <a:cs typeface="Arial" pitchFamily="34" charset="0"/>
                        </a:rPr>
                        <a:t>%)</a:t>
                      </a:r>
                      <a:endParaRPr lang="en-US" sz="140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2(11,1</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3(16,7</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26</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885" y="816526"/>
            <a:ext cx="8229600" cy="1143000"/>
          </a:xfrm>
        </p:spPr>
        <p:txBody>
          <a:bodyPr>
            <a:noAutofit/>
          </a:bodyPr>
          <a:lstStyle/>
          <a:p>
            <a:pPr algn="l"/>
            <a:r>
              <a:rPr lang="el-GR" sz="2000" dirty="0" smtClean="0">
                <a:latin typeface="Arial" pitchFamily="34" charset="0"/>
                <a:cs typeface="Arial" pitchFamily="34" charset="0"/>
              </a:rPr>
              <a:t>Πίνακας 3: Κατηγοριοποίηση των ιδεών που παρουσίασαν οι μαθητές σε σχέση με τις δυνάμεις που ασκούνται στον ταλαντωτή στη Γ.Α.Τ και κατανομή των μαθητών (αριθμός και ποσοστό) σε κάθε ιδέα. </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endParaRPr lang="en-US" sz="2000" dirty="0">
              <a:latin typeface="Arial" pitchFamily="34" charset="0"/>
              <a:cs typeface="Arial" pitchFamily="34" charset="0"/>
            </a:endParaRPr>
          </a:p>
        </p:txBody>
      </p:sp>
      <p:graphicFrame>
        <p:nvGraphicFramePr>
          <p:cNvPr id="3" name="Table 2"/>
          <p:cNvGraphicFramePr>
            <a:graphicFrameLocks noGrp="1"/>
          </p:cNvGraphicFramePr>
          <p:nvPr/>
        </p:nvGraphicFramePr>
        <p:xfrm>
          <a:off x="787400" y="2090213"/>
          <a:ext cx="8140576" cy="2591854"/>
        </p:xfrm>
        <a:graphic>
          <a:graphicData uri="http://schemas.openxmlformats.org/drawingml/2006/table">
            <a:tbl>
              <a:tblPr/>
              <a:tblGrid>
                <a:gridCol w="2099733"/>
                <a:gridCol w="1964267"/>
                <a:gridCol w="1009898"/>
                <a:gridCol w="878169"/>
                <a:gridCol w="1290946"/>
                <a:gridCol w="897563"/>
              </a:tblGrid>
              <a:tr h="492141">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67246">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πιστημονικά </a:t>
                      </a:r>
                      <a:r>
                        <a:rPr lang="el-GR" sz="1400" dirty="0">
                          <a:latin typeface="Arial" pitchFamily="34" charset="0"/>
                          <a:ea typeface="Times New Roman"/>
                          <a:cs typeface="Arial" pitchFamily="34" charset="0"/>
                        </a:rPr>
                        <a:t>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9633">
                <a:tc>
                  <a:txBody>
                    <a:bodyPr/>
                    <a:lstStyle/>
                    <a:p>
                      <a:pPr algn="ctr">
                        <a:spcAft>
                          <a:spcPts val="1200"/>
                        </a:spcAft>
                      </a:pPr>
                      <a:r>
                        <a:rPr lang="el-GR" sz="1400" dirty="0" smtClean="0">
                          <a:latin typeface="Arial" pitchFamily="34" charset="0"/>
                          <a:ea typeface="Times New Roman"/>
                          <a:cs typeface="Arial" pitchFamily="34" charset="0"/>
                        </a:rPr>
                        <a:t>στη </a:t>
                      </a:r>
                      <a:r>
                        <a:rPr lang="el-GR" sz="1400" dirty="0">
                          <a:latin typeface="Arial" pitchFamily="34" charset="0"/>
                          <a:ea typeface="Times New Roman"/>
                          <a:cs typeface="Arial" pitchFamily="34" charset="0"/>
                        </a:rPr>
                        <a:t>Γ.Α.Τ η  δύναμη επαναφοράς είναι η συνισταμένη των δυνάμεων που ασκούνται στον ταλαντωτή.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1200"/>
                        </a:spcAft>
                      </a:pPr>
                      <a:r>
                        <a:rPr lang="el-GR" sz="1400" dirty="0" smtClean="0">
                          <a:latin typeface="Arial" pitchFamily="34" charset="0"/>
                          <a:ea typeface="Times New Roman"/>
                          <a:cs typeface="Arial" pitchFamily="34" charset="0"/>
                        </a:rPr>
                        <a:t>η </a:t>
                      </a:r>
                      <a:r>
                        <a:rPr lang="el-GR" sz="1400" dirty="0">
                          <a:latin typeface="Arial" pitchFamily="34" charset="0"/>
                          <a:ea typeface="Times New Roman"/>
                          <a:cs typeface="Arial" pitchFamily="34" charset="0"/>
                        </a:rPr>
                        <a:t>δύναμη</a:t>
                      </a:r>
                      <a:r>
                        <a:rPr lang="el-GR" sz="1400" dirty="0" smtClean="0">
                          <a:latin typeface="Arial" pitchFamily="34" charset="0"/>
                          <a:ea typeface="Times New Roman"/>
                          <a:cs typeface="Arial" pitchFamily="34" charset="0"/>
                        </a:rPr>
                        <a:t> </a:t>
                      </a:r>
                      <a:r>
                        <a:rPr lang="en-US" sz="1400" dirty="0" smtClean="0">
                          <a:latin typeface="Arial" pitchFamily="34" charset="0"/>
                          <a:ea typeface="Times New Roman"/>
                          <a:cs typeface="Arial" pitchFamily="34" charset="0"/>
                        </a:rPr>
                        <a:t>  </a:t>
                      </a:r>
                      <a:r>
                        <a:rPr lang="el-GR" sz="1400" dirty="0" smtClean="0">
                          <a:latin typeface="Arial" pitchFamily="34" charset="0"/>
                          <a:ea typeface="Times New Roman"/>
                          <a:cs typeface="Arial" pitchFamily="34" charset="0"/>
                        </a:rPr>
                        <a:t>επαναφοράς </a:t>
                      </a:r>
                      <a:r>
                        <a:rPr lang="el-GR" sz="1400" dirty="0">
                          <a:latin typeface="Arial" pitchFamily="34" charset="0"/>
                          <a:ea typeface="Times New Roman"/>
                          <a:cs typeface="Arial" pitchFamily="34" charset="0"/>
                        </a:rPr>
                        <a:t>είναι</a:t>
                      </a:r>
                      <a:r>
                        <a:rPr lang="el-GR" sz="1400" dirty="0" smtClean="0">
                          <a:latin typeface="Arial" pitchFamily="34" charset="0"/>
                          <a:ea typeface="Times New Roman"/>
                          <a:cs typeface="Arial" pitchFamily="34" charset="0"/>
                        </a:rPr>
                        <a:t> </a:t>
                      </a:r>
                      <a:r>
                        <a:rPr lang="el-GR" sz="1400" baseline="0" dirty="0" smtClean="0">
                          <a:latin typeface="Arial" pitchFamily="34" charset="0"/>
                          <a:ea typeface="Times New Roman"/>
                          <a:cs typeface="Arial" pitchFamily="34" charset="0"/>
                        </a:rPr>
                        <a:t>                               </a:t>
                      </a:r>
                      <a:r>
                        <a:rPr lang="el-GR" sz="1400" dirty="0" smtClean="0">
                          <a:latin typeface="Arial" pitchFamily="34" charset="0"/>
                          <a:ea typeface="Times New Roman"/>
                          <a:cs typeface="Arial" pitchFamily="34" charset="0"/>
                        </a:rPr>
                        <a:t>η </a:t>
                      </a:r>
                      <a:r>
                        <a:rPr lang="el-GR" sz="1400" dirty="0">
                          <a:latin typeface="Arial" pitchFamily="34" charset="0"/>
                          <a:ea typeface="Times New Roman"/>
                          <a:cs typeface="Arial" pitchFamily="34" charset="0"/>
                        </a:rPr>
                        <a:t>δύναμη ελατηρίου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200"/>
                        </a:spcAft>
                      </a:pPr>
                      <a:r>
                        <a:rPr lang="en-GB" sz="1400" dirty="0" smtClean="0">
                          <a:latin typeface="Arial" pitchFamily="34" charset="0"/>
                          <a:ea typeface="Times New Roman"/>
                          <a:cs typeface="Arial" pitchFamily="34" charset="0"/>
                        </a:rPr>
                        <a:t>3</a:t>
                      </a:r>
                      <a:r>
                        <a:rPr lang="en-GB" sz="1400" dirty="0">
                          <a:latin typeface="Arial" pitchFamily="34" charset="0"/>
                          <a:ea typeface="Times New Roman"/>
                          <a:cs typeface="Arial" pitchFamily="34" charset="0"/>
                        </a:rPr>
                        <a:t>(16,7</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200"/>
                        </a:spcAft>
                      </a:pPr>
                      <a:r>
                        <a:rPr lang="en-GB" sz="1400" dirty="0" smtClean="0">
                          <a:latin typeface="Arial" pitchFamily="34" charset="0"/>
                          <a:ea typeface="Times New Roman"/>
                          <a:cs typeface="Arial" pitchFamily="34" charset="0"/>
                        </a:rPr>
                        <a:t>2</a:t>
                      </a:r>
                      <a:r>
                        <a:rPr lang="en-GB" sz="1400" dirty="0">
                          <a:latin typeface="Arial" pitchFamily="34" charset="0"/>
                          <a:ea typeface="Times New Roman"/>
                          <a:cs typeface="Arial" pitchFamily="34" charset="0"/>
                        </a:rPr>
                        <a:t>(11,1</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200"/>
                        </a:spcAft>
                      </a:pPr>
                      <a:r>
                        <a:rPr lang="en-GB" sz="1400" dirty="0" smtClean="0">
                          <a:latin typeface="Arial" pitchFamily="34" charset="0"/>
                          <a:ea typeface="Times New Roman"/>
                          <a:cs typeface="Arial" pitchFamily="34" charset="0"/>
                        </a:rPr>
                        <a:t>4</a:t>
                      </a:r>
                      <a:r>
                        <a:rPr lang="en-GB" sz="1400" dirty="0">
                          <a:latin typeface="Arial" pitchFamily="34" charset="0"/>
                          <a:ea typeface="Times New Roman"/>
                          <a:cs typeface="Arial" pitchFamily="34" charset="0"/>
                        </a:rPr>
                        <a:t>(22,2</a:t>
                      </a:r>
                      <a:r>
                        <a:rPr lang="el-GR" sz="1400" dirty="0" smtClean="0">
                          <a:latin typeface="Arial" pitchFamily="34" charset="0"/>
                          <a:ea typeface="Times New Roman"/>
                          <a:cs typeface="Arial" pitchFamily="34" charset="0"/>
                        </a:rPr>
                        <a:t>%)</a:t>
                      </a:r>
                    </a:p>
                    <a:p>
                      <a:pPr algn="ctr">
                        <a:lnSpc>
                          <a:spcPct val="150000"/>
                        </a:lnSpc>
                        <a:spcAft>
                          <a:spcPts val="120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1200"/>
                        </a:spcAft>
                        <a:buClrTx/>
                        <a:buSzTx/>
                        <a:buFontTx/>
                        <a:buNone/>
                        <a:tabLst/>
                        <a:defRPr/>
                      </a:pPr>
                      <a:r>
                        <a:rPr lang="en-GB" sz="1400" baseline="0" dirty="0" smtClean="0">
                          <a:latin typeface="Arial" pitchFamily="34" charset="0"/>
                          <a:ea typeface="Times New Roman"/>
                          <a:cs typeface="Arial" pitchFamily="34" charset="0"/>
                        </a:rPr>
                        <a:t>                  </a:t>
                      </a:r>
                      <a:r>
                        <a:rPr lang="en-GB" sz="1400" dirty="0" smtClean="0">
                          <a:latin typeface="Arial" pitchFamily="34" charset="0"/>
                          <a:ea typeface="Times New Roman"/>
                          <a:cs typeface="Arial" pitchFamily="34" charset="0"/>
                        </a:rPr>
                        <a:t>4(22,2</a:t>
                      </a:r>
                      <a:r>
                        <a:rPr lang="el-GR" sz="1400" dirty="0" smtClean="0">
                          <a:latin typeface="Arial" pitchFamily="34" charset="0"/>
                          <a:ea typeface="Times New Roman"/>
                          <a:cs typeface="Arial" pitchFamily="34" charset="0"/>
                        </a:rPr>
                        <a:t>%)</a:t>
                      </a:r>
                      <a:endParaRPr lang="en-US" sz="1400" dirty="0" smtClean="0">
                        <a:latin typeface="Arial" pitchFamily="34" charset="0"/>
                        <a:ea typeface="Times New Roman"/>
                        <a:cs typeface="Arial" pitchFamily="34" charset="0"/>
                      </a:endParaRPr>
                    </a:p>
                    <a:p>
                      <a:pPr algn="ctr">
                        <a:spcAft>
                          <a:spcPts val="120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27</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78933" y="2082802"/>
          <a:ext cx="8149043" cy="2704406"/>
        </p:xfrm>
        <a:graphic>
          <a:graphicData uri="http://schemas.openxmlformats.org/drawingml/2006/table">
            <a:tbl>
              <a:tblPr/>
              <a:tblGrid>
                <a:gridCol w="2108200"/>
                <a:gridCol w="1964267"/>
                <a:gridCol w="1009898"/>
                <a:gridCol w="1121956"/>
                <a:gridCol w="975413"/>
                <a:gridCol w="969309"/>
              </a:tblGrid>
              <a:tr h="628071">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200" dirty="0" smtClean="0">
                          <a:latin typeface="Arial" pitchFamily="34" charset="0"/>
                          <a:ea typeface="Times New Roman"/>
                          <a:cs typeface="Arial" pitchFamily="34" charset="0"/>
                        </a:rPr>
                        <a:t>(</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28071">
                <a:tc>
                  <a:txBody>
                    <a:bodyPr/>
                    <a:lstStyle/>
                    <a:p>
                      <a:pPr algn="ctr">
                        <a:lnSpc>
                          <a:spcPct val="150000"/>
                        </a:lnSpc>
                        <a:spcAft>
                          <a:spcPts val="0"/>
                        </a:spcAft>
                      </a:pPr>
                      <a:r>
                        <a:rPr lang="el-GR" sz="1400" dirty="0" smtClean="0">
                          <a:latin typeface="Arial" pitchFamily="34" charset="0"/>
                          <a:ea typeface="Times New Roman"/>
                          <a:cs typeface="Arial" pitchFamily="34" charset="0"/>
                        </a:rPr>
                        <a:t>επιστημονικά </a:t>
                      </a:r>
                      <a:r>
                        <a:rPr lang="el-GR" sz="1400" dirty="0">
                          <a:latin typeface="Arial" pitchFamily="34" charset="0"/>
                          <a:ea typeface="Times New Roman"/>
                          <a:cs typeface="Arial" pitchFamily="34" charset="0"/>
                        </a:rPr>
                        <a:t>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36255">
                <a:tc>
                  <a:txBody>
                    <a:bodyPr/>
                    <a:lstStyle/>
                    <a:p>
                      <a:pPr algn="ctr">
                        <a:spcAft>
                          <a:spcPts val="0"/>
                        </a:spcAft>
                      </a:pPr>
                      <a:r>
                        <a:rPr lang="el-GR" sz="1400" kern="1200" dirty="0" smtClean="0">
                          <a:solidFill>
                            <a:schemeClr val="tx1"/>
                          </a:solidFill>
                          <a:latin typeface="Arial" pitchFamily="34" charset="0"/>
                          <a:ea typeface="+mn-ea"/>
                          <a:cs typeface="Arial" pitchFamily="34" charset="0"/>
                        </a:rPr>
                        <a:t>η δύναμη ελατηρίου   είναι ανάλογη της επιμήκυνσης που δέχεται το ελατήριο.</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l-GR" sz="1400" dirty="0">
                          <a:latin typeface="Arial" pitchFamily="34" charset="0"/>
                          <a:ea typeface="Times New Roman"/>
                          <a:cs typeface="Arial" pitchFamily="34" charset="0"/>
                        </a:rPr>
                        <a:t>σ</a:t>
                      </a:r>
                      <a:r>
                        <a:rPr lang="el-GR" sz="1400" dirty="0" smtClean="0">
                          <a:latin typeface="Arial" pitchFamily="34" charset="0"/>
                          <a:ea typeface="Times New Roman"/>
                          <a:cs typeface="Arial" pitchFamily="34" charset="0"/>
                        </a:rPr>
                        <a:t>τον </a:t>
                      </a:r>
                      <a:r>
                        <a:rPr lang="el-GR" sz="1400" dirty="0">
                          <a:latin typeface="Arial" pitchFamily="34" charset="0"/>
                          <a:ea typeface="Times New Roman"/>
                          <a:cs typeface="Arial" pitchFamily="34" charset="0"/>
                        </a:rPr>
                        <a:t>ταλαντωτή πάντοτε ασκείται</a:t>
                      </a:r>
                      <a:r>
                        <a:rPr lang="el-GR" sz="1400" dirty="0" smtClean="0">
                          <a:latin typeface="Arial" pitchFamily="34" charset="0"/>
                          <a:ea typeface="Times New Roman"/>
                          <a:cs typeface="Arial" pitchFamily="34" charset="0"/>
                        </a:rPr>
                        <a:t>             η </a:t>
                      </a:r>
                      <a:r>
                        <a:rPr lang="el-GR" sz="1400" dirty="0">
                          <a:latin typeface="Arial" pitchFamily="34" charset="0"/>
                          <a:ea typeface="Times New Roman"/>
                          <a:cs typeface="Arial" pitchFamily="34" charset="0"/>
                        </a:rPr>
                        <a:t>δύναμη ελατηρίου</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6(33,3</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7(38,9</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6(33,3</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10(55,5</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28</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78933" y="2082800"/>
          <a:ext cx="8149043" cy="2536616"/>
        </p:xfrm>
        <a:graphic>
          <a:graphicData uri="http://schemas.openxmlformats.org/drawingml/2006/table">
            <a:tbl>
              <a:tblPr/>
              <a:tblGrid>
                <a:gridCol w="2006600"/>
                <a:gridCol w="2091267"/>
                <a:gridCol w="984498"/>
                <a:gridCol w="1121956"/>
                <a:gridCol w="901114"/>
                <a:gridCol w="1043608"/>
              </a:tblGrid>
              <a:tr h="457201">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200" dirty="0" smtClean="0">
                          <a:latin typeface="Arial" pitchFamily="34" charset="0"/>
                          <a:ea typeface="Times New Roman"/>
                          <a:cs typeface="Arial" pitchFamily="34" charset="0"/>
                        </a:rPr>
                        <a:t>(</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79219">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πιστημονικά </a:t>
                      </a:r>
                      <a:r>
                        <a:rPr lang="el-GR" sz="1400" dirty="0">
                          <a:latin typeface="Arial" pitchFamily="34" charset="0"/>
                          <a:ea typeface="Times New Roman"/>
                          <a:cs typeface="Arial" pitchFamily="34" charset="0"/>
                        </a:rPr>
                        <a:t>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2176">
                <a:tc>
                  <a:txBody>
                    <a:bodyPr/>
                    <a:lstStyle/>
                    <a:p>
                      <a:pPr algn="ctr">
                        <a:spcAft>
                          <a:spcPts val="0"/>
                        </a:spcAft>
                      </a:pPr>
                      <a:r>
                        <a:rPr lang="el-GR" sz="1400" kern="1200" dirty="0" smtClean="0">
                          <a:solidFill>
                            <a:schemeClr val="tx1"/>
                          </a:solidFill>
                          <a:latin typeface="Arial" pitchFamily="34" charset="0"/>
                          <a:ea typeface="+mn-ea"/>
                          <a:cs typeface="Arial" pitchFamily="34" charset="0"/>
                        </a:rPr>
                        <a:t>στη Γ.Α.Τ η  δύναμη επαναφοράς είναι η συνισταμένη των δυνάμεων που ασκούνται στον ταλαντωτή.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κτός </a:t>
                      </a:r>
                      <a:r>
                        <a:rPr lang="el-GR" sz="1400" dirty="0">
                          <a:latin typeface="Arial" pitchFamily="34" charset="0"/>
                          <a:ea typeface="Times New Roman"/>
                          <a:cs typeface="Arial" pitchFamily="34" charset="0"/>
                        </a:rPr>
                        <a:t>από τις ασκούμενες -από το περιβάλλον- δυνάμεις, σε κάθε αρμονικό ταλαντωτή ασκείται και μία δύναμη επαναφοράς</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14(77,8</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9(50</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9(50</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4(22,2</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29</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a:t>
            </a:r>
            <a:r>
              <a:rPr kumimoji="0" lang="el-GR" sz="800" b="0" i="0" u="none" strike="noStrike" kern="1200" cap="none" spc="0" normalizeH="0" noProof="0" dirty="0" smtClean="0">
                <a:ln>
                  <a:noFill/>
                </a:ln>
                <a:solidFill>
                  <a:schemeClr val="tx1">
                    <a:tint val="75000"/>
                  </a:schemeClr>
                </a:solidFill>
                <a:effectLst/>
                <a:uLnTx/>
                <a:uFillTx/>
                <a:latin typeface="Arial"/>
                <a:ea typeface="+mn-ea"/>
                <a:cs typeface="Arial"/>
              </a:rPr>
              <a:t>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4000" dirty="0">
              <a:latin typeface="Arial" pitchFamily="34" charset="0"/>
              <a:cs typeface="Arial" pitchFamily="34" charset="0"/>
            </a:endParaRPr>
          </a:p>
        </p:txBody>
      </p:sp>
      <p:sp>
        <p:nvSpPr>
          <p:cNvPr id="3" name="Content Placeholder 2"/>
          <p:cNvSpPr>
            <a:spLocks noGrp="1"/>
          </p:cNvSpPr>
          <p:nvPr>
            <p:ph idx="1"/>
          </p:nvPr>
        </p:nvSpPr>
        <p:spPr>
          <a:xfrm>
            <a:off x="264405" y="2577948"/>
            <a:ext cx="7843091" cy="3584938"/>
          </a:xfrm>
        </p:spPr>
        <p:txBody>
          <a:bodyPr>
            <a:normAutofit/>
          </a:bodyPr>
          <a:lstStyle/>
          <a:p>
            <a:pPr>
              <a:lnSpc>
                <a:spcPct val="150000"/>
              </a:lnSpc>
              <a:buNone/>
            </a:pPr>
            <a:r>
              <a:rPr lang="el-GR" sz="2400" dirty="0" smtClean="0"/>
              <a:t>    Η επιστημονική βιβλιογραφία στερείται από έρευνες που διερευνούν την επίδραση που έχει η ενεργώς χρήση των προσομοιώσεων σε σχέση με την παρακολούθηση επιδείξεων εικονικών πειραμάτων, στην εννοιολογική κατανόηση των Φ.Ε και ιδιαίτερα στο θεματικό πλαίσιο της Απλής Αρμονικής Ταλάντωσης. </a:t>
            </a:r>
            <a:endParaRPr lang="en-US" sz="2400" dirty="0" smtClean="0">
              <a:latin typeface="Arial" pitchFamily="34" charset="0"/>
              <a:cs typeface="Arial" pitchFamily="34" charset="0"/>
            </a:endParaRPr>
          </a:p>
        </p:txBody>
      </p:sp>
      <p:cxnSp>
        <p:nvCxnSpPr>
          <p:cNvPr id="4" name="Straight Connector 3"/>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a:t>
            </a:fld>
            <a:endParaRPr lang="en-US" sz="800" dirty="0">
              <a:latin typeface="Arial"/>
              <a:cs typeface="Arial"/>
            </a:endParaRPr>
          </a:p>
        </p:txBody>
      </p:sp>
      <p:sp>
        <p:nvSpPr>
          <p:cNvPr id="13"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a:t>
            </a:r>
            <a:r>
              <a:rPr lang="en-US" sz="800" dirty="0" smtClean="0">
                <a:latin typeface="Arial"/>
                <a:cs typeface="Arial"/>
              </a:rPr>
              <a:t> 201</a:t>
            </a:r>
            <a:r>
              <a:rPr lang="el-GR" sz="800" dirty="0" smtClean="0">
                <a:latin typeface="Arial"/>
                <a:cs typeface="Arial"/>
              </a:rPr>
              <a:t>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95866" y="2081747"/>
          <a:ext cx="8132109" cy="2529200"/>
        </p:xfrm>
        <a:graphic>
          <a:graphicData uri="http://schemas.openxmlformats.org/drawingml/2006/table">
            <a:tbl>
              <a:tblPr/>
              <a:tblGrid>
                <a:gridCol w="2099734"/>
                <a:gridCol w="2108447"/>
                <a:gridCol w="1008112"/>
                <a:gridCol w="971094"/>
                <a:gridCol w="1117138"/>
                <a:gridCol w="827584"/>
              </a:tblGrid>
              <a:tr h="542373">
                <a:tc gridSpan="2">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200" dirty="0" smtClean="0">
                          <a:latin typeface="Arial" pitchFamily="34" charset="0"/>
                          <a:ea typeface="Times New Roman"/>
                          <a:cs typeface="Arial" pitchFamily="34" charset="0"/>
                        </a:rPr>
                        <a:t>(</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42373">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πιστημονικά </a:t>
                      </a:r>
                      <a:r>
                        <a:rPr lang="el-GR" sz="1400" dirty="0">
                          <a:latin typeface="Arial" pitchFamily="34" charset="0"/>
                          <a:ea typeface="Times New Roman"/>
                          <a:cs typeface="Arial" pitchFamily="34" charset="0"/>
                        </a:rPr>
                        <a:t>αποδεκτή</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ε</a:t>
                      </a:r>
                      <a:r>
                        <a:rPr lang="el-GR" sz="1400" dirty="0" smtClean="0">
                          <a:latin typeface="Arial" pitchFamily="34" charset="0"/>
                          <a:ea typeface="Times New Roman"/>
                          <a:cs typeface="Arial" pitchFamily="34" charset="0"/>
                        </a:rPr>
                        <a:t>ναλλακτική </a:t>
                      </a:r>
                      <a:r>
                        <a:rPr lang="el-GR" sz="1400" dirty="0">
                          <a:latin typeface="Arial" pitchFamily="34" charset="0"/>
                          <a:ea typeface="Times New Roman"/>
                          <a:cs typeface="Arial" pitchFamily="34" charset="0"/>
                        </a:rPr>
                        <a:t>αντίληψη</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947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400" kern="1200" dirty="0" smtClean="0">
                          <a:solidFill>
                            <a:schemeClr val="tx1"/>
                          </a:solidFill>
                          <a:latin typeface="Arial" pitchFamily="34" charset="0"/>
                          <a:ea typeface="+mn-ea"/>
                          <a:cs typeface="Arial" pitchFamily="34" charset="0"/>
                        </a:rPr>
                        <a:t>στη Γ.Α.Τ. όταν η συνισταμένη δύναμη (δύναμη επαναφοράς) είναι μηδέν η ταχύτητα είναι μέγιστη</a:t>
                      </a:r>
                      <a:endParaRPr lang="en-US" sz="1400" kern="1200" dirty="0" smtClean="0">
                        <a:solidFill>
                          <a:schemeClr val="tx1"/>
                        </a:solidFill>
                        <a:latin typeface="Arial" pitchFamily="34" charset="0"/>
                        <a:ea typeface="+mn-ea"/>
                        <a:cs typeface="Arial" pitchFamily="34" charset="0"/>
                      </a:endParaRPr>
                    </a:p>
                    <a:p>
                      <a:pPr algn="ctr">
                        <a:spcAft>
                          <a:spcPts val="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l-GR" sz="1400" kern="1200" dirty="0" smtClean="0">
                          <a:solidFill>
                            <a:schemeClr val="tx1"/>
                          </a:solidFill>
                          <a:latin typeface="Arial" pitchFamily="34" charset="0"/>
                          <a:ea typeface="+mn-ea"/>
                          <a:cs typeface="Arial" pitchFamily="34" charset="0"/>
                        </a:rPr>
                        <a:t>όταν η συνισταμένη δύναμη (δύναμη επαναφοράς) είναι μηδέν η ταχύτητα είναι μηδέν.</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10(55,6</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6(33,3</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10(55,</a:t>
                      </a:r>
                      <a:r>
                        <a:rPr lang="el-GR" sz="1400" dirty="0">
                          <a:latin typeface="Arial" pitchFamily="34" charset="0"/>
                          <a:ea typeface="Times New Roman"/>
                          <a:cs typeface="Arial" pitchFamily="34" charset="0"/>
                        </a:rPr>
                        <a:t>6%)</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400" dirty="0">
                          <a:latin typeface="Arial" pitchFamily="34" charset="0"/>
                          <a:ea typeface="Times New Roman"/>
                          <a:cs typeface="Arial" pitchFamily="34" charset="0"/>
                        </a:rPr>
                        <a:t>0(0</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30</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14" y="816526"/>
            <a:ext cx="8229600" cy="1143000"/>
          </a:xfrm>
        </p:spPr>
        <p:txBody>
          <a:bodyPr>
            <a:noAutofit/>
          </a:bodyPr>
          <a:lstStyle/>
          <a:p>
            <a:r>
              <a:rPr lang="el-GR" sz="2000" dirty="0" smtClean="0">
                <a:latin typeface="Arial" pitchFamily="34" charset="0"/>
                <a:cs typeface="Arial" pitchFamily="34" charset="0"/>
              </a:rPr>
              <a:t>Πίνακας 4: Αριθμός και ποσοστό των μαθητών που δεν ήταν ικανοί να κατασκευάσουν τις γραφικές παραστάσεις : χ = </a:t>
            </a:r>
            <a:r>
              <a:rPr lang="en-GB" sz="2000" dirty="0" smtClean="0">
                <a:latin typeface="Arial" pitchFamily="34" charset="0"/>
                <a:cs typeface="Arial" pitchFamily="34" charset="0"/>
              </a:rPr>
              <a:t>f</a:t>
            </a:r>
            <a:r>
              <a:rPr lang="el-GR" sz="2000" dirty="0" smtClean="0">
                <a:latin typeface="Arial" pitchFamily="34" charset="0"/>
                <a:cs typeface="Arial" pitchFamily="34" charset="0"/>
              </a:rPr>
              <a:t>( </a:t>
            </a:r>
            <a:r>
              <a:rPr lang="en-GB" sz="2000" dirty="0" smtClean="0">
                <a:latin typeface="Arial" pitchFamily="34" charset="0"/>
                <a:cs typeface="Arial" pitchFamily="34" charset="0"/>
              </a:rPr>
              <a:t>t</a:t>
            </a:r>
            <a:r>
              <a:rPr lang="el-GR" sz="2000" dirty="0" smtClean="0">
                <a:latin typeface="Arial" pitchFamily="34" charset="0"/>
                <a:cs typeface="Arial" pitchFamily="34" charset="0"/>
              </a:rPr>
              <a:t> ),  </a:t>
            </a:r>
            <a:r>
              <a:rPr lang="en-GB" sz="2000" dirty="0" smtClean="0">
                <a:latin typeface="Arial" pitchFamily="34" charset="0"/>
                <a:cs typeface="Arial" pitchFamily="34" charset="0"/>
              </a:rPr>
              <a:t>u</a:t>
            </a:r>
            <a:r>
              <a:rPr lang="el-GR" sz="2000" dirty="0" smtClean="0">
                <a:latin typeface="Arial" pitchFamily="34" charset="0"/>
                <a:cs typeface="Arial" pitchFamily="34" charset="0"/>
              </a:rPr>
              <a:t> =  </a:t>
            </a:r>
            <a:r>
              <a:rPr lang="en-GB" sz="2000" dirty="0" smtClean="0">
                <a:latin typeface="Arial" pitchFamily="34" charset="0"/>
                <a:cs typeface="Arial" pitchFamily="34" charset="0"/>
              </a:rPr>
              <a:t>f</a:t>
            </a:r>
            <a:r>
              <a:rPr lang="el-GR" sz="2000" dirty="0" smtClean="0">
                <a:latin typeface="Arial" pitchFamily="34" charset="0"/>
                <a:cs typeface="Arial" pitchFamily="34" charset="0"/>
              </a:rPr>
              <a:t> (</a:t>
            </a:r>
            <a:r>
              <a:rPr lang="en-GB" sz="2000" dirty="0" smtClean="0">
                <a:latin typeface="Arial" pitchFamily="34" charset="0"/>
                <a:cs typeface="Arial" pitchFamily="34" charset="0"/>
              </a:rPr>
              <a:t>t</a:t>
            </a:r>
            <a:r>
              <a:rPr lang="el-GR" sz="2000" dirty="0" smtClean="0">
                <a:latin typeface="Arial" pitchFamily="34" charset="0"/>
                <a:cs typeface="Arial" pitchFamily="34" charset="0"/>
              </a:rPr>
              <a:t>),  α = </a:t>
            </a:r>
            <a:r>
              <a:rPr lang="en-GB" sz="2000" dirty="0" smtClean="0">
                <a:latin typeface="Arial" pitchFamily="34" charset="0"/>
                <a:cs typeface="Arial" pitchFamily="34" charset="0"/>
              </a:rPr>
              <a:t>f</a:t>
            </a:r>
            <a:r>
              <a:rPr lang="el-GR" sz="2000" dirty="0" smtClean="0">
                <a:latin typeface="Arial" pitchFamily="34" charset="0"/>
                <a:cs typeface="Arial" pitchFamily="34" charset="0"/>
              </a:rPr>
              <a:t> (</a:t>
            </a:r>
            <a:r>
              <a:rPr lang="en-GB" sz="2000" dirty="0" smtClean="0">
                <a:latin typeface="Arial" pitchFamily="34" charset="0"/>
                <a:cs typeface="Arial" pitchFamily="34" charset="0"/>
              </a:rPr>
              <a:t>t</a:t>
            </a:r>
            <a:r>
              <a:rPr lang="el-GR" sz="2000" dirty="0" smtClean="0">
                <a:latin typeface="Arial" pitchFamily="34" charset="0"/>
                <a:cs typeface="Arial" pitchFamily="34" charset="0"/>
              </a:rPr>
              <a:t>). (Μαθητές που έκαναν λάθος την ερώτηση 10 του εξεταστικού δοκιμίου).</a:t>
            </a:r>
            <a:r>
              <a:rPr lang="en-US" sz="2000" dirty="0" smtClean="0"/>
              <a:t/>
            </a:r>
            <a:br>
              <a:rPr lang="en-US" sz="2000" dirty="0" smtClean="0"/>
            </a:br>
            <a:endParaRPr lang="en-US" sz="2000" dirty="0"/>
          </a:p>
        </p:txBody>
      </p:sp>
      <p:graphicFrame>
        <p:nvGraphicFramePr>
          <p:cNvPr id="3" name="Table 2"/>
          <p:cNvGraphicFramePr>
            <a:graphicFrameLocks noGrp="1"/>
          </p:cNvGraphicFramePr>
          <p:nvPr/>
        </p:nvGraphicFramePr>
        <p:xfrm>
          <a:off x="787400" y="2090214"/>
          <a:ext cx="8140576" cy="2537666"/>
        </p:xfrm>
        <a:graphic>
          <a:graphicData uri="http://schemas.openxmlformats.org/drawingml/2006/table">
            <a:tbl>
              <a:tblPr/>
              <a:tblGrid>
                <a:gridCol w="4216648"/>
                <a:gridCol w="1008112"/>
                <a:gridCol w="971094"/>
                <a:gridCol w="901114"/>
                <a:gridCol w="1043608"/>
              </a:tblGrid>
              <a:tr h="542373">
                <a:tc>
                  <a:txBody>
                    <a:bodyPr/>
                    <a:lstStyle/>
                    <a:p>
                      <a:pPr algn="ctr">
                        <a:lnSpc>
                          <a:spcPct val="150000"/>
                        </a:lnSpc>
                        <a:spcAft>
                          <a:spcPts val="0"/>
                        </a:spcAft>
                      </a:pPr>
                      <a:r>
                        <a:rPr lang="el-GR" sz="1400" dirty="0">
                          <a:latin typeface="Arial" pitchFamily="34" charset="0"/>
                          <a:ea typeface="Times New Roman"/>
                          <a:cs typeface="Arial" pitchFamily="34" charset="0"/>
                        </a:rPr>
                        <a:t>Ιδέα</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Ομάδα Ελέγχου</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200" dirty="0" smtClean="0">
                          <a:latin typeface="Arial" pitchFamily="34" charset="0"/>
                          <a:ea typeface="Times New Roman"/>
                          <a:cs typeface="Arial" pitchFamily="34" charset="0"/>
                        </a:rPr>
                        <a:t>(</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a:lnSpc>
                          <a:spcPct val="150000"/>
                        </a:lnSpc>
                        <a:spcAft>
                          <a:spcPts val="0"/>
                        </a:spcAft>
                      </a:pPr>
                      <a:r>
                        <a:rPr lang="el-GR" sz="1400" dirty="0">
                          <a:latin typeface="Arial" pitchFamily="34" charset="0"/>
                          <a:ea typeface="Times New Roman"/>
                          <a:cs typeface="Arial" pitchFamily="34" charset="0"/>
                        </a:rPr>
                        <a:t>Πειραματική Ομάδα </a:t>
                      </a:r>
                      <a:r>
                        <a:rPr lang="en-GB" sz="1200" dirty="0">
                          <a:latin typeface="Arial" pitchFamily="34" charset="0"/>
                          <a:ea typeface="Times New Roman"/>
                          <a:cs typeface="Arial" pitchFamily="34" charset="0"/>
                        </a:rPr>
                        <a:t>(n=18)</a:t>
                      </a:r>
                      <a:endParaRPr lang="en-US" sz="12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542373">
                <a:tc rowSpan="2">
                  <a:txBody>
                    <a:bodyPr/>
                    <a:lstStyle/>
                    <a:p>
                      <a:pPr algn="l"/>
                      <a:endParaRPr lang="el-GR" sz="1400" kern="1200" dirty="0" smtClean="0">
                        <a:solidFill>
                          <a:schemeClr val="tx1"/>
                        </a:solidFill>
                        <a:latin typeface="Arial" pitchFamily="34" charset="0"/>
                        <a:ea typeface="+mn-ea"/>
                        <a:cs typeface="Arial" pitchFamily="34" charset="0"/>
                      </a:endParaRPr>
                    </a:p>
                    <a:p>
                      <a:pPr algn="l"/>
                      <a:endParaRPr lang="el-GR" sz="1400" kern="1200" dirty="0" smtClean="0">
                        <a:solidFill>
                          <a:schemeClr val="tx1"/>
                        </a:solidFill>
                        <a:latin typeface="Arial" pitchFamily="34" charset="0"/>
                        <a:ea typeface="+mn-ea"/>
                        <a:cs typeface="Arial" pitchFamily="34" charset="0"/>
                      </a:endParaRPr>
                    </a:p>
                    <a:p>
                      <a:pPr algn="l"/>
                      <a:endParaRPr lang="el-GR" sz="1400" kern="1200" dirty="0" smtClean="0">
                        <a:solidFill>
                          <a:schemeClr val="tx1"/>
                        </a:solidFill>
                        <a:latin typeface="Arial" pitchFamily="34" charset="0"/>
                        <a:ea typeface="+mn-ea"/>
                        <a:cs typeface="Arial" pitchFamily="34" charset="0"/>
                      </a:endParaRPr>
                    </a:p>
                    <a:p>
                      <a:pPr algn="ctr"/>
                      <a:r>
                        <a:rPr lang="el-GR" sz="1400" kern="1200" dirty="0" smtClean="0">
                          <a:solidFill>
                            <a:schemeClr val="tx1"/>
                          </a:solidFill>
                          <a:latin typeface="Arial" pitchFamily="34" charset="0"/>
                          <a:ea typeface="+mn-ea"/>
                          <a:cs typeface="Arial" pitchFamily="34" charset="0"/>
                        </a:rPr>
                        <a:t>έλλειψη ικανότητας κατασκευής γραφικών παραστάσεων χ = </a:t>
                      </a:r>
                      <a:r>
                        <a:rPr lang="en-GB" sz="1400" kern="1200" dirty="0" smtClean="0">
                          <a:solidFill>
                            <a:schemeClr val="tx1"/>
                          </a:solidFill>
                          <a:latin typeface="Arial" pitchFamily="34" charset="0"/>
                          <a:ea typeface="+mn-ea"/>
                          <a:cs typeface="Arial" pitchFamily="34" charset="0"/>
                        </a:rPr>
                        <a:t>f</a:t>
                      </a:r>
                      <a:r>
                        <a:rPr lang="el-GR" sz="1400" kern="1200" dirty="0" smtClean="0">
                          <a:solidFill>
                            <a:schemeClr val="tx1"/>
                          </a:solidFill>
                          <a:latin typeface="Arial" pitchFamily="34" charset="0"/>
                          <a:ea typeface="+mn-ea"/>
                          <a:cs typeface="Arial" pitchFamily="34" charset="0"/>
                        </a:rPr>
                        <a:t>( </a:t>
                      </a:r>
                      <a:r>
                        <a:rPr lang="en-GB" sz="1400" kern="1200" dirty="0" smtClean="0">
                          <a:solidFill>
                            <a:schemeClr val="tx1"/>
                          </a:solidFill>
                          <a:latin typeface="Arial" pitchFamily="34" charset="0"/>
                          <a:ea typeface="+mn-ea"/>
                          <a:cs typeface="Arial" pitchFamily="34" charset="0"/>
                        </a:rPr>
                        <a:t>t</a:t>
                      </a:r>
                      <a:r>
                        <a:rPr lang="el-GR" sz="1400" kern="1200" dirty="0" smtClean="0">
                          <a:solidFill>
                            <a:schemeClr val="tx1"/>
                          </a:solidFill>
                          <a:latin typeface="Arial" pitchFamily="34" charset="0"/>
                          <a:ea typeface="+mn-ea"/>
                          <a:cs typeface="Arial" pitchFamily="34" charset="0"/>
                        </a:rPr>
                        <a:t> ), </a:t>
                      </a:r>
                      <a:r>
                        <a:rPr lang="en-GB" sz="1400" kern="1200" dirty="0" smtClean="0">
                          <a:solidFill>
                            <a:schemeClr val="tx1"/>
                          </a:solidFill>
                          <a:latin typeface="Arial" pitchFamily="34" charset="0"/>
                          <a:ea typeface="+mn-ea"/>
                          <a:cs typeface="Arial" pitchFamily="34" charset="0"/>
                        </a:rPr>
                        <a:t>u</a:t>
                      </a:r>
                      <a:r>
                        <a:rPr lang="el-GR" sz="1400" kern="1200" dirty="0" smtClean="0">
                          <a:solidFill>
                            <a:schemeClr val="tx1"/>
                          </a:solidFill>
                          <a:latin typeface="Arial" pitchFamily="34" charset="0"/>
                          <a:ea typeface="+mn-ea"/>
                          <a:cs typeface="Arial" pitchFamily="34" charset="0"/>
                        </a:rPr>
                        <a:t> =  </a:t>
                      </a:r>
                      <a:r>
                        <a:rPr lang="en-GB" sz="1400" kern="1200" dirty="0" smtClean="0">
                          <a:solidFill>
                            <a:schemeClr val="tx1"/>
                          </a:solidFill>
                          <a:latin typeface="Arial" pitchFamily="34" charset="0"/>
                          <a:ea typeface="+mn-ea"/>
                          <a:cs typeface="Arial" pitchFamily="34" charset="0"/>
                        </a:rPr>
                        <a:t>f</a:t>
                      </a:r>
                      <a:r>
                        <a:rPr lang="el-GR" sz="1400" kern="1200" dirty="0" smtClean="0">
                          <a:solidFill>
                            <a:schemeClr val="tx1"/>
                          </a:solidFill>
                          <a:latin typeface="Arial" pitchFamily="34" charset="0"/>
                          <a:ea typeface="+mn-ea"/>
                          <a:cs typeface="Arial" pitchFamily="34" charset="0"/>
                        </a:rPr>
                        <a:t> (</a:t>
                      </a:r>
                      <a:r>
                        <a:rPr lang="en-GB" sz="1400" kern="1200" dirty="0" smtClean="0">
                          <a:solidFill>
                            <a:schemeClr val="tx1"/>
                          </a:solidFill>
                          <a:latin typeface="Arial" pitchFamily="34" charset="0"/>
                          <a:ea typeface="+mn-ea"/>
                          <a:cs typeface="Arial" pitchFamily="34" charset="0"/>
                        </a:rPr>
                        <a:t>t</a:t>
                      </a:r>
                      <a:r>
                        <a:rPr lang="el-GR" sz="1400" kern="1200" dirty="0" smtClean="0">
                          <a:solidFill>
                            <a:schemeClr val="tx1"/>
                          </a:solidFill>
                          <a:latin typeface="Arial" pitchFamily="34" charset="0"/>
                          <a:ea typeface="+mn-ea"/>
                          <a:cs typeface="Arial" pitchFamily="34" charset="0"/>
                        </a:rPr>
                        <a:t>),  α = </a:t>
                      </a:r>
                      <a:r>
                        <a:rPr lang="en-GB" sz="1400" kern="1200" dirty="0" smtClean="0">
                          <a:solidFill>
                            <a:schemeClr val="tx1"/>
                          </a:solidFill>
                          <a:latin typeface="Arial" pitchFamily="34" charset="0"/>
                          <a:ea typeface="+mn-ea"/>
                          <a:cs typeface="Arial" pitchFamily="34" charset="0"/>
                        </a:rPr>
                        <a:t>f</a:t>
                      </a:r>
                      <a:r>
                        <a:rPr lang="el-GR" sz="1400" kern="1200" dirty="0" smtClean="0">
                          <a:solidFill>
                            <a:schemeClr val="tx1"/>
                          </a:solidFill>
                          <a:latin typeface="Arial" pitchFamily="34" charset="0"/>
                          <a:ea typeface="+mn-ea"/>
                          <a:cs typeface="Arial" pitchFamily="34" charset="0"/>
                        </a:rPr>
                        <a:t> (</a:t>
                      </a:r>
                      <a:r>
                        <a:rPr lang="en-GB" sz="1400" kern="1200" dirty="0" smtClean="0">
                          <a:solidFill>
                            <a:schemeClr val="tx1"/>
                          </a:solidFill>
                          <a:latin typeface="Arial" pitchFamily="34" charset="0"/>
                          <a:ea typeface="+mn-ea"/>
                          <a:cs typeface="Arial" pitchFamily="34" charset="0"/>
                        </a:rPr>
                        <a:t>t</a:t>
                      </a:r>
                      <a:r>
                        <a:rPr lang="el-GR" sz="1400" kern="1200" dirty="0" smtClean="0">
                          <a:solidFill>
                            <a:schemeClr val="tx1"/>
                          </a:solidFill>
                          <a:latin typeface="Arial" pitchFamily="34" charset="0"/>
                          <a:ea typeface="+mn-ea"/>
                          <a:cs typeface="Arial" pitchFamily="34" charset="0"/>
                        </a:rPr>
                        <a:t>).  (ερώτηση 10 του εξεταστικού δοκιμίου).</a:t>
                      </a:r>
                      <a:endParaRPr lang="en-US" sz="1400" kern="1200" dirty="0" smtClean="0">
                        <a:solidFill>
                          <a:schemeClr val="tx1"/>
                        </a:solidFill>
                        <a:latin typeface="Arial" pitchFamily="34" charset="0"/>
                        <a:ea typeface="+mn-ea"/>
                        <a:cs typeface="Arial" pitchFamily="34" charset="0"/>
                      </a:endParaRPr>
                    </a:p>
                    <a:p>
                      <a:pPr algn="l">
                        <a:lnSpc>
                          <a:spcPct val="150000"/>
                        </a:lnSpc>
                        <a:spcAft>
                          <a:spcPts val="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Πριν</a:t>
                      </a:r>
                      <a:r>
                        <a:rPr lang="en-GB" sz="1400" dirty="0">
                          <a:latin typeface="Arial" pitchFamily="34" charset="0"/>
                          <a:ea typeface="Times New Roman"/>
                          <a:cs typeface="Arial" pitchFamily="34" charset="0"/>
                        </a:rPr>
                        <a:t> </a:t>
                      </a:r>
                      <a:endParaRPr lang="el-GR" sz="1400" dirty="0" smtClean="0">
                        <a:latin typeface="Arial" pitchFamily="34" charset="0"/>
                        <a:ea typeface="Times New Roman"/>
                        <a:cs typeface="Arial" pitchFamily="34" charset="0"/>
                      </a:endParaRPr>
                    </a:p>
                    <a:p>
                      <a:pPr algn="ctr">
                        <a:lnSpc>
                          <a:spcPct val="150000"/>
                        </a:lnSpc>
                        <a:spcAft>
                          <a:spcPts val="0"/>
                        </a:spcAft>
                      </a:pPr>
                      <a:r>
                        <a:rPr lang="en-GB" sz="1400" dirty="0" smtClean="0">
                          <a:latin typeface="Arial" pitchFamily="34" charset="0"/>
                          <a:ea typeface="Times New Roman"/>
                          <a:cs typeface="Arial" pitchFamily="34" charset="0"/>
                        </a:rPr>
                        <a:t>n </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smtClean="0">
                          <a:latin typeface="Arial" pitchFamily="34" charset="0"/>
                          <a:ea typeface="Times New Roman"/>
                          <a:cs typeface="Arial" pitchFamily="34" charset="0"/>
                        </a:rPr>
                        <a:t>Μετά</a:t>
                      </a:r>
                    </a:p>
                    <a:p>
                      <a:pPr algn="ctr">
                        <a:lnSpc>
                          <a:spcPct val="150000"/>
                        </a:lnSpc>
                        <a:spcAft>
                          <a:spcPts val="0"/>
                        </a:spcAft>
                      </a:pPr>
                      <a:r>
                        <a:rPr lang="en-GB" sz="1400" dirty="0" smtClean="0">
                          <a:latin typeface="Arial" pitchFamily="34" charset="0"/>
                          <a:ea typeface="Times New Roman"/>
                          <a:cs typeface="Arial" pitchFamily="34" charset="0"/>
                        </a:rPr>
                        <a:t> </a:t>
                      </a:r>
                      <a:r>
                        <a:rPr lang="en-GB" sz="1400" dirty="0">
                          <a:latin typeface="Arial" pitchFamily="34" charset="0"/>
                          <a:ea typeface="Times New Roman"/>
                          <a:cs typeface="Arial" pitchFamily="34" charset="0"/>
                        </a:rPr>
                        <a:t>n (</a:t>
                      </a:r>
                      <a:r>
                        <a:rPr lang="el-GR" sz="1400" dirty="0">
                          <a:latin typeface="Arial" pitchFamily="34" charset="0"/>
                          <a:ea typeface="Times New Roman"/>
                          <a:cs typeface="Arial" pitchFamily="34" charset="0"/>
                        </a:rPr>
                        <a:t>%</a:t>
                      </a:r>
                      <a:r>
                        <a:rPr lang="en-GB"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3226">
                <a:tc vMerge="1">
                  <a:txBody>
                    <a:bodyPr/>
                    <a:lstStyle/>
                    <a:p>
                      <a:pPr algn="l">
                        <a:spcAft>
                          <a:spcPts val="0"/>
                        </a:spcAft>
                      </a:pP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1</a:t>
                      </a:r>
                      <a:r>
                        <a:rPr lang="el-GR" sz="1400" dirty="0">
                          <a:latin typeface="Arial" pitchFamily="34" charset="0"/>
                          <a:ea typeface="Times New Roman"/>
                          <a:cs typeface="Arial" pitchFamily="34" charset="0"/>
                        </a:rPr>
                        <a:t>4</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77,8%)</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5</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27,8%)</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l-GR" sz="1400" dirty="0">
                          <a:latin typeface="Arial" pitchFamily="34" charset="0"/>
                          <a:ea typeface="Times New Roman"/>
                          <a:cs typeface="Arial" pitchFamily="34" charset="0"/>
                        </a:rPr>
                        <a:t>7</a:t>
                      </a:r>
                      <a:r>
                        <a:rPr lang="en-GB" sz="1400" dirty="0">
                          <a:latin typeface="Arial" pitchFamily="34" charset="0"/>
                          <a:ea typeface="Times New Roman"/>
                          <a:cs typeface="Arial" pitchFamily="34" charset="0"/>
                        </a:rPr>
                        <a:t>(</a:t>
                      </a:r>
                      <a:r>
                        <a:rPr lang="el-GR" sz="1400" dirty="0">
                          <a:latin typeface="Arial" pitchFamily="34" charset="0"/>
                          <a:ea typeface="Times New Roman"/>
                          <a:cs typeface="Arial" pitchFamily="34" charset="0"/>
                        </a:rPr>
                        <a:t>38,9%)</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GB" sz="1400" dirty="0">
                          <a:latin typeface="Arial" pitchFamily="34" charset="0"/>
                          <a:ea typeface="Times New Roman"/>
                          <a:cs typeface="Arial" pitchFamily="34" charset="0"/>
                        </a:rPr>
                        <a:t>0(0</a:t>
                      </a:r>
                      <a:r>
                        <a:rPr lang="el-GR" sz="1400" dirty="0">
                          <a:latin typeface="Arial" pitchFamily="34" charset="0"/>
                          <a:ea typeface="Times New Roman"/>
                          <a:cs typeface="Arial" pitchFamily="34" charset="0"/>
                        </a:rPr>
                        <a:t>%)</a:t>
                      </a:r>
                      <a:endParaRPr lang="en-US" sz="140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31</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2035" y="4955787"/>
            <a:ext cx="7772400" cy="1470025"/>
          </a:xfrm>
        </p:spPr>
        <p:txBody>
          <a:bodyPr/>
          <a:lstStyle/>
          <a:p>
            <a:pPr algn="l"/>
            <a:r>
              <a:rPr lang="el-GR" b="1" dirty="0" smtClean="0">
                <a:latin typeface="Arial"/>
                <a:cs typeface="Arial"/>
              </a:rPr>
              <a:t>ΣΥΖΗΤΗΣΗ…</a:t>
            </a:r>
            <a:endParaRPr lang="en-US" dirty="0">
              <a:latin typeface="Arial"/>
              <a:cs typeface="Arial"/>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32</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23528" y="226934"/>
            <a:ext cx="7772400" cy="1470025"/>
          </a:xfrm>
        </p:spPr>
        <p:txBody>
          <a:bodyPr>
            <a:normAutofit/>
          </a:bodyPr>
          <a:lstStyle/>
          <a:p>
            <a:r>
              <a:rPr lang="en-GB" sz="3600" dirty="0" err="1" smtClean="0">
                <a:latin typeface="Arial" pitchFamily="34" charset="0"/>
                <a:cs typeface="Arial" pitchFamily="34" charset="0"/>
              </a:rPr>
              <a:t>Ποσοτική</a:t>
            </a:r>
            <a:r>
              <a:rPr lang="en-GB" sz="3600" dirty="0" smtClean="0">
                <a:latin typeface="Arial" pitchFamily="34" charset="0"/>
                <a:cs typeface="Arial" pitchFamily="34" charset="0"/>
              </a:rPr>
              <a:t> </a:t>
            </a:r>
            <a:r>
              <a:rPr lang="en-GB" sz="3600" dirty="0" err="1" smtClean="0">
                <a:latin typeface="Arial" pitchFamily="34" charset="0"/>
                <a:cs typeface="Arial" pitchFamily="34" charset="0"/>
              </a:rPr>
              <a:t>ανάλυση</a:t>
            </a:r>
            <a:endParaRPr lang="en-US" sz="3600" dirty="0">
              <a:latin typeface="Arial" pitchFamily="34" charset="0"/>
              <a:cs typeface="Arial" pitchFamily="34" charset="0"/>
            </a:endParaRPr>
          </a:p>
        </p:txBody>
      </p:sp>
      <p:sp>
        <p:nvSpPr>
          <p:cNvPr id="4" name="Subtitle 3"/>
          <p:cNvSpPr>
            <a:spLocks noGrp="1"/>
          </p:cNvSpPr>
          <p:nvPr>
            <p:ph type="subTitle" idx="1"/>
          </p:nvPr>
        </p:nvSpPr>
        <p:spPr>
          <a:xfrm>
            <a:off x="785480" y="1976101"/>
            <a:ext cx="7528768" cy="3721968"/>
          </a:xfrm>
        </p:spPr>
        <p:txBody>
          <a:bodyPr>
            <a:normAutofit fontScale="77500" lnSpcReduction="20000"/>
          </a:bodyPr>
          <a:lstStyle/>
          <a:p>
            <a:pPr algn="l">
              <a:lnSpc>
                <a:spcPct val="170000"/>
              </a:lnSpc>
            </a:pPr>
            <a:r>
              <a:rPr lang="el-GR" dirty="0" smtClean="0">
                <a:solidFill>
                  <a:schemeClr val="tx1"/>
                </a:solidFill>
                <a:latin typeface="Arial" pitchFamily="34" charset="0"/>
                <a:cs typeface="Arial" pitchFamily="34" charset="0"/>
              </a:rPr>
              <a:t>α) Τα αποτελέσματα του ελέγχου                             </a:t>
            </a:r>
            <a:r>
              <a:rPr lang="en-GB" dirty="0" smtClean="0">
                <a:solidFill>
                  <a:schemeClr val="tx1"/>
                </a:solidFill>
                <a:latin typeface="Arial" pitchFamily="34" charset="0"/>
                <a:cs typeface="Arial" pitchFamily="34" charset="0"/>
              </a:rPr>
              <a:t>Paired Samples t</a:t>
            </a:r>
            <a:r>
              <a:rPr lang="el-GR" dirty="0" smtClean="0">
                <a:solidFill>
                  <a:schemeClr val="tx1"/>
                </a:solidFill>
                <a:latin typeface="Arial" pitchFamily="34" charset="0"/>
                <a:cs typeface="Arial" pitchFamily="34" charset="0"/>
              </a:rPr>
              <a:t>-</a:t>
            </a:r>
            <a:r>
              <a:rPr lang="en-GB" dirty="0" smtClean="0">
                <a:solidFill>
                  <a:schemeClr val="tx1"/>
                </a:solidFill>
                <a:latin typeface="Arial" pitchFamily="34" charset="0"/>
                <a:cs typeface="Arial" pitchFamily="34" charset="0"/>
              </a:rPr>
              <a:t>test</a:t>
            </a:r>
            <a:r>
              <a:rPr lang="el-GR" dirty="0" smtClean="0">
                <a:solidFill>
                  <a:schemeClr val="tx1"/>
                </a:solidFill>
                <a:latin typeface="Arial" pitchFamily="34" charset="0"/>
                <a:cs typeface="Arial" pitchFamily="34" charset="0"/>
              </a:rPr>
              <a:t>: </a:t>
            </a:r>
          </a:p>
          <a:p>
            <a:pPr algn="l">
              <a:lnSpc>
                <a:spcPct val="170000"/>
              </a:lnSpc>
            </a:pPr>
            <a:r>
              <a:rPr lang="el-GR" dirty="0" smtClean="0">
                <a:solidFill>
                  <a:schemeClr val="tx1"/>
                </a:solidFill>
                <a:latin typeface="Arial" pitchFamily="34" charset="0"/>
                <a:cs typeface="Arial" pitchFamily="34" charset="0"/>
              </a:rPr>
              <a:t>σημαντικότερη βελτίωση στην εννοιολογική κατανόηση των μαθητών της Πειραματικής Ομάδας από ό,τι των μαθητών  που παρακολούθησαν οπτικοποιημένες επιδείξεις. </a:t>
            </a:r>
          </a:p>
          <a:p>
            <a:pPr algn="l"/>
            <a:endParaRPr lang="en-US" dirty="0">
              <a:solidFill>
                <a:schemeClr val="tx1"/>
              </a:solidFill>
              <a:latin typeface="Arial" pitchFamily="34" charset="0"/>
              <a:cs typeface="Arial" pitchFamily="34" charset="0"/>
            </a:endParaRPr>
          </a:p>
        </p:txBody>
      </p:sp>
      <p:cxnSp>
        <p:nvCxnSpPr>
          <p:cNvPr id="7" name="Straight Connector 6"/>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33</a:t>
            </a:fld>
            <a:endParaRPr lang="en-US" sz="800" dirty="0">
              <a:latin typeface="Arial"/>
              <a:cs typeface="Arial"/>
            </a:endParaRPr>
          </a:p>
        </p:txBody>
      </p:sp>
      <p:sp>
        <p:nvSpPr>
          <p:cNvPr id="11"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889" y="1594470"/>
            <a:ext cx="8651044" cy="5256584"/>
          </a:xfrm>
        </p:spPr>
        <p:txBody>
          <a:bodyPr>
            <a:noAutofit/>
          </a:bodyPr>
          <a:lstStyle/>
          <a:p>
            <a:pPr algn="l">
              <a:lnSpc>
                <a:spcPct val="150000"/>
              </a:lnSpc>
            </a:pPr>
            <a:r>
              <a:rPr lang="el-GR" sz="2400" dirty="0" smtClean="0">
                <a:latin typeface="Arial" pitchFamily="34" charset="0"/>
                <a:cs typeface="Arial" pitchFamily="34" charset="0"/>
              </a:rPr>
              <a:t>β) τα αποτελέσματα του στατιστικού ελέγχου                               </a:t>
            </a:r>
            <a:r>
              <a:rPr lang="en-GB" sz="2400" dirty="0" smtClean="0">
                <a:latin typeface="Arial" pitchFamily="34" charset="0"/>
                <a:cs typeface="Arial" pitchFamily="34" charset="0"/>
              </a:rPr>
              <a:t>one</a:t>
            </a:r>
            <a:r>
              <a:rPr lang="el-GR" sz="2400" dirty="0" smtClean="0">
                <a:latin typeface="Arial" pitchFamily="34" charset="0"/>
                <a:cs typeface="Arial" pitchFamily="34" charset="0"/>
              </a:rPr>
              <a:t>-</a:t>
            </a:r>
            <a:r>
              <a:rPr lang="en-GB" sz="2400" dirty="0" smtClean="0">
                <a:latin typeface="Arial" pitchFamily="34" charset="0"/>
                <a:cs typeface="Arial" pitchFamily="34" charset="0"/>
              </a:rPr>
              <a:t>way</a:t>
            </a:r>
            <a:r>
              <a:rPr lang="el-GR" sz="2400" dirty="0" smtClean="0">
                <a:latin typeface="Arial" pitchFamily="34" charset="0"/>
                <a:cs typeface="Arial" pitchFamily="34" charset="0"/>
              </a:rPr>
              <a:t> </a:t>
            </a:r>
            <a:r>
              <a:rPr lang="en-GB" sz="2400" dirty="0" smtClean="0">
                <a:latin typeface="Arial" pitchFamily="34" charset="0"/>
                <a:cs typeface="Arial" pitchFamily="34" charset="0"/>
              </a:rPr>
              <a:t>ANCOVA</a:t>
            </a:r>
            <a:r>
              <a:rPr lang="el-GR" sz="2400" dirty="0" smtClean="0">
                <a:latin typeface="Arial" pitchFamily="34" charset="0"/>
                <a:cs typeface="Arial" pitchFamily="34" charset="0"/>
              </a:rPr>
              <a:t>: </a:t>
            </a:r>
            <a:br>
              <a:rPr lang="el-GR" sz="2400" dirty="0" smtClean="0">
                <a:latin typeface="Arial" pitchFamily="34" charset="0"/>
                <a:cs typeface="Arial" pitchFamily="34" charset="0"/>
              </a:rPr>
            </a:br>
            <a:r>
              <a:rPr lang="el-GR" sz="2400" dirty="0" smtClean="0">
                <a:latin typeface="Arial" pitchFamily="34" charset="0"/>
                <a:cs typeface="Arial" pitchFamily="34" charset="0"/>
              </a:rPr>
              <a:t>η βελτίωση της επίδοσης των μαθητών στο μεταπειραματικό δοκίμιο εξαρτάται από το είδος της διδακτικής παρέμβασης αφού υπήρξε σημαντική διαφοροποίηση ανάμεσα στη βελτίωση που επέδειξε η κάθε ομάδα σχετικά με                       την εννοιολογική κατανόηση των μαθητών (όταν ελέγχθηκε          η επίδραση των προηγούμενων τους γνώσεων). </a:t>
            </a:r>
            <a:endParaRPr lang="en-US" sz="2400" dirty="0">
              <a:latin typeface="Arial" pitchFamily="34" charset="0"/>
              <a:cs typeface="Arial" pitchFamily="34" charset="0"/>
            </a:endParaRPr>
          </a:p>
        </p:txBody>
      </p:sp>
      <p:cxnSp>
        <p:nvCxnSpPr>
          <p:cNvPr id="5" name="Straight Connector 4"/>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34</a:t>
            </a:fld>
            <a:endParaRPr lang="en-US" sz="800" dirty="0">
              <a:latin typeface="Arial"/>
              <a:cs typeface="Arial"/>
            </a:endParaRPr>
          </a:p>
        </p:txBody>
      </p:sp>
      <p:sp>
        <p:nvSpPr>
          <p:cNvPr id="9"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err="1" smtClean="0">
                <a:ln>
                  <a:noFill/>
                </a:ln>
                <a:solidFill>
                  <a:schemeClr val="tx1">
                    <a:tint val="75000"/>
                  </a:schemeClr>
                </a:solidFill>
                <a:effectLst/>
                <a:uLnTx/>
                <a:uFillTx/>
                <a:latin typeface="Arial"/>
                <a:ea typeface="+mn-ea"/>
                <a:cs typeface="Arial"/>
              </a:rPr>
              <a:t>Ιανουόριος</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76859" y="1929263"/>
            <a:ext cx="7689800" cy="4680520"/>
          </a:xfrm>
        </p:spPr>
        <p:txBody>
          <a:bodyPr>
            <a:noAutofit/>
          </a:bodyPr>
          <a:lstStyle/>
          <a:p>
            <a:pPr algn="l">
              <a:lnSpc>
                <a:spcPct val="170000"/>
              </a:lnSpc>
            </a:pPr>
            <a:r>
              <a:rPr lang="el-GR" sz="2400" dirty="0" smtClean="0">
                <a:solidFill>
                  <a:srgbClr val="000000"/>
                </a:solidFill>
                <a:latin typeface="Arial" pitchFamily="34" charset="0"/>
                <a:cs typeface="Arial" pitchFamily="34" charset="0"/>
              </a:rPr>
              <a:t>Από τα αποτελέσματα της ποιοτικής ανάλυσης:</a:t>
            </a:r>
          </a:p>
          <a:p>
            <a:pPr algn="l">
              <a:lnSpc>
                <a:spcPct val="170000"/>
              </a:lnSpc>
              <a:buFont typeface="Arial"/>
              <a:buChar char="•"/>
            </a:pPr>
            <a:r>
              <a:rPr lang="el-GR" sz="2400" dirty="0" smtClean="0">
                <a:solidFill>
                  <a:srgbClr val="000000"/>
                </a:solidFill>
                <a:latin typeface="Arial" pitchFamily="34" charset="0"/>
                <a:cs typeface="Arial" pitchFamily="34" charset="0"/>
              </a:rPr>
              <a:t>  διαφάνηκε η μετατόπιση των περισσοτέρων ιδεών των μαθητών από τις εναλλακτικές και ελλιπείς ιδέες στις επιστημονικά αποδεκτές ιδέες. </a:t>
            </a:r>
          </a:p>
          <a:p>
            <a:pPr algn="l">
              <a:lnSpc>
                <a:spcPct val="170000"/>
              </a:lnSpc>
              <a:buFont typeface="Arial"/>
              <a:buChar char="•"/>
            </a:pPr>
            <a:r>
              <a:rPr lang="el-GR" sz="2400" dirty="0" smtClean="0">
                <a:solidFill>
                  <a:srgbClr val="000000"/>
                </a:solidFill>
                <a:latin typeface="Arial" pitchFamily="34" charset="0"/>
                <a:cs typeface="Arial" pitchFamily="34" charset="0"/>
              </a:rPr>
              <a:t>  παρουσιάστηκαν μεγάλες διαφοροποιήσεις ανάμεσα στη βελτίωση που επέδειξαν οι δύο ομάδες. </a:t>
            </a:r>
            <a:endParaRPr lang="en-US" sz="2400" dirty="0">
              <a:solidFill>
                <a:srgbClr val="000000"/>
              </a:solidFill>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35</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
        <p:nvSpPr>
          <p:cNvPr id="12" name="Title 2"/>
          <p:cNvSpPr txBox="1">
            <a:spLocks/>
          </p:cNvSpPr>
          <p:nvPr/>
        </p:nvSpPr>
        <p:spPr>
          <a:xfrm>
            <a:off x="323528" y="226934"/>
            <a:ext cx="7772400" cy="14700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i="0" u="none" strike="noStrike" kern="1200" cap="none" spc="0" normalizeH="0" baseline="0" noProof="0" dirty="0" err="1" smtClean="0">
                <a:ln>
                  <a:noFill/>
                </a:ln>
                <a:solidFill>
                  <a:schemeClr val="tx1"/>
                </a:solidFill>
                <a:effectLst/>
                <a:uLnTx/>
                <a:uFillTx/>
                <a:latin typeface="Arial" pitchFamily="34" charset="0"/>
                <a:ea typeface="+mj-ea"/>
                <a:cs typeface="Arial" pitchFamily="34" charset="0"/>
              </a:rPr>
              <a:t>Πο</a:t>
            </a:r>
            <a:r>
              <a:rPr kumimoji="0" lang="el-GR" sz="360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ι</a:t>
            </a:r>
            <a:r>
              <a:rPr kumimoji="0" lang="en-GB" sz="3600" i="0" u="none" strike="noStrike" kern="1200" cap="none" spc="0" normalizeH="0" baseline="0" noProof="0" dirty="0" err="1" smtClean="0">
                <a:ln>
                  <a:noFill/>
                </a:ln>
                <a:solidFill>
                  <a:schemeClr val="tx1"/>
                </a:solidFill>
                <a:effectLst/>
                <a:uLnTx/>
                <a:uFillTx/>
                <a:latin typeface="Arial" pitchFamily="34" charset="0"/>
                <a:ea typeface="+mj-ea"/>
                <a:cs typeface="Arial" pitchFamily="34" charset="0"/>
              </a:rPr>
              <a:t>οτική</a:t>
            </a:r>
            <a:r>
              <a:rPr kumimoji="0" lang="en-GB" sz="360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 </a:t>
            </a:r>
            <a:r>
              <a:rPr kumimoji="0" lang="en-GB" sz="3600" i="0" u="none" strike="noStrike" kern="1200" cap="none" spc="0" normalizeH="0" baseline="0" noProof="0" dirty="0" err="1" smtClean="0">
                <a:ln>
                  <a:noFill/>
                </a:ln>
                <a:solidFill>
                  <a:schemeClr val="tx1"/>
                </a:solidFill>
                <a:effectLst/>
                <a:uLnTx/>
                <a:uFillTx/>
                <a:latin typeface="Arial" pitchFamily="34" charset="0"/>
                <a:ea typeface="+mj-ea"/>
                <a:cs typeface="Arial" pitchFamily="34" charset="0"/>
              </a:rPr>
              <a:t>ανάλυση</a:t>
            </a:r>
            <a:endParaRPr kumimoji="0" lang="en-US" sz="360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149" y="175487"/>
            <a:ext cx="8229600" cy="1143000"/>
          </a:xfrm>
        </p:spPr>
        <p:txBody>
          <a:bodyPr>
            <a:noAutofit/>
          </a:bodyPr>
          <a:lstStyle/>
          <a:p>
            <a:r>
              <a:rPr lang="el-GR" sz="3600" dirty="0" smtClean="0">
                <a:latin typeface="Arial"/>
                <a:cs typeface="Arial"/>
              </a:rPr>
              <a:t>συμπεράσματα</a:t>
            </a:r>
            <a:r>
              <a:rPr lang="el-GR" sz="3600" b="1" dirty="0" smtClean="0">
                <a:latin typeface="Arial"/>
                <a:cs typeface="Arial"/>
              </a:rPr>
              <a:t>  </a:t>
            </a:r>
            <a:br>
              <a:rPr lang="el-GR" sz="3600" b="1" dirty="0" smtClean="0">
                <a:latin typeface="Arial"/>
                <a:cs typeface="Arial"/>
              </a:rPr>
            </a:br>
            <a:r>
              <a:rPr lang="el-GR" sz="3600" dirty="0" smtClean="0">
                <a:latin typeface="Arial"/>
                <a:cs typeface="Arial"/>
              </a:rPr>
              <a:t>από την παρούσα έρευνα</a:t>
            </a:r>
            <a:endParaRPr lang="en-US" sz="3600" dirty="0">
              <a:latin typeface="Arial"/>
              <a:cs typeface="Arial"/>
            </a:endParaRPr>
          </a:p>
        </p:txBody>
      </p:sp>
      <p:sp>
        <p:nvSpPr>
          <p:cNvPr id="3" name="Content Placeholder 2"/>
          <p:cNvSpPr>
            <a:spLocks noGrp="1"/>
          </p:cNvSpPr>
          <p:nvPr>
            <p:ph idx="1"/>
          </p:nvPr>
        </p:nvSpPr>
        <p:spPr>
          <a:xfrm>
            <a:off x="778946" y="1989682"/>
            <a:ext cx="7992521" cy="4525963"/>
          </a:xfrm>
        </p:spPr>
        <p:txBody>
          <a:bodyPr>
            <a:normAutofit/>
          </a:bodyPr>
          <a:lstStyle/>
          <a:p>
            <a:pPr marL="0" indent="0" fontAlgn="base">
              <a:lnSpc>
                <a:spcPct val="150000"/>
              </a:lnSpc>
              <a:spcBef>
                <a:spcPct val="0"/>
              </a:spcBef>
              <a:spcAft>
                <a:spcPct val="0"/>
              </a:spcAft>
            </a:pPr>
            <a:r>
              <a:rPr lang="el-GR" sz="2400" dirty="0" smtClean="0">
                <a:latin typeface="Arial" pitchFamily="34" charset="0"/>
                <a:ea typeface="Times New Roman" pitchFamily="18" charset="0"/>
                <a:cs typeface="Arial" pitchFamily="34" charset="0"/>
              </a:rPr>
              <a:t> η πληροφορική υποστήριξη με προσομοιώσεις βοηθά περισσότερο από ότι η χρήση οπτικογραφημένης επίδειξης, στην εννοιολογική κατανόηση των μαθητών       σε θέματα Φυσικής γενικά και ειδικά στο κεφάλαιο             της  Απλής Αρμονικής Ταλάντωσης.</a:t>
            </a:r>
          </a:p>
          <a:p>
            <a:pPr marL="0" indent="0" fontAlgn="base">
              <a:spcBef>
                <a:spcPct val="0"/>
              </a:spcBef>
              <a:spcAft>
                <a:spcPct val="0"/>
              </a:spcAft>
            </a:pPr>
            <a:endParaRPr lang="el-GR" sz="2400" dirty="0" smtClean="0">
              <a:latin typeface="Arial" pitchFamily="34" charset="0"/>
              <a:ea typeface="Times New Roman" pitchFamily="18" charset="0"/>
              <a:cs typeface="Arial" pitchFamily="34" charset="0"/>
            </a:endParaRPr>
          </a:p>
          <a:p>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36</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787401" y="2032000"/>
            <a:ext cx="8229600" cy="4525963"/>
          </a:xfrm>
        </p:spPr>
        <p:txBody>
          <a:bodyPr>
            <a:normAutofit fontScale="92500" lnSpcReduction="10000"/>
          </a:bodyPr>
          <a:lstStyle/>
          <a:p>
            <a:pPr>
              <a:lnSpc>
                <a:spcPct val="150000"/>
              </a:lnSpc>
              <a:buNone/>
            </a:pPr>
            <a:r>
              <a:rPr lang="el-GR" sz="2600" dirty="0" smtClean="0">
                <a:latin typeface="Arial" pitchFamily="34" charset="0"/>
                <a:cs typeface="Arial" pitchFamily="34" charset="0"/>
              </a:rPr>
              <a:t>φάνηκε πως :</a:t>
            </a:r>
          </a:p>
          <a:p>
            <a:pPr>
              <a:lnSpc>
                <a:spcPct val="150000"/>
              </a:lnSpc>
            </a:pPr>
            <a:r>
              <a:rPr lang="el-GR" sz="2600" dirty="0" smtClean="0">
                <a:latin typeface="Arial" pitchFamily="34" charset="0"/>
                <a:cs typeface="Arial" pitchFamily="34" charset="0"/>
              </a:rPr>
              <a:t>Η διδασκαλία της Φυσικής με προσομοιώσεις παρέχει         το κατάλληλο μαθησιακό περιβάλλον στο οποίο                  τα άτομα μπορούν να αναπτύξουν εννοιολογική κατανόηση και στρατηγικές μάθησης. </a:t>
            </a:r>
          </a:p>
          <a:p>
            <a:pPr>
              <a:lnSpc>
                <a:spcPct val="150000"/>
              </a:lnSpc>
            </a:pPr>
            <a:r>
              <a:rPr lang="el-GR" sz="2600" dirty="0" smtClean="0">
                <a:latin typeface="Arial" pitchFamily="34" charset="0"/>
                <a:cs typeface="Arial" pitchFamily="34" charset="0"/>
              </a:rPr>
              <a:t>Ο μαθητής είχε ενεργό συμμετοχή και αλληλεπίδραση παίρνοντας μέρος σε μαθησιακές δραστηριότητες με συγκεκριμένους διδακτικούς στόχους </a:t>
            </a:r>
            <a:r>
              <a:rPr lang="el-GR" sz="2162" dirty="0" smtClean="0">
                <a:latin typeface="Arial" pitchFamily="34" charset="0"/>
                <a:cs typeface="Arial" pitchFamily="34" charset="0"/>
              </a:rPr>
              <a:t>(</a:t>
            </a:r>
            <a:r>
              <a:rPr lang="en-GB" sz="2162" dirty="0" smtClean="0">
                <a:latin typeface="Arial" pitchFamily="34" charset="0"/>
                <a:cs typeface="Arial" pitchFamily="34" charset="0"/>
              </a:rPr>
              <a:t>Winn</a:t>
            </a:r>
            <a:r>
              <a:rPr lang="el-GR" sz="2162" dirty="0" smtClean="0">
                <a:latin typeface="Arial" pitchFamily="34" charset="0"/>
                <a:cs typeface="Arial" pitchFamily="34" charset="0"/>
              </a:rPr>
              <a:t> 1993</a:t>
            </a:r>
            <a:r>
              <a:rPr lang="el-GR" sz="2162" dirty="0" smtClean="0"/>
              <a:t>)</a:t>
            </a:r>
            <a:r>
              <a:rPr lang="el-GR" dirty="0" smtClean="0"/>
              <a:t>. </a:t>
            </a: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37</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a:t>
            </a:r>
            <a:r>
              <a:rPr kumimoji="0" lang="el-GR" sz="800" b="0" i="0" u="none" strike="noStrike" kern="1200" cap="none" spc="0" normalizeH="0" noProof="0" dirty="0" smtClean="0">
                <a:ln>
                  <a:noFill/>
                </a:ln>
                <a:solidFill>
                  <a:schemeClr val="tx1">
                    <a:tint val="75000"/>
                  </a:schemeClr>
                </a:solidFill>
                <a:effectLst/>
                <a:uLnTx/>
                <a:uFillTx/>
                <a:latin typeface="Arial"/>
                <a:ea typeface="+mn-ea"/>
                <a:cs typeface="Arial"/>
              </a:rPr>
              <a:t>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763812" y="764704"/>
            <a:ext cx="8229600" cy="5616575"/>
          </a:xfrm>
        </p:spPr>
        <p:txBody>
          <a:bodyPr>
            <a:noAutofit/>
          </a:bodyPr>
          <a:lstStyle/>
          <a:p>
            <a:pPr>
              <a:lnSpc>
                <a:spcPct val="150000"/>
              </a:lnSpc>
            </a:pPr>
            <a:r>
              <a:rPr lang="el-GR" sz="2400" dirty="0" smtClean="0">
                <a:latin typeface="Arial" pitchFamily="34" charset="0"/>
                <a:cs typeface="Arial" pitchFamily="34" charset="0"/>
              </a:rPr>
              <a:t>Ο μαθητής διαθέτει στην οθόνη του υπολογιστή του ένα προσωπικό εικονικό εργαστήριο για την παρατήρηση φαινομένων και την διενέργεια πειραμάτων. </a:t>
            </a:r>
          </a:p>
          <a:p>
            <a:pPr>
              <a:lnSpc>
                <a:spcPct val="150000"/>
              </a:lnSpc>
            </a:pPr>
            <a:r>
              <a:rPr lang="el-GR" sz="2400" dirty="0" smtClean="0">
                <a:latin typeface="Arial" pitchFamily="34" charset="0"/>
                <a:cs typeface="Arial" pitchFamily="34" charset="0"/>
              </a:rPr>
              <a:t>Εργάζεται με τον προσωπικό του ρυθμό, σταματώντας όπου δεν καταλαβαίνει, επαναλαμβάνοντας κομμάτια         ή μέρος του πειράματος με μια πρωτόγνωρη ευκολία. </a:t>
            </a:r>
          </a:p>
          <a:p>
            <a:pPr>
              <a:lnSpc>
                <a:spcPct val="150000"/>
              </a:lnSpc>
            </a:pPr>
            <a:r>
              <a:rPr lang="el-GR" sz="2400" dirty="0" smtClean="0">
                <a:latin typeface="Arial" pitchFamily="34" charset="0"/>
                <a:cs typeface="Arial" pitchFamily="34" charset="0"/>
              </a:rPr>
              <a:t>Ο καθηγητής παραβρίσκεται ως σύμβουλος μιας και           τα τεχνολογικά μέσα παράγουν τέτοιο έργο                    στην εκπαιδευτική διαδικασία που ο ίδιος πρακτικά          δεν θα μπορούσε να καταφέρει.</a:t>
            </a:r>
            <a:endParaRPr lang="en-US" sz="2400" dirty="0">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38</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0479" y="761967"/>
            <a:ext cx="8229600" cy="4525963"/>
          </a:xfrm>
        </p:spPr>
        <p:txBody>
          <a:bodyPr>
            <a:normAutofit/>
          </a:bodyPr>
          <a:lstStyle/>
          <a:p>
            <a:pPr>
              <a:lnSpc>
                <a:spcPct val="150000"/>
              </a:lnSpc>
            </a:pPr>
            <a:r>
              <a:rPr lang="el-GR" sz="2400" dirty="0" smtClean="0">
                <a:latin typeface="Arial" pitchFamily="34" charset="0"/>
                <a:cs typeface="Arial" pitchFamily="34" charset="0"/>
              </a:rPr>
              <a:t>Επίσης διαφάνηκε, ότι η επίτευξη εννοιολογικής κατανόησης επέρχεται κυρίως μέσα από διαδικασίες εννοιολογικής αλλαγής. Τέτοιες διαδικασίες απαιτούν       τον κατάλληλο συνδυασμό διδακτικού προτύπου και πειραματικής μεθόδου που να συνοδεύεται από το αντίστοιχο διδακτικό υλικό, προκειμένου να επιτευχθούν οι μαθησιακές επιδιώξεις που τίθενται                                  σε κάθε περίπτωση. </a:t>
            </a:r>
            <a:endParaRPr lang="en-US" sz="2400" dirty="0">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39</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4000" dirty="0">
              <a:latin typeface="Arial" pitchFamily="34" charset="0"/>
              <a:cs typeface="Arial" pitchFamily="34" charset="0"/>
            </a:endParaRPr>
          </a:p>
        </p:txBody>
      </p:sp>
      <p:sp>
        <p:nvSpPr>
          <p:cNvPr id="3" name="Content Placeholder 2"/>
          <p:cNvSpPr>
            <a:spLocks noGrp="1"/>
          </p:cNvSpPr>
          <p:nvPr>
            <p:ph idx="1"/>
          </p:nvPr>
        </p:nvSpPr>
        <p:spPr>
          <a:xfrm>
            <a:off x="0" y="3273062"/>
            <a:ext cx="7843091" cy="3584938"/>
          </a:xfrm>
        </p:spPr>
        <p:txBody>
          <a:bodyPr>
            <a:normAutofit/>
          </a:bodyPr>
          <a:lstStyle/>
          <a:p>
            <a:pPr>
              <a:lnSpc>
                <a:spcPct val="150000"/>
              </a:lnSpc>
              <a:buNone/>
            </a:pPr>
            <a:r>
              <a:rPr lang="el-GR" sz="2400" dirty="0" smtClean="0"/>
              <a:t>     Συνεπώς, υπάρχει μια μεγάλη ανάγκη για έρευνα, η οποία να επικεντρώνεται στην αξία ή όχι της αλληλεπίδρασης των μαθητών με την προσομοίωση.</a:t>
            </a:r>
            <a:endParaRPr lang="en-US" sz="2400" dirty="0" smtClean="0">
              <a:latin typeface="Arial" pitchFamily="34" charset="0"/>
              <a:cs typeface="Arial" pitchFamily="34" charset="0"/>
            </a:endParaRPr>
          </a:p>
        </p:txBody>
      </p:sp>
      <p:cxnSp>
        <p:nvCxnSpPr>
          <p:cNvPr id="4" name="Straight Connector 3"/>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a:t>
            </a:fld>
            <a:endParaRPr lang="en-US" sz="800" dirty="0">
              <a:latin typeface="Arial"/>
              <a:cs typeface="Arial"/>
            </a:endParaRPr>
          </a:p>
        </p:txBody>
      </p:sp>
      <p:sp>
        <p:nvSpPr>
          <p:cNvPr id="13"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a:t>
            </a:r>
            <a:r>
              <a:rPr lang="en-US" sz="800" dirty="0" smtClean="0">
                <a:latin typeface="Arial"/>
                <a:cs typeface="Arial"/>
              </a:rPr>
              <a:t> 201</a:t>
            </a:r>
            <a:r>
              <a:rPr lang="el-GR" sz="800" dirty="0" smtClean="0">
                <a:latin typeface="Arial"/>
                <a:cs typeface="Arial"/>
              </a:rPr>
              <a:t>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20132" y="790587"/>
            <a:ext cx="7744468" cy="2831544"/>
          </a:xfrm>
          <a:prstGeom prst="rect">
            <a:avLst/>
          </a:prstGeom>
        </p:spPr>
        <p:txBody>
          <a:bodyPr wrap="square">
            <a:spAutoFit/>
          </a:bodyPr>
          <a:lstStyle/>
          <a:p>
            <a:pPr>
              <a:lnSpc>
                <a:spcPct val="150000"/>
              </a:lnSpc>
            </a:pPr>
            <a:r>
              <a:rPr lang="el-GR" sz="2400" dirty="0" smtClean="0">
                <a:latin typeface="Arial" pitchFamily="34" charset="0"/>
                <a:cs typeface="Arial" pitchFamily="34" charset="0"/>
              </a:rPr>
              <a:t>Αποδείχθηκε, ακόμη, πως η διαδικασία της εννοιολογικής αλλαγής είναι μια επίπονη και  χρονοβόρα διαδικασία </a:t>
            </a:r>
            <a:r>
              <a:rPr lang="el-GR" sz="1600" dirty="0" smtClean="0">
                <a:latin typeface="Arial" pitchFamily="34" charset="0"/>
                <a:cs typeface="Arial" pitchFamily="34" charset="0"/>
              </a:rPr>
              <a:t>(</a:t>
            </a:r>
            <a:r>
              <a:rPr lang="en-GB" sz="1600" dirty="0" smtClean="0">
                <a:latin typeface="Arial" pitchFamily="34" charset="0"/>
                <a:cs typeface="Arial" pitchFamily="34" charset="0"/>
              </a:rPr>
              <a:t>Posner </a:t>
            </a:r>
            <a:r>
              <a:rPr lang="en-GB" sz="1600" i="1" dirty="0" smtClean="0">
                <a:latin typeface="Arial" pitchFamily="34" charset="0"/>
                <a:cs typeface="Arial" pitchFamily="34" charset="0"/>
              </a:rPr>
              <a:t>et al</a:t>
            </a:r>
            <a:r>
              <a:rPr lang="el-GR" sz="1600" i="1" dirty="0" smtClean="0">
                <a:latin typeface="Arial" pitchFamily="34" charset="0"/>
                <a:cs typeface="Arial" pitchFamily="34" charset="0"/>
              </a:rPr>
              <a:t>.,</a:t>
            </a:r>
            <a:r>
              <a:rPr lang="el-GR" sz="1600" dirty="0" smtClean="0">
                <a:latin typeface="Arial" pitchFamily="34" charset="0"/>
                <a:cs typeface="Arial" pitchFamily="34" charset="0"/>
              </a:rPr>
              <a:t> 1982; </a:t>
            </a:r>
            <a:r>
              <a:rPr lang="en-GB" sz="1600" dirty="0" err="1" smtClean="0">
                <a:latin typeface="Arial" pitchFamily="34" charset="0"/>
                <a:cs typeface="Arial" pitchFamily="34" charset="0"/>
              </a:rPr>
              <a:t>Vosniadou</a:t>
            </a:r>
            <a:r>
              <a:rPr lang="el-GR" sz="1600" dirty="0" smtClean="0">
                <a:latin typeface="Arial" pitchFamily="34" charset="0"/>
                <a:cs typeface="Arial" pitchFamily="34" charset="0"/>
              </a:rPr>
              <a:t>, 1994)</a:t>
            </a:r>
            <a:r>
              <a:rPr lang="el-GR" sz="2400" dirty="0" smtClean="0">
                <a:latin typeface="Arial" pitchFamily="34" charset="0"/>
                <a:cs typeface="Arial" pitchFamily="34" charset="0"/>
              </a:rPr>
              <a:t>,           μέσα από την οποία δεν εξάγονται πάντα                    θετικά αποτελέσματα. </a:t>
            </a:r>
            <a:endParaRPr lang="en-US" sz="2400" dirty="0">
              <a:latin typeface="Arial" pitchFamily="34" charset="0"/>
              <a:cs typeface="Arial" pitchFamily="34" charset="0"/>
            </a:endParaRPr>
          </a:p>
        </p:txBody>
      </p:sp>
      <p:cxnSp>
        <p:nvCxnSpPr>
          <p:cNvPr id="8" name="Straight Connector 7"/>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1"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40</a:t>
            </a:fld>
            <a:endParaRPr lang="en-US" sz="800" dirty="0">
              <a:latin typeface="Arial"/>
              <a:cs typeface="Arial"/>
            </a:endParaRPr>
          </a:p>
        </p:txBody>
      </p:sp>
      <p:sp>
        <p:nvSpPr>
          <p:cNvPr id="12"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a:t>
            </a:r>
            <a:r>
              <a:rPr kumimoji="0" lang="el-GR" sz="800" b="0" i="0" u="none" strike="noStrike" kern="1200" cap="none" spc="0" normalizeH="0" noProof="0" dirty="0" smtClean="0">
                <a:ln>
                  <a:noFill/>
                </a:ln>
                <a:solidFill>
                  <a:schemeClr val="tx1">
                    <a:tint val="75000"/>
                  </a:schemeClr>
                </a:solidFill>
                <a:effectLst/>
                <a:uLnTx/>
                <a:uFillTx/>
                <a:latin typeface="Arial"/>
                <a:ea typeface="+mn-ea"/>
                <a:cs typeface="Arial"/>
              </a:rPr>
              <a:t>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0479" y="770434"/>
            <a:ext cx="8229600" cy="4525963"/>
          </a:xfrm>
        </p:spPr>
        <p:txBody>
          <a:bodyPr>
            <a:normAutofit/>
          </a:bodyPr>
          <a:lstStyle/>
          <a:p>
            <a:pPr>
              <a:lnSpc>
                <a:spcPct val="150000"/>
              </a:lnSpc>
            </a:pPr>
            <a:r>
              <a:rPr lang="el-GR" sz="2400" dirty="0" smtClean="0">
                <a:latin typeface="Arial" pitchFamily="34" charset="0"/>
                <a:cs typeface="Arial" pitchFamily="34" charset="0"/>
              </a:rPr>
              <a:t>Οι προσομοιώσεις βοηθούν τους μαθητές να ξεπεράσουν τις δυσκολίες που καταγράφονται                 στη βιβλιογραφία κι έχουν σχέση με την ερμηνεία              των σχέσεων μεταξύ των μεταβλητών,                                 και την κατασκευή γραφικών παραστάσεων                 </a:t>
            </a:r>
            <a:r>
              <a:rPr lang="el-GR" sz="1600" dirty="0" smtClean="0">
                <a:latin typeface="Arial" pitchFamily="34" charset="0"/>
                <a:cs typeface="Arial" pitchFamily="34" charset="0"/>
              </a:rPr>
              <a:t>(</a:t>
            </a:r>
            <a:r>
              <a:rPr lang="en-GB" sz="1600" dirty="0" smtClean="0">
                <a:latin typeface="Arial" pitchFamily="34" charset="0"/>
                <a:cs typeface="Arial" pitchFamily="34" charset="0"/>
              </a:rPr>
              <a:t>McFarlane et al</a:t>
            </a:r>
            <a:r>
              <a:rPr lang="el-GR" sz="1600" dirty="0" smtClean="0">
                <a:latin typeface="Arial" pitchFamily="34" charset="0"/>
                <a:cs typeface="Arial" pitchFamily="34" charset="0"/>
              </a:rPr>
              <a:t>, 1995; </a:t>
            </a:r>
            <a:r>
              <a:rPr lang="en-GB" sz="1600" dirty="0" err="1" smtClean="0">
                <a:latin typeface="Arial" pitchFamily="34" charset="0"/>
                <a:cs typeface="Arial" pitchFamily="34" charset="0"/>
              </a:rPr>
              <a:t>Swatton</a:t>
            </a:r>
            <a:r>
              <a:rPr lang="el-GR" sz="1600" dirty="0" smtClean="0">
                <a:latin typeface="Arial" pitchFamily="34" charset="0"/>
                <a:cs typeface="Arial" pitchFamily="34" charset="0"/>
              </a:rPr>
              <a:t> &amp; </a:t>
            </a:r>
            <a:r>
              <a:rPr lang="en-GB" sz="1600" dirty="0" smtClean="0">
                <a:latin typeface="Arial" pitchFamily="34" charset="0"/>
                <a:cs typeface="Arial" pitchFamily="34" charset="0"/>
              </a:rPr>
              <a:t>Taylor</a:t>
            </a:r>
            <a:r>
              <a:rPr lang="el-GR" sz="1600" dirty="0" smtClean="0">
                <a:latin typeface="Arial" pitchFamily="34" charset="0"/>
                <a:cs typeface="Arial" pitchFamily="34" charset="0"/>
              </a:rPr>
              <a:t>, 1994; </a:t>
            </a:r>
            <a:r>
              <a:rPr lang="en-GB" sz="1600" dirty="0" smtClean="0">
                <a:latin typeface="Arial" pitchFamily="34" charset="0"/>
                <a:cs typeface="Arial" pitchFamily="34" charset="0"/>
              </a:rPr>
              <a:t>Taylor</a:t>
            </a:r>
            <a:r>
              <a:rPr lang="el-GR" sz="1600" dirty="0" smtClean="0">
                <a:latin typeface="Arial" pitchFamily="34" charset="0"/>
                <a:cs typeface="Arial" pitchFamily="34" charset="0"/>
              </a:rPr>
              <a:t> &amp; </a:t>
            </a:r>
            <a:r>
              <a:rPr lang="en-GB" sz="1600" dirty="0" err="1" smtClean="0">
                <a:latin typeface="Arial" pitchFamily="34" charset="0"/>
                <a:cs typeface="Arial" pitchFamily="34" charset="0"/>
              </a:rPr>
              <a:t>Swatton</a:t>
            </a:r>
            <a:r>
              <a:rPr lang="el-GR" sz="1600" dirty="0" smtClean="0">
                <a:latin typeface="Arial" pitchFamily="34" charset="0"/>
                <a:cs typeface="Arial" pitchFamily="34" charset="0"/>
              </a:rPr>
              <a:t>, 1990).</a:t>
            </a:r>
            <a:endParaRPr lang="en-US" sz="1600" dirty="0" smtClean="0">
              <a:latin typeface="Arial" pitchFamily="34" charset="0"/>
              <a:cs typeface="Arial" pitchFamily="34" charset="0"/>
            </a:endParaRPr>
          </a:p>
          <a:p>
            <a:pPr>
              <a:lnSpc>
                <a:spcPct val="150000"/>
              </a:lnSpc>
            </a:pPr>
            <a:endParaRPr lang="en-US" sz="2400" dirty="0" smtClean="0">
              <a:latin typeface="Arial" pitchFamily="34" charset="0"/>
              <a:cs typeface="Arial" pitchFamily="34" charset="0"/>
            </a:endParaRPr>
          </a:p>
          <a:p>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41</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0479" y="812769"/>
            <a:ext cx="8229600" cy="4525963"/>
          </a:xfrm>
        </p:spPr>
        <p:txBody>
          <a:bodyPr>
            <a:normAutofit fontScale="85000" lnSpcReduction="20000"/>
          </a:bodyPr>
          <a:lstStyle/>
          <a:p>
            <a:pPr>
              <a:lnSpc>
                <a:spcPct val="160000"/>
              </a:lnSpc>
            </a:pPr>
            <a:r>
              <a:rPr lang="el-GR" sz="2800" dirty="0" smtClean="0">
                <a:latin typeface="Arial" pitchFamily="34" charset="0"/>
                <a:cs typeface="Arial" pitchFamily="34" charset="0"/>
              </a:rPr>
              <a:t>Διαφαίνονται ενθαρρυντικά αποτελέσματα με τη χρήση της προσομοίωσης, εκτός στο γνωστικό και στο συναισθηματικό τομέα </a:t>
            </a:r>
            <a:r>
              <a:rPr lang="el-GR" sz="2065" dirty="0" smtClean="0">
                <a:latin typeface="Arial" pitchFamily="34" charset="0"/>
                <a:cs typeface="Arial" pitchFamily="34" charset="0"/>
              </a:rPr>
              <a:t>(</a:t>
            </a:r>
            <a:r>
              <a:rPr lang="en-GB" sz="2065" dirty="0" err="1" smtClean="0">
                <a:latin typeface="Arial" pitchFamily="34" charset="0"/>
                <a:cs typeface="Arial" pitchFamily="34" charset="0"/>
              </a:rPr>
              <a:t>Zacharia</a:t>
            </a:r>
            <a:r>
              <a:rPr lang="el-GR" sz="2065" dirty="0" smtClean="0">
                <a:latin typeface="Arial" pitchFamily="34" charset="0"/>
                <a:cs typeface="Arial" pitchFamily="34" charset="0"/>
              </a:rPr>
              <a:t>, 2003, 2005)</a:t>
            </a:r>
            <a:r>
              <a:rPr lang="el-GR" sz="2800" dirty="0" smtClean="0">
                <a:latin typeface="Arial" pitchFamily="34" charset="0"/>
                <a:cs typeface="Arial" pitchFamily="34" charset="0"/>
              </a:rPr>
              <a:t>. Οι μαθητές  που χρησιμοποίησαν προσομοίωση εκφράστηκαν πως είχαν ένα πολύ φιλικό περιβάλλον για να εργαστούν. </a:t>
            </a:r>
          </a:p>
          <a:p>
            <a:pPr>
              <a:lnSpc>
                <a:spcPct val="160000"/>
              </a:lnSpc>
            </a:pPr>
            <a:r>
              <a:rPr lang="el-GR" sz="2800" dirty="0" smtClean="0">
                <a:latin typeface="Arial" pitchFamily="34" charset="0"/>
                <a:cs typeface="Arial" pitchFamily="34" charset="0"/>
              </a:rPr>
              <a:t>Τα παιδιά που χρησιμοποίησαν οπτικογραφημένη επίδειξη, ανάφεραν πως, τους δινόταν η εντύπωση            τις «ψυχρής» εκτέλεσης ενός πειράματος</a:t>
            </a:r>
            <a:r>
              <a:rPr lang="el-GR" dirty="0" smtClean="0"/>
              <a:t>.</a:t>
            </a: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42</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a:t>
            </a:r>
            <a:r>
              <a:rPr kumimoji="0" lang="el-GR" sz="800" b="0" i="0" u="none" strike="noStrike" kern="1200" cap="none" spc="0" normalizeH="0" noProof="0" dirty="0" smtClean="0">
                <a:ln>
                  <a:noFill/>
                </a:ln>
                <a:solidFill>
                  <a:schemeClr val="tx1">
                    <a:tint val="75000"/>
                  </a:schemeClr>
                </a:solidFill>
                <a:effectLst/>
                <a:uLnTx/>
                <a:uFillTx/>
                <a:latin typeface="Arial"/>
                <a:ea typeface="+mn-ea"/>
                <a:cs typeface="Arial"/>
              </a:rPr>
              <a:t> 2012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7" y="418577"/>
            <a:ext cx="8229600" cy="1143000"/>
          </a:xfrm>
        </p:spPr>
        <p:txBody>
          <a:bodyPr>
            <a:noAutofit/>
          </a:bodyPr>
          <a:lstStyle/>
          <a:p>
            <a:r>
              <a:rPr lang="el-GR" sz="3600" dirty="0" smtClean="0">
                <a:latin typeface="Arial"/>
                <a:cs typeface="Arial"/>
              </a:rPr>
              <a:t>εισηγήσεις για μελλοντική έρευνα</a:t>
            </a:r>
            <a:r>
              <a:rPr lang="en-US" sz="3600" dirty="0" smtClean="0">
                <a:latin typeface="Arial"/>
                <a:cs typeface="Arial"/>
              </a:rPr>
              <a:t/>
            </a:r>
            <a:br>
              <a:rPr lang="en-US" sz="3600" dirty="0" smtClean="0">
                <a:latin typeface="Arial"/>
                <a:cs typeface="Arial"/>
              </a:rPr>
            </a:br>
            <a:endParaRPr lang="en-US" sz="3600" dirty="0">
              <a:latin typeface="Arial"/>
              <a:cs typeface="Arial"/>
            </a:endParaRPr>
          </a:p>
        </p:txBody>
      </p:sp>
      <p:sp>
        <p:nvSpPr>
          <p:cNvPr id="3" name="Content Placeholder 2"/>
          <p:cNvSpPr>
            <a:spLocks noGrp="1"/>
          </p:cNvSpPr>
          <p:nvPr>
            <p:ph idx="1"/>
          </p:nvPr>
        </p:nvSpPr>
        <p:spPr>
          <a:xfrm>
            <a:off x="558804" y="938547"/>
            <a:ext cx="8686800" cy="4857403"/>
          </a:xfrm>
        </p:spPr>
        <p:txBody>
          <a:bodyPr>
            <a:noAutofit/>
          </a:bodyPr>
          <a:lstStyle/>
          <a:p>
            <a:pPr>
              <a:lnSpc>
                <a:spcPct val="170000"/>
              </a:lnSpc>
              <a:buNone/>
            </a:pPr>
            <a:r>
              <a:rPr lang="el-GR" sz="2400" dirty="0" smtClean="0">
                <a:latin typeface="Arial" pitchFamily="34" charset="0"/>
                <a:cs typeface="Arial" pitchFamily="34" charset="0"/>
              </a:rPr>
              <a:t>    Χρειάζεται περαιτέρω έρευνα, για διερεύνηση των κατάλληλων παραγόντων ή συνδυασμών με διάφορες διδακτικές μεθόδους, που να αξιοποιούν τα πλεονεκτήματα που έχει να προσφέρει η χρήση των προσομοιώσεων.            Η παρούσα έρευνα θα αποτελέσει τη βάση για                          το σχεδιασμό και εφαρμογή διδακτικών παρεμβάσεων,           που θα επιφέρουν τα καλύτερα δυνατά μαθησιακά αποτελέσματα, όπως αυτά ορίζονται από τη διεθνή ακαδημαϊκή και ερευνητική κοινότητα. </a:t>
            </a:r>
            <a:endParaRPr lang="en-US" sz="2400" dirty="0" smtClean="0">
              <a:latin typeface="Arial" pitchFamily="34" charset="0"/>
              <a:cs typeface="Arial" pitchFamily="34" charset="0"/>
            </a:endParaRPr>
          </a:p>
          <a:p>
            <a:pPr>
              <a:lnSpc>
                <a:spcPct val="170000"/>
              </a:lnSpc>
            </a:pPr>
            <a:r>
              <a:rPr lang="el-GR" sz="2400" dirty="0" smtClean="0">
                <a:latin typeface="Arial" pitchFamily="34" charset="0"/>
                <a:cs typeface="Arial" pitchFamily="34" charset="0"/>
              </a:rPr>
              <a:t> </a:t>
            </a:r>
            <a:endParaRPr lang="en-US" sz="2400" dirty="0" smtClean="0">
              <a:latin typeface="Arial" pitchFamily="34" charset="0"/>
              <a:cs typeface="Arial" pitchFamily="34" charset="0"/>
            </a:endParaRPr>
          </a:p>
          <a:p>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43</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1311" y="1434814"/>
            <a:ext cx="8229600" cy="4525963"/>
          </a:xfrm>
        </p:spPr>
        <p:txBody>
          <a:bodyPr>
            <a:normAutofit/>
          </a:bodyPr>
          <a:lstStyle/>
          <a:p>
            <a:pPr>
              <a:lnSpc>
                <a:spcPct val="150000"/>
              </a:lnSpc>
              <a:buNone/>
            </a:pPr>
            <a:r>
              <a:rPr lang="el-GR" sz="2400" dirty="0" smtClean="0">
                <a:latin typeface="Arial" pitchFamily="34" charset="0"/>
                <a:cs typeface="Arial" pitchFamily="34" charset="0"/>
              </a:rPr>
              <a:t>    Συμπερασματικά, όπως διαφάνηκε από τα  αποτελέσματα της παρούσας  έρευνας, η αλληλεπίδραση με τις προσομοιώσεις είναι σημαντική, για αυτό είναι καλύτερα να προσφέρουμε αλληλεπιδραστικές προσομοιώσεις στους μαθητές μας παρά μη αλληλεπιδραστικά εικονικά πειράματα.</a:t>
            </a:r>
          </a:p>
          <a:p>
            <a:pPr>
              <a:lnSpc>
                <a:spcPct val="150000"/>
              </a:lnSpc>
              <a:buNone/>
            </a:pPr>
            <a:endParaRPr lang="el-GR" sz="2400" dirty="0" smtClean="0">
              <a:latin typeface="Arial" pitchFamily="34" charset="0"/>
              <a:cs typeface="Arial" pitchFamily="34" charset="0"/>
            </a:endParaRPr>
          </a:p>
          <a:p>
            <a:pPr>
              <a:lnSpc>
                <a:spcPct val="150000"/>
              </a:lnSpc>
              <a:buNone/>
            </a:pPr>
            <a:endParaRPr lang="el-GR" sz="2400" dirty="0" smtClean="0">
              <a:latin typeface="Arial" pitchFamily="34" charset="0"/>
              <a:cs typeface="Arial" pitchFamily="34" charset="0"/>
            </a:endParaRPr>
          </a:p>
          <a:p>
            <a:pPr>
              <a:lnSpc>
                <a:spcPct val="150000"/>
              </a:lnSpc>
              <a:buNone/>
            </a:pPr>
            <a:endParaRPr lang="el-GR" sz="2400" dirty="0" smtClean="0">
              <a:latin typeface="Arial" pitchFamily="34" charset="0"/>
              <a:cs typeface="Arial" pitchFamily="34" charset="0"/>
            </a:endParaRPr>
          </a:p>
          <a:p>
            <a:pPr>
              <a:lnSpc>
                <a:spcPct val="150000"/>
              </a:lnSpc>
              <a:buNone/>
            </a:pPr>
            <a:endParaRPr lang="el-GR" sz="2400" dirty="0" smtClean="0">
              <a:latin typeface="Arial" pitchFamily="34" charset="0"/>
              <a:cs typeface="Arial" pitchFamily="34" charset="0"/>
            </a:endParaRPr>
          </a:p>
          <a:p>
            <a:pPr>
              <a:lnSpc>
                <a:spcPct val="150000"/>
              </a:lnSpc>
              <a:buNone/>
            </a:pPr>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44</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3346" y="1335661"/>
            <a:ext cx="8229600" cy="4525963"/>
          </a:xfrm>
        </p:spPr>
        <p:txBody>
          <a:bodyPr>
            <a:normAutofit/>
          </a:bodyPr>
          <a:lstStyle/>
          <a:p>
            <a:pPr>
              <a:lnSpc>
                <a:spcPct val="150000"/>
              </a:lnSpc>
              <a:buNone/>
            </a:pPr>
            <a:r>
              <a:rPr lang="el-GR" sz="2400" dirty="0" smtClean="0">
                <a:latin typeface="Arial" pitchFamily="34" charset="0"/>
                <a:cs typeface="Arial" pitchFamily="34" charset="0"/>
              </a:rPr>
              <a:t>    Επομένως, οι προσομοιώσεις συμβάλλουν  τα μέγιστα στην εκπαιδευτική διαδικασία,  χωρίς να αντικαθιστούν το βιβλίο ή το δάσκαλο,  κι έχουμε πολλά να κερδίσουμε αν τις εντάξουμε  ακόμα περισσότερο στην εκπαίδευση που διαμορφώνει, όχι μόνο τους πολίτες, αλλά και τους επιστήμονες  του αύριο. </a:t>
            </a:r>
            <a:endParaRPr lang="en-US" sz="2400" dirty="0" smtClean="0">
              <a:latin typeface="Arial" pitchFamily="34" charset="0"/>
              <a:cs typeface="Arial" pitchFamily="34" charset="0"/>
            </a:endParaRPr>
          </a:p>
          <a:p>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45</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7533" y="5715000"/>
            <a:ext cx="3056467" cy="1143000"/>
          </a:xfrm>
        </p:spPr>
        <p:txBody>
          <a:bodyPr>
            <a:normAutofit/>
          </a:bodyPr>
          <a:lstStyle/>
          <a:p>
            <a:pPr algn="l"/>
            <a:r>
              <a:rPr lang="el-GR" sz="3200" dirty="0" smtClean="0">
                <a:latin typeface="Arial"/>
                <a:cs typeface="Arial"/>
              </a:rPr>
              <a:t>σας ευχαριστώ</a:t>
            </a:r>
            <a:endParaRPr lang="en-US" sz="3200" dirty="0">
              <a:latin typeface="Arial"/>
              <a:cs typeface="Arial"/>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46</a:t>
            </a:fld>
            <a:endParaRPr lang="en-US" sz="800" dirty="0">
              <a:latin typeface="Arial"/>
              <a:cs typeface="Arial"/>
            </a:endParaRPr>
          </a:p>
        </p:txBody>
      </p:sp>
      <p:sp>
        <p:nvSpPr>
          <p:cNvPr id="10"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2012</a:t>
            </a:r>
            <a:endParaRPr lang="en-US" sz="800" dirty="0">
              <a:latin typeface="Arial"/>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3468" y="2209800"/>
            <a:ext cx="8229600" cy="4525963"/>
          </a:xfrm>
        </p:spPr>
        <p:txBody>
          <a:bodyPr>
            <a:normAutofit/>
          </a:bodyPr>
          <a:lstStyle/>
          <a:p>
            <a:pPr>
              <a:lnSpc>
                <a:spcPct val="150000"/>
              </a:lnSpc>
              <a:buNone/>
            </a:pPr>
            <a:r>
              <a:rPr lang="el-GR" sz="2400" dirty="0" smtClean="0">
                <a:latin typeface="Arial" pitchFamily="34" charset="0"/>
                <a:ea typeface="Times New Roman" pitchFamily="18" charset="0"/>
                <a:cs typeface="Arial" pitchFamily="34" charset="0"/>
              </a:rPr>
              <a:t>να γίνει σύγκριση των δυο μέσων διδασκαλίας,                 </a:t>
            </a:r>
          </a:p>
          <a:p>
            <a:pPr>
              <a:lnSpc>
                <a:spcPct val="150000"/>
              </a:lnSpc>
              <a:buNone/>
            </a:pPr>
            <a:r>
              <a:rPr lang="el-GR" sz="2400" dirty="0" smtClean="0">
                <a:latin typeface="Arial" pitchFamily="34" charset="0"/>
                <a:ea typeface="Times New Roman" pitchFamily="18" charset="0"/>
                <a:cs typeface="Arial" pitchFamily="34" charset="0"/>
              </a:rPr>
              <a:t>δηλαδή της χρήσης προσομοιώσεων </a:t>
            </a:r>
          </a:p>
          <a:p>
            <a:pPr>
              <a:lnSpc>
                <a:spcPct val="150000"/>
              </a:lnSpc>
              <a:buNone/>
            </a:pPr>
            <a:r>
              <a:rPr lang="el-GR" sz="2400" dirty="0" smtClean="0">
                <a:latin typeface="Arial" pitchFamily="34" charset="0"/>
                <a:ea typeface="Times New Roman" pitchFamily="18" charset="0"/>
                <a:cs typeface="Arial" pitchFamily="34" charset="0"/>
              </a:rPr>
              <a:t>και της επίδειξης οπτικογραφημένων προσομοιώσεων, </a:t>
            </a:r>
          </a:p>
          <a:p>
            <a:pPr>
              <a:lnSpc>
                <a:spcPct val="150000"/>
              </a:lnSpc>
              <a:buNone/>
            </a:pPr>
            <a:r>
              <a:rPr lang="el-GR" sz="2400" dirty="0" smtClean="0">
                <a:latin typeface="Arial" pitchFamily="34" charset="0"/>
                <a:ea typeface="Times New Roman" pitchFamily="18" charset="0"/>
                <a:cs typeface="Arial" pitchFamily="34" charset="0"/>
              </a:rPr>
              <a:t>ως προς την αποτελεσματικότητά τους, </a:t>
            </a:r>
          </a:p>
          <a:p>
            <a:pPr>
              <a:lnSpc>
                <a:spcPct val="150000"/>
              </a:lnSpc>
              <a:buNone/>
            </a:pPr>
            <a:r>
              <a:rPr lang="el-GR" sz="2400" dirty="0" smtClean="0">
                <a:latin typeface="Arial" pitchFamily="34" charset="0"/>
                <a:ea typeface="Times New Roman" pitchFamily="18" charset="0"/>
                <a:cs typeface="Arial" pitchFamily="34" charset="0"/>
              </a:rPr>
              <a:t>στην επίτευξη εννοιολογικής κατανόησης στις Ταλαντώσεις.</a:t>
            </a:r>
            <a:endParaRPr lang="en-US" sz="2400" dirty="0"/>
          </a:p>
        </p:txBody>
      </p:sp>
      <p:cxnSp>
        <p:nvCxnSpPr>
          <p:cNvPr id="4" name="Straight Connector 3"/>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5</a:t>
            </a:fld>
            <a:endParaRPr lang="en-US" sz="800" dirty="0">
              <a:latin typeface="Arial"/>
              <a:cs typeface="Arial"/>
            </a:endParaRPr>
          </a:p>
        </p:txBody>
      </p:sp>
      <p:sp>
        <p:nvSpPr>
          <p:cNvPr id="13" name="Footer Placeholder 7"/>
          <p:cNvSpPr>
            <a:spLocks noGrp="1"/>
          </p:cNvSpPr>
          <p:nvPr>
            <p:ph type="ftr" sz="quarter" idx="11"/>
          </p:nvPr>
        </p:nvSpPr>
        <p:spPr>
          <a:xfrm rot="16638684">
            <a:off x="-777672" y="743299"/>
            <a:ext cx="2895600" cy="365125"/>
          </a:xfrm>
        </p:spPr>
        <p:txBody>
          <a:bodyPr/>
          <a:lstStyle/>
          <a:p>
            <a:r>
              <a:rPr lang="el-GR" sz="800" dirty="0" smtClean="0">
                <a:latin typeface="Arial"/>
                <a:cs typeface="Arial"/>
              </a:rPr>
              <a:t>Ιανουάριος </a:t>
            </a:r>
            <a:r>
              <a:rPr lang="en-US" sz="800" dirty="0" smtClean="0">
                <a:latin typeface="Arial"/>
                <a:cs typeface="Arial"/>
              </a:rPr>
              <a:t> 201</a:t>
            </a:r>
            <a:r>
              <a:rPr lang="el-GR" sz="800" dirty="0" smtClean="0">
                <a:latin typeface="Arial"/>
                <a:cs typeface="Arial"/>
              </a:rPr>
              <a:t>2</a:t>
            </a:r>
            <a:endParaRPr lang="en-US" sz="800" dirty="0">
              <a:latin typeface="Arial"/>
              <a:cs typeface="Arial"/>
            </a:endParaRPr>
          </a:p>
        </p:txBody>
      </p:sp>
      <p:sp>
        <p:nvSpPr>
          <p:cNvPr id="14"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lvl="0">
              <a:spcBef>
                <a:spcPct val="0"/>
              </a:spcBef>
            </a:pPr>
            <a:r>
              <a:rPr lang="el-GR" sz="4000" dirty="0" smtClean="0">
                <a:latin typeface="Arial" pitchFamily="34" charset="0"/>
                <a:ea typeface="Times New Roman" pitchFamily="18" charset="0"/>
                <a:cs typeface="Arial" pitchFamily="34" charset="0"/>
              </a:rPr>
              <a:t>σκοπός της έρευνας</a:t>
            </a:r>
            <a:endParaRPr kumimoji="0" lang="en-US" sz="4000" b="0" i="0" u="none" strike="noStrike" kern="1200" cap="none" spc="0" normalizeH="0" baseline="0" noProof="0" dirty="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3600" dirty="0">
              <a:latin typeface="Arial" pitchFamily="34" charset="0"/>
              <a:cs typeface="Arial" pitchFamily="34" charset="0"/>
            </a:endParaRPr>
          </a:p>
        </p:txBody>
      </p:sp>
      <p:sp>
        <p:nvSpPr>
          <p:cNvPr id="3" name="Content Placeholder 2"/>
          <p:cNvSpPr>
            <a:spLocks noGrp="1"/>
          </p:cNvSpPr>
          <p:nvPr>
            <p:ph idx="1"/>
          </p:nvPr>
        </p:nvSpPr>
        <p:spPr>
          <a:xfrm>
            <a:off x="225847" y="2695593"/>
            <a:ext cx="8458200" cy="4525963"/>
          </a:xfrm>
        </p:spPr>
        <p:txBody>
          <a:bodyPr>
            <a:normAutofit/>
          </a:bodyPr>
          <a:lstStyle/>
          <a:p>
            <a:pPr>
              <a:lnSpc>
                <a:spcPct val="150000"/>
              </a:lnSpc>
              <a:buNone/>
            </a:pPr>
            <a:r>
              <a:rPr lang="el-GR" dirty="0" smtClean="0"/>
              <a:t>    Σύστημα προσομοίωσης είναι κάθε σύστημα αναπαράστασης ενός πραγματικού ή φανταστικού περιβάλλοντος που αναπτύσσεται για επιστημονικούς ή εκπαιδευτικούς σκοπούς.</a:t>
            </a:r>
          </a:p>
          <a:p>
            <a:pPr>
              <a:lnSpc>
                <a:spcPct val="150000"/>
              </a:lnSpc>
              <a:buNone/>
            </a:pP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6</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 20</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2</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1</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2"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3600" dirty="0">
              <a:latin typeface="Arial" pitchFamily="34" charset="0"/>
              <a:cs typeface="Arial" pitchFamily="34" charset="0"/>
            </a:endParaRPr>
          </a:p>
        </p:txBody>
      </p:sp>
      <p:sp>
        <p:nvSpPr>
          <p:cNvPr id="3" name="Content Placeholder 2"/>
          <p:cNvSpPr>
            <a:spLocks noGrp="1"/>
          </p:cNvSpPr>
          <p:nvPr>
            <p:ph idx="1"/>
          </p:nvPr>
        </p:nvSpPr>
        <p:spPr>
          <a:xfrm>
            <a:off x="225847" y="2332037"/>
            <a:ext cx="8458200" cy="4525963"/>
          </a:xfrm>
        </p:spPr>
        <p:txBody>
          <a:bodyPr>
            <a:normAutofit lnSpcReduction="10000"/>
          </a:bodyPr>
          <a:lstStyle/>
          <a:p>
            <a:pPr>
              <a:lnSpc>
                <a:spcPct val="150000"/>
              </a:lnSpc>
              <a:buNone/>
            </a:pPr>
            <a:r>
              <a:rPr lang="el-GR" sz="2400" dirty="0" smtClean="0">
                <a:latin typeface="Arial" pitchFamily="34" charset="0"/>
                <a:cs typeface="Arial" pitchFamily="34" charset="0"/>
              </a:rPr>
              <a:t>Οι προσομοιώσεις βοηθούν:</a:t>
            </a:r>
          </a:p>
          <a:p>
            <a:pPr>
              <a:lnSpc>
                <a:spcPct val="150000"/>
              </a:lnSpc>
            </a:pPr>
            <a:r>
              <a:rPr lang="el-GR" sz="2400" dirty="0" smtClean="0">
                <a:latin typeface="Arial" pitchFamily="34" charset="0"/>
                <a:cs typeface="Arial" pitchFamily="34" charset="0"/>
              </a:rPr>
              <a:t> τους επιστήμονες να προσδιορίσουν ή να βελτιώσουν μια θεωρία και να κατανοήσουν ένα σύστημα ή ένα φαινόμενο</a:t>
            </a:r>
          </a:p>
          <a:p>
            <a:pPr>
              <a:lnSpc>
                <a:spcPct val="150000"/>
              </a:lnSpc>
            </a:pPr>
            <a:r>
              <a:rPr lang="el-GR" sz="2400" dirty="0" smtClean="0">
                <a:latin typeface="Arial" pitchFamily="34" charset="0"/>
                <a:cs typeface="Arial" pitchFamily="34" charset="0"/>
              </a:rPr>
              <a:t> στην εκπαίδευση για τη διδασκαλία, τη μελέτη και την κατανόηση ενός φαινομένου μέσα από την παρατήρηση της συμπεριφοράς του φαινομένου και της ανάδρασης που παράγεται από την προσομοίωση σε χρόνο πραγματικό, ταχύτερο, ή βραδύτερο. </a:t>
            </a:r>
            <a:endParaRPr lang="en-US" sz="2400" dirty="0" smtClean="0">
              <a:latin typeface="Arial" pitchFamily="34" charset="0"/>
              <a:cs typeface="Arial" pitchFamily="34" charset="0"/>
            </a:endParaRPr>
          </a:p>
          <a:p>
            <a:pPr>
              <a:lnSpc>
                <a:spcPct val="150000"/>
              </a:lnSpc>
              <a:buNone/>
            </a:pPr>
            <a:endParaRPr lang="en-US"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908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7</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Ιανουάριος </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 201</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2" name="Title 1"/>
          <p:cNvSpPr txBox="1">
            <a:spLocks/>
          </p:cNvSpPr>
          <p:nvPr/>
        </p:nvSpPr>
        <p:spPr>
          <a:xfrm>
            <a:off x="533400" y="1447800"/>
            <a:ext cx="8229600" cy="11430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3600" dirty="0">
              <a:latin typeface="Arial" pitchFamily="34" charset="0"/>
              <a:cs typeface="Arial" pitchFamily="34" charset="0"/>
            </a:endParaRPr>
          </a:p>
        </p:txBody>
      </p:sp>
      <p:sp>
        <p:nvSpPr>
          <p:cNvPr id="3" name="Content Placeholder 2"/>
          <p:cNvSpPr>
            <a:spLocks noGrp="1"/>
          </p:cNvSpPr>
          <p:nvPr>
            <p:ph idx="1"/>
          </p:nvPr>
        </p:nvSpPr>
        <p:spPr>
          <a:xfrm>
            <a:off x="313983" y="2332037"/>
            <a:ext cx="8458200" cy="4525963"/>
          </a:xfrm>
        </p:spPr>
        <p:txBody>
          <a:bodyPr>
            <a:normAutofit fontScale="92500"/>
          </a:bodyPr>
          <a:lstStyle/>
          <a:p>
            <a:pPr>
              <a:lnSpc>
                <a:spcPct val="150000"/>
              </a:lnSpc>
              <a:buNone/>
            </a:pPr>
            <a:r>
              <a:rPr lang="el-GR" sz="2400" dirty="0" smtClean="0">
                <a:latin typeface="Arial" pitchFamily="34" charset="0"/>
                <a:cs typeface="Arial" pitchFamily="34" charset="0"/>
              </a:rPr>
              <a:t>  Για τις ανάγκες της παρούσας έρευνας χρησιμοποιήσαμε </a:t>
            </a:r>
            <a:r>
              <a:rPr lang="en-GB" sz="2400" dirty="0" smtClean="0">
                <a:latin typeface="Arial" pitchFamily="34" charset="0"/>
                <a:cs typeface="Arial" pitchFamily="34" charset="0"/>
              </a:rPr>
              <a:t> </a:t>
            </a:r>
            <a:r>
              <a:rPr lang="el-GR" sz="2400" dirty="0" smtClean="0">
                <a:latin typeface="Arial" pitchFamily="34" charset="0"/>
                <a:cs typeface="Arial" pitchFamily="34" charset="0"/>
              </a:rPr>
              <a:t>το λογισμικό προσομοίωσης “</a:t>
            </a:r>
            <a:r>
              <a:rPr lang="en-US" sz="2400" dirty="0" err="1" smtClean="0">
                <a:latin typeface="Arial" pitchFamily="34" charset="0"/>
                <a:cs typeface="Arial" pitchFamily="34" charset="0"/>
              </a:rPr>
              <a:t>Grocodile</a:t>
            </a:r>
            <a:r>
              <a:rPr lang="en-US" sz="2400" dirty="0" smtClean="0">
                <a:latin typeface="Arial" pitchFamily="34" charset="0"/>
                <a:cs typeface="Arial" pitchFamily="34" charset="0"/>
              </a:rPr>
              <a:t> Physics</a:t>
            </a:r>
            <a:r>
              <a:rPr lang="el-GR" sz="2400" dirty="0" smtClean="0">
                <a:latin typeface="Arial" pitchFamily="34" charset="0"/>
                <a:cs typeface="Arial" pitchFamily="34" charset="0"/>
              </a:rPr>
              <a:t>”. </a:t>
            </a:r>
            <a:r>
              <a:rPr lang="en-GB" sz="2400" dirty="0" smtClean="0">
                <a:latin typeface="Arial" pitchFamily="34" charset="0"/>
                <a:cs typeface="Arial" pitchFamily="34" charset="0"/>
              </a:rPr>
              <a:t> </a:t>
            </a:r>
            <a:endParaRPr lang="el-GR" sz="2400" dirty="0" smtClean="0">
              <a:latin typeface="Arial" pitchFamily="34" charset="0"/>
              <a:cs typeface="Arial" pitchFamily="34" charset="0"/>
            </a:endParaRPr>
          </a:p>
          <a:p>
            <a:pPr>
              <a:lnSpc>
                <a:spcPct val="150000"/>
              </a:lnSpc>
            </a:pPr>
            <a:r>
              <a:rPr lang="el-GR" sz="2400" dirty="0" smtClean="0">
                <a:latin typeface="Arial" pitchFamily="34" charset="0"/>
                <a:cs typeface="Arial" pitchFamily="34" charset="0"/>
              </a:rPr>
              <a:t>ο μαθητής εκτελεί το πείραμα στην έγχρωμη οθόνη του υπολογιστή,</a:t>
            </a:r>
          </a:p>
          <a:p>
            <a:pPr>
              <a:lnSpc>
                <a:spcPct val="150000"/>
              </a:lnSpc>
            </a:pPr>
            <a:r>
              <a:rPr lang="el-GR" sz="2400" dirty="0" smtClean="0">
                <a:latin typeface="Arial" pitchFamily="34" charset="0"/>
                <a:cs typeface="Arial" pitchFamily="34" charset="0"/>
              </a:rPr>
              <a:t> παρακολουθεί ζωντανά,</a:t>
            </a:r>
          </a:p>
          <a:p>
            <a:pPr>
              <a:lnSpc>
                <a:spcPct val="150000"/>
              </a:lnSpc>
            </a:pPr>
            <a:r>
              <a:rPr lang="el-GR" sz="2400" dirty="0" smtClean="0">
                <a:latin typeface="Arial" pitchFamily="34" charset="0"/>
                <a:cs typeface="Arial" pitchFamily="34" charset="0"/>
              </a:rPr>
              <a:t> συμμετέχει και κατευθύνει την εκτέλεση ενός φαινομένου</a:t>
            </a:r>
          </a:p>
          <a:p>
            <a:pPr>
              <a:lnSpc>
                <a:spcPct val="150000"/>
              </a:lnSpc>
              <a:buNone/>
            </a:pPr>
            <a:r>
              <a:rPr lang="el-GR" sz="2400" dirty="0" smtClean="0">
                <a:latin typeface="Arial" pitchFamily="34" charset="0"/>
                <a:cs typeface="Arial" pitchFamily="34" charset="0"/>
              </a:rPr>
              <a:t>  και έχει έτσι τη δυνατότητα να διερευνήσει εύχρηστα τ</a:t>
            </a:r>
            <a:r>
              <a:rPr lang="en-GB" sz="2400" dirty="0" smtClean="0">
                <a:latin typeface="Arial" pitchFamily="34" charset="0"/>
                <a:cs typeface="Arial" pitchFamily="34" charset="0"/>
              </a:rPr>
              <a:t>o</a:t>
            </a:r>
            <a:r>
              <a:rPr lang="el-GR" sz="2400" dirty="0" smtClean="0">
                <a:latin typeface="Arial" pitchFamily="34" charset="0"/>
                <a:cs typeface="Arial" pitchFamily="34" charset="0"/>
              </a:rPr>
              <a:t> </a:t>
            </a:r>
            <a:r>
              <a:rPr lang="el-GR" sz="2400" dirty="0" err="1" smtClean="0">
                <a:latin typeface="Arial" pitchFamily="34" charset="0"/>
                <a:cs typeface="Arial" pitchFamily="34" charset="0"/>
              </a:rPr>
              <a:t>φαινόμεν</a:t>
            </a:r>
            <a:r>
              <a:rPr lang="en-GB" sz="2400" dirty="0" smtClean="0">
                <a:latin typeface="Arial" pitchFamily="34" charset="0"/>
                <a:cs typeface="Arial" pitchFamily="34" charset="0"/>
              </a:rPr>
              <a:t>o</a:t>
            </a:r>
            <a:r>
              <a:rPr lang="el-GR" sz="2400" dirty="0" smtClean="0">
                <a:latin typeface="Arial" pitchFamily="34" charset="0"/>
                <a:cs typeface="Arial" pitchFamily="34" charset="0"/>
              </a:rPr>
              <a:t> της Απλής Αρμονικής Ταλάντωσης. </a:t>
            </a:r>
            <a:r>
              <a:rPr lang="en-GB" sz="2400" dirty="0" smtClean="0">
                <a:latin typeface="Arial" pitchFamily="34" charset="0"/>
                <a:cs typeface="Arial" pitchFamily="34" charset="0"/>
              </a:rPr>
              <a:t> </a:t>
            </a:r>
            <a:endParaRPr lang="en-US" sz="2400" dirty="0"/>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146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8</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dirty="0" smtClean="0">
                <a:solidFill>
                  <a:schemeClr val="tx1">
                    <a:tint val="75000"/>
                  </a:schemeClr>
                </a:solidFill>
                <a:latin typeface="Arial"/>
                <a:cs typeface="Arial"/>
              </a:rPr>
              <a:t>Ιανουάριος</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 201</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2" name="Title 1"/>
          <p:cNvSpPr txBox="1">
            <a:spLocks/>
          </p:cNvSpPr>
          <p:nvPr/>
        </p:nvSpPr>
        <p:spPr>
          <a:xfrm>
            <a:off x="533400" y="1480850"/>
            <a:ext cx="8229600" cy="215748"/>
          </a:xfrm>
          <a:prstGeom prst="rect">
            <a:avLst/>
          </a:prstGeom>
        </p:spPr>
        <p:txBody>
          <a:bodyPr vert="horz" lIns="91440" tIns="45720" rIns="91440" bIns="45720" rtlCol="0" anchor="ctr">
            <a:normAutofit fontScale="2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447800"/>
            <a:ext cx="8229600" cy="1143000"/>
          </a:xfrm>
        </p:spPr>
        <p:txBody>
          <a:bodyPr>
            <a:normAutofit/>
          </a:bodyPr>
          <a:lstStyle/>
          <a:p>
            <a:pPr algn="l"/>
            <a:endParaRPr lang="en-US" sz="3600" dirty="0">
              <a:latin typeface="Arial" pitchFamily="34" charset="0"/>
              <a:cs typeface="Arial" pitchFamily="34" charset="0"/>
            </a:endParaRPr>
          </a:p>
        </p:txBody>
      </p:sp>
      <p:sp>
        <p:nvSpPr>
          <p:cNvPr id="3" name="Content Placeholder 2"/>
          <p:cNvSpPr>
            <a:spLocks noGrp="1"/>
          </p:cNvSpPr>
          <p:nvPr>
            <p:ph idx="1"/>
          </p:nvPr>
        </p:nvSpPr>
        <p:spPr>
          <a:xfrm>
            <a:off x="313983" y="2332037"/>
            <a:ext cx="8458200" cy="4525963"/>
          </a:xfrm>
        </p:spPr>
        <p:txBody>
          <a:bodyPr>
            <a:normAutofit/>
          </a:bodyPr>
          <a:lstStyle/>
          <a:p>
            <a:pPr>
              <a:lnSpc>
                <a:spcPct val="150000"/>
              </a:lnSpc>
              <a:buNone/>
            </a:pPr>
            <a:r>
              <a:rPr lang="el-GR" sz="2400" dirty="0" smtClean="0">
                <a:latin typeface="Arial" pitchFamily="34" charset="0"/>
                <a:cs typeface="Arial" pitchFamily="34" charset="0"/>
              </a:rPr>
              <a:t>  Με την επίδειξη εικονικών πειραμάτων, ο μαθητής:</a:t>
            </a:r>
          </a:p>
          <a:p>
            <a:pPr>
              <a:lnSpc>
                <a:spcPct val="150000"/>
              </a:lnSpc>
            </a:pPr>
            <a:r>
              <a:rPr lang="el-GR" sz="2400" dirty="0" smtClean="0">
                <a:latin typeface="Arial" pitchFamily="34" charset="0"/>
                <a:cs typeface="Arial" pitchFamily="34" charset="0"/>
              </a:rPr>
              <a:t>Δεν αλληλεπιδρά με τον υπολογιστή. </a:t>
            </a:r>
          </a:p>
          <a:p>
            <a:pPr>
              <a:lnSpc>
                <a:spcPct val="150000"/>
              </a:lnSpc>
            </a:pPr>
            <a:r>
              <a:rPr lang="el-GR" sz="2400" dirty="0" smtClean="0">
                <a:latin typeface="Arial" pitchFamily="34" charset="0"/>
                <a:cs typeface="Arial" pitchFamily="34" charset="0"/>
              </a:rPr>
              <a:t>Έχει παθητικό ρόλο.</a:t>
            </a:r>
          </a:p>
          <a:p>
            <a:pPr>
              <a:lnSpc>
                <a:spcPct val="150000"/>
              </a:lnSpc>
            </a:pPr>
            <a:r>
              <a:rPr lang="el-GR" sz="2400" dirty="0" smtClean="0">
                <a:latin typeface="Arial" pitchFamily="34" charset="0"/>
                <a:cs typeface="Arial" pitchFamily="34" charset="0"/>
              </a:rPr>
              <a:t> Παρακολουθεί την εξέλιξη του πειράματος ή άλλων παραστάσεων που εξελίσσονται στο εικονικό πείραμα, χωρίς να μπορεί να μεταβάλει οποιαδήποτε μεταβλητή.</a:t>
            </a:r>
            <a:endParaRPr lang="en-US" sz="2400" dirty="0" smtClean="0">
              <a:latin typeface="Arial" pitchFamily="34" charset="0"/>
              <a:cs typeface="Arial" pitchFamily="34" charset="0"/>
            </a:endParaRPr>
          </a:p>
          <a:p>
            <a:pPr>
              <a:lnSpc>
                <a:spcPct val="150000"/>
              </a:lnSpc>
              <a:buNone/>
            </a:pPr>
            <a:endParaRPr lang="en-US" sz="2400" dirty="0">
              <a:latin typeface="Arial" pitchFamily="34" charset="0"/>
              <a:cs typeface="Arial" pitchFamily="34" charset="0"/>
            </a:endParaRPr>
          </a:p>
        </p:txBody>
      </p:sp>
      <p:cxnSp>
        <p:nvCxnSpPr>
          <p:cNvPr id="6" name="Straight Connector 5"/>
          <p:cNvCxnSpPr/>
          <p:nvPr/>
        </p:nvCxnSpPr>
        <p:spPr>
          <a:xfrm rot="5400000">
            <a:off x="-1219200" y="1143000"/>
            <a:ext cx="2895600" cy="609600"/>
          </a:xfrm>
          <a:prstGeom prst="line">
            <a:avLst/>
          </a:prstGeom>
          <a:ln>
            <a:solidFill>
              <a:schemeClr val="accent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1790700" y="1714500"/>
            <a:ext cx="4114800" cy="6858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5400000">
            <a:off x="-2514600" y="2514600"/>
            <a:ext cx="5791200" cy="762000"/>
          </a:xfrm>
          <a:prstGeom prst="line">
            <a:avLst/>
          </a:prstGeom>
          <a:ln>
            <a:solidFill>
              <a:schemeClr val="accent3">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a:spLocks noGrp="1"/>
          </p:cNvSpPr>
          <p:nvPr>
            <p:ph type="sldNum" sz="quarter" idx="12"/>
          </p:nvPr>
        </p:nvSpPr>
        <p:spPr>
          <a:xfrm>
            <a:off x="-100712" y="1371600"/>
            <a:ext cx="304800" cy="365125"/>
          </a:xfrm>
        </p:spPr>
        <p:txBody>
          <a:bodyPr/>
          <a:lstStyle/>
          <a:p>
            <a:fld id="{81CAB4D3-9F84-4C55-963F-1535F6FC793B}" type="slidenum">
              <a:rPr lang="en-US" sz="800" smtClean="0">
                <a:latin typeface="Arial"/>
                <a:cs typeface="Arial"/>
              </a:rPr>
              <a:pPr/>
              <a:t>9</a:t>
            </a:fld>
            <a:endParaRPr lang="en-US" sz="800" dirty="0">
              <a:latin typeface="Arial"/>
              <a:cs typeface="Arial"/>
            </a:endParaRPr>
          </a:p>
        </p:txBody>
      </p:sp>
      <p:sp>
        <p:nvSpPr>
          <p:cNvPr id="10" name="Footer Placeholder 7"/>
          <p:cNvSpPr txBox="1">
            <a:spLocks/>
          </p:cNvSpPr>
          <p:nvPr/>
        </p:nvSpPr>
        <p:spPr>
          <a:xfrm rot="16638684">
            <a:off x="-777672" y="743299"/>
            <a:ext cx="28956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800" dirty="0" smtClean="0">
                <a:solidFill>
                  <a:schemeClr val="tx1">
                    <a:tint val="75000"/>
                  </a:schemeClr>
                </a:solidFill>
                <a:latin typeface="Arial"/>
                <a:cs typeface="Arial"/>
              </a:rPr>
              <a:t>Ιανουάριος </a:t>
            </a:r>
            <a:r>
              <a:rPr kumimoji="0" lang="en-US" sz="800" b="0" i="0" u="none" strike="noStrike" kern="1200" cap="none" spc="0" normalizeH="0" baseline="0" noProof="0" dirty="0" smtClean="0">
                <a:ln>
                  <a:noFill/>
                </a:ln>
                <a:solidFill>
                  <a:schemeClr val="tx1">
                    <a:tint val="75000"/>
                  </a:schemeClr>
                </a:solidFill>
                <a:effectLst/>
                <a:uLnTx/>
                <a:uFillTx/>
                <a:latin typeface="Arial"/>
                <a:ea typeface="+mn-ea"/>
                <a:cs typeface="Arial"/>
              </a:rPr>
              <a:t> 201</a:t>
            </a:r>
            <a:r>
              <a:rPr kumimoji="0" lang="el-GR" sz="800" b="0" i="0" u="none" strike="noStrike" kern="1200" cap="none" spc="0" normalizeH="0" baseline="0" noProof="0" dirty="0" smtClean="0">
                <a:ln>
                  <a:noFill/>
                </a:ln>
                <a:solidFill>
                  <a:schemeClr val="tx1">
                    <a:tint val="75000"/>
                  </a:schemeClr>
                </a:solidFill>
                <a:effectLst/>
                <a:uLnTx/>
                <a:uFillTx/>
                <a:latin typeface="Arial"/>
                <a:ea typeface="+mn-ea"/>
                <a:cs typeface="Arial"/>
              </a:rPr>
              <a:t>2</a:t>
            </a:r>
            <a:endParaRPr kumimoji="0" lang="en-US" sz="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2" name="Title 1"/>
          <p:cNvSpPr txBox="1">
            <a:spLocks/>
          </p:cNvSpPr>
          <p:nvPr/>
        </p:nvSpPr>
        <p:spPr>
          <a:xfrm>
            <a:off x="533400" y="1480850"/>
            <a:ext cx="8229600" cy="215748"/>
          </a:xfrm>
          <a:prstGeom prst="rect">
            <a:avLst/>
          </a:prstGeom>
        </p:spPr>
        <p:txBody>
          <a:bodyPr vert="horz" lIns="91440" tIns="45720" rIns="91440" bIns="45720" rtlCol="0" anchor="ctr">
            <a:normAutofit fontScale="250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l-GR" sz="4000" b="0"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1322</TotalTime>
  <Words>2196</Words>
  <Application>Microsoft Office PowerPoint</Application>
  <PresentationFormat>On-screen Show (4:3)</PresentationFormat>
  <Paragraphs>421</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       </vt:lpstr>
      <vt:lpstr>ερευνητικό ερώτημα</vt:lpstr>
      <vt:lpstr>Slide 3</vt:lpstr>
      <vt:lpstr>Slide 4</vt:lpstr>
      <vt:lpstr>Slide 5</vt:lpstr>
      <vt:lpstr>Slide 6</vt:lpstr>
      <vt:lpstr>Slide 7</vt:lpstr>
      <vt:lpstr>Slide 8</vt:lpstr>
      <vt:lpstr>Slide 9</vt:lpstr>
      <vt:lpstr>ΜΕΘΟΔΟΛΟΓΙΑ…</vt:lpstr>
      <vt:lpstr>Slide 11</vt:lpstr>
      <vt:lpstr>ο ερευνητικός σχεδιασμός της έρευνας</vt:lpstr>
      <vt:lpstr>ομάδες</vt:lpstr>
      <vt:lpstr>Slide 14</vt:lpstr>
      <vt:lpstr>Slide 15</vt:lpstr>
      <vt:lpstr>ΑΠΟΤΕΛΕΣΜΑΤΑ…</vt:lpstr>
      <vt:lpstr>   αποτελέσματα της σύγκρισης  της επίδοσης πριν και μετά  τη διδακτική παρέμβαση για κάθε ομάδα    </vt:lpstr>
      <vt:lpstr>σύγκριση ανάμεσα στην επίδοση της  κάθε ομάδας στο προδιαγνωστικό  και στο μεταδιαγνωστικό δοκίμιο</vt:lpstr>
      <vt:lpstr>   επιδόσεις των δύο ομάδων  πριν και μετά την παρέμβαση   </vt:lpstr>
      <vt:lpstr>αποτελέσματα από το στατιστικό έλεγχο one-way ANCOVA </vt:lpstr>
      <vt:lpstr>Slide 21</vt:lpstr>
      <vt:lpstr>αποτελέσματα των ιδεών που παρουσιάστηκαν στη  πειραματική ομάδα και την ομάδα ελέγχου </vt:lpstr>
      <vt:lpstr> Πίνακας 1: Κατηγοριοποίηση των ιδεών που παρουσίασαν                         οι μαθητές σε σχέση με το είδος κίνησης της Γ.Α.Τ και                   κατανομή των μαθητών (αριθμός και ποσοστό) σε κάθε ιδέα.  </vt:lpstr>
      <vt:lpstr>Πίνακας 2: Κατηγοριοποίηση των ιδεών που παρουσίασαν    οι μαθητές σε σχέση με το διάνυσμα της απομάκρυνσης στη Γ.Α.Τ           και κατανομή των μαθητών (αριθμός και ποσοστό) σε κάθε ιδέα.  </vt:lpstr>
      <vt:lpstr>Slide 25</vt:lpstr>
      <vt:lpstr>Slide 26</vt:lpstr>
      <vt:lpstr>Πίνακας 3: Κατηγοριοποίηση των ιδεών που παρουσίασαν οι μαθητές σε σχέση με τις δυνάμεις που ασκούνται στον ταλαντωτή στη Γ.Α.Τ και κατανομή των μαθητών (αριθμός και ποσοστό) σε κάθε ιδέα.  </vt:lpstr>
      <vt:lpstr>Slide 28</vt:lpstr>
      <vt:lpstr>Slide 29</vt:lpstr>
      <vt:lpstr>Slide 30</vt:lpstr>
      <vt:lpstr>Πίνακας 4: Αριθμός και ποσοστό των μαθητών που δεν ήταν ικανοί να κατασκευάσουν τις γραφικές παραστάσεις : χ = f( t ),  u =  f (t),  α = f (t). (Μαθητές που έκαναν λάθος την ερώτηση 10 του εξεταστικού δοκιμίου). </vt:lpstr>
      <vt:lpstr>ΣΥΖΗΤΗΣΗ…</vt:lpstr>
      <vt:lpstr>Ποσοτική ανάλυση</vt:lpstr>
      <vt:lpstr>β) τα αποτελέσματα του στατιστικού ελέγχου                               one-way ANCOVA:  η βελτίωση της επίδοσης των μαθητών στο μεταπειραματικό δοκίμιο εξαρτάται από το είδος της διδακτικής παρέμβασης αφού υπήρξε σημαντική διαφοροποίηση ανάμεσα στη βελτίωση που επέδειξε η κάθε ομάδα σχετικά με                       την εννοιολογική κατανόηση των μαθητών (όταν ελέγχθηκε          η επίδραση των προηγούμενων τους γνώσεων). </vt:lpstr>
      <vt:lpstr>Slide 35</vt:lpstr>
      <vt:lpstr>συμπεράσματα   από την παρούσα έρευνα</vt:lpstr>
      <vt:lpstr>Slide 37</vt:lpstr>
      <vt:lpstr>Slide 38</vt:lpstr>
      <vt:lpstr>Slide 39</vt:lpstr>
      <vt:lpstr>Slide 40</vt:lpstr>
      <vt:lpstr>Slide 41</vt:lpstr>
      <vt:lpstr>Slide 42</vt:lpstr>
      <vt:lpstr>εισηγήσεις για μελλοντική έρευνα </vt:lpstr>
      <vt:lpstr>Slide 44</vt:lpstr>
      <vt:lpstr>Slide 45</vt:lpstr>
      <vt:lpstr>σας ευχαριστώ</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118</cp:revision>
  <dcterms:created xsi:type="dcterms:W3CDTF">2011-05-07T07:16:36Z</dcterms:created>
  <dcterms:modified xsi:type="dcterms:W3CDTF">2012-01-23T20:34:45Z</dcterms:modified>
</cp:coreProperties>
</file>