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60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62" r:id="rId13"/>
    <p:sldId id="271" r:id="rId14"/>
    <p:sldId id="272" r:id="rId15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FAD75-1E0E-4ACB-9190-91CEA64114E4}" type="datetimeFigureOut">
              <a:rPr lang="el-GR" smtClean="0"/>
              <a:t>29/1/2014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A3B10-2F1F-4364-B735-88E929EE14E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41038126"/>
      </p:ext>
    </p:extLst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FAD75-1E0E-4ACB-9190-91CEA64114E4}" type="datetimeFigureOut">
              <a:rPr lang="el-GR" smtClean="0"/>
              <a:t>29/1/2014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A3B10-2F1F-4364-B735-88E929EE14E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18647344"/>
      </p:ext>
    </p:extLst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FAD75-1E0E-4ACB-9190-91CEA64114E4}" type="datetimeFigureOut">
              <a:rPr lang="el-GR" smtClean="0"/>
              <a:t>29/1/2014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A3B10-2F1F-4364-B735-88E929EE14E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5851069"/>
      </p:ext>
    </p:extLst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FAD75-1E0E-4ACB-9190-91CEA64114E4}" type="datetimeFigureOut">
              <a:rPr lang="el-GR" smtClean="0"/>
              <a:t>29/1/2014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A3B10-2F1F-4364-B735-88E929EE14E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94294541"/>
      </p:ext>
    </p:extLst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FAD75-1E0E-4ACB-9190-91CEA64114E4}" type="datetimeFigureOut">
              <a:rPr lang="el-GR" smtClean="0"/>
              <a:t>29/1/2014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A3B10-2F1F-4364-B735-88E929EE14E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55083079"/>
      </p:ext>
    </p:extLst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FAD75-1E0E-4ACB-9190-91CEA64114E4}" type="datetimeFigureOut">
              <a:rPr lang="el-GR" smtClean="0"/>
              <a:t>29/1/2014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A3B10-2F1F-4364-B735-88E929EE14E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32584399"/>
      </p:ext>
    </p:extLst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FAD75-1E0E-4ACB-9190-91CEA64114E4}" type="datetimeFigureOut">
              <a:rPr lang="el-GR" smtClean="0"/>
              <a:t>29/1/2014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A3B10-2F1F-4364-B735-88E929EE14E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2526759"/>
      </p:ext>
    </p:extLst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FAD75-1E0E-4ACB-9190-91CEA64114E4}" type="datetimeFigureOut">
              <a:rPr lang="el-GR" smtClean="0"/>
              <a:t>29/1/2014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A3B10-2F1F-4364-B735-88E929EE14E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3718139"/>
      </p:ext>
    </p:extLst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FAD75-1E0E-4ACB-9190-91CEA64114E4}" type="datetimeFigureOut">
              <a:rPr lang="el-GR" smtClean="0"/>
              <a:t>29/1/2014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A3B10-2F1F-4364-B735-88E929EE14E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79807374"/>
      </p:ext>
    </p:extLst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FAD75-1E0E-4ACB-9190-91CEA64114E4}" type="datetimeFigureOut">
              <a:rPr lang="el-GR" smtClean="0"/>
              <a:t>29/1/2014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A3B10-2F1F-4364-B735-88E929EE14E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29503608"/>
      </p:ext>
    </p:extLst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FAD75-1E0E-4ACB-9190-91CEA64114E4}" type="datetimeFigureOut">
              <a:rPr lang="el-GR" smtClean="0"/>
              <a:t>29/1/2014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A3B10-2F1F-4364-B735-88E929EE14E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89106444"/>
      </p:ext>
    </p:extLst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AFAD75-1E0E-4ACB-9190-91CEA64114E4}" type="datetimeFigureOut">
              <a:rPr lang="el-GR" smtClean="0"/>
              <a:t>29/1/2014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A3B10-2F1F-4364-B735-88E929EE14E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8126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over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2.gif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 trans="41000"/>
                    </a14:imgEffect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46"/>
            <a:ext cx="9101811" cy="6858000"/>
          </a:xfrm>
          <a:effectLst>
            <a:softEdge rad="127000"/>
          </a:effectLst>
        </p:spPr>
      </p:pic>
      <p:sp>
        <p:nvSpPr>
          <p:cNvPr id="5" name="TextBox 4"/>
          <p:cNvSpPr txBox="1"/>
          <p:nvPr/>
        </p:nvSpPr>
        <p:spPr>
          <a:xfrm>
            <a:off x="467544" y="450538"/>
            <a:ext cx="81369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Διδακτική Πρόταση Για </a:t>
            </a:r>
            <a:r>
              <a:rPr lang="el-GR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Τ</a:t>
            </a:r>
            <a:r>
              <a:rPr lang="el-GR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η </a:t>
            </a:r>
            <a:r>
              <a:rPr lang="el-GR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</a:t>
            </a:r>
            <a:r>
              <a:rPr lang="el-GR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ιδασκαλία Των Κυμάτων</a:t>
            </a:r>
            <a:endParaRPr lang="el-GR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8024" y="3861048"/>
            <a:ext cx="4176464" cy="2708434"/>
          </a:xfrm>
          <a:prstGeom prst="rect">
            <a:avLst/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l-GR" sz="36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Δέσπω</a:t>
            </a:r>
            <a:r>
              <a:rPr lang="el-GR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l-GR" sz="36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Φλωρίδου</a:t>
            </a:r>
            <a:endParaRPr lang="el-GR" sz="3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l-GR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Λύκειο </a:t>
            </a:r>
            <a:r>
              <a:rPr lang="el-GR" sz="2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Λατσιών</a:t>
            </a:r>
            <a:endParaRPr lang="el-GR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l-GR" dirty="0">
              <a:solidFill>
                <a:srgbClr val="002060"/>
              </a:solidFill>
            </a:endParaRPr>
          </a:p>
          <a:p>
            <a:pPr algn="ctr"/>
            <a:r>
              <a:rPr lang="el-GR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Παιδαγωγικό Ινστιτούτο </a:t>
            </a:r>
          </a:p>
          <a:p>
            <a:pPr algn="ctr"/>
            <a:r>
              <a:rPr lang="el-GR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Λευκωσία</a:t>
            </a:r>
          </a:p>
          <a:p>
            <a:pPr algn="ctr"/>
            <a:r>
              <a:rPr lang="el-GR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 / 01/ 2014</a:t>
            </a:r>
            <a:endParaRPr lang="el-GR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538" y="2348880"/>
            <a:ext cx="4452486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4"/>
              </a:buBlip>
            </a:pPr>
            <a:r>
              <a:rPr lang="el-G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Εισαγωγή</a:t>
            </a:r>
          </a:p>
          <a:p>
            <a:pPr marL="285750" indent="-285750">
              <a:buBlip>
                <a:blip r:embed="rId4"/>
              </a:buBlip>
            </a:pPr>
            <a:r>
              <a:rPr lang="el-G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Παρουσίαση των υλικών</a:t>
            </a:r>
          </a:p>
          <a:p>
            <a:pPr marL="285750" indent="-285750">
              <a:buBlip>
                <a:blip r:embed="rId4"/>
              </a:buBlip>
            </a:pPr>
            <a:r>
              <a:rPr lang="el-G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Διδακτικές προτάσεις – Τρέχον και Στάσιμο κύμα</a:t>
            </a:r>
          </a:p>
          <a:p>
            <a:pPr marL="285750" indent="-285750">
              <a:buBlip>
                <a:blip r:embed="rId4"/>
              </a:buBlip>
            </a:pPr>
            <a:r>
              <a:rPr lang="el-G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Πλεονεκτήματα / Μειονεκτήματα μεθόδου</a:t>
            </a:r>
          </a:p>
          <a:p>
            <a:pPr marL="285750" indent="-285750">
              <a:buBlip>
                <a:blip r:embed="rId4"/>
              </a:buBlip>
            </a:pPr>
            <a:r>
              <a:rPr lang="el-G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Εισηγήσεις - Συζήτηση</a:t>
            </a:r>
          </a:p>
          <a:p>
            <a:pPr marL="285750" indent="-285750">
              <a:buBlip>
                <a:blip r:embed="rId4"/>
              </a:buBlip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2433985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 trans="41000"/>
                    </a14:imgEffect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46"/>
            <a:ext cx="9101811" cy="6858000"/>
          </a:xfrm>
          <a:effectLst>
            <a:softEdge rad="127000"/>
          </a:effectLst>
        </p:spPr>
      </p:pic>
      <p:sp>
        <p:nvSpPr>
          <p:cNvPr id="3" name="TextBox 2"/>
          <p:cNvSpPr txBox="1"/>
          <p:nvPr/>
        </p:nvSpPr>
        <p:spPr>
          <a:xfrm>
            <a:off x="899592" y="332656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Συμβολή Κυμάτων</a:t>
            </a:r>
            <a:endParaRPr lang="el-GR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0020" y="980728"/>
            <a:ext cx="892848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Πρόταση #6γ:</a:t>
            </a:r>
          </a:p>
          <a:p>
            <a:pPr algn="just"/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l-G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Ποιες είναι οι συνθήκες ενίσχυσης και απόσβεσης αν οι πηγές των κυμάτων είναι </a:t>
            </a:r>
            <a:r>
              <a:rPr lang="el-GR" sz="32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σε φάση</a:t>
            </a:r>
            <a:r>
              <a:rPr lang="el-G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el-GR" sz="32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Δφ</a:t>
            </a:r>
            <a:r>
              <a:rPr lang="el-G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0, 2π, 4π, 6π, …);</a:t>
            </a:r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</a:p>
          <a:p>
            <a:pPr algn="just"/>
            <a:endParaRPr lang="en-US" sz="32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l-G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Ποιες είναι οι συνθήκες ενίσχυσης και απόσβεσης αν οι πηγές των κυμάτων είναι σε </a:t>
            </a:r>
            <a:r>
              <a:rPr lang="el-GR" sz="32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αντίθετη φάση </a:t>
            </a:r>
            <a:r>
              <a:rPr lang="el-G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l-GR" sz="32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Δφ</a:t>
            </a:r>
            <a:r>
              <a:rPr lang="el-G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π, </a:t>
            </a:r>
            <a:r>
              <a:rPr lang="el-GR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l-G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π, 5π, …);</a:t>
            </a:r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</a:p>
          <a:p>
            <a:pPr algn="just"/>
            <a:endParaRPr lang="el-GR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8353525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 trans="41000"/>
                    </a14:imgEffect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46"/>
            <a:ext cx="9101811" cy="6858000"/>
          </a:xfrm>
          <a:effectLst>
            <a:softEdge rad="127000"/>
          </a:effectLst>
        </p:spPr>
      </p:pic>
      <p:sp>
        <p:nvSpPr>
          <p:cNvPr id="3" name="TextBox 2"/>
          <p:cNvSpPr txBox="1"/>
          <p:nvPr/>
        </p:nvSpPr>
        <p:spPr>
          <a:xfrm>
            <a:off x="899592" y="332656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Συμβολή Κυμάτων – Στάσιμο Κύμα</a:t>
            </a:r>
            <a:endParaRPr lang="el-GR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6522" y="1268760"/>
            <a:ext cx="85684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Πρόταση #7:</a:t>
            </a:r>
          </a:p>
          <a:p>
            <a:pPr algn="just"/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l-G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Να μελετήσετε τη συμβολή δύο τρεχόντων κυμάτων που διαδίδονται αντίθετα πάνω στην ίδια ευθεία και να σχεδιάσετε στιγμιότυπα του συμβαλλόμενου κύματος για διάφορες χρονικές στιγμές.</a:t>
            </a:r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</a:p>
          <a:p>
            <a:pPr algn="just"/>
            <a:endParaRPr lang="el-GR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1755743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 trans="41000"/>
                    </a14:imgEffect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46"/>
            <a:ext cx="9101811" cy="6858000"/>
          </a:xfrm>
          <a:effectLst>
            <a:softEdge rad="127000"/>
          </a:effectLst>
        </p:spPr>
      </p:pic>
      <p:sp>
        <p:nvSpPr>
          <p:cNvPr id="5" name="TextBox 4"/>
          <p:cNvSpPr txBox="1"/>
          <p:nvPr/>
        </p:nvSpPr>
        <p:spPr>
          <a:xfrm>
            <a:off x="611560" y="476672"/>
            <a:ext cx="813690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Πλεονεκτήματα  μεθόδου</a:t>
            </a:r>
          </a:p>
          <a:p>
            <a:pPr algn="ctr"/>
            <a:endParaRPr lang="el-GR" sz="3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Blip>
                <a:blip r:embed="rId4"/>
              </a:buBlip>
            </a:pPr>
            <a:r>
              <a:rPr lang="el-G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Η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ands – on – learning method </a:t>
            </a:r>
          </a:p>
          <a:p>
            <a:pPr marL="285750" indent="-285750">
              <a:buBlip>
                <a:blip r:embed="rId4"/>
              </a:buBlip>
            </a:pPr>
            <a:r>
              <a:rPr lang="el-G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el-G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αρά στη μάθηση </a:t>
            </a:r>
          </a:p>
          <a:p>
            <a:pPr marL="285750" indent="-285750">
              <a:buBlip>
                <a:blip r:embed="rId4"/>
              </a:buBlip>
            </a:pPr>
            <a:r>
              <a:rPr lang="el-G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Συνεργατική μάθηση</a:t>
            </a:r>
          </a:p>
          <a:p>
            <a:pPr marL="285750" indent="-285750">
              <a:buBlip>
                <a:blip r:embed="rId4"/>
              </a:buBlip>
            </a:pPr>
            <a:r>
              <a:rPr lang="el-G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Φτηνά Υλικά</a:t>
            </a:r>
          </a:p>
          <a:p>
            <a:pPr marL="285750" indent="-285750">
              <a:buBlip>
                <a:blip r:embed="rId4"/>
              </a:buBlip>
            </a:pPr>
            <a:r>
              <a:rPr lang="el-G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Εύκολη και γρήγορη κατασκευή</a:t>
            </a:r>
          </a:p>
          <a:p>
            <a:endParaRPr lang="el-GR" sz="4400" b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l-GR" sz="4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Οι ίδιοι οι μαθητές γίνονται υπεύθυνοι για τη μάθησή τους!!!</a:t>
            </a:r>
            <a:endParaRPr lang="el-GR" sz="44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0070906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75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75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75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 trans="41000"/>
                    </a14:imgEffect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3729"/>
            <a:ext cx="9101811" cy="6858000"/>
          </a:xfrm>
          <a:effectLst>
            <a:softEdge rad="127000"/>
          </a:effectLst>
        </p:spPr>
      </p:pic>
      <p:sp>
        <p:nvSpPr>
          <p:cNvPr id="5" name="TextBox 4"/>
          <p:cNvSpPr txBox="1"/>
          <p:nvPr/>
        </p:nvSpPr>
        <p:spPr>
          <a:xfrm>
            <a:off x="611560" y="476672"/>
            <a:ext cx="81369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Μειονεκτήματα  μεθόδου</a:t>
            </a:r>
          </a:p>
          <a:p>
            <a:pPr algn="ctr"/>
            <a:endParaRPr lang="el-GR" sz="3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Blip>
                <a:blip r:embed="rId4"/>
              </a:buBlip>
            </a:pPr>
            <a:r>
              <a:rPr lang="el-G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Διδακτικός Χρόνος !!!</a:t>
            </a:r>
            <a:endParaRPr lang="el-GR" sz="36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1196" y="1124744"/>
            <a:ext cx="2970014" cy="40650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42" y="2420888"/>
            <a:ext cx="5391708" cy="40168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5969511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 trans="41000"/>
                    </a14:imgEffect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46"/>
            <a:ext cx="9101811" cy="6858000"/>
          </a:xfrm>
          <a:effectLst>
            <a:softEdge rad="127000"/>
          </a:effectLst>
        </p:spPr>
      </p:pic>
      <p:sp>
        <p:nvSpPr>
          <p:cNvPr id="6" name="TextBox 5"/>
          <p:cNvSpPr txBox="1"/>
          <p:nvPr/>
        </p:nvSpPr>
        <p:spPr>
          <a:xfrm>
            <a:off x="1698817" y="1340768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Εισηγήσεις - Παρατηρήσεις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11760" y="3645024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ΕΥΧΑΡΙΣΤΩ ΓΙΑ ΤΗΝ ΠΡΟΣΟΧΗ ΣΑΣ!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98817" y="2457762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d.floridou@cytanet.com.cy</a:t>
            </a:r>
            <a:endParaRPr lang="el-GR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9615195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 trans="41000"/>
                    </a14:imgEffect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46"/>
            <a:ext cx="9101811" cy="6858000"/>
          </a:xfrm>
          <a:effectLst>
            <a:softEdge rad="12700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12776"/>
            <a:ext cx="8699444" cy="48965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254" y="116632"/>
            <a:ext cx="43497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Παραδοσιακό μοντέλο διδασκαλίας</a:t>
            </a:r>
            <a:endParaRPr lang="el-GR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8024" y="341040"/>
            <a:ext cx="43497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Hands – on - Science</a:t>
            </a:r>
            <a:endParaRPr lang="el-GR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95936" y="144706"/>
            <a:ext cx="1287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</a:t>
            </a:r>
            <a:endParaRPr lang="el-GR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6453336"/>
            <a:ext cx="8699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Symmetry Magazine – A joint </a:t>
            </a:r>
            <a:r>
              <a:rPr lang="en-US" i="1" dirty="0" err="1" smtClean="0"/>
              <a:t>Fermilab</a:t>
            </a:r>
            <a:r>
              <a:rPr lang="en-US" i="1" dirty="0" smtClean="0"/>
              <a:t> </a:t>
            </a:r>
            <a:r>
              <a:rPr lang="en-US" i="1" dirty="0"/>
              <a:t>and </a:t>
            </a:r>
            <a:r>
              <a:rPr lang="en-US" i="1" dirty="0" smtClean="0"/>
              <a:t>SLAC publication</a:t>
            </a:r>
            <a:endParaRPr lang="el-GR" i="1" dirty="0"/>
          </a:p>
        </p:txBody>
      </p:sp>
    </p:spTree>
    <p:extLst>
      <p:ext uri="{BB962C8B-B14F-4D97-AF65-F5344CB8AC3E}">
        <p14:creationId xmlns:p14="http://schemas.microsoft.com/office/powerpoint/2010/main" val="354634281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 trans="41000"/>
                    </a14:imgEffect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46"/>
            <a:ext cx="9101811" cy="6858000"/>
          </a:xfrm>
          <a:effectLst>
            <a:softEdge rad="127000"/>
          </a:effectLst>
        </p:spPr>
      </p:pic>
      <p:sp>
        <p:nvSpPr>
          <p:cNvPr id="3" name="TextBox 2"/>
          <p:cNvSpPr txBox="1"/>
          <p:nvPr/>
        </p:nvSpPr>
        <p:spPr>
          <a:xfrm>
            <a:off x="899592" y="476672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Τρέχον Κύμα</a:t>
            </a:r>
            <a:endParaRPr lang="el-GR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916832"/>
            <a:ext cx="83529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Πρόταση #1:</a:t>
            </a:r>
          </a:p>
          <a:p>
            <a:pPr algn="just"/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l-G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Στ</a:t>
            </a:r>
            <a:r>
              <a:rPr lang="el-G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ο </a:t>
            </a:r>
            <a:r>
              <a:rPr lang="el-G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κύμα </a:t>
            </a:r>
            <a:r>
              <a:rPr lang="el-G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γίνεται μεταφορά ενέργειας και όχι </a:t>
            </a:r>
            <a:r>
              <a:rPr lang="es-E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l-G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ύλης</a:t>
            </a:r>
            <a:r>
              <a:rPr lang="el-G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Ένα υλικό σημείο εκτελεί ταλάντωση ως προς τη θέση ισορροπίας του η οποία απέχει σταθ</a:t>
            </a:r>
            <a:r>
              <a:rPr lang="el-GR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</a:t>
            </a:r>
            <a:r>
              <a:rPr lang="el-G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ρή απόσταση </a:t>
            </a:r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</a:t>
            </a:r>
            <a:r>
              <a:rPr lang="el-G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από την πηγή του κύματος (</a:t>
            </a:r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= 0).”</a:t>
            </a:r>
            <a:endParaRPr lang="el-GR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8284625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 trans="41000"/>
                    </a14:imgEffect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46"/>
            <a:ext cx="9101811" cy="6858000"/>
          </a:xfrm>
          <a:effectLst>
            <a:softEdge rad="127000"/>
          </a:effectLst>
        </p:spPr>
      </p:pic>
      <p:sp>
        <p:nvSpPr>
          <p:cNvPr id="3" name="TextBox 2"/>
          <p:cNvSpPr txBox="1"/>
          <p:nvPr/>
        </p:nvSpPr>
        <p:spPr>
          <a:xfrm>
            <a:off x="899592" y="476672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Τρέχον Κύμα</a:t>
            </a:r>
            <a:endParaRPr lang="el-GR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7564" y="1484784"/>
            <a:ext cx="75248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Πρόταση #</a:t>
            </a:r>
            <a:r>
              <a:rPr lang="en-US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l-GR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just"/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l-G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Το μήκος κύματος είναι η απόσταση που διανύει το κύμα σε χρόνο μιας περιόδου.</a:t>
            </a:r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endParaRPr lang="el-GR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1193482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 trans="41000"/>
                    </a14:imgEffect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46"/>
            <a:ext cx="9101811" cy="6858000"/>
          </a:xfrm>
          <a:effectLst>
            <a:softEdge rad="127000"/>
          </a:effectLst>
        </p:spPr>
      </p:pic>
      <p:sp>
        <p:nvSpPr>
          <p:cNvPr id="3" name="TextBox 2"/>
          <p:cNvSpPr txBox="1"/>
          <p:nvPr/>
        </p:nvSpPr>
        <p:spPr>
          <a:xfrm>
            <a:off x="899592" y="476672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Τρέχον Κύμα</a:t>
            </a:r>
            <a:endParaRPr lang="el-GR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7524" y="1484784"/>
            <a:ext cx="86049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Πρόταση #</a:t>
            </a:r>
            <a:r>
              <a:rPr lang="en-US" sz="3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l-GR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just"/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“H </a:t>
            </a:r>
            <a:r>
              <a:rPr lang="el-G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ταχύτητα διάδοσης ενός κύματος σε ένα υλικό μέσο είναι σταθερή. Αν το </a:t>
            </a:r>
            <a:r>
              <a:rPr lang="el-GR" sz="32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ίδιο</a:t>
            </a:r>
            <a:r>
              <a:rPr lang="el-G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κύμα διαδοθεί σε ένα </a:t>
            </a:r>
            <a:r>
              <a:rPr lang="el-GR" sz="32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άλλο</a:t>
            </a:r>
            <a:r>
              <a:rPr lang="el-G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υλικό μέσο με </a:t>
            </a:r>
            <a:r>
              <a:rPr lang="el-GR" sz="32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διπλάσια</a:t>
            </a:r>
            <a:r>
              <a:rPr lang="el-G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ταχύτητα διάδοσης, να εξηγήσετε πώς μεταβάλλεται η</a:t>
            </a:r>
            <a:r>
              <a:rPr lang="el-GR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l-G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συχνότητα και το μήκος κύματος.</a:t>
            </a:r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endParaRPr lang="el-GR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3351073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 trans="41000"/>
                    </a14:imgEffect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46"/>
            <a:ext cx="9101811" cy="6858000"/>
          </a:xfrm>
          <a:effectLst>
            <a:softEdge rad="127000"/>
          </a:effectLst>
        </p:spPr>
      </p:pic>
      <p:sp>
        <p:nvSpPr>
          <p:cNvPr id="3" name="TextBox 2"/>
          <p:cNvSpPr txBox="1"/>
          <p:nvPr/>
        </p:nvSpPr>
        <p:spPr>
          <a:xfrm>
            <a:off x="899592" y="476672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Τρέχον Κύμα</a:t>
            </a:r>
            <a:endParaRPr lang="el-GR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7524" y="1340768"/>
            <a:ext cx="86049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Πρόταση #4:</a:t>
            </a:r>
          </a:p>
          <a:p>
            <a:pPr algn="just"/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l-G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Τι είναι το στιγμιότυπο κύματος;</a:t>
            </a:r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r>
              <a:rPr lang="el-G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2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el-GR" sz="32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l-G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Πώς σχεδιάζω το στιγμιότυπο ενός τρέχοντος κύματος για μια δεδομένη χρονική στιγμή;</a:t>
            </a:r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</a:p>
          <a:p>
            <a:pPr algn="just"/>
            <a:endParaRPr lang="en-US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l-G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Πώς σχεδιάζω το στιγμιότυπο ενός τρέχοντος κύματος για μια δεδομένη στιγμή, </a:t>
            </a:r>
            <a:r>
              <a:rPr lang="el-GR" sz="32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αν η αρχική φάση της πηγής δεν είναι ίση με μηδέν;</a:t>
            </a:r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endParaRPr lang="el-GR" sz="32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1532133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 trans="41000"/>
                    </a14:imgEffect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46"/>
            <a:ext cx="9101811" cy="6858000"/>
          </a:xfrm>
          <a:effectLst>
            <a:softEdge rad="127000"/>
          </a:effectLst>
        </p:spPr>
      </p:pic>
      <p:sp>
        <p:nvSpPr>
          <p:cNvPr id="3" name="TextBox 2"/>
          <p:cNvSpPr txBox="1"/>
          <p:nvPr/>
        </p:nvSpPr>
        <p:spPr>
          <a:xfrm>
            <a:off x="899592" y="476672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Τρέχον Κύμα</a:t>
            </a:r>
            <a:endParaRPr lang="el-GR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7524" y="1340768"/>
            <a:ext cx="86049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Πρόταση #</a:t>
            </a:r>
            <a:r>
              <a:rPr lang="en-US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el-GR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just"/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l-G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Να σχεδιάσετε το διάνυσμα της ταχύτητας ταλάντωσης για διαφορετικά υλικά σημεία ενός τρέχοντος κύματος σε ένα στιγμιότυπο του κύματος.</a:t>
            </a:r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endParaRPr lang="el-GR" sz="32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6415728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 trans="41000"/>
                    </a14:imgEffect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46"/>
            <a:ext cx="9101811" cy="6858000"/>
          </a:xfrm>
          <a:effectLst>
            <a:softEdge rad="127000"/>
          </a:effectLst>
        </p:spPr>
      </p:pic>
      <p:sp>
        <p:nvSpPr>
          <p:cNvPr id="3" name="TextBox 2"/>
          <p:cNvSpPr txBox="1"/>
          <p:nvPr/>
        </p:nvSpPr>
        <p:spPr>
          <a:xfrm>
            <a:off x="899592" y="332656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Συμβολή Κυμάτων</a:t>
            </a:r>
            <a:endParaRPr lang="el-GR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5516" y="1025435"/>
            <a:ext cx="8748972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Πρόταση #6α:</a:t>
            </a:r>
          </a:p>
          <a:p>
            <a:pPr algn="just"/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l-G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Μελέτη της </a:t>
            </a:r>
            <a:r>
              <a:rPr lang="el-GR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σ</a:t>
            </a:r>
            <a:r>
              <a:rPr lang="el-G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υμβολής 2 επιφανειακών κυμάτων από σύγχρονες πηγές που διαδίδονται σε τυχαίες διευθύνσεις.</a:t>
            </a:r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endParaRPr lang="el-GR" sz="32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el-GR" sz="32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el-GR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Τ</a:t>
            </a:r>
            <a:r>
              <a:rPr lang="el-GR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ι είναι το φαινόμενο της συμβολής;</a:t>
            </a:r>
          </a:p>
          <a:p>
            <a:pPr algn="just"/>
            <a:endParaRPr lang="el-GR" sz="2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el-GR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</a:t>
            </a:r>
            <a:r>
              <a:rPr lang="el-GR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ότε αρχίζει η συμβολή σε ένα σημείο του χώρου;</a:t>
            </a:r>
          </a:p>
          <a:p>
            <a:pPr algn="just"/>
            <a:endParaRPr lang="el-GR" sz="2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el-GR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Πώς μπορώ να υπολογίσω την απομάκρυνση ενός υλικού σημείου μια δεδομένη χρονική στιγμή; </a:t>
            </a:r>
            <a:endParaRPr lang="el-GR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016728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 trans="41000"/>
                    </a14:imgEffect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46"/>
            <a:ext cx="9101811" cy="6858000"/>
          </a:xfrm>
          <a:effectLst>
            <a:softEdge rad="127000"/>
          </a:effectLst>
        </p:spPr>
      </p:pic>
      <p:sp>
        <p:nvSpPr>
          <p:cNvPr id="3" name="TextBox 2"/>
          <p:cNvSpPr txBox="1"/>
          <p:nvPr/>
        </p:nvSpPr>
        <p:spPr>
          <a:xfrm>
            <a:off x="899592" y="332656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Συμβολή Κυμάτων</a:t>
            </a:r>
            <a:endParaRPr lang="el-GR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5516" y="980728"/>
            <a:ext cx="874897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Πρόταση #6β:</a:t>
            </a:r>
          </a:p>
          <a:p>
            <a:pPr algn="just"/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l-G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Να </a:t>
            </a:r>
            <a:r>
              <a:rPr lang="el-G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εξαγάγετε </a:t>
            </a:r>
            <a:r>
              <a:rPr lang="el-G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τις συνθήκες ενίσχυσης και απόσβεσης για τη συμβολή δύο κυμάτων από σύγχρονες πηγές.</a:t>
            </a:r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endParaRPr lang="el-GR" sz="32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el-GR" sz="32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el-GR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Τ</a:t>
            </a:r>
            <a:r>
              <a:rPr lang="el-G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ι σημαίνει </a:t>
            </a:r>
            <a:r>
              <a:rPr lang="el-GR" sz="2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συμβολή ενίσχυσης</a:t>
            </a:r>
            <a:r>
              <a:rPr lang="el-G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 algn="just"/>
            <a:r>
              <a:rPr lang="el-GR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Κάθε χρονική στιγμή ισχύει 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</a:t>
            </a:r>
            <a:r>
              <a:rPr lang="en-US" sz="2400" b="1" i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y</a:t>
            </a:r>
            <a:r>
              <a:rPr lang="en-US" sz="2400" b="1" i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 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l-GR" sz="2400" b="1" i="1" baseline="-25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el-GR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el-G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Τι σημαίνει </a:t>
            </a:r>
            <a:r>
              <a:rPr lang="el-GR" sz="2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συμβολή απόσβεσης</a:t>
            </a:r>
            <a:r>
              <a:rPr lang="el-G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 </a:t>
            </a:r>
          </a:p>
          <a:p>
            <a:pPr algn="just"/>
            <a:r>
              <a:rPr lang="el-GR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Κάθε χρονική στιγμή ισχύει 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</a:t>
            </a:r>
            <a:r>
              <a:rPr lang="en-US" sz="2400" b="1" i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</a:t>
            </a:r>
            <a:r>
              <a:rPr lang="el-GR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</a:t>
            </a:r>
            <a:r>
              <a:rPr lang="en-US" sz="2400" b="1" i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l-GR" sz="2400" b="1" i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l-GR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Δηλαδή 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</a:t>
            </a:r>
            <a:r>
              <a:rPr lang="el-GR" sz="2400" b="1" i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ΟΛ</a:t>
            </a:r>
            <a:r>
              <a:rPr lang="el-GR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0 .</a:t>
            </a:r>
            <a:r>
              <a:rPr lang="en-US" sz="2400" b="1" i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l-GR" sz="2400" b="1" i="1" baseline="-25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el-GR" sz="2400" b="1" i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l-GR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el-G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Να περιγράψετε την κίνηση ενός σημείου το οποίο </a:t>
            </a:r>
            <a:r>
              <a:rPr lang="el-GR" sz="2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δεν είναι</a:t>
            </a:r>
            <a:r>
              <a:rPr lang="el-G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σημείο ενίσχυσης ή απόσβεσης. </a:t>
            </a:r>
          </a:p>
        </p:txBody>
      </p:sp>
    </p:spTree>
    <p:extLst>
      <p:ext uri="{BB962C8B-B14F-4D97-AF65-F5344CB8AC3E}">
        <p14:creationId xmlns:p14="http://schemas.microsoft.com/office/powerpoint/2010/main" val="392201414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8" dur="2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530</Words>
  <Application>Microsoft Office PowerPoint</Application>
  <PresentationFormat>On-screen Show (4:3)</PresentationFormat>
  <Paragraphs>78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Teacher</dc:creator>
  <cp:lastModifiedBy>Student</cp:lastModifiedBy>
  <cp:revision>19</cp:revision>
  <dcterms:created xsi:type="dcterms:W3CDTF">2014-01-28T16:58:20Z</dcterms:created>
  <dcterms:modified xsi:type="dcterms:W3CDTF">2014-01-29T10:36:52Z</dcterms:modified>
</cp:coreProperties>
</file>