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8" r:id="rId2"/>
    <p:sldId id="259" r:id="rId3"/>
    <p:sldId id="256" r:id="rId4"/>
    <p:sldId id="257" r:id="rId5"/>
    <p:sldId id="260" r:id="rId6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CA709"/>
    <a:srgbClr val="AC68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6270" autoAdjust="0"/>
  </p:normalViewPr>
  <p:slideViewPr>
    <p:cSldViewPr>
      <p:cViewPr>
        <p:scale>
          <a:sx n="70" d="100"/>
          <a:sy n="70" d="100"/>
        </p:scale>
        <p:origin x="-1386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3F2B6C-8ADF-4C50-AE82-726B9EE27EE8}" type="datetimeFigureOut">
              <a:rPr lang="el-GR" smtClean="0"/>
              <a:t>28/10/2013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BBCB7D-D203-440C-914A-EBD7733D16A1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48555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BBCB7D-D203-440C-914A-EBD7733D16A1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32502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46554-6211-4ED9-8CD7-77A53D112857}" type="datetimeFigureOut">
              <a:rPr lang="el-GR" smtClean="0"/>
              <a:t>28/10/2013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BBC9-151D-4044-BAE2-45E577A5375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56679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46554-6211-4ED9-8CD7-77A53D112857}" type="datetimeFigureOut">
              <a:rPr lang="el-GR" smtClean="0"/>
              <a:t>28/10/2013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BBC9-151D-4044-BAE2-45E577A5375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90458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46554-6211-4ED9-8CD7-77A53D112857}" type="datetimeFigureOut">
              <a:rPr lang="el-GR" smtClean="0"/>
              <a:t>28/10/2013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BBC9-151D-4044-BAE2-45E577A5375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21961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46554-6211-4ED9-8CD7-77A53D112857}" type="datetimeFigureOut">
              <a:rPr lang="el-GR" smtClean="0"/>
              <a:t>28/10/2013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BBC9-151D-4044-BAE2-45E577A5375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82747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46554-6211-4ED9-8CD7-77A53D112857}" type="datetimeFigureOut">
              <a:rPr lang="el-GR" smtClean="0"/>
              <a:t>28/10/2013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BBC9-151D-4044-BAE2-45E577A5375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21780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46554-6211-4ED9-8CD7-77A53D112857}" type="datetimeFigureOut">
              <a:rPr lang="el-GR" smtClean="0"/>
              <a:t>28/10/2013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BBC9-151D-4044-BAE2-45E577A5375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63960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46554-6211-4ED9-8CD7-77A53D112857}" type="datetimeFigureOut">
              <a:rPr lang="el-GR" smtClean="0"/>
              <a:t>28/10/2013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BBC9-151D-4044-BAE2-45E577A5375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57587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46554-6211-4ED9-8CD7-77A53D112857}" type="datetimeFigureOut">
              <a:rPr lang="el-GR" smtClean="0"/>
              <a:t>28/10/2013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BBC9-151D-4044-BAE2-45E577A5375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04920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46554-6211-4ED9-8CD7-77A53D112857}" type="datetimeFigureOut">
              <a:rPr lang="el-GR" smtClean="0"/>
              <a:t>28/10/2013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BBC9-151D-4044-BAE2-45E577A5375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20440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46554-6211-4ED9-8CD7-77A53D112857}" type="datetimeFigureOut">
              <a:rPr lang="el-GR" smtClean="0"/>
              <a:t>28/10/2013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BBC9-151D-4044-BAE2-45E577A5375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31118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46554-6211-4ED9-8CD7-77A53D112857}" type="datetimeFigureOut">
              <a:rPr lang="el-GR" smtClean="0"/>
              <a:t>28/10/2013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BBC9-151D-4044-BAE2-45E577A5375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34781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146554-6211-4ED9-8CD7-77A53D112857}" type="datetimeFigureOut">
              <a:rPr lang="el-GR" smtClean="0"/>
              <a:t>28/10/2013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CBBC9-151D-4044-BAE2-45E577A5375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49034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188640"/>
            <a:ext cx="864096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2800" b="1" u="sng" dirty="0" smtClean="0"/>
              <a:t>ΑΝΕΞΑΡΤΗΣΙΑ  ΚΙΝΗΣΕΩΝ</a:t>
            </a:r>
            <a:endParaRPr lang="en-US" sz="2800" b="1" u="sng" dirty="0" smtClean="0"/>
          </a:p>
          <a:p>
            <a:pPr algn="ctr"/>
            <a:endParaRPr lang="el-GR" sz="2800" dirty="0"/>
          </a:p>
          <a:p>
            <a:pPr lvl="0">
              <a:lnSpc>
                <a:spcPct val="150000"/>
              </a:lnSpc>
            </a:pPr>
            <a:r>
              <a:rPr lang="el-GR" sz="2800" dirty="0"/>
              <a:t>α) Να παρατηρήσετε το σωλήνα που περιέχει χρωματιστό </a:t>
            </a:r>
            <a:r>
              <a:rPr lang="en-US" sz="2800" dirty="0" smtClean="0"/>
              <a:t> </a:t>
            </a:r>
          </a:p>
          <a:p>
            <a:pPr lvl="0">
              <a:lnSpc>
                <a:spcPct val="150000"/>
              </a:lnSpc>
            </a:pPr>
            <a:r>
              <a:rPr lang="en-US" sz="2800" dirty="0"/>
              <a:t> </a:t>
            </a:r>
            <a:r>
              <a:rPr lang="en-US" sz="2800" dirty="0" smtClean="0"/>
              <a:t>    </a:t>
            </a:r>
            <a:r>
              <a:rPr lang="el-GR" sz="2800" dirty="0" smtClean="0"/>
              <a:t>υγρό</a:t>
            </a:r>
            <a:r>
              <a:rPr lang="el-GR" sz="2800" dirty="0"/>
              <a:t>. Μέσα στο υγρό υπάρχει μια εγκλωβισμένη </a:t>
            </a:r>
            <a:r>
              <a:rPr lang="en-US" sz="2800" dirty="0" smtClean="0"/>
              <a:t> </a:t>
            </a:r>
          </a:p>
          <a:p>
            <a:pPr lvl="0">
              <a:lnSpc>
                <a:spcPct val="150000"/>
              </a:lnSpc>
            </a:pPr>
            <a:r>
              <a:rPr lang="en-US" sz="2800" dirty="0"/>
              <a:t> </a:t>
            </a:r>
            <a:r>
              <a:rPr lang="en-US" sz="2800" dirty="0" smtClean="0"/>
              <a:t>    </a:t>
            </a:r>
            <a:r>
              <a:rPr lang="el-GR" sz="2800" dirty="0" smtClean="0"/>
              <a:t>φυσαλίδα </a:t>
            </a:r>
            <a:r>
              <a:rPr lang="el-GR" sz="2800" dirty="0"/>
              <a:t>αέρα. Η φυσαλίδα αέρα κινείται μέσα στο </a:t>
            </a:r>
            <a:r>
              <a:rPr lang="en-US" sz="2800" dirty="0" smtClean="0"/>
              <a:t> </a:t>
            </a:r>
          </a:p>
          <a:p>
            <a:pPr lvl="0">
              <a:lnSpc>
                <a:spcPct val="150000"/>
              </a:lnSpc>
            </a:pPr>
            <a:r>
              <a:rPr lang="en-US" sz="2800" dirty="0"/>
              <a:t> </a:t>
            </a:r>
            <a:r>
              <a:rPr lang="en-US" sz="2800" dirty="0" smtClean="0"/>
              <a:t>    </a:t>
            </a:r>
            <a:r>
              <a:rPr lang="el-GR" sz="2800" dirty="0" smtClean="0"/>
              <a:t>υγρό </a:t>
            </a:r>
            <a:r>
              <a:rPr lang="el-GR" sz="2800" dirty="0"/>
              <a:t>ευθύγραμμα ομαλά</a:t>
            </a:r>
            <a:r>
              <a:rPr lang="el-GR" sz="2800" dirty="0" smtClean="0"/>
              <a:t>.</a:t>
            </a:r>
            <a:endParaRPr lang="en-US" sz="2800" dirty="0" smtClean="0"/>
          </a:p>
          <a:p>
            <a:pPr>
              <a:lnSpc>
                <a:spcPct val="150000"/>
              </a:lnSpc>
            </a:pPr>
            <a:r>
              <a:rPr lang="el-GR" sz="2800" dirty="0" smtClean="0"/>
              <a:t>β</a:t>
            </a:r>
            <a:r>
              <a:rPr lang="el-GR" sz="2800" dirty="0"/>
              <a:t>) Αφού πραγματοποιήσετε τα πιο κάτω πειράματα να </a:t>
            </a:r>
            <a:r>
              <a:rPr lang="en-US" sz="2800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 </a:t>
            </a:r>
            <a:r>
              <a:rPr lang="en-US" sz="2800" dirty="0" smtClean="0"/>
              <a:t>    </a:t>
            </a:r>
            <a:r>
              <a:rPr lang="el-GR" sz="2800" dirty="0" smtClean="0"/>
              <a:t>συζητήσετε </a:t>
            </a:r>
            <a:r>
              <a:rPr lang="el-GR" sz="2800" dirty="0"/>
              <a:t>στην ομάδα σας τις θέσεις της φυσαλίδας </a:t>
            </a:r>
            <a:r>
              <a:rPr lang="en-US" sz="2800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 </a:t>
            </a:r>
            <a:r>
              <a:rPr lang="en-US" sz="2800" dirty="0" smtClean="0"/>
              <a:t>    </a:t>
            </a:r>
            <a:r>
              <a:rPr lang="el-GR" sz="2800" dirty="0" smtClean="0"/>
              <a:t>για </a:t>
            </a:r>
            <a:r>
              <a:rPr lang="el-GR" sz="2800" dirty="0"/>
              <a:t>τις χρονικές στιγμές t</a:t>
            </a:r>
            <a:r>
              <a:rPr lang="el-GR" sz="2800" baseline="-25000" dirty="0"/>
              <a:t>2 </a:t>
            </a:r>
            <a:r>
              <a:rPr lang="el-GR" sz="2800" dirty="0"/>
              <a:t>και </a:t>
            </a:r>
            <a:r>
              <a:rPr lang="el-GR" sz="2800" dirty="0" smtClean="0"/>
              <a:t>t</a:t>
            </a:r>
            <a:r>
              <a:rPr lang="el-GR" sz="2800" baseline="-25000" dirty="0" smtClean="0"/>
              <a:t>3</a:t>
            </a:r>
            <a:r>
              <a:rPr lang="en-US" sz="2400" baseline="-25000" dirty="0" smtClean="0"/>
              <a:t>.</a:t>
            </a:r>
            <a:r>
              <a:rPr lang="el-GR" sz="2800" dirty="0" smtClean="0"/>
              <a:t> </a:t>
            </a:r>
            <a:r>
              <a:rPr lang="el-GR" sz="2800" dirty="0"/>
              <a:t>Να τοποθετήσετε τις </a:t>
            </a:r>
            <a:r>
              <a:rPr lang="en-US" sz="2800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 </a:t>
            </a:r>
            <a:r>
              <a:rPr lang="en-US" sz="2800" dirty="0" smtClean="0"/>
              <a:t>    </a:t>
            </a:r>
            <a:r>
              <a:rPr lang="el-GR" sz="2800" dirty="0" smtClean="0"/>
              <a:t>θέσεις </a:t>
            </a:r>
            <a:r>
              <a:rPr lang="el-GR" sz="2800" dirty="0"/>
              <a:t>αυτές στα πιο κάτω </a:t>
            </a:r>
            <a:r>
              <a:rPr lang="el-GR" sz="2800" dirty="0" smtClean="0"/>
              <a:t>σχήματα</a:t>
            </a:r>
            <a:r>
              <a:rPr lang="en-US" sz="2800" dirty="0" smtClean="0"/>
              <a:t> </a:t>
            </a:r>
            <a:r>
              <a:rPr lang="el-GR" sz="2800" dirty="0" smtClean="0"/>
              <a:t>αν </a:t>
            </a:r>
            <a:r>
              <a:rPr lang="en-US" sz="2800" dirty="0" smtClean="0"/>
              <a:t>t</a:t>
            </a:r>
            <a:r>
              <a:rPr lang="en-US" dirty="0" smtClean="0"/>
              <a:t>2</a:t>
            </a:r>
            <a:r>
              <a:rPr lang="en-US" sz="2800" dirty="0" smtClean="0"/>
              <a:t> – t</a:t>
            </a:r>
            <a:r>
              <a:rPr lang="en-US" dirty="0" smtClean="0"/>
              <a:t>1</a:t>
            </a:r>
            <a:r>
              <a:rPr lang="en-US" sz="2800" dirty="0" smtClean="0"/>
              <a:t> = t</a:t>
            </a:r>
            <a:r>
              <a:rPr lang="en-US" dirty="0" smtClean="0"/>
              <a:t>3</a:t>
            </a:r>
            <a:r>
              <a:rPr lang="en-US" sz="2800" dirty="0" smtClean="0"/>
              <a:t> – t</a:t>
            </a:r>
            <a:r>
              <a:rPr lang="en-US" dirty="0" smtClean="0"/>
              <a:t>2</a:t>
            </a:r>
            <a:r>
              <a:rPr lang="el-GR" sz="2800" dirty="0" smtClean="0"/>
              <a:t>.  </a:t>
            </a:r>
            <a:endParaRPr lang="el-GR" sz="2800" dirty="0"/>
          </a:p>
        </p:txBody>
      </p:sp>
    </p:spTree>
    <p:extLst>
      <p:ext uri="{BB962C8B-B14F-4D97-AF65-F5344CB8AC3E}">
        <p14:creationId xmlns:p14="http://schemas.microsoft.com/office/powerpoint/2010/main" val="370958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536" y="404664"/>
            <a:ext cx="8424936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Oval 2"/>
          <p:cNvSpPr/>
          <p:nvPr/>
        </p:nvSpPr>
        <p:spPr>
          <a:xfrm>
            <a:off x="1184305" y="2948821"/>
            <a:ext cx="98365" cy="14182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" name="Oval 3"/>
          <p:cNvSpPr/>
          <p:nvPr/>
        </p:nvSpPr>
        <p:spPr>
          <a:xfrm>
            <a:off x="1181255" y="1766259"/>
            <a:ext cx="108202" cy="1418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5" name="Oval 4"/>
          <p:cNvSpPr/>
          <p:nvPr/>
        </p:nvSpPr>
        <p:spPr>
          <a:xfrm>
            <a:off x="3856839" y="4138755"/>
            <a:ext cx="98365" cy="14182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6" name="Oval 5"/>
          <p:cNvSpPr/>
          <p:nvPr/>
        </p:nvSpPr>
        <p:spPr>
          <a:xfrm>
            <a:off x="4567888" y="4123978"/>
            <a:ext cx="89423" cy="14182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7" name="Oval 6"/>
          <p:cNvSpPr/>
          <p:nvPr/>
        </p:nvSpPr>
        <p:spPr>
          <a:xfrm>
            <a:off x="7906746" y="1752611"/>
            <a:ext cx="89423" cy="14182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8" name="Oval 7"/>
          <p:cNvSpPr/>
          <p:nvPr/>
        </p:nvSpPr>
        <p:spPr>
          <a:xfrm>
            <a:off x="7219329" y="2938681"/>
            <a:ext cx="98365" cy="14182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Rectangle 8"/>
          <p:cNvSpPr/>
          <p:nvPr/>
        </p:nvSpPr>
        <p:spPr>
          <a:xfrm>
            <a:off x="611560" y="5550331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400" dirty="0" smtClean="0"/>
              <a:t>Να </a:t>
            </a:r>
            <a:r>
              <a:rPr lang="el-GR" sz="2400" dirty="0"/>
              <a:t>γράψετε πως ονομάζεται η κίνηση που εκτελεί η φυσαλίδα </a:t>
            </a:r>
            <a:r>
              <a:rPr lang="en-US" sz="2400" dirty="0" smtClean="0"/>
              <a:t> </a:t>
            </a:r>
            <a:r>
              <a:rPr lang="el-GR" sz="2400" dirty="0" smtClean="0"/>
              <a:t>στην </a:t>
            </a:r>
            <a:r>
              <a:rPr lang="el-GR" sz="2400" dirty="0"/>
              <a:t>περίπτωση (3).</a:t>
            </a:r>
          </a:p>
        </p:txBody>
      </p:sp>
    </p:spTree>
    <p:extLst>
      <p:ext uri="{BB962C8B-B14F-4D97-AF65-F5344CB8AC3E}">
        <p14:creationId xmlns:p14="http://schemas.microsoft.com/office/powerpoint/2010/main" val="3883795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980728"/>
            <a:ext cx="8534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>
          <a:xfrm>
            <a:off x="1244833" y="3479878"/>
            <a:ext cx="119022" cy="10890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7" name="Oval 6"/>
          <p:cNvSpPr/>
          <p:nvPr/>
        </p:nvSpPr>
        <p:spPr>
          <a:xfrm>
            <a:off x="1244833" y="2291158"/>
            <a:ext cx="119022" cy="1560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8" name="Oval 7"/>
          <p:cNvSpPr/>
          <p:nvPr/>
        </p:nvSpPr>
        <p:spPr>
          <a:xfrm>
            <a:off x="3974050" y="4622710"/>
            <a:ext cx="108202" cy="156004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Oval 8"/>
          <p:cNvSpPr/>
          <p:nvPr/>
        </p:nvSpPr>
        <p:spPr>
          <a:xfrm>
            <a:off x="4678537" y="4625309"/>
            <a:ext cx="119022" cy="156004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Oval 9"/>
          <p:cNvSpPr/>
          <p:nvPr/>
        </p:nvSpPr>
        <p:spPr>
          <a:xfrm>
            <a:off x="7366664" y="3479878"/>
            <a:ext cx="119022" cy="156004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Oval 10"/>
          <p:cNvSpPr/>
          <p:nvPr/>
        </p:nvSpPr>
        <p:spPr>
          <a:xfrm>
            <a:off x="8055680" y="2291158"/>
            <a:ext cx="119022" cy="156004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1473039" y="2382808"/>
            <a:ext cx="0" cy="2334151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3267299" y="4897094"/>
            <a:ext cx="1521703" cy="1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6732240" y="2397020"/>
            <a:ext cx="1340870" cy="2331540"/>
          </a:xfrm>
          <a:prstGeom prst="straightConnector1">
            <a:avLst/>
          </a:prstGeom>
          <a:ln w="38100">
            <a:solidFill>
              <a:srgbClr val="9CA70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6588224" y="2346919"/>
            <a:ext cx="0" cy="2334151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8244408" y="2394408"/>
            <a:ext cx="0" cy="2334151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6574576" y="2335871"/>
            <a:ext cx="1481104" cy="20205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6774507" y="4716959"/>
            <a:ext cx="1469901" cy="11601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1445915" y="3327170"/>
                <a:ext cx="89383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2800" dirty="0" smtClean="0"/>
                  <a:t>Δ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sz="280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/>
                          </a:rPr>
                          <m:t>𝑥</m:t>
                        </m:r>
                      </m:e>
                    </m:acc>
                  </m:oMath>
                </a14:m>
                <a:r>
                  <a:rPr lang="en-US" sz="1400" dirty="0" smtClean="0"/>
                  <a:t>1</a:t>
                </a:r>
                <a:endParaRPr lang="el-GR" sz="1400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5915" y="3327170"/>
                <a:ext cx="893837" cy="523220"/>
              </a:xfrm>
              <a:prstGeom prst="rect">
                <a:avLst/>
              </a:prstGeom>
              <a:blipFill rotWithShape="1">
                <a:blip r:embed="rId3"/>
                <a:stretch>
                  <a:fillRect l="-13605" t="-10465" b="-3255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3750171" y="4877930"/>
                <a:ext cx="89383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2800" dirty="0" smtClean="0"/>
                  <a:t>Δ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sz="280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/>
                          </a:rPr>
                          <m:t>𝑥</m:t>
                        </m:r>
                      </m:e>
                    </m:acc>
                  </m:oMath>
                </a14:m>
                <a:r>
                  <a:rPr lang="en-US" sz="1400" dirty="0" smtClean="0"/>
                  <a:t>2</a:t>
                </a:r>
                <a:endParaRPr lang="el-GR" sz="1400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0171" y="4877930"/>
                <a:ext cx="893837" cy="523220"/>
              </a:xfrm>
              <a:prstGeom prst="rect">
                <a:avLst/>
              </a:prstGeom>
              <a:blipFill rotWithShape="1">
                <a:blip r:embed="rId4"/>
                <a:stretch>
                  <a:fillRect l="-13605" t="-10465" b="-3255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6804248" y="3384926"/>
                <a:ext cx="89383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2800" dirty="0" smtClean="0"/>
                  <a:t>Δ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sz="280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/>
                          </a:rPr>
                          <m:t>𝑥</m:t>
                        </m:r>
                      </m:e>
                    </m:acc>
                  </m:oMath>
                </a14:m>
                <a:endParaRPr lang="el-GR" sz="1400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4248" y="3384926"/>
                <a:ext cx="893837" cy="523220"/>
              </a:xfrm>
              <a:prstGeom prst="rect">
                <a:avLst/>
              </a:prstGeom>
              <a:blipFill rotWithShape="1">
                <a:blip r:embed="rId5"/>
                <a:stretch>
                  <a:fillRect l="-13605" t="-10465" b="-3255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225558" y="77723"/>
            <a:ext cx="876604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400" dirty="0"/>
              <a:t>Να σχεδιάσετε στα πιο </a:t>
            </a:r>
            <a:r>
              <a:rPr lang="el-GR" sz="2400" dirty="0" smtClean="0"/>
              <a:t>κάτω </a:t>
            </a:r>
            <a:r>
              <a:rPr lang="el-GR" sz="2400" dirty="0"/>
              <a:t>σχήματα το διάνυσμα της ολικής μετατόπισης της φυσαλίδας.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403648" y="5949280"/>
                <a:ext cx="273630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800" b="0" i="0" smtClean="0">
                        <a:solidFill>
                          <a:srgbClr val="0070C0"/>
                        </a:solidFill>
                        <a:latin typeface="Cambria Math"/>
                      </a:rPr>
                      <m:t>Δ</m:t>
                    </m:r>
                    <m:acc>
                      <m:accPr>
                        <m:chr m:val="⃗"/>
                        <m:ctrlPr>
                          <a:rPr lang="el-GR" sz="28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𝑥</m:t>
                        </m:r>
                      </m:e>
                    </m:acc>
                  </m:oMath>
                </a14:m>
                <a:r>
                  <a:rPr lang="el-GR" sz="2800" dirty="0" smtClean="0">
                    <a:solidFill>
                      <a:srgbClr val="0070C0"/>
                    </a:solidFill>
                  </a:rPr>
                  <a:t> = Δ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sz="280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𝑥</m:t>
                        </m:r>
                      </m:e>
                    </m:acc>
                  </m:oMath>
                </a14:m>
                <a:r>
                  <a:rPr lang="el-GR" sz="1600" dirty="0" smtClean="0">
                    <a:solidFill>
                      <a:srgbClr val="0070C0"/>
                    </a:solidFill>
                  </a:rPr>
                  <a:t>1</a:t>
                </a:r>
                <a:r>
                  <a:rPr lang="el-GR" sz="2800" dirty="0" smtClean="0">
                    <a:solidFill>
                      <a:srgbClr val="0070C0"/>
                    </a:solidFill>
                  </a:rPr>
                  <a:t> + Δ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sz="280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𝑥</m:t>
                        </m:r>
                      </m:e>
                    </m:acc>
                  </m:oMath>
                </a14:m>
                <a:r>
                  <a:rPr lang="el-GR" sz="1600" dirty="0" smtClean="0">
                    <a:solidFill>
                      <a:srgbClr val="0070C0"/>
                    </a:solidFill>
                  </a:rPr>
                  <a:t>2</a:t>
                </a:r>
                <a:endParaRPr lang="el-GR" sz="16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5949280"/>
                <a:ext cx="2736304" cy="523220"/>
              </a:xfrm>
              <a:prstGeom prst="rect">
                <a:avLst/>
              </a:prstGeom>
              <a:blipFill rotWithShape="1">
                <a:blip r:embed="rId6"/>
                <a:stretch>
                  <a:fillRect t="-10465" b="-3255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4745757" y="5951570"/>
                <a:ext cx="2994595" cy="5716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800" b="0" i="0" smtClean="0">
                        <a:solidFill>
                          <a:srgbClr val="0070C0"/>
                        </a:solidFill>
                        <a:latin typeface="Cambria Math"/>
                      </a:rPr>
                      <m:t>Δ</m:t>
                    </m:r>
                    <m:sSup>
                      <m:sSupPr>
                        <m:ctrlPr>
                          <a:rPr lang="el-GR" sz="28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l-GR" sz="2800" dirty="0" smtClean="0">
                    <a:solidFill>
                      <a:srgbClr val="0070C0"/>
                    </a:solidFill>
                  </a:rPr>
                  <a:t> = Δ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l-GR" sz="280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bSupPr>
                      <m:e>
                        <m:sSub>
                          <m:sSubPr>
                            <m:ctrlPr>
                              <a:rPr lang="el-GR" sz="280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8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  <m:sub/>
                      <m:sup>
                        <m:r>
                          <a:rPr lang="en-US" sz="28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l-GR" sz="2800" dirty="0" smtClean="0">
                    <a:solidFill>
                      <a:srgbClr val="0070C0"/>
                    </a:solidFill>
                  </a:rPr>
                  <a:t> + </a:t>
                </a:r>
                <a:r>
                  <a:rPr lang="el-GR" sz="2800" dirty="0">
                    <a:solidFill>
                      <a:srgbClr val="0070C0"/>
                    </a:solidFill>
                  </a:rPr>
                  <a:t>Δ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l-GR" sz="2800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bSupPr>
                      <m:e>
                        <m:sSub>
                          <m:sSubPr>
                            <m:ctrlPr>
                              <a:rPr lang="el-GR" sz="28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8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e>
                      <m:sub/>
                      <m:sup>
                        <m:r>
                          <a:rPr lang="en-US" sz="28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endParaRPr lang="el-GR" sz="1600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5757" y="5951570"/>
                <a:ext cx="2994595" cy="571695"/>
              </a:xfrm>
              <a:prstGeom prst="rect">
                <a:avLst/>
              </a:prstGeom>
              <a:blipFill rotWithShape="1">
                <a:blip r:embed="rId7"/>
                <a:stretch>
                  <a:fillRect t="-7447" b="-2340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21704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3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048898"/>
            <a:ext cx="8534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>
          <a:xfrm>
            <a:off x="1268810" y="3535333"/>
            <a:ext cx="98365" cy="14182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7" name="Oval 6"/>
          <p:cNvSpPr/>
          <p:nvPr/>
        </p:nvSpPr>
        <p:spPr>
          <a:xfrm>
            <a:off x="1244833" y="2359328"/>
            <a:ext cx="119022" cy="1560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8" name="Oval 7"/>
          <p:cNvSpPr/>
          <p:nvPr/>
        </p:nvSpPr>
        <p:spPr>
          <a:xfrm>
            <a:off x="3974050" y="4690880"/>
            <a:ext cx="108202" cy="156004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Oval 8"/>
          <p:cNvSpPr/>
          <p:nvPr/>
        </p:nvSpPr>
        <p:spPr>
          <a:xfrm>
            <a:off x="4678537" y="4693479"/>
            <a:ext cx="119022" cy="156004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Oval 9"/>
          <p:cNvSpPr/>
          <p:nvPr/>
        </p:nvSpPr>
        <p:spPr>
          <a:xfrm>
            <a:off x="8055680" y="2359328"/>
            <a:ext cx="119022" cy="156004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Oval 10"/>
          <p:cNvSpPr/>
          <p:nvPr/>
        </p:nvSpPr>
        <p:spPr>
          <a:xfrm>
            <a:off x="7366664" y="3531750"/>
            <a:ext cx="119022" cy="156004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1304344" y="3049092"/>
            <a:ext cx="0" cy="485892"/>
          </a:xfrm>
          <a:prstGeom prst="straightConnector1">
            <a:avLst/>
          </a:prstGeom>
          <a:ln w="38100">
            <a:solidFill>
              <a:srgbClr val="00B0F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1304344" y="1887084"/>
            <a:ext cx="0" cy="485892"/>
          </a:xfrm>
          <a:prstGeom prst="straightConnector1">
            <a:avLst/>
          </a:prstGeom>
          <a:ln w="38100">
            <a:solidFill>
              <a:srgbClr val="00B0F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1304344" y="4207587"/>
            <a:ext cx="0" cy="485892"/>
          </a:xfrm>
          <a:prstGeom prst="straightConnector1">
            <a:avLst/>
          </a:prstGeom>
          <a:ln w="38100">
            <a:solidFill>
              <a:srgbClr val="00B0F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6750805" y="4768882"/>
            <a:ext cx="297990" cy="8903"/>
          </a:xfrm>
          <a:prstGeom prst="straightConnector1">
            <a:avLst/>
          </a:prstGeom>
          <a:ln w="38100"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6696213" y="4204988"/>
            <a:ext cx="0" cy="485892"/>
          </a:xfrm>
          <a:prstGeom prst="straightConnector1">
            <a:avLst/>
          </a:prstGeom>
          <a:ln w="38100">
            <a:solidFill>
              <a:srgbClr val="00B0F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7426175" y="3035788"/>
            <a:ext cx="0" cy="485892"/>
          </a:xfrm>
          <a:prstGeom prst="straightConnector1">
            <a:avLst/>
          </a:prstGeom>
          <a:ln w="38100">
            <a:solidFill>
              <a:srgbClr val="00B0F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8111625" y="1873436"/>
            <a:ext cx="0" cy="485892"/>
          </a:xfrm>
          <a:prstGeom prst="straightConnector1">
            <a:avLst/>
          </a:prstGeom>
          <a:ln w="38100">
            <a:solidFill>
              <a:srgbClr val="00B0F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/>
          <p:cNvGrpSpPr/>
          <p:nvPr/>
        </p:nvGrpSpPr>
        <p:grpSpPr>
          <a:xfrm>
            <a:off x="6758221" y="4218636"/>
            <a:ext cx="290574" cy="563894"/>
            <a:chOff x="3275856" y="404664"/>
            <a:chExt cx="1098335" cy="764154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3275856" y="404664"/>
              <a:ext cx="1098335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4374191" y="404664"/>
              <a:ext cx="0" cy="764154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" name="Straight Arrow Connector 35"/>
          <p:cNvCxnSpPr/>
          <p:nvPr/>
        </p:nvCxnSpPr>
        <p:spPr>
          <a:xfrm flipV="1">
            <a:off x="6750018" y="4202389"/>
            <a:ext cx="298777" cy="488492"/>
          </a:xfrm>
          <a:prstGeom prst="straightConnector1">
            <a:avLst/>
          </a:prstGeom>
          <a:ln w="38100">
            <a:solidFill>
              <a:srgbClr val="9CA70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4804109" y="4751075"/>
            <a:ext cx="297990" cy="8903"/>
          </a:xfrm>
          <a:prstGeom prst="straightConnector1">
            <a:avLst/>
          </a:prstGeom>
          <a:ln w="38100"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4082252" y="4759978"/>
            <a:ext cx="297990" cy="8903"/>
          </a:xfrm>
          <a:prstGeom prst="straightConnector1">
            <a:avLst/>
          </a:prstGeom>
          <a:ln w="38100"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3347864" y="4759979"/>
            <a:ext cx="297990" cy="8903"/>
          </a:xfrm>
          <a:prstGeom prst="straightConnector1">
            <a:avLst/>
          </a:prstGeom>
          <a:ln w="38100"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7485686" y="3609752"/>
            <a:ext cx="297990" cy="8903"/>
          </a:xfrm>
          <a:prstGeom prst="straightConnector1">
            <a:avLst/>
          </a:prstGeom>
          <a:ln w="38100"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8183527" y="2444783"/>
            <a:ext cx="297990" cy="8903"/>
          </a:xfrm>
          <a:prstGeom prst="straightConnector1">
            <a:avLst/>
          </a:prstGeom>
          <a:ln w="38100"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V="1">
            <a:off x="8170615" y="1918372"/>
            <a:ext cx="298777" cy="488492"/>
          </a:xfrm>
          <a:prstGeom prst="straightConnector1">
            <a:avLst/>
          </a:prstGeom>
          <a:ln w="38100">
            <a:solidFill>
              <a:srgbClr val="9CA70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7471251" y="3062740"/>
            <a:ext cx="298777" cy="488492"/>
          </a:xfrm>
          <a:prstGeom prst="straightConnector1">
            <a:avLst/>
          </a:prstGeom>
          <a:ln w="38100">
            <a:solidFill>
              <a:srgbClr val="9CA70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up 38"/>
          <p:cNvGrpSpPr/>
          <p:nvPr/>
        </p:nvGrpSpPr>
        <p:grpSpPr>
          <a:xfrm>
            <a:off x="7484176" y="3047836"/>
            <a:ext cx="290574" cy="563894"/>
            <a:chOff x="3275856" y="404664"/>
            <a:chExt cx="1098335" cy="764154"/>
          </a:xfrm>
        </p:grpSpPr>
        <p:cxnSp>
          <p:nvCxnSpPr>
            <p:cNvPr id="40" name="Straight Connector 39"/>
            <p:cNvCxnSpPr/>
            <p:nvPr/>
          </p:nvCxnSpPr>
          <p:spPr>
            <a:xfrm>
              <a:off x="3275856" y="404664"/>
              <a:ext cx="1098335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4374191" y="404664"/>
              <a:ext cx="0" cy="764154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8209010" y="1917088"/>
            <a:ext cx="290574" cy="563894"/>
            <a:chOff x="3275856" y="404664"/>
            <a:chExt cx="1098335" cy="764154"/>
          </a:xfrm>
        </p:grpSpPr>
        <p:cxnSp>
          <p:nvCxnSpPr>
            <p:cNvPr id="43" name="Straight Connector 42"/>
            <p:cNvCxnSpPr/>
            <p:nvPr/>
          </p:nvCxnSpPr>
          <p:spPr>
            <a:xfrm>
              <a:off x="3275856" y="404664"/>
              <a:ext cx="1098335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4374191" y="404664"/>
              <a:ext cx="0" cy="764154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317992" y="3033880"/>
                <a:ext cx="50405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3200" i="1" smtClean="0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l-GR" sz="320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sz="3200" b="0" i="1" smtClean="0">
                                  <a:latin typeface="Cambria Math"/>
                                </a:rPr>
                                <m:t>𝑢</m:t>
                              </m:r>
                            </m:e>
                          </m:acc>
                        </m:e>
                        <m:sub>
                          <m:r>
                            <a:rPr lang="en-US" sz="32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l-GR" sz="32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7992" y="3033880"/>
                <a:ext cx="504056" cy="58477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4054296" y="4236473"/>
                <a:ext cx="50405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3200" i="1" smtClean="0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l-GR" sz="320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sz="3200" b="0" i="1" smtClean="0">
                                  <a:latin typeface="Cambria Math"/>
                                </a:rPr>
                                <m:t>𝑢</m:t>
                              </m:r>
                            </m:e>
                          </m:acc>
                        </m:e>
                        <m:sub>
                          <m:r>
                            <a:rPr lang="en-US" sz="32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l-GR" sz="3200" dirty="0"/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4296" y="4236473"/>
                <a:ext cx="504056" cy="58477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7668344" y="2907972"/>
                <a:ext cx="50405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l-GR" sz="32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3200" b="0" i="1" smtClean="0">
                              <a:latin typeface="Cambria Math"/>
                            </a:rPr>
                            <m:t>𝑢</m:t>
                          </m:r>
                        </m:e>
                      </m:acc>
                    </m:oMath>
                  </m:oMathPara>
                </a14:m>
                <a:endParaRPr lang="el-GR" sz="3200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8344" y="2907972"/>
                <a:ext cx="504056" cy="58477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1763688" y="6002124"/>
                <a:ext cx="187220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sz="28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𝑢</m:t>
                        </m:r>
                      </m:e>
                    </m:acc>
                  </m:oMath>
                </a14:m>
                <a:r>
                  <a:rPr lang="el-GR" sz="2800" dirty="0" smtClean="0">
                    <a:solidFill>
                      <a:srgbClr val="0070C0"/>
                    </a:solidFill>
                  </a:rPr>
                  <a:t> =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sz="280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𝑢</m:t>
                        </m:r>
                      </m:e>
                    </m:acc>
                  </m:oMath>
                </a14:m>
                <a:r>
                  <a:rPr lang="el-GR" sz="1600" dirty="0" smtClean="0">
                    <a:solidFill>
                      <a:srgbClr val="0070C0"/>
                    </a:solidFill>
                  </a:rPr>
                  <a:t>1</a:t>
                </a:r>
                <a:r>
                  <a:rPr lang="el-GR" sz="2800" dirty="0" smtClean="0">
                    <a:solidFill>
                      <a:srgbClr val="0070C0"/>
                    </a:solidFill>
                  </a:rPr>
                  <a:t> +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sz="280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𝑢</m:t>
                        </m:r>
                      </m:e>
                    </m:acc>
                  </m:oMath>
                </a14:m>
                <a:r>
                  <a:rPr lang="el-GR" sz="1600" dirty="0" smtClean="0">
                    <a:solidFill>
                      <a:srgbClr val="0070C0"/>
                    </a:solidFill>
                  </a:rPr>
                  <a:t>2</a:t>
                </a:r>
                <a:endParaRPr lang="el-GR" sz="16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688" y="6002124"/>
                <a:ext cx="1872208" cy="523220"/>
              </a:xfrm>
              <a:prstGeom prst="rect">
                <a:avLst/>
              </a:prstGeom>
              <a:blipFill rotWithShape="1">
                <a:blip r:embed="rId6"/>
                <a:stretch>
                  <a:fillRect t="-10588" b="-3411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5033789" y="5949280"/>
                <a:ext cx="2418531" cy="5716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l-GR" sz="28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𝑢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l-GR" sz="2800" dirty="0" smtClean="0">
                    <a:solidFill>
                      <a:srgbClr val="0070C0"/>
                    </a:solidFill>
                  </a:rPr>
                  <a:t> =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l-GR" sz="280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bSupPr>
                      <m:e>
                        <m:sSub>
                          <m:sSubPr>
                            <m:ctrlPr>
                              <a:rPr lang="el-GR" sz="280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𝑢</m:t>
                            </m:r>
                          </m:e>
                          <m:sub>
                            <m:r>
                              <a:rPr lang="en-US" sz="28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  <m:sub/>
                      <m:sup>
                        <m:r>
                          <a:rPr lang="en-US" sz="28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l-GR" sz="2800" dirty="0" smtClean="0">
                    <a:solidFill>
                      <a:srgbClr val="0070C0"/>
                    </a:solidFill>
                  </a:rPr>
                  <a:t> +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l-GR" sz="2800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bSupPr>
                      <m:e>
                        <m:sSub>
                          <m:sSubPr>
                            <m:ctrlPr>
                              <a:rPr lang="el-GR" sz="28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𝑢</m:t>
                            </m:r>
                          </m:e>
                          <m:sub>
                            <m:r>
                              <a:rPr lang="en-US" sz="28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e>
                      <m:sub/>
                      <m:sup>
                        <m:r>
                          <a:rPr lang="en-US" sz="28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endParaRPr lang="el-GR" sz="1600" dirty="0"/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3789" y="5949280"/>
                <a:ext cx="2418531" cy="571695"/>
              </a:xfrm>
              <a:prstGeom prst="rect">
                <a:avLst/>
              </a:prstGeom>
              <a:blipFill rotWithShape="1">
                <a:blip r:embed="rId7"/>
                <a:stretch>
                  <a:fillRect t="-7447" b="-2340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90156" y="116632"/>
            <a:ext cx="89014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400" dirty="0"/>
              <a:t>Να τοποθετήσετε στο πιο κάτω σχήμα ξανά τις θέσεις της φυσαλίδας και να σχεδιάσετε σε κάθε θέση την </a:t>
            </a:r>
            <a:r>
              <a:rPr lang="el-GR" sz="2400" dirty="0" smtClean="0"/>
              <a:t>ταχύτητα </a:t>
            </a:r>
            <a:r>
              <a:rPr lang="el-GR" sz="2400" dirty="0"/>
              <a:t>της. </a:t>
            </a:r>
          </a:p>
        </p:txBody>
      </p:sp>
    </p:spTree>
    <p:extLst>
      <p:ext uri="{BB962C8B-B14F-4D97-AF65-F5344CB8AC3E}">
        <p14:creationId xmlns:p14="http://schemas.microsoft.com/office/powerpoint/2010/main" val="2497812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2" grpId="0"/>
      <p:bldP spid="45" grpId="0"/>
      <p:bldP spid="46" grpId="0"/>
      <p:bldP spid="47" grpId="0"/>
      <p:bldP spid="4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504" y="355878"/>
            <a:ext cx="892899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l-GR" sz="2400" dirty="0"/>
              <a:t> </a:t>
            </a:r>
            <a:r>
              <a:rPr lang="el-GR" sz="2400" b="1" u="sng" dirty="0"/>
              <a:t>Συμπέρασμα</a:t>
            </a:r>
            <a:r>
              <a:rPr lang="el-GR" sz="2400" dirty="0"/>
              <a:t> </a:t>
            </a:r>
          </a:p>
          <a:p>
            <a:pPr algn="just"/>
            <a:r>
              <a:rPr lang="el-GR" sz="2400" dirty="0" smtClean="0">
                <a:solidFill>
                  <a:srgbClr val="0070C0"/>
                </a:solidFill>
              </a:rPr>
              <a:t>Η σύνθεση απλών κινήσεων σε μια σύνθετη και η ανάλυση μιας σύνθετης σε απλές στηρίζεται στην Αρχή Ανεξαρτησίας των κινήσεων</a:t>
            </a:r>
            <a:endParaRPr lang="en-US" sz="2400" dirty="0" smtClean="0"/>
          </a:p>
          <a:p>
            <a:pPr algn="just"/>
            <a:endParaRPr lang="el-GR" sz="2400" dirty="0"/>
          </a:p>
          <a:p>
            <a:pPr algn="ctr"/>
            <a:r>
              <a:rPr lang="el-GR" sz="2400" b="1" u="sng" dirty="0"/>
              <a:t>Αρχή Ανεξαρτησίας των </a:t>
            </a:r>
            <a:r>
              <a:rPr lang="el-GR" sz="2400" b="1" u="sng" dirty="0" smtClean="0"/>
              <a:t>κινήσεων</a:t>
            </a:r>
            <a:endParaRPr lang="en-US" sz="2400" b="1" u="sng" dirty="0" smtClean="0"/>
          </a:p>
          <a:p>
            <a:pPr algn="just"/>
            <a:r>
              <a:rPr lang="el-GR" sz="2400" b="1" dirty="0" smtClean="0"/>
              <a:t>Αν </a:t>
            </a:r>
            <a:r>
              <a:rPr lang="el-GR" sz="2400" b="1" dirty="0"/>
              <a:t>ένα σώμα μετέχει ταυτόχρονα σε δύο ή περισσότερες κινήσεις, τότε η μετατόπιση του για κάποιο </a:t>
            </a:r>
            <a:r>
              <a:rPr lang="el-GR" sz="2400" b="1" dirty="0" smtClean="0"/>
              <a:t>χρόνο </a:t>
            </a:r>
            <a:r>
              <a:rPr lang="el-GR" sz="2400" b="1" dirty="0"/>
              <a:t>ισούται με το διανυσματικό άθροισμα των μετατοπίσεων που εκτελεί το σώμα ξεχωριστά σε κάθε </a:t>
            </a:r>
            <a:r>
              <a:rPr lang="el-GR" sz="2400" b="1" dirty="0" smtClean="0"/>
              <a:t>επιμέρους </a:t>
            </a:r>
            <a:r>
              <a:rPr lang="el-GR" sz="2400" b="1" dirty="0"/>
              <a:t>κίνηση στον ίδιο χρόνο.</a:t>
            </a:r>
            <a:endParaRPr lang="el-GR" sz="2400" dirty="0"/>
          </a:p>
          <a:p>
            <a:pPr algn="just"/>
            <a:r>
              <a:rPr lang="el-GR" sz="2400" b="1" dirty="0"/>
              <a:t> </a:t>
            </a:r>
            <a:endParaRPr lang="el-GR" sz="2400" dirty="0"/>
          </a:p>
          <a:p>
            <a:pPr algn="just"/>
            <a:r>
              <a:rPr lang="el-GR" sz="2400" b="1" dirty="0"/>
              <a:t>          </a:t>
            </a:r>
            <a:r>
              <a:rPr lang="en-US" sz="2400" b="1" dirty="0" smtClean="0"/>
              <a:t>                       </a:t>
            </a:r>
            <a:r>
              <a:rPr lang="el-GR" sz="2400" b="1" dirty="0" smtClean="0"/>
              <a:t> δηλαδή  </a:t>
            </a:r>
            <a:r>
              <a:rPr lang="el-GR" sz="2400" dirty="0"/>
              <a:t>………………………… </a:t>
            </a:r>
          </a:p>
          <a:p>
            <a:pPr algn="just"/>
            <a:r>
              <a:rPr lang="el-GR" sz="2400" dirty="0"/>
              <a:t> </a:t>
            </a:r>
            <a:endParaRPr lang="en-US" sz="2400" dirty="0" smtClean="0"/>
          </a:p>
          <a:p>
            <a:pPr algn="just"/>
            <a:r>
              <a:rPr lang="el-GR" sz="2400" b="1" dirty="0" smtClean="0"/>
              <a:t>Το </a:t>
            </a:r>
            <a:r>
              <a:rPr lang="el-GR" sz="2400" b="1" dirty="0"/>
              <a:t>ίδιο μπορούμε να πούμε για το διανυσματικό άθροισμα των ταχυτήτων και των επιταχύνσεων για ένα </a:t>
            </a:r>
            <a:r>
              <a:rPr lang="el-GR" sz="2400" b="1" dirty="0" smtClean="0"/>
              <a:t>σώμα </a:t>
            </a:r>
            <a:r>
              <a:rPr lang="el-GR" sz="2400" b="1" dirty="0"/>
              <a:t>που εκτελεί σύνθετη κίνηση.</a:t>
            </a:r>
            <a:endParaRPr lang="el-GR" sz="2400" dirty="0"/>
          </a:p>
          <a:p>
            <a:pPr algn="just"/>
            <a:r>
              <a:rPr lang="el-GR" sz="2400" dirty="0"/>
              <a:t> </a:t>
            </a:r>
          </a:p>
          <a:p>
            <a:pPr algn="just"/>
            <a:r>
              <a:rPr lang="el-GR" sz="2400" b="1" dirty="0"/>
              <a:t>        </a:t>
            </a:r>
            <a:r>
              <a:rPr lang="el-GR" sz="2400" b="1" dirty="0" smtClean="0"/>
              <a:t>δηλαδή  </a:t>
            </a:r>
            <a:r>
              <a:rPr lang="el-GR" sz="2400" dirty="0"/>
              <a:t>…………………………                         </a:t>
            </a:r>
            <a:r>
              <a:rPr lang="el-GR" sz="2400" b="1" dirty="0" smtClean="0"/>
              <a:t> </a:t>
            </a:r>
            <a:r>
              <a:rPr lang="el-GR" sz="2400" dirty="0"/>
              <a:t>…………………………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992324" y="6093296"/>
                <a:ext cx="185959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sz="28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𝑢</m:t>
                        </m:r>
                      </m:e>
                    </m:acc>
                  </m:oMath>
                </a14:m>
                <a:r>
                  <a:rPr lang="el-GR" sz="2800" dirty="0" smtClean="0">
                    <a:solidFill>
                      <a:srgbClr val="0070C0"/>
                    </a:solidFill>
                  </a:rPr>
                  <a:t> =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sz="280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𝑢</m:t>
                        </m:r>
                      </m:e>
                    </m:acc>
                  </m:oMath>
                </a14:m>
                <a:r>
                  <a:rPr lang="el-GR" sz="1600" dirty="0" smtClean="0">
                    <a:solidFill>
                      <a:srgbClr val="0070C0"/>
                    </a:solidFill>
                  </a:rPr>
                  <a:t>1</a:t>
                </a:r>
                <a:r>
                  <a:rPr lang="el-GR" sz="2800" dirty="0" smtClean="0">
                    <a:solidFill>
                      <a:srgbClr val="0070C0"/>
                    </a:solidFill>
                  </a:rPr>
                  <a:t> +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sz="280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𝑢</m:t>
                        </m:r>
                      </m:e>
                    </m:acc>
                  </m:oMath>
                </a14:m>
                <a:r>
                  <a:rPr lang="el-GR" sz="1600" dirty="0" smtClean="0">
                    <a:solidFill>
                      <a:srgbClr val="0070C0"/>
                    </a:solidFill>
                  </a:rPr>
                  <a:t>2</a:t>
                </a:r>
                <a:endParaRPr lang="el-GR" sz="16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2324" y="6093296"/>
                <a:ext cx="1859596" cy="523220"/>
              </a:xfrm>
              <a:prstGeom prst="rect">
                <a:avLst/>
              </a:prstGeom>
              <a:blipFill rotWithShape="1">
                <a:blip r:embed="rId2"/>
                <a:stretch>
                  <a:fillRect t="-10588" b="-3411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635896" y="3913892"/>
                <a:ext cx="230425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800" b="0" i="0" smtClean="0">
                        <a:solidFill>
                          <a:srgbClr val="0070C0"/>
                        </a:solidFill>
                        <a:latin typeface="Cambria Math"/>
                      </a:rPr>
                      <m:t>Δ</m:t>
                    </m:r>
                    <m:acc>
                      <m:accPr>
                        <m:chr m:val="⃗"/>
                        <m:ctrlPr>
                          <a:rPr lang="el-GR" sz="28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𝑥</m:t>
                        </m:r>
                      </m:e>
                    </m:acc>
                  </m:oMath>
                </a14:m>
                <a:r>
                  <a:rPr lang="el-GR" sz="2800" dirty="0" smtClean="0">
                    <a:solidFill>
                      <a:srgbClr val="0070C0"/>
                    </a:solidFill>
                  </a:rPr>
                  <a:t> = Δ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sz="280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𝑥</m:t>
                        </m:r>
                      </m:e>
                    </m:acc>
                  </m:oMath>
                </a14:m>
                <a:r>
                  <a:rPr lang="el-GR" sz="1600" dirty="0" smtClean="0">
                    <a:solidFill>
                      <a:srgbClr val="0070C0"/>
                    </a:solidFill>
                  </a:rPr>
                  <a:t>1</a:t>
                </a:r>
                <a:r>
                  <a:rPr lang="el-GR" sz="2800" dirty="0" smtClean="0">
                    <a:solidFill>
                      <a:srgbClr val="0070C0"/>
                    </a:solidFill>
                  </a:rPr>
                  <a:t> + Δ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sz="280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𝑥</m:t>
                        </m:r>
                      </m:e>
                    </m:acc>
                  </m:oMath>
                </a14:m>
                <a:r>
                  <a:rPr lang="el-GR" sz="1600" dirty="0" smtClean="0">
                    <a:solidFill>
                      <a:srgbClr val="0070C0"/>
                    </a:solidFill>
                  </a:rPr>
                  <a:t>2</a:t>
                </a:r>
                <a:endParaRPr lang="el-GR" sz="16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5896" y="3913892"/>
                <a:ext cx="2304256" cy="523220"/>
              </a:xfrm>
              <a:prstGeom prst="rect">
                <a:avLst/>
              </a:prstGeom>
              <a:blipFill rotWithShape="1">
                <a:blip r:embed="rId3"/>
                <a:stretch>
                  <a:fillRect t="-10465" r="-529" b="-3255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868144" y="6074132"/>
                <a:ext cx="185959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sz="28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l-GR" sz="28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𝛼</m:t>
                        </m:r>
                      </m:e>
                    </m:acc>
                  </m:oMath>
                </a14:m>
                <a:r>
                  <a:rPr lang="el-GR" sz="2800" dirty="0" smtClean="0">
                    <a:solidFill>
                      <a:srgbClr val="0070C0"/>
                    </a:solidFill>
                  </a:rPr>
                  <a:t> =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sz="280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l-GR" sz="28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𝛼</m:t>
                        </m:r>
                      </m:e>
                    </m:acc>
                  </m:oMath>
                </a14:m>
                <a:r>
                  <a:rPr lang="el-GR" sz="1600" dirty="0" smtClean="0">
                    <a:solidFill>
                      <a:srgbClr val="0070C0"/>
                    </a:solidFill>
                  </a:rPr>
                  <a:t>1</a:t>
                </a:r>
                <a:r>
                  <a:rPr lang="el-GR" sz="2800" dirty="0" smtClean="0">
                    <a:solidFill>
                      <a:srgbClr val="0070C0"/>
                    </a:solidFill>
                  </a:rPr>
                  <a:t> +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sz="280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l-GR" sz="28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𝛼</m:t>
                        </m:r>
                      </m:e>
                    </m:acc>
                  </m:oMath>
                </a14:m>
                <a:r>
                  <a:rPr lang="el-GR" sz="1600" dirty="0" smtClean="0">
                    <a:solidFill>
                      <a:srgbClr val="0070C0"/>
                    </a:solidFill>
                  </a:rPr>
                  <a:t>2</a:t>
                </a:r>
                <a:endParaRPr lang="el-GR" sz="16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8144" y="6074132"/>
                <a:ext cx="1859596" cy="523220"/>
              </a:xfrm>
              <a:prstGeom prst="rect">
                <a:avLst/>
              </a:prstGeom>
              <a:blipFill rotWithShape="1">
                <a:blip r:embed="rId4"/>
                <a:stretch>
                  <a:fillRect t="-10465" b="-3255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00376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780</TotalTime>
  <Words>339</Words>
  <Application>Microsoft Office PowerPoint</Application>
  <PresentationFormat>On-screen Show (4:3)</PresentationFormat>
  <Paragraphs>38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20</cp:revision>
  <dcterms:created xsi:type="dcterms:W3CDTF">2013-10-28T05:14:22Z</dcterms:created>
  <dcterms:modified xsi:type="dcterms:W3CDTF">2013-10-29T04:14:56Z</dcterms:modified>
</cp:coreProperties>
</file>