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7" r:id="rId3"/>
    <p:sldId id="259" r:id="rId4"/>
    <p:sldId id="268" r:id="rId5"/>
    <p:sldId id="273" r:id="rId6"/>
    <p:sldId id="272" r:id="rId7"/>
    <p:sldId id="265" r:id="rId8"/>
    <p:sldId id="260" r:id="rId9"/>
    <p:sldId id="261" r:id="rId10"/>
    <p:sldId id="269" r:id="rId11"/>
    <p:sldId id="262" r:id="rId12"/>
    <p:sldId id="263" r:id="rId13"/>
    <p:sldId id="264" r:id="rId14"/>
    <p:sldId id="271" r:id="rId15"/>
    <p:sldId id="276" r:id="rId16"/>
    <p:sldId id="275" r:id="rId17"/>
    <p:sldId id="270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867400"/>
          </a:xfrm>
        </p:spPr>
        <p:txBody>
          <a:bodyPr>
            <a:normAutofit fontScale="90000"/>
          </a:bodyPr>
          <a:lstStyle/>
          <a:p>
            <a:pPr algn="ctr"/>
            <a:r>
              <a:rPr lang="el-GR" sz="6000" b="1" i="1" dirty="0">
                <a:solidFill>
                  <a:schemeClr val="tx1"/>
                </a:solidFill>
              </a:rPr>
              <a:t>Διδασκαλία </a:t>
            </a:r>
            <a:r>
              <a:rPr lang="el-GR" sz="6000" b="1" i="1" dirty="0" smtClean="0">
                <a:solidFill>
                  <a:schemeClr val="tx1"/>
                </a:solidFill>
              </a:rPr>
              <a:t>                    της </a:t>
            </a:r>
            <a:r>
              <a:rPr lang="el-GR" sz="6000" b="1" i="1" u="sng" dirty="0">
                <a:solidFill>
                  <a:srgbClr val="FF0000"/>
                </a:solidFill>
              </a:rPr>
              <a:t>οριζόντιας βολής </a:t>
            </a:r>
            <a:r>
              <a:rPr lang="el-GR" sz="6000" b="1" i="1" u="sng" dirty="0" smtClean="0">
                <a:solidFill>
                  <a:srgbClr val="FF0000"/>
                </a:solidFill>
              </a:rPr>
              <a:t/>
            </a:r>
            <a:br>
              <a:rPr lang="el-GR" sz="6000" b="1" i="1" u="sng" dirty="0" smtClean="0">
                <a:solidFill>
                  <a:srgbClr val="FF0000"/>
                </a:solidFill>
              </a:rPr>
            </a:br>
            <a:r>
              <a:rPr lang="el-GR" sz="6000" b="1" i="1" dirty="0" smtClean="0">
                <a:solidFill>
                  <a:schemeClr val="tx1"/>
                </a:solidFill>
              </a:rPr>
              <a:t>με </a:t>
            </a:r>
            <a:r>
              <a:rPr lang="el-GR" sz="6000" b="1" i="1" dirty="0">
                <a:solidFill>
                  <a:schemeClr val="tx1"/>
                </a:solidFill>
              </a:rPr>
              <a:t>τη χρήση της</a:t>
            </a:r>
            <a:br>
              <a:rPr lang="el-GR" sz="6000" b="1" i="1" dirty="0">
                <a:solidFill>
                  <a:schemeClr val="tx1"/>
                </a:solidFill>
              </a:rPr>
            </a:br>
            <a:r>
              <a:rPr lang="el-GR" sz="6000" b="1" i="1" dirty="0">
                <a:solidFill>
                  <a:schemeClr val="tx1"/>
                </a:solidFill>
              </a:rPr>
              <a:t>βιντεοανάλυσης </a:t>
            </a:r>
            <a:r>
              <a:rPr lang="el-GR" sz="6000" b="1" i="1" u="sng" dirty="0">
                <a:solidFill>
                  <a:srgbClr val="FF0000"/>
                </a:solidFill>
              </a:rPr>
              <a:t>(</a:t>
            </a:r>
            <a:r>
              <a:rPr lang="en-US" sz="6000" b="1" i="1" u="sng" dirty="0">
                <a:solidFill>
                  <a:srgbClr val="FF0000"/>
                </a:solidFill>
              </a:rPr>
              <a:t>Tracker)</a:t>
            </a:r>
            <a:br>
              <a:rPr lang="en-US" sz="6000" b="1" i="1" u="sng" dirty="0">
                <a:solidFill>
                  <a:srgbClr val="FF0000"/>
                </a:solidFill>
              </a:rPr>
            </a:br>
            <a:endParaRPr lang="en-US" sz="6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8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49962"/>
          </a:xfrm>
        </p:spPr>
        <p:txBody>
          <a:bodyPr>
            <a:normAutofit/>
          </a:bodyPr>
          <a:lstStyle/>
          <a:p>
            <a:r>
              <a:rPr lang="el-GR" sz="6000" dirty="0">
                <a:solidFill>
                  <a:srgbClr val="FF0000"/>
                </a:solidFill>
              </a:rPr>
              <a:t>Ε</a:t>
            </a:r>
            <a:r>
              <a:rPr lang="el-GR" sz="6000" dirty="0" smtClean="0">
                <a:solidFill>
                  <a:srgbClr val="FF0000"/>
                </a:solidFill>
              </a:rPr>
              <a:t>πεξεργάζονται</a:t>
            </a:r>
            <a:r>
              <a:rPr lang="el-GR" sz="6000" dirty="0" smtClean="0">
                <a:solidFill>
                  <a:schemeClr val="tx1"/>
                </a:solidFill>
              </a:rPr>
              <a:t> </a:t>
            </a:r>
            <a:r>
              <a:rPr lang="el-GR" sz="6000" dirty="0">
                <a:solidFill>
                  <a:schemeClr val="tx1"/>
                </a:solidFill>
              </a:rPr>
              <a:t>την κίνησή της με τη βοήθεια της βιντεοανάλυσης </a:t>
            </a:r>
            <a:r>
              <a:rPr lang="el-GR" sz="6000" dirty="0" smtClean="0">
                <a:solidFill>
                  <a:schemeClr val="tx1"/>
                </a:solidFill>
              </a:rPr>
              <a:t>         ( </a:t>
            </a:r>
            <a:r>
              <a:rPr lang="en-GB" sz="6000" dirty="0">
                <a:solidFill>
                  <a:schemeClr val="tx1"/>
                </a:solidFill>
              </a:rPr>
              <a:t>tracker</a:t>
            </a:r>
            <a:r>
              <a:rPr lang="el-GR" sz="6000" dirty="0">
                <a:solidFill>
                  <a:schemeClr val="tx1"/>
                </a:solidFill>
              </a:rPr>
              <a:t> </a:t>
            </a:r>
            <a:r>
              <a:rPr lang="el-GR" sz="6000" dirty="0" smtClean="0">
                <a:solidFill>
                  <a:schemeClr val="tx1"/>
                </a:solidFill>
              </a:rPr>
              <a:t>) </a:t>
            </a:r>
            <a:r>
              <a:rPr lang="en-US" sz="6000" dirty="0">
                <a:solidFill>
                  <a:schemeClr val="tx1"/>
                </a:solidFill>
              </a:rPr>
              <a:t/>
            </a:r>
            <a:br>
              <a:rPr lang="en-US" sz="6000" dirty="0">
                <a:solidFill>
                  <a:schemeClr val="tx1"/>
                </a:solidFill>
              </a:rPr>
            </a:br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0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 fontScale="90000"/>
          </a:bodyPr>
          <a:lstStyle/>
          <a:p>
            <a:r>
              <a:rPr lang="el-GR" sz="4800" dirty="0">
                <a:solidFill>
                  <a:schemeClr val="tx1"/>
                </a:solidFill>
              </a:rPr>
              <a:t>Μέσα από τη βιντεοανάλυση,  </a:t>
            </a:r>
            <a:r>
              <a:rPr lang="el-GR" sz="4800" dirty="0">
                <a:solidFill>
                  <a:srgbClr val="FF0000"/>
                </a:solidFill>
              </a:rPr>
              <a:t>διαπιστώνουν</a:t>
            </a:r>
            <a:r>
              <a:rPr lang="el-GR" sz="4800" dirty="0">
                <a:solidFill>
                  <a:schemeClr val="tx1"/>
                </a:solidFill>
              </a:rPr>
              <a:t> ότι η οριζόντια βολή είναι μια σύνθετη κίνηση μπορεί να μελετηθεί με βάση την αρχή ανεξαρτησίας των κινήσεων</a:t>
            </a:r>
            <a:r>
              <a:rPr lang="el-GR" sz="4800" dirty="0"/>
              <a:t>. 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8344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82000" cy="5943600"/>
          </a:xfrm>
        </p:spPr>
        <p:txBody>
          <a:bodyPr>
            <a:normAutofit fontScale="90000"/>
          </a:bodyPr>
          <a:lstStyle/>
          <a:p>
            <a:r>
              <a:rPr lang="el-GR" sz="6000" dirty="0" smtClean="0"/>
              <a:t/>
            </a:r>
            <a:br>
              <a:rPr lang="el-GR" sz="6000" dirty="0" smtClean="0"/>
            </a:br>
            <a:r>
              <a:rPr lang="el-GR" sz="5300" dirty="0" smtClean="0">
                <a:solidFill>
                  <a:schemeClr val="tx1"/>
                </a:solidFill>
              </a:rPr>
              <a:t>Μελετούν </a:t>
            </a:r>
            <a:br>
              <a:rPr lang="el-GR" sz="5300" dirty="0" smtClean="0">
                <a:solidFill>
                  <a:schemeClr val="tx1"/>
                </a:solidFill>
              </a:rPr>
            </a:br>
            <a:r>
              <a:rPr lang="el-GR" sz="5300" dirty="0" smtClean="0">
                <a:solidFill>
                  <a:schemeClr val="tx1"/>
                </a:solidFill>
              </a:rPr>
              <a:t>τις </a:t>
            </a:r>
            <a:r>
              <a:rPr lang="el-GR" sz="5300" dirty="0">
                <a:solidFill>
                  <a:schemeClr val="tx1"/>
                </a:solidFill>
              </a:rPr>
              <a:t>γραφικές παραστάσεις </a:t>
            </a:r>
            <a:r>
              <a:rPr lang="el-GR" sz="6000" dirty="0" smtClean="0">
                <a:solidFill>
                  <a:schemeClr val="tx1"/>
                </a:solidFill>
              </a:rPr>
              <a:t/>
            </a:r>
            <a:br>
              <a:rPr lang="el-GR" sz="6000" dirty="0" smtClean="0">
                <a:solidFill>
                  <a:schemeClr val="tx1"/>
                </a:solidFill>
              </a:rPr>
            </a:br>
            <a:r>
              <a:rPr lang="en-GB" sz="6000" dirty="0" smtClean="0">
                <a:solidFill>
                  <a:srgbClr val="FF0000"/>
                </a:solidFill>
              </a:rPr>
              <a:t>x</a:t>
            </a:r>
            <a:r>
              <a:rPr lang="el-GR" sz="6000" dirty="0">
                <a:solidFill>
                  <a:srgbClr val="FF0000"/>
                </a:solidFill>
              </a:rPr>
              <a:t>=</a:t>
            </a:r>
            <a:r>
              <a:rPr lang="en-GB" sz="6000" dirty="0">
                <a:solidFill>
                  <a:srgbClr val="FF0000"/>
                </a:solidFill>
              </a:rPr>
              <a:t>f</a:t>
            </a:r>
            <a:r>
              <a:rPr lang="el-GR" sz="6000" dirty="0">
                <a:solidFill>
                  <a:srgbClr val="FF0000"/>
                </a:solidFill>
              </a:rPr>
              <a:t>(</a:t>
            </a:r>
            <a:r>
              <a:rPr lang="en-GB" sz="6000" dirty="0">
                <a:solidFill>
                  <a:srgbClr val="FF0000"/>
                </a:solidFill>
              </a:rPr>
              <a:t>t</a:t>
            </a:r>
            <a:r>
              <a:rPr lang="el-GR" sz="6000" dirty="0" smtClean="0">
                <a:solidFill>
                  <a:srgbClr val="FF0000"/>
                </a:solidFill>
              </a:rPr>
              <a:t>) </a:t>
            </a:r>
            <a:br>
              <a:rPr lang="el-GR" sz="6000" dirty="0" smtClean="0">
                <a:solidFill>
                  <a:srgbClr val="FF0000"/>
                </a:solidFill>
              </a:rPr>
            </a:br>
            <a:r>
              <a:rPr lang="en-GB" sz="6000" dirty="0" smtClean="0">
                <a:solidFill>
                  <a:srgbClr val="FF0000"/>
                </a:solidFill>
              </a:rPr>
              <a:t>y</a:t>
            </a:r>
            <a:r>
              <a:rPr lang="el-GR" sz="6000" dirty="0">
                <a:solidFill>
                  <a:srgbClr val="FF0000"/>
                </a:solidFill>
              </a:rPr>
              <a:t>=</a:t>
            </a:r>
            <a:r>
              <a:rPr lang="en-GB" sz="6000" dirty="0">
                <a:solidFill>
                  <a:srgbClr val="FF0000"/>
                </a:solidFill>
              </a:rPr>
              <a:t>f</a:t>
            </a:r>
            <a:r>
              <a:rPr lang="el-GR" sz="6000" dirty="0">
                <a:solidFill>
                  <a:srgbClr val="FF0000"/>
                </a:solidFill>
              </a:rPr>
              <a:t>(</a:t>
            </a:r>
            <a:r>
              <a:rPr lang="en-GB" sz="6000" dirty="0">
                <a:solidFill>
                  <a:srgbClr val="FF0000"/>
                </a:solidFill>
              </a:rPr>
              <a:t>t</a:t>
            </a:r>
            <a:r>
              <a:rPr lang="el-GR" sz="6000" dirty="0">
                <a:solidFill>
                  <a:srgbClr val="FF0000"/>
                </a:solidFill>
              </a:rPr>
              <a:t>) </a:t>
            </a:r>
            <a:r>
              <a:rPr lang="el-GR" sz="6000" dirty="0" smtClean="0">
                <a:solidFill>
                  <a:srgbClr val="FF0000"/>
                </a:solidFill>
              </a:rPr>
              <a:t/>
            </a:r>
            <a:br>
              <a:rPr lang="el-GR" sz="6000" dirty="0" smtClean="0">
                <a:solidFill>
                  <a:srgbClr val="FF0000"/>
                </a:solidFill>
              </a:rPr>
            </a:br>
            <a:r>
              <a:rPr lang="en-GB" sz="6000" dirty="0" smtClean="0">
                <a:solidFill>
                  <a:srgbClr val="FF0000"/>
                </a:solidFill>
              </a:rPr>
              <a:t>u</a:t>
            </a:r>
            <a:r>
              <a:rPr lang="en-GB" sz="6000" baseline="-25000" dirty="0" smtClean="0">
                <a:solidFill>
                  <a:srgbClr val="FF0000"/>
                </a:solidFill>
              </a:rPr>
              <a:t>y</a:t>
            </a:r>
            <a:r>
              <a:rPr lang="el-GR" sz="6000" dirty="0">
                <a:solidFill>
                  <a:srgbClr val="FF0000"/>
                </a:solidFill>
              </a:rPr>
              <a:t>=</a:t>
            </a:r>
            <a:r>
              <a:rPr lang="en-GB" sz="6000" dirty="0">
                <a:solidFill>
                  <a:srgbClr val="FF0000"/>
                </a:solidFill>
              </a:rPr>
              <a:t>f</a:t>
            </a:r>
            <a:r>
              <a:rPr lang="el-GR" sz="6000" dirty="0">
                <a:solidFill>
                  <a:srgbClr val="FF0000"/>
                </a:solidFill>
              </a:rPr>
              <a:t>(</a:t>
            </a:r>
            <a:r>
              <a:rPr lang="en-GB" sz="6000" dirty="0">
                <a:solidFill>
                  <a:srgbClr val="FF0000"/>
                </a:solidFill>
              </a:rPr>
              <a:t>t</a:t>
            </a:r>
            <a:r>
              <a:rPr lang="el-GR" sz="6000" dirty="0">
                <a:solidFill>
                  <a:srgbClr val="FF0000"/>
                </a:solidFill>
              </a:rPr>
              <a:t>) </a:t>
            </a:r>
            <a:r>
              <a:rPr lang="el-GR" sz="6000" dirty="0" smtClean="0">
                <a:solidFill>
                  <a:schemeClr val="tx1"/>
                </a:solidFill>
              </a:rPr>
              <a:t/>
            </a:r>
            <a:br>
              <a:rPr lang="el-GR" sz="6000" dirty="0" smtClean="0">
                <a:solidFill>
                  <a:schemeClr val="tx1"/>
                </a:solidFill>
              </a:rPr>
            </a:br>
            <a:r>
              <a:rPr lang="el-GR" sz="5300" dirty="0" smtClean="0">
                <a:solidFill>
                  <a:schemeClr val="tx1"/>
                </a:solidFill>
              </a:rPr>
              <a:t>που προκύπτουν </a:t>
            </a:r>
            <a:r>
              <a:rPr lang="el-GR" sz="5300" dirty="0" smtClean="0"/>
              <a:t/>
            </a:r>
            <a:br>
              <a:rPr lang="el-GR" sz="5300" dirty="0" smtClean="0"/>
            </a:br>
            <a:r>
              <a:rPr lang="en-US" sz="6000" dirty="0"/>
              <a:t/>
            </a:r>
            <a:br>
              <a:rPr lang="en-US" sz="6000" dirty="0"/>
            </a:b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28077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90000"/>
          </a:bodyPr>
          <a:lstStyle/>
          <a:p>
            <a:r>
              <a:rPr lang="el-GR" sz="5400" dirty="0" smtClean="0">
                <a:solidFill>
                  <a:schemeClr val="tx1"/>
                </a:solidFill>
              </a:rPr>
              <a:t>Στην </a:t>
            </a:r>
            <a:r>
              <a:rPr lang="el-GR" sz="5400" dirty="0" smtClean="0">
                <a:solidFill>
                  <a:srgbClr val="FF0000"/>
                </a:solidFill>
              </a:rPr>
              <a:t>ομάδα</a:t>
            </a:r>
            <a:r>
              <a:rPr lang="el-GR" sz="5400" dirty="0" smtClean="0">
                <a:solidFill>
                  <a:schemeClr val="tx1"/>
                </a:solidFill>
              </a:rPr>
              <a:t> τους, εξάγουν </a:t>
            </a:r>
            <a:r>
              <a:rPr lang="el-GR" sz="5400" dirty="0">
                <a:solidFill>
                  <a:schemeClr val="tx1"/>
                </a:solidFill>
              </a:rPr>
              <a:t>τα </a:t>
            </a:r>
            <a:r>
              <a:rPr lang="el-GR" sz="5400" dirty="0" smtClean="0">
                <a:solidFill>
                  <a:srgbClr val="FF0000"/>
                </a:solidFill>
              </a:rPr>
              <a:t>βασικά συμπεράσματα</a:t>
            </a:r>
            <a:r>
              <a:rPr lang="el-GR" sz="5400" dirty="0" smtClean="0">
                <a:solidFill>
                  <a:schemeClr val="tx1"/>
                </a:solidFill>
              </a:rPr>
              <a:t> </a:t>
            </a:r>
            <a:r>
              <a:rPr lang="el-GR" sz="5400" dirty="0">
                <a:solidFill>
                  <a:schemeClr val="tx1"/>
                </a:solidFill>
              </a:rPr>
              <a:t>που προκύπτουν από τη μελέτη της οριζόντιας </a:t>
            </a:r>
            <a:r>
              <a:rPr lang="el-GR" sz="5400" dirty="0" smtClean="0">
                <a:solidFill>
                  <a:schemeClr val="tx1"/>
                </a:solidFill>
              </a:rPr>
              <a:t>βολής</a:t>
            </a:r>
            <a:r>
              <a:rPr lang="el-GR" sz="5400" dirty="0">
                <a:solidFill>
                  <a:schemeClr val="tx1"/>
                </a:solidFill>
              </a:rPr>
              <a:t> </a:t>
            </a:r>
            <a:r>
              <a:rPr lang="el-GR" sz="5400" dirty="0" smtClean="0">
                <a:solidFill>
                  <a:schemeClr val="tx1"/>
                </a:solidFill>
              </a:rPr>
              <a:t>και τα καταγράφουν. </a:t>
            </a:r>
            <a:r>
              <a:rPr lang="en-US" sz="5400" dirty="0"/>
              <a:t/>
            </a:r>
            <a:br>
              <a:rPr lang="en-US" sz="5400" dirty="0"/>
            </a:b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64117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534400" cy="1470025"/>
          </a:xfrm>
        </p:spPr>
        <p:txBody>
          <a:bodyPr>
            <a:normAutofit fontScale="90000"/>
          </a:bodyPr>
          <a:lstStyle/>
          <a:p>
            <a:r>
              <a:rPr lang="el-GR" sz="5400" b="1" dirty="0" smtClean="0">
                <a:solidFill>
                  <a:srgbClr val="FF0000"/>
                </a:solidFill>
              </a:rPr>
              <a:t>Η δική μου βιντεοανάλυση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2209800"/>
            <a:ext cx="8153400" cy="4648200"/>
          </a:xfrm>
        </p:spPr>
        <p:txBody>
          <a:bodyPr>
            <a:normAutofit/>
          </a:bodyPr>
          <a:lstStyle/>
          <a:p>
            <a:pPr algn="l"/>
            <a:r>
              <a:rPr lang="el-GR" sz="5400" dirty="0" smtClean="0">
                <a:solidFill>
                  <a:schemeClr val="tx1"/>
                </a:solidFill>
              </a:rPr>
              <a:t>Σύγκριση γραφικών παραστάσεων</a:t>
            </a:r>
          </a:p>
          <a:p>
            <a:pPr algn="l"/>
            <a:r>
              <a:rPr lang="el-GR" sz="5400" dirty="0" smtClean="0">
                <a:solidFill>
                  <a:schemeClr val="tx1"/>
                </a:solidFill>
              </a:rPr>
              <a:t>Διάνυσμα ταχύτητας</a:t>
            </a:r>
          </a:p>
          <a:p>
            <a:pPr algn="l"/>
            <a:r>
              <a:rPr lang="el-GR" sz="5400" dirty="0" smtClean="0">
                <a:solidFill>
                  <a:schemeClr val="tx1"/>
                </a:solidFill>
              </a:rPr>
              <a:t>Διάνυσμα επιτάχυνσης </a:t>
            </a:r>
            <a:endParaRPr lang="en-US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58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74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4004" r="16265" b="427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7335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pPr algn="ctr"/>
            <a:r>
              <a:rPr lang="el-GR" sz="6600" dirty="0" smtClean="0">
                <a:solidFill>
                  <a:schemeClr val="tx1"/>
                </a:solidFill>
              </a:rPr>
              <a:t>Σύγκριση-Συζήτηση  αποτελεσμάτων συμπερασμάτων      στην τάξη</a:t>
            </a:r>
            <a:endParaRPr lang="en-US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/>
          </a:bodyPr>
          <a:lstStyle/>
          <a:p>
            <a:r>
              <a:rPr lang="el-GR" sz="6600" b="1" dirty="0" smtClean="0">
                <a:solidFill>
                  <a:srgbClr val="FF0000"/>
                </a:solidFill>
              </a:rPr>
              <a:t>Αξιολόγηση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133600"/>
            <a:ext cx="8229600" cy="3352800"/>
          </a:xfrm>
        </p:spPr>
        <p:txBody>
          <a:bodyPr>
            <a:noAutofit/>
          </a:bodyPr>
          <a:lstStyle/>
          <a:p>
            <a:pPr algn="l"/>
            <a:r>
              <a:rPr lang="el-GR" sz="5400" dirty="0" smtClean="0">
                <a:solidFill>
                  <a:schemeClr val="tx1"/>
                </a:solidFill>
              </a:rPr>
              <a:t>Εργαστηριακή αναφορά                     στην </a:t>
            </a:r>
            <a:r>
              <a:rPr lang="el-GR" sz="5400" dirty="0">
                <a:solidFill>
                  <a:schemeClr val="tx1"/>
                </a:solidFill>
              </a:rPr>
              <a:t>βιντεοανάλυση της Οριζόντιας </a:t>
            </a:r>
            <a:r>
              <a:rPr lang="el-GR" sz="5400" dirty="0" smtClean="0">
                <a:solidFill>
                  <a:schemeClr val="tx1"/>
                </a:solidFill>
              </a:rPr>
              <a:t>Βολής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60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6248400"/>
          </a:xfrm>
        </p:spPr>
        <p:txBody>
          <a:bodyPr>
            <a:normAutofit fontScale="90000"/>
          </a:bodyPr>
          <a:lstStyle/>
          <a:p>
            <a:pPr algn="l"/>
            <a:r>
              <a:rPr lang="el-GR" b="1" dirty="0">
                <a:solidFill>
                  <a:srgbClr val="FF0000"/>
                </a:solidFill>
              </a:rPr>
              <a:t>Σχολείο: </a:t>
            </a:r>
            <a:r>
              <a:rPr lang="el-GR" i="1" dirty="0">
                <a:solidFill>
                  <a:schemeClr val="tx1"/>
                </a:solidFill>
              </a:rPr>
              <a:t>Λύκειο Αγ. Γεωργίου </a:t>
            </a:r>
            <a:r>
              <a:rPr lang="el-GR" i="1" dirty="0" smtClean="0">
                <a:solidFill>
                  <a:schemeClr val="tx1"/>
                </a:solidFill>
              </a:rPr>
              <a:t>Λ/</a:t>
            </a:r>
            <a:r>
              <a:rPr lang="el-GR" i="1" dirty="0" err="1" smtClean="0">
                <a:solidFill>
                  <a:schemeClr val="tx1"/>
                </a:solidFill>
              </a:rPr>
              <a:t>κας</a:t>
            </a:r>
            <a:r>
              <a:rPr lang="en-US" i="1" dirty="0">
                <a:solidFill>
                  <a:schemeClr val="tx1"/>
                </a:solidFill>
              </a:rPr>
              <a:t/>
            </a:r>
            <a:br>
              <a:rPr lang="en-US" i="1" dirty="0">
                <a:solidFill>
                  <a:schemeClr val="tx1"/>
                </a:solidFill>
              </a:rPr>
            </a:br>
            <a:r>
              <a:rPr lang="el-GR" b="1" dirty="0">
                <a:solidFill>
                  <a:srgbClr val="FF0000"/>
                </a:solidFill>
              </a:rPr>
              <a:t>Μάθημα:</a:t>
            </a:r>
            <a:r>
              <a:rPr lang="el-GR" dirty="0">
                <a:solidFill>
                  <a:srgbClr val="C00000"/>
                </a:solidFill>
              </a:rPr>
              <a:t> </a:t>
            </a:r>
            <a:r>
              <a:rPr lang="el-GR" i="1" dirty="0">
                <a:solidFill>
                  <a:schemeClr val="tx1"/>
                </a:solidFill>
              </a:rPr>
              <a:t>Φυσική </a:t>
            </a:r>
            <a:r>
              <a:rPr lang="en-US" dirty="0"/>
              <a:t/>
            </a:r>
            <a:br>
              <a:rPr lang="en-US" dirty="0"/>
            </a:br>
            <a:r>
              <a:rPr lang="el-GR" b="1" dirty="0">
                <a:solidFill>
                  <a:srgbClr val="FF0000"/>
                </a:solidFill>
              </a:rPr>
              <a:t>Ενότητα:</a:t>
            </a:r>
            <a:r>
              <a:rPr lang="el-GR" dirty="0"/>
              <a:t> </a:t>
            </a:r>
            <a:r>
              <a:rPr lang="el-GR" i="1" dirty="0">
                <a:solidFill>
                  <a:schemeClr val="tx1"/>
                </a:solidFill>
              </a:rPr>
              <a:t>Βολές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dirty="0"/>
              <a:t>   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b="1" dirty="0" smtClean="0">
                <a:solidFill>
                  <a:srgbClr val="FF0000"/>
                </a:solidFill>
              </a:rPr>
              <a:t>Θέμα</a:t>
            </a:r>
            <a:r>
              <a:rPr lang="el-GR" b="1" dirty="0">
                <a:solidFill>
                  <a:srgbClr val="FF0000"/>
                </a:solidFill>
              </a:rPr>
              <a:t>:</a:t>
            </a:r>
            <a:r>
              <a:rPr lang="el-GR" dirty="0"/>
              <a:t> </a:t>
            </a:r>
            <a:r>
              <a:rPr lang="el-GR" i="1" dirty="0">
                <a:solidFill>
                  <a:schemeClr val="tx1"/>
                </a:solidFill>
              </a:rPr>
              <a:t>Οριζόντια Βολή</a:t>
            </a:r>
            <a:r>
              <a:rPr lang="en-US" i="1" dirty="0">
                <a:solidFill>
                  <a:schemeClr val="tx1"/>
                </a:solidFill>
              </a:rPr>
              <a:t/>
            </a:r>
            <a:br>
              <a:rPr lang="en-US" i="1" dirty="0">
                <a:solidFill>
                  <a:schemeClr val="tx1"/>
                </a:solidFill>
              </a:rPr>
            </a:br>
            <a:r>
              <a:rPr lang="el-GR" b="1" dirty="0">
                <a:solidFill>
                  <a:srgbClr val="FF0000"/>
                </a:solidFill>
              </a:rPr>
              <a:t>Τμήμα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l-GR" i="1" dirty="0">
                <a:solidFill>
                  <a:schemeClr val="tx1"/>
                </a:solidFill>
              </a:rPr>
              <a:t>Β09 ( κατεύθυνση )     </a:t>
            </a:r>
            <a:r>
              <a:rPr lang="el-GR" b="1" dirty="0">
                <a:solidFill>
                  <a:srgbClr val="FF0000"/>
                </a:solidFill>
              </a:rPr>
              <a:t>Ημερομηνία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l-GR" i="1" dirty="0">
                <a:solidFill>
                  <a:schemeClr val="tx1"/>
                </a:solidFill>
              </a:rPr>
              <a:t>23/10/2013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l-GR" b="1" dirty="0">
                <a:solidFill>
                  <a:srgbClr val="FF0000"/>
                </a:solidFill>
              </a:rPr>
              <a:t>Καθηγήτρια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r>
              <a:rPr lang="el-GR" dirty="0">
                <a:solidFill>
                  <a:schemeClr val="tx1"/>
                </a:solidFill>
              </a:rPr>
              <a:t> </a:t>
            </a:r>
            <a:r>
              <a:rPr lang="el-GR" i="1" dirty="0">
                <a:solidFill>
                  <a:schemeClr val="tx1"/>
                </a:solidFill>
              </a:rPr>
              <a:t>Καραγιαννά Αντριάνα</a:t>
            </a:r>
            <a:r>
              <a:rPr lang="en-US" i="1" dirty="0">
                <a:solidFill>
                  <a:schemeClr val="tx1"/>
                </a:solidFill>
              </a:rPr>
              <a:t/>
            </a:r>
            <a:br>
              <a:rPr lang="en-US" i="1" dirty="0">
                <a:solidFill>
                  <a:schemeClr val="tx1"/>
                </a:solidFill>
              </a:rPr>
            </a:b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29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55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el-GR" sz="7200" b="1" dirty="0" smtClean="0">
                <a:solidFill>
                  <a:srgbClr val="FF0000"/>
                </a:solidFill>
              </a:rPr>
              <a:t>Στόχοι</a:t>
            </a:r>
            <a:r>
              <a:rPr lang="en-GB" sz="7200" b="1" dirty="0" smtClean="0">
                <a:solidFill>
                  <a:srgbClr val="FF0000"/>
                </a:solidFill>
              </a:rPr>
              <a:t>:</a:t>
            </a:r>
            <a:endParaRPr lang="en-US" sz="7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l-GR" sz="3200" dirty="0" smtClean="0"/>
              <a:t>Α. Οι </a:t>
            </a:r>
            <a:r>
              <a:rPr lang="el-GR" sz="3200" dirty="0"/>
              <a:t>μαθητές </a:t>
            </a:r>
            <a:r>
              <a:rPr lang="el-GR" sz="3200" dirty="0" smtClean="0"/>
              <a:t>διαπιστώνουν </a:t>
            </a:r>
            <a:r>
              <a:rPr lang="el-GR" sz="3200" dirty="0"/>
              <a:t>ότι η κίνηση </a:t>
            </a:r>
            <a:r>
              <a:rPr lang="el-GR" sz="3200" dirty="0" smtClean="0"/>
              <a:t>ενός σώματος </a:t>
            </a:r>
            <a:r>
              <a:rPr lang="el-GR" sz="3200" dirty="0"/>
              <a:t>σε οριζόντια βολή είναι μια σύνθετη κίνηση και μπορεί </a:t>
            </a:r>
            <a:r>
              <a:rPr lang="el-GR" sz="3200" dirty="0" smtClean="0"/>
              <a:t>να μελετηθεί </a:t>
            </a:r>
            <a:r>
              <a:rPr lang="el-GR" sz="3200" dirty="0"/>
              <a:t>με βάση την </a:t>
            </a:r>
            <a:r>
              <a:rPr lang="el-GR" sz="3200" dirty="0" smtClean="0"/>
              <a:t>αρχή ανεξαρτησίας </a:t>
            </a:r>
            <a:r>
              <a:rPr lang="el-GR" sz="3200" dirty="0"/>
              <a:t>των κινήσεων</a:t>
            </a:r>
            <a:r>
              <a:rPr lang="el-GR" sz="3200" dirty="0" smtClean="0"/>
              <a:t>.</a:t>
            </a:r>
            <a:endParaRPr lang="el-GR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3200" dirty="0" smtClean="0"/>
              <a:t>Β. Οι </a:t>
            </a:r>
            <a:r>
              <a:rPr lang="el-GR" sz="3200" dirty="0"/>
              <a:t>μαθητές διερευνούν την αρχή ανεξαρτησίας των κινήσεων για </a:t>
            </a:r>
            <a:r>
              <a:rPr lang="el-GR" sz="3200" dirty="0" smtClean="0"/>
              <a:t>την οριζόντια </a:t>
            </a:r>
            <a:r>
              <a:rPr lang="el-GR" sz="3200" dirty="0"/>
              <a:t>και την κατακόρυφη κίνηση ενός σώματος που κινείται </a:t>
            </a:r>
            <a:r>
              <a:rPr lang="el-GR" sz="3200" dirty="0" smtClean="0"/>
              <a:t>ελευθέρα υπό </a:t>
            </a:r>
            <a:r>
              <a:rPr lang="el-GR" sz="3200" dirty="0"/>
              <a:t>την επίδραση της βαρύτητας.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5131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8001000" cy="1524000"/>
          </a:xfrm>
        </p:spPr>
        <p:txBody>
          <a:bodyPr>
            <a:normAutofit fontScale="90000"/>
          </a:bodyPr>
          <a:lstStyle/>
          <a:p>
            <a:r>
              <a:rPr lang="el-G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Προεργασία  για το </a:t>
            </a:r>
            <a:r>
              <a:rPr lang="en-GB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tracker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686800" cy="4724400"/>
          </a:xfrm>
        </p:spPr>
        <p:txBody>
          <a:bodyPr>
            <a:noAutofit/>
          </a:bodyPr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l-GR" sz="4400" dirty="0" smtClean="0">
                <a:solidFill>
                  <a:schemeClr val="tx1"/>
                </a:solidFill>
              </a:rPr>
              <a:t>Ενημέρωση των μαθητών για το πρόγραμμα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l-GR" sz="4400" dirty="0" smtClean="0">
                <a:solidFill>
                  <a:schemeClr val="tx1"/>
                </a:solidFill>
              </a:rPr>
              <a:t>Οδηγίες – εγκατάσταση                   λογισμικού 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l-GR" sz="4400" dirty="0" smtClean="0">
                <a:solidFill>
                  <a:schemeClr val="tx1"/>
                </a:solidFill>
              </a:rPr>
              <a:t>Απορίες 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l-GR" sz="4400" dirty="0" smtClean="0">
                <a:solidFill>
                  <a:schemeClr val="tx1"/>
                </a:solidFill>
              </a:rPr>
              <a:t>Εργασία 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00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8305800" cy="1774825"/>
          </a:xfrm>
        </p:spPr>
        <p:txBody>
          <a:bodyPr>
            <a:norm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Προετοιμασία για το πείραμα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17964"/>
            <a:ext cx="8305800" cy="51054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l-GR" sz="4400" b="1" dirty="0" smtClean="0">
                <a:solidFill>
                  <a:srgbClr val="FF0000"/>
                </a:solidFill>
              </a:rPr>
              <a:t>Μαθητές</a:t>
            </a:r>
            <a:r>
              <a:rPr lang="en-GB" sz="4400" b="1" dirty="0" smtClean="0">
                <a:solidFill>
                  <a:srgbClr val="FF0000"/>
                </a:solidFill>
              </a:rPr>
              <a:t>:</a:t>
            </a:r>
            <a:r>
              <a:rPr lang="el-GR" sz="4400" b="1" dirty="0" smtClean="0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el-GR" sz="4400" dirty="0" smtClean="0">
                <a:solidFill>
                  <a:schemeClr val="tx1"/>
                </a:solidFill>
              </a:rPr>
              <a:t>Ένας μαθητής από κάθε ομάδα να φέρει τον Η/Υ του και μια κάμερα.</a:t>
            </a:r>
            <a:endParaRPr lang="en-GB" sz="4400" dirty="0" smtClean="0">
              <a:solidFill>
                <a:schemeClr val="tx1"/>
              </a:solidFill>
            </a:endParaRPr>
          </a:p>
          <a:p>
            <a:pPr algn="l"/>
            <a:r>
              <a:rPr lang="el-GR" sz="4400" b="1" dirty="0" smtClean="0">
                <a:solidFill>
                  <a:srgbClr val="FF0000"/>
                </a:solidFill>
              </a:rPr>
              <a:t>Καθηγήτρια</a:t>
            </a:r>
            <a:r>
              <a:rPr lang="en-GB" sz="4400" b="1" dirty="0" smtClean="0">
                <a:solidFill>
                  <a:srgbClr val="FF0000"/>
                </a:solidFill>
              </a:rPr>
              <a:t>:</a:t>
            </a:r>
            <a:r>
              <a:rPr lang="el-GR" sz="4400" b="1" dirty="0" smtClean="0">
                <a:solidFill>
                  <a:srgbClr val="C00000"/>
                </a:solidFill>
              </a:rPr>
              <a:t> </a:t>
            </a:r>
          </a:p>
          <a:p>
            <a:pPr algn="l"/>
            <a:r>
              <a:rPr lang="el-GR" sz="4400" dirty="0">
                <a:solidFill>
                  <a:schemeClr val="tx1"/>
                </a:solidFill>
              </a:rPr>
              <a:t>Μ</a:t>
            </a:r>
            <a:r>
              <a:rPr lang="el-GR" sz="4400" dirty="0" smtClean="0">
                <a:solidFill>
                  <a:schemeClr val="tx1"/>
                </a:solidFill>
              </a:rPr>
              <a:t>παλίτσες του τένις</a:t>
            </a:r>
          </a:p>
          <a:p>
            <a:pPr algn="l"/>
            <a:r>
              <a:rPr lang="el-GR" sz="4400" dirty="0" smtClean="0">
                <a:solidFill>
                  <a:schemeClr val="tx1"/>
                </a:solidFill>
              </a:rPr>
              <a:t>Χάρακες 1</a:t>
            </a:r>
            <a:r>
              <a:rPr lang="en-GB" sz="4400" dirty="0" smtClean="0">
                <a:solidFill>
                  <a:schemeClr val="tx1"/>
                </a:solidFill>
              </a:rPr>
              <a:t> m</a:t>
            </a:r>
            <a:endParaRPr lang="el-GR" sz="4400" dirty="0" smtClean="0">
              <a:solidFill>
                <a:schemeClr val="tx1"/>
              </a:solidFill>
            </a:endParaRPr>
          </a:p>
          <a:p>
            <a:pPr algn="l"/>
            <a:r>
              <a:rPr lang="el-GR" sz="4400" dirty="0" smtClean="0">
                <a:solidFill>
                  <a:schemeClr val="tx1"/>
                </a:solidFill>
              </a:rPr>
              <a:t>Βιντεοανάλυση οριζόντιας βολής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5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7709"/>
            <a:ext cx="7772400" cy="1470025"/>
          </a:xfrm>
        </p:spPr>
        <p:txBody>
          <a:bodyPr>
            <a:normAutofit/>
          </a:bodyPr>
          <a:lstStyle/>
          <a:p>
            <a:r>
              <a:rPr lang="el-GR" sz="4800" b="1" dirty="0" smtClean="0">
                <a:solidFill>
                  <a:srgbClr val="FF0000"/>
                </a:solidFill>
              </a:rPr>
              <a:t>Χρονοδιάγραμμα</a:t>
            </a:r>
            <a:r>
              <a:rPr lang="el-GR" sz="6600" dirty="0" smtClean="0"/>
              <a:t>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676400"/>
            <a:ext cx="8305800" cy="5029200"/>
          </a:xfrm>
        </p:spPr>
        <p:txBody>
          <a:bodyPr>
            <a:normAutofit lnSpcReduction="10000"/>
          </a:bodyPr>
          <a:lstStyle/>
          <a:p>
            <a:pPr marL="685800" indent="-685800" algn="l">
              <a:buFont typeface="Wingdings" pitchFamily="2" charset="2"/>
              <a:buChar char="ü"/>
            </a:pPr>
            <a:r>
              <a:rPr lang="el-GR" sz="4800" dirty="0" smtClean="0">
                <a:solidFill>
                  <a:schemeClr val="tx1"/>
                </a:solidFill>
              </a:rPr>
              <a:t>10 </a:t>
            </a:r>
            <a:r>
              <a:rPr lang="en-GB" sz="4800" dirty="0" smtClean="0">
                <a:solidFill>
                  <a:schemeClr val="tx1"/>
                </a:solidFill>
              </a:rPr>
              <a:t>min</a:t>
            </a:r>
            <a:r>
              <a:rPr lang="el-GR" sz="4800" dirty="0" smtClean="0">
                <a:solidFill>
                  <a:schemeClr val="tx1"/>
                </a:solidFill>
              </a:rPr>
              <a:t> βιντεογράφιση οριζόντιας βολής</a:t>
            </a:r>
          </a:p>
          <a:p>
            <a:pPr marL="685800" indent="-685800" algn="l">
              <a:buFont typeface="Wingdings" pitchFamily="2" charset="2"/>
              <a:buChar char="ü"/>
            </a:pPr>
            <a:r>
              <a:rPr lang="el-GR" sz="4800" dirty="0" smtClean="0">
                <a:solidFill>
                  <a:schemeClr val="tx1"/>
                </a:solidFill>
              </a:rPr>
              <a:t>15 </a:t>
            </a:r>
            <a:r>
              <a:rPr lang="en-GB" sz="4800" dirty="0">
                <a:solidFill>
                  <a:schemeClr val="tx1"/>
                </a:solidFill>
              </a:rPr>
              <a:t>min</a:t>
            </a:r>
            <a:r>
              <a:rPr lang="el-GR" sz="4800" dirty="0" smtClean="0">
                <a:solidFill>
                  <a:schemeClr val="tx1"/>
                </a:solidFill>
              </a:rPr>
              <a:t> ανάλυση κίνησης</a:t>
            </a:r>
          </a:p>
          <a:p>
            <a:pPr marL="685800" indent="-685800" algn="l">
              <a:buFont typeface="Wingdings" pitchFamily="2" charset="2"/>
              <a:buChar char="ü"/>
            </a:pPr>
            <a:r>
              <a:rPr lang="el-GR" sz="4800" dirty="0">
                <a:solidFill>
                  <a:schemeClr val="tx1"/>
                </a:solidFill>
              </a:rPr>
              <a:t>5</a:t>
            </a:r>
            <a:r>
              <a:rPr lang="el-GR" sz="4800" dirty="0" smtClean="0">
                <a:solidFill>
                  <a:schemeClr val="tx1"/>
                </a:solidFill>
              </a:rPr>
              <a:t> </a:t>
            </a:r>
            <a:r>
              <a:rPr lang="en-GB" sz="4800" dirty="0" smtClean="0">
                <a:solidFill>
                  <a:schemeClr val="tx1"/>
                </a:solidFill>
              </a:rPr>
              <a:t>min</a:t>
            </a:r>
            <a:r>
              <a:rPr lang="el-GR" sz="4800" dirty="0" smtClean="0">
                <a:solidFill>
                  <a:schemeClr val="tx1"/>
                </a:solidFill>
              </a:rPr>
              <a:t> συμπεράσματα στην ομάδα </a:t>
            </a:r>
          </a:p>
          <a:p>
            <a:pPr marL="685800" indent="-685800" algn="l">
              <a:buFont typeface="Wingdings" pitchFamily="2" charset="2"/>
              <a:buChar char="ü"/>
            </a:pPr>
            <a:r>
              <a:rPr lang="el-GR" sz="4800" dirty="0" smtClean="0">
                <a:solidFill>
                  <a:schemeClr val="tx1"/>
                </a:solidFill>
              </a:rPr>
              <a:t>10 </a:t>
            </a:r>
            <a:r>
              <a:rPr lang="en-GB" sz="4800" dirty="0" smtClean="0">
                <a:solidFill>
                  <a:schemeClr val="tx1"/>
                </a:solidFill>
              </a:rPr>
              <a:t>min</a:t>
            </a:r>
            <a:r>
              <a:rPr lang="el-GR" sz="4800" dirty="0" smtClean="0">
                <a:solidFill>
                  <a:schemeClr val="tx1"/>
                </a:solidFill>
              </a:rPr>
              <a:t> συζήτηση στην τάξη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3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686800" cy="1600200"/>
          </a:xfrm>
        </p:spPr>
        <p:txBody>
          <a:bodyPr>
            <a:noAutofit/>
          </a:bodyPr>
          <a:lstStyle/>
          <a:p>
            <a:pPr algn="ctr"/>
            <a:r>
              <a:rPr lang="el-GR" sz="6600" b="1" dirty="0" smtClean="0">
                <a:solidFill>
                  <a:srgbClr val="FF0000"/>
                </a:solidFill>
              </a:rPr>
              <a:t>Μέσα-υλικά</a:t>
            </a:r>
            <a:r>
              <a:rPr lang="en-GB" sz="6600" b="1" dirty="0" smtClean="0">
                <a:solidFill>
                  <a:srgbClr val="FF0000"/>
                </a:solidFill>
              </a:rPr>
              <a:t>:</a:t>
            </a:r>
            <a:r>
              <a:rPr lang="el-GR" sz="6600" b="1" dirty="0" smtClean="0">
                <a:solidFill>
                  <a:srgbClr val="C00000"/>
                </a:solidFill>
              </a:rPr>
              <a:t> </a:t>
            </a:r>
            <a:r>
              <a:rPr lang="en-US" sz="6600" dirty="0" smtClean="0">
                <a:solidFill>
                  <a:srgbClr val="C00000"/>
                </a:solidFill>
              </a:rPr>
              <a:t/>
            </a:r>
            <a:br>
              <a:rPr lang="en-US" sz="6600" dirty="0" smtClean="0">
                <a:solidFill>
                  <a:srgbClr val="C00000"/>
                </a:solidFill>
              </a:rPr>
            </a:br>
            <a:endParaRPr lang="en-US" sz="66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981200"/>
            <a:ext cx="7924800" cy="4572000"/>
          </a:xfrm>
        </p:spPr>
        <p:txBody>
          <a:bodyPr>
            <a:normAutofit fontScale="92500"/>
          </a:bodyPr>
          <a:lstStyle/>
          <a:p>
            <a:pPr marL="857250" indent="-857250" algn="l">
              <a:buFont typeface="Wingdings" pitchFamily="2" charset="2"/>
              <a:buChar char="v"/>
            </a:pPr>
            <a:r>
              <a:rPr lang="el-GR" sz="6000" dirty="0" smtClean="0">
                <a:solidFill>
                  <a:schemeClr val="tx1"/>
                </a:solidFill>
              </a:rPr>
              <a:t>Μπαλίτσα του τένις </a:t>
            </a:r>
          </a:p>
          <a:p>
            <a:pPr marL="857250" indent="-857250" algn="l">
              <a:buFont typeface="Wingdings" pitchFamily="2" charset="2"/>
              <a:buChar char="v"/>
            </a:pPr>
            <a:r>
              <a:rPr lang="el-GR" sz="6000" dirty="0">
                <a:solidFill>
                  <a:schemeClr val="tx1"/>
                </a:solidFill>
              </a:rPr>
              <a:t>Β</a:t>
            </a:r>
            <a:r>
              <a:rPr lang="el-GR" sz="6000" dirty="0" smtClean="0">
                <a:solidFill>
                  <a:schemeClr val="tx1"/>
                </a:solidFill>
              </a:rPr>
              <a:t>ιντεοκάμερα</a:t>
            </a:r>
          </a:p>
          <a:p>
            <a:pPr marL="857250" indent="-857250" algn="l">
              <a:buFont typeface="Wingdings" pitchFamily="2" charset="2"/>
              <a:buChar char="v"/>
            </a:pPr>
            <a:r>
              <a:rPr lang="el-GR" sz="6000" dirty="0" smtClean="0">
                <a:solidFill>
                  <a:schemeClr val="tx1"/>
                </a:solidFill>
              </a:rPr>
              <a:t>Η. </a:t>
            </a:r>
            <a:r>
              <a:rPr lang="el-GR" sz="6000" dirty="0">
                <a:solidFill>
                  <a:schemeClr val="tx1"/>
                </a:solidFill>
              </a:rPr>
              <a:t>Υ</a:t>
            </a:r>
            <a:r>
              <a:rPr lang="el-GR" sz="6000" dirty="0" smtClean="0">
                <a:solidFill>
                  <a:schemeClr val="tx1"/>
                </a:solidFill>
              </a:rPr>
              <a:t>πολογιστής </a:t>
            </a:r>
          </a:p>
          <a:p>
            <a:pPr marL="857250" indent="-857250" algn="l">
              <a:buFont typeface="Wingdings" pitchFamily="2" charset="2"/>
              <a:buChar char="v"/>
            </a:pPr>
            <a:r>
              <a:rPr lang="el-GR" sz="6000" dirty="0">
                <a:solidFill>
                  <a:schemeClr val="tx1"/>
                </a:solidFill>
              </a:rPr>
              <a:t>Π</a:t>
            </a:r>
            <a:r>
              <a:rPr lang="el-GR" sz="6000" dirty="0" smtClean="0">
                <a:solidFill>
                  <a:schemeClr val="tx1"/>
                </a:solidFill>
              </a:rPr>
              <a:t>ρόγραμμα </a:t>
            </a:r>
            <a:r>
              <a:rPr lang="en-GB" sz="6000" dirty="0" smtClean="0">
                <a:solidFill>
                  <a:schemeClr val="tx1"/>
                </a:solidFill>
              </a:rPr>
              <a:t>tracker</a:t>
            </a:r>
            <a:r>
              <a:rPr lang="el-GR" sz="6000" dirty="0" smtClean="0">
                <a:solidFill>
                  <a:schemeClr val="tx1"/>
                </a:solidFill>
              </a:rPr>
              <a:t> </a:t>
            </a:r>
            <a:endParaRPr lang="en-US" sz="6000" dirty="0" smtClean="0">
              <a:solidFill>
                <a:schemeClr val="tx1"/>
              </a:solidFill>
            </a:endParaRPr>
          </a:p>
          <a:p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4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0"/>
            <a:ext cx="7010400" cy="3886200"/>
          </a:xfrm>
        </p:spPr>
        <p:txBody>
          <a:bodyPr>
            <a:noAutofit/>
          </a:bodyPr>
          <a:lstStyle/>
          <a:p>
            <a:pPr algn="ctr"/>
            <a:r>
              <a:rPr lang="el-GR" sz="5400" b="1" dirty="0" smtClean="0"/>
              <a:t/>
            </a:r>
            <a:br>
              <a:rPr lang="el-GR" sz="5400" b="1" dirty="0" smtClean="0"/>
            </a:br>
            <a:r>
              <a:rPr lang="el-GR" sz="9600" b="1" dirty="0" smtClean="0">
                <a:solidFill>
                  <a:srgbClr val="FF0000"/>
                </a:solidFill>
              </a:rPr>
              <a:t>Μέθοδος  Πορεία</a:t>
            </a:r>
            <a:r>
              <a:rPr lang="en-US" sz="9600" dirty="0">
                <a:solidFill>
                  <a:srgbClr val="FF0000"/>
                </a:solidFill>
              </a:rPr>
              <a:t/>
            </a:r>
            <a:br>
              <a:rPr lang="en-US" sz="9600" dirty="0">
                <a:solidFill>
                  <a:srgbClr val="FF0000"/>
                </a:solidFill>
              </a:rPr>
            </a:b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1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49962"/>
          </a:xfrm>
        </p:spPr>
        <p:txBody>
          <a:bodyPr>
            <a:normAutofit/>
          </a:bodyPr>
          <a:lstStyle/>
          <a:p>
            <a:r>
              <a:rPr lang="el-GR" sz="6000" dirty="0">
                <a:solidFill>
                  <a:schemeClr val="tx1"/>
                </a:solidFill>
              </a:rPr>
              <a:t>Οι μαθητές </a:t>
            </a:r>
            <a:r>
              <a:rPr lang="el-GR" sz="6000" dirty="0" smtClean="0">
                <a:solidFill>
                  <a:schemeClr val="tx1"/>
                </a:solidFill>
              </a:rPr>
              <a:t>χωρίζονται </a:t>
            </a:r>
            <a:r>
              <a:rPr lang="el-GR" sz="6000" dirty="0">
                <a:solidFill>
                  <a:schemeClr val="tx1"/>
                </a:solidFill>
              </a:rPr>
              <a:t>σε </a:t>
            </a:r>
            <a:r>
              <a:rPr lang="el-GR" sz="6000" dirty="0">
                <a:solidFill>
                  <a:srgbClr val="FF0000"/>
                </a:solidFill>
              </a:rPr>
              <a:t>ομάδες</a:t>
            </a:r>
            <a:r>
              <a:rPr lang="el-GR" sz="6000" dirty="0">
                <a:solidFill>
                  <a:schemeClr val="tx1"/>
                </a:solidFill>
              </a:rPr>
              <a:t>, </a:t>
            </a:r>
            <a:r>
              <a:rPr lang="el-GR" sz="6000" dirty="0">
                <a:solidFill>
                  <a:srgbClr val="FF0000"/>
                </a:solidFill>
              </a:rPr>
              <a:t>βιντεογραφούν</a:t>
            </a:r>
            <a:r>
              <a:rPr lang="el-GR" sz="6000" dirty="0">
                <a:solidFill>
                  <a:schemeClr val="tx1"/>
                </a:solidFill>
              </a:rPr>
              <a:t> την οριζόντια βολή μιας μπάλας του </a:t>
            </a:r>
            <a:r>
              <a:rPr lang="el-GR" sz="6000" dirty="0" smtClean="0">
                <a:solidFill>
                  <a:schemeClr val="tx1"/>
                </a:solidFill>
              </a:rPr>
              <a:t>τένις</a:t>
            </a:r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3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104</TotalTime>
  <Words>243</Words>
  <Application>Microsoft Office PowerPoint</Application>
  <PresentationFormat>On-screen Show (4:3)</PresentationFormat>
  <Paragraphs>40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Διδασκαλία                     της οριζόντιας βολής  με τη χρήση της βιντεοανάλυσης (Tracker) </vt:lpstr>
      <vt:lpstr>Σχολείο: Λύκειο Αγ. Γεωργίου Λ/κας Μάθημα: Φυσική  Ενότητα: Βολές      Θέμα: Οριζόντια Βολή Τμήμα: Β09 ( κατεύθυνση )     Ημερομηνία: 23/10/2013 Καθηγήτρια: Καραγιαννά Αντριάνα </vt:lpstr>
      <vt:lpstr>Στόχοι:</vt:lpstr>
      <vt:lpstr>Προεργασία  για το tracker</vt:lpstr>
      <vt:lpstr>Προετοιμασία για το πείραμα</vt:lpstr>
      <vt:lpstr>Χρονοδιάγραμμα </vt:lpstr>
      <vt:lpstr>Μέσα-υλικά:  </vt:lpstr>
      <vt:lpstr> Μέθοδος  Πορεία </vt:lpstr>
      <vt:lpstr>Οι μαθητές χωρίζονται σε ομάδες, βιντεογραφούν την οριζόντια βολή μιας μπάλας του τένις</vt:lpstr>
      <vt:lpstr>Επεξεργάζονται την κίνησή της με τη βοήθεια της βιντεοανάλυσης          ( tracker )  </vt:lpstr>
      <vt:lpstr>Μέσα από τη βιντεοανάλυση,  διαπιστώνουν ότι η οριζόντια βολή είναι μια σύνθετη κίνηση μπορεί να μελετηθεί με βάση την αρχή ανεξαρτησίας των κινήσεων.  </vt:lpstr>
      <vt:lpstr> Μελετούν  τις γραφικές παραστάσεις  x=f(t)  y=f(t)  uy=f(t)  που προκύπτουν   </vt:lpstr>
      <vt:lpstr>Στην ομάδα τους, εξάγουν τα βασικά συμπεράσματα που προκύπτουν από τη μελέτη της οριζόντιας βολής και τα καταγράφουν.  </vt:lpstr>
      <vt:lpstr>Η δική μου βιντεοανάλυση</vt:lpstr>
      <vt:lpstr>PowerPoint Presentation</vt:lpstr>
      <vt:lpstr>PowerPoint Presentation</vt:lpstr>
      <vt:lpstr>Σύγκριση-Συζήτηση  αποτελεσμάτων συμπερασμάτων      στην τάξη</vt:lpstr>
      <vt:lpstr>Αξιολόγηση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Διδασκαλία της οριζόντιας βολής  με τη χρήση της βιντεοανάλυσης (Tracker) </dc:title>
  <dc:creator>Home</dc:creator>
  <cp:lastModifiedBy>user</cp:lastModifiedBy>
  <cp:revision>18</cp:revision>
  <dcterms:created xsi:type="dcterms:W3CDTF">2006-08-16T00:00:00Z</dcterms:created>
  <dcterms:modified xsi:type="dcterms:W3CDTF">2013-10-30T15:57:05Z</dcterms:modified>
</cp:coreProperties>
</file>