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5" r:id="rId3"/>
    <p:sldId id="257" r:id="rId4"/>
    <p:sldId id="259" r:id="rId5"/>
    <p:sldId id="267" r:id="rId6"/>
    <p:sldId id="258" r:id="rId7"/>
    <p:sldId id="266" r:id="rId8"/>
    <p:sldId id="260" r:id="rId9"/>
    <p:sldId id="268" r:id="rId10"/>
    <p:sldId id="261" r:id="rId11"/>
    <p:sldId id="269" r:id="rId12"/>
    <p:sldId id="262" r:id="rId13"/>
    <p:sldId id="264" r:id="rId14"/>
  </p:sldIdLst>
  <p:sldSz cx="9144000" cy="6858000" type="screen4x3"/>
  <p:notesSz cx="6834188" cy="997902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748" autoAdjust="0"/>
  </p:normalViewPr>
  <p:slideViewPr>
    <p:cSldViewPr>
      <p:cViewPr varScale="1">
        <p:scale>
          <a:sx n="74" d="100"/>
          <a:sy n="74" d="100"/>
        </p:scale>
        <p:origin x="-177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F5499-1245-4223-AF49-74816221EB01}" type="datetimeFigureOut">
              <a:rPr lang="el-GR" smtClean="0"/>
              <a:t>29/5/2013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20648-DF56-45A1-9C69-04C9A32E778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9719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D6F04-695B-40E6-BD81-F1A8ABC1DEA7}" type="datetimeFigureOut">
              <a:rPr lang="el-GR" smtClean="0"/>
              <a:pPr/>
              <a:t>29/5/2013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30C30-B8E9-479F-8B37-3D70947FB624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8970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 Οι μαθητές πήραν ιδέες.</a:t>
            </a:r>
            <a:r>
              <a:rPr lang="el-GR" baseline="0" dirty="0" smtClean="0"/>
              <a:t> </a:t>
            </a:r>
            <a:r>
              <a:rPr lang="el-GR" dirty="0" smtClean="0"/>
              <a:t>Εισήγηση για ερωτηματολόγιο.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0C30-B8E9-479F-8B37-3D70947FB624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0C30-B8E9-479F-8B37-3D70947FB624}" type="slidenum">
              <a:rPr lang="el-GR" smtClean="0"/>
              <a:pPr/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0C30-B8E9-479F-8B37-3D70947FB624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0C30-B8E9-479F-8B37-3D70947FB624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l-GR" dirty="0" smtClean="0"/>
              <a:t>Κατάλληλα δομημένα ομαδικά </a:t>
            </a:r>
            <a:r>
              <a:rPr lang="en-US" dirty="0" smtClean="0"/>
              <a:t>project</a:t>
            </a:r>
            <a:r>
              <a:rPr lang="en-US" baseline="0" dirty="0" smtClean="0"/>
              <a:t> </a:t>
            </a:r>
            <a:r>
              <a:rPr lang="el-GR" baseline="0" dirty="0" smtClean="0"/>
              <a:t>μπορούν να ενισχύσουν τις δεξιότητες που σχετίζονται είτε με ομαδική είτε με ατομική εργασία.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30C30-B8E9-479F-8B37-3D70947FB624}" type="slidenum">
              <a:rPr lang="el-GR" smtClean="0"/>
              <a:pPr/>
              <a:t>12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5345-B05D-4297-8133-1036B2057BA0}" type="datetime1">
              <a:rPr lang="el-GR" smtClean="0"/>
              <a:t>29/5/2013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11E3A-F334-4CA3-8021-83ADC55BBB4A}" type="datetime1">
              <a:rPr lang="el-GR" smtClean="0"/>
              <a:t>29/5/2013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5F805-A83D-4574-B989-D67191C8D235}" type="datetime1">
              <a:rPr lang="el-GR" smtClean="0"/>
              <a:t>29/5/2013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04A06-233D-457B-A0AE-D51C02473020}" type="datetime1">
              <a:rPr lang="el-GR" smtClean="0"/>
              <a:t>29/5/2013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2BEA8-AE20-4110-BE99-A7F2BF88A14F}" type="datetime1">
              <a:rPr lang="el-GR" smtClean="0"/>
              <a:t>29/5/2013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ABFE7-43A4-4CC6-9B74-5F84AD840AF3}" type="datetime1">
              <a:rPr lang="el-GR" smtClean="0"/>
              <a:t>29/5/2013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B1506-035F-4845-946F-2FD57E370422}" type="datetime1">
              <a:rPr lang="el-GR" smtClean="0"/>
              <a:t>29/5/2013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E8F7-23FF-488D-8FB0-18CB94EDA152}" type="datetime1">
              <a:rPr lang="el-GR" smtClean="0"/>
              <a:t>29/5/2013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36329-E642-4D6F-9A5E-48B323D869A7}" type="datetime1">
              <a:rPr lang="el-GR" smtClean="0"/>
              <a:t>29/5/2013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263E9-5CAC-4245-B0A3-FAAA5B755023}" type="datetime1">
              <a:rPr lang="el-GR" smtClean="0"/>
              <a:t>29/5/2013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F250D-20F6-4DBC-9D80-C1ADAC0FD26D}" type="datetime1">
              <a:rPr lang="el-GR" smtClean="0"/>
              <a:t>29/5/2013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 l="-8000" t="-15000" r="-8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19403-B98F-4338-A853-29D9E5ADC6A3}" type="datetime1">
              <a:rPr lang="el-GR" smtClean="0"/>
              <a:t>29/5/2013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DD728-A033-4961-8CA4-2B005C7B6156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952328"/>
          </a:xfrm>
        </p:spPr>
        <p:txBody>
          <a:bodyPr>
            <a:normAutofit fontScale="90000"/>
          </a:bodyPr>
          <a:lstStyle/>
          <a:p>
            <a:r>
              <a:rPr lang="el-GR" sz="4000" dirty="0" smtClean="0"/>
              <a:t>Οφέλη που προκύπτουν από την ένταξη ερευνητικών εργασιών στην εκπαιδευτική </a:t>
            </a:r>
            <a:r>
              <a:rPr lang="el-GR" sz="4000" dirty="0" smtClean="0"/>
              <a:t>διαδικασία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l-GR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περίπτωση της έρευνας Μετεωρολογίας</a:t>
            </a:r>
            <a:endParaRPr lang="el-GR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259632" y="4365104"/>
            <a:ext cx="6872808" cy="17526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l-GR" sz="2400" i="1" dirty="0" err="1" smtClean="0">
                <a:solidFill>
                  <a:srgbClr val="002060"/>
                </a:solidFill>
              </a:rPr>
              <a:t>Κοκή</a:t>
            </a:r>
            <a:r>
              <a:rPr lang="el-GR" sz="2400" i="1" dirty="0" smtClean="0">
                <a:solidFill>
                  <a:srgbClr val="002060"/>
                </a:solidFill>
              </a:rPr>
              <a:t>  </a:t>
            </a:r>
            <a:r>
              <a:rPr lang="en-US" sz="2400" i="1" dirty="0" smtClean="0">
                <a:solidFill>
                  <a:srgbClr val="002060"/>
                </a:solidFill>
              </a:rPr>
              <a:t>T</a:t>
            </a:r>
            <a:r>
              <a:rPr lang="el-GR" sz="2400" i="1" dirty="0" err="1" smtClean="0">
                <a:solidFill>
                  <a:srgbClr val="002060"/>
                </a:solidFill>
              </a:rPr>
              <a:t>ερψιθέα</a:t>
            </a:r>
            <a:r>
              <a:rPr lang="el-GR" sz="2400" i="1" dirty="0" smtClean="0">
                <a:solidFill>
                  <a:srgbClr val="002060"/>
                </a:solidFill>
              </a:rPr>
              <a:t> </a:t>
            </a:r>
          </a:p>
          <a:p>
            <a:pPr algn="l"/>
            <a:r>
              <a:rPr lang="el-GR" sz="2400" i="1" dirty="0" smtClean="0">
                <a:solidFill>
                  <a:srgbClr val="002060"/>
                </a:solidFill>
              </a:rPr>
              <a:t>Λουκά-Σωφρονίου Σοφία </a:t>
            </a:r>
          </a:p>
          <a:p>
            <a:pPr algn="r"/>
            <a:endParaRPr lang="el-GR" dirty="0" smtClean="0"/>
          </a:p>
          <a:p>
            <a:pPr algn="r"/>
            <a:r>
              <a:rPr lang="el-GR" dirty="0" smtClean="0">
                <a:solidFill>
                  <a:srgbClr val="002060"/>
                </a:solidFill>
              </a:rPr>
              <a:t>Λύκειο Παραλιμνίου</a:t>
            </a:r>
            <a:endParaRPr lang="el-GR" dirty="0">
              <a:solidFill>
                <a:srgbClr val="002060"/>
              </a:solidFill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1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512" y="471810"/>
            <a:ext cx="8686800" cy="940966"/>
          </a:xfrm>
        </p:spPr>
        <p:txBody>
          <a:bodyPr>
            <a:noAutofit/>
          </a:bodyPr>
          <a:lstStyle/>
          <a:p>
            <a:r>
              <a:rPr lang="el-GR" sz="3200" b="1" dirty="0" smtClean="0">
                <a:solidFill>
                  <a:schemeClr val="tx2">
                    <a:lumMod val="75000"/>
                  </a:schemeClr>
                </a:solidFill>
              </a:rPr>
              <a:t>Οφέλη που αποκόμισαν οι μαθητές μας από τη συμμετοχή τους στην ερευνητική εργασία</a:t>
            </a:r>
          </a:p>
        </p:txBody>
      </p:sp>
      <p:sp>
        <p:nvSpPr>
          <p:cNvPr id="3" name="2 - TextBox"/>
          <p:cNvSpPr txBox="1"/>
          <p:nvPr/>
        </p:nvSpPr>
        <p:spPr>
          <a:xfrm>
            <a:off x="755576" y="1787039"/>
            <a:ext cx="7776864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l-GR" sz="3100" dirty="0" smtClean="0"/>
              <a:t>Οι μαθητές χρειάστηκε να:</a:t>
            </a:r>
            <a:endParaRPr lang="el-GR" sz="3100" dirty="0"/>
          </a:p>
          <a:p>
            <a:pPr marL="450850" indent="-450850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 smtClean="0"/>
              <a:t>αναζητήσουν  τη βιβλιογραφία και να αξιολογούν  τις πηγές </a:t>
            </a:r>
          </a:p>
          <a:p>
            <a:pPr marL="360363" indent="-360363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 smtClean="0"/>
              <a:t> εμπλακούν σε νέους τρόπους μελέτης </a:t>
            </a:r>
            <a:endParaRPr lang="el-GR" sz="2800" dirty="0"/>
          </a:p>
          <a:p>
            <a:pPr marL="352425" indent="-352425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 smtClean="0"/>
              <a:t> διατυπώσουν ερευνητικά ερωτήματα </a:t>
            </a:r>
          </a:p>
          <a:p>
            <a:pPr marL="450850" indent="-450850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 smtClean="0"/>
              <a:t>σχεδιάζουν διαδικασίες για τον έλεγχο των ερευνητικών  ερωτημάτων </a:t>
            </a:r>
          </a:p>
          <a:p>
            <a:pPr marL="352425" indent="-352425">
              <a:buFont typeface="Wingdings" pitchFamily="2" charset="2"/>
              <a:buChar char="ü"/>
            </a:pP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10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>
            <a:noAutofit/>
          </a:bodyPr>
          <a:lstStyle/>
          <a:p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Οφέλη που προκύπτουν από τη συμμετοχή </a:t>
            </a:r>
            <a:b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των μαθητών σε ερευνητικές εργασίες</a:t>
            </a:r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11</a:t>
            </a:fld>
            <a:endParaRPr lang="el-GR"/>
          </a:p>
        </p:txBody>
      </p:sp>
      <p:sp>
        <p:nvSpPr>
          <p:cNvPr id="5" name="4 - TextBox"/>
          <p:cNvSpPr txBox="1"/>
          <p:nvPr/>
        </p:nvSpPr>
        <p:spPr>
          <a:xfrm>
            <a:off x="581749" y="2132856"/>
            <a:ext cx="820891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3100" dirty="0" smtClean="0"/>
              <a:t>Στην πραγματικότητα η συμμετοχή στο πρόγραμμα δίνει την ευκαιρία στους μαθητές να έρθουν σε επαφή με τις διαδικασίες της επιστήμης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27584" y="404664"/>
            <a:ext cx="7272808" cy="864096"/>
          </a:xfrm>
        </p:spPr>
        <p:txBody>
          <a:bodyPr>
            <a:noAutofit/>
          </a:bodyPr>
          <a:lstStyle/>
          <a:p>
            <a:pPr algn="l"/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Από άποψη δεξιοτήτων</a:t>
            </a:r>
          </a:p>
        </p:txBody>
      </p:sp>
      <p:sp>
        <p:nvSpPr>
          <p:cNvPr id="3" name="2 - TextBox"/>
          <p:cNvSpPr txBox="1"/>
          <p:nvPr/>
        </p:nvSpPr>
        <p:spPr>
          <a:xfrm>
            <a:off x="611560" y="1518077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l-GR" sz="3100" dirty="0" smtClean="0"/>
              <a:t>Χρειάστηκε να: </a:t>
            </a:r>
          </a:p>
          <a:p>
            <a:pPr marL="457200" indent="-457200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/>
              <a:t>ο</a:t>
            </a:r>
            <a:r>
              <a:rPr lang="el-GR" sz="3100" dirty="0" smtClean="0"/>
              <a:t>ργανώσουν και να καταμερίσουν την εργασία </a:t>
            </a:r>
          </a:p>
          <a:p>
            <a:pPr marL="450850" indent="-450850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 smtClean="0"/>
              <a:t>προγραμματίσουν και να διαχειριστούν το χρόνο</a:t>
            </a:r>
          </a:p>
          <a:p>
            <a:pPr marL="450850" indent="-450850">
              <a:spcAft>
                <a:spcPts val="1200"/>
              </a:spcAft>
              <a:buFont typeface="Wingdings" pitchFamily="2" charset="2"/>
              <a:buChar char="ü"/>
            </a:pPr>
            <a:r>
              <a:rPr lang="el-GR" sz="3100" dirty="0"/>
              <a:t>ε</a:t>
            </a:r>
            <a:r>
              <a:rPr lang="el-GR" sz="3100" dirty="0" smtClean="0"/>
              <a:t>μπλακούν σε συζήτηση και επιχειρηματολογία (ικανότητες επικοινωνίας)</a:t>
            </a:r>
            <a:endParaRPr lang="el-GR" sz="31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12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11560" y="2348880"/>
            <a:ext cx="8219256" cy="3744416"/>
          </a:xfrm>
        </p:spPr>
        <p:txBody>
          <a:bodyPr>
            <a:noAutofit/>
          </a:bodyPr>
          <a:lstStyle/>
          <a:p>
            <a:pPr algn="r"/>
            <a:r>
              <a:rPr lang="el-GR" sz="3600" i="1" dirty="0" smtClean="0"/>
              <a:t>Οι θετικές ομαδικές εμπειρίες συμβάλλουν στη μάθηση καθώς και στη διατήρηση της συνολικής ακαδημαϊκής επιτυχίας</a:t>
            </a:r>
            <a:r>
              <a:rPr lang="en-US" sz="3600" i="1" dirty="0" smtClean="0"/>
              <a:t> (</a:t>
            </a:r>
            <a:r>
              <a:rPr lang="en-US" sz="3600" i="1" dirty="0" err="1" smtClean="0"/>
              <a:t>Astin</a:t>
            </a:r>
            <a:r>
              <a:rPr lang="en-US" sz="3600" i="1" dirty="0" smtClean="0"/>
              <a:t>, 1997; Tinto, 1998; National Survey of Student Engagement, 2006).</a:t>
            </a:r>
            <a:r>
              <a:rPr lang="el-GR" sz="3600" dirty="0" smtClean="0"/>
              <a:t/>
            </a:r>
            <a:br>
              <a:rPr lang="el-GR" sz="3600" dirty="0" smtClean="0"/>
            </a:br>
            <a:endParaRPr lang="el-GR" sz="3600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13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728192"/>
          </a:xfrm>
        </p:spPr>
        <p:txBody>
          <a:bodyPr>
            <a:normAutofit fontScale="90000"/>
          </a:bodyPr>
          <a:lstStyle/>
          <a:p>
            <a:pPr algn="r"/>
            <a:r>
              <a:rPr lang="el-GR" sz="3200" i="1" dirty="0" smtClean="0"/>
              <a:t>Οι ομαδικές εργασίες μπορούν να δημιουργήσουν πλήθος δεξιοτήτων που είναι σημαντικές στον επαγγελματικό κόσμο </a:t>
            </a:r>
            <a:br>
              <a:rPr lang="el-GR" sz="3200" i="1" dirty="0" smtClean="0"/>
            </a:br>
            <a:r>
              <a:rPr lang="el-GR" sz="3200" i="1" dirty="0" smtClean="0"/>
              <a:t>(</a:t>
            </a:r>
            <a:r>
              <a:rPr lang="en-US" sz="3200" i="1" dirty="0" err="1" smtClean="0"/>
              <a:t>Carouso</a:t>
            </a:r>
            <a:r>
              <a:rPr lang="en-US" sz="3200" i="1" dirty="0" smtClean="0"/>
              <a:t> &amp; Woolley 2008,</a:t>
            </a:r>
            <a:r>
              <a:rPr lang="el-GR" sz="3200" i="1" dirty="0" smtClean="0"/>
              <a:t> </a:t>
            </a:r>
            <a:r>
              <a:rPr lang="en-US" sz="3200" i="1" dirty="0" err="1" smtClean="0"/>
              <a:t>Mannix</a:t>
            </a:r>
            <a:r>
              <a:rPr lang="el-GR" sz="3200" i="1" dirty="0" smtClean="0"/>
              <a:t> </a:t>
            </a:r>
            <a:r>
              <a:rPr lang="en-US" sz="3200" i="1" dirty="0" smtClean="0"/>
              <a:t>&amp; Neal 2005)</a:t>
            </a:r>
            <a:endParaRPr lang="el-GR" sz="3200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2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29208" y="404664"/>
            <a:ext cx="8229600" cy="868958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Συγκρότηση της ερευνητικής ομάδας</a:t>
            </a:r>
            <a:endParaRPr lang="el-G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683568" y="1564044"/>
            <a:ext cx="7920880" cy="460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l-GR" sz="3100" dirty="0" smtClean="0"/>
              <a:t>Ενημέρωση </a:t>
            </a:r>
            <a:r>
              <a:rPr lang="el-GR" sz="3100" dirty="0"/>
              <a:t>Συντονισμός </a:t>
            </a:r>
            <a:r>
              <a:rPr lang="el-GR" sz="3100" dirty="0" smtClean="0"/>
              <a:t>καθηγητών- εκδήλωση </a:t>
            </a:r>
            <a:r>
              <a:rPr lang="el-GR" sz="3100" dirty="0"/>
              <a:t>ενδιαφέροντος</a:t>
            </a:r>
          </a:p>
          <a:p>
            <a:pPr marL="514350" indent="-514350">
              <a:buFont typeface="+mj-lt"/>
              <a:buAutoNum type="arabicPeriod"/>
            </a:pPr>
            <a:endParaRPr lang="el-GR" sz="2800" dirty="0"/>
          </a:p>
          <a:p>
            <a:pPr marL="514350" indent="-514350">
              <a:buFont typeface="+mj-lt"/>
              <a:buAutoNum type="arabicPeriod"/>
            </a:pPr>
            <a:r>
              <a:rPr lang="el-GR" sz="3100" dirty="0" smtClean="0"/>
              <a:t>Μαθητές Β΄</a:t>
            </a:r>
            <a:r>
              <a:rPr lang="en-US" sz="3100" dirty="0" smtClean="0"/>
              <a:t> </a:t>
            </a:r>
            <a:r>
              <a:rPr lang="el-GR" sz="3100" dirty="0" smtClean="0"/>
              <a:t>Λυκείου κατεύθυνσης</a:t>
            </a:r>
          </a:p>
          <a:p>
            <a:pPr marL="457200" indent="-457200">
              <a:buFont typeface="+mj-lt"/>
              <a:buAutoNum type="arabicPeriod"/>
            </a:pPr>
            <a:endParaRPr lang="el-GR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l-GR" sz="3100" dirty="0" smtClean="0"/>
              <a:t>Ενημέρωση μαθητών - εκδήλωση ενδιαφέροντος</a:t>
            </a:r>
          </a:p>
          <a:p>
            <a:pPr marL="457200" indent="-457200">
              <a:buFont typeface="+mj-lt"/>
              <a:buAutoNum type="arabicPeriod"/>
            </a:pPr>
            <a:endParaRPr lang="el-GR" sz="2400" dirty="0"/>
          </a:p>
          <a:p>
            <a:pPr marL="514350" indent="-514350">
              <a:buFont typeface="+mj-lt"/>
              <a:buAutoNum type="arabicPeriod"/>
            </a:pPr>
            <a:r>
              <a:rPr lang="el-GR" sz="3100" dirty="0" smtClean="0"/>
              <a:t>Συνάντηση με εκπροσώπους του   Μετεωρολογικού Συνδέσμου για οδηγίες</a:t>
            </a:r>
            <a:endParaRPr lang="el-GR" sz="31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3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008112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Μεθοδολογία 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έρευνας (1)</a:t>
            </a:r>
            <a:endParaRPr lang="el-G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- TextBox"/>
          <p:cNvSpPr txBox="1"/>
          <p:nvPr/>
        </p:nvSpPr>
        <p:spPr>
          <a:xfrm>
            <a:off x="755576" y="1196752"/>
            <a:ext cx="756084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01663" indent="-514350">
              <a:spcAft>
                <a:spcPts val="600"/>
              </a:spcAft>
              <a:buFont typeface="+mj-lt"/>
              <a:buAutoNum type="arabicPeriod"/>
            </a:pPr>
            <a:r>
              <a:rPr lang="el-GR" sz="3200" dirty="0" smtClean="0"/>
              <a:t>Βιβλιογραφική έρευνα</a:t>
            </a:r>
            <a:endParaRPr lang="en-US" sz="3200" dirty="0" smtClean="0"/>
          </a:p>
          <a:p>
            <a:pPr marL="601663" indent="-514350">
              <a:spcAft>
                <a:spcPts val="600"/>
              </a:spcAft>
              <a:buFont typeface="+mj-lt"/>
              <a:buAutoNum type="arabicPeriod"/>
            </a:pPr>
            <a:r>
              <a:rPr lang="el-GR" sz="3200" dirty="0" smtClean="0"/>
              <a:t>Σύγκριση- συζήτηση αποτελεσμάτων στην ομάδα</a:t>
            </a:r>
          </a:p>
          <a:p>
            <a:pPr marL="601663" indent="-514350">
              <a:spcAft>
                <a:spcPts val="600"/>
              </a:spcAft>
              <a:buFont typeface="+mj-lt"/>
              <a:buAutoNum type="arabicPeriod"/>
            </a:pPr>
            <a:r>
              <a:rPr lang="el-GR" sz="3200" dirty="0" smtClean="0"/>
              <a:t>Ερευνητικά </a:t>
            </a:r>
            <a:r>
              <a:rPr lang="el-GR" sz="3200" dirty="0"/>
              <a:t>ερωτήματα</a:t>
            </a:r>
          </a:p>
          <a:p>
            <a:pPr marL="601663" indent="-514350">
              <a:spcAft>
                <a:spcPts val="600"/>
              </a:spcAft>
              <a:buFont typeface="+mj-lt"/>
              <a:buAutoNum type="arabicPeriod"/>
            </a:pPr>
            <a:r>
              <a:rPr lang="el-GR" sz="3200" dirty="0" smtClean="0"/>
              <a:t>Επιλογή </a:t>
            </a:r>
            <a:r>
              <a:rPr lang="el-GR" sz="3200" dirty="0"/>
              <a:t>αιθουσών για πραγματοποίηση </a:t>
            </a:r>
            <a:r>
              <a:rPr lang="el-GR" sz="3200" dirty="0" smtClean="0"/>
              <a:t>της </a:t>
            </a:r>
            <a:r>
              <a:rPr lang="el-GR" sz="3200" dirty="0"/>
              <a:t>έρευνας </a:t>
            </a:r>
            <a:endParaRPr lang="el-GR" sz="3200" dirty="0" smtClean="0"/>
          </a:p>
          <a:p>
            <a:pPr marL="601663" indent="-514350">
              <a:spcAft>
                <a:spcPts val="600"/>
              </a:spcAft>
              <a:buFont typeface="+mj-lt"/>
              <a:buAutoNum type="arabicPeriod"/>
            </a:pPr>
            <a:r>
              <a:rPr lang="el-GR" sz="3200" dirty="0" smtClean="0"/>
              <a:t>Καθορισμός μεταβλητών και μετρήσιμων φυσικών μεγεθών</a:t>
            </a:r>
          </a:p>
          <a:p>
            <a:pPr marL="601663" indent="-514350">
              <a:spcAft>
                <a:spcPts val="600"/>
              </a:spcAft>
              <a:buFont typeface="+mj-lt"/>
              <a:buAutoNum type="arabicPeriod"/>
            </a:pPr>
            <a:r>
              <a:rPr lang="el-GR" sz="3200" dirty="0"/>
              <a:t>Συνεργασία με άλλα προγράμματα </a:t>
            </a:r>
            <a:r>
              <a:rPr lang="en-US" sz="3200" dirty="0"/>
              <a:t> </a:t>
            </a:r>
            <a:r>
              <a:rPr lang="el-GR" sz="3200" dirty="0"/>
              <a:t>(</a:t>
            </a:r>
            <a:r>
              <a:rPr lang="en-US" sz="3200" dirty="0"/>
              <a:t>Globe</a:t>
            </a:r>
            <a:r>
              <a:rPr lang="en-US" sz="3200" dirty="0" smtClean="0"/>
              <a:t>)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4</a:t>
            </a:fld>
            <a:endParaRPr lang="el-GR"/>
          </a:p>
        </p:txBody>
      </p:sp>
      <p:sp>
        <p:nvSpPr>
          <p:cNvPr id="9" name="Left Brace 8"/>
          <p:cNvSpPr/>
          <p:nvPr/>
        </p:nvSpPr>
        <p:spPr>
          <a:xfrm>
            <a:off x="395536" y="3663320"/>
            <a:ext cx="504056" cy="106182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67544" y="115952"/>
            <a:ext cx="8229600" cy="936784"/>
          </a:xfrm>
        </p:spPr>
        <p:txBody>
          <a:bodyPr/>
          <a:lstStyle/>
          <a:p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Μεθοδολογία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έρευνας (2)</a:t>
            </a:r>
            <a:endParaRPr lang="el-GR" dirty="0"/>
          </a:p>
        </p:txBody>
      </p:sp>
      <p:sp>
        <p:nvSpPr>
          <p:cNvPr id="4" name="3 - TextBox"/>
          <p:cNvSpPr txBox="1"/>
          <p:nvPr/>
        </p:nvSpPr>
        <p:spPr>
          <a:xfrm>
            <a:off x="827584" y="1196752"/>
            <a:ext cx="770485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 startAt="6"/>
            </a:pPr>
            <a:r>
              <a:rPr lang="el-GR" sz="3100" dirty="0" smtClean="0"/>
              <a:t>Χωρισμός σε υποομάδες και καταμερισμός εργασιών (3 υποομάδες) 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 startAt="6"/>
            </a:pPr>
            <a:r>
              <a:rPr lang="el-GR" sz="3100" dirty="0"/>
              <a:t>Εύρεση κοινού χρονικού πλαισίου </a:t>
            </a:r>
            <a:r>
              <a:rPr lang="el-GR" sz="3100" dirty="0" smtClean="0"/>
              <a:t>συναντήσεων (οι ομάδες: κάθε δύο μέρες για τη συγκέντρωση των μετρήσεων, εβδομαδιαία με τις συντονίστριες του προγράμματος)</a:t>
            </a:r>
            <a:endParaRPr lang="el-GR" sz="3100" dirty="0"/>
          </a:p>
          <a:p>
            <a:pPr marL="514350" indent="-514350">
              <a:spcAft>
                <a:spcPts val="1200"/>
              </a:spcAft>
              <a:buFont typeface="+mj-lt"/>
              <a:buAutoNum type="arabicPeriod" startAt="6"/>
            </a:pPr>
            <a:r>
              <a:rPr lang="el-GR" sz="3100" dirty="0" smtClean="0"/>
              <a:t>Τρόποι επικοινωνίας (ασύγχρονη, </a:t>
            </a:r>
            <a:r>
              <a:rPr lang="en-US" sz="3100" dirty="0" smtClean="0"/>
              <a:t>e</a:t>
            </a:r>
            <a:r>
              <a:rPr lang="el-GR" sz="3100" dirty="0" smtClean="0"/>
              <a:t>-</a:t>
            </a:r>
            <a:r>
              <a:rPr lang="en-US" sz="3100" dirty="0" smtClean="0"/>
              <a:t>mail)</a:t>
            </a:r>
            <a:endParaRPr lang="el-GR" sz="3100" dirty="0" smtClean="0"/>
          </a:p>
          <a:p>
            <a:pPr marL="514350" indent="-514350">
              <a:spcAft>
                <a:spcPts val="1200"/>
              </a:spcAft>
              <a:buFont typeface="+mj-lt"/>
              <a:buAutoNum type="arabicPeriod" startAt="6"/>
            </a:pPr>
            <a:r>
              <a:rPr lang="el-GR" sz="3100" dirty="0" smtClean="0"/>
              <a:t>Προσωπική επικοινωνία εκτός σχολικού χρόνου</a:t>
            </a:r>
            <a:endParaRPr lang="el-GR" sz="3100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5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8000"/>
            <a:lum/>
          </a:blip>
          <a:srcRect/>
          <a:stretch>
            <a:fillRect l="-8000" t="-15000" r="-8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5496" y="216024"/>
            <a:ext cx="9011344" cy="1628800"/>
          </a:xfrm>
        </p:spPr>
        <p:txBody>
          <a:bodyPr>
            <a:normAutofit/>
          </a:bodyPr>
          <a:lstStyle/>
          <a:p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Δυσκολίες και προβλήματα κατά την πραγματοποίηση της ερευνητικής εργασίας</a:t>
            </a:r>
            <a:endParaRPr lang="el-GR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827584" y="2028904"/>
            <a:ext cx="77048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9738" indent="-263525">
              <a:spcAft>
                <a:spcPts val="1200"/>
              </a:spcAft>
            </a:pPr>
            <a:r>
              <a:rPr lang="el-GR" sz="3100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el-GR" sz="3100" i="1" dirty="0" smtClean="0">
                <a:solidFill>
                  <a:srgbClr val="0070C0"/>
                </a:solidFill>
              </a:rPr>
              <a:t>Πρακτικής φύσης</a:t>
            </a:r>
          </a:p>
          <a:p>
            <a:pPr marL="439738" indent="-263525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100" dirty="0" smtClean="0"/>
              <a:t> </a:t>
            </a:r>
            <a:r>
              <a:rPr lang="el-GR" sz="3100" dirty="0"/>
              <a:t>Αυστηρή τήρηση ωραρίου καταγραφής </a:t>
            </a:r>
            <a:r>
              <a:rPr lang="el-GR" sz="3100" dirty="0" smtClean="0"/>
              <a:t>μετρήσεων</a:t>
            </a:r>
          </a:p>
          <a:p>
            <a:pPr marL="439738" indent="-263525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100" dirty="0" smtClean="0"/>
              <a:t>Ασφάλεια οργάνων (επιλογή αιθουσών)</a:t>
            </a:r>
          </a:p>
          <a:p>
            <a:pPr marL="541338" indent="-365125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100" dirty="0" smtClean="0"/>
              <a:t>Έλλειψη χρηματικών κονδυλιών για αγορά των απαραίτητων οργάνων μέτρησης</a:t>
            </a:r>
            <a:endParaRPr lang="el-GR" sz="3100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6</a:t>
            </a:fld>
            <a:endParaRPr 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Autofit/>
          </a:bodyPr>
          <a:lstStyle/>
          <a:p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Δυσκολίες και προβλήματα κατά την πραγματοποίηση της ερευνητικής εργασίας</a:t>
            </a:r>
          </a:p>
        </p:txBody>
      </p:sp>
      <p:sp>
        <p:nvSpPr>
          <p:cNvPr id="4" name="3 - TextBox"/>
          <p:cNvSpPr txBox="1"/>
          <p:nvPr/>
        </p:nvSpPr>
        <p:spPr>
          <a:xfrm>
            <a:off x="827584" y="1556792"/>
            <a:ext cx="770485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3525" indent="-263525">
              <a:spcAft>
                <a:spcPts val="1200"/>
              </a:spcAft>
            </a:pPr>
            <a:r>
              <a:rPr lang="el-GR" sz="2800" dirty="0" smtClean="0"/>
              <a:t>   </a:t>
            </a:r>
            <a:r>
              <a:rPr lang="el-GR" sz="3000" dirty="0" smtClean="0"/>
              <a:t>Υπήρξαν όμως και </a:t>
            </a:r>
            <a:r>
              <a:rPr lang="el-GR" sz="3000" dirty="0" smtClean="0">
                <a:solidFill>
                  <a:srgbClr val="0070C0"/>
                </a:solidFill>
              </a:rPr>
              <a:t>αστάθμητοι παράγοντες </a:t>
            </a:r>
            <a:r>
              <a:rPr lang="el-GR" sz="3000" dirty="0" smtClean="0"/>
              <a:t>όπως:</a:t>
            </a:r>
          </a:p>
          <a:p>
            <a:pPr marL="263525" indent="-263525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000" dirty="0" smtClean="0"/>
              <a:t>Απουσίες μαθητών (εβδομάδας εργασίας, διαγωνίσματα, γιορτές ..)</a:t>
            </a:r>
          </a:p>
          <a:p>
            <a:pPr marL="263525" indent="-263525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000" dirty="0" smtClean="0"/>
              <a:t>Συνεργασία και με τους υπόλοιπους συναδέλφους του σχολείου, ώστε οι μαθητές να μη χάνουν διδακτικές περιόδους από τα άλλα μαθήματα  αλλά ταυτόχρονα να αξιοποιείται η σχολική χρονική περίοδος</a:t>
            </a:r>
          </a:p>
          <a:p>
            <a:pPr marL="263525" indent="-263525">
              <a:buFont typeface="Arial" pitchFamily="34" charset="0"/>
              <a:buChar char="•"/>
            </a:pP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7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3600" b="1" dirty="0" smtClean="0">
                <a:solidFill>
                  <a:schemeClr val="tx2">
                    <a:lumMod val="75000"/>
                  </a:schemeClr>
                </a:solidFill>
              </a:rPr>
              <a:t>Εμπειρίες των συντονιστών καθηγητών (1)</a:t>
            </a:r>
          </a:p>
        </p:txBody>
      </p:sp>
      <p:sp>
        <p:nvSpPr>
          <p:cNvPr id="3" name="2 - TextBox"/>
          <p:cNvSpPr txBox="1"/>
          <p:nvPr/>
        </p:nvSpPr>
        <p:spPr>
          <a:xfrm>
            <a:off x="527810" y="1556792"/>
            <a:ext cx="828092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l-GR" sz="3100" dirty="0" smtClean="0"/>
              <a:t>Εμπλοκή στα στάδια της διερευνητικής εργασίας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l-GR" sz="3100" dirty="0" smtClean="0"/>
              <a:t>Ανανέωση γνώσεων και δεξιοτήτων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l-GR" sz="3100" dirty="0" smtClean="0"/>
              <a:t>Ανάθεση πιο πολύπλοκων αυθεντικών προβλημάτων στους μαθητές απ’ ότι μπορούν να κάνουν εξατομικευμένα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76672" y="260648"/>
            <a:ext cx="8867328" cy="1143000"/>
          </a:xfrm>
        </p:spPr>
        <p:txBody>
          <a:bodyPr>
            <a:normAutofit/>
          </a:bodyPr>
          <a:lstStyle/>
          <a:p>
            <a:r>
              <a:rPr lang="el-GR" sz="3200" b="1" dirty="0" smtClean="0">
                <a:solidFill>
                  <a:schemeClr val="tx2">
                    <a:lumMod val="75000"/>
                  </a:schemeClr>
                </a:solidFill>
              </a:rPr>
              <a:t>Εμπειρίες των συντονιστών καθηγητών (2) </a:t>
            </a:r>
            <a:endParaRPr lang="el-GR" sz="3200" dirty="0"/>
          </a:p>
        </p:txBody>
      </p:sp>
      <p:sp>
        <p:nvSpPr>
          <p:cNvPr id="3" name="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D728-A033-4961-8CA4-2B005C7B6156}" type="slidenum">
              <a:rPr lang="el-GR" smtClean="0"/>
              <a:pPr/>
              <a:t>9</a:t>
            </a:fld>
            <a:endParaRPr lang="el-GR"/>
          </a:p>
        </p:txBody>
      </p:sp>
      <p:sp>
        <p:nvSpPr>
          <p:cNvPr id="4" name="3 - TextBox"/>
          <p:cNvSpPr txBox="1"/>
          <p:nvPr/>
        </p:nvSpPr>
        <p:spPr>
          <a:xfrm>
            <a:off x="899592" y="1340769"/>
            <a:ext cx="792088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39738" indent="-439738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100" dirty="0" smtClean="0"/>
              <a:t>Συνεργασία-Αλληλεπίδραση</a:t>
            </a:r>
          </a:p>
          <a:p>
            <a:pPr marL="439738" indent="-439738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100" dirty="0" smtClean="0"/>
              <a:t>Ανάδειξη  της δημιουργικότητας και των δεξιοτήτων των μαθητών</a:t>
            </a:r>
          </a:p>
          <a:p>
            <a:pPr marL="439738" indent="-439738">
              <a:spcAft>
                <a:spcPts val="1200"/>
              </a:spcAft>
              <a:buFont typeface="Arial" pitchFamily="34" charset="0"/>
              <a:buChar char="•"/>
            </a:pPr>
            <a:r>
              <a:rPr lang="el-GR" sz="3100" dirty="0" smtClean="0"/>
              <a:t>Ο διαφορετικός τρόπος προσέγγισης και επίλυσης των θεμάτων στην ομαδική εργασία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741</TotalTime>
  <Words>470</Words>
  <Application>Microsoft Office PowerPoint</Application>
  <PresentationFormat>On-screen Show (4:3)</PresentationFormat>
  <Paragraphs>77</Paragraphs>
  <Slides>13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Θέμα του Office</vt:lpstr>
      <vt:lpstr>Οφέλη που προκύπτουν από την ένταξη ερευνητικών εργασιών στην εκπαιδευτική διαδικασία- Η περίπτωση της έρευνας Μετεωρολογίας</vt:lpstr>
      <vt:lpstr>Οι ομαδικές εργασίες μπορούν να δημιουργήσουν πλήθος δεξιοτήτων που είναι σημαντικές στον επαγγελματικό κόσμο  (Carouso &amp; Woolley 2008, Mannix &amp; Neal 2005)</vt:lpstr>
      <vt:lpstr>Συγκρότηση της ερευνητικής ομάδας</vt:lpstr>
      <vt:lpstr>Μεθοδολογία  έρευνας (1)</vt:lpstr>
      <vt:lpstr>Μεθοδολογία  έρευνας (2)</vt:lpstr>
      <vt:lpstr>Δυσκολίες και προβλήματα κατά την πραγματοποίηση της ερευνητικής εργασίας</vt:lpstr>
      <vt:lpstr>Δυσκολίες και προβλήματα κατά την πραγματοποίηση της ερευνητικής εργασίας</vt:lpstr>
      <vt:lpstr>Εμπειρίες των συντονιστών καθηγητών (1)</vt:lpstr>
      <vt:lpstr>Εμπειρίες των συντονιστών καθηγητών (2) </vt:lpstr>
      <vt:lpstr>Οφέλη που αποκόμισαν οι μαθητές μας από τη συμμετοχή τους στην ερευνητική εργασία</vt:lpstr>
      <vt:lpstr>Οφέλη που προκύπτουν από τη συμμετοχή  των μαθητών σε ερευνητικές εργασίες</vt:lpstr>
      <vt:lpstr>Από άποψη δεξιοτήτων</vt:lpstr>
      <vt:lpstr>Οι θετικές ομαδικές εμπειρίες συμβάλλουν στη μάθηση καθώς και στη διατήρηση της συνολικής ακαδημαϊκής επιτυχίας (Astin, 1997; Tinto, 1998; National Survey of Student Engagement, 2006).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Οφέλη που προκύπτουν από την ένταξη ερευνητικών εργασιών στην εκπαιδευτική διαδικασία</dc:title>
  <dc:creator>sofia</dc:creator>
  <cp:lastModifiedBy>Student</cp:lastModifiedBy>
  <cp:revision>76</cp:revision>
  <cp:lastPrinted>2013-05-29T09:23:27Z</cp:lastPrinted>
  <dcterms:created xsi:type="dcterms:W3CDTF">2013-05-26T07:24:47Z</dcterms:created>
  <dcterms:modified xsi:type="dcterms:W3CDTF">2013-05-29T09:27:12Z</dcterms:modified>
</cp:coreProperties>
</file>