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35"/>
  </p:notesMasterIdLst>
  <p:sldIdLst>
    <p:sldId id="256" r:id="rId2"/>
    <p:sldId id="258" r:id="rId3"/>
    <p:sldId id="321" r:id="rId4"/>
    <p:sldId id="259" r:id="rId5"/>
    <p:sldId id="260" r:id="rId6"/>
    <p:sldId id="261" r:id="rId7"/>
    <p:sldId id="262" r:id="rId8"/>
    <p:sldId id="385" r:id="rId9"/>
    <p:sldId id="386" r:id="rId10"/>
    <p:sldId id="387" r:id="rId11"/>
    <p:sldId id="381" r:id="rId12"/>
    <p:sldId id="382" r:id="rId13"/>
    <p:sldId id="383" r:id="rId14"/>
    <p:sldId id="384" r:id="rId15"/>
    <p:sldId id="362" r:id="rId16"/>
    <p:sldId id="378" r:id="rId17"/>
    <p:sldId id="363" r:id="rId18"/>
    <p:sldId id="379" r:id="rId19"/>
    <p:sldId id="364" r:id="rId20"/>
    <p:sldId id="365" r:id="rId21"/>
    <p:sldId id="366" r:id="rId22"/>
    <p:sldId id="367" r:id="rId23"/>
    <p:sldId id="368" r:id="rId24"/>
    <p:sldId id="369" r:id="rId25"/>
    <p:sldId id="370" r:id="rId26"/>
    <p:sldId id="371" r:id="rId27"/>
    <p:sldId id="372" r:id="rId28"/>
    <p:sldId id="373" r:id="rId29"/>
    <p:sldId id="374" r:id="rId30"/>
    <p:sldId id="375" r:id="rId31"/>
    <p:sldId id="376" r:id="rId32"/>
    <p:sldId id="380" r:id="rId33"/>
    <p:sldId id="377" r:id="rId3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F0078A-288B-4C36-B63A-7E0EC917B823}" type="datetimeFigureOut">
              <a:rPr lang="el-GR" smtClean="0"/>
              <a:t>27/2/2013</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0483B0-8537-4185-8E6A-912869C59437}" type="slidenum">
              <a:rPr lang="el-GR" smtClean="0"/>
              <a:t>‹#›</a:t>
            </a:fld>
            <a:endParaRPr lang="el-GR"/>
          </a:p>
        </p:txBody>
      </p:sp>
    </p:spTree>
    <p:extLst>
      <p:ext uri="{BB962C8B-B14F-4D97-AF65-F5344CB8AC3E}">
        <p14:creationId xmlns:p14="http://schemas.microsoft.com/office/powerpoint/2010/main" val="3004495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B30483B0-8537-4185-8E6A-912869C59437}" type="slidenum">
              <a:rPr lang="el-GR" smtClean="0"/>
              <a:t>1</a:t>
            </a:fld>
            <a:endParaRPr lang="el-GR" dirty="0"/>
          </a:p>
        </p:txBody>
      </p:sp>
    </p:spTree>
    <p:extLst>
      <p:ext uri="{BB962C8B-B14F-4D97-AF65-F5344CB8AC3E}">
        <p14:creationId xmlns:p14="http://schemas.microsoft.com/office/powerpoint/2010/main" val="1767163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B30483B0-8537-4185-8E6A-912869C59437}" type="slidenum">
              <a:rPr lang="el-GR" smtClean="0"/>
              <a:t>2</a:t>
            </a:fld>
            <a:endParaRPr lang="el-GR" dirty="0"/>
          </a:p>
        </p:txBody>
      </p:sp>
    </p:spTree>
    <p:extLst>
      <p:ext uri="{BB962C8B-B14F-4D97-AF65-F5344CB8AC3E}">
        <p14:creationId xmlns:p14="http://schemas.microsoft.com/office/powerpoint/2010/main" val="1138920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effectLst/>
                <a:latin typeface="+mn-lt"/>
                <a:ea typeface="+mn-ea"/>
                <a:cs typeface="+mn-cs"/>
              </a:rPr>
              <a:t>Στην συνέχεια θα παρουσιαστούν χωριστά κάθε μια από τις πιο πάνω αρχές σχεδιασμού και θα διαφανεί  ότι για να γίνουν εφαρμόσιμες στηρίζονται η κάθε μια με τη σειρά της σε κάποιες πτυχές (</a:t>
            </a:r>
            <a:r>
              <a:rPr lang="en-US" sz="1200" kern="1200" dirty="0" smtClean="0">
                <a:solidFill>
                  <a:schemeClr val="tx1"/>
                </a:solidFill>
                <a:effectLst/>
                <a:latin typeface="+mn-lt"/>
                <a:ea typeface="+mn-ea"/>
                <a:cs typeface="+mn-cs"/>
              </a:rPr>
              <a:t>Linn and Chi</a:t>
            </a:r>
            <a:r>
              <a:rPr lang="el-GR" sz="1200" kern="1200" dirty="0" smtClean="0">
                <a:solidFill>
                  <a:schemeClr val="tx1"/>
                </a:solidFill>
                <a:effectLst/>
                <a:latin typeface="+mn-lt"/>
                <a:ea typeface="+mn-ea"/>
                <a:cs typeface="+mn-cs"/>
              </a:rPr>
              <a:t> 2000).</a:t>
            </a:r>
          </a:p>
          <a:p>
            <a:endParaRPr lang="el-GR" dirty="0"/>
          </a:p>
        </p:txBody>
      </p:sp>
      <p:sp>
        <p:nvSpPr>
          <p:cNvPr id="4" name="Slide Number Placeholder 3"/>
          <p:cNvSpPr>
            <a:spLocks noGrp="1"/>
          </p:cNvSpPr>
          <p:nvPr>
            <p:ph type="sldNum" sz="quarter" idx="10"/>
          </p:nvPr>
        </p:nvSpPr>
        <p:spPr/>
        <p:txBody>
          <a:bodyPr/>
          <a:lstStyle/>
          <a:p>
            <a:fld id="{B30483B0-8537-4185-8E6A-912869C59437}" type="slidenum">
              <a:rPr lang="el-GR" smtClean="0"/>
              <a:t>3</a:t>
            </a:fld>
            <a:endParaRPr lang="el-GR"/>
          </a:p>
        </p:txBody>
      </p:sp>
    </p:spTree>
    <p:extLst>
      <p:ext uri="{BB962C8B-B14F-4D97-AF65-F5344CB8AC3E}">
        <p14:creationId xmlns:p14="http://schemas.microsoft.com/office/powerpoint/2010/main" val="990885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446811E2-FC14-45E4-9D2F-4982438B440A}" type="datetimeFigureOut">
              <a:rPr lang="el-GR" smtClean="0"/>
              <a:t>27/2/2013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2860733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46811E2-FC14-45E4-9D2F-4982438B440A}" type="datetimeFigureOut">
              <a:rPr lang="el-GR" smtClean="0"/>
              <a:t>27/2/2013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3535094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46811E2-FC14-45E4-9D2F-4982438B440A}" type="datetimeFigureOut">
              <a:rPr lang="el-GR" smtClean="0"/>
              <a:t>27/2/2013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48414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46811E2-FC14-45E4-9D2F-4982438B440A}" type="datetimeFigureOut">
              <a:rPr lang="el-GR" smtClean="0"/>
              <a:t>27/2/2013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426301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6811E2-FC14-45E4-9D2F-4982438B440A}" type="datetimeFigureOut">
              <a:rPr lang="el-GR" smtClean="0"/>
              <a:t>27/2/2013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323705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446811E2-FC14-45E4-9D2F-4982438B440A}" type="datetimeFigureOut">
              <a:rPr lang="el-GR" smtClean="0"/>
              <a:t>27/2/2013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711577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446811E2-FC14-45E4-9D2F-4982438B440A}" type="datetimeFigureOut">
              <a:rPr lang="el-GR" smtClean="0"/>
              <a:t>27/2/2013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2049262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446811E2-FC14-45E4-9D2F-4982438B440A}" type="datetimeFigureOut">
              <a:rPr lang="el-GR" smtClean="0"/>
              <a:t>27/2/2013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2201510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6811E2-FC14-45E4-9D2F-4982438B440A}" type="datetimeFigureOut">
              <a:rPr lang="el-GR" smtClean="0"/>
              <a:t>27/2/2013</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2677897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811E2-FC14-45E4-9D2F-4982438B440A}" type="datetimeFigureOut">
              <a:rPr lang="el-GR" smtClean="0"/>
              <a:t>27/2/2013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345752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811E2-FC14-45E4-9D2F-4982438B440A}" type="datetimeFigureOut">
              <a:rPr lang="el-GR" smtClean="0"/>
              <a:t>27/2/2013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80B7B33-C760-4E30-A242-11D15D4393A3}" type="slidenum">
              <a:rPr lang="el-GR" smtClean="0"/>
              <a:t>‹#›</a:t>
            </a:fld>
            <a:endParaRPr lang="el-GR"/>
          </a:p>
        </p:txBody>
      </p:sp>
    </p:spTree>
    <p:extLst>
      <p:ext uri="{BB962C8B-B14F-4D97-AF65-F5344CB8AC3E}">
        <p14:creationId xmlns:p14="http://schemas.microsoft.com/office/powerpoint/2010/main" val="3157175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6811E2-FC14-45E4-9D2F-4982438B440A}" type="datetimeFigureOut">
              <a:rPr lang="el-GR" smtClean="0"/>
              <a:t>27/2/2013</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B7B33-C760-4E30-A242-11D15D4393A3}" type="slidenum">
              <a:rPr lang="el-GR" smtClean="0"/>
              <a:t>‹#›</a:t>
            </a:fld>
            <a:endParaRPr lang="el-GR"/>
          </a:p>
        </p:txBody>
      </p:sp>
    </p:spTree>
    <p:extLst>
      <p:ext uri="{BB962C8B-B14F-4D97-AF65-F5344CB8AC3E}">
        <p14:creationId xmlns:p14="http://schemas.microsoft.com/office/powerpoint/2010/main" val="128092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916;&#921;&#913;&#932;&#929;&#921;&#914;&#919;/&#928;&#961;&#959;&#964;&#945;&#963;&#951;/R.troley/Rebounding%20trolley/troley%20new.do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501008"/>
            <a:ext cx="2880320" cy="3168352"/>
          </a:xfrm>
          <a:prstGeom prst="roundRect">
            <a:avLst>
              <a:gd name="adj" fmla="val 16667"/>
            </a:avLst>
          </a:prstGeom>
          <a:noFill/>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p:spPr>
      </p:pic>
      <p:sp>
        <p:nvSpPr>
          <p:cNvPr id="2" name="Title 1"/>
          <p:cNvSpPr>
            <a:spLocks noGrp="1"/>
          </p:cNvSpPr>
          <p:nvPr>
            <p:ph type="ctrTitle"/>
          </p:nvPr>
        </p:nvSpPr>
        <p:spPr>
          <a:xfrm>
            <a:off x="683568" y="404664"/>
            <a:ext cx="7772400" cy="5688632"/>
          </a:xfrm>
        </p:spPr>
        <p:txBody>
          <a:bodyPr>
            <a:normAutofit/>
          </a:bodyPr>
          <a:lstStyle/>
          <a:p>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l-GR" sz="2200" b="1" dirty="0" smtClean="0">
                <a:latin typeface="Times New Roman" pitchFamily="18" charset="0"/>
                <a:cs typeface="Times New Roman" pitchFamily="18" charset="0"/>
              </a:rPr>
              <a:t>Η </a:t>
            </a:r>
            <a:r>
              <a:rPr lang="el-GR" sz="2200" b="1" dirty="0">
                <a:latin typeface="Times New Roman" pitchFamily="18" charset="0"/>
                <a:cs typeface="Times New Roman" pitchFamily="18" charset="0"/>
              </a:rPr>
              <a:t>ΣΗΜΑΣΙΑ ΤΟΥ ΣΧΕΔΙΑΣΜΟΥ ΣΤΗ ΔΙΑΜΟΡΦΩΣΗ ΔΙΔΑΚΤΙΚΟΥ ΥΛΙΚΟΥ ΣΤΗ </a:t>
            </a:r>
            <a:r>
              <a:rPr lang="el-GR" sz="2200" b="1" dirty="0" smtClean="0">
                <a:latin typeface="Times New Roman" pitchFamily="18" charset="0"/>
                <a:cs typeface="Times New Roman" pitchFamily="18" charset="0"/>
              </a:rPr>
              <a:t>ΦΥΣΙΚΗ</a:t>
            </a: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l-GR" b="1" dirty="0"/>
              <a:t/>
            </a:r>
            <a:br>
              <a:rPr lang="el-GR" b="1" dirty="0"/>
            </a:br>
            <a:r>
              <a:rPr lang="el-GR" sz="2200" b="1" dirty="0">
                <a:latin typeface="Times New Roman" pitchFamily="18" charset="0"/>
                <a:cs typeface="Times New Roman" pitchFamily="18" charset="0"/>
              </a:rPr>
              <a:t/>
            </a:r>
            <a:br>
              <a:rPr lang="el-GR" sz="2200" b="1" dirty="0">
                <a:latin typeface="Times New Roman" pitchFamily="18" charset="0"/>
                <a:cs typeface="Times New Roman" pitchFamily="18" charset="0"/>
              </a:rPr>
            </a:br>
            <a:r>
              <a:rPr lang="el-GR" sz="2200" b="1" dirty="0">
                <a:latin typeface="Times New Roman" pitchFamily="18" charset="0"/>
                <a:cs typeface="Times New Roman" pitchFamily="18" charset="0"/>
              </a:rPr>
              <a:t>  </a:t>
            </a:r>
            <a:br>
              <a:rPr lang="el-GR" sz="2200" b="1" dirty="0">
                <a:latin typeface="Times New Roman" pitchFamily="18" charset="0"/>
                <a:cs typeface="Times New Roman" pitchFamily="18" charset="0"/>
              </a:rPr>
            </a:br>
            <a:r>
              <a:rPr lang="el-GR" sz="2200" b="1" dirty="0">
                <a:latin typeface="Times New Roman" pitchFamily="18" charset="0"/>
                <a:cs typeface="Times New Roman" pitchFamily="18" charset="0"/>
              </a:rPr>
              <a:t>Ιωάννου </a:t>
            </a:r>
            <a:r>
              <a:rPr lang="el-GR" sz="2200" b="1" dirty="0" smtClean="0">
                <a:latin typeface="Times New Roman" pitchFamily="18" charset="0"/>
                <a:cs typeface="Times New Roman" pitchFamily="18" charset="0"/>
              </a:rPr>
              <a:t>Μιχάλης</a:t>
            </a: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l-GR" sz="1800" dirty="0">
                <a:latin typeface="Times New Roman" pitchFamily="18" charset="0"/>
                <a:cs typeface="Times New Roman" pitchFamily="18" charset="0"/>
              </a:rPr>
              <a:t/>
            </a:r>
            <a:br>
              <a:rPr lang="el-GR" sz="1800" dirty="0">
                <a:latin typeface="Times New Roman" pitchFamily="18" charset="0"/>
                <a:cs typeface="Times New Roman" pitchFamily="18" charset="0"/>
              </a:rPr>
            </a:br>
            <a:r>
              <a:rPr lang="el-GR" sz="2200" b="1" dirty="0">
                <a:latin typeface="Times New Roman" pitchFamily="18" charset="0"/>
                <a:cs typeface="Times New Roman" pitchFamily="18" charset="0"/>
              </a:rPr>
              <a:t/>
            </a:r>
            <a:br>
              <a:rPr lang="el-GR" sz="2200" b="1" dirty="0">
                <a:latin typeface="Times New Roman" pitchFamily="18" charset="0"/>
                <a:cs typeface="Times New Roman" pitchFamily="18" charset="0"/>
              </a:rPr>
            </a:br>
            <a:r>
              <a:rPr lang="el-GR" sz="1800" dirty="0" smtClean="0">
                <a:latin typeface="Times New Roman" pitchFamily="18" charset="0"/>
                <a:cs typeface="Times New Roman" pitchFamily="18" charset="0"/>
              </a:rPr>
              <a:t>ΦΕΒΡΟΥΑΡΙΟΣ 2013</a:t>
            </a:r>
            <a:endParaRPr lang="el-GR" sz="1800" dirty="0">
              <a:latin typeface="Times New Roman" pitchFamily="18" charset="0"/>
              <a:cs typeface="Times New Roman" pitchFamily="18" charset="0"/>
            </a:endParaRPr>
          </a:p>
        </p:txBody>
      </p:sp>
    </p:spTree>
    <p:extLst>
      <p:ext uri="{BB962C8B-B14F-4D97-AF65-F5344CB8AC3E}">
        <p14:creationId xmlns:p14="http://schemas.microsoft.com/office/powerpoint/2010/main" val="714926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oley"/>
          <p:cNvPicPr/>
          <p:nvPr/>
        </p:nvPicPr>
        <p:blipFill>
          <a:blip r:embed="rId2" cstate="print"/>
          <a:srcRect/>
          <a:stretch>
            <a:fillRect/>
          </a:stretch>
        </p:blipFill>
        <p:spPr bwMode="auto">
          <a:xfrm>
            <a:off x="2031547" y="836712"/>
            <a:ext cx="5526405" cy="2067560"/>
          </a:xfrm>
          <a:prstGeom prst="rect">
            <a:avLst/>
          </a:prstGeom>
          <a:noFill/>
          <a:ln w="9525">
            <a:noFill/>
            <a:miter lim="800000"/>
            <a:headEnd/>
            <a:tailEnd/>
          </a:ln>
        </p:spPr>
      </p:pic>
      <p:sp>
        <p:nvSpPr>
          <p:cNvPr id="5" name="Rectangle 4"/>
          <p:cNvSpPr/>
          <p:nvPr/>
        </p:nvSpPr>
        <p:spPr>
          <a:xfrm>
            <a:off x="1363297" y="219952"/>
            <a:ext cx="6737095" cy="461665"/>
          </a:xfrm>
          <a:prstGeom prst="rect">
            <a:avLst/>
          </a:prstGeom>
        </p:spPr>
        <p:txBody>
          <a:bodyPr wrap="square">
            <a:spAutoFit/>
          </a:bodyPr>
          <a:lstStyle/>
          <a:p>
            <a:r>
              <a:rPr lang="el-GR" sz="2400" b="1" dirty="0">
                <a:latin typeface="Times New Roman" pitchFamily="18" charset="0"/>
                <a:cs typeface="Times New Roman" pitchFamily="18" charset="0"/>
              </a:rPr>
              <a:t>Αυτοκινητάκι που αναπηδά (</a:t>
            </a:r>
            <a:r>
              <a:rPr lang="el-GR" sz="2400" b="1" dirty="0" err="1">
                <a:latin typeface="Times New Roman" pitchFamily="18" charset="0"/>
                <a:cs typeface="Times New Roman" pitchFamily="18" charset="0"/>
              </a:rPr>
              <a:t>Rebounding</a:t>
            </a:r>
            <a:r>
              <a:rPr lang="el-GR" sz="2400" b="1" dirty="0">
                <a:latin typeface="Times New Roman" pitchFamily="18" charset="0"/>
                <a:cs typeface="Times New Roman" pitchFamily="18" charset="0"/>
              </a:rPr>
              <a:t> </a:t>
            </a:r>
            <a:r>
              <a:rPr lang="el-GR" sz="2400" b="1" dirty="0" err="1">
                <a:latin typeface="Times New Roman" pitchFamily="18" charset="0"/>
                <a:cs typeface="Times New Roman" pitchFamily="18" charset="0"/>
              </a:rPr>
              <a:t>Trolley</a:t>
            </a:r>
            <a:r>
              <a:rPr lang="el-GR" sz="2400" b="1" dirty="0">
                <a:latin typeface="Times New Roman" pitchFamily="18" charset="0"/>
                <a:cs typeface="Times New Roman" pitchFamily="18" charset="0"/>
              </a:rPr>
              <a:t>)</a:t>
            </a:r>
          </a:p>
        </p:txBody>
      </p:sp>
      <p:pic>
        <p:nvPicPr>
          <p:cNvPr id="6" name="Picture 5" descr="gaussian_gun"/>
          <p:cNvPicPr/>
          <p:nvPr/>
        </p:nvPicPr>
        <p:blipFill>
          <a:blip r:embed="rId3" cstate="print"/>
          <a:srcRect/>
          <a:stretch>
            <a:fillRect/>
          </a:stretch>
        </p:blipFill>
        <p:spPr bwMode="auto">
          <a:xfrm>
            <a:off x="2856071" y="3789040"/>
            <a:ext cx="4020185" cy="2289810"/>
          </a:xfrm>
          <a:prstGeom prst="rect">
            <a:avLst/>
          </a:prstGeom>
          <a:noFill/>
          <a:ln w="9525">
            <a:noFill/>
            <a:miter lim="800000"/>
            <a:headEnd/>
            <a:tailEnd/>
          </a:ln>
        </p:spPr>
      </p:pic>
      <p:sp>
        <p:nvSpPr>
          <p:cNvPr id="7" name="Rectangle 6"/>
          <p:cNvSpPr/>
          <p:nvPr/>
        </p:nvSpPr>
        <p:spPr>
          <a:xfrm>
            <a:off x="2297059" y="3140968"/>
            <a:ext cx="4939237" cy="461665"/>
          </a:xfrm>
          <a:prstGeom prst="rect">
            <a:avLst/>
          </a:prstGeom>
        </p:spPr>
        <p:txBody>
          <a:bodyPr wrap="none">
            <a:spAutoFit/>
          </a:bodyPr>
          <a:lstStyle/>
          <a:p>
            <a:r>
              <a:rPr lang="el-GR" sz="2400" b="1" dirty="0">
                <a:latin typeface="Times New Roman" pitchFamily="18" charset="0"/>
                <a:cs typeface="Times New Roman" pitchFamily="18" charset="0"/>
              </a:rPr>
              <a:t>Το κανόνι του </a:t>
            </a:r>
            <a:r>
              <a:rPr lang="en-US" sz="2400" b="1" dirty="0">
                <a:latin typeface="Times New Roman" pitchFamily="18" charset="0"/>
                <a:cs typeface="Times New Roman" pitchFamily="18" charset="0"/>
              </a:rPr>
              <a:t>Gauss</a:t>
            </a:r>
            <a:r>
              <a:rPr lang="el-GR" sz="2400" b="1" dirty="0">
                <a:latin typeface="Times New Roman" pitchFamily="18" charset="0"/>
                <a:cs typeface="Times New Roman" pitchFamily="18" charset="0"/>
              </a:rPr>
              <a:t> (</a:t>
            </a:r>
            <a:r>
              <a:rPr lang="el-GR" sz="2400" b="1" dirty="0" err="1">
                <a:latin typeface="Times New Roman" pitchFamily="18" charset="0"/>
                <a:cs typeface="Times New Roman" pitchFamily="18" charset="0"/>
              </a:rPr>
              <a:t>Gaussian</a:t>
            </a:r>
            <a:r>
              <a:rPr lang="el-GR" sz="2400" b="1" dirty="0">
                <a:latin typeface="Times New Roman" pitchFamily="18" charset="0"/>
                <a:cs typeface="Times New Roman" pitchFamily="18" charset="0"/>
              </a:rPr>
              <a:t> </a:t>
            </a:r>
            <a:r>
              <a:rPr lang="el-GR" sz="2400" b="1" dirty="0" err="1">
                <a:latin typeface="Times New Roman" pitchFamily="18" charset="0"/>
                <a:cs typeface="Times New Roman" pitchFamily="18" charset="0"/>
              </a:rPr>
              <a:t>gun</a:t>
            </a:r>
            <a:r>
              <a:rPr lang="el-GR" sz="2400" b="1" dirty="0">
                <a:latin typeface="Times New Roman" pitchFamily="18" charset="0"/>
                <a:cs typeface="Times New Roman" pitchFamily="18" charset="0"/>
              </a:rPr>
              <a:t>)</a:t>
            </a:r>
          </a:p>
        </p:txBody>
      </p:sp>
    </p:spTree>
    <p:extLst>
      <p:ext uri="{BB962C8B-B14F-4D97-AF65-F5344CB8AC3E}">
        <p14:creationId xmlns:p14="http://schemas.microsoft.com/office/powerpoint/2010/main" val="430250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32656"/>
            <a:ext cx="8229600" cy="5256584"/>
          </a:xfrm>
        </p:spPr>
        <p:txBody>
          <a:bodyPr>
            <a:normAutofit/>
          </a:bodyPr>
          <a:lstStyle/>
          <a:p>
            <a:pPr algn="just"/>
            <a:r>
              <a:rPr lang="el-GR" sz="2400" dirty="0" smtClean="0">
                <a:latin typeface="Times New Roman" pitchFamily="18" charset="0"/>
                <a:cs typeface="Times New Roman" pitchFamily="18" charset="0"/>
                <a:hlinkClick r:id="rId2" action="ppaction://hlinkfile"/>
              </a:rPr>
              <a:t>Το</a:t>
            </a:r>
            <a:r>
              <a:rPr lang="en-US" sz="2400" dirty="0" smtClean="0">
                <a:latin typeface="Times New Roman" pitchFamily="18" charset="0"/>
                <a:cs typeface="Times New Roman" pitchFamily="18" charset="0"/>
                <a:hlinkClick r:id="rId2" action="ppaction://hlinkfile"/>
              </a:rPr>
              <a:t> </a:t>
            </a:r>
            <a:r>
              <a:rPr lang="el-GR" sz="2400" dirty="0" smtClean="0">
                <a:latin typeface="Times New Roman" pitchFamily="18" charset="0"/>
                <a:cs typeface="Times New Roman" pitchFamily="18" charset="0"/>
                <a:hlinkClick r:id="rId2" action="ppaction://hlinkfile"/>
              </a:rPr>
              <a:t>διδακτικό </a:t>
            </a:r>
            <a:r>
              <a:rPr lang="el-GR" sz="2400" dirty="0">
                <a:latin typeface="Times New Roman" pitchFamily="18" charset="0"/>
                <a:cs typeface="Times New Roman" pitchFamily="18" charset="0"/>
                <a:hlinkClick r:id="rId2" action="ppaction://hlinkfile"/>
              </a:rPr>
              <a:t>υλικό </a:t>
            </a:r>
            <a:r>
              <a:rPr lang="el-GR" sz="2400" dirty="0">
                <a:latin typeface="Times New Roman" pitchFamily="18" charset="0"/>
                <a:cs typeface="Times New Roman" pitchFamily="18" charset="0"/>
              </a:rPr>
              <a:t>είναι χωρισμένο σε τρία μέρη. </a:t>
            </a:r>
            <a:endParaRPr lang="en-US" sz="2400" dirty="0" smtClean="0">
              <a:latin typeface="Times New Roman" pitchFamily="18" charset="0"/>
              <a:cs typeface="Times New Roman" pitchFamily="18" charset="0"/>
            </a:endParaRPr>
          </a:p>
          <a:p>
            <a:pPr marL="0" indent="0" algn="just">
              <a:buNone/>
            </a:pPr>
            <a:endParaRPr lang="en-US" sz="2400" dirty="0">
              <a:latin typeface="Times New Roman" pitchFamily="18" charset="0"/>
              <a:cs typeface="Times New Roman" pitchFamily="18" charset="0"/>
            </a:endParaRPr>
          </a:p>
          <a:p>
            <a:pPr marL="0" indent="0" algn="just">
              <a:buNone/>
            </a:pPr>
            <a:r>
              <a:rPr lang="el-GR" sz="2400" dirty="0" smtClean="0">
                <a:latin typeface="Times New Roman" pitchFamily="18" charset="0"/>
                <a:cs typeface="Times New Roman" pitchFamily="18" charset="0"/>
              </a:rPr>
              <a:t>Στο </a:t>
            </a:r>
            <a:r>
              <a:rPr lang="el-GR" sz="2400" dirty="0">
                <a:latin typeface="Times New Roman" pitchFamily="18" charset="0"/>
                <a:cs typeface="Times New Roman" pitchFamily="18" charset="0"/>
              </a:rPr>
              <a:t>πρώτο μέρος υπάρχουν θεωρητικές ερωτήσεις και καλούνται οι μαθητές να κάνουν κάποιες προβλέψεις. </a:t>
            </a:r>
            <a:endParaRPr lang="en-US" sz="2400" dirty="0" smtClean="0">
              <a:latin typeface="Times New Roman" pitchFamily="18" charset="0"/>
              <a:cs typeface="Times New Roman" pitchFamily="18" charset="0"/>
            </a:endParaRPr>
          </a:p>
          <a:p>
            <a:pPr marL="0" indent="0" algn="just">
              <a:buNone/>
            </a:pPr>
            <a:endParaRPr lang="en-US" sz="2400" dirty="0">
              <a:latin typeface="Times New Roman" pitchFamily="18" charset="0"/>
              <a:cs typeface="Times New Roman" pitchFamily="18" charset="0"/>
            </a:endParaRPr>
          </a:p>
          <a:p>
            <a:pPr marL="0" indent="0" algn="just">
              <a:buNone/>
            </a:pPr>
            <a:r>
              <a:rPr lang="el-GR" sz="2400" dirty="0" smtClean="0">
                <a:latin typeface="Times New Roman" pitchFamily="18" charset="0"/>
                <a:cs typeface="Times New Roman" pitchFamily="18" charset="0"/>
              </a:rPr>
              <a:t>Στο </a:t>
            </a:r>
            <a:r>
              <a:rPr lang="el-GR" sz="2400" dirty="0">
                <a:latin typeface="Times New Roman" pitchFamily="18" charset="0"/>
                <a:cs typeface="Times New Roman" pitchFamily="18" charset="0"/>
              </a:rPr>
              <a:t>δεύτερο μέρος οι μαθητές καλούνται να συναρμολογήσουν την πειραματική διάταξη και να πάρουν μετρήσεις, να κατασκευάσουν γραφικές παραστάσεις με </a:t>
            </a:r>
            <a:r>
              <a:rPr lang="el-GR" sz="2400" dirty="0" smtClean="0">
                <a:latin typeface="Times New Roman" pitchFamily="18" charset="0"/>
                <a:cs typeface="Times New Roman" pitchFamily="18" charset="0"/>
              </a:rPr>
              <a:t>τη </a:t>
            </a:r>
            <a:r>
              <a:rPr lang="el-GR" sz="2400" dirty="0">
                <a:latin typeface="Times New Roman" pitchFamily="18" charset="0"/>
                <a:cs typeface="Times New Roman" pitchFamily="18" charset="0"/>
              </a:rPr>
              <a:t>βοήθεια των ΤΠΕ</a:t>
            </a:r>
            <a:r>
              <a:rPr lang="el-GR"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marL="0" indent="0" algn="just">
              <a:buNone/>
            </a:pPr>
            <a:endParaRPr lang="en-US" sz="2400" dirty="0">
              <a:latin typeface="Times New Roman" pitchFamily="18" charset="0"/>
              <a:cs typeface="Times New Roman" pitchFamily="18" charset="0"/>
            </a:endParaRPr>
          </a:p>
          <a:p>
            <a:pPr marL="0" indent="0" algn="just">
              <a:buNone/>
            </a:pP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Στο τρίτο μέρος οι μαθητές κατασκευάζουν ένα μοντέλο που </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περιγράφει το φαινόμενο. </a:t>
            </a:r>
          </a:p>
          <a:p>
            <a:endParaRPr lang="el-GR" dirty="0"/>
          </a:p>
        </p:txBody>
      </p:sp>
    </p:spTree>
    <p:extLst>
      <p:ext uri="{BB962C8B-B14F-4D97-AF65-F5344CB8AC3E}">
        <p14:creationId xmlns:p14="http://schemas.microsoft.com/office/powerpoint/2010/main" val="537993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264696"/>
          </a:xfrm>
        </p:spPr>
        <p:txBody>
          <a:bodyPr>
            <a:normAutofit fontScale="70000" lnSpcReduction="20000"/>
          </a:bodyPr>
          <a:lstStyle/>
          <a:p>
            <a:pPr algn="just"/>
            <a:r>
              <a:rPr lang="el-GR" dirty="0">
                <a:latin typeface="Times New Roman" pitchFamily="18" charset="0"/>
                <a:cs typeface="Times New Roman" pitchFamily="18" charset="0"/>
              </a:rPr>
              <a:t>Το διδακτικό υλικό το οποίο  χρησιμοποιήθηκε στην προτεινόμενη εργασία σχεδιάστηκε ώστε να κάνει χρήση σε διδακτικά μέσα, μεθόδους και διδακτική προσέγγιση τα οποία, με βάση την υπάρχουσα βιβλιογραφία, </a:t>
            </a:r>
            <a:r>
              <a:rPr lang="el-GR" dirty="0" smtClean="0">
                <a:latin typeface="Times New Roman" pitchFamily="18" charset="0"/>
                <a:cs typeface="Times New Roman" pitchFamily="18" charset="0"/>
              </a:rPr>
              <a:t>αποδείχθηκαν </a:t>
            </a:r>
            <a:r>
              <a:rPr lang="el-GR" dirty="0">
                <a:latin typeface="Times New Roman" pitchFamily="18" charset="0"/>
                <a:cs typeface="Times New Roman" pitchFamily="18" charset="0"/>
              </a:rPr>
              <a:t>αποτελεσματικά.</a:t>
            </a:r>
          </a:p>
          <a:p>
            <a:pPr marL="0" indent="0" algn="just">
              <a:buNone/>
            </a:pPr>
            <a:r>
              <a:rPr lang="el-GR" dirty="0">
                <a:latin typeface="Times New Roman" pitchFamily="18" charset="0"/>
                <a:cs typeface="Times New Roman" pitchFamily="18" charset="0"/>
              </a:rPr>
              <a:t> </a:t>
            </a:r>
          </a:p>
          <a:p>
            <a:pPr algn="just"/>
            <a:r>
              <a:rPr lang="el-GR" dirty="0">
                <a:latin typeface="Times New Roman" pitchFamily="18" charset="0"/>
                <a:cs typeface="Times New Roman" pitchFamily="18" charset="0"/>
              </a:rPr>
              <a:t>Η διδακτική προσέγγιση η οποία επιλέγηκε να χρησιμοποιηθεί είναι αυτή της διερώτησης (</a:t>
            </a:r>
            <a:r>
              <a:rPr lang="el-GR" dirty="0" err="1">
                <a:latin typeface="Times New Roman" pitchFamily="18" charset="0"/>
                <a:cs typeface="Times New Roman" pitchFamily="18" charset="0"/>
              </a:rPr>
              <a:t>McDermott</a:t>
            </a:r>
            <a:r>
              <a:rPr lang="el-GR" dirty="0">
                <a:latin typeface="Times New Roman" pitchFamily="18" charset="0"/>
                <a:cs typeface="Times New Roman" pitchFamily="18" charset="0"/>
              </a:rPr>
              <a:t>, 1991). Ο λόγος για τον οποίο έγινε η συγκεκριμένη επιλογή είναι η θετική επίδρασή της τόσο σε μαθητές όσο και σε φοιτητές αλλά και σε εκπαιδευτικούς (</a:t>
            </a:r>
            <a:r>
              <a:rPr lang="el-GR" dirty="0" err="1">
                <a:latin typeface="Times New Roman" pitchFamily="18" charset="0"/>
                <a:cs typeface="Times New Roman" pitchFamily="18" charset="0"/>
              </a:rPr>
              <a:t>Messina</a:t>
            </a:r>
            <a:r>
              <a:rPr lang="el-GR" dirty="0">
                <a:latin typeface="Times New Roman" pitchFamily="18" charset="0"/>
                <a:cs typeface="Times New Roman" pitchFamily="18" charset="0"/>
              </a:rPr>
              <a:t> &amp; </a:t>
            </a:r>
            <a:r>
              <a:rPr lang="el-GR" dirty="0" err="1">
                <a:latin typeface="Times New Roman" pitchFamily="18" charset="0"/>
                <a:cs typeface="Times New Roman" pitchFamily="18" charset="0"/>
              </a:rPr>
              <a:t>McDermott</a:t>
            </a:r>
            <a:r>
              <a:rPr lang="el-GR" dirty="0">
                <a:latin typeface="Times New Roman" pitchFamily="18" charset="0"/>
                <a:cs typeface="Times New Roman" pitchFamily="18" charset="0"/>
              </a:rPr>
              <a:t>, 2003; </a:t>
            </a:r>
            <a:r>
              <a:rPr lang="el-GR" dirty="0" err="1">
                <a:latin typeface="Times New Roman" pitchFamily="18" charset="0"/>
                <a:cs typeface="Times New Roman" pitchFamily="18" charset="0"/>
              </a:rPr>
              <a:t>McDermott</a:t>
            </a:r>
            <a:r>
              <a:rPr lang="el-GR" dirty="0">
                <a:latin typeface="Times New Roman" pitchFamily="18" charset="0"/>
                <a:cs typeface="Times New Roman" pitchFamily="18" charset="0"/>
              </a:rPr>
              <a:t> &amp; </a:t>
            </a:r>
            <a:r>
              <a:rPr lang="el-GR" dirty="0" err="1">
                <a:latin typeface="Times New Roman" pitchFamily="18" charset="0"/>
                <a:cs typeface="Times New Roman" pitchFamily="18" charset="0"/>
              </a:rPr>
              <a:t>Shaffer</a:t>
            </a:r>
            <a:r>
              <a:rPr lang="el-GR" dirty="0">
                <a:latin typeface="Times New Roman" pitchFamily="18" charset="0"/>
                <a:cs typeface="Times New Roman" pitchFamily="18" charset="0"/>
              </a:rPr>
              <a:t>, 2000; </a:t>
            </a:r>
            <a:r>
              <a:rPr lang="el-GR" dirty="0" err="1">
                <a:latin typeface="Times New Roman" pitchFamily="18" charset="0"/>
                <a:cs typeface="Times New Roman" pitchFamily="18" charset="0"/>
              </a:rPr>
              <a:t>McDermott</a:t>
            </a:r>
            <a:r>
              <a:rPr lang="el-GR" dirty="0">
                <a:latin typeface="Times New Roman" pitchFamily="18" charset="0"/>
                <a:cs typeface="Times New Roman" pitchFamily="18" charset="0"/>
              </a:rPr>
              <a:t> &amp; </a:t>
            </a:r>
            <a:r>
              <a:rPr lang="el-GR" dirty="0" err="1">
                <a:latin typeface="Times New Roman" pitchFamily="18" charset="0"/>
                <a:cs typeface="Times New Roman" pitchFamily="18" charset="0"/>
              </a:rPr>
              <a:t>Shaffer</a:t>
            </a:r>
            <a:r>
              <a:rPr lang="el-GR" dirty="0">
                <a:latin typeface="Times New Roman" pitchFamily="18" charset="0"/>
                <a:cs typeface="Times New Roman" pitchFamily="18" charset="0"/>
              </a:rPr>
              <a:t> &amp; </a:t>
            </a:r>
            <a:r>
              <a:rPr lang="el-GR" dirty="0" err="1">
                <a:latin typeface="Times New Roman" pitchFamily="18" charset="0"/>
                <a:cs typeface="Times New Roman" pitchFamily="18" charset="0"/>
              </a:rPr>
              <a:t>Constantinou</a:t>
            </a:r>
            <a:r>
              <a:rPr lang="el-GR" dirty="0">
                <a:latin typeface="Times New Roman" pitchFamily="18" charset="0"/>
                <a:cs typeface="Times New Roman" pitchFamily="18" charset="0"/>
              </a:rPr>
              <a:t>, 2000; </a:t>
            </a:r>
            <a:r>
              <a:rPr lang="el-GR" dirty="0" err="1">
                <a:latin typeface="Times New Roman" pitchFamily="18" charset="0"/>
                <a:cs typeface="Times New Roman" pitchFamily="18" charset="0"/>
              </a:rPr>
              <a:t>Shymansky</a:t>
            </a:r>
            <a:r>
              <a:rPr lang="el-GR" dirty="0">
                <a:latin typeface="Times New Roman" pitchFamily="18" charset="0"/>
                <a:cs typeface="Times New Roman" pitchFamily="18" charset="0"/>
              </a:rPr>
              <a:t> </a:t>
            </a:r>
            <a:r>
              <a:rPr lang="el-GR" dirty="0" err="1">
                <a:latin typeface="Times New Roman" pitchFamily="18" charset="0"/>
                <a:cs typeface="Times New Roman" pitchFamily="18" charset="0"/>
              </a:rPr>
              <a:t>et</a:t>
            </a:r>
            <a:r>
              <a:rPr lang="el-GR" dirty="0">
                <a:latin typeface="Times New Roman" pitchFamily="18" charset="0"/>
                <a:cs typeface="Times New Roman" pitchFamily="18" charset="0"/>
              </a:rPr>
              <a:t>. </a:t>
            </a:r>
            <a:r>
              <a:rPr lang="el-GR" dirty="0" err="1">
                <a:latin typeface="Times New Roman" pitchFamily="18" charset="0"/>
                <a:cs typeface="Times New Roman" pitchFamily="18" charset="0"/>
              </a:rPr>
              <a:t>Al</a:t>
            </a:r>
            <a:r>
              <a:rPr lang="el-GR" dirty="0">
                <a:latin typeface="Times New Roman" pitchFamily="18" charset="0"/>
                <a:cs typeface="Times New Roman" pitchFamily="18" charset="0"/>
              </a:rPr>
              <a:t>., 1990; </a:t>
            </a:r>
            <a:r>
              <a:rPr lang="el-GR" dirty="0" err="1">
                <a:latin typeface="Times New Roman" pitchFamily="18" charset="0"/>
                <a:cs typeface="Times New Roman" pitchFamily="18" charset="0"/>
              </a:rPr>
              <a:t>Mechling</a:t>
            </a:r>
            <a:r>
              <a:rPr lang="el-GR" dirty="0">
                <a:latin typeface="Times New Roman" pitchFamily="18" charset="0"/>
                <a:cs typeface="Times New Roman" pitchFamily="18" charset="0"/>
              </a:rPr>
              <a:t> &amp; </a:t>
            </a:r>
            <a:r>
              <a:rPr lang="el-GR" dirty="0" err="1">
                <a:latin typeface="Times New Roman" pitchFamily="18" charset="0"/>
                <a:cs typeface="Times New Roman" pitchFamily="18" charset="0"/>
              </a:rPr>
              <a:t>Oliver</a:t>
            </a:r>
            <a:r>
              <a:rPr lang="el-GR" dirty="0">
                <a:latin typeface="Times New Roman" pitchFamily="18" charset="0"/>
                <a:cs typeface="Times New Roman" pitchFamily="18" charset="0"/>
              </a:rPr>
              <a:t>, 1983; </a:t>
            </a:r>
            <a:r>
              <a:rPr lang="el-GR" dirty="0" err="1">
                <a:latin typeface="Times New Roman" pitchFamily="18" charset="0"/>
                <a:cs typeface="Times New Roman" pitchFamily="18" charset="0"/>
              </a:rPr>
              <a:t>Hurd</a:t>
            </a:r>
            <a:r>
              <a:rPr lang="el-GR" dirty="0">
                <a:latin typeface="Times New Roman" pitchFamily="18" charset="0"/>
                <a:cs typeface="Times New Roman" pitchFamily="18" charset="0"/>
              </a:rPr>
              <a:t>, 1998) σε  ότι αφορά στη καλλιέργεια δεξιοτήτων σκέψης, επίλυσης προβλημάτων και επιστημονικής μεθόδου και καλλιέργειας θετικών στάσεων ως προς τη μάθηση.</a:t>
            </a:r>
          </a:p>
          <a:p>
            <a:pPr marL="0" indent="0" algn="just">
              <a:buNone/>
            </a:pPr>
            <a:r>
              <a:rPr lang="el-GR" dirty="0">
                <a:latin typeface="Times New Roman" pitchFamily="18" charset="0"/>
                <a:cs typeface="Times New Roman" pitchFamily="18" charset="0"/>
              </a:rPr>
              <a:t> </a:t>
            </a:r>
          </a:p>
          <a:p>
            <a:pPr algn="just"/>
            <a:r>
              <a:rPr lang="el-GR" dirty="0">
                <a:latin typeface="Times New Roman" pitchFamily="18" charset="0"/>
                <a:cs typeface="Times New Roman" pitchFamily="18" charset="0"/>
              </a:rPr>
              <a:t>Με βάση τη φιλοσοφία της διδακτικής προσέγγισης της διερώτησης, οι μανθάνοντες συμμετέχουν ενεργά στη μαθησιακή διαδικασία, αφού ως μέλη μικρών ομάδων που απαρτίζονται από τρία ή τέσσερα άτομα, εμπλέκονται συνεχώς σε ανταλλαγή ιδεών. </a:t>
            </a:r>
          </a:p>
          <a:p>
            <a:pPr marL="0" indent="0">
              <a:buNone/>
            </a:pPr>
            <a:r>
              <a:rPr lang="el-GR" dirty="0"/>
              <a:t> </a:t>
            </a:r>
          </a:p>
          <a:p>
            <a:pPr marL="0" indent="0">
              <a:buNone/>
            </a:pPr>
            <a:endParaRPr lang="el-GR" dirty="0"/>
          </a:p>
        </p:txBody>
      </p:sp>
    </p:spTree>
    <p:extLst>
      <p:ext uri="{BB962C8B-B14F-4D97-AF65-F5344CB8AC3E}">
        <p14:creationId xmlns:p14="http://schemas.microsoft.com/office/powerpoint/2010/main" val="2898291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712968" cy="6264696"/>
          </a:xfrm>
        </p:spPr>
        <p:txBody>
          <a:bodyPr>
            <a:normAutofit fontScale="40000" lnSpcReduction="20000"/>
          </a:bodyPr>
          <a:lstStyle/>
          <a:p>
            <a:pPr algn="just"/>
            <a:r>
              <a:rPr lang="el-GR" sz="5500" dirty="0">
                <a:latin typeface="Times New Roman" pitchFamily="18" charset="0"/>
                <a:cs typeface="Times New Roman" pitchFamily="18" charset="0"/>
              </a:rPr>
              <a:t>Η διερώτηση στην επιστήμη και τη διδασκαλία στηρίζεται σε πέντε βασικούς πυλώνες (</a:t>
            </a:r>
            <a:r>
              <a:rPr lang="el-GR" sz="5500" dirty="0" err="1">
                <a:latin typeface="Times New Roman" pitchFamily="18" charset="0"/>
                <a:cs typeface="Times New Roman" pitchFamily="18" charset="0"/>
              </a:rPr>
              <a:t>National</a:t>
            </a:r>
            <a:r>
              <a:rPr lang="el-GR" sz="5500" dirty="0">
                <a:latin typeface="Times New Roman" pitchFamily="18" charset="0"/>
                <a:cs typeface="Times New Roman" pitchFamily="18" charset="0"/>
              </a:rPr>
              <a:t> </a:t>
            </a:r>
            <a:r>
              <a:rPr lang="el-GR" sz="5500" dirty="0" err="1">
                <a:latin typeface="Times New Roman" pitchFamily="18" charset="0"/>
                <a:cs typeface="Times New Roman" pitchFamily="18" charset="0"/>
              </a:rPr>
              <a:t>Research</a:t>
            </a:r>
            <a:r>
              <a:rPr lang="el-GR" sz="5500" dirty="0">
                <a:latin typeface="Times New Roman" pitchFamily="18" charset="0"/>
                <a:cs typeface="Times New Roman" pitchFamily="18" charset="0"/>
              </a:rPr>
              <a:t> </a:t>
            </a:r>
            <a:r>
              <a:rPr lang="el-GR" sz="5500" dirty="0" err="1">
                <a:latin typeface="Times New Roman" pitchFamily="18" charset="0"/>
                <a:cs typeface="Times New Roman" pitchFamily="18" charset="0"/>
              </a:rPr>
              <a:t>Council</a:t>
            </a:r>
            <a:r>
              <a:rPr lang="el-GR" sz="5500" dirty="0">
                <a:latin typeface="Times New Roman" pitchFamily="18" charset="0"/>
                <a:cs typeface="Times New Roman" pitchFamily="18" charset="0"/>
              </a:rPr>
              <a:t>, 2000), που είναι οι εξής: </a:t>
            </a:r>
          </a:p>
          <a:p>
            <a:pPr marL="0" indent="0" algn="just">
              <a:buNone/>
            </a:pPr>
            <a:r>
              <a:rPr lang="el-GR" sz="5500" dirty="0">
                <a:latin typeface="Times New Roman" pitchFamily="18" charset="0"/>
                <a:cs typeface="Times New Roman" pitchFamily="18" charset="0"/>
              </a:rPr>
              <a:t> </a:t>
            </a:r>
          </a:p>
          <a:p>
            <a:pPr marL="0" indent="0" algn="just">
              <a:buNone/>
            </a:pPr>
            <a:r>
              <a:rPr lang="en-US" sz="5500" dirty="0" smtClean="0">
                <a:latin typeface="Times New Roman" pitchFamily="18" charset="0"/>
                <a:cs typeface="Times New Roman" pitchFamily="18" charset="0"/>
              </a:rPr>
              <a:t>1) </a:t>
            </a:r>
            <a:r>
              <a:rPr lang="el-GR" sz="5500" dirty="0" smtClean="0">
                <a:latin typeface="Times New Roman" pitchFamily="18" charset="0"/>
                <a:cs typeface="Times New Roman" pitchFamily="18" charset="0"/>
              </a:rPr>
              <a:t>Οι </a:t>
            </a:r>
            <a:r>
              <a:rPr lang="el-GR" sz="5500" dirty="0">
                <a:latin typeface="Times New Roman" pitchFamily="18" charset="0"/>
                <a:cs typeface="Times New Roman" pitchFamily="18" charset="0"/>
              </a:rPr>
              <a:t>μανθάνοντες εμπλέκονται σε επιστημονικά ερωτήματα τα οποία αφορούν αντικείμενα, οργανισμούς και φαινόμενα από το φυσικό </a:t>
            </a:r>
            <a:r>
              <a:rPr lang="el-GR" sz="5500" dirty="0" smtClean="0">
                <a:latin typeface="Times New Roman" pitchFamily="18" charset="0"/>
                <a:cs typeface="Times New Roman" pitchFamily="18" charset="0"/>
              </a:rPr>
              <a:t>κόσμο</a:t>
            </a:r>
            <a:r>
              <a:rPr lang="en-US" sz="5500" dirty="0" smtClean="0">
                <a:latin typeface="Times New Roman" pitchFamily="18" charset="0"/>
                <a:cs typeface="Times New Roman" pitchFamily="18" charset="0"/>
              </a:rPr>
              <a:t>.</a:t>
            </a:r>
          </a:p>
          <a:p>
            <a:pPr marL="0" indent="0" algn="just">
              <a:buNone/>
            </a:pPr>
            <a:endParaRPr lang="en-US" sz="5500" dirty="0" smtClean="0">
              <a:latin typeface="Times New Roman" pitchFamily="18" charset="0"/>
              <a:cs typeface="Times New Roman" pitchFamily="18" charset="0"/>
            </a:endParaRPr>
          </a:p>
          <a:p>
            <a:pPr marL="0" indent="0" algn="just">
              <a:buNone/>
            </a:pPr>
            <a:r>
              <a:rPr lang="en-US" sz="5500" dirty="0" smtClean="0">
                <a:latin typeface="Times New Roman" pitchFamily="18" charset="0"/>
                <a:cs typeface="Times New Roman" pitchFamily="18" charset="0"/>
              </a:rPr>
              <a:t>2) </a:t>
            </a:r>
            <a:r>
              <a:rPr lang="el-GR" sz="5500" dirty="0" smtClean="0">
                <a:latin typeface="Times New Roman" pitchFamily="18" charset="0"/>
                <a:cs typeface="Times New Roman" pitchFamily="18" charset="0"/>
              </a:rPr>
              <a:t>Συλλέγουν </a:t>
            </a:r>
            <a:r>
              <a:rPr lang="el-GR" sz="5500" dirty="0">
                <a:latin typeface="Times New Roman" pitchFamily="18" charset="0"/>
                <a:cs typeface="Times New Roman" pitchFamily="18" charset="0"/>
              </a:rPr>
              <a:t>δεδομένα που τους επιτρέπουν να αναπτύξουν και να αξιολογήσουν ερμηνείες που αφορούν τα υπό μελέτη επιστημονικά ερωτήματα. </a:t>
            </a:r>
            <a:endParaRPr lang="en-US" sz="5500" dirty="0" smtClean="0">
              <a:latin typeface="Times New Roman" pitchFamily="18" charset="0"/>
              <a:cs typeface="Times New Roman" pitchFamily="18" charset="0"/>
            </a:endParaRPr>
          </a:p>
          <a:p>
            <a:pPr marL="0" indent="0" algn="just">
              <a:buNone/>
            </a:pPr>
            <a:endParaRPr lang="en-US" sz="5500" dirty="0" smtClean="0">
              <a:latin typeface="Times New Roman" pitchFamily="18" charset="0"/>
              <a:cs typeface="Times New Roman" pitchFamily="18" charset="0"/>
            </a:endParaRPr>
          </a:p>
          <a:p>
            <a:pPr marL="0" indent="0" algn="just">
              <a:buNone/>
            </a:pPr>
            <a:r>
              <a:rPr lang="en-US" sz="5500" dirty="0" smtClean="0">
                <a:latin typeface="Times New Roman" pitchFamily="18" charset="0"/>
                <a:cs typeface="Times New Roman" pitchFamily="18" charset="0"/>
              </a:rPr>
              <a:t>3) </a:t>
            </a:r>
            <a:r>
              <a:rPr lang="el-GR" sz="5500" dirty="0" smtClean="0">
                <a:latin typeface="Times New Roman" pitchFamily="18" charset="0"/>
                <a:cs typeface="Times New Roman" pitchFamily="18" charset="0"/>
              </a:rPr>
              <a:t>Αξιοποιούν </a:t>
            </a:r>
            <a:r>
              <a:rPr lang="el-GR" sz="5500" dirty="0">
                <a:latin typeface="Times New Roman" pitchFamily="18" charset="0"/>
                <a:cs typeface="Times New Roman" pitchFamily="18" charset="0"/>
              </a:rPr>
              <a:t>τα δεδομένα που έχουν συλλέξει και διατυπώνουν ερμηνείες για τα υπό διερεύνηση ερωτήματα. </a:t>
            </a:r>
            <a:endParaRPr lang="en-US" sz="5500" dirty="0" smtClean="0">
              <a:latin typeface="Times New Roman" pitchFamily="18" charset="0"/>
              <a:cs typeface="Times New Roman" pitchFamily="18" charset="0"/>
            </a:endParaRPr>
          </a:p>
          <a:p>
            <a:pPr marL="0" indent="0" algn="just">
              <a:buNone/>
            </a:pPr>
            <a:endParaRPr lang="en-US" sz="5500" dirty="0" smtClean="0">
              <a:latin typeface="Times New Roman" pitchFamily="18" charset="0"/>
              <a:cs typeface="Times New Roman" pitchFamily="18" charset="0"/>
            </a:endParaRPr>
          </a:p>
          <a:p>
            <a:pPr marL="0" indent="0" algn="just">
              <a:buNone/>
            </a:pPr>
            <a:r>
              <a:rPr lang="en-US" sz="5500" dirty="0" smtClean="0">
                <a:latin typeface="Times New Roman" pitchFamily="18" charset="0"/>
                <a:cs typeface="Times New Roman" pitchFamily="18" charset="0"/>
              </a:rPr>
              <a:t>4) </a:t>
            </a:r>
            <a:r>
              <a:rPr lang="el-GR" sz="5500" dirty="0" smtClean="0">
                <a:latin typeface="Times New Roman" pitchFamily="18" charset="0"/>
                <a:cs typeface="Times New Roman" pitchFamily="18" charset="0"/>
              </a:rPr>
              <a:t>Αξιολογούν </a:t>
            </a:r>
            <a:r>
              <a:rPr lang="el-GR" sz="5500" dirty="0">
                <a:latin typeface="Times New Roman" pitchFamily="18" charset="0"/>
                <a:cs typeface="Times New Roman" pitchFamily="18" charset="0"/>
              </a:rPr>
              <a:t>τις ερμηνείες τους λαμβάνοντας υπόψη εναλλακτικές ερμηνείες, ιδιαίτερα εκείνες οι οποίες προέρχονται από έγκυρες επιστημονικές πηγές. </a:t>
            </a:r>
            <a:endParaRPr lang="en-US" sz="5500" dirty="0" smtClean="0">
              <a:latin typeface="Times New Roman" pitchFamily="18" charset="0"/>
              <a:cs typeface="Times New Roman" pitchFamily="18" charset="0"/>
            </a:endParaRPr>
          </a:p>
          <a:p>
            <a:pPr marL="0" indent="0" algn="just">
              <a:buNone/>
            </a:pPr>
            <a:endParaRPr lang="en-US" sz="5500" dirty="0" smtClean="0">
              <a:latin typeface="Times New Roman" pitchFamily="18" charset="0"/>
              <a:cs typeface="Times New Roman" pitchFamily="18" charset="0"/>
            </a:endParaRPr>
          </a:p>
          <a:p>
            <a:pPr marL="0" indent="0" algn="just">
              <a:buNone/>
            </a:pPr>
            <a:r>
              <a:rPr lang="en-US" sz="5500" dirty="0" smtClean="0">
                <a:latin typeface="Times New Roman" pitchFamily="18" charset="0"/>
                <a:cs typeface="Times New Roman" pitchFamily="18" charset="0"/>
              </a:rPr>
              <a:t>5) </a:t>
            </a:r>
            <a:r>
              <a:rPr lang="el-GR" sz="5500" dirty="0" smtClean="0">
                <a:latin typeface="Times New Roman" pitchFamily="18" charset="0"/>
                <a:cs typeface="Times New Roman" pitchFamily="18" charset="0"/>
              </a:rPr>
              <a:t>Ανακοινώνουν </a:t>
            </a:r>
            <a:r>
              <a:rPr lang="el-GR" sz="5500" dirty="0">
                <a:latin typeface="Times New Roman" pitchFamily="18" charset="0"/>
                <a:cs typeface="Times New Roman" pitchFamily="18" charset="0"/>
              </a:rPr>
              <a:t>και τεκμηριώνουν τις ερμηνείες στις οποίες κατέληξαν.</a:t>
            </a:r>
          </a:p>
          <a:p>
            <a:endParaRPr lang="el-GR" dirty="0"/>
          </a:p>
        </p:txBody>
      </p:sp>
    </p:spTree>
    <p:extLst>
      <p:ext uri="{BB962C8B-B14F-4D97-AF65-F5344CB8AC3E}">
        <p14:creationId xmlns:p14="http://schemas.microsoft.com/office/powerpoint/2010/main" val="12636416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336704"/>
          </a:xfrm>
        </p:spPr>
        <p:txBody>
          <a:bodyPr>
            <a:normAutofit/>
          </a:bodyPr>
          <a:lstStyle/>
          <a:p>
            <a:pPr algn="just"/>
            <a:r>
              <a:rPr lang="el-GR" sz="2400" dirty="0">
                <a:latin typeface="Times New Roman" pitchFamily="18" charset="0"/>
                <a:cs typeface="Times New Roman" pitchFamily="18" charset="0"/>
              </a:rPr>
              <a:t>Τόσο η συλλογή δεδομένων με την χρήση αισθητήρων, όσο και η μοντελοποίηση έγιναν με την χρήση του λογισμικού </a:t>
            </a:r>
            <a:r>
              <a:rPr lang="en-US" sz="2400" dirty="0">
                <a:latin typeface="Times New Roman" pitchFamily="18" charset="0"/>
                <a:cs typeface="Times New Roman" pitchFamily="18" charset="0"/>
              </a:rPr>
              <a:t>Insight</a:t>
            </a:r>
            <a:r>
              <a:rPr lang="el-GR" sz="2400" dirty="0">
                <a:latin typeface="Times New Roman" pitchFamily="18" charset="0"/>
                <a:cs typeface="Times New Roman" pitchFamily="18" charset="0"/>
              </a:rPr>
              <a:t>.</a:t>
            </a:r>
          </a:p>
          <a:p>
            <a:pPr marL="0" indent="0" algn="just">
              <a:buNone/>
            </a:pPr>
            <a:endParaRPr lang="el-GR" sz="2400" dirty="0">
              <a:latin typeface="Times New Roman" pitchFamily="18" charset="0"/>
              <a:cs typeface="Times New Roman" pitchFamily="18" charset="0"/>
            </a:endParaRPr>
          </a:p>
          <a:p>
            <a:pPr algn="just"/>
            <a:r>
              <a:rPr lang="el-GR" sz="2400" dirty="0">
                <a:latin typeface="Times New Roman" pitchFamily="18" charset="0"/>
                <a:cs typeface="Times New Roman" pitchFamily="18" charset="0"/>
              </a:rPr>
              <a:t>Το </a:t>
            </a:r>
            <a:r>
              <a:rPr lang="en-US" sz="2400" dirty="0" smtClean="0">
                <a:latin typeface="Times New Roman" pitchFamily="18" charset="0"/>
                <a:cs typeface="Times New Roman" pitchFamily="18" charset="0"/>
              </a:rPr>
              <a:t>Insight</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αναπτύχθηκε από το Τμήμα Σχολικής Εκπαίδευσης του Πανεπιστημίου του </a:t>
            </a:r>
            <a:r>
              <a:rPr lang="en-US" sz="2400" dirty="0">
                <a:latin typeface="Times New Roman" pitchFamily="18" charset="0"/>
                <a:cs typeface="Times New Roman" pitchFamily="18" charset="0"/>
              </a:rPr>
              <a:t>Leicester</a:t>
            </a:r>
            <a:r>
              <a:rPr lang="el-GR" sz="2400" dirty="0">
                <a:latin typeface="Times New Roman" pitchFamily="18" charset="0"/>
                <a:cs typeface="Times New Roman" pitchFamily="18" charset="0"/>
              </a:rPr>
              <a:t>, στην Αγγλία. Αυτά τα λογισμικά χρησιμοποιούνται ευρέως στα σχολεία του Ηνωμένου Βασιλείου. Τα προγράμματα προσφέρουν την ενοποίηση της συλλογής δεδομένων, με τη χρήση αισθητήρων, των προσομοιώσεων και δραστηριοτήτων μοντελοποίησης διαμέσου της χρήσης μιας κοινής επιφάνειας, η οποία δημιουργήθηκε γύρω από ένα ευπροσάρμοστο γραφικό περιβάλλον που περιλαμβάνει εργαλεία ανάλυσης των δεδομένων.</a:t>
            </a:r>
          </a:p>
        </p:txBody>
      </p:sp>
    </p:spTree>
    <p:extLst>
      <p:ext uri="{BB962C8B-B14F-4D97-AF65-F5344CB8AC3E}">
        <p14:creationId xmlns:p14="http://schemas.microsoft.com/office/powerpoint/2010/main" val="632242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632" y="159023"/>
            <a:ext cx="6654129" cy="461665"/>
          </a:xfrm>
          <a:prstGeom prst="rect">
            <a:avLst/>
          </a:prstGeom>
        </p:spPr>
        <p:txBody>
          <a:bodyPr wrap="none">
            <a:spAutoFit/>
          </a:bodyPr>
          <a:lstStyle/>
          <a:p>
            <a:r>
              <a:rPr lang="el-GR" u="sng" dirty="0" smtClean="0"/>
              <a:t> </a:t>
            </a:r>
            <a:r>
              <a:rPr lang="el-GR" sz="2400" u="sng" dirty="0">
                <a:latin typeface="Times New Roman" pitchFamily="18" charset="0"/>
                <a:cs typeface="Times New Roman" pitchFamily="18" charset="0"/>
              </a:rPr>
              <a:t>ΣΥΝΟΨΗ ΚΑΙ ΣΥΖΗΤΗΣΗ ΑΠΟΤΕΛΕΣΜΑΤΩΝ</a:t>
            </a:r>
          </a:p>
        </p:txBody>
      </p:sp>
      <p:sp>
        <p:nvSpPr>
          <p:cNvPr id="5" name="Rectangle 4"/>
          <p:cNvSpPr/>
          <p:nvPr/>
        </p:nvSpPr>
        <p:spPr>
          <a:xfrm>
            <a:off x="179512" y="950525"/>
            <a:ext cx="8568952" cy="4431983"/>
          </a:xfrm>
          <a:prstGeom prst="rect">
            <a:avLst/>
          </a:prstGeom>
        </p:spPr>
        <p:txBody>
          <a:bodyPr wrap="square">
            <a:spAutoFit/>
          </a:bodyPr>
          <a:lstStyle/>
          <a:p>
            <a:pPr marL="342900" indent="-342900" algn="just">
              <a:buFont typeface="Arial" pitchFamily="34" charset="0"/>
              <a:buChar char="•"/>
            </a:pPr>
            <a:r>
              <a:rPr lang="el-GR" sz="2400" u="sng" dirty="0">
                <a:latin typeface="Times New Roman" pitchFamily="18" charset="0"/>
                <a:cs typeface="Times New Roman" pitchFamily="18" charset="0"/>
              </a:rPr>
              <a:t>Σε σχέση με το πρώτο ερώτημα της έρευνας</a:t>
            </a:r>
            <a:r>
              <a:rPr lang="el-GR" sz="2400" dirty="0">
                <a:latin typeface="Times New Roman" pitchFamily="18" charset="0"/>
                <a:cs typeface="Times New Roman" pitchFamily="18" charset="0"/>
              </a:rPr>
              <a:t>, το οποίο αφορούσε </a:t>
            </a:r>
            <a:r>
              <a:rPr lang="el-GR" sz="2400" dirty="0">
                <a:solidFill>
                  <a:srgbClr val="FF0000"/>
                </a:solidFill>
                <a:latin typeface="Times New Roman" pitchFamily="18" charset="0"/>
                <a:cs typeface="Times New Roman" pitchFamily="18" charset="0"/>
              </a:rPr>
              <a:t>στο πώς η εμπειρία της εφαρμογής του διδακτικού υλικού στην τάξη μπορεί να ενημερώσει την διαδικασία της αξιοποίησης  των σχεδιαστικών </a:t>
            </a:r>
            <a:r>
              <a:rPr lang="el-GR" sz="2400" dirty="0" smtClean="0">
                <a:solidFill>
                  <a:srgbClr val="FF0000"/>
                </a:solidFill>
                <a:latin typeface="Times New Roman" pitchFamily="18" charset="0"/>
                <a:cs typeface="Times New Roman" pitchFamily="18" charset="0"/>
              </a:rPr>
              <a:t>αρχών</a:t>
            </a:r>
            <a:r>
              <a:rPr lang="en-US" sz="2400" dirty="0" smtClean="0">
                <a:solidFill>
                  <a:srgbClr val="FF0000"/>
                </a:solidFill>
                <a:latin typeface="Times New Roman" pitchFamily="18" charset="0"/>
                <a:cs typeface="Times New Roman" pitchFamily="18" charset="0"/>
              </a:rPr>
              <a:t>,</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τα αποτελέσματα της έρευνας συνηγορούν υπέρ της θέσης </a:t>
            </a:r>
            <a:r>
              <a:rPr lang="el-GR" sz="2400" u="sng" dirty="0">
                <a:latin typeface="Times New Roman" pitchFamily="18" charset="0"/>
                <a:cs typeface="Times New Roman" pitchFamily="18" charset="0"/>
              </a:rPr>
              <a:t>ότι είναι ιδιαίτερα σημαντική </a:t>
            </a:r>
            <a:r>
              <a:rPr lang="el-GR" sz="2400" dirty="0">
                <a:latin typeface="Times New Roman" pitchFamily="18" charset="0"/>
                <a:cs typeface="Times New Roman" pitchFamily="18" charset="0"/>
              </a:rPr>
              <a:t>για καλύτερη και πιο εποικοδομητική αξιοποίηση των σχεδιαστικών αρχών. </a:t>
            </a:r>
            <a:r>
              <a:rPr lang="el-GR" sz="2400" dirty="0" smtClean="0">
                <a:latin typeface="Times New Roman" pitchFamily="18" charset="0"/>
                <a:cs typeface="Times New Roman" pitchFamily="18" charset="0"/>
              </a:rPr>
              <a:t>Φάνηκε </a:t>
            </a:r>
            <a:r>
              <a:rPr lang="el-GR" sz="2400" dirty="0">
                <a:latin typeface="Times New Roman" pitchFamily="18" charset="0"/>
                <a:cs typeface="Times New Roman" pitchFamily="18" charset="0"/>
              </a:rPr>
              <a:t>ότι αυτή η ενημέρωση που έτυχε το διδακτικό </a:t>
            </a:r>
            <a:r>
              <a:rPr lang="el-GR" sz="2400" dirty="0" smtClean="0">
                <a:latin typeface="Times New Roman" pitchFamily="18" charset="0"/>
                <a:cs typeface="Times New Roman" pitchFamily="18" charset="0"/>
              </a:rPr>
              <a:t>υλικό</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μέσα από την εμπειρία της πρώτης </a:t>
            </a:r>
            <a:r>
              <a:rPr lang="el-GR" sz="2400" dirty="0" smtClean="0">
                <a:latin typeface="Times New Roman" pitchFamily="18" charset="0"/>
                <a:cs typeface="Times New Roman" pitchFamily="18" charset="0"/>
              </a:rPr>
              <a:t>εφαρμογής</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βοήθησε έτσι ώστε οι αρχές που δεν λειτούργησαν θετικά να λειτουργήσουν καλύτερα έτσι ώστε να βελτιωθεί η διαδικασία της διδασκαλίας και της μάθησης</a:t>
            </a:r>
            <a:r>
              <a:rPr lang="el-GR"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endParaRPr lang="el-GR" dirty="0"/>
          </a:p>
        </p:txBody>
      </p:sp>
    </p:spTree>
    <p:extLst>
      <p:ext uri="{BB962C8B-B14F-4D97-AF65-F5344CB8AC3E}">
        <p14:creationId xmlns:p14="http://schemas.microsoft.com/office/powerpoint/2010/main" val="2093135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6632"/>
            <a:ext cx="8856984" cy="6370975"/>
          </a:xfrm>
          <a:prstGeom prst="rect">
            <a:avLst/>
          </a:prstGeom>
        </p:spPr>
        <p:txBody>
          <a:bodyPr wrap="square">
            <a:spAutoFit/>
          </a:bodyPr>
          <a:lstStyle/>
          <a:p>
            <a:pPr marL="342900" indent="-342900" algn="just">
              <a:buFont typeface="Arial" pitchFamily="34" charset="0"/>
              <a:buChar char="•"/>
            </a:pPr>
            <a:r>
              <a:rPr lang="el-GR" sz="2400" u="sng" dirty="0">
                <a:latin typeface="Times New Roman" pitchFamily="18" charset="0"/>
                <a:cs typeface="Times New Roman" pitchFamily="18" charset="0"/>
              </a:rPr>
              <a:t>Σε σχέση με το δεύτερο ερώτημα της έρευνας</a:t>
            </a:r>
            <a:r>
              <a:rPr lang="el-GR" sz="2400" dirty="0">
                <a:latin typeface="Times New Roman" pitchFamily="18" charset="0"/>
                <a:cs typeface="Times New Roman" pitchFamily="18" charset="0"/>
              </a:rPr>
              <a:t>, το οποίο αφορούσε </a:t>
            </a:r>
            <a:r>
              <a:rPr lang="el-GR" sz="2400" dirty="0">
                <a:solidFill>
                  <a:srgbClr val="FF0000"/>
                </a:solidFill>
                <a:latin typeface="Times New Roman" pitchFamily="18" charset="0"/>
                <a:cs typeface="Times New Roman" pitchFamily="18" charset="0"/>
              </a:rPr>
              <a:t>στο πώς διαφοροποιείται η εφαρμογή των αρχών σχεδιασμού ανάλογα με το συγκείμενο,</a:t>
            </a:r>
            <a:r>
              <a:rPr lang="el-GR" sz="2400" dirty="0">
                <a:latin typeface="Times New Roman" pitchFamily="18" charset="0"/>
                <a:cs typeface="Times New Roman" pitchFamily="18" charset="0"/>
              </a:rPr>
              <a:t> τα αποτελέσματα της έρευνας συνηγορούν υπέρ της θέσης ότι </a:t>
            </a:r>
            <a:r>
              <a:rPr lang="el-GR" sz="2400" u="sng" dirty="0">
                <a:latin typeface="Times New Roman" pitchFamily="18" charset="0"/>
                <a:cs typeface="Times New Roman" pitchFamily="18" charset="0"/>
              </a:rPr>
              <a:t>δεν διαφοροποιείται η εφαρμογή των αρχών</a:t>
            </a:r>
            <a:r>
              <a:rPr lang="el-GR" sz="2400" dirty="0">
                <a:latin typeface="Times New Roman" pitchFamily="18" charset="0"/>
                <a:cs typeface="Times New Roman" pitchFamily="18" charset="0"/>
              </a:rPr>
              <a:t> ανάλογα με το συγκείμενο. </a:t>
            </a:r>
            <a:r>
              <a:rPr lang="el-GR" sz="2400" dirty="0" smtClean="0">
                <a:latin typeface="Times New Roman" pitchFamily="18" charset="0"/>
                <a:cs typeface="Times New Roman" pitchFamily="18" charset="0"/>
              </a:rPr>
              <a:t>Οι </a:t>
            </a:r>
            <a:r>
              <a:rPr lang="el-GR" sz="2400" dirty="0">
                <a:latin typeface="Times New Roman" pitchFamily="18" charset="0"/>
                <a:cs typeface="Times New Roman" pitchFamily="18" charset="0"/>
              </a:rPr>
              <a:t>αρχές μπορούν να εφαρμοστούν με τα ίδια </a:t>
            </a:r>
            <a:r>
              <a:rPr lang="el-GR" sz="2400" dirty="0" smtClean="0">
                <a:latin typeface="Times New Roman" pitchFamily="18" charset="0"/>
                <a:cs typeface="Times New Roman" pitchFamily="18" charset="0"/>
              </a:rPr>
              <a:t>επιτυχ</a:t>
            </a:r>
            <a:r>
              <a:rPr lang="el-GR" sz="2400" dirty="0">
                <a:latin typeface="Times New Roman" pitchFamily="18" charset="0"/>
                <a:cs typeface="Times New Roman" pitchFamily="18" charset="0"/>
              </a:rPr>
              <a:t>ή</a:t>
            </a:r>
            <a:r>
              <a:rPr lang="el-GR" sz="2400" dirty="0" smtClean="0">
                <a:latin typeface="Times New Roman" pitchFamily="18" charset="0"/>
                <a:cs typeface="Times New Roman" pitchFamily="18" charset="0"/>
              </a:rPr>
              <a:t>ς </a:t>
            </a:r>
            <a:r>
              <a:rPr lang="el-GR" sz="2400" dirty="0">
                <a:latin typeface="Times New Roman" pitchFamily="18" charset="0"/>
                <a:cs typeface="Times New Roman" pitchFamily="18" charset="0"/>
              </a:rPr>
              <a:t>αποτελέσματα ανεξάρτητα από το περιεχόμενο του υπό εξέταση συγκείμενου. Οι όποιες διαφορές υπήρξαν δεν αφορούσαν </a:t>
            </a:r>
            <a:r>
              <a:rPr lang="el-GR" sz="2400" dirty="0" smtClean="0">
                <a:latin typeface="Times New Roman" pitchFamily="18" charset="0"/>
                <a:cs typeface="Times New Roman" pitchFamily="18" charset="0"/>
              </a:rPr>
              <a:t>στην </a:t>
            </a:r>
            <a:r>
              <a:rPr lang="el-GR" sz="2400" dirty="0">
                <a:latin typeface="Times New Roman" pitchFamily="18" charset="0"/>
                <a:cs typeface="Times New Roman" pitchFamily="18" charset="0"/>
              </a:rPr>
              <a:t>εφαρμογή των σχεδιαστικών αρχών και των  πτυχών που τις </a:t>
            </a:r>
            <a:r>
              <a:rPr lang="el-GR" sz="2400" dirty="0" smtClean="0">
                <a:latin typeface="Times New Roman" pitchFamily="18" charset="0"/>
                <a:cs typeface="Times New Roman" pitchFamily="18" charset="0"/>
              </a:rPr>
              <a:t>διέπουν, </a:t>
            </a:r>
            <a:r>
              <a:rPr lang="el-GR" sz="2400" dirty="0">
                <a:latin typeface="Times New Roman" pitchFamily="18" charset="0"/>
                <a:cs typeface="Times New Roman" pitchFamily="18" charset="0"/>
              </a:rPr>
              <a:t>αλλά τις τεχνικές δυσκολίες πραγματοποίησης των πειραμάτων και της δημιουργίας του μοντέλου. Οι μαθητές δυσκολεύτηκαν περισσότερο στην πραγματοποίηση της διαδικασίας λήψης μετρήσεων για το κανόνι του </a:t>
            </a:r>
            <a:r>
              <a:rPr lang="el-GR" sz="2400" dirty="0" err="1" smtClean="0">
                <a:latin typeface="Times New Roman" pitchFamily="18" charset="0"/>
                <a:cs typeface="Times New Roman" pitchFamily="18" charset="0"/>
              </a:rPr>
              <a:t>gauss</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καθώς ήταν ιδιαίτερα ισχυροί οι μαγνήτες, οι ταχύτητες εκτόξευσης ήταν αρκετά μεγάλες και έπρεπε να πραγματοποιήσουν αρκετές φορές </a:t>
            </a:r>
            <a:r>
              <a:rPr lang="el-GR" sz="2400" dirty="0" smtClean="0">
                <a:latin typeface="Times New Roman" pitchFamily="18" charset="0"/>
                <a:cs typeface="Times New Roman" pitchFamily="18" charset="0"/>
              </a:rPr>
              <a:t>τη </a:t>
            </a:r>
            <a:r>
              <a:rPr lang="el-GR" sz="2400" dirty="0">
                <a:latin typeface="Times New Roman" pitchFamily="18" charset="0"/>
                <a:cs typeface="Times New Roman" pitchFamily="18" charset="0"/>
              </a:rPr>
              <a:t>διαδικασία μέχρι να την πετύχουν. </a:t>
            </a:r>
            <a:r>
              <a:rPr lang="el-GR" sz="2400" dirty="0" smtClean="0">
                <a:latin typeface="Times New Roman" pitchFamily="18" charset="0"/>
                <a:cs typeface="Times New Roman" pitchFamily="18" charset="0"/>
              </a:rPr>
              <a:t>Επίσης, </a:t>
            </a:r>
            <a:r>
              <a:rPr lang="el-GR" sz="2400" dirty="0">
                <a:latin typeface="Times New Roman" pitchFamily="18" charset="0"/>
                <a:cs typeface="Times New Roman" pitchFamily="18" charset="0"/>
              </a:rPr>
              <a:t>το μοντέλο για το κανόνι του </a:t>
            </a:r>
            <a:r>
              <a:rPr lang="el-GR" sz="2400" dirty="0" err="1">
                <a:latin typeface="Times New Roman" pitchFamily="18" charset="0"/>
                <a:cs typeface="Times New Roman" pitchFamily="18" charset="0"/>
              </a:rPr>
              <a:t>gauss</a:t>
            </a:r>
            <a:r>
              <a:rPr lang="el-GR" sz="2400" dirty="0">
                <a:latin typeface="Times New Roman" pitchFamily="18" charset="0"/>
                <a:cs typeface="Times New Roman" pitchFamily="18" charset="0"/>
              </a:rPr>
              <a:t> ήταν αρκετά πιο πολύπλοκο να το κατασκευάσουν σε σχέση με το αυτοκινητάκι που αναπηδά.</a:t>
            </a:r>
          </a:p>
        </p:txBody>
      </p:sp>
    </p:spTree>
    <p:extLst>
      <p:ext uri="{BB962C8B-B14F-4D97-AF65-F5344CB8AC3E}">
        <p14:creationId xmlns:p14="http://schemas.microsoft.com/office/powerpoint/2010/main" val="2175398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1879" y="188640"/>
            <a:ext cx="8412569" cy="6247864"/>
          </a:xfrm>
          <a:prstGeom prst="rect">
            <a:avLst/>
          </a:prstGeom>
        </p:spPr>
        <p:txBody>
          <a:bodyPr wrap="square">
            <a:spAutoFit/>
          </a:bodyPr>
          <a:lstStyle/>
          <a:p>
            <a:pPr marL="342900" lvl="0" indent="-342900" algn="just">
              <a:buFont typeface="Arial" pitchFamily="34" charset="0"/>
              <a:buChar char="•"/>
            </a:pPr>
            <a:r>
              <a:rPr lang="el-GR" sz="2400" u="sng" dirty="0">
                <a:latin typeface="Times New Roman" pitchFamily="18" charset="0"/>
                <a:cs typeface="Times New Roman" pitchFamily="18" charset="0"/>
              </a:rPr>
              <a:t>Σε σχέση με το τρίτο ερώτημα της </a:t>
            </a:r>
            <a:r>
              <a:rPr lang="el-GR" sz="2400" u="sng" dirty="0" smtClean="0">
                <a:latin typeface="Times New Roman" pitchFamily="18" charset="0"/>
                <a:cs typeface="Times New Roman" pitchFamily="18" charset="0"/>
              </a:rPr>
              <a:t>έρευνας</a:t>
            </a:r>
            <a:r>
              <a:rPr lang="el-GR" sz="2400" dirty="0" smtClean="0">
                <a:latin typeface="Times New Roman" pitchFamily="18" charset="0"/>
                <a:cs typeface="Times New Roman" pitchFamily="18" charset="0"/>
              </a:rPr>
              <a:t>  το οποίο αφορούσε </a:t>
            </a:r>
            <a:r>
              <a:rPr lang="el-GR" sz="2400" dirty="0" smtClean="0">
                <a:solidFill>
                  <a:srgbClr val="C00000"/>
                </a:solidFill>
                <a:latin typeface="Times New Roman" pitchFamily="18" charset="0"/>
                <a:cs typeface="Times New Roman" pitchFamily="18" charset="0"/>
              </a:rPr>
              <a:t>σε </a:t>
            </a:r>
            <a:r>
              <a:rPr lang="el-GR" sz="2400" dirty="0">
                <a:solidFill>
                  <a:srgbClr val="C00000"/>
                </a:solidFill>
                <a:latin typeface="Times New Roman" pitchFamily="18" charset="0"/>
                <a:cs typeface="Times New Roman" pitchFamily="18" charset="0"/>
              </a:rPr>
              <a:t>ποιο βαθμό η εφαρμογή των ΤΠΕ μπορεί να λειτουργήσει ως μέσο για επίτευξη εννοιολογικής </a:t>
            </a:r>
            <a:r>
              <a:rPr lang="el-GR" sz="2400" dirty="0" smtClean="0">
                <a:solidFill>
                  <a:srgbClr val="C00000"/>
                </a:solidFill>
                <a:latin typeface="Times New Roman" pitchFamily="18" charset="0"/>
                <a:cs typeface="Times New Roman" pitchFamily="18" charset="0"/>
              </a:rPr>
              <a:t>κατανόησης, </a:t>
            </a:r>
            <a:r>
              <a:rPr lang="el-GR" sz="2400" dirty="0" smtClean="0">
                <a:latin typeface="Times New Roman" pitchFamily="18" charset="0"/>
                <a:cs typeface="Times New Roman" pitchFamily="18" charset="0"/>
              </a:rPr>
              <a:t>όπως </a:t>
            </a:r>
            <a:r>
              <a:rPr lang="el-GR" sz="2400" dirty="0">
                <a:latin typeface="Times New Roman" pitchFamily="18" charset="0"/>
                <a:cs typeface="Times New Roman" pitchFamily="18" charset="0"/>
              </a:rPr>
              <a:t>προκύπτει μέσα από την ανάλυση των πειραματικών </a:t>
            </a:r>
            <a:r>
              <a:rPr lang="el-GR" sz="2400" dirty="0" smtClean="0">
                <a:latin typeface="Times New Roman" pitchFamily="18" charset="0"/>
                <a:cs typeface="Times New Roman" pitchFamily="18" charset="0"/>
              </a:rPr>
              <a:t>δοκιμίων, </a:t>
            </a:r>
            <a:r>
              <a:rPr lang="el-GR" sz="2400" u="sng" dirty="0">
                <a:latin typeface="Times New Roman" pitchFamily="18" charset="0"/>
                <a:cs typeface="Times New Roman" pitchFamily="18" charset="0"/>
              </a:rPr>
              <a:t>ενδεχομένως να </a:t>
            </a:r>
            <a:r>
              <a:rPr lang="el-GR" sz="2400" u="sng" dirty="0" smtClean="0">
                <a:latin typeface="Times New Roman" pitchFamily="18" charset="0"/>
                <a:cs typeface="Times New Roman" pitchFamily="18" charset="0"/>
              </a:rPr>
              <a:t>βοηθά</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στην επίτευξη εννοιολογικής κατανόησης </a:t>
            </a:r>
            <a:r>
              <a:rPr lang="el-GR" sz="2400" dirty="0" smtClean="0">
                <a:latin typeface="Times New Roman" pitchFamily="18" charset="0"/>
                <a:cs typeface="Times New Roman" pitchFamily="18" charset="0"/>
              </a:rPr>
              <a:t>καθώς, </a:t>
            </a:r>
            <a:r>
              <a:rPr lang="el-GR" sz="2400" dirty="0">
                <a:latin typeface="Times New Roman" pitchFamily="18" charset="0"/>
                <a:cs typeface="Times New Roman" pitchFamily="18" charset="0"/>
              </a:rPr>
              <a:t>μετά </a:t>
            </a:r>
            <a:r>
              <a:rPr lang="el-GR" sz="2400" dirty="0" smtClean="0">
                <a:latin typeface="Times New Roman" pitchFamily="18" charset="0"/>
                <a:cs typeface="Times New Roman" pitchFamily="18" charset="0"/>
              </a:rPr>
              <a:t>τη </a:t>
            </a:r>
            <a:r>
              <a:rPr lang="el-GR" sz="2400" dirty="0">
                <a:latin typeface="Times New Roman" pitchFamily="18" charset="0"/>
                <a:cs typeface="Times New Roman" pitchFamily="18" charset="0"/>
              </a:rPr>
              <a:t>διδακτική παρέμβαση παρουσιάζεται σε όλες σχεδόν τις ερωτήσεις (και για το κεφάλαιο της κινηματικής αλλά και για το κεφάλαιο της ενέργειας) σημαντική βελτίωση στα αποτελέσματα. </a:t>
            </a:r>
            <a:r>
              <a:rPr lang="el-GR" sz="2400" dirty="0" smtClean="0">
                <a:latin typeface="Times New Roman" pitchFamily="18" charset="0"/>
                <a:cs typeface="Times New Roman" pitchFamily="18" charset="0"/>
              </a:rPr>
              <a:t>Επίσης, </a:t>
            </a:r>
            <a:r>
              <a:rPr lang="el-GR" sz="2400" dirty="0">
                <a:latin typeface="Times New Roman" pitchFamily="18" charset="0"/>
                <a:cs typeface="Times New Roman" pitchFamily="18" charset="0"/>
              </a:rPr>
              <a:t>αξιοσημείωτο </a:t>
            </a:r>
            <a:r>
              <a:rPr lang="el-GR" sz="2400" dirty="0" smtClean="0">
                <a:latin typeface="Times New Roman" pitchFamily="18" charset="0"/>
                <a:cs typeface="Times New Roman" pitchFamily="18" charset="0"/>
              </a:rPr>
              <a:t>είναι το </a:t>
            </a:r>
            <a:r>
              <a:rPr lang="el-GR" sz="2400" dirty="0">
                <a:latin typeface="Times New Roman" pitchFamily="18" charset="0"/>
                <a:cs typeface="Times New Roman" pitchFamily="18" charset="0"/>
              </a:rPr>
              <a:t>γεγονός ότι τα αποτελέσματα παραμένουν τα ίδια και μετά την δεύτερη διδακτική παρέμβαση. Μετά την πάροδο κάποιου χρόνου συνήθως οι μαθητές ξεχνούν. Στην περίπτωση αυτή φαίνεται ότι η εννοιολογική αλλαγή που ενδεχομένως επήλθε δεν είναι επιφανειακή αλλά έχει γερά θεμέλια. </a:t>
            </a:r>
            <a:endParaRPr lang="en-US" sz="2400" dirty="0" smtClean="0">
              <a:latin typeface="Times New Roman" pitchFamily="18" charset="0"/>
              <a:cs typeface="Times New Roman" pitchFamily="18" charset="0"/>
            </a:endParaRPr>
          </a:p>
          <a:p>
            <a:pPr marL="342900" indent="-342900" algn="just">
              <a:buFont typeface="Arial" pitchFamily="34" charset="0"/>
              <a:buChar char="•"/>
            </a:pPr>
            <a:endParaRPr lang="en-US" sz="2000" dirty="0">
              <a:latin typeface="Times New Roman" pitchFamily="18" charset="0"/>
              <a:cs typeface="Times New Roman" pitchFamily="18" charset="0"/>
            </a:endParaRPr>
          </a:p>
          <a:p>
            <a:pPr marL="342900" indent="-342900" algn="just">
              <a:buFont typeface="Arial" pitchFamily="34" charset="0"/>
              <a:buChar char="•"/>
            </a:pPr>
            <a:endParaRPr lang="el-GR" sz="2000" dirty="0">
              <a:latin typeface="Times New Roman" pitchFamily="18" charset="0"/>
              <a:cs typeface="Times New Roman" pitchFamily="18" charset="0"/>
            </a:endParaRPr>
          </a:p>
        </p:txBody>
      </p:sp>
    </p:spTree>
    <p:extLst>
      <p:ext uri="{BB962C8B-B14F-4D97-AF65-F5344CB8AC3E}">
        <p14:creationId xmlns:p14="http://schemas.microsoft.com/office/powerpoint/2010/main" val="3510308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327422"/>
            <a:ext cx="8424936" cy="5262979"/>
          </a:xfrm>
          <a:prstGeom prst="rect">
            <a:avLst/>
          </a:prstGeom>
        </p:spPr>
        <p:txBody>
          <a:bodyPr wrap="square">
            <a:spAutoFit/>
          </a:bodyPr>
          <a:lstStyle/>
          <a:p>
            <a:pPr marL="457200" indent="-457200" algn="just">
              <a:buFont typeface="Arial" pitchFamily="34" charset="0"/>
              <a:buChar char="•"/>
            </a:pPr>
            <a:r>
              <a:rPr lang="el-GR" sz="2800" dirty="0" smtClean="0">
                <a:latin typeface="Times New Roman" pitchFamily="18" charset="0"/>
                <a:cs typeface="Times New Roman" pitchFamily="18" charset="0"/>
              </a:rPr>
              <a:t>Στη</a:t>
            </a:r>
            <a:r>
              <a:rPr lang="en-US" sz="2800" dirty="0" smtClean="0">
                <a:latin typeface="Times New Roman" pitchFamily="18" charset="0"/>
                <a:cs typeface="Times New Roman" pitchFamily="18" charset="0"/>
              </a:rPr>
              <a:t> </a:t>
            </a:r>
            <a:r>
              <a:rPr lang="el-GR" sz="2800" dirty="0" smtClean="0">
                <a:latin typeface="Times New Roman" pitchFamily="18" charset="0"/>
                <a:cs typeface="Times New Roman" pitchFamily="18" charset="0"/>
              </a:rPr>
              <a:t>συνέχεια </a:t>
            </a:r>
            <a:r>
              <a:rPr lang="el-GR" sz="2800" dirty="0">
                <a:latin typeface="Times New Roman" pitchFamily="18" charset="0"/>
                <a:cs typeface="Times New Roman" pitchFamily="18" charset="0"/>
              </a:rPr>
              <a:t>παρουσιάζουμε συνοπτικά χαρακτηριστικές δυσκολίες και παρανοήσεις  των </a:t>
            </a:r>
            <a:r>
              <a:rPr lang="el-GR" sz="2800" dirty="0" smtClean="0">
                <a:latin typeface="Times New Roman" pitchFamily="18" charset="0"/>
                <a:cs typeface="Times New Roman" pitchFamily="18" charset="0"/>
              </a:rPr>
              <a:t>μαθητών, </a:t>
            </a:r>
            <a:r>
              <a:rPr lang="el-GR" sz="2800" dirty="0">
                <a:latin typeface="Times New Roman" pitchFamily="18" charset="0"/>
                <a:cs typeface="Times New Roman" pitchFamily="18" charset="0"/>
              </a:rPr>
              <a:t>σε σχέση με την κινηματική και την </a:t>
            </a:r>
            <a:r>
              <a:rPr lang="el-GR" sz="2800" dirty="0" smtClean="0">
                <a:latin typeface="Times New Roman" pitchFamily="18" charset="0"/>
                <a:cs typeface="Times New Roman" pitchFamily="18" charset="0"/>
              </a:rPr>
              <a:t>ενέργεια, </a:t>
            </a:r>
            <a:r>
              <a:rPr lang="el-GR" sz="2800" dirty="0">
                <a:latin typeface="Times New Roman" pitchFamily="18" charset="0"/>
                <a:cs typeface="Times New Roman" pitchFamily="18" charset="0"/>
              </a:rPr>
              <a:t>όπως αυτά προέκυψαν μέσα από τα </a:t>
            </a:r>
            <a:r>
              <a:rPr lang="el-GR" sz="2800" dirty="0" err="1">
                <a:latin typeface="Times New Roman" pitchFamily="18" charset="0"/>
                <a:cs typeface="Times New Roman" pitchFamily="18" charset="0"/>
              </a:rPr>
              <a:t>προπειραματικά</a:t>
            </a:r>
            <a:r>
              <a:rPr lang="el-GR" sz="2800" dirty="0">
                <a:latin typeface="Times New Roman" pitchFamily="18" charset="0"/>
                <a:cs typeface="Times New Roman" pitchFamily="18" charset="0"/>
              </a:rPr>
              <a:t> δοκίμια της έρευνας</a:t>
            </a:r>
            <a:r>
              <a:rPr lang="el-GR" sz="2800" dirty="0" smtClean="0">
                <a:latin typeface="Times New Roman" pitchFamily="18" charset="0"/>
                <a:cs typeface="Times New Roman" pitchFamily="18" charset="0"/>
              </a:rPr>
              <a:t>.</a:t>
            </a:r>
          </a:p>
          <a:p>
            <a:pPr algn="just"/>
            <a:endParaRPr lang="el-GR" sz="2800" dirty="0">
              <a:latin typeface="Times New Roman" pitchFamily="18" charset="0"/>
              <a:cs typeface="Times New Roman" pitchFamily="18" charset="0"/>
            </a:endParaRPr>
          </a:p>
          <a:p>
            <a:pPr marL="457200" indent="-457200" algn="just">
              <a:buFont typeface="Arial" pitchFamily="34" charset="0"/>
              <a:buChar char="•"/>
            </a:pPr>
            <a:r>
              <a:rPr lang="el-GR" sz="2800" dirty="0" smtClean="0">
                <a:latin typeface="Times New Roman" pitchFamily="18" charset="0"/>
                <a:cs typeface="Times New Roman" pitchFamily="18" charset="0"/>
              </a:rPr>
              <a:t> </a:t>
            </a:r>
            <a:r>
              <a:rPr lang="el-GR" sz="2800" dirty="0">
                <a:latin typeface="Times New Roman" pitchFamily="18" charset="0"/>
                <a:cs typeface="Times New Roman" pitchFamily="18" charset="0"/>
              </a:rPr>
              <a:t>Να σημειώσουμε </a:t>
            </a:r>
            <a:r>
              <a:rPr lang="el-GR" sz="2800" dirty="0" smtClean="0">
                <a:latin typeface="Times New Roman" pitchFamily="18" charset="0"/>
                <a:cs typeface="Times New Roman" pitchFamily="18" charset="0"/>
              </a:rPr>
              <a:t>ότι, </a:t>
            </a:r>
            <a:r>
              <a:rPr lang="el-GR" sz="2800" dirty="0">
                <a:latin typeface="Times New Roman" pitchFamily="18" charset="0"/>
                <a:cs typeface="Times New Roman" pitchFamily="18" charset="0"/>
              </a:rPr>
              <a:t>πολλά από αυτά συμφωνούν με την αντίστοιχη διεθνή βιβλιογραφία. </a:t>
            </a:r>
            <a:endParaRPr lang="el-GR" sz="2800" dirty="0" smtClean="0">
              <a:latin typeface="Times New Roman" pitchFamily="18" charset="0"/>
              <a:cs typeface="Times New Roman" pitchFamily="18" charset="0"/>
            </a:endParaRPr>
          </a:p>
          <a:p>
            <a:pPr algn="just"/>
            <a:endParaRPr lang="el-GR" sz="2800" dirty="0">
              <a:latin typeface="Times New Roman" pitchFamily="18" charset="0"/>
              <a:cs typeface="Times New Roman" pitchFamily="18" charset="0"/>
            </a:endParaRPr>
          </a:p>
          <a:p>
            <a:pPr marL="457200" indent="-457200" algn="just">
              <a:buFont typeface="Arial" pitchFamily="34" charset="0"/>
              <a:buChar char="•"/>
            </a:pPr>
            <a:r>
              <a:rPr lang="el-GR" sz="2800" dirty="0" smtClean="0">
                <a:latin typeface="Times New Roman" pitchFamily="18" charset="0"/>
                <a:cs typeface="Times New Roman" pitchFamily="18" charset="0"/>
              </a:rPr>
              <a:t>Επίσης, </a:t>
            </a:r>
            <a:r>
              <a:rPr lang="el-GR" sz="2800" dirty="0">
                <a:latin typeface="Times New Roman" pitchFamily="18" charset="0"/>
                <a:cs typeface="Times New Roman" pitchFamily="18" charset="0"/>
              </a:rPr>
              <a:t>να </a:t>
            </a:r>
            <a:r>
              <a:rPr lang="el-GR" sz="2800" dirty="0" smtClean="0">
                <a:latin typeface="Times New Roman" pitchFamily="18" charset="0"/>
                <a:cs typeface="Times New Roman" pitchFamily="18" charset="0"/>
              </a:rPr>
              <a:t>τονίσουμε ότι </a:t>
            </a:r>
            <a:r>
              <a:rPr lang="el-GR" sz="2800" dirty="0">
                <a:latin typeface="Times New Roman" pitchFamily="18" charset="0"/>
                <a:cs typeface="Times New Roman" pitchFamily="18" charset="0"/>
              </a:rPr>
              <a:t>μετά </a:t>
            </a:r>
            <a:r>
              <a:rPr lang="el-GR" sz="2800" dirty="0" smtClean="0">
                <a:latin typeface="Times New Roman" pitchFamily="18" charset="0"/>
                <a:cs typeface="Times New Roman" pitchFamily="18" charset="0"/>
              </a:rPr>
              <a:t>τη </a:t>
            </a:r>
            <a:r>
              <a:rPr lang="el-GR" sz="2800" dirty="0">
                <a:latin typeface="Times New Roman" pitchFamily="18" charset="0"/>
                <a:cs typeface="Times New Roman" pitchFamily="18" charset="0"/>
              </a:rPr>
              <a:t>διδακτική παρέμβαση παρουσιάζεται σε όλες σχεδόν τις ερωτήσεις σημαντική βελτίωση στα αποτελέσματα.</a:t>
            </a:r>
          </a:p>
        </p:txBody>
      </p:sp>
    </p:spTree>
    <p:extLst>
      <p:ext uri="{BB962C8B-B14F-4D97-AF65-F5344CB8AC3E}">
        <p14:creationId xmlns:p14="http://schemas.microsoft.com/office/powerpoint/2010/main" val="9542775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6356" y="116632"/>
            <a:ext cx="8640960" cy="6555641"/>
          </a:xfrm>
          <a:prstGeom prst="rect">
            <a:avLst/>
          </a:prstGeom>
        </p:spPr>
        <p:txBody>
          <a:bodyPr wrap="square">
            <a:spAutoFit/>
          </a:bodyPr>
          <a:lstStyle/>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αφορούσαν </a:t>
            </a:r>
            <a:r>
              <a:rPr lang="el-GR" sz="2000" dirty="0" smtClean="0">
                <a:latin typeface="Times New Roman" pitchFamily="18" charset="0"/>
                <a:cs typeface="Times New Roman" pitchFamily="18" charset="0"/>
              </a:rPr>
              <a:t>στην </a:t>
            </a:r>
            <a:r>
              <a:rPr lang="el-GR" sz="2000" dirty="0">
                <a:latin typeface="Times New Roman" pitchFamily="18" charset="0"/>
                <a:cs typeface="Times New Roman" pitchFamily="18" charset="0"/>
              </a:rPr>
              <a:t>έννοια της  </a:t>
            </a:r>
            <a:r>
              <a:rPr lang="el-GR" sz="2000" dirty="0" smtClean="0">
                <a:latin typeface="Times New Roman" pitchFamily="18" charset="0"/>
                <a:cs typeface="Times New Roman" pitchFamily="18" charset="0"/>
              </a:rPr>
              <a:t>ταχύτητας, </a:t>
            </a:r>
            <a:r>
              <a:rPr lang="el-GR" sz="2000" dirty="0">
                <a:latin typeface="Times New Roman" pitchFamily="18" charset="0"/>
                <a:cs typeface="Times New Roman" pitchFamily="18" charset="0"/>
              </a:rPr>
              <a:t>από το διαγνωστικό δοκίμιο της κινηματικής, οι μαθητές της έρευνας φαίνεται ότι δεν αντιμετώπισαν ιδιαίτερες δυσκολίες. Παρόλα </a:t>
            </a:r>
            <a:r>
              <a:rPr lang="el-GR" sz="2000" dirty="0" smtClean="0">
                <a:latin typeface="Times New Roman" pitchFamily="18" charset="0"/>
                <a:cs typeface="Times New Roman" pitchFamily="18" charset="0"/>
              </a:rPr>
              <a:t>αυτά, </a:t>
            </a:r>
            <a:r>
              <a:rPr lang="el-GR" sz="2000" dirty="0">
                <a:latin typeface="Times New Roman" pitchFamily="18" charset="0"/>
                <a:cs typeface="Times New Roman" pitchFamily="18" charset="0"/>
              </a:rPr>
              <a:t>παρατηρήθηκε μια μικρή βελτίωση στα αποτελέσματα μετά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διδακτική παρέμβαση.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αφορούν </a:t>
            </a:r>
            <a:r>
              <a:rPr lang="el-GR" sz="2000" dirty="0" smtClean="0">
                <a:latin typeface="Times New Roman" pitchFamily="18" charset="0"/>
                <a:cs typeface="Times New Roman" pitchFamily="18" charset="0"/>
              </a:rPr>
              <a:t>στην επιτάχυνση, </a:t>
            </a:r>
            <a:r>
              <a:rPr lang="el-GR" sz="2000" dirty="0">
                <a:latin typeface="Times New Roman" pitchFamily="18" charset="0"/>
                <a:cs typeface="Times New Roman" pitchFamily="18" charset="0"/>
              </a:rPr>
              <a:t>από το διαγνωστικό δοκίμιο της </a:t>
            </a:r>
            <a:r>
              <a:rPr lang="el-GR" sz="2000" dirty="0" smtClean="0">
                <a:latin typeface="Times New Roman" pitchFamily="18" charset="0"/>
                <a:cs typeface="Times New Roman" pitchFamily="18" charset="0"/>
              </a:rPr>
              <a:t>κινηματικής, </a:t>
            </a:r>
            <a:r>
              <a:rPr lang="el-GR" sz="2000" dirty="0">
                <a:latin typeface="Times New Roman" pitchFamily="18" charset="0"/>
                <a:cs typeface="Times New Roman" pitchFamily="18" charset="0"/>
              </a:rPr>
              <a:t>φάνηκε ότι αρκετοί μαθητές ενδεχομένως να μην είχαν ξεκαθαρίσει στο μυαλό τους την έννοια της επιτάχυνσης και πιθανόν να την σύγχυζαν με την έννοια της ταχύτητας. Πολλοί μαθητές είχαν την εντύπωση ότι είναι το ίδιο μέγεθος </a:t>
            </a:r>
            <a:r>
              <a:rPr lang="el-GR" sz="2000" dirty="0" smtClean="0">
                <a:latin typeface="Times New Roman" pitchFamily="18" charset="0"/>
                <a:cs typeface="Times New Roman" pitchFamily="18" charset="0"/>
              </a:rPr>
              <a:t>η ταχύτητα </a:t>
            </a:r>
            <a:r>
              <a:rPr lang="el-GR" sz="2000" dirty="0">
                <a:latin typeface="Times New Roman" pitchFamily="18" charset="0"/>
                <a:cs typeface="Times New Roman" pitchFamily="18" charset="0"/>
              </a:rPr>
              <a:t>και </a:t>
            </a:r>
            <a:r>
              <a:rPr lang="el-GR" sz="2000" dirty="0" smtClean="0">
                <a:latin typeface="Times New Roman" pitchFamily="18" charset="0"/>
                <a:cs typeface="Times New Roman" pitchFamily="18" charset="0"/>
              </a:rPr>
              <a:t>η επιτάχυνση</a:t>
            </a:r>
            <a:r>
              <a:rPr lang="el-GR" sz="2000" dirty="0">
                <a:latin typeface="Times New Roman" pitchFamily="18" charset="0"/>
                <a:cs typeface="Times New Roman" pitchFamily="18" charset="0"/>
              </a:rPr>
              <a:t>.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Μέριδα μαθητών που συμμετείχαν στην </a:t>
            </a:r>
            <a:r>
              <a:rPr lang="el-GR" sz="2000" dirty="0" smtClean="0">
                <a:latin typeface="Times New Roman" pitchFamily="18" charset="0"/>
                <a:cs typeface="Times New Roman" pitchFamily="18" charset="0"/>
              </a:rPr>
              <a:t>έρευνα, </a:t>
            </a:r>
            <a:r>
              <a:rPr lang="el-GR" sz="2000" dirty="0">
                <a:latin typeface="Times New Roman" pitchFamily="18" charset="0"/>
                <a:cs typeface="Times New Roman" pitchFamily="18" charset="0"/>
              </a:rPr>
              <a:t>έχουν στο μυαλό τους την λέξη επιτάχυνση (αγνοώντας το πρόσημο) ταυτισμένη με φαινόμενα από την καθημερινή τους ζωή όπως την εκκίνηση ή την «ανάπτυξη» του αυτοκινήτου ή της μοτοσυκλέτας τους. </a:t>
            </a:r>
            <a:r>
              <a:rPr lang="el-GR" sz="2000" dirty="0" smtClean="0">
                <a:latin typeface="Times New Roman" pitchFamily="18" charset="0"/>
                <a:cs typeface="Times New Roman" pitchFamily="18" charset="0"/>
              </a:rPr>
              <a:t>Συνεπώς, </a:t>
            </a:r>
            <a:r>
              <a:rPr lang="el-GR" sz="2000" dirty="0">
                <a:latin typeface="Times New Roman" pitchFamily="18" charset="0"/>
                <a:cs typeface="Times New Roman" pitchFamily="18" charset="0"/>
              </a:rPr>
              <a:t>για αυτούς δεν υπάρχει η αρνητική επιτάχυνση (επιβράδυνση).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Ομάδα μαθητών </a:t>
            </a:r>
            <a:r>
              <a:rPr lang="el-GR" sz="2000" dirty="0" smtClean="0">
                <a:latin typeface="Times New Roman" pitchFamily="18" charset="0"/>
                <a:cs typeface="Times New Roman" pitchFamily="18" charset="0"/>
              </a:rPr>
              <a:t>έχει </a:t>
            </a:r>
            <a:r>
              <a:rPr lang="el-GR" sz="2000" dirty="0">
                <a:latin typeface="Times New Roman" pitchFamily="18" charset="0"/>
                <a:cs typeface="Times New Roman" pitchFamily="18" charset="0"/>
              </a:rPr>
              <a:t>την εντύπωση </a:t>
            </a:r>
            <a:r>
              <a:rPr lang="el-GR" sz="2000" dirty="0" smtClean="0">
                <a:latin typeface="Times New Roman" pitchFamily="18" charset="0"/>
                <a:cs typeface="Times New Roman" pitchFamily="18" charset="0"/>
              </a:rPr>
              <a:t>ότι όταν </a:t>
            </a:r>
            <a:r>
              <a:rPr lang="el-GR" sz="2000" dirty="0">
                <a:latin typeface="Times New Roman" pitchFamily="18" charset="0"/>
                <a:cs typeface="Times New Roman" pitchFamily="18" charset="0"/>
              </a:rPr>
              <a:t>ένα κινητό έχει μεγαλύτερη ταχύτητα σημαίνει ότι έχει και μεγαλύτερη επιτάχυνση. Αγνοώντας το </a:t>
            </a:r>
            <a:r>
              <a:rPr lang="el-GR" sz="2000" dirty="0" smtClean="0">
                <a:latin typeface="Times New Roman" pitchFamily="18" charset="0"/>
                <a:cs typeface="Times New Roman" pitchFamily="18" charset="0"/>
              </a:rPr>
              <a:t>ποια </a:t>
            </a:r>
            <a:r>
              <a:rPr lang="el-GR" sz="2000" dirty="0">
                <a:latin typeface="Times New Roman" pitchFamily="18" charset="0"/>
                <a:cs typeface="Times New Roman" pitchFamily="18" charset="0"/>
              </a:rPr>
              <a:t>ήταν η αρχική ταχύτητα του κάθε κινητού και σε πόσο χρόνο </a:t>
            </a:r>
            <a:r>
              <a:rPr lang="el-GR" sz="2000" dirty="0" smtClean="0">
                <a:latin typeface="Times New Roman" pitchFamily="18" charset="0"/>
                <a:cs typeface="Times New Roman" pitchFamily="18" charset="0"/>
              </a:rPr>
              <a:t>απόκτησε </a:t>
            </a:r>
            <a:r>
              <a:rPr lang="el-GR" sz="2000" dirty="0">
                <a:latin typeface="Times New Roman" pitchFamily="18" charset="0"/>
                <a:cs typeface="Times New Roman" pitchFamily="18" charset="0"/>
              </a:rPr>
              <a:t>αυτή την ταχύτητα. </a:t>
            </a:r>
          </a:p>
        </p:txBody>
      </p:sp>
    </p:spTree>
    <p:extLst>
      <p:ext uri="{BB962C8B-B14F-4D97-AF65-F5344CB8AC3E}">
        <p14:creationId xmlns:p14="http://schemas.microsoft.com/office/powerpoint/2010/main" val="1795035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L:\part1\iliko gia video\montelo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4244157"/>
            <a:ext cx="3063443" cy="17223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Picture 2" descr="L:\part1\iliko gia video\diasindes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52016" y="1844824"/>
            <a:ext cx="3073841" cy="17281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3" descr="L:\part1\iliko gia video\diasindesi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859" y="116632"/>
            <a:ext cx="3329995" cy="18722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345047" y="188640"/>
            <a:ext cx="2577950" cy="461665"/>
          </a:xfrm>
          <a:prstGeom prst="rect">
            <a:avLst/>
          </a:prstGeom>
        </p:spPr>
        <p:txBody>
          <a:bodyPr wrap="none">
            <a:spAutoFit/>
          </a:bodyPr>
          <a:lstStyle/>
          <a:p>
            <a:pPr algn="ctr"/>
            <a:r>
              <a:rPr lang="el-GR" sz="2400" b="1" u="sng" dirty="0">
                <a:latin typeface="Times New Roman" pitchFamily="18" charset="0"/>
                <a:cs typeface="Times New Roman" pitchFamily="18" charset="0"/>
              </a:rPr>
              <a:t>Α</a:t>
            </a:r>
            <a:r>
              <a:rPr lang="el-GR" sz="2400" b="1" u="sng" dirty="0" smtClean="0">
                <a:latin typeface="Times New Roman" pitchFamily="18" charset="0"/>
                <a:cs typeface="Times New Roman" pitchFamily="18" charset="0"/>
              </a:rPr>
              <a:t>ρχές σχεδιασμού</a:t>
            </a:r>
            <a:endParaRPr lang="el-GR" sz="2400" dirty="0"/>
          </a:p>
        </p:txBody>
      </p:sp>
      <p:sp>
        <p:nvSpPr>
          <p:cNvPr id="5" name="Rectangle 4"/>
          <p:cNvSpPr/>
          <p:nvPr/>
        </p:nvSpPr>
        <p:spPr>
          <a:xfrm>
            <a:off x="395536" y="751344"/>
            <a:ext cx="8208912" cy="4801314"/>
          </a:xfrm>
          <a:prstGeom prst="rect">
            <a:avLst/>
          </a:prstGeom>
        </p:spPr>
        <p:txBody>
          <a:bodyPr wrap="square">
            <a:spAutoFit/>
          </a:bodyPr>
          <a:lstStyle/>
          <a:p>
            <a:pPr marL="342900" indent="-342900" algn="just">
              <a:buFont typeface="Arial" pitchFamily="34" charset="0"/>
              <a:buChar char="•"/>
            </a:pPr>
            <a:r>
              <a:rPr lang="el-GR" sz="2400" dirty="0">
                <a:latin typeface="Times New Roman" pitchFamily="18" charset="0"/>
                <a:cs typeface="Times New Roman" pitchFamily="18" charset="0"/>
              </a:rPr>
              <a:t>Μέσα από πολλές επιστημονικές μελέτες έχουν προσδιορισθεί οι αρχές σχεδιασμού διδακτικού </a:t>
            </a:r>
            <a:r>
              <a:rPr lang="el-GR" sz="2400" dirty="0" smtClean="0">
                <a:latin typeface="Times New Roman" pitchFamily="18" charset="0"/>
                <a:cs typeface="Times New Roman" pitchFamily="18" charset="0"/>
              </a:rPr>
              <a:t>υλικού, </a:t>
            </a:r>
            <a:r>
              <a:rPr lang="el-GR" sz="2400" dirty="0">
                <a:latin typeface="Times New Roman" pitchFamily="18" charset="0"/>
                <a:cs typeface="Times New Roman" pitchFamily="18" charset="0"/>
              </a:rPr>
              <a:t>με απώτερο στόχο να βοηθήσουν τους διδάσκοντες να δημιουργήσουν διδακτικό υλικό το οποίο να </a:t>
            </a:r>
            <a:r>
              <a:rPr lang="el-GR" sz="2400" dirty="0" smtClean="0">
                <a:latin typeface="Times New Roman" pitchFamily="18" charset="0"/>
                <a:cs typeface="Times New Roman" pitchFamily="18" charset="0"/>
              </a:rPr>
              <a:t>προάγει τη δια </a:t>
            </a:r>
            <a:r>
              <a:rPr lang="el-GR" sz="2400" dirty="0">
                <a:latin typeface="Times New Roman" pitchFamily="18" charset="0"/>
                <a:cs typeface="Times New Roman" pitchFamily="18" charset="0"/>
              </a:rPr>
              <a:t>βίου μάθηση. </a:t>
            </a:r>
            <a:endParaRPr lang="el-GR" sz="2400" dirty="0" smtClean="0">
              <a:latin typeface="Times New Roman" pitchFamily="18" charset="0"/>
              <a:cs typeface="Times New Roman" pitchFamily="18" charset="0"/>
            </a:endParaRPr>
          </a:p>
          <a:p>
            <a:pPr algn="just"/>
            <a:endParaRPr lang="el-GR" sz="2400" dirty="0">
              <a:latin typeface="Times New Roman" pitchFamily="18" charset="0"/>
              <a:cs typeface="Times New Roman" pitchFamily="18" charset="0"/>
            </a:endParaRPr>
          </a:p>
          <a:p>
            <a:pPr marL="342900" indent="-342900" algn="just">
              <a:buFont typeface="Arial" pitchFamily="34" charset="0"/>
              <a:buChar char="•"/>
            </a:pPr>
            <a:r>
              <a:rPr lang="el-GR" sz="2400" dirty="0" smtClean="0">
                <a:latin typeface="Times New Roman" pitchFamily="18" charset="0"/>
                <a:cs typeface="Times New Roman" pitchFamily="18" charset="0"/>
              </a:rPr>
              <a:t>Σκοπός </a:t>
            </a:r>
            <a:r>
              <a:rPr lang="el-GR" sz="2400" dirty="0">
                <a:latin typeface="Times New Roman" pitchFamily="18" charset="0"/>
                <a:cs typeface="Times New Roman" pitchFamily="18" charset="0"/>
              </a:rPr>
              <a:t>τους είναι η δημιουργία μιας μορφής </a:t>
            </a:r>
            <a:r>
              <a:rPr lang="el-GR" sz="2400" dirty="0" smtClean="0">
                <a:latin typeface="Times New Roman" pitchFamily="18" charset="0"/>
                <a:cs typeface="Times New Roman" pitchFamily="18" charset="0"/>
              </a:rPr>
              <a:t>διδασκαλίας, </a:t>
            </a:r>
            <a:r>
              <a:rPr lang="el-GR" sz="2400" dirty="0">
                <a:latin typeface="Times New Roman" pitchFamily="18" charset="0"/>
                <a:cs typeface="Times New Roman" pitchFamily="18" charset="0"/>
              </a:rPr>
              <a:t>κύρια χαρακτηριστικά της οποίας να είναι η συνεργασία, η συζήτηση, να δίνει την ευκαιρία στους μαθητές να εξηγήσουν και να </a:t>
            </a:r>
            <a:r>
              <a:rPr lang="el-GR" sz="2400" dirty="0" err="1" smtClean="0">
                <a:latin typeface="Times New Roman" pitchFamily="18" charset="0"/>
                <a:cs typeface="Times New Roman" pitchFamily="18" charset="0"/>
              </a:rPr>
              <a:t>υπερασπίστουν</a:t>
            </a:r>
            <a:r>
              <a:rPr lang="el-GR" sz="2400" dirty="0" smtClean="0">
                <a:latin typeface="Times New Roman" pitchFamily="18" charset="0"/>
                <a:cs typeface="Times New Roman" pitchFamily="18" charset="0"/>
              </a:rPr>
              <a:t> </a:t>
            </a:r>
            <a:r>
              <a:rPr lang="el-GR" sz="2400" dirty="0">
                <a:latin typeface="Times New Roman" pitchFamily="18" charset="0"/>
                <a:cs typeface="Times New Roman" pitchFamily="18" charset="0"/>
              </a:rPr>
              <a:t>τις ιδέες τους, να μπορούν να κριτικάρουν τους κανόνες που έγραψαν οι συνομήλικοι τους, να αναλύουν κάποιες ενσωματωμένες οδηγίες και να έχουν την ευχέρεια να τις αλλάξουν αν κρίνουν ότι δεν είναι καλές. </a:t>
            </a:r>
          </a:p>
          <a:p>
            <a:r>
              <a:rPr lang="el-GR" dirty="0"/>
              <a:t> </a:t>
            </a:r>
          </a:p>
        </p:txBody>
      </p:sp>
    </p:spTree>
    <p:extLst>
      <p:ext uri="{BB962C8B-B14F-4D97-AF65-F5344CB8AC3E}">
        <p14:creationId xmlns:p14="http://schemas.microsoft.com/office/powerpoint/2010/main" val="2961681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16632"/>
            <a:ext cx="8640960" cy="6555641"/>
          </a:xfrm>
          <a:prstGeom prst="rect">
            <a:avLst/>
          </a:prstGeom>
        </p:spPr>
        <p:txBody>
          <a:bodyPr wrap="square">
            <a:spAutoFit/>
          </a:bodyPr>
          <a:lstStyle/>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αφορούν </a:t>
            </a:r>
            <a:r>
              <a:rPr lang="el-GR" sz="2000" dirty="0" smtClean="0">
                <a:latin typeface="Times New Roman" pitchFamily="18" charset="0"/>
                <a:cs typeface="Times New Roman" pitchFamily="18" charset="0"/>
              </a:rPr>
              <a:t>στο </a:t>
            </a:r>
            <a:r>
              <a:rPr lang="el-GR" sz="2000" dirty="0">
                <a:latin typeface="Times New Roman" pitchFamily="18" charset="0"/>
                <a:cs typeface="Times New Roman" pitchFamily="18" charset="0"/>
              </a:rPr>
              <a:t>χειρισμό γραφικών </a:t>
            </a:r>
            <a:r>
              <a:rPr lang="el-GR" sz="2000" dirty="0" smtClean="0">
                <a:latin typeface="Times New Roman" pitchFamily="18" charset="0"/>
                <a:cs typeface="Times New Roman" pitchFamily="18" charset="0"/>
              </a:rPr>
              <a:t>παραστάσεων, </a:t>
            </a:r>
            <a:r>
              <a:rPr lang="el-GR" sz="2000" dirty="0">
                <a:latin typeface="Times New Roman" pitchFamily="18" charset="0"/>
                <a:cs typeface="Times New Roman" pitchFamily="18" charset="0"/>
              </a:rPr>
              <a:t>ένας σημαντικός αριθμός </a:t>
            </a:r>
            <a:r>
              <a:rPr lang="el-GR" sz="2000" dirty="0" smtClean="0">
                <a:latin typeface="Times New Roman" pitchFamily="18" charset="0"/>
                <a:cs typeface="Times New Roman" pitchFamily="18" charset="0"/>
              </a:rPr>
              <a:t>μαθητών, </a:t>
            </a:r>
            <a:r>
              <a:rPr lang="el-GR" sz="2000" dirty="0">
                <a:latin typeface="Times New Roman" pitchFamily="18" charset="0"/>
                <a:cs typeface="Times New Roman" pitchFamily="18" charset="0"/>
              </a:rPr>
              <a:t>στον υπολογισμό της κλίσης ευθείας δεν χρησιμοποίησαν την γωνιά που σχηματίζει η ευθεία με τον θετικό οριζόντιο άξονα αλλά με τον κατακόρυφο άξονα.</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Αρκετοί μαθητές φάνηκε να γνώριζαν «επιφανειακά» </a:t>
            </a:r>
            <a:r>
              <a:rPr lang="el-GR" sz="2000" dirty="0" smtClean="0">
                <a:latin typeface="Times New Roman" pitchFamily="18" charset="0"/>
                <a:cs typeface="Times New Roman" pitchFamily="18" charset="0"/>
              </a:rPr>
              <a:t>ότι, </a:t>
            </a:r>
            <a:r>
              <a:rPr lang="el-GR" sz="2000" dirty="0">
                <a:latin typeface="Times New Roman" pitchFamily="18" charset="0"/>
                <a:cs typeface="Times New Roman" pitchFamily="18" charset="0"/>
              </a:rPr>
              <a:t>με την κλίση της γραφικής παράστασης υπολογίζουμε κάτι και με το εμβαδό κάτι άλλο και συχνά σύγχυζαν </a:t>
            </a:r>
            <a:r>
              <a:rPr lang="el-GR" sz="2000" dirty="0" smtClean="0">
                <a:latin typeface="Times New Roman" pitchFamily="18" charset="0"/>
                <a:cs typeface="Times New Roman" pitchFamily="18" charset="0"/>
              </a:rPr>
              <a:t>το </a:t>
            </a:r>
            <a:r>
              <a:rPr lang="el-GR" sz="2000" dirty="0">
                <a:latin typeface="Times New Roman" pitchFamily="18" charset="0"/>
                <a:cs typeface="Times New Roman" pitchFamily="18" charset="0"/>
              </a:rPr>
              <a:t>τι μπορούμε να υπολογίσουμε σε κάθε περίπτωση. Παρά μόνο προσπαθούν να απομνημονεύσουν κάποιες τεχνικές που τις πλείστες φορές χρησιμοποιούνται από τους ίδιους  λανθασμένα</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marL="342900" indent="-342900" algn="just">
              <a:buFont typeface="Arial" pitchFamily="34" charset="0"/>
              <a:buChar char="•"/>
            </a:pPr>
            <a:endParaRPr lang="en-US" sz="2000" dirty="0">
              <a:latin typeface="Times New Roman" pitchFamily="18" charset="0"/>
              <a:cs typeface="Times New Roman" pitchFamily="18" charset="0"/>
            </a:endParaRPr>
          </a:p>
          <a:p>
            <a:pPr marL="342900" indent="-342900" algn="just">
              <a:buFont typeface="Arial" pitchFamily="34" charset="0"/>
              <a:buChar char="•"/>
            </a:pPr>
            <a:r>
              <a:rPr lang="el-GR" sz="2000" dirty="0">
                <a:latin typeface="Times New Roman" pitchFamily="18" charset="0"/>
                <a:cs typeface="Times New Roman" pitchFamily="18" charset="0"/>
              </a:rPr>
              <a:t>Συχνά οι μαθητές δυσκολεύονται από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μορφή της γραφικής παράστασης να αναγνωρίσουν το είδος της κίνησης. Προσπαθούν περισσότερο να απομνημονεύσουν στο μυαλό τους τις γραφικές παραστάσεις σαν μια </a:t>
            </a:r>
            <a:r>
              <a:rPr lang="el-GR" sz="2000" dirty="0" smtClean="0">
                <a:latin typeface="Times New Roman" pitchFamily="18" charset="0"/>
                <a:cs typeface="Times New Roman" pitchFamily="18" charset="0"/>
              </a:rPr>
              <a:t>φωτογραφία, </a:t>
            </a:r>
            <a:r>
              <a:rPr lang="el-GR" sz="2000" dirty="0">
                <a:latin typeface="Times New Roman" pitchFamily="18" charset="0"/>
                <a:cs typeface="Times New Roman" pitchFamily="18" charset="0"/>
              </a:rPr>
              <a:t>παρά να προσπαθήσουν να κατανοήσουν και να ερμηνεύσουν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μορφή τους. Για αυτό και πολλές φόρες σκέφτονται και απαντούν ως να έχουν  </a:t>
            </a:r>
            <a:r>
              <a:rPr lang="el-GR" sz="2000" dirty="0" err="1">
                <a:latin typeface="Times New Roman" pitchFamily="18" charset="0"/>
                <a:cs typeface="Times New Roman" pitchFamily="18" charset="0"/>
              </a:rPr>
              <a:t>π.χ</a:t>
            </a:r>
            <a:r>
              <a:rPr lang="el-GR" sz="2000" dirty="0">
                <a:latin typeface="Times New Roman" pitchFamily="18" charset="0"/>
                <a:cs typeface="Times New Roman" pitchFamily="18" charset="0"/>
              </a:rPr>
              <a:t>  μπροστά τους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γραφική παράσταση ταχύτητας-χρόνου και όχι θέσης-χρόνου ή και το αντίθετο</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marL="342900" indent="-342900" algn="just">
              <a:buFont typeface="Arial" pitchFamily="34" charset="0"/>
              <a:buChar char="•"/>
            </a:pPr>
            <a:endParaRPr lang="en-US" sz="2000" dirty="0">
              <a:latin typeface="Times New Roman" pitchFamily="18" charset="0"/>
              <a:cs typeface="Times New Roman" pitchFamily="18" charset="0"/>
            </a:endParaRPr>
          </a:p>
          <a:p>
            <a:pPr marL="342900" indent="-342900" algn="just">
              <a:buFont typeface="Arial" pitchFamily="34" charset="0"/>
              <a:buChar char="•"/>
            </a:pPr>
            <a:r>
              <a:rPr lang="el-GR" sz="2000" dirty="0">
                <a:latin typeface="Times New Roman" pitchFamily="18" charset="0"/>
                <a:cs typeface="Times New Roman" pitchFamily="18" charset="0"/>
              </a:rPr>
              <a:t>Οι μαθητές δυσκολεύονται να προσδιορίσουν την αλλαγή φοράς στην κίνηση μέσα από μια γραφική παράσταση</a:t>
            </a:r>
            <a:r>
              <a:rPr lang="el-GR" sz="2000" dirty="0"/>
              <a:t>. </a:t>
            </a:r>
          </a:p>
        </p:txBody>
      </p:sp>
    </p:spTree>
    <p:extLst>
      <p:ext uri="{BB962C8B-B14F-4D97-AF65-F5344CB8AC3E}">
        <p14:creationId xmlns:p14="http://schemas.microsoft.com/office/powerpoint/2010/main" val="27742523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05472"/>
            <a:ext cx="8712968" cy="6247864"/>
          </a:xfrm>
          <a:prstGeom prst="rect">
            <a:avLst/>
          </a:prstGeom>
        </p:spPr>
        <p:txBody>
          <a:bodyPr wrap="square">
            <a:spAutoFit/>
          </a:bodyPr>
          <a:lstStyle/>
          <a:p>
            <a:pPr marL="285750" indent="-285750" algn="just">
              <a:buFont typeface="Arial" pitchFamily="34" charset="0"/>
              <a:buChar char="•"/>
            </a:pPr>
            <a:r>
              <a:rPr lang="el-GR" sz="2000" dirty="0" smtClean="0">
                <a:latin typeface="Times New Roman" pitchFamily="18" charset="0"/>
                <a:cs typeface="Times New Roman" pitchFamily="18" charset="0"/>
              </a:rPr>
              <a:t>Πολλές </a:t>
            </a:r>
            <a:r>
              <a:rPr lang="el-GR" sz="2000" dirty="0">
                <a:latin typeface="Times New Roman" pitchFamily="18" charset="0"/>
                <a:cs typeface="Times New Roman" pitchFamily="18" charset="0"/>
              </a:rPr>
              <a:t>φορές όταν κάνουν υπολογισμούς από γραφικές παραστάσεις, ακόμα και αν  ο τρόπος που χρησιμοποιούν είναι ο </a:t>
            </a:r>
            <a:r>
              <a:rPr lang="el-GR" sz="2000" dirty="0" smtClean="0">
                <a:latin typeface="Times New Roman" pitchFamily="18" charset="0"/>
                <a:cs typeface="Times New Roman" pitchFamily="18" charset="0"/>
              </a:rPr>
              <a:t>σωστός, </a:t>
            </a:r>
            <a:r>
              <a:rPr lang="el-GR" sz="2000" dirty="0">
                <a:latin typeface="Times New Roman" pitchFamily="18" charset="0"/>
                <a:cs typeface="Times New Roman" pitchFamily="18" charset="0"/>
              </a:rPr>
              <a:t>μπερδεύονται με τα νούμερα και δεν χρησιμοποιούν τα ορθά.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αφορούν τις μορφές ενέργειας από το διαγνωστικό δοκίμιο της </a:t>
            </a:r>
            <a:r>
              <a:rPr lang="el-GR" sz="2000" dirty="0" smtClean="0">
                <a:latin typeface="Times New Roman" pitchFamily="18" charset="0"/>
                <a:cs typeface="Times New Roman" pitchFamily="18" charset="0"/>
              </a:rPr>
              <a:t>ενέργειας, </a:t>
            </a:r>
            <a:r>
              <a:rPr lang="el-GR" sz="2000" dirty="0">
                <a:latin typeface="Times New Roman" pitchFamily="18" charset="0"/>
                <a:cs typeface="Times New Roman" pitchFamily="18" charset="0"/>
              </a:rPr>
              <a:t>οι μαθητές φαίνεται ότι δεν αντιμετώπισαν ιδιαίτερες δυσκολίες. Παρόλα αυτά παρατηρήθηκε μια μικρή βελτίωση στα αποτελέσματα μετά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διδακτική παρέμβαση.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ορισμού που αφορούν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μηχανική ενέργεια από το διαγνωστικό δοκίμιο της ενέργειας σχεδόν όλοι ήταν σωστοί. Φαίνεται ότι σε ερωτήσεις ορισμών συχνά οι μαθητές δεν αντιμετωπίζουν πρόβλημα</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marL="342900" indent="-342900" algn="just">
              <a:buFont typeface="Arial" pitchFamily="34" charset="0"/>
              <a:buChar char="•"/>
            </a:pPr>
            <a:endParaRPr lang="en-US" sz="2000" dirty="0">
              <a:latin typeface="Times New Roman" pitchFamily="18" charset="0"/>
              <a:cs typeface="Times New Roman" pitchFamily="18" charset="0"/>
            </a:endParaRPr>
          </a:p>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δυναμική ενέργεια από το διαγνωστικό δοκίμιο της ενέργειας οι μαθητές συνδέουν την μεταβολή της δυναμικής ενέργειας με την προσπάθεια που χρειάζεται για να ανέβει ο άνθρωπος στον πρώτο όροφο μιας πολυκατοικίας (πιο εύκολα με το τον ανελκυστήρα πιο δύσκολα από τις σκάλες) ή ακόμα και με το διάστημα που θα διανύσει και όχι με το υψόμετρο που θα ανέβει.</a:t>
            </a:r>
          </a:p>
          <a:p>
            <a:pPr marL="342900" indent="-342900" algn="just">
              <a:buFont typeface="Arial" pitchFamily="34" charset="0"/>
              <a:buChar char="•"/>
            </a:pPr>
            <a:endParaRPr lang="el-GR" sz="2000" dirty="0">
              <a:latin typeface="Times New Roman" pitchFamily="18" charset="0"/>
              <a:cs typeface="Times New Roman" pitchFamily="18" charset="0"/>
            </a:endParaRPr>
          </a:p>
        </p:txBody>
      </p:sp>
    </p:spTree>
    <p:extLst>
      <p:ext uri="{BB962C8B-B14F-4D97-AF65-F5344CB8AC3E}">
        <p14:creationId xmlns:p14="http://schemas.microsoft.com/office/powerpoint/2010/main" val="691954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6632"/>
            <a:ext cx="8712968" cy="6555641"/>
          </a:xfrm>
          <a:prstGeom prst="rect">
            <a:avLst/>
          </a:prstGeom>
        </p:spPr>
        <p:txBody>
          <a:bodyPr wrap="square">
            <a:spAutoFit/>
          </a:bodyPr>
          <a:lstStyle/>
          <a:p>
            <a:pPr marL="342900" indent="-342900" algn="just">
              <a:buFont typeface="Arial" pitchFamily="34" charset="0"/>
              <a:buChar char="•"/>
            </a:pPr>
            <a:r>
              <a:rPr lang="el-GR" sz="2000" dirty="0">
                <a:latin typeface="Times New Roman" pitchFamily="18" charset="0"/>
                <a:cs typeface="Times New Roman" pitchFamily="18" charset="0"/>
              </a:rPr>
              <a:t>Σε σχέση με  ερωτήματα που αφορούν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διατήρηση της μηχανικής </a:t>
            </a:r>
            <a:r>
              <a:rPr lang="el-GR" sz="2000" dirty="0" smtClean="0">
                <a:latin typeface="Times New Roman" pitchFamily="18" charset="0"/>
                <a:cs typeface="Times New Roman" pitchFamily="18" charset="0"/>
              </a:rPr>
              <a:t>ενέργειας, </a:t>
            </a:r>
            <a:r>
              <a:rPr lang="el-GR" sz="2000" dirty="0">
                <a:latin typeface="Times New Roman" pitchFamily="18" charset="0"/>
                <a:cs typeface="Times New Roman" pitchFamily="18" charset="0"/>
              </a:rPr>
              <a:t>από το διαγνωστικό δοκίμιο της ενέργειας, φαίνεται ότι οι μαθητές σκέφτονται τέτοια  προβλήματα με την ύπαρξη δυνάμεων </a:t>
            </a:r>
            <a:r>
              <a:rPr lang="el-GR" sz="2000" dirty="0" smtClean="0">
                <a:latin typeface="Times New Roman" pitchFamily="18" charset="0"/>
                <a:cs typeface="Times New Roman" pitchFamily="18" charset="0"/>
              </a:rPr>
              <a:t>τριβής, </a:t>
            </a:r>
            <a:r>
              <a:rPr lang="el-GR" sz="2000" dirty="0">
                <a:latin typeface="Times New Roman" pitchFamily="18" charset="0"/>
                <a:cs typeface="Times New Roman" pitchFamily="18" charset="0"/>
              </a:rPr>
              <a:t>όπως θα συνέβαινε σε ένα τέτοιο παράδειγμα στην καθημερινή ζωή. Αρνούνται να αποδεχτούν την έλλειψη τριβής αφού είναι κάτι το οποίο βιώνουν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ζωή τους καθημερινά. Παρόμοια αποτελέσματα είχαν και έρευνες του </a:t>
            </a:r>
            <a:r>
              <a:rPr lang="en-US" sz="2000" dirty="0">
                <a:latin typeface="Times New Roman" pitchFamily="18" charset="0"/>
                <a:cs typeface="Times New Roman" pitchFamily="18" charset="0"/>
              </a:rPr>
              <a:t>Clement</a:t>
            </a:r>
            <a:r>
              <a:rPr lang="el-GR" sz="2000" dirty="0">
                <a:latin typeface="Times New Roman" pitchFamily="18" charset="0"/>
                <a:cs typeface="Times New Roman" pitchFamily="18" charset="0"/>
              </a:rPr>
              <a:t> (1991,1993) ο οποίος ερεύνησε πως οι μαθητές ερμηνεύουν παραδείγματα που περιέχουν περιγραφές του πρώτου νόμου του Νεύτωνα. </a:t>
            </a:r>
            <a:r>
              <a:rPr lang="el-GR" sz="2000" dirty="0" smtClean="0">
                <a:latin typeface="Times New Roman" pitchFamily="18" charset="0"/>
                <a:cs typeface="Times New Roman" pitchFamily="18" charset="0"/>
              </a:rPr>
              <a:t>Συχνά, </a:t>
            </a:r>
            <a:r>
              <a:rPr lang="el-GR" sz="2000" dirty="0">
                <a:latin typeface="Times New Roman" pitchFamily="18" charset="0"/>
                <a:cs typeface="Times New Roman" pitchFamily="18" charset="0"/>
              </a:rPr>
              <a:t>κείμενα σχετικά με τον πρώτο νόμο του Νεύτωνα περιγράφουν την κίνηση αυτοκινήτου σε παγωμένο δρόμο. Πολλοί μαθητές δυσκολεύονται να κατανοήσουν ή να συνδέσουν αυτό το πρόβλημα με τον πρώτο νόμο του Νεύτωνα γιατί δεν έχουν εμπειρίες οδήγησης σε παγωμένους δρόμους καθώς δεν έχουν άδεια οδήγησης αυτοκινήτου.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Σε σχέση με ερώτημα που αφορά στις ενεργειακές μεταβολές σε μαγνητικό </a:t>
            </a:r>
            <a:r>
              <a:rPr lang="el-GR" sz="2000" dirty="0" smtClean="0">
                <a:latin typeface="Times New Roman" pitchFamily="18" charset="0"/>
                <a:cs typeface="Times New Roman" pitchFamily="18" charset="0"/>
              </a:rPr>
              <a:t>πεδίο, </a:t>
            </a:r>
            <a:r>
              <a:rPr lang="el-GR" sz="2000" dirty="0">
                <a:latin typeface="Times New Roman" pitchFamily="18" charset="0"/>
                <a:cs typeface="Times New Roman" pitchFamily="18" charset="0"/>
              </a:rPr>
              <a:t>από το διαγνωστικό δοκίμιο της </a:t>
            </a:r>
            <a:r>
              <a:rPr lang="el-GR" sz="2000" dirty="0" smtClean="0">
                <a:latin typeface="Times New Roman" pitchFamily="18" charset="0"/>
                <a:cs typeface="Times New Roman" pitchFamily="18" charset="0"/>
              </a:rPr>
              <a:t>ενέργειας </a:t>
            </a:r>
            <a:r>
              <a:rPr lang="el-GR" sz="2000" dirty="0">
                <a:latin typeface="Times New Roman" pitchFamily="18" charset="0"/>
                <a:cs typeface="Times New Roman" pitchFamily="18" charset="0"/>
              </a:rPr>
              <a:t>κανένας μαθητής δεν απάντησε σωστά. Το γεγονός αυτό δείχνει ότι δυσκολεύτηκαν πολύ οι μαθητές για να απαντήσουν. Αυτό ίσως να οφείλεται στο ότι πρώτη φορά μελέτησαν ενεργειακά ένα φαινόμενο σε μαγνητικό πεδίο και δεν γνώριζαν την ύπαρξη της μαγνητικής δυναμικής ενέργειας. Αρκετοί μαθητές έχουν την εντύπωση πως μόνο η </a:t>
            </a:r>
            <a:r>
              <a:rPr lang="el-GR" sz="2000" dirty="0" err="1">
                <a:latin typeface="Times New Roman" pitchFamily="18" charset="0"/>
                <a:cs typeface="Times New Roman" pitchFamily="18" charset="0"/>
              </a:rPr>
              <a:t>βαρυτική</a:t>
            </a:r>
            <a:r>
              <a:rPr lang="el-GR" sz="2000" dirty="0">
                <a:latin typeface="Times New Roman" pitchFamily="18" charset="0"/>
                <a:cs typeface="Times New Roman" pitchFamily="18" charset="0"/>
              </a:rPr>
              <a:t> δυναμική ενέργεια </a:t>
            </a:r>
            <a:r>
              <a:rPr lang="el-GR" sz="2000" dirty="0" smtClean="0">
                <a:latin typeface="Times New Roman" pitchFamily="18" charset="0"/>
                <a:cs typeface="Times New Roman" pitchFamily="18" charset="0"/>
              </a:rPr>
              <a:t>υπάρχει, </a:t>
            </a:r>
            <a:r>
              <a:rPr lang="el-GR" sz="2000" dirty="0">
                <a:latin typeface="Times New Roman" pitchFamily="18" charset="0"/>
                <a:cs typeface="Times New Roman" pitchFamily="18" charset="0"/>
              </a:rPr>
              <a:t>αφού αυτή μελετούν στα πλαίσια του σχολικού αναλυτικού προγράμματος.  </a:t>
            </a:r>
          </a:p>
        </p:txBody>
      </p:sp>
    </p:spTree>
    <p:extLst>
      <p:ext uri="{BB962C8B-B14F-4D97-AF65-F5344CB8AC3E}">
        <p14:creationId xmlns:p14="http://schemas.microsoft.com/office/powerpoint/2010/main" val="878629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27784" y="260648"/>
            <a:ext cx="3790012" cy="400110"/>
          </a:xfrm>
          <a:prstGeom prst="rect">
            <a:avLst/>
          </a:prstGeom>
        </p:spPr>
        <p:txBody>
          <a:bodyPr wrap="none">
            <a:spAutoFit/>
          </a:bodyPr>
          <a:lstStyle/>
          <a:p>
            <a:r>
              <a:rPr lang="el-GR" sz="2000" u="sng" dirty="0">
                <a:latin typeface="Times New Roman" pitchFamily="18" charset="0"/>
                <a:cs typeface="Times New Roman" pitchFamily="18" charset="0"/>
              </a:rPr>
              <a:t>ΣΥΜΠΕΡΑΣΜΑΤΑ-ΕΙΣΗΓΗΣΕΙΣ</a:t>
            </a:r>
          </a:p>
        </p:txBody>
      </p:sp>
      <p:sp>
        <p:nvSpPr>
          <p:cNvPr id="5" name="Rectangle 4"/>
          <p:cNvSpPr/>
          <p:nvPr/>
        </p:nvSpPr>
        <p:spPr>
          <a:xfrm>
            <a:off x="251520" y="764704"/>
            <a:ext cx="8640960" cy="5632311"/>
          </a:xfrm>
          <a:prstGeom prst="rect">
            <a:avLst/>
          </a:prstGeom>
        </p:spPr>
        <p:txBody>
          <a:bodyPr wrap="square">
            <a:spAutoFit/>
          </a:bodyPr>
          <a:lstStyle/>
          <a:p>
            <a:pPr algn="just"/>
            <a:r>
              <a:rPr lang="el-GR" sz="2000" dirty="0" smtClean="0">
                <a:latin typeface="Times New Roman" pitchFamily="18" charset="0"/>
                <a:cs typeface="Times New Roman" pitchFamily="18" charset="0"/>
              </a:rPr>
              <a:t>Στα </a:t>
            </a:r>
            <a:r>
              <a:rPr lang="el-GR" sz="2000" dirty="0">
                <a:latin typeface="Times New Roman" pitchFamily="18" charset="0"/>
                <a:cs typeface="Times New Roman" pitchFamily="18" charset="0"/>
              </a:rPr>
              <a:t>πλαίσια διεξαγωγής της έρευνας έχει διερευνηθεί η αποτελεσματικότητα του προτεινόμενου διδακτικού υλικού και η λειτουργικότητα των σχεδιαστικών αρχών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δημιουργία διδακτικού υλικού.</a:t>
            </a:r>
          </a:p>
          <a:p>
            <a:pPr algn="just"/>
            <a:r>
              <a:rPr lang="el-GR"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just"/>
            <a:r>
              <a:rPr lang="el-GR" sz="2000" dirty="0" smtClean="0">
                <a:latin typeface="Times New Roman" pitchFamily="18" charset="0"/>
                <a:cs typeface="Times New Roman" pitchFamily="18" charset="0"/>
              </a:rPr>
              <a:t>Τα </a:t>
            </a:r>
            <a:r>
              <a:rPr lang="el-GR" sz="2000" dirty="0">
                <a:latin typeface="Times New Roman" pitchFamily="18" charset="0"/>
                <a:cs typeface="Times New Roman" pitchFamily="18" charset="0"/>
              </a:rPr>
              <a:t>αποτελέσματα της προτεινόμενης έρευνας θεωρούμε ότι προσφέρουν πολύτιμη πληροφόρηση ως προς την αποτελεσματικότητα της προσέγγισης που έχει ακολουθηθεί για τη μελέτη της κινηματικής και της ενέργειας. </a:t>
            </a:r>
            <a:endParaRPr lang="en-US" sz="2000" dirty="0" smtClean="0">
              <a:latin typeface="Times New Roman" pitchFamily="18" charset="0"/>
              <a:cs typeface="Times New Roman" pitchFamily="18" charset="0"/>
            </a:endParaRPr>
          </a:p>
          <a:p>
            <a:pPr algn="just"/>
            <a:endParaRPr lang="el-GR" sz="2000" dirty="0">
              <a:latin typeface="Times New Roman" pitchFamily="18" charset="0"/>
              <a:cs typeface="Times New Roman" pitchFamily="18" charset="0"/>
            </a:endParaRPr>
          </a:p>
          <a:p>
            <a:pPr algn="just"/>
            <a:r>
              <a:rPr lang="el-GR" sz="2000" dirty="0">
                <a:latin typeface="Times New Roman" pitchFamily="18" charset="0"/>
                <a:cs typeface="Times New Roman" pitchFamily="18" charset="0"/>
              </a:rPr>
              <a:t>Ως εκ τούτου, έχουν προκύψει χρήσιμα συμπεράσματα τα οποία θα μπορούν ενδεχομένως να χρησιμοποιηθούν στο πλαίσιο προσπαθειών αναδόμησης των υφιστάμενων αναλυτικών προγραμμάτων της Φυσικής στην Κύπρο τα οποία χρησιμοποιώ τα τελευταία 6 χρόνια που διδάσκω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Μ</a:t>
            </a:r>
            <a:r>
              <a:rPr lang="el-GR" sz="2000" dirty="0" smtClean="0">
                <a:latin typeface="Times New Roman" pitchFamily="18" charset="0"/>
                <a:cs typeface="Times New Roman" pitchFamily="18" charset="0"/>
              </a:rPr>
              <a:t>έση </a:t>
            </a:r>
            <a:r>
              <a:rPr lang="el-GR" sz="2000" dirty="0">
                <a:latin typeface="Times New Roman" pitchFamily="18" charset="0"/>
                <a:cs typeface="Times New Roman" pitchFamily="18" charset="0"/>
              </a:rPr>
              <a:t>Ε</a:t>
            </a:r>
            <a:r>
              <a:rPr lang="el-GR" sz="2000" dirty="0" smtClean="0">
                <a:latin typeface="Times New Roman" pitchFamily="18" charset="0"/>
                <a:cs typeface="Times New Roman" pitchFamily="18" charset="0"/>
              </a:rPr>
              <a:t>κπαίδευση </a:t>
            </a:r>
            <a:r>
              <a:rPr lang="el-GR" sz="2000" dirty="0">
                <a:latin typeface="Times New Roman" pitchFamily="18" charset="0"/>
                <a:cs typeface="Times New Roman" pitchFamily="18" charset="0"/>
              </a:rPr>
              <a:t>ως καθηγητής φυσικής.</a:t>
            </a:r>
          </a:p>
          <a:p>
            <a:pPr algn="just"/>
            <a:r>
              <a:rPr lang="el-GR" sz="2000" dirty="0">
                <a:latin typeface="Times New Roman" pitchFamily="18" charset="0"/>
                <a:cs typeface="Times New Roman" pitchFamily="18" charset="0"/>
              </a:rPr>
              <a:t> </a:t>
            </a:r>
          </a:p>
          <a:p>
            <a:pPr algn="just"/>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συνέχεια αναλύονται τα κυριότερα συμπεράσματα της έρευνας, που είναι συνυφασμένα με τα ερευνητικά </a:t>
            </a:r>
            <a:r>
              <a:rPr lang="el-GR" sz="2000" dirty="0" smtClean="0">
                <a:latin typeface="Times New Roman" pitchFamily="18" charset="0"/>
                <a:cs typeface="Times New Roman" pitchFamily="18" charset="0"/>
              </a:rPr>
              <a:t>ερωτήματα, </a:t>
            </a:r>
            <a:r>
              <a:rPr lang="el-GR" sz="2000" dirty="0">
                <a:latin typeface="Times New Roman" pitchFamily="18" charset="0"/>
                <a:cs typeface="Times New Roman" pitchFamily="18" charset="0"/>
              </a:rPr>
              <a:t>που είχε ως στόχο να απαντήσει η παρούσα </a:t>
            </a:r>
            <a:r>
              <a:rPr lang="el-GR" sz="2000" dirty="0" smtClean="0">
                <a:latin typeface="Times New Roman" pitchFamily="18" charset="0"/>
                <a:cs typeface="Times New Roman" pitchFamily="18" charset="0"/>
              </a:rPr>
              <a:t>έρευνα </a:t>
            </a:r>
            <a:r>
              <a:rPr lang="el-GR" sz="2000" dirty="0">
                <a:latin typeface="Times New Roman" pitchFamily="18" charset="0"/>
                <a:cs typeface="Times New Roman" pitchFamily="18" charset="0"/>
              </a:rPr>
              <a:t>και κάνουμε συγκρίσεις με την αντίστοιχη  υπάρχουσα διεθνή βιβλιογραφία.  </a:t>
            </a:r>
          </a:p>
        </p:txBody>
      </p:sp>
    </p:spTree>
    <p:extLst>
      <p:ext uri="{BB962C8B-B14F-4D97-AF65-F5344CB8AC3E}">
        <p14:creationId xmlns:p14="http://schemas.microsoft.com/office/powerpoint/2010/main" val="26558248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496" y="188640"/>
            <a:ext cx="8856984" cy="5847755"/>
          </a:xfrm>
          <a:prstGeom prst="rect">
            <a:avLst/>
          </a:prstGeom>
        </p:spPr>
        <p:txBody>
          <a:bodyPr wrap="square">
            <a:spAutoFit/>
          </a:bodyPr>
          <a:lstStyle/>
          <a:p>
            <a:pPr marL="342900" indent="-342900" algn="just">
              <a:buFont typeface="Arial" pitchFamily="34" charset="0"/>
              <a:buChar char="•"/>
            </a:pPr>
            <a:r>
              <a:rPr lang="el-GR" sz="2200" dirty="0">
                <a:latin typeface="Times New Roman" pitchFamily="18" charset="0"/>
                <a:cs typeface="Times New Roman" pitchFamily="18" charset="0"/>
              </a:rPr>
              <a:t>Οι δημιουργοί διδακτικού υλικού θα πρέπει να στηρίζονται στις αρχικές  ιδέες των μαθητών  και με κάποιο τρόπο να τους οδηγούν στο να ανακαλύψουν από μόνοι τους αν οι αρχικές τους ιδέες είναι σωστές ή λανθασμένες,  αν μπορούν να περιγράψουν σωστά ένα φαινόμενο ή αν χρειάζονται βελτίωση. Με αυτό τον τρόπο η εννοιολογική αλλαγή που πιθανόν να επέλθει στους μαθητές θα έχει γερά θεμέλια καθώς θα είναι ανακάλυψη των ίδιων των μαθητών και όχι μια δήλωση του καθηγητή ή ενός συγγραφέα σε ένα βιβλίο.  </a:t>
            </a:r>
            <a:endParaRPr lang="en-US" sz="2200" dirty="0" smtClean="0">
              <a:latin typeface="Times New Roman" pitchFamily="18" charset="0"/>
              <a:cs typeface="Times New Roman" pitchFamily="18" charset="0"/>
            </a:endParaRPr>
          </a:p>
          <a:p>
            <a:pPr marL="342900" indent="-342900" algn="just">
              <a:buFont typeface="Arial" pitchFamily="34" charset="0"/>
              <a:buChar char="•"/>
            </a:pPr>
            <a:endParaRPr lang="en-US" sz="2200" dirty="0">
              <a:latin typeface="Times New Roman" pitchFamily="18" charset="0"/>
              <a:cs typeface="Times New Roman" pitchFamily="18" charset="0"/>
            </a:endParaRPr>
          </a:p>
          <a:p>
            <a:pPr algn="just"/>
            <a:r>
              <a:rPr lang="el-GR" sz="2200" dirty="0" smtClean="0">
                <a:latin typeface="Times New Roman" pitchFamily="18" charset="0"/>
                <a:cs typeface="Times New Roman" pitchFamily="18" charset="0"/>
              </a:rPr>
              <a:t>Έχει υποστηριχθεί μέσα από έρευνες (</a:t>
            </a:r>
            <a:r>
              <a:rPr lang="en-US" sz="2200" dirty="0" smtClean="0">
                <a:latin typeface="Times New Roman" pitchFamily="18" charset="0"/>
                <a:cs typeface="Times New Roman" pitchFamily="18" charset="0"/>
              </a:rPr>
              <a:t>Linn</a:t>
            </a:r>
            <a:r>
              <a:rPr lang="el-GR" sz="2200" dirty="0" smtClean="0">
                <a:latin typeface="Times New Roman" pitchFamily="18" charset="0"/>
                <a:cs typeface="Times New Roman" pitchFamily="18" charset="0"/>
              </a:rPr>
              <a:t> &amp; </a:t>
            </a:r>
            <a:r>
              <a:rPr lang="en-US" sz="2200" dirty="0" err="1" smtClean="0">
                <a:latin typeface="Times New Roman" pitchFamily="18" charset="0"/>
                <a:cs typeface="Times New Roman" pitchFamily="18" charset="0"/>
              </a:rPr>
              <a:t>Hsi</a:t>
            </a:r>
            <a:r>
              <a:rPr lang="el-GR" sz="2200" dirty="0" smtClean="0">
                <a:latin typeface="Times New Roman" pitchFamily="18" charset="0"/>
                <a:cs typeface="Times New Roman" pitchFamily="18" charset="0"/>
              </a:rPr>
              <a:t>, 2000) ότι θα πρέπει να γίνει εξισορρόπηση του  επιπέδου των αντιλήψεων και των ιδεών των μαθητών με το επιστημονικό επίπεδο. Τα θεωρητικά παραδείγματα οι μαθητές δεν μπαίνουν στην διαδικασία να τα αναλύσουν και να τα κατανοήσουν παρά μόνο τα αποστηθίζουν και έτσι εύκολα τα ξεχνούν. Οι μαθητές μπορούν να βασίζονται στις γνώσεις και τις ιδέες τους, όταν το διδακτικό υλικό παρέχει μηχανισμούς μάθησης που σχετίζονται με επιστημονικές έννοιες και απαιτήσεις.</a:t>
            </a:r>
            <a:endParaRPr lang="el-GR" sz="2200" dirty="0">
              <a:latin typeface="Times New Roman" pitchFamily="18" charset="0"/>
              <a:cs typeface="Times New Roman" pitchFamily="18" charset="0"/>
            </a:endParaRPr>
          </a:p>
        </p:txBody>
      </p:sp>
    </p:spTree>
    <p:extLst>
      <p:ext uri="{BB962C8B-B14F-4D97-AF65-F5344CB8AC3E}">
        <p14:creationId xmlns:p14="http://schemas.microsoft.com/office/powerpoint/2010/main" val="269628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16632"/>
            <a:ext cx="8784976" cy="6524863"/>
          </a:xfrm>
          <a:prstGeom prst="rect">
            <a:avLst/>
          </a:prstGeom>
        </p:spPr>
        <p:txBody>
          <a:bodyPr wrap="square">
            <a:spAutoFit/>
          </a:bodyPr>
          <a:lstStyle/>
          <a:p>
            <a:pPr marL="342900" indent="-342900" algn="just">
              <a:buFont typeface="Arial" pitchFamily="34" charset="0"/>
              <a:buChar char="•"/>
            </a:pPr>
            <a:r>
              <a:rPr lang="el-GR" sz="2200" dirty="0">
                <a:latin typeface="Times New Roman" pitchFamily="18" charset="0"/>
                <a:cs typeface="Times New Roman" pitchFamily="18" charset="0"/>
              </a:rPr>
              <a:t>Οι δημιουργοί διδακτικού υλικού και οι διδάσκοντες γενικότερα θα πρέπει να εμπλέκουν τους μαθητές τους σε διαδικασίες διερώτησης. Η διδασκαλία μέσω διερώτησης ενισχύει την επίδοση των μαθητών και ευνοεί την καλλιέργεια θετικών στάσεων απέναντι στην επιστήμη. Επίσης μέσω δραστηριοτήτων που βασίζονται </a:t>
            </a:r>
            <a:r>
              <a:rPr lang="el-GR" sz="2200" dirty="0" smtClean="0">
                <a:latin typeface="Times New Roman" pitchFamily="18" charset="0"/>
                <a:cs typeface="Times New Roman" pitchFamily="18" charset="0"/>
              </a:rPr>
              <a:t>στη </a:t>
            </a:r>
            <a:r>
              <a:rPr lang="el-GR" sz="2200" dirty="0">
                <a:latin typeface="Times New Roman" pitchFamily="18" charset="0"/>
                <a:cs typeface="Times New Roman" pitchFamily="18" charset="0"/>
              </a:rPr>
              <a:t>διερώτηση οι μαθητές αναπτύσσουν τις απαραίτητες δεξιότητες σκέψης, μαθαίνουν να λειτουργούν σε συνεργασία με τους συμμαθητές τους, διατυπώνουν τις δικές τους ιδέες, και μαθαίνουν να σέβονται τις απόψεις και τις εμπειρίες των υπολοίπων. Αποκτούν ερευνητικές δεξιότητες τις οποίες μπορούν να χρησιμοποιήσουν και σε άλλες πτυχές της ζωής τους.</a:t>
            </a:r>
          </a:p>
          <a:p>
            <a:pPr algn="just"/>
            <a:r>
              <a:rPr lang="el-GR" sz="2200" dirty="0">
                <a:latin typeface="Times New Roman" pitchFamily="18" charset="0"/>
                <a:cs typeface="Times New Roman" pitchFamily="18" charset="0"/>
              </a:rPr>
              <a:t> </a:t>
            </a:r>
          </a:p>
          <a:p>
            <a:pPr algn="just"/>
            <a:r>
              <a:rPr lang="el-GR" sz="2200" dirty="0">
                <a:latin typeface="Times New Roman" pitchFamily="18" charset="0"/>
                <a:cs typeface="Times New Roman" pitchFamily="18" charset="0"/>
              </a:rPr>
              <a:t>Η </a:t>
            </a:r>
            <a:r>
              <a:rPr lang="el-GR" sz="2200" dirty="0" err="1">
                <a:latin typeface="Times New Roman" pitchFamily="18" charset="0"/>
                <a:cs typeface="Times New Roman" pitchFamily="18" charset="0"/>
              </a:rPr>
              <a:t>Κουτσελίνη</a:t>
            </a:r>
            <a:r>
              <a:rPr lang="el-GR" sz="2200" dirty="0">
                <a:latin typeface="Times New Roman" pitchFamily="18" charset="0"/>
                <a:cs typeface="Times New Roman" pitchFamily="18" charset="0"/>
              </a:rPr>
              <a:t> (2001) υποστηρίζει ότι θα πρέπει να ξεφύγουμε από το συμβατικό τρόπο διδασκαλίας που βασίζεται στη διάλεξη από κάποιον εκπαιδευτικό με σκοπό την μεταβίβαση γνώσεων σε τάξεις όπου οι μαθητές θεωρούνται αδιαφοροποίητος ομοιογενής πληθυσμός. Πρέπει να προωθήσουμε την ενεργό συμμετοχή των μαθητών μέσα από την συνεργασία, </a:t>
            </a:r>
            <a:r>
              <a:rPr lang="el-GR" sz="2200" dirty="0" smtClean="0">
                <a:latin typeface="Times New Roman" pitchFamily="18" charset="0"/>
                <a:cs typeface="Times New Roman" pitchFamily="18" charset="0"/>
              </a:rPr>
              <a:t>τη </a:t>
            </a:r>
            <a:r>
              <a:rPr lang="el-GR" sz="2200" dirty="0">
                <a:latin typeface="Times New Roman" pitchFamily="18" charset="0"/>
                <a:cs typeface="Times New Roman" pitchFamily="18" charset="0"/>
              </a:rPr>
              <a:t>διερεύνηση, τη μελέτη αυθεντικών προβλημάτων και την απαραίτητη στήριξη ώστε να μάθουν να διαχειρίζονται μόνοι τους τη μάθηση και τις γνώσεις τους. </a:t>
            </a:r>
          </a:p>
        </p:txBody>
      </p:sp>
    </p:spTree>
    <p:extLst>
      <p:ext uri="{BB962C8B-B14F-4D97-AF65-F5344CB8AC3E}">
        <p14:creationId xmlns:p14="http://schemas.microsoft.com/office/powerpoint/2010/main" val="589136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9996" y="116632"/>
            <a:ext cx="8712968" cy="5632311"/>
          </a:xfrm>
          <a:prstGeom prst="rect">
            <a:avLst/>
          </a:prstGeom>
        </p:spPr>
        <p:txBody>
          <a:bodyPr wrap="square">
            <a:spAutoFit/>
          </a:bodyPr>
          <a:lstStyle/>
          <a:p>
            <a:pPr algn="just"/>
            <a:r>
              <a:rPr lang="el-GR" sz="2000" dirty="0">
                <a:latin typeface="Times New Roman" pitchFamily="18" charset="0"/>
                <a:cs typeface="Times New Roman" pitchFamily="18" charset="0"/>
              </a:rPr>
              <a:t>Όταν χρησιμοποιηθούν παραδοσιακές διδακτικές προσεγγίσεις, είναι αμφίβολο εάν οι μαθητές είναι σε θέση να αφομοιώσουν την επιστημονική θεώρηση. Απαιτείται να αφιερωθεί πολύ περισσότερος χρόνος σε θεμελιώδεις έννοιες στο πλαίσιο κατάλληλων μαθησιακών περιβαλλόντων, για να παρέχονται στους εμπλεκόμενους ευκαιρίες για να οικοδομούν τις ιδέες τους, να εφαρμόζουν και να δοκιμάζουν τις αντιλήψεις τους και να επαναλαμβάνουν όσα έχουν κατανοήσει σε ένα όχι κριτικό αλλά σε ένα υποστηρικτικό περιβάλλον μάθησης (</a:t>
            </a:r>
            <a:r>
              <a:rPr lang="en-US" sz="2000" dirty="0">
                <a:latin typeface="Times New Roman" pitchFamily="18" charset="0"/>
                <a:cs typeface="Times New Roman" pitchFamily="18" charset="0"/>
              </a:rPr>
              <a:t>Dykstra</a:t>
            </a:r>
            <a:r>
              <a:rPr lang="el-GR" sz="2000" dirty="0">
                <a:latin typeface="Times New Roman" pitchFamily="18" charset="0"/>
                <a:cs typeface="Times New Roman" pitchFamily="18" charset="0"/>
              </a:rPr>
              <a:t> 1992).</a:t>
            </a:r>
          </a:p>
          <a:p>
            <a:pPr algn="just"/>
            <a:r>
              <a:rPr lang="el-GR" sz="2000" dirty="0">
                <a:latin typeface="Times New Roman" pitchFamily="18" charset="0"/>
                <a:cs typeface="Times New Roman" pitchFamily="18" charset="0"/>
              </a:rPr>
              <a:t> </a:t>
            </a:r>
          </a:p>
          <a:p>
            <a:pPr algn="just"/>
            <a:r>
              <a:rPr lang="el-GR" sz="2000" dirty="0" smtClean="0">
                <a:latin typeface="Times New Roman" pitchFamily="18" charset="0"/>
                <a:cs typeface="Times New Roman" pitchFamily="18" charset="0"/>
              </a:rPr>
              <a:t>Βέβαια, </a:t>
            </a:r>
            <a:r>
              <a:rPr lang="el-GR" sz="2000" dirty="0">
                <a:latin typeface="Times New Roman" pitchFamily="18" charset="0"/>
                <a:cs typeface="Times New Roman" pitchFamily="18" charset="0"/>
              </a:rPr>
              <a:t>οι διαδικασίες διερώτησης είναι χρονοβόρες και κάποιος μπορεί να ισχυριστεί ότι στα σχολεία </a:t>
            </a:r>
            <a:r>
              <a:rPr lang="el-GR" sz="2000" dirty="0" smtClean="0">
                <a:latin typeface="Times New Roman" pitchFamily="18" charset="0"/>
                <a:cs typeface="Times New Roman" pitchFamily="18" charset="0"/>
              </a:rPr>
              <a:t>Μέσης </a:t>
            </a:r>
            <a:r>
              <a:rPr lang="el-GR" sz="2000" dirty="0">
                <a:latin typeface="Times New Roman" pitchFamily="18" charset="0"/>
                <a:cs typeface="Times New Roman" pitchFamily="18" charset="0"/>
              </a:rPr>
              <a:t>Ε</a:t>
            </a:r>
            <a:r>
              <a:rPr lang="el-GR" sz="2000" dirty="0" smtClean="0">
                <a:latin typeface="Times New Roman" pitchFamily="18" charset="0"/>
                <a:cs typeface="Times New Roman" pitchFamily="18" charset="0"/>
              </a:rPr>
              <a:t>κπαίδευσης </a:t>
            </a:r>
            <a:r>
              <a:rPr lang="el-GR" sz="2000" dirty="0">
                <a:latin typeface="Times New Roman" pitchFamily="18" charset="0"/>
                <a:cs typeface="Times New Roman" pitchFamily="18" charset="0"/>
              </a:rPr>
              <a:t>ή ακόμα και στα πανεπιστήμια δεν έχουν τον απαιτούμενο χρόνο για να εφαρμόσουν τέτοιες δραστηριότητες. Κατά την ταπεινή μας άποψη δεν είναι απαραίτητό όλος ο διδακτικός χρόνος να </a:t>
            </a:r>
            <a:r>
              <a:rPr lang="el-GR" sz="2000" dirty="0" smtClean="0">
                <a:latin typeface="Times New Roman" pitchFamily="18" charset="0"/>
                <a:cs typeface="Times New Roman" pitchFamily="18" charset="0"/>
              </a:rPr>
              <a:t>αφιερώνεται </a:t>
            </a:r>
            <a:r>
              <a:rPr lang="el-GR" sz="2000" dirty="0">
                <a:latin typeface="Times New Roman" pitchFamily="18" charset="0"/>
                <a:cs typeface="Times New Roman" pitchFamily="18" charset="0"/>
              </a:rPr>
              <a:t>σε διαδικασίες διερώτησης. Όμως όπου και όταν μπορεί ο κάθε διδάσκοντας να αρχίσει να εμπλέκει τους μαθητές σε τέτοιες </a:t>
            </a:r>
            <a:r>
              <a:rPr lang="el-GR" sz="2000" dirty="0" smtClean="0">
                <a:latin typeface="Times New Roman" pitchFamily="18" charset="0"/>
                <a:cs typeface="Times New Roman" pitchFamily="18" charset="0"/>
              </a:rPr>
              <a:t>διαδικασίες.  </a:t>
            </a:r>
            <a:r>
              <a:rPr lang="el-GR" sz="2000" dirty="0">
                <a:latin typeface="Times New Roman" pitchFamily="18" charset="0"/>
                <a:cs typeface="Times New Roman" pitchFamily="18" charset="0"/>
              </a:rPr>
              <a:t>Π</a:t>
            </a:r>
            <a:r>
              <a:rPr lang="el-GR" sz="2000" dirty="0" smtClean="0">
                <a:latin typeface="Times New Roman" pitchFamily="18" charset="0"/>
                <a:cs typeface="Times New Roman" pitchFamily="18" charset="0"/>
              </a:rPr>
              <a:t>ιστεύουμε </a:t>
            </a:r>
            <a:r>
              <a:rPr lang="el-GR" sz="2000" dirty="0">
                <a:latin typeface="Times New Roman" pitchFamily="18" charset="0"/>
                <a:cs typeface="Times New Roman" pitchFamily="18" charset="0"/>
              </a:rPr>
              <a:t>ότι με το πέρασμα του χρόνου η συγκεκριμένη μέθοδος διδασκαλίας και μάθησης θα γίνει η καθημερινότητα για όλες τις φυσικές επιστήμες στα σχολεία και στα πανεπιστήμια. Οι </a:t>
            </a:r>
            <a:r>
              <a:rPr lang="en-US" sz="2000" dirty="0" err="1">
                <a:latin typeface="Times New Roman" pitchFamily="18" charset="0"/>
                <a:cs typeface="Times New Roman" pitchFamily="18" charset="0"/>
              </a:rPr>
              <a:t>Johnstone</a:t>
            </a:r>
            <a:r>
              <a:rPr lang="en-US" sz="2000" dirty="0">
                <a:latin typeface="Times New Roman" pitchFamily="18" charset="0"/>
                <a:cs typeface="Times New Roman" pitchFamily="18" charset="0"/>
              </a:rPr>
              <a:t> </a:t>
            </a:r>
            <a:r>
              <a:rPr lang="el-GR" sz="2000" dirty="0">
                <a:latin typeface="Times New Roman" pitchFamily="18" charset="0"/>
                <a:cs typeface="Times New Roman" pitchFamily="18" charset="0"/>
              </a:rPr>
              <a:t> και </a:t>
            </a:r>
            <a:r>
              <a:rPr lang="en-US" sz="2000" dirty="0">
                <a:latin typeface="Times New Roman" pitchFamily="18" charset="0"/>
                <a:cs typeface="Times New Roman" pitchFamily="18" charset="0"/>
              </a:rPr>
              <a:t>Al</a:t>
            </a:r>
            <a:r>
              <a:rPr lang="el-GR" sz="2000" dirty="0">
                <a:latin typeface="Times New Roman" pitchFamily="18" charset="0"/>
                <a:cs typeface="Times New Roman" pitchFamily="18" charset="0"/>
              </a:rPr>
              <a:t>-</a:t>
            </a:r>
            <a:r>
              <a:rPr lang="en-US" sz="2000" dirty="0" err="1">
                <a:latin typeface="Times New Roman" pitchFamily="18" charset="0"/>
                <a:cs typeface="Times New Roman" pitchFamily="18" charset="0"/>
              </a:rPr>
              <a:t>Shuaili</a:t>
            </a:r>
            <a:r>
              <a:rPr lang="el-GR" sz="2000" dirty="0">
                <a:latin typeface="Times New Roman" pitchFamily="18" charset="0"/>
                <a:cs typeface="Times New Roman" pitchFamily="18" charset="0"/>
              </a:rPr>
              <a:t> (2001) υποστήριξαν τη χρήση της διερώτησης από καιρό σε καιρό και σε όλα τα επίπεδα. </a:t>
            </a:r>
          </a:p>
        </p:txBody>
      </p:sp>
    </p:spTree>
    <p:extLst>
      <p:ext uri="{BB962C8B-B14F-4D97-AF65-F5344CB8AC3E}">
        <p14:creationId xmlns:p14="http://schemas.microsoft.com/office/powerpoint/2010/main" val="12016869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73069"/>
            <a:ext cx="8928992" cy="6740307"/>
          </a:xfrm>
          <a:prstGeom prst="rect">
            <a:avLst/>
          </a:prstGeom>
        </p:spPr>
        <p:txBody>
          <a:bodyPr wrap="square">
            <a:spAutoFit/>
          </a:bodyPr>
          <a:lstStyle/>
          <a:p>
            <a:pPr marL="285750" indent="-285750" algn="just">
              <a:buFont typeface="Arial" pitchFamily="34" charset="0"/>
              <a:buChar char="•"/>
            </a:pPr>
            <a:r>
              <a:rPr lang="el-GR" dirty="0">
                <a:latin typeface="Times New Roman" pitchFamily="18" charset="0"/>
                <a:cs typeface="Times New Roman" pitchFamily="18" charset="0"/>
              </a:rPr>
              <a:t>Θα ήταν καλύτερα να </a:t>
            </a:r>
            <a:r>
              <a:rPr lang="el-GR" dirty="0" smtClean="0">
                <a:latin typeface="Times New Roman" pitchFamily="18" charset="0"/>
                <a:cs typeface="Times New Roman" pitchFamily="18" charset="0"/>
              </a:rPr>
              <a:t>γίνεται </a:t>
            </a:r>
            <a:r>
              <a:rPr lang="el-GR" dirty="0">
                <a:latin typeface="Times New Roman" pitchFamily="18" charset="0"/>
                <a:cs typeface="Times New Roman" pitchFamily="18" charset="0"/>
              </a:rPr>
              <a:t>προσπάθεια </a:t>
            </a:r>
            <a:r>
              <a:rPr lang="el-GR" dirty="0" smtClean="0">
                <a:latin typeface="Times New Roman" pitchFamily="18" charset="0"/>
                <a:cs typeface="Times New Roman" pitchFamily="18" charset="0"/>
              </a:rPr>
              <a:t>και </a:t>
            </a:r>
            <a:r>
              <a:rPr lang="el-GR" dirty="0">
                <a:latin typeface="Times New Roman" pitchFamily="18" charset="0"/>
                <a:cs typeface="Times New Roman" pitchFamily="18" charset="0"/>
              </a:rPr>
              <a:t>συζήτηση με τους μαθητές για την χρησιμότητα των διαφόρων δραστηριοτήτων την ώρα που γίνεται η συγκεκριμένη δραστηριότητα (καθώς επίσης και για επιμέρους δραστηριότητες)  ή ακόμα και στην αρχή, έτσι ώστε οι μαθητές να είναι απόλυτα </a:t>
            </a:r>
            <a:r>
              <a:rPr lang="el-GR" dirty="0" smtClean="0">
                <a:latin typeface="Times New Roman" pitchFamily="18" charset="0"/>
                <a:cs typeface="Times New Roman" pitchFamily="18" charset="0"/>
              </a:rPr>
              <a:t>συνειδητοποιημένοι </a:t>
            </a:r>
            <a:r>
              <a:rPr lang="el-GR" dirty="0">
                <a:latin typeface="Times New Roman" pitchFamily="18" charset="0"/>
                <a:cs typeface="Times New Roman" pitchFamily="18" charset="0"/>
              </a:rPr>
              <a:t>γιατί χρειάζεται να ασχοληθούν με </a:t>
            </a:r>
            <a:r>
              <a:rPr lang="el-GR" dirty="0" smtClean="0">
                <a:latin typeface="Times New Roman" pitchFamily="18" charset="0"/>
                <a:cs typeface="Times New Roman" pitchFamily="18" charset="0"/>
              </a:rPr>
              <a:t>τη </a:t>
            </a:r>
            <a:r>
              <a:rPr lang="el-GR" dirty="0">
                <a:latin typeface="Times New Roman" pitchFamily="18" charset="0"/>
                <a:cs typeface="Times New Roman" pitchFamily="18" charset="0"/>
              </a:rPr>
              <a:t>συγκεκριμένη δραστηριότητα. </a:t>
            </a:r>
          </a:p>
          <a:p>
            <a:pPr algn="just"/>
            <a:r>
              <a:rPr lang="el-GR" dirty="0">
                <a:latin typeface="Times New Roman" pitchFamily="18" charset="0"/>
                <a:cs typeface="Times New Roman" pitchFamily="18" charset="0"/>
              </a:rPr>
              <a:t> </a:t>
            </a:r>
          </a:p>
          <a:p>
            <a:pPr algn="just"/>
            <a:r>
              <a:rPr lang="el-GR" dirty="0">
                <a:latin typeface="Times New Roman" pitchFamily="18" charset="0"/>
                <a:cs typeface="Times New Roman" pitchFamily="18" charset="0"/>
              </a:rPr>
              <a:t>Όταν εφαρμόστηκε το πιο πάνω οι μαθητές ήταν πιο καλά προετοιμασμένοι για να εκτελέσουν τις δραστηριότητες τους. Αναπτύχθηκαν διάλογοι που βοήθησαν </a:t>
            </a:r>
            <a:r>
              <a:rPr lang="el-GR" dirty="0" smtClean="0">
                <a:latin typeface="Times New Roman" pitchFamily="18" charset="0"/>
                <a:cs typeface="Times New Roman" pitchFamily="18" charset="0"/>
              </a:rPr>
              <a:t>στη </a:t>
            </a:r>
            <a:r>
              <a:rPr lang="el-GR" dirty="0">
                <a:latin typeface="Times New Roman" pitchFamily="18" charset="0"/>
                <a:cs typeface="Times New Roman" pitchFamily="18" charset="0"/>
              </a:rPr>
              <a:t>διατύπωση υποθέσεων και επιχειρημάτων. Δόθηκε μεγαλύτερη προσοχή </a:t>
            </a:r>
            <a:r>
              <a:rPr lang="el-GR" dirty="0" smtClean="0">
                <a:latin typeface="Times New Roman" pitchFamily="18" charset="0"/>
                <a:cs typeface="Times New Roman" pitchFamily="18" charset="0"/>
              </a:rPr>
              <a:t>στη </a:t>
            </a:r>
            <a:r>
              <a:rPr lang="el-GR" dirty="0">
                <a:latin typeface="Times New Roman" pitchFamily="18" charset="0"/>
                <a:cs typeface="Times New Roman" pitchFamily="18" charset="0"/>
              </a:rPr>
              <a:t>διαδικασία των προβλέψεων και της διατύπωσης υποθέσεων σε σχέση με προηγουμένως όπου αγνοούσαν την χρησιμότητα τους.   </a:t>
            </a:r>
          </a:p>
          <a:p>
            <a:pPr algn="just"/>
            <a:r>
              <a:rPr lang="el-GR" dirty="0">
                <a:latin typeface="Times New Roman" pitchFamily="18" charset="0"/>
                <a:cs typeface="Times New Roman" pitchFamily="18" charset="0"/>
              </a:rPr>
              <a:t> </a:t>
            </a:r>
          </a:p>
          <a:p>
            <a:pPr algn="just"/>
            <a:r>
              <a:rPr lang="el-GR" dirty="0" smtClean="0">
                <a:latin typeface="Times New Roman" pitchFamily="18" charset="0"/>
                <a:cs typeface="Times New Roman" pitchFamily="18" charset="0"/>
              </a:rPr>
              <a:t>Οι </a:t>
            </a:r>
            <a:r>
              <a:rPr lang="el-GR" dirty="0">
                <a:latin typeface="Times New Roman" pitchFamily="18" charset="0"/>
                <a:cs typeface="Times New Roman" pitchFamily="18" charset="0"/>
              </a:rPr>
              <a:t>μαθητές φάνηκε ότι προτιμούν να είναι  ενήμεροι για την χρησιμότητα της κάθε δραστηριότητας από </a:t>
            </a:r>
            <a:r>
              <a:rPr lang="el-GR" dirty="0" err="1" smtClean="0">
                <a:latin typeface="Times New Roman" pitchFamily="18" charset="0"/>
                <a:cs typeface="Times New Roman" pitchFamily="18" charset="0"/>
              </a:rPr>
              <a:t>προηγούμενως</a:t>
            </a:r>
            <a:r>
              <a:rPr lang="el-GR" dirty="0" smtClean="0">
                <a:latin typeface="Times New Roman" pitchFamily="18" charset="0"/>
                <a:cs typeface="Times New Roman" pitchFamily="18" charset="0"/>
              </a:rPr>
              <a:t>  </a:t>
            </a:r>
            <a:r>
              <a:rPr lang="el-GR" dirty="0">
                <a:latin typeface="Times New Roman" pitchFamily="18" charset="0"/>
                <a:cs typeface="Times New Roman" pitchFamily="18" charset="0"/>
              </a:rPr>
              <a:t>γιατί έτσι προχωρούσαν πιο γρήγορα και ζητούσαν όλο και με μικρότερη συχνότητα την παρέμβαση του </a:t>
            </a:r>
            <a:r>
              <a:rPr lang="el-GR" dirty="0" smtClean="0">
                <a:latin typeface="Times New Roman" pitchFamily="18" charset="0"/>
                <a:cs typeface="Times New Roman" pitchFamily="18" charset="0"/>
              </a:rPr>
              <a:t>διδάσκοντα. </a:t>
            </a:r>
            <a:endParaRPr lang="el-GR" dirty="0">
              <a:latin typeface="Times New Roman" pitchFamily="18" charset="0"/>
              <a:cs typeface="Times New Roman" pitchFamily="18" charset="0"/>
            </a:endParaRPr>
          </a:p>
          <a:p>
            <a:pPr algn="just"/>
            <a:r>
              <a:rPr lang="el-GR" dirty="0">
                <a:latin typeface="Times New Roman" pitchFamily="18" charset="0"/>
                <a:cs typeface="Times New Roman" pitchFamily="18" charset="0"/>
              </a:rPr>
              <a:t> </a:t>
            </a:r>
          </a:p>
          <a:p>
            <a:pPr algn="just"/>
            <a:r>
              <a:rPr lang="el-GR" dirty="0">
                <a:latin typeface="Times New Roman" pitchFamily="18" charset="0"/>
                <a:cs typeface="Times New Roman" pitchFamily="18" charset="0"/>
              </a:rPr>
              <a:t>Βοηθήθηκαν επίσης στην εννοιολογική κατανόηση καθώς έριξαν όλο το βάρος της προσπάθειας τους στην κατανόηση των εννοιών της ενέργειας και όχι σε επιμέρους τεχνικές διαδικασίες. Μελέτες δείχνουν ότι συχνά το βάρος των δραστηριοτήτων των μαθητών, κατά τη διάρκεια της παραδοσιακής εργαστηριακής εργασίας, επικεντρώνεται στο χειρισμό των οργάνων και των διατάξεων (</a:t>
            </a:r>
            <a:r>
              <a:rPr lang="en-US" dirty="0" err="1">
                <a:latin typeface="Times New Roman" pitchFamily="18" charset="0"/>
                <a:cs typeface="Times New Roman" pitchFamily="18" charset="0"/>
              </a:rPr>
              <a:t>Niedderer</a:t>
            </a:r>
            <a:r>
              <a:rPr lang="en-US" dirty="0">
                <a:latin typeface="Times New Roman" pitchFamily="18" charset="0"/>
                <a:cs typeface="Times New Roman" pitchFamily="18" charset="0"/>
              </a:rPr>
              <a:t> et al</a:t>
            </a:r>
            <a:r>
              <a:rPr lang="el-GR" dirty="0">
                <a:latin typeface="Times New Roman" pitchFamily="18" charset="0"/>
                <a:cs typeface="Times New Roman" pitchFamily="18" charset="0"/>
              </a:rPr>
              <a:t>., 2003). </a:t>
            </a:r>
          </a:p>
          <a:p>
            <a:pPr algn="just"/>
            <a:r>
              <a:rPr lang="el-GR" dirty="0">
                <a:latin typeface="Times New Roman" pitchFamily="18" charset="0"/>
                <a:cs typeface="Times New Roman" pitchFamily="18" charset="0"/>
              </a:rPr>
              <a:t>Παράλληλα, φάνηκε να βοήθησε τους μαθητές στην  αναγνώριση  λανθασμένων ερμηνειών τους είτε στις αρχικές συλλήψεις τους, είτε στο αναμενόμενο αποτέλεσμα ενός πειράματος, οι οποίες συγκρούονταν με τις προσδοκίες τους, πράγμα που μπορεί να οδηγήσει σε εννοιολογική αλλαγή.</a:t>
            </a:r>
          </a:p>
        </p:txBody>
      </p:sp>
    </p:spTree>
    <p:extLst>
      <p:ext uri="{BB962C8B-B14F-4D97-AF65-F5344CB8AC3E}">
        <p14:creationId xmlns:p14="http://schemas.microsoft.com/office/powerpoint/2010/main" val="2774300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329" y="116632"/>
            <a:ext cx="8856984" cy="6247864"/>
          </a:xfrm>
          <a:prstGeom prst="rect">
            <a:avLst/>
          </a:prstGeom>
        </p:spPr>
        <p:txBody>
          <a:bodyPr wrap="square">
            <a:spAutoFit/>
          </a:bodyPr>
          <a:lstStyle/>
          <a:p>
            <a:pPr marL="342900" indent="-342900" algn="just">
              <a:buFont typeface="Arial" pitchFamily="34" charset="0"/>
              <a:buChar char="•"/>
            </a:pPr>
            <a:r>
              <a:rPr lang="el-GR" sz="2000" dirty="0">
                <a:latin typeface="Times New Roman" pitchFamily="18" charset="0"/>
                <a:cs typeface="Times New Roman" pitchFamily="18" charset="0"/>
              </a:rPr>
              <a:t>Ένας σωστά δομημένος συλλογισμός βοηθά τους μαθητές να υπερπηδήσουν τυχόν εμπόδια και δυσκολίες συναντήσουν κατά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διάρκεια της διδασκαλίας. Αν υπάρχει γραπτώς ο συλλογισμός δεσμεύει την ομάδα και τους μαθητές για τους ισχυρισμούς τους. Αν δεν υπάρχει γραπτώς τότε μια ομάδα λειτουργεί περισσότερο σαν μονάδες και σε περίπτωση που κάτι πάει στραβά ψάχνονται για να βρουν το λάθος.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Το γεγονός ότι οι μαθητές μελέτησαν το ίδιο </a:t>
            </a:r>
            <a:r>
              <a:rPr lang="el-GR" sz="2000" dirty="0" smtClean="0">
                <a:latin typeface="Times New Roman" pitchFamily="18" charset="0"/>
                <a:cs typeface="Times New Roman" pitchFamily="18" charset="0"/>
              </a:rPr>
              <a:t>φαινόμενο </a:t>
            </a:r>
            <a:r>
              <a:rPr lang="el-GR" sz="2000" dirty="0">
                <a:latin typeface="Times New Roman" pitchFamily="18" charset="0"/>
                <a:cs typeface="Times New Roman" pitchFamily="18" charset="0"/>
              </a:rPr>
              <a:t>με διαφορετικά μέσα, έκανε το μάθημα πολύ ενδιαφέρον και βοήθησε τους μαθητές στην εννοιολογική κατανόηση. Έννοιες που προηγουμένως τους φαίνονταν δύσκολες τώρα έγιναν κατανοητές.  Φαίνεται ξεκάθαρα ότι οι μαθητές θέλουν να ξεφύγουν από το πατροπαράδοτο βιβλίο και ζητούν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διδασκαλία να γίνεται χρήση πληροφοριακών εργαλείων  καθώς επίσης να έχουν πρωταγωνιστικό ρόλο στα δρώμενα της τάξης. </a:t>
            </a:r>
          </a:p>
          <a:p>
            <a:pPr algn="just"/>
            <a:r>
              <a:rPr lang="el-GR" sz="2000" dirty="0">
                <a:latin typeface="Times New Roman" pitchFamily="18" charset="0"/>
                <a:cs typeface="Times New Roman" pitchFamily="18" charset="0"/>
              </a:rPr>
              <a:t> </a:t>
            </a:r>
          </a:p>
          <a:p>
            <a:pPr marL="342900" indent="-342900" algn="just">
              <a:buFont typeface="Arial" pitchFamily="34" charset="0"/>
              <a:buChar char="•"/>
            </a:pPr>
            <a:r>
              <a:rPr lang="el-GR" sz="2000" dirty="0">
                <a:latin typeface="Times New Roman" pitchFamily="18" charset="0"/>
                <a:cs typeface="Times New Roman" pitchFamily="18" charset="0"/>
              </a:rPr>
              <a:t>Ο τρόπος που ήταν δομημένο το διδακτικό υλικό και η διδακτική παρέμβαση </a:t>
            </a:r>
            <a:r>
              <a:rPr lang="el-GR" sz="2000" dirty="0" smtClean="0">
                <a:latin typeface="Times New Roman" pitchFamily="18" charset="0"/>
                <a:cs typeface="Times New Roman" pitchFamily="18" charset="0"/>
              </a:rPr>
              <a:t>γενικότερα, </a:t>
            </a:r>
            <a:r>
              <a:rPr lang="el-GR" sz="2000" dirty="0">
                <a:latin typeface="Times New Roman" pitchFamily="18" charset="0"/>
                <a:cs typeface="Times New Roman" pitchFamily="18" charset="0"/>
              </a:rPr>
              <a:t>βοήθησε στην ανάπτυξη της συνεργασίας και στην καλλιέργεια του διαλόγου. Οι μαθητές νιώθουν πιο άνετα όταν βρίσκονται ανάμεσα στους συμμαθητές τους εκφράζουν πιο ελεύθερα τις απόψεις τους και ταυτόχρονα ακούν και τις απόψεις των υπολοίπων.</a:t>
            </a:r>
          </a:p>
        </p:txBody>
      </p:sp>
    </p:spTree>
    <p:extLst>
      <p:ext uri="{BB962C8B-B14F-4D97-AF65-F5344CB8AC3E}">
        <p14:creationId xmlns:p14="http://schemas.microsoft.com/office/powerpoint/2010/main" val="10452396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33464"/>
            <a:ext cx="8712968" cy="6247864"/>
          </a:xfrm>
          <a:prstGeom prst="rect">
            <a:avLst/>
          </a:prstGeom>
        </p:spPr>
        <p:txBody>
          <a:bodyPr wrap="square">
            <a:spAutoFit/>
          </a:bodyPr>
          <a:lstStyle/>
          <a:p>
            <a:pPr marL="285750" indent="-285750" algn="just">
              <a:buFont typeface="Arial" pitchFamily="34" charset="0"/>
              <a:buChar char="•"/>
            </a:pPr>
            <a:r>
              <a:rPr lang="el-GR" sz="2000" dirty="0">
                <a:latin typeface="Times New Roman" pitchFamily="18" charset="0"/>
                <a:cs typeface="Times New Roman" pitchFamily="18" charset="0"/>
              </a:rPr>
              <a:t>Η αλληλεπιδραστική μάθηση δεν είναι μόνο θεωρητικά επιδιωκόμενη αλλά και πρακτικά ωφέλιμη και με αξιόλογα αποτελέσματα στη μαθησιακή διαδικασία. Αποτελεί ένα από τα κλειδιά της επιτυχίας στη μάθηση, γιατί μπορεί να ενισχύσει την συμμετοχή των μαθητών στο μαθησιακό περιβάλλον. Οι παραγωγικές αλληλεπιδράσεις πρέπει να είναι τόσο μεταξύ των μαθητών, όσο μεταξύ μαθητών και μέσων διδασκαλίας αλλά και μεταξύ μαθητών και διδάσκοντα. Όσον αφορά την αλληλεπίδραση μεταξύ διδάσκοντα και μαθητών  θα ήταν καλύτερα να γίνεται με μεγαλύτερη συχνότητα με το κάθε ένα μαθητή ξεχωριστά και λιγότερο με την ομάδα</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r>
              <a:rPr lang="el-GR" sz="2000" dirty="0">
                <a:latin typeface="Times New Roman" pitchFamily="18" charset="0"/>
                <a:cs typeface="Times New Roman" pitchFamily="18" charset="0"/>
              </a:rPr>
              <a:t>Η αλλαγή αυτή φάνηκε να βοηθά περισσότερο στην  αλληλεπίδραση διδάσκοντα και μαθητή. Είχαμε μια πιο παραγωγική και ωφέλιμη αλληλεπίδραση, που βοήθησε στην ανάπτυξη του τρόπου σκέψης των μαθητών, ανέβασε την αυτοεκτίμηση και την ψυχολογία τους, έκανε τους μαθητές να νιώσουν σημαντικοί, βοήθησε τον </a:t>
            </a:r>
            <a:r>
              <a:rPr lang="el-GR" sz="2000" dirty="0" smtClean="0">
                <a:latin typeface="Times New Roman" pitchFamily="18" charset="0"/>
                <a:cs typeface="Times New Roman" pitchFamily="18" charset="0"/>
              </a:rPr>
              <a:t>διδάσκοντα </a:t>
            </a:r>
            <a:r>
              <a:rPr lang="el-GR" sz="2000" dirty="0">
                <a:latin typeface="Times New Roman" pitchFamily="18" charset="0"/>
                <a:cs typeface="Times New Roman" pitchFamily="18" charset="0"/>
              </a:rPr>
              <a:t>να σχηματίσει μια πιο ολοκληρωμένη άποψη για το τι έγινε κατανοητό και τι όχι από τον κάθε ένα </a:t>
            </a:r>
            <a:r>
              <a:rPr lang="el-GR" sz="2000" dirty="0" smtClean="0">
                <a:latin typeface="Times New Roman" pitchFamily="18" charset="0"/>
                <a:cs typeface="Times New Roman" pitchFamily="18" charset="0"/>
              </a:rPr>
              <a:t>ξεχωριστά. </a:t>
            </a:r>
            <a:r>
              <a:rPr lang="el-GR" sz="2000" dirty="0">
                <a:latin typeface="Times New Roman" pitchFamily="18" charset="0"/>
                <a:cs typeface="Times New Roman" pitchFamily="18" charset="0"/>
              </a:rPr>
              <a:t>Ο κάθε μαθητής έχει ένα διαφορετικό τρόπο να σκέφτεται και να ερμηνεύει δεδομένα. Αλληλεπιδρώντας με τον κάθε μαθητή </a:t>
            </a:r>
            <a:r>
              <a:rPr lang="el-GR" sz="2000" dirty="0" smtClean="0">
                <a:latin typeface="Times New Roman" pitchFamily="18" charset="0"/>
                <a:cs typeface="Times New Roman" pitchFamily="18" charset="0"/>
              </a:rPr>
              <a:t>ξεχωριστά, </a:t>
            </a:r>
            <a:r>
              <a:rPr lang="el-GR" sz="2000" dirty="0">
                <a:latin typeface="Times New Roman" pitchFamily="18" charset="0"/>
                <a:cs typeface="Times New Roman" pitchFamily="18" charset="0"/>
              </a:rPr>
              <a:t>ο διδάσκον μπορούσε να </a:t>
            </a:r>
            <a:r>
              <a:rPr lang="el-GR" sz="2000" dirty="0" err="1" smtClean="0">
                <a:latin typeface="Times New Roman" pitchFamily="18" charset="0"/>
                <a:cs typeface="Times New Roman" pitchFamily="18" charset="0"/>
              </a:rPr>
              <a:t>καθοδήγησει</a:t>
            </a:r>
            <a:r>
              <a:rPr lang="el-GR" sz="2000" dirty="0" smtClean="0">
                <a:latin typeface="Times New Roman" pitchFamily="18" charset="0"/>
                <a:cs typeface="Times New Roman" pitchFamily="18" charset="0"/>
              </a:rPr>
              <a:t> τη </a:t>
            </a:r>
            <a:r>
              <a:rPr lang="el-GR" sz="2000" dirty="0">
                <a:latin typeface="Times New Roman" pitchFamily="18" charset="0"/>
                <a:cs typeface="Times New Roman" pitchFamily="18" charset="0"/>
              </a:rPr>
              <a:t>συζήτηση ανάλογα με την περίπτωση και να  βοηθήσει το μαθητή να οδηγηθεί σε εννοιολογική κατανόηση</a:t>
            </a:r>
            <a:r>
              <a:rPr lang="el-GR" sz="2000" dirty="0" smtClean="0">
                <a:latin typeface="Times New Roman" pitchFamily="18" charset="0"/>
                <a:cs typeface="Times New Roman" pitchFamily="18" charset="0"/>
              </a:rPr>
              <a:t>.</a:t>
            </a:r>
            <a:endParaRPr lang="el-GR" sz="2000" dirty="0">
              <a:latin typeface="Times New Roman" pitchFamily="18" charset="0"/>
              <a:cs typeface="Times New Roman" pitchFamily="18" charset="0"/>
            </a:endParaRPr>
          </a:p>
        </p:txBody>
      </p:sp>
    </p:spTree>
    <p:extLst>
      <p:ext uri="{BB962C8B-B14F-4D97-AF65-F5344CB8AC3E}">
        <p14:creationId xmlns:p14="http://schemas.microsoft.com/office/powerpoint/2010/main" val="3812047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60648"/>
            <a:ext cx="8712968" cy="6001643"/>
          </a:xfrm>
          <a:prstGeom prst="rect">
            <a:avLst/>
          </a:prstGeom>
        </p:spPr>
        <p:txBody>
          <a:bodyPr wrap="square">
            <a:spAutoFit/>
          </a:bodyPr>
          <a:lstStyle/>
          <a:p>
            <a:r>
              <a:rPr lang="el-GR" sz="2400" u="sng" dirty="0">
                <a:latin typeface="Times New Roman" pitchFamily="18" charset="0"/>
                <a:cs typeface="Times New Roman" pitchFamily="18" charset="0"/>
              </a:rPr>
              <a:t>Έχουμε απομονώσει τέσσερις αρχές σχεδιασμού (</a:t>
            </a:r>
            <a:r>
              <a:rPr lang="en-US" sz="2400" u="sng" dirty="0">
                <a:latin typeface="Times New Roman" pitchFamily="18" charset="0"/>
                <a:cs typeface="Times New Roman" pitchFamily="18" charset="0"/>
              </a:rPr>
              <a:t>Linn</a:t>
            </a:r>
            <a:r>
              <a:rPr lang="el-GR" sz="2400" u="sng" dirty="0">
                <a:latin typeface="Times New Roman" pitchFamily="18" charset="0"/>
                <a:cs typeface="Times New Roman" pitchFamily="18" charset="0"/>
              </a:rPr>
              <a:t>, </a:t>
            </a:r>
            <a:r>
              <a:rPr lang="en-US" sz="2400" u="sng" dirty="0">
                <a:latin typeface="Times New Roman" pitchFamily="18" charset="0"/>
                <a:cs typeface="Times New Roman" pitchFamily="18" charset="0"/>
              </a:rPr>
              <a:t>Bell</a:t>
            </a:r>
            <a:r>
              <a:rPr lang="el-GR" sz="2400" u="sng" dirty="0">
                <a:latin typeface="Times New Roman" pitchFamily="18" charset="0"/>
                <a:cs typeface="Times New Roman" pitchFamily="18" charset="0"/>
              </a:rPr>
              <a:t>, </a:t>
            </a:r>
            <a:r>
              <a:rPr lang="en-US" sz="2400" u="sng" dirty="0">
                <a:latin typeface="Times New Roman" pitchFamily="18" charset="0"/>
                <a:cs typeface="Times New Roman" pitchFamily="18" charset="0"/>
              </a:rPr>
              <a:t>Davis</a:t>
            </a:r>
            <a:r>
              <a:rPr lang="el-GR" sz="2400" u="sng" dirty="0">
                <a:latin typeface="Times New Roman" pitchFamily="18" charset="0"/>
                <a:cs typeface="Times New Roman" pitchFamily="18" charset="0"/>
              </a:rPr>
              <a:t> 2004):</a:t>
            </a:r>
            <a:br>
              <a:rPr lang="el-GR" sz="2400" u="sng" dirty="0">
                <a:latin typeface="Times New Roman" pitchFamily="18" charset="0"/>
                <a:cs typeface="Times New Roman" pitchFamily="18" charset="0"/>
              </a:rPr>
            </a:br>
            <a:r>
              <a:rPr lang="el-GR" sz="2400" dirty="0">
                <a:latin typeface="Times New Roman" pitchFamily="18" charset="0"/>
                <a:cs typeface="Times New Roman" pitchFamily="18" charset="0"/>
              </a:rPr>
              <a:t/>
            </a:r>
            <a:br>
              <a:rPr lang="el-GR" sz="2400" dirty="0">
                <a:latin typeface="Times New Roman" pitchFamily="18" charset="0"/>
                <a:cs typeface="Times New Roman" pitchFamily="18" charset="0"/>
              </a:rPr>
            </a:br>
            <a:r>
              <a:rPr lang="en-US" sz="2400" dirty="0">
                <a:latin typeface="Times New Roman" pitchFamily="18" charset="0"/>
                <a:cs typeface="Times New Roman" pitchFamily="18" charset="0"/>
              </a:rPr>
              <a:t>1) </a:t>
            </a:r>
            <a:r>
              <a:rPr lang="el-GR" sz="2400" dirty="0">
                <a:latin typeface="Times New Roman" pitchFamily="18" charset="0"/>
                <a:cs typeface="Times New Roman" pitchFamily="18" charset="0"/>
              </a:rPr>
              <a:t>Καθιστούμε την επιστήμη προσιτή (</a:t>
            </a:r>
            <a:r>
              <a:rPr lang="en-US" sz="2400" dirty="0">
                <a:latin typeface="Times New Roman" pitchFamily="18" charset="0"/>
                <a:cs typeface="Times New Roman" pitchFamily="18" charset="0"/>
              </a:rPr>
              <a:t>make science accessible</a:t>
            </a:r>
            <a:r>
              <a:rPr lang="el-GR" sz="2400" dirty="0">
                <a:latin typeface="Times New Roman" pitchFamily="18" charset="0"/>
                <a:cs typeface="Times New Roman" pitchFamily="18" charset="0"/>
              </a:rPr>
              <a:t>).</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l-GR" sz="2400" dirty="0" smtClean="0">
              <a:latin typeface="Times New Roman" pitchFamily="18" charset="0"/>
              <a:cs typeface="Times New Roman" pitchFamily="18" charset="0"/>
            </a:endParaRPr>
          </a:p>
          <a:p>
            <a:r>
              <a:rPr lang="el-GR" sz="2400" dirty="0" smtClean="0">
                <a:latin typeface="Times New Roman" pitchFamily="18" charset="0"/>
                <a:cs typeface="Times New Roman" pitchFamily="18" charset="0"/>
              </a:rPr>
              <a:t/>
            </a:r>
            <a:br>
              <a:rPr lang="el-GR"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2) </a:t>
            </a:r>
            <a:r>
              <a:rPr lang="el-GR" sz="2400" dirty="0" smtClean="0">
                <a:latin typeface="Times New Roman" pitchFamily="18" charset="0"/>
                <a:cs typeface="Times New Roman" pitchFamily="18" charset="0"/>
              </a:rPr>
              <a:t>Καθιστούμε τη σκέψη διάφανη και </a:t>
            </a:r>
            <a:r>
              <a:rPr lang="el-GR" sz="2400" dirty="0" err="1" smtClean="0">
                <a:latin typeface="Times New Roman" pitchFamily="18" charset="0"/>
                <a:cs typeface="Times New Roman" pitchFamily="18" charset="0"/>
              </a:rPr>
              <a:t>προσβάσιμη</a:t>
            </a:r>
            <a:r>
              <a:rPr lang="el-GR"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make thinking visible</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l-GR" sz="2400" dirty="0" smtClean="0">
              <a:latin typeface="Times New Roman" pitchFamily="18" charset="0"/>
              <a:cs typeface="Times New Roman" pitchFamily="18" charset="0"/>
            </a:endParaRPr>
          </a:p>
          <a:p>
            <a:r>
              <a:rPr lang="el-GR" sz="2400" dirty="0" smtClean="0">
                <a:latin typeface="Times New Roman" pitchFamily="18" charset="0"/>
                <a:cs typeface="Times New Roman" pitchFamily="18" charset="0"/>
              </a:rPr>
              <a:t/>
            </a:r>
            <a:br>
              <a:rPr lang="el-GR"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3) </a:t>
            </a:r>
            <a:r>
              <a:rPr lang="el-GR" sz="2400" dirty="0" smtClean="0">
                <a:latin typeface="Times New Roman" pitchFamily="18" charset="0"/>
                <a:cs typeface="Times New Roman" pitchFamily="18" charset="0"/>
              </a:rPr>
              <a:t>Βοηθούμε τους μαθητές να μαθαίνουν από τους συμμαθητές τους (</a:t>
            </a:r>
            <a:r>
              <a:rPr lang="en-US" sz="2400" dirty="0" smtClean="0">
                <a:latin typeface="Times New Roman" pitchFamily="18" charset="0"/>
                <a:cs typeface="Times New Roman" pitchFamily="18" charset="0"/>
              </a:rPr>
              <a:t>help students learn from others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l-GR" sz="2400" dirty="0" smtClean="0">
              <a:latin typeface="Times New Roman" pitchFamily="18" charset="0"/>
              <a:cs typeface="Times New Roman" pitchFamily="18" charset="0"/>
            </a:endParaRPr>
          </a:p>
          <a:p>
            <a:r>
              <a:rPr lang="el-GR" sz="2400" dirty="0">
                <a:latin typeface="Times New Roman" pitchFamily="18" charset="0"/>
                <a:cs typeface="Times New Roman" pitchFamily="18" charset="0"/>
              </a:rPr>
              <a:t/>
            </a:r>
            <a:br>
              <a:rPr lang="el-GR" sz="2400" dirty="0">
                <a:latin typeface="Times New Roman" pitchFamily="18" charset="0"/>
                <a:cs typeface="Times New Roman" pitchFamily="18" charset="0"/>
              </a:rPr>
            </a:br>
            <a:r>
              <a:rPr lang="en-US" sz="2400" dirty="0">
                <a:latin typeface="Times New Roman" pitchFamily="18" charset="0"/>
                <a:cs typeface="Times New Roman" pitchFamily="18" charset="0"/>
              </a:rPr>
              <a:t>4) </a:t>
            </a:r>
            <a:r>
              <a:rPr lang="el-GR" sz="2400" dirty="0">
                <a:latin typeface="Times New Roman" pitchFamily="18" charset="0"/>
                <a:cs typeface="Times New Roman" pitchFamily="18" charset="0"/>
              </a:rPr>
              <a:t>Προωθούμε την αυτόνομη και </a:t>
            </a:r>
            <a:r>
              <a:rPr lang="el-GR" sz="2400" dirty="0" smtClean="0">
                <a:latin typeface="Times New Roman" pitchFamily="18" charset="0"/>
                <a:cs typeface="Times New Roman" pitchFamily="18" charset="0"/>
              </a:rPr>
              <a:t>τη </a:t>
            </a:r>
            <a:r>
              <a:rPr lang="el-GR" sz="2400" dirty="0">
                <a:latin typeface="Times New Roman" pitchFamily="18" charset="0"/>
                <a:cs typeface="Times New Roman" pitchFamily="18" charset="0"/>
              </a:rPr>
              <a:t>δια βίου μάθηση (</a:t>
            </a:r>
            <a:r>
              <a:rPr lang="en-US" sz="2400" dirty="0">
                <a:latin typeface="Times New Roman" pitchFamily="18" charset="0"/>
                <a:cs typeface="Times New Roman" pitchFamily="18" charset="0"/>
              </a:rPr>
              <a:t>promote autonomy and lifelong learning</a:t>
            </a:r>
            <a:r>
              <a:rPr lang="el-GR" sz="2400" dirty="0" smtClean="0">
                <a:latin typeface="Times New Roman" pitchFamily="18" charset="0"/>
                <a:cs typeface="Times New Roman" pitchFamily="18" charset="0"/>
              </a:rPr>
              <a:t>).</a:t>
            </a:r>
            <a:endParaRPr lang="el-GR" sz="2400" dirty="0"/>
          </a:p>
        </p:txBody>
      </p:sp>
    </p:spTree>
    <p:extLst>
      <p:ext uri="{BB962C8B-B14F-4D97-AF65-F5344CB8AC3E}">
        <p14:creationId xmlns:p14="http://schemas.microsoft.com/office/powerpoint/2010/main" val="38369910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7468"/>
            <a:ext cx="8784976" cy="6771084"/>
          </a:xfrm>
          <a:prstGeom prst="rect">
            <a:avLst/>
          </a:prstGeom>
        </p:spPr>
        <p:txBody>
          <a:bodyPr wrap="square">
            <a:spAutoFit/>
          </a:bodyPr>
          <a:lstStyle/>
          <a:p>
            <a:pPr marL="285750" indent="-285750" algn="just">
              <a:buFont typeface="Arial" pitchFamily="34" charset="0"/>
              <a:buChar char="•"/>
            </a:pPr>
            <a:r>
              <a:rPr lang="el-GR" dirty="0"/>
              <a:t> </a:t>
            </a:r>
            <a:r>
              <a:rPr lang="el-GR" sz="2000" dirty="0" smtClean="0">
                <a:latin typeface="Times New Roman" pitchFamily="18" charset="0"/>
                <a:cs typeface="Times New Roman" pitchFamily="18" charset="0"/>
              </a:rPr>
              <a:t>Η </a:t>
            </a:r>
            <a:r>
              <a:rPr lang="el-GR" sz="2000" dirty="0">
                <a:latin typeface="Times New Roman" pitchFamily="18" charset="0"/>
                <a:cs typeface="Times New Roman" pitchFamily="18" charset="0"/>
              </a:rPr>
              <a:t>προτροπή για </a:t>
            </a:r>
            <a:r>
              <a:rPr lang="el-GR" sz="2000" dirty="0" err="1">
                <a:latin typeface="Times New Roman" pitchFamily="18" charset="0"/>
                <a:cs typeface="Times New Roman" pitchFamily="18" charset="0"/>
              </a:rPr>
              <a:t>αναστοχασμό</a:t>
            </a:r>
            <a:r>
              <a:rPr lang="el-GR" sz="2000" dirty="0">
                <a:latin typeface="Times New Roman" pitchFamily="18" charset="0"/>
                <a:cs typeface="Times New Roman" pitchFamily="18" charset="0"/>
              </a:rPr>
              <a:t> κατά την επίλυση προβλημάτων στις φυσικές επιστήμες, παρέχει ανατροφοδότηση στο μαθητή για το βαθμό κατανόησής του, καθώς παρακολουθεί και αξιολογεί τη σκέψη και την πορεία του προς τη μάθηση. Χρειάζεται όμως χρόνος για να καλλιεργηθεί η συγκεκριμένη δεξιότητα, ωστόσο, σχεδιάζοντας κατάλληλες μαθησιακές εμπειρίες και δίνοντας τα κατάλληλα ερεθίσματα  μπορεί κανείς να αναπτύξει δεξιότητες </a:t>
            </a:r>
            <a:r>
              <a:rPr lang="el-GR" sz="2000" dirty="0" err="1">
                <a:latin typeface="Times New Roman" pitchFamily="18" charset="0"/>
                <a:cs typeface="Times New Roman" pitchFamily="18" charset="0"/>
              </a:rPr>
              <a:t>αναστοχασμού</a:t>
            </a:r>
            <a:r>
              <a:rPr lang="el-GR" sz="2000" dirty="0">
                <a:latin typeface="Times New Roman" pitchFamily="18" charset="0"/>
                <a:cs typeface="Times New Roman" pitchFamily="18" charset="0"/>
              </a:rPr>
              <a:t>.</a:t>
            </a:r>
          </a:p>
          <a:p>
            <a:pPr algn="just"/>
            <a:endParaRPr lang="el-GR" sz="1400" dirty="0">
              <a:latin typeface="Times New Roman" pitchFamily="18" charset="0"/>
              <a:cs typeface="Times New Roman" pitchFamily="18" charset="0"/>
            </a:endParaRPr>
          </a:p>
          <a:p>
            <a:pPr algn="just"/>
            <a:r>
              <a:rPr lang="el-GR" sz="2000" dirty="0">
                <a:latin typeface="Times New Roman" pitchFamily="18" charset="0"/>
                <a:cs typeface="Times New Roman" pitchFamily="18" charset="0"/>
              </a:rPr>
              <a:t>Ερευνητές υποστηρίζουν ότι ο </a:t>
            </a:r>
            <a:r>
              <a:rPr lang="el-GR" sz="2000" dirty="0" err="1">
                <a:latin typeface="Times New Roman" pitchFamily="18" charset="0"/>
                <a:cs typeface="Times New Roman" pitchFamily="18" charset="0"/>
              </a:rPr>
              <a:t>αναστοχασμός</a:t>
            </a:r>
            <a:r>
              <a:rPr lang="el-GR" sz="2000" dirty="0">
                <a:latin typeface="Times New Roman" pitchFamily="18" charset="0"/>
                <a:cs typeface="Times New Roman" pitchFamily="18" charset="0"/>
              </a:rPr>
              <a:t> οδηγεί σε καλύτερα μαθησιακά αποτελέσματα στα πιο σύνθετα προβλήματα (</a:t>
            </a:r>
            <a:r>
              <a:rPr lang="el-GR" sz="2000" dirty="0" err="1">
                <a:latin typeface="Times New Roman" pitchFamily="18" charset="0"/>
                <a:cs typeface="Times New Roman" pitchFamily="18" charset="0"/>
              </a:rPr>
              <a:t>Hollingworth</a:t>
            </a:r>
            <a:r>
              <a:rPr lang="el-GR" sz="2000" dirty="0">
                <a:latin typeface="Times New Roman" pitchFamily="18" charset="0"/>
                <a:cs typeface="Times New Roman" pitchFamily="18" charset="0"/>
              </a:rPr>
              <a:t> &amp; </a:t>
            </a:r>
            <a:r>
              <a:rPr lang="el-GR" sz="2000" dirty="0" err="1">
                <a:latin typeface="Times New Roman" pitchFamily="18" charset="0"/>
                <a:cs typeface="Times New Roman" pitchFamily="18" charset="0"/>
              </a:rPr>
              <a:t>McLoughlin</a:t>
            </a:r>
            <a:r>
              <a:rPr lang="el-GR" sz="2000" dirty="0">
                <a:latin typeface="Times New Roman" pitchFamily="18" charset="0"/>
                <a:cs typeface="Times New Roman" pitchFamily="18" charset="0"/>
              </a:rPr>
              <a:t>, 2001), η διαδικασία έρευνας στις φυσικές επιστήμες κατανοείται καλύτερα (</a:t>
            </a:r>
            <a:r>
              <a:rPr lang="el-GR" sz="2000" dirty="0" err="1">
                <a:latin typeface="Times New Roman" pitchFamily="18" charset="0"/>
                <a:cs typeface="Times New Roman" pitchFamily="18" charset="0"/>
              </a:rPr>
              <a:t>White</a:t>
            </a:r>
            <a:r>
              <a:rPr lang="el-GR" sz="2000" dirty="0">
                <a:latin typeface="Times New Roman" pitchFamily="18" charset="0"/>
                <a:cs typeface="Times New Roman" pitchFamily="18" charset="0"/>
              </a:rPr>
              <a:t> &amp; </a:t>
            </a:r>
            <a:r>
              <a:rPr lang="el-GR" sz="2000" dirty="0" err="1">
                <a:latin typeface="Times New Roman" pitchFamily="18" charset="0"/>
                <a:cs typeface="Times New Roman" pitchFamily="18" charset="0"/>
              </a:rPr>
              <a:t>Frederiksen</a:t>
            </a:r>
            <a:r>
              <a:rPr lang="el-GR" sz="2000" dirty="0">
                <a:latin typeface="Times New Roman" pitchFamily="18" charset="0"/>
                <a:cs typeface="Times New Roman" pitchFamily="18" charset="0"/>
              </a:rPr>
              <a:t>, 1998) και βοηθά τους μαθητές να αποκτήσουν ενημερότητα για τις διαισθητικές τους ιδέες και να οδηγηθούν σε εννοιολογική αλλαγή (</a:t>
            </a:r>
            <a:r>
              <a:rPr lang="el-GR" sz="2000" dirty="0" err="1">
                <a:latin typeface="Times New Roman" pitchFamily="18" charset="0"/>
                <a:cs typeface="Times New Roman" pitchFamily="18" charset="0"/>
              </a:rPr>
              <a:t>Bell</a:t>
            </a:r>
            <a:r>
              <a:rPr lang="el-GR" sz="2000" dirty="0">
                <a:latin typeface="Times New Roman" pitchFamily="18" charset="0"/>
                <a:cs typeface="Times New Roman" pitchFamily="18" charset="0"/>
              </a:rPr>
              <a:t> &amp; </a:t>
            </a:r>
            <a:r>
              <a:rPr lang="el-GR" sz="2000" dirty="0" err="1">
                <a:latin typeface="Times New Roman" pitchFamily="18" charset="0"/>
                <a:cs typeface="Times New Roman" pitchFamily="18" charset="0"/>
              </a:rPr>
              <a:t>Linn</a:t>
            </a:r>
            <a:r>
              <a:rPr lang="el-GR" sz="2000" dirty="0">
                <a:latin typeface="Times New Roman" pitchFamily="18" charset="0"/>
                <a:cs typeface="Times New Roman" pitchFamily="18" charset="0"/>
              </a:rPr>
              <a:t>, 2000</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endParaRPr lang="el-GR" sz="1400" dirty="0">
              <a:latin typeface="Times New Roman" pitchFamily="18" charset="0"/>
              <a:cs typeface="Times New Roman" pitchFamily="18" charset="0"/>
            </a:endParaRPr>
          </a:p>
          <a:p>
            <a:pPr algn="just"/>
            <a:r>
              <a:rPr lang="el-GR" sz="2000" dirty="0">
                <a:latin typeface="Times New Roman" pitchFamily="18" charset="0"/>
                <a:cs typeface="Times New Roman" pitchFamily="18" charset="0"/>
              </a:rPr>
              <a:t>Έχει παρατηρηθεί ότι κατά τη διαδικασία του </a:t>
            </a:r>
            <a:r>
              <a:rPr lang="el-GR" sz="2000" dirty="0" err="1">
                <a:latin typeface="Times New Roman" pitchFamily="18" charset="0"/>
                <a:cs typeface="Times New Roman" pitchFamily="18" charset="0"/>
              </a:rPr>
              <a:t>αναστοχασμού</a:t>
            </a:r>
            <a:r>
              <a:rPr lang="el-GR" sz="2000" dirty="0">
                <a:latin typeface="Times New Roman" pitchFamily="18" charset="0"/>
                <a:cs typeface="Times New Roman" pitchFamily="18" charset="0"/>
              </a:rPr>
              <a:t> μεγάλη σημασία έχουν οι </a:t>
            </a:r>
            <a:r>
              <a:rPr lang="el-GR" sz="2000" dirty="0" err="1">
                <a:latin typeface="Times New Roman" pitchFamily="18" charset="0"/>
                <a:cs typeface="Times New Roman" pitchFamily="18" charset="0"/>
              </a:rPr>
              <a:t>μεταγνωστικού</a:t>
            </a:r>
            <a:r>
              <a:rPr lang="el-GR" sz="2000" dirty="0">
                <a:latin typeface="Times New Roman" pitchFamily="18" charset="0"/>
                <a:cs typeface="Times New Roman" pitchFamily="18" charset="0"/>
              </a:rPr>
              <a:t> τύπου αναφορές και εκδηλώσεις συμπεριφοράς όπως, παύσεις και οι αναφορές αβεβαιότητας σε σημεία γνωστικής σύγκρουσης, αναφορές παρακολούθησης ή αποτυχίας κατανόησης, επαναλήψεις των ίδιων των εξηγήσεων που τα ίδια τα παιδιά παράγουν, μακροσκελείς </a:t>
            </a:r>
            <a:r>
              <a:rPr lang="el-GR" sz="2000" dirty="0" err="1">
                <a:latin typeface="Times New Roman" pitchFamily="18" charset="0"/>
                <a:cs typeface="Times New Roman" pitchFamily="18" charset="0"/>
              </a:rPr>
              <a:t>αυτοεξηγήσεις</a:t>
            </a:r>
            <a:r>
              <a:rPr lang="el-GR" sz="2000" dirty="0">
                <a:latin typeface="Times New Roman" pitchFamily="18" charset="0"/>
                <a:cs typeface="Times New Roman" pitchFamily="18" charset="0"/>
              </a:rPr>
              <a:t> σε αντίθεση με σύντομες και ονομαστικές, καθώς και οι περιπτώσεις εκείνες στις οποίες παρατηρείται απόρριψη μιας ιδέας και υιοθέτηση μιας νέας (</a:t>
            </a:r>
            <a:r>
              <a:rPr lang="el-GR" sz="2000" dirty="0" err="1">
                <a:latin typeface="Times New Roman" pitchFamily="18" charset="0"/>
                <a:cs typeface="Times New Roman" pitchFamily="18" charset="0"/>
              </a:rPr>
              <a:t>Chi</a:t>
            </a:r>
            <a:r>
              <a:rPr lang="el-GR" sz="2000" dirty="0">
                <a:latin typeface="Times New Roman" pitchFamily="18" charset="0"/>
                <a:cs typeface="Times New Roman" pitchFamily="18" charset="0"/>
              </a:rPr>
              <a:t>, 2000).</a:t>
            </a:r>
          </a:p>
        </p:txBody>
      </p:sp>
    </p:spTree>
    <p:extLst>
      <p:ext uri="{BB962C8B-B14F-4D97-AF65-F5344CB8AC3E}">
        <p14:creationId xmlns:p14="http://schemas.microsoft.com/office/powerpoint/2010/main" val="18531855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60648"/>
            <a:ext cx="8568952" cy="1631216"/>
          </a:xfrm>
          <a:prstGeom prst="rect">
            <a:avLst/>
          </a:prstGeom>
        </p:spPr>
        <p:txBody>
          <a:bodyPr wrap="square">
            <a:spAutoFit/>
          </a:bodyPr>
          <a:lstStyle/>
          <a:p>
            <a:pPr marL="342900" indent="-342900" algn="just">
              <a:buFont typeface="Arial" pitchFamily="34" charset="0"/>
              <a:buChar char="•"/>
            </a:pPr>
            <a:r>
              <a:rPr lang="el-GR" sz="2000" dirty="0">
                <a:latin typeface="Times New Roman" pitchFamily="18" charset="0"/>
                <a:cs typeface="Times New Roman" pitchFamily="18" charset="0"/>
              </a:rPr>
              <a:t>Θα πρέπει να δίνεται στους μαθητές η ιδιότητα του κριτή καθώς είναι κάτι που το επιθυμούν και τους ανεβάζει την αυτοεκτίμηση. Για να γίνεται όμως με τον σωστό τρόπο και να έχει τα επιθυμητά αποτελέσματα χρειάζεται χρόνος και προσπάθεια έτσι ώστε να καλλιεργηθεί μια σωστή νοοτροπία ως προς τον τρόπο που θα εφαρμόζεται.</a:t>
            </a:r>
          </a:p>
        </p:txBody>
      </p:sp>
    </p:spTree>
    <p:extLst>
      <p:ext uri="{BB962C8B-B14F-4D97-AF65-F5344CB8AC3E}">
        <p14:creationId xmlns:p14="http://schemas.microsoft.com/office/powerpoint/2010/main" val="29983130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16632"/>
            <a:ext cx="8712968" cy="2308324"/>
          </a:xfrm>
          <a:prstGeom prst="rect">
            <a:avLst/>
          </a:prstGeom>
        </p:spPr>
        <p:txBody>
          <a:bodyPr wrap="square">
            <a:spAutoFit/>
          </a:bodyPr>
          <a:lstStyle/>
          <a:p>
            <a:pPr algn="just"/>
            <a:endParaRPr lang="el-GR" sz="2400" dirty="0" smtClean="0">
              <a:latin typeface="Times New Roman" pitchFamily="18" charset="0"/>
              <a:cs typeface="Times New Roman" pitchFamily="18" charset="0"/>
            </a:endParaRPr>
          </a:p>
          <a:p>
            <a:r>
              <a:rPr lang="el-GR" sz="2400" u="sng" dirty="0">
                <a:latin typeface="Times New Roman" pitchFamily="18" charset="0"/>
                <a:cs typeface="Times New Roman" pitchFamily="18" charset="0"/>
              </a:rPr>
              <a:t>ΕΙΣΗΓΗΣΗ </a:t>
            </a:r>
            <a:endParaRPr lang="en-US" sz="2400" u="sng" dirty="0">
              <a:latin typeface="Times New Roman" pitchFamily="18" charset="0"/>
              <a:cs typeface="Times New Roman" pitchFamily="18" charset="0"/>
            </a:endParaRPr>
          </a:p>
          <a:p>
            <a:endParaRPr lang="el-GR" sz="2400" u="sng" dirty="0">
              <a:latin typeface="Times New Roman" pitchFamily="18" charset="0"/>
              <a:cs typeface="Times New Roman" pitchFamily="18" charset="0"/>
            </a:endParaRPr>
          </a:p>
          <a:p>
            <a:pPr algn="just"/>
            <a:r>
              <a:rPr lang="el-GR" sz="2400" dirty="0" smtClean="0">
                <a:latin typeface="Times New Roman" pitchFamily="18" charset="0"/>
                <a:cs typeface="Times New Roman" pitchFamily="18" charset="0"/>
              </a:rPr>
              <a:t>Τα αποτελέσματα που προκύπτουν μέσα από τέτοιες έρευνες θα ήταν καλό να χρησιμοποιηθούν για τη δημιουργία των σχολικών βιβλίων. </a:t>
            </a:r>
            <a:endParaRPr lang="el-GR" sz="2400" dirty="0">
              <a:latin typeface="Times New Roman" pitchFamily="18" charset="0"/>
              <a:cs typeface="Times New Roman" pitchFamily="18" charset="0"/>
            </a:endParaRPr>
          </a:p>
          <a:p>
            <a:endParaRPr lang="el-GR" sz="2400" u="sng"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1607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5856" y="2276872"/>
            <a:ext cx="2376264" cy="1008112"/>
          </a:xfrm>
        </p:spPr>
        <p:txBody>
          <a:bodyPr>
            <a:normAutofit fontScale="92500"/>
          </a:bodyPr>
          <a:lstStyle/>
          <a:p>
            <a:pPr marL="0" indent="0">
              <a:buNone/>
            </a:pPr>
            <a:r>
              <a:rPr lang="el-GR" sz="5400" dirty="0" smtClean="0">
                <a:latin typeface="Times New Roman" pitchFamily="18" charset="0"/>
                <a:cs typeface="Times New Roman" pitchFamily="18" charset="0"/>
              </a:rPr>
              <a:t>ΤΕΛΟΣ</a:t>
            </a:r>
            <a:endParaRPr lang="el-GR" sz="5400" dirty="0">
              <a:latin typeface="Times New Roman" pitchFamily="18" charset="0"/>
              <a:cs typeface="Times New Roman" pitchFamily="18" charset="0"/>
            </a:endParaRPr>
          </a:p>
        </p:txBody>
      </p:sp>
    </p:spTree>
    <p:extLst>
      <p:ext uri="{BB962C8B-B14F-4D97-AF65-F5344CB8AC3E}">
        <p14:creationId xmlns:p14="http://schemas.microsoft.com/office/powerpoint/2010/main" val="2384323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l-GR" sz="2400" b="1" u="sng" dirty="0" smtClean="0">
                <a:latin typeface="Times New Roman" pitchFamily="18" charset="0"/>
                <a:cs typeface="Times New Roman" pitchFamily="18" charset="0"/>
              </a:rPr>
              <a:t>Καθιστούμε </a:t>
            </a:r>
            <a:r>
              <a:rPr lang="el-GR" sz="2400" b="1" u="sng" dirty="0">
                <a:latin typeface="Times New Roman" pitchFamily="18" charset="0"/>
                <a:cs typeface="Times New Roman" pitchFamily="18" charset="0"/>
              </a:rPr>
              <a:t>την επιστήμη προσιτή</a:t>
            </a:r>
            <a:r>
              <a:rPr lang="el-GR" sz="2400" u="sng" dirty="0">
                <a:latin typeface="Times New Roman" pitchFamily="18" charset="0"/>
                <a:cs typeface="Times New Roman" pitchFamily="18" charset="0"/>
              </a:rPr>
              <a:t/>
            </a:r>
            <a:br>
              <a:rPr lang="el-GR" sz="2400" u="sng" dirty="0">
                <a:latin typeface="Times New Roman" pitchFamily="18" charset="0"/>
                <a:cs typeface="Times New Roman" pitchFamily="18" charset="0"/>
              </a:rPr>
            </a:br>
            <a:endParaRPr lang="el-GR" sz="2400" u="sng" dirty="0">
              <a:latin typeface="Times New Roman" pitchFamily="18" charset="0"/>
              <a:cs typeface="Times New Roman" pitchFamily="18" charset="0"/>
            </a:endParaRPr>
          </a:p>
        </p:txBody>
      </p:sp>
      <p:sp>
        <p:nvSpPr>
          <p:cNvPr id="4" name="Rectangle 3"/>
          <p:cNvSpPr/>
          <p:nvPr/>
        </p:nvSpPr>
        <p:spPr>
          <a:xfrm>
            <a:off x="291863" y="771088"/>
            <a:ext cx="8536994" cy="2369880"/>
          </a:xfrm>
          <a:prstGeom prst="rect">
            <a:avLst/>
          </a:prstGeom>
        </p:spPr>
        <p:txBody>
          <a:bodyPr wrap="square">
            <a:spAutoFit/>
          </a:bodyPr>
          <a:lstStyle/>
          <a:p>
            <a:pPr marL="342900" lvl="0" indent="-342900" algn="just">
              <a:buFont typeface="Arial" pitchFamily="34" charset="0"/>
              <a:buChar char="•"/>
            </a:pPr>
            <a:r>
              <a:rPr lang="el-GR" sz="2400" dirty="0">
                <a:latin typeface="Times New Roman" pitchFamily="18" charset="0"/>
                <a:cs typeface="Times New Roman" pitchFamily="18" charset="0"/>
              </a:rPr>
              <a:t>Χτίζουμε πάνω στις ιδέες των μαθητών (</a:t>
            </a:r>
            <a:r>
              <a:rPr lang="en-US" sz="2400" dirty="0">
                <a:latin typeface="Times New Roman" pitchFamily="18" charset="0"/>
                <a:cs typeface="Times New Roman" pitchFamily="18" charset="0"/>
              </a:rPr>
              <a:t>build on student ideas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r>
              <a:rPr lang="el-GR" sz="2400" dirty="0"/>
              <a:t> </a:t>
            </a:r>
            <a:r>
              <a:rPr lang="el-GR" sz="2000" dirty="0">
                <a:latin typeface="Times New Roman" pitchFamily="18" charset="0"/>
                <a:cs typeface="Times New Roman" pitchFamily="18" charset="0"/>
              </a:rPr>
              <a:t>Θα πρέπει να ενθαρρύνουμε τους μαθητές να βασίζονται στις δικές τους ιδέες παρά σε πληροφορίες που υπάρχουν ή</a:t>
            </a:r>
            <a:r>
              <a:rPr lang="el-GR" sz="2000" dirty="0" smtClean="0">
                <a:latin typeface="Times New Roman" pitchFamily="18" charset="0"/>
                <a:cs typeface="Times New Roman" pitchFamily="18" charset="0"/>
              </a:rPr>
              <a:t>δη στη </a:t>
            </a:r>
            <a:r>
              <a:rPr lang="el-GR" sz="2000" dirty="0">
                <a:latin typeface="Times New Roman" pitchFamily="18" charset="0"/>
                <a:cs typeface="Times New Roman" pitchFamily="18" charset="0"/>
              </a:rPr>
              <a:t>γνώση γραμμένες σε διάφορα βιβλία. Αυτό θα βοηθήσει τους μαθητές να δημιουργήσουν συνοχή </a:t>
            </a:r>
            <a:r>
              <a:rPr lang="el-GR" sz="2000" dirty="0" smtClean="0">
                <a:latin typeface="Times New Roman" pitchFamily="18" charset="0"/>
                <a:cs typeface="Times New Roman" pitchFamily="18" charset="0"/>
              </a:rPr>
              <a:t>στη </a:t>
            </a:r>
            <a:r>
              <a:rPr lang="el-GR" sz="2000" dirty="0">
                <a:latin typeface="Times New Roman" pitchFamily="18" charset="0"/>
                <a:cs typeface="Times New Roman" pitchFamily="18" charset="0"/>
              </a:rPr>
              <a:t>γνώση </a:t>
            </a:r>
            <a:r>
              <a:rPr lang="el-GR" sz="2000" dirty="0" smtClean="0">
                <a:latin typeface="Times New Roman" pitchFamily="18" charset="0"/>
                <a:cs typeface="Times New Roman" pitchFamily="18" charset="0"/>
              </a:rPr>
              <a:t>τους, </a:t>
            </a:r>
            <a:r>
              <a:rPr lang="el-GR" sz="2000" dirty="0">
                <a:latin typeface="Times New Roman" pitchFamily="18" charset="0"/>
                <a:cs typeface="Times New Roman" pitchFamily="18" charset="0"/>
              </a:rPr>
              <a:t>ενώνοντας </a:t>
            </a:r>
            <a:r>
              <a:rPr lang="el-GR" sz="2000" dirty="0" err="1">
                <a:latin typeface="Times New Roman" pitchFamily="18" charset="0"/>
                <a:cs typeface="Times New Roman" pitchFamily="18" charset="0"/>
              </a:rPr>
              <a:t>΄΄αταίριαστα΄΄</a:t>
            </a:r>
            <a:r>
              <a:rPr lang="el-GR" sz="2000" dirty="0">
                <a:latin typeface="Times New Roman" pitchFamily="18" charset="0"/>
                <a:cs typeface="Times New Roman" pitchFamily="18" charset="0"/>
              </a:rPr>
              <a:t> θέματα και συσχετίζοντας τα με ιδέες και παραδείγματα από </a:t>
            </a:r>
            <a:r>
              <a:rPr lang="el-GR" sz="2000" dirty="0" smtClean="0">
                <a:latin typeface="Times New Roman" pitchFamily="18" charset="0"/>
                <a:cs typeface="Times New Roman" pitchFamily="18" charset="0"/>
              </a:rPr>
              <a:t>τη </a:t>
            </a:r>
            <a:r>
              <a:rPr lang="el-GR" sz="2000" dirty="0">
                <a:latin typeface="Times New Roman" pitchFamily="18" charset="0"/>
                <a:cs typeface="Times New Roman" pitchFamily="18" charset="0"/>
              </a:rPr>
              <a:t>ζωή.</a:t>
            </a:r>
          </a:p>
          <a:p>
            <a:pPr marL="342900" indent="-342900">
              <a:buFont typeface="Arial" pitchFamily="34" charset="0"/>
              <a:buChar char="•"/>
            </a:pPr>
            <a:endParaRPr lang="el-GR" sz="2400" dirty="0">
              <a:latin typeface="Times New Roman" pitchFamily="18" charset="0"/>
              <a:cs typeface="Times New Roman" pitchFamily="18" charset="0"/>
            </a:endParaRPr>
          </a:p>
        </p:txBody>
      </p:sp>
      <p:sp>
        <p:nvSpPr>
          <p:cNvPr id="5" name="Rectangle 4"/>
          <p:cNvSpPr/>
          <p:nvPr/>
        </p:nvSpPr>
        <p:spPr>
          <a:xfrm>
            <a:off x="361848" y="2889518"/>
            <a:ext cx="8500990" cy="1815882"/>
          </a:xfrm>
          <a:prstGeom prst="rect">
            <a:avLst/>
          </a:prstGeom>
        </p:spPr>
        <p:txBody>
          <a:bodyPr wrap="square">
            <a:spAutoFit/>
          </a:bodyPr>
          <a:lstStyle/>
          <a:p>
            <a:pPr marL="342900" lvl="0" indent="-342900" algn="just">
              <a:buFont typeface="Arial" pitchFamily="34" charset="0"/>
              <a:buChar char="•"/>
            </a:pPr>
            <a:r>
              <a:rPr lang="el-GR" sz="2400" dirty="0">
                <a:latin typeface="Times New Roman" pitchFamily="18" charset="0"/>
                <a:cs typeface="Times New Roman" pitchFamily="18" charset="0"/>
              </a:rPr>
              <a:t>Σύνδεση με προσωπικά σχετιζόμενα προβλήματα (</a:t>
            </a:r>
            <a:r>
              <a:rPr lang="en-US" sz="2400" dirty="0">
                <a:latin typeface="Times New Roman" pitchFamily="18" charset="0"/>
                <a:cs typeface="Times New Roman" pitchFamily="18" charset="0"/>
              </a:rPr>
              <a:t>Connect to personally relevant problems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r>
              <a:rPr lang="en-US" sz="2000" dirty="0" smtClean="0"/>
              <a:t> </a:t>
            </a:r>
            <a:r>
              <a:rPr lang="el-GR" sz="2000" dirty="0" smtClean="0">
                <a:latin typeface="Times New Roman" pitchFamily="18" charset="0"/>
                <a:cs typeface="Times New Roman" pitchFamily="18" charset="0"/>
              </a:rPr>
              <a:t>Τα </a:t>
            </a:r>
            <a:r>
              <a:rPr lang="el-GR" sz="2000" dirty="0">
                <a:latin typeface="Times New Roman" pitchFamily="18" charset="0"/>
                <a:cs typeface="Times New Roman" pitchFamily="18" charset="0"/>
              </a:rPr>
              <a:t>παραδείγματα και τα προβλήματα που χρησιμοποιεί ο διδάσκων </a:t>
            </a:r>
            <a:r>
              <a:rPr lang="el-GR" sz="2000" dirty="0" smtClean="0">
                <a:latin typeface="Times New Roman" pitchFamily="18" charset="0"/>
                <a:cs typeface="Times New Roman" pitchFamily="18" charset="0"/>
              </a:rPr>
              <a:t>θα</a:t>
            </a:r>
            <a:r>
              <a:rPr lang="en-US" sz="20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πρέπει </a:t>
            </a:r>
            <a:r>
              <a:rPr lang="el-GR" sz="2000" dirty="0">
                <a:latin typeface="Times New Roman" pitchFamily="18" charset="0"/>
                <a:cs typeface="Times New Roman" pitchFamily="18" charset="0"/>
              </a:rPr>
              <a:t>να είναι προσαρμοσμένα στα ενδιαφέροντα και </a:t>
            </a:r>
            <a:r>
              <a:rPr lang="el-GR" sz="2000" dirty="0" smtClean="0">
                <a:latin typeface="Times New Roman" pitchFamily="18" charset="0"/>
                <a:cs typeface="Times New Roman" pitchFamily="18" charset="0"/>
              </a:rPr>
              <a:t>τις </a:t>
            </a:r>
            <a:r>
              <a:rPr lang="el-GR" sz="2000" dirty="0">
                <a:latin typeface="Times New Roman" pitchFamily="18" charset="0"/>
                <a:cs typeface="Times New Roman" pitchFamily="18" charset="0"/>
              </a:rPr>
              <a:t>εμπειρίες των </a:t>
            </a:r>
            <a:r>
              <a:rPr lang="el-GR" sz="2000" dirty="0" smtClean="0">
                <a:latin typeface="Times New Roman" pitchFamily="18" charset="0"/>
                <a:cs typeface="Times New Roman" pitchFamily="18" charset="0"/>
              </a:rPr>
              <a:t>μαθητών</a:t>
            </a:r>
            <a:r>
              <a:rPr lang="el-GR" sz="2000" dirty="0">
                <a:latin typeface="Times New Roman" pitchFamily="18" charset="0"/>
                <a:cs typeface="Times New Roman" pitchFamily="18" charset="0"/>
              </a:rPr>
              <a:t>.</a:t>
            </a:r>
          </a:p>
          <a:p>
            <a:pPr marL="342900" indent="-342900">
              <a:buFont typeface="Arial" pitchFamily="34" charset="0"/>
              <a:buChar char="•"/>
            </a:pPr>
            <a:endParaRPr lang="el-GR" sz="2400" dirty="0">
              <a:latin typeface="Times New Roman" pitchFamily="18" charset="0"/>
              <a:cs typeface="Times New Roman" pitchFamily="18" charset="0"/>
            </a:endParaRPr>
          </a:p>
        </p:txBody>
      </p:sp>
      <p:sp>
        <p:nvSpPr>
          <p:cNvPr id="6" name="Rectangle 5"/>
          <p:cNvSpPr/>
          <p:nvPr/>
        </p:nvSpPr>
        <p:spPr>
          <a:xfrm>
            <a:off x="381886" y="4853478"/>
            <a:ext cx="8572998" cy="1815882"/>
          </a:xfrm>
          <a:prstGeom prst="rect">
            <a:avLst/>
          </a:prstGeom>
        </p:spPr>
        <p:txBody>
          <a:bodyPr wrap="square">
            <a:spAutoFit/>
          </a:bodyPr>
          <a:lstStyle/>
          <a:p>
            <a:pPr marL="342900" lvl="0" indent="-342900" algn="just">
              <a:buFont typeface="Arial" pitchFamily="34" charset="0"/>
              <a:buChar char="•"/>
            </a:pPr>
            <a:r>
              <a:rPr lang="el-GR" sz="2400" dirty="0">
                <a:latin typeface="Times New Roman" pitchFamily="18" charset="0"/>
                <a:cs typeface="Times New Roman" pitchFamily="18" charset="0"/>
              </a:rPr>
              <a:t>Ευκαιρίες εμπλοκής σε διαδικασίες διερώτησης </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communicate </a:t>
            </a:r>
            <a:r>
              <a:rPr lang="en-US" sz="2400" dirty="0">
                <a:latin typeface="Times New Roman" pitchFamily="18" charset="0"/>
                <a:cs typeface="Times New Roman" pitchFamily="18" charset="0"/>
              </a:rPr>
              <a:t>the diversity of inquiry</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r>
              <a:rPr lang="el-GR" sz="2400" dirty="0"/>
              <a:t> </a:t>
            </a:r>
            <a:r>
              <a:rPr lang="el-GR" sz="2000" dirty="0" smtClean="0">
                <a:latin typeface="Times New Roman" pitchFamily="18" charset="0"/>
                <a:cs typeface="Times New Roman" pitchFamily="18" charset="0"/>
              </a:rPr>
              <a:t>Να </a:t>
            </a:r>
            <a:r>
              <a:rPr lang="el-GR" sz="2000" dirty="0">
                <a:latin typeface="Times New Roman" pitchFamily="18" charset="0"/>
                <a:cs typeface="Times New Roman" pitchFamily="18" charset="0"/>
              </a:rPr>
              <a:t>δημιουργηθεί ένα πρότυπο περιβάλλον μάθησης, παραδείγματα που </a:t>
            </a:r>
            <a:r>
              <a:rPr lang="el-GR" sz="2000" dirty="0" smtClean="0">
                <a:latin typeface="Times New Roman" pitchFamily="18" charset="0"/>
                <a:cs typeface="Times New Roman" pitchFamily="18" charset="0"/>
              </a:rPr>
              <a:t>να</a:t>
            </a:r>
            <a:r>
              <a:rPr lang="en-US" sz="20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ενθαρρύνουν </a:t>
            </a:r>
            <a:r>
              <a:rPr lang="el-GR" sz="2000" dirty="0">
                <a:latin typeface="Times New Roman" pitchFamily="18" charset="0"/>
                <a:cs typeface="Times New Roman" pitchFamily="18" charset="0"/>
              </a:rPr>
              <a:t>την ενσωμάτωση των στρατηγικών μάθησης και όχι </a:t>
            </a:r>
            <a:r>
              <a:rPr lang="el-GR" sz="2000" dirty="0" smtClean="0">
                <a:latin typeface="Times New Roman" pitchFamily="18" charset="0"/>
                <a:cs typeface="Times New Roman" pitchFamily="18" charset="0"/>
              </a:rPr>
              <a:t>τις</a:t>
            </a:r>
            <a:r>
              <a:rPr lang="en-US" sz="20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συνταγές</a:t>
            </a:r>
            <a:r>
              <a:rPr lang="el-GR" sz="2000" dirty="0">
                <a:latin typeface="Times New Roman" pitchFamily="18" charset="0"/>
                <a:cs typeface="Times New Roman" pitchFamily="18" charset="0"/>
              </a:rPr>
              <a:t>.</a:t>
            </a:r>
          </a:p>
          <a:p>
            <a:pPr marL="342900" indent="-342900">
              <a:buFont typeface="Arial" pitchFamily="34" charset="0"/>
              <a:buChar char="•"/>
            </a:pP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924610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315416"/>
            <a:ext cx="9036496" cy="1143000"/>
          </a:xfrm>
        </p:spPr>
        <p:txBody>
          <a:bodyPr>
            <a:normAutofit/>
          </a:bodyPr>
          <a:lstStyle/>
          <a:p>
            <a:r>
              <a:rPr lang="el-GR" sz="2400" b="1" u="sng" dirty="0">
                <a:latin typeface="Times New Roman" pitchFamily="18" charset="0"/>
                <a:cs typeface="Times New Roman" pitchFamily="18" charset="0"/>
              </a:rPr>
              <a:t>Καθιστούμε </a:t>
            </a:r>
            <a:r>
              <a:rPr lang="el-GR" sz="2400" b="1" u="sng" dirty="0" smtClean="0">
                <a:latin typeface="Times New Roman" pitchFamily="18" charset="0"/>
                <a:cs typeface="Times New Roman" pitchFamily="18" charset="0"/>
              </a:rPr>
              <a:t>τη </a:t>
            </a:r>
            <a:r>
              <a:rPr lang="el-GR" sz="2400" b="1" u="sng" dirty="0">
                <a:latin typeface="Times New Roman" pitchFamily="18" charset="0"/>
                <a:cs typeface="Times New Roman" pitchFamily="18" charset="0"/>
              </a:rPr>
              <a:t>σκέψη διάφανη και </a:t>
            </a:r>
            <a:r>
              <a:rPr lang="el-GR" sz="2400" b="1" u="sng" dirty="0" err="1">
                <a:latin typeface="Times New Roman" pitchFamily="18" charset="0"/>
                <a:cs typeface="Times New Roman" pitchFamily="18" charset="0"/>
              </a:rPr>
              <a:t>προσβάσιμη</a:t>
            </a:r>
            <a:r>
              <a:rPr lang="el-GR" sz="2400" b="1" u="sng" dirty="0">
                <a:latin typeface="Times New Roman" pitchFamily="18" charset="0"/>
                <a:cs typeface="Times New Roman" pitchFamily="18" charset="0"/>
              </a:rPr>
              <a:t> στους </a:t>
            </a:r>
            <a:r>
              <a:rPr lang="el-GR" sz="2400" b="1" u="sng" dirty="0" smtClean="0">
                <a:latin typeface="Times New Roman" pitchFamily="18" charset="0"/>
                <a:cs typeface="Times New Roman" pitchFamily="18" charset="0"/>
              </a:rPr>
              <a:t>υπόλοιπους</a:t>
            </a:r>
            <a:endParaRPr lang="el-GR" sz="2400" u="sng" dirty="0">
              <a:latin typeface="Times New Roman" pitchFamily="18" charset="0"/>
              <a:cs typeface="Times New Roman" pitchFamily="18" charset="0"/>
            </a:endParaRPr>
          </a:p>
        </p:txBody>
      </p:sp>
      <p:sp>
        <p:nvSpPr>
          <p:cNvPr id="4" name="Rectangle 3"/>
          <p:cNvSpPr/>
          <p:nvPr/>
        </p:nvSpPr>
        <p:spPr>
          <a:xfrm>
            <a:off x="164526" y="620688"/>
            <a:ext cx="8640960" cy="2677656"/>
          </a:xfrm>
          <a:prstGeom prst="rect">
            <a:avLst/>
          </a:prstGeom>
        </p:spPr>
        <p:txBody>
          <a:bodyPr wrap="square">
            <a:spAutoFit/>
          </a:bodyPr>
          <a:lstStyle/>
          <a:p>
            <a:pPr marL="342900" indent="-342900" algn="just">
              <a:buFont typeface="Arial" pitchFamily="34" charset="0"/>
              <a:buChar char="•"/>
            </a:pPr>
            <a:r>
              <a:rPr lang="el-GR" sz="2400" dirty="0">
                <a:latin typeface="Times New Roman" pitchFamily="18" charset="0"/>
                <a:cs typeface="Times New Roman" pitchFamily="18" charset="0"/>
              </a:rPr>
              <a:t>Αναπαράσταση της διαδικασίας διερώτησης (</a:t>
            </a:r>
            <a:r>
              <a:rPr lang="en-US" sz="2400" dirty="0">
                <a:latin typeface="Times New Roman" pitchFamily="18" charset="0"/>
                <a:cs typeface="Times New Roman" pitchFamily="18" charset="0"/>
              </a:rPr>
              <a:t>model the inquiry process</a:t>
            </a:r>
            <a:r>
              <a:rPr lang="el-GR" sz="24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Η </a:t>
            </a:r>
            <a:r>
              <a:rPr lang="el-GR" sz="2000" dirty="0">
                <a:latin typeface="Times New Roman" pitchFamily="18" charset="0"/>
                <a:cs typeface="Times New Roman" pitchFamily="18" charset="0"/>
              </a:rPr>
              <a:t>χρησιμοποίηση αναπαραστάσεων στη διδασκαλία, για να δείξει την σημασία των στοιχείων, των αποδείξεων, βοηθά τους μαθητές στην κατανόηση ώστε να δημιουργούν πιο ξεκάθαρη και λεπτομερή </a:t>
            </a:r>
            <a:r>
              <a:rPr lang="el-GR" sz="2000" dirty="0" smtClean="0">
                <a:latin typeface="Times New Roman" pitchFamily="18" charset="0"/>
                <a:cs typeface="Times New Roman" pitchFamily="18" charset="0"/>
              </a:rPr>
              <a:t>εικόνα.</a:t>
            </a:r>
            <a:r>
              <a:rPr lang="en-US" sz="20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Η </a:t>
            </a:r>
            <a:r>
              <a:rPr lang="el-GR" sz="2000" dirty="0">
                <a:latin typeface="Times New Roman" pitchFamily="18" charset="0"/>
                <a:cs typeface="Times New Roman" pitchFamily="18" charset="0"/>
              </a:rPr>
              <a:t>υιοθέτηση της τρέχουσας επιστημονικής έρευνας για να γίνουν επιστημονικές αποδείξεις στα σχολεία, θα βοηθήσει τους μαθητές να μαθαίνουν για την τρέχουσα επιστήμη.</a:t>
            </a:r>
          </a:p>
          <a:p>
            <a:pPr marL="342900" indent="-342900">
              <a:buFont typeface="Arial" pitchFamily="34" charset="0"/>
              <a:buChar char="•"/>
            </a:pPr>
            <a:endParaRPr lang="el-GR" sz="2000" dirty="0">
              <a:latin typeface="Times New Roman" pitchFamily="18" charset="0"/>
              <a:cs typeface="Times New Roman" pitchFamily="18" charset="0"/>
            </a:endParaRPr>
          </a:p>
        </p:txBody>
      </p:sp>
      <p:sp>
        <p:nvSpPr>
          <p:cNvPr id="5" name="Rectangle 4"/>
          <p:cNvSpPr/>
          <p:nvPr/>
        </p:nvSpPr>
        <p:spPr>
          <a:xfrm>
            <a:off x="164526" y="2996952"/>
            <a:ext cx="8784976" cy="1815882"/>
          </a:xfrm>
          <a:prstGeom prst="rect">
            <a:avLst/>
          </a:prstGeom>
        </p:spPr>
        <p:txBody>
          <a:bodyPr wrap="square">
            <a:spAutoFit/>
          </a:bodyPr>
          <a:lstStyle/>
          <a:p>
            <a:pPr marL="342900" indent="-342900" algn="just">
              <a:buFont typeface="Arial" pitchFamily="34" charset="0"/>
              <a:buChar char="•"/>
            </a:pPr>
            <a:r>
              <a:rPr lang="el-GR" sz="2400" dirty="0">
                <a:latin typeface="Times New Roman" pitchFamily="18" charset="0"/>
                <a:cs typeface="Times New Roman" pitchFamily="18" charset="0"/>
              </a:rPr>
              <a:t>Υποστήριξη της διαδικασίας δημιουργίας επεξηγήσεων (</a:t>
            </a:r>
            <a:r>
              <a:rPr lang="en-US" sz="2400" dirty="0">
                <a:latin typeface="Times New Roman" pitchFamily="18" charset="0"/>
                <a:cs typeface="Times New Roman" pitchFamily="18" charset="0"/>
              </a:rPr>
              <a:t>Scaffold the process of generating </a:t>
            </a:r>
            <a:r>
              <a:rPr lang="en-US" sz="2400" dirty="0" smtClean="0">
                <a:latin typeface="Times New Roman" pitchFamily="18" charset="0"/>
                <a:cs typeface="Times New Roman" pitchFamily="18" charset="0"/>
              </a:rPr>
              <a:t>explanations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Θα </a:t>
            </a:r>
            <a:r>
              <a:rPr lang="el-GR" sz="2000" dirty="0">
                <a:latin typeface="Times New Roman" pitchFamily="18" charset="0"/>
                <a:cs typeface="Times New Roman" pitchFamily="18" charset="0"/>
              </a:rPr>
              <a:t>πρέπει να καλλιεργήσουμε στους μαθητές την ικανότητα να δίνουν επιχειρήματα τα οποία να ενώνουν τα πειραματικά δεδομένα με τα θεωρητικά συμπεράσματα.</a:t>
            </a:r>
          </a:p>
          <a:p>
            <a:pPr marL="342900" indent="-342900">
              <a:buFont typeface="Arial" pitchFamily="34" charset="0"/>
              <a:buChar char="•"/>
            </a:pPr>
            <a:endParaRPr lang="el-GR" sz="2400" dirty="0">
              <a:latin typeface="Times New Roman" pitchFamily="18" charset="0"/>
              <a:cs typeface="Times New Roman" pitchFamily="18" charset="0"/>
            </a:endParaRPr>
          </a:p>
        </p:txBody>
      </p:sp>
      <p:sp>
        <p:nvSpPr>
          <p:cNvPr id="6" name="Rectangle 5"/>
          <p:cNvSpPr/>
          <p:nvPr/>
        </p:nvSpPr>
        <p:spPr>
          <a:xfrm>
            <a:off x="179512" y="4797152"/>
            <a:ext cx="8892480" cy="2185214"/>
          </a:xfrm>
          <a:prstGeom prst="rect">
            <a:avLst/>
          </a:prstGeom>
        </p:spPr>
        <p:txBody>
          <a:bodyPr wrap="square">
            <a:spAutoFit/>
          </a:bodyPr>
          <a:lstStyle/>
          <a:p>
            <a:pPr marL="342900" lvl="0" indent="-342900" algn="just">
              <a:buFont typeface="Arial" pitchFamily="34" charset="0"/>
              <a:buChar char="•"/>
            </a:pPr>
            <a:r>
              <a:rPr lang="el-GR" sz="2400" dirty="0">
                <a:latin typeface="Times New Roman" pitchFamily="18" charset="0"/>
                <a:cs typeface="Times New Roman" pitchFamily="18" charset="0"/>
              </a:rPr>
              <a:t>Χρήση πολλαπλών οπτικών αναπαραστάσεων από διάφορα μέσα (</a:t>
            </a:r>
            <a:r>
              <a:rPr lang="en-US" sz="2400" dirty="0">
                <a:latin typeface="Times New Roman" pitchFamily="18" charset="0"/>
                <a:cs typeface="Times New Roman" pitchFamily="18" charset="0"/>
              </a:rPr>
              <a:t>Use multiple visual representations from varied media</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el-GR" sz="2000" dirty="0" smtClean="0">
                <a:latin typeface="Times New Roman" pitchFamily="18" charset="0"/>
                <a:cs typeface="Times New Roman" pitchFamily="18" charset="0"/>
              </a:rPr>
              <a:t>Η </a:t>
            </a:r>
            <a:r>
              <a:rPr lang="el-GR" sz="2000" dirty="0">
                <a:latin typeface="Times New Roman" pitchFamily="18" charset="0"/>
                <a:cs typeface="Times New Roman" pitchFamily="18" charset="0"/>
              </a:rPr>
              <a:t>σύγχρονη τεχνολογία παρέχει πολλά βοηθητικά μέσα και χρησιμοποιούνται </a:t>
            </a:r>
            <a:r>
              <a:rPr lang="el-GR" sz="2000" dirty="0" smtClean="0">
                <a:latin typeface="Times New Roman" pitchFamily="18" charset="0"/>
                <a:cs typeface="Times New Roman" pitchFamily="18" charset="0"/>
              </a:rPr>
              <a:t>από επιστήμονες </a:t>
            </a:r>
            <a:r>
              <a:rPr lang="el-GR" sz="2000" dirty="0">
                <a:latin typeface="Times New Roman" pitchFamily="18" charset="0"/>
                <a:cs typeface="Times New Roman" pitchFamily="18" charset="0"/>
              </a:rPr>
              <a:t>όλων των ειδικοτήτων στις έρευνες τους. Τα μέσα αυτά πρέπει να αποτελούν και αναπόσπαστο μέρος της διδασκαλίας.</a:t>
            </a:r>
          </a:p>
          <a:p>
            <a:pPr marL="342900" indent="-342900">
              <a:buFont typeface="Arial" pitchFamily="34" charset="0"/>
              <a:buChar char="•"/>
            </a:pP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894627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384"/>
            <a:ext cx="8712966" cy="1143000"/>
          </a:xfrm>
        </p:spPr>
        <p:txBody>
          <a:bodyPr>
            <a:noAutofit/>
          </a:bodyPr>
          <a:lstStyle/>
          <a:p>
            <a:r>
              <a:rPr lang="el-GR" sz="2400" b="1" u="sng" dirty="0">
                <a:latin typeface="Times New Roman" pitchFamily="18" charset="0"/>
                <a:cs typeface="Times New Roman" pitchFamily="18" charset="0"/>
              </a:rPr>
              <a:t>Βοηθούμε τους μαθητές να μαθαίνουν από τους συμμαθητές τους </a:t>
            </a:r>
            <a:br>
              <a:rPr lang="el-GR" sz="2400" b="1" u="sng" dirty="0">
                <a:latin typeface="Times New Roman" pitchFamily="18" charset="0"/>
                <a:cs typeface="Times New Roman" pitchFamily="18" charset="0"/>
              </a:rPr>
            </a:br>
            <a:endParaRPr lang="el-GR" sz="2400" b="1" u="sng" dirty="0">
              <a:latin typeface="Times New Roman" pitchFamily="18" charset="0"/>
              <a:cs typeface="Times New Roman" pitchFamily="18" charset="0"/>
            </a:endParaRPr>
          </a:p>
        </p:txBody>
      </p:sp>
      <p:sp>
        <p:nvSpPr>
          <p:cNvPr id="4" name="Rectangle 3"/>
          <p:cNvSpPr/>
          <p:nvPr/>
        </p:nvSpPr>
        <p:spPr>
          <a:xfrm>
            <a:off x="313389" y="764704"/>
            <a:ext cx="8136904" cy="2739211"/>
          </a:xfrm>
          <a:prstGeom prst="rect">
            <a:avLst/>
          </a:prstGeom>
        </p:spPr>
        <p:txBody>
          <a:bodyPr wrap="square">
            <a:spAutoFit/>
          </a:bodyPr>
          <a:lstStyle/>
          <a:p>
            <a:pPr marL="342900" lvl="0" indent="-342900" algn="just">
              <a:buFont typeface="Arial" pitchFamily="34" charset="0"/>
              <a:buChar char="•"/>
            </a:pPr>
            <a:r>
              <a:rPr lang="el-GR" sz="2400" dirty="0">
                <a:latin typeface="Times New Roman" pitchFamily="18" charset="0"/>
                <a:cs typeface="Times New Roman" pitchFamily="18" charset="0"/>
              </a:rPr>
              <a:t>Να ενθαρρύνουμε τους μαθητές να ακούν τους συμμαθητές τους (</a:t>
            </a:r>
            <a:r>
              <a:rPr lang="en-US" sz="2400" dirty="0">
                <a:latin typeface="Times New Roman" pitchFamily="18" charset="0"/>
                <a:cs typeface="Times New Roman" pitchFamily="18" charset="0"/>
              </a:rPr>
              <a:t>encourage learners to listen to others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r>
              <a:rPr lang="el-GR" sz="2400" dirty="0"/>
              <a:t> </a:t>
            </a:r>
            <a:r>
              <a:rPr lang="el-GR" sz="2400" dirty="0" smtClean="0"/>
              <a:t> </a:t>
            </a:r>
            <a:r>
              <a:rPr lang="el-GR" sz="2000" dirty="0">
                <a:latin typeface="Times New Roman" pitchFamily="18" charset="0"/>
                <a:cs typeface="Times New Roman" pitchFamily="18" charset="0"/>
              </a:rPr>
              <a:t>Όταν μαθητές εξηγούν σε συμμαθητές </a:t>
            </a:r>
            <a:r>
              <a:rPr lang="el-GR" sz="2000" dirty="0" smtClean="0">
                <a:latin typeface="Times New Roman" pitchFamily="18" charset="0"/>
                <a:cs typeface="Times New Roman" pitchFamily="18" charset="0"/>
              </a:rPr>
              <a:t>τους, </a:t>
            </a:r>
            <a:r>
              <a:rPr lang="el-GR" sz="2000" dirty="0">
                <a:latin typeface="Times New Roman" pitchFamily="18" charset="0"/>
                <a:cs typeface="Times New Roman" pitchFamily="18" charset="0"/>
              </a:rPr>
              <a:t>μπορούν να κάνουν το θέμα πιο κατανοητό, πιο ορατό καθώς χρησιμοποιούν ίδιο λεξιλόγιο και παραδείγματα με τους συμμαθητές τους. </a:t>
            </a:r>
            <a:r>
              <a:rPr lang="el-GR" sz="2000" dirty="0" smtClean="0">
                <a:latin typeface="Times New Roman" pitchFamily="18" charset="0"/>
                <a:cs typeface="Times New Roman" pitchFamily="18" charset="0"/>
              </a:rPr>
              <a:t>Επίσης, </a:t>
            </a:r>
            <a:r>
              <a:rPr lang="el-GR" sz="2000" dirty="0">
                <a:latin typeface="Times New Roman" pitchFamily="18" charset="0"/>
                <a:cs typeface="Times New Roman" pitchFamily="18" charset="0"/>
              </a:rPr>
              <a:t>όταν οι μαθητές αναλαμβάνουν τον ρόλο του </a:t>
            </a:r>
            <a:r>
              <a:rPr lang="el-GR" sz="2000" dirty="0" smtClean="0">
                <a:latin typeface="Times New Roman" pitchFamily="18" charset="0"/>
                <a:cs typeface="Times New Roman" pitchFamily="18" charset="0"/>
              </a:rPr>
              <a:t>διδάσκοντα, </a:t>
            </a:r>
            <a:r>
              <a:rPr lang="el-GR" sz="2000" dirty="0">
                <a:latin typeface="Times New Roman" pitchFamily="18" charset="0"/>
                <a:cs typeface="Times New Roman" pitchFamily="18" charset="0"/>
              </a:rPr>
              <a:t>εμβαθύνουν πολύ περισσότερο στο θέμα και ανακαλύπτουν κενά στη γνώση τους.</a:t>
            </a:r>
          </a:p>
          <a:p>
            <a:pPr marL="342900" indent="-342900">
              <a:buFont typeface="Arial" pitchFamily="34" charset="0"/>
              <a:buChar char="•"/>
            </a:pPr>
            <a:endParaRPr lang="el-GR" sz="2400" dirty="0">
              <a:latin typeface="Times New Roman" pitchFamily="18" charset="0"/>
              <a:cs typeface="Times New Roman" pitchFamily="18" charset="0"/>
            </a:endParaRPr>
          </a:p>
        </p:txBody>
      </p:sp>
      <p:sp>
        <p:nvSpPr>
          <p:cNvPr id="5" name="Rectangle 4"/>
          <p:cNvSpPr/>
          <p:nvPr/>
        </p:nvSpPr>
        <p:spPr>
          <a:xfrm>
            <a:off x="160080" y="3195055"/>
            <a:ext cx="8490403"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Προώθηση παραγωγικών αλληλεπιδράσεων (</a:t>
            </a:r>
            <a:r>
              <a:rPr lang="en-US" sz="2400" dirty="0">
                <a:latin typeface="Times New Roman" pitchFamily="18" charset="0"/>
                <a:cs typeface="Times New Roman" pitchFamily="18" charset="0"/>
              </a:rPr>
              <a:t>promote productive interactions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
        <p:nvSpPr>
          <p:cNvPr id="6" name="Rectangle 5"/>
          <p:cNvSpPr/>
          <p:nvPr/>
        </p:nvSpPr>
        <p:spPr>
          <a:xfrm>
            <a:off x="179512" y="4149080"/>
            <a:ext cx="8712968"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Δημιουργία κανόνων στην τάξη</a:t>
            </a:r>
            <a:r>
              <a:rPr lang="en-US" sz="2400" dirty="0">
                <a:latin typeface="Times New Roman" pitchFamily="18" charset="0"/>
                <a:cs typeface="Times New Roman" pitchFamily="18" charset="0"/>
              </a:rPr>
              <a:t> (Scaffold the development of classroom norms</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
        <p:nvSpPr>
          <p:cNvPr id="7" name="Rectangle 6"/>
          <p:cNvSpPr/>
          <p:nvPr/>
        </p:nvSpPr>
        <p:spPr>
          <a:xfrm>
            <a:off x="251520" y="5229200"/>
            <a:ext cx="8164524"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Χρησιμοποίηση πολλαπλών δομών κοινωνικής οργάνωσης δραστηριοτήτων (</a:t>
            </a:r>
            <a:r>
              <a:rPr lang="en-US" sz="2400" dirty="0">
                <a:latin typeface="Times New Roman" pitchFamily="18" charset="0"/>
                <a:cs typeface="Times New Roman" pitchFamily="18" charset="0"/>
              </a:rPr>
              <a:t>Employ multiple social activity structures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2204725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p:spPr>
        <p:txBody>
          <a:bodyPr>
            <a:normAutofit/>
          </a:bodyPr>
          <a:lstStyle/>
          <a:p>
            <a:r>
              <a:rPr lang="el-GR" sz="2700" b="1" u="sng" dirty="0">
                <a:latin typeface="Times New Roman" pitchFamily="18" charset="0"/>
                <a:cs typeface="Times New Roman" pitchFamily="18" charset="0"/>
              </a:rPr>
              <a:t>Προωθούμε την αυτόνομη και </a:t>
            </a:r>
            <a:r>
              <a:rPr lang="el-GR" sz="2700" b="1" u="sng" dirty="0" smtClean="0">
                <a:latin typeface="Times New Roman" pitchFamily="18" charset="0"/>
                <a:cs typeface="Times New Roman" pitchFamily="18" charset="0"/>
              </a:rPr>
              <a:t>τη </a:t>
            </a:r>
            <a:r>
              <a:rPr lang="el-GR" sz="2700" b="1" u="sng" dirty="0">
                <a:latin typeface="Times New Roman" pitchFamily="18" charset="0"/>
                <a:cs typeface="Times New Roman" pitchFamily="18" charset="0"/>
              </a:rPr>
              <a:t>δια βίου μάθηση </a:t>
            </a:r>
            <a:r>
              <a:rPr lang="el-GR" dirty="0"/>
              <a:t/>
            </a:r>
            <a:br>
              <a:rPr lang="el-GR" dirty="0"/>
            </a:br>
            <a:endParaRPr lang="el-GR" dirty="0"/>
          </a:p>
        </p:txBody>
      </p:sp>
      <p:sp>
        <p:nvSpPr>
          <p:cNvPr id="4" name="Rectangle 3"/>
          <p:cNvSpPr/>
          <p:nvPr/>
        </p:nvSpPr>
        <p:spPr>
          <a:xfrm>
            <a:off x="179512" y="1340768"/>
            <a:ext cx="8856984"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Ενθαρρύνουμε τους μαθητές να </a:t>
            </a:r>
            <a:r>
              <a:rPr lang="el-GR" sz="2400" dirty="0" err="1">
                <a:latin typeface="Times New Roman" pitchFamily="18" charset="0"/>
                <a:cs typeface="Times New Roman" pitchFamily="18" charset="0"/>
              </a:rPr>
              <a:t>αναστοχάζονται</a:t>
            </a:r>
            <a:r>
              <a:rPr lang="el-GR" sz="2400" dirty="0">
                <a:latin typeface="Times New Roman" pitchFamily="18" charset="0"/>
                <a:cs typeface="Times New Roman" pitchFamily="18" charset="0"/>
              </a:rPr>
              <a:t> (</a:t>
            </a:r>
            <a:r>
              <a:rPr lang="en-US" sz="2400" dirty="0">
                <a:latin typeface="Times New Roman" pitchFamily="18" charset="0"/>
                <a:cs typeface="Times New Roman" pitchFamily="18" charset="0"/>
              </a:rPr>
              <a:t>encourage reflection</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
        <p:nvSpPr>
          <p:cNvPr id="5" name="Rectangle 4"/>
          <p:cNvSpPr/>
          <p:nvPr/>
        </p:nvSpPr>
        <p:spPr>
          <a:xfrm>
            <a:off x="251520" y="2598003"/>
            <a:ext cx="8496944"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Δώστε στους μαθητές την ιδιότητα των κριτών (</a:t>
            </a:r>
            <a:r>
              <a:rPr lang="en-US" sz="2400" dirty="0">
                <a:latin typeface="Times New Roman" pitchFamily="18" charset="0"/>
                <a:cs typeface="Times New Roman" pitchFamily="18" charset="0"/>
              </a:rPr>
              <a:t>engage learners as critics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
        <p:nvSpPr>
          <p:cNvPr id="6" name="Rectangle 5"/>
          <p:cNvSpPr/>
          <p:nvPr/>
        </p:nvSpPr>
        <p:spPr>
          <a:xfrm>
            <a:off x="251520" y="3894147"/>
            <a:ext cx="8712968"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Οι μαθητές να λαμβάνουν μέρος σε διάφορα συνεχή προγράμματα (</a:t>
            </a:r>
            <a:r>
              <a:rPr lang="en-US" sz="2400" dirty="0">
                <a:latin typeface="Times New Roman" pitchFamily="18" charset="0"/>
                <a:cs typeface="Times New Roman" pitchFamily="18" charset="0"/>
              </a:rPr>
              <a:t>engage learners in varied sustained projects</a:t>
            </a:r>
            <a:r>
              <a:rPr lang="el-GR"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
        <p:nvSpPr>
          <p:cNvPr id="7" name="Rectangle 6"/>
          <p:cNvSpPr/>
          <p:nvPr/>
        </p:nvSpPr>
        <p:spPr>
          <a:xfrm>
            <a:off x="251520" y="5229200"/>
            <a:ext cx="9001000" cy="830997"/>
          </a:xfrm>
          <a:prstGeom prst="rect">
            <a:avLst/>
          </a:prstGeom>
        </p:spPr>
        <p:txBody>
          <a:bodyPr wrap="square">
            <a:spAutoFit/>
          </a:bodyPr>
          <a:lstStyle/>
          <a:p>
            <a:pPr marL="342900" indent="-342900">
              <a:buFont typeface="Arial" pitchFamily="34" charset="0"/>
              <a:buChar char="•"/>
            </a:pPr>
            <a:r>
              <a:rPr lang="el-GR" sz="2400" dirty="0">
                <a:latin typeface="Times New Roman" pitchFamily="18" charset="0"/>
                <a:cs typeface="Times New Roman" pitchFamily="18" charset="0"/>
              </a:rPr>
              <a:t>Δημιουργία κοινής ερευνητικής διαδικασίας (</a:t>
            </a:r>
            <a:r>
              <a:rPr lang="en-US" sz="2400" dirty="0">
                <a:latin typeface="Times New Roman" pitchFamily="18" charset="0"/>
                <a:cs typeface="Times New Roman" pitchFamily="18" charset="0"/>
              </a:rPr>
              <a:t>establish a generalized inquiry process</a:t>
            </a:r>
            <a:r>
              <a:rPr lang="el-GR"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a:t>
            </a: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16805931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2700" b="1" u="sng" dirty="0" smtClean="0">
                <a:latin typeface="Times New Roman" pitchFamily="18" charset="0"/>
                <a:cs typeface="Times New Roman" pitchFamily="18" charset="0"/>
              </a:rPr>
              <a:t>Ερευνητικά </a:t>
            </a:r>
            <a:r>
              <a:rPr lang="el-GR" sz="2700" b="1" u="sng" dirty="0">
                <a:latin typeface="Times New Roman" pitchFamily="18" charset="0"/>
                <a:cs typeface="Times New Roman" pitchFamily="18" charset="0"/>
              </a:rPr>
              <a:t>ερωτήματα</a:t>
            </a:r>
            <a:r>
              <a:rPr lang="el-GR" b="1" dirty="0"/>
              <a:t/>
            </a:r>
            <a:br>
              <a:rPr lang="el-GR" b="1" dirty="0"/>
            </a:br>
            <a:endParaRPr lang="el-GR" dirty="0"/>
          </a:p>
        </p:txBody>
      </p:sp>
      <p:sp>
        <p:nvSpPr>
          <p:cNvPr id="4" name="Rectangle 3"/>
          <p:cNvSpPr/>
          <p:nvPr/>
        </p:nvSpPr>
        <p:spPr>
          <a:xfrm>
            <a:off x="179512" y="1292567"/>
            <a:ext cx="8784976" cy="1200329"/>
          </a:xfrm>
          <a:prstGeom prst="rect">
            <a:avLst/>
          </a:prstGeom>
        </p:spPr>
        <p:txBody>
          <a:bodyPr wrap="square">
            <a:spAutoFit/>
          </a:bodyPr>
          <a:lstStyle/>
          <a:p>
            <a:pPr lvl="0"/>
            <a:r>
              <a:rPr lang="en-US" sz="2400" dirty="0" smtClean="0">
                <a:latin typeface="Times New Roman" pitchFamily="18" charset="0"/>
                <a:cs typeface="Times New Roman" pitchFamily="18" charset="0"/>
              </a:rPr>
              <a:t>1) </a:t>
            </a:r>
            <a:r>
              <a:rPr lang="el-GR" sz="2400" dirty="0" smtClean="0">
                <a:latin typeface="Times New Roman" pitchFamily="18" charset="0"/>
                <a:cs typeface="Times New Roman" pitchFamily="18" charset="0"/>
              </a:rPr>
              <a:t>Πώς </a:t>
            </a:r>
            <a:r>
              <a:rPr lang="el-GR" sz="2400" dirty="0">
                <a:latin typeface="Times New Roman" pitchFamily="18" charset="0"/>
                <a:cs typeface="Times New Roman" pitchFamily="18" charset="0"/>
              </a:rPr>
              <a:t>η εμπειρία της εφαρμογής του διδακτικού υλικού στην τάξη μπορεί να ενημερώσει </a:t>
            </a:r>
            <a:r>
              <a:rPr lang="el-GR" sz="2400" dirty="0" smtClean="0">
                <a:latin typeface="Times New Roman" pitchFamily="18" charset="0"/>
                <a:cs typeface="Times New Roman" pitchFamily="18" charset="0"/>
              </a:rPr>
              <a:t>τη </a:t>
            </a:r>
            <a:r>
              <a:rPr lang="el-GR" sz="2400" dirty="0">
                <a:latin typeface="Times New Roman" pitchFamily="18" charset="0"/>
                <a:cs typeface="Times New Roman" pitchFamily="18" charset="0"/>
              </a:rPr>
              <a:t>διαδικασία της αξιοποίησης  των σχεδιαστικών αρχών;</a:t>
            </a:r>
          </a:p>
        </p:txBody>
      </p:sp>
      <p:sp>
        <p:nvSpPr>
          <p:cNvPr id="5" name="Rectangle 4"/>
          <p:cNvSpPr/>
          <p:nvPr/>
        </p:nvSpPr>
        <p:spPr>
          <a:xfrm>
            <a:off x="179512" y="3030051"/>
            <a:ext cx="8784976" cy="830997"/>
          </a:xfrm>
          <a:prstGeom prst="rect">
            <a:avLst/>
          </a:prstGeom>
        </p:spPr>
        <p:txBody>
          <a:bodyPr wrap="square">
            <a:spAutoFit/>
          </a:bodyPr>
          <a:lstStyle/>
          <a:p>
            <a:pPr lvl="0"/>
            <a:r>
              <a:rPr lang="en-US" sz="2400" dirty="0" smtClean="0">
                <a:latin typeface="Times New Roman" pitchFamily="18" charset="0"/>
                <a:cs typeface="Times New Roman" pitchFamily="18" charset="0"/>
              </a:rPr>
              <a:t>2) </a:t>
            </a:r>
            <a:r>
              <a:rPr lang="el-GR" sz="2400" dirty="0" smtClean="0">
                <a:latin typeface="Times New Roman" pitchFamily="18" charset="0"/>
                <a:cs typeface="Times New Roman" pitchFamily="18" charset="0"/>
              </a:rPr>
              <a:t>Πώς </a:t>
            </a:r>
            <a:r>
              <a:rPr lang="el-GR" sz="2400" dirty="0">
                <a:latin typeface="Times New Roman" pitchFamily="18" charset="0"/>
                <a:cs typeface="Times New Roman" pitchFamily="18" charset="0"/>
              </a:rPr>
              <a:t>διαφοροποιείται η εφαρμογή των αρχών σχεδιασμού ανάλογα με το συγκείμενο;</a:t>
            </a:r>
          </a:p>
        </p:txBody>
      </p:sp>
      <p:sp>
        <p:nvSpPr>
          <p:cNvPr id="6" name="Rectangle 5"/>
          <p:cNvSpPr/>
          <p:nvPr/>
        </p:nvSpPr>
        <p:spPr>
          <a:xfrm>
            <a:off x="216024" y="4470211"/>
            <a:ext cx="8964488" cy="830997"/>
          </a:xfrm>
          <a:prstGeom prst="rect">
            <a:avLst/>
          </a:prstGeom>
        </p:spPr>
        <p:txBody>
          <a:bodyPr wrap="square">
            <a:spAutoFit/>
          </a:bodyPr>
          <a:lstStyle/>
          <a:p>
            <a:pPr lvl="0"/>
            <a:r>
              <a:rPr lang="en-US" sz="2400" dirty="0" smtClean="0">
                <a:latin typeface="Times New Roman" pitchFamily="18" charset="0"/>
                <a:cs typeface="Times New Roman" pitchFamily="18" charset="0"/>
              </a:rPr>
              <a:t>3) </a:t>
            </a:r>
            <a:r>
              <a:rPr lang="el-GR" sz="2400" dirty="0" smtClean="0">
                <a:latin typeface="Times New Roman" pitchFamily="18" charset="0"/>
                <a:cs typeface="Times New Roman" pitchFamily="18" charset="0"/>
              </a:rPr>
              <a:t>Σε </a:t>
            </a:r>
            <a:r>
              <a:rPr lang="el-GR" sz="2400" dirty="0">
                <a:latin typeface="Times New Roman" pitchFamily="18" charset="0"/>
                <a:cs typeface="Times New Roman" pitchFamily="18" charset="0"/>
              </a:rPr>
              <a:t>ποιο βαθμό η εφαρμογή των ΤΠΕ μπορεί να λειτουργήσει ως μέσο για επίτευξη εννοιολογικής κατανόησης;</a:t>
            </a:r>
          </a:p>
        </p:txBody>
      </p:sp>
    </p:spTree>
    <p:extLst>
      <p:ext uri="{BB962C8B-B14F-4D97-AF65-F5344CB8AC3E}">
        <p14:creationId xmlns:p14="http://schemas.microsoft.com/office/powerpoint/2010/main" val="2100865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pic>
        <p:nvPicPr>
          <p:cNvPr id="4" name="Picture 3" descr="C:\Users\hp\Pictures\Untitled.jpg"/>
          <p:cNvPicPr/>
          <p:nvPr/>
        </p:nvPicPr>
        <p:blipFill>
          <a:blip r:embed="rId2" cstate="print"/>
          <a:srcRect/>
          <a:stretch>
            <a:fillRect/>
          </a:stretch>
        </p:blipFill>
        <p:spPr bwMode="auto">
          <a:xfrm>
            <a:off x="755576" y="116633"/>
            <a:ext cx="7704856" cy="6552728"/>
          </a:xfrm>
          <a:prstGeom prst="rect">
            <a:avLst/>
          </a:prstGeom>
          <a:noFill/>
          <a:ln w="9525">
            <a:noFill/>
            <a:miter lim="800000"/>
            <a:headEnd/>
            <a:tailEnd/>
          </a:ln>
        </p:spPr>
      </p:pic>
    </p:spTree>
    <p:extLst>
      <p:ext uri="{BB962C8B-B14F-4D97-AF65-F5344CB8AC3E}">
        <p14:creationId xmlns:p14="http://schemas.microsoft.com/office/powerpoint/2010/main" val="1439902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1716</TotalTime>
  <Words>2443</Words>
  <Application>Microsoft Office PowerPoint</Application>
  <PresentationFormat>On-screen Show (4:3)</PresentationFormat>
  <Paragraphs>142</Paragraphs>
  <Slides>33</Slides>
  <Notes>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  Η ΣΗΜΑΣΙΑ ΤΟΥ ΣΧΕΔΙΑΣΜΟΥ ΣΤΗ ΔΙΑΜΟΡΦΩΣΗ ΔΙΔΑΚΤΙΚΟΥ ΥΛΙΚΟΥ ΣΤΗ ΦΥΣΙΚΗ      Ιωάννου Μιχάλης    ΦΕΒΡΟΥΑΡΙΟΣ 2013</vt:lpstr>
      <vt:lpstr>PowerPoint Presentation</vt:lpstr>
      <vt:lpstr>PowerPoint Presentation</vt:lpstr>
      <vt:lpstr>Καθιστούμε την επιστήμη προσιτή </vt:lpstr>
      <vt:lpstr>Καθιστούμε τη σκέψη διάφανη και προσβάσιμη στους υπόλοιπους</vt:lpstr>
      <vt:lpstr>Βοηθούμε τους μαθητές να μαθαίνουν από τους συμμαθητές τους  </vt:lpstr>
      <vt:lpstr>Προωθούμε την αυτόνομη και τη δια βίου μάθηση  </vt:lpstr>
      <vt:lpstr>Ερευνητικά ερωτήματα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Teacher</dc:creator>
  <cp:lastModifiedBy>Teacher</cp:lastModifiedBy>
  <cp:revision>417</cp:revision>
  <dcterms:created xsi:type="dcterms:W3CDTF">2012-11-17T09:26:09Z</dcterms:created>
  <dcterms:modified xsi:type="dcterms:W3CDTF">2013-02-27T08:16:39Z</dcterms:modified>
</cp:coreProperties>
</file>