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heme/themeOverride12.xml" ContentType="application/vnd.openxmlformats-officedocument.themeOverr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heme/themeOverride19.xml" ContentType="application/vnd.openxmlformats-officedocument.themeOverride+xml"/>
  <Override PartName="/ppt/theme/themeOverride17.xml" ContentType="application/vnd.openxmlformats-officedocument.themeOverride+xml"/>
  <Override PartName="/ppt/charts/chart7.xml" ContentType="application/vnd.openxmlformats-officedocument.drawingml.chart+xml"/>
  <Override PartName="/ppt/diagrams/layout1.xml" ContentType="application/vnd.openxmlformats-officedocument.drawingml.diagramLayout+xml"/>
  <Override PartName="/ppt/diagrams/data2.xml" ContentType="application/vnd.openxmlformats-officedocument.drawingml.diagramData+xml"/>
  <Override PartName="/ppt/charts/chart3.xml" ContentType="application/vnd.openxmlformats-officedocument.drawingml.chart+xml"/>
  <Override PartName="/ppt/theme/themeOverride15.xml" ContentType="application/vnd.openxmlformats-officedocument.themeOverride+xml"/>
  <Override PartName="/ppt/charts/chart5.xml" ContentType="application/vnd.openxmlformats-officedocument.drawingml.chart+xml"/>
  <Override PartName="/ppt/theme/themeOverride24.xml" ContentType="application/vnd.openxmlformats-officedocument.themeOverride+xml"/>
  <Override PartName="/ppt/theme/themeOverride26.xml" ContentType="application/vnd.openxmlformats-officedocument.themeOverr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theme/themeOverride13.xml" ContentType="application/vnd.openxmlformats-officedocument.themeOverride+xml"/>
  <Override PartName="/ppt/theme/themeOverride22.xml" ContentType="application/vnd.openxmlformats-officedocument.themeOverr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theme/themeOverride8.xml" ContentType="application/vnd.openxmlformats-officedocument.themeOverride+xml"/>
  <Override PartName="/ppt/diagrams/colors2.xml" ContentType="application/vnd.openxmlformats-officedocument.drawingml.diagramColors+xml"/>
  <Override PartName="/ppt/theme/themeOverride11.xml" ContentType="application/vnd.openxmlformats-officedocument.themeOverride+xml"/>
  <Default Extension="bin" ContentType="application/vnd.openxmlformats-officedocument.oleObject"/>
  <Override PartName="/ppt/theme/themeOverride20.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theme/themeOverride4.xml" ContentType="application/vnd.openxmlformats-officedocument.themeOverride+xml"/>
  <Override PartName="/ppt/diagrams/quickStyle1.xml" ContentType="application/vnd.openxmlformats-officedocument.drawingml.diagramStyl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theme/themeOverride18.xml" ContentType="application/vnd.openxmlformats-officedocument.themeOverride+xml"/>
  <Override PartName="/ppt/charts/chart6.xml" ContentType="application/vnd.openxmlformats-officedocument.drawingml.chart+xml"/>
  <Default Extension="vml" ContentType="application/vnd.openxmlformats-officedocument.vmlDrawing"/>
  <Override PartName="/ppt/charts/chart4.xml" ContentType="application/vnd.openxmlformats-officedocument.drawingml.chart+xml"/>
  <Override PartName="/ppt/theme/themeOverride16.xml" ContentType="application/vnd.openxmlformats-officedocument.themeOverride+xml"/>
  <Override PartName="/ppt/theme/themeOverride25.xml" ContentType="application/vnd.openxmlformats-officedocument.themeOverrid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theme/themeOverride9.xml" ContentType="application/vnd.openxmlformats-officedocument.themeOverride+xml"/>
  <Override PartName="/ppt/charts/chart2.xml" ContentType="application/vnd.openxmlformats-officedocument.drawingml.chart+xml"/>
  <Override PartName="/ppt/theme/themeOverride14.xml" ContentType="application/vnd.openxmlformats-officedocument.themeOverride+xml"/>
  <Override PartName="/ppt/theme/themeOverride23.xml" ContentType="application/vnd.openxmlformats-officedocument.themeOverr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diagrams/colors1.xml" ContentType="application/vnd.openxmlformats-officedocument.drawingml.diagramColors+xml"/>
  <Override PartName="/ppt/theme/themeOverride21.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theme/themeOverride10.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6"/>
  </p:notesMasterIdLst>
  <p:handoutMasterIdLst>
    <p:handoutMasterId r:id="rId37"/>
  </p:handoutMasterIdLst>
  <p:sldIdLst>
    <p:sldId id="256" r:id="rId2"/>
    <p:sldId id="284" r:id="rId3"/>
    <p:sldId id="288" r:id="rId4"/>
    <p:sldId id="285" r:id="rId5"/>
    <p:sldId id="287" r:id="rId6"/>
    <p:sldId id="286" r:id="rId7"/>
    <p:sldId id="260" r:id="rId8"/>
    <p:sldId id="261" r:id="rId9"/>
    <p:sldId id="259" r:id="rId10"/>
    <p:sldId id="262" r:id="rId11"/>
    <p:sldId id="263" r:id="rId12"/>
    <p:sldId id="283" r:id="rId13"/>
    <p:sldId id="265" r:id="rId14"/>
    <p:sldId id="257" r:id="rId15"/>
    <p:sldId id="258" r:id="rId16"/>
    <p:sldId id="266" r:id="rId17"/>
    <p:sldId id="267" r:id="rId18"/>
    <p:sldId id="268" r:id="rId19"/>
    <p:sldId id="271" r:id="rId20"/>
    <p:sldId id="272" r:id="rId21"/>
    <p:sldId id="275" r:id="rId22"/>
    <p:sldId id="277" r:id="rId23"/>
    <p:sldId id="279" r:id="rId24"/>
    <p:sldId id="293" r:id="rId25"/>
    <p:sldId id="280" r:id="rId26"/>
    <p:sldId id="295" r:id="rId27"/>
    <p:sldId id="281" r:id="rId28"/>
    <p:sldId id="294" r:id="rId29"/>
    <p:sldId id="296" r:id="rId30"/>
    <p:sldId id="297" r:id="rId31"/>
    <p:sldId id="289" r:id="rId32"/>
    <p:sldId id="290" r:id="rId33"/>
    <p:sldId id="292" r:id="rId34"/>
    <p:sldId id="29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EBBA"/>
    <a:srgbClr val="F3C05B"/>
    <a:srgbClr val="C2860E"/>
    <a:srgbClr val="DA9E08"/>
    <a:srgbClr val="D74A11"/>
    <a:srgbClr val="32C127"/>
    <a:srgbClr val="D34B1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1" d="100"/>
          <a:sy n="61" d="100"/>
        </p:scale>
        <p:origin x="-154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dmin\Desktop\Metaptixiako\Diplomatiki\Dikamou\Apotelesm\GrafikesApotelErwtisew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dmin\Desktop\Metaptixiako\Diplomatiki\Dikamou\Apotelesm\GrafikesApotelErwtisew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dmin\Desktop\Metaptixiako\Diplomatiki\Dikamou\Apotelesm\GrafikesApotelErwtisew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dmin\Desktop\Metaptixiako\Diplomatiki\Dikamou\Apotelesm\GrafikesApotelErwtisew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Admin\Desktop\Metaptixiako\Diplomatiki\Dikamou\Apotelesm\GrafikesApotelErwtisewn.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Admin\Desktop\Metaptixiako\Diplomatiki\Dikamou\Apotelesm\GrafikesApotelErwtisewn.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Admin\Desktop\Metaptixiako\Diplomatiki\Dikamou\Apotelesm\GrafikesApotelErwtisew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5"/>
  <c:chart>
    <c:title>
      <c:tx>
        <c:rich>
          <a:bodyPr/>
          <a:lstStyle/>
          <a:p>
            <a:pPr>
              <a:defRPr sz="2400" b="0"/>
            </a:pPr>
            <a:r>
              <a:rPr lang="el-GR" sz="2400" b="0"/>
              <a:t>ΔΔ1-Ομάδα Ελέγχου</a:t>
            </a:r>
          </a:p>
          <a:p>
            <a:pPr>
              <a:defRPr sz="2400" b="0"/>
            </a:pPr>
            <a:r>
              <a:rPr lang="el-GR" sz="2400" b="0"/>
              <a:t>Σύνολο Ερωτήσεων</a:t>
            </a:r>
            <a:endParaRPr lang="en-US" sz="2400" b="0"/>
          </a:p>
        </c:rich>
      </c:tx>
      <c:layout/>
    </c:title>
    <c:plotArea>
      <c:layout/>
      <c:barChart>
        <c:barDir val="col"/>
        <c:grouping val="clustered"/>
        <c:ser>
          <c:idx val="0"/>
          <c:order val="0"/>
          <c:spPr>
            <a:solidFill>
              <a:schemeClr val="accent3">
                <a:lumMod val="75000"/>
              </a:schemeClr>
            </a:solidFill>
          </c:spPr>
          <c:dLbls>
            <c:txPr>
              <a:bodyPr/>
              <a:lstStyle/>
              <a:p>
                <a:pPr>
                  <a:defRPr sz="2000"/>
                </a:pPr>
                <a:endParaRPr lang="en-US"/>
              </a:p>
            </c:txPr>
            <c:dLblPos val="ctr"/>
            <c:showVal val="1"/>
          </c:dLbls>
          <c:cat>
            <c:strRef>
              <c:f>'ΔΔ1-Ερωτήσεις-Γραφικες'!$A$66:$B$66</c:f>
              <c:strCache>
                <c:ptCount val="2"/>
                <c:pt idx="0">
                  <c:v>Προπειραματικό δοκίμιο</c:v>
                </c:pt>
                <c:pt idx="1">
                  <c:v>Μεταπειραματικό δοκίμιο</c:v>
                </c:pt>
              </c:strCache>
            </c:strRef>
          </c:cat>
          <c:val>
            <c:numRef>
              <c:f>'ΔΔ1-Ερωτήσεις-Γραφικες'!$A$67:$B$67</c:f>
              <c:numCache>
                <c:formatCode>General</c:formatCode>
                <c:ptCount val="2"/>
                <c:pt idx="0">
                  <c:v>24.6</c:v>
                </c:pt>
                <c:pt idx="1">
                  <c:v>52.4</c:v>
                </c:pt>
              </c:numCache>
            </c:numRef>
          </c:val>
        </c:ser>
        <c:axId val="63961728"/>
        <c:axId val="64008576"/>
      </c:barChart>
      <c:catAx>
        <c:axId val="63961728"/>
        <c:scaling>
          <c:orientation val="minMax"/>
        </c:scaling>
        <c:axPos val="b"/>
        <c:majorGridlines>
          <c:spPr>
            <a:ln w="38100">
              <a:solidFill>
                <a:sysClr val="windowText" lastClr="000000"/>
              </a:solidFill>
            </a:ln>
          </c:spPr>
        </c:majorGridlines>
        <c:minorGridlines>
          <c:spPr>
            <a:ln w="38100">
              <a:solidFill>
                <a:sysClr val="windowText" lastClr="000000"/>
              </a:solidFill>
            </a:ln>
          </c:spPr>
        </c:minorGridlines>
        <c:majorTickMark val="none"/>
        <c:tickLblPos val="nextTo"/>
        <c:spPr>
          <a:ln>
            <a:solidFill>
              <a:sysClr val="windowText" lastClr="000000"/>
            </a:solidFill>
          </a:ln>
        </c:spPr>
        <c:txPr>
          <a:bodyPr/>
          <a:lstStyle/>
          <a:p>
            <a:pPr>
              <a:defRPr sz="2000" b="0"/>
            </a:pPr>
            <a:endParaRPr lang="en-US"/>
          </a:p>
        </c:txPr>
        <c:crossAx val="64008576"/>
        <c:crosses val="autoZero"/>
        <c:auto val="1"/>
        <c:lblAlgn val="ctr"/>
        <c:lblOffset val="100"/>
      </c:catAx>
      <c:valAx>
        <c:axId val="64008576"/>
        <c:scaling>
          <c:orientation val="minMax"/>
        </c:scaling>
        <c:axPos val="l"/>
        <c:majorGridlines>
          <c:spPr>
            <a:ln w="38100">
              <a:solidFill>
                <a:schemeClr val="bg1"/>
              </a:solidFill>
            </a:ln>
          </c:spPr>
        </c:majorGridlines>
        <c:title>
          <c:tx>
            <c:rich>
              <a:bodyPr rot="-5400000" vert="horz"/>
              <a:lstStyle/>
              <a:p>
                <a:pPr>
                  <a:defRPr sz="2000" b="0"/>
                </a:pPr>
                <a:r>
                  <a:rPr lang="el-GR" sz="2000" b="0"/>
                  <a:t>Μέσος Όρος</a:t>
                </a:r>
                <a:endParaRPr lang="en-US" sz="2000" b="0"/>
              </a:p>
            </c:rich>
          </c:tx>
          <c:layout/>
        </c:title>
        <c:numFmt formatCode="General" sourceLinked="1"/>
        <c:majorTickMark val="none"/>
        <c:tickLblPos val="nextTo"/>
        <c:spPr>
          <a:ln>
            <a:solidFill>
              <a:sysClr val="windowText" lastClr="000000"/>
            </a:solidFill>
          </a:ln>
        </c:spPr>
        <c:txPr>
          <a:bodyPr/>
          <a:lstStyle/>
          <a:p>
            <a:pPr>
              <a:defRPr sz="2000"/>
            </a:pPr>
            <a:endParaRPr lang="en-US"/>
          </a:p>
        </c:txPr>
        <c:crossAx val="63961728"/>
        <c:crosses val="autoZero"/>
        <c:crossBetween val="between"/>
      </c:valAx>
      <c:spPr>
        <a:noFill/>
        <a:ln w="38100">
          <a:solidFill>
            <a:schemeClr val="bg1"/>
          </a:solidFill>
        </a:ln>
      </c:spPr>
    </c:plotArea>
    <c:plotVisOnly val="1"/>
  </c:chart>
  <c:spPr>
    <a:ln w="28575">
      <a:solidFill>
        <a:schemeClr val="bg1"/>
      </a:solidFill>
    </a:ln>
  </c:spPr>
  <c:txPr>
    <a:bodyPr/>
    <a:lstStyle/>
    <a:p>
      <a:pPr>
        <a:defRPr>
          <a:solidFill>
            <a:schemeClr val="bg1"/>
          </a:solidFill>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6"/>
  <c:chart>
    <c:title>
      <c:tx>
        <c:rich>
          <a:bodyPr/>
          <a:lstStyle/>
          <a:p>
            <a:pPr>
              <a:defRPr sz="2400" b="0"/>
            </a:pPr>
            <a:r>
              <a:rPr lang="el-GR" sz="2400" b="0" dirty="0"/>
              <a:t>ΔΔ2-Ομάδα Ελέγχου</a:t>
            </a:r>
            <a:endParaRPr lang="en-US" sz="2400" b="0" dirty="0"/>
          </a:p>
          <a:p>
            <a:pPr>
              <a:defRPr sz="2400" b="0"/>
            </a:pPr>
            <a:r>
              <a:rPr lang="el-GR" sz="2400" b="0" dirty="0"/>
              <a:t>Σύνολο Ερωτήσεων</a:t>
            </a:r>
            <a:endParaRPr lang="en-US" sz="2400" b="0" dirty="0"/>
          </a:p>
        </c:rich>
      </c:tx>
      <c:layout/>
    </c:title>
    <c:plotArea>
      <c:layout/>
      <c:barChart>
        <c:barDir val="col"/>
        <c:grouping val="clustered"/>
        <c:ser>
          <c:idx val="0"/>
          <c:order val="0"/>
          <c:spPr>
            <a:solidFill>
              <a:schemeClr val="accent4">
                <a:lumMod val="60000"/>
                <a:lumOff val="40000"/>
              </a:schemeClr>
            </a:solidFill>
          </c:spPr>
          <c:dLbls>
            <c:dLbl>
              <c:idx val="0"/>
              <c:spPr/>
              <c:txPr>
                <a:bodyPr/>
                <a:lstStyle/>
                <a:p>
                  <a:pPr>
                    <a:defRPr sz="2000"/>
                  </a:pPr>
                  <a:endParaRPr lang="en-US"/>
                </a:p>
              </c:txPr>
            </c:dLbl>
            <c:dLbl>
              <c:idx val="1"/>
              <c:spPr/>
              <c:txPr>
                <a:bodyPr/>
                <a:lstStyle/>
                <a:p>
                  <a:pPr>
                    <a:defRPr sz="2000"/>
                  </a:pPr>
                  <a:endParaRPr lang="en-US"/>
                </a:p>
              </c:txPr>
            </c:dLbl>
            <c:dLblPos val="ctr"/>
            <c:showVal val="1"/>
          </c:dLbls>
          <c:cat>
            <c:strRef>
              <c:f>'ΔΔ2-Ερωτησεις-Γραφικες'!$A$94:$B$94</c:f>
              <c:strCache>
                <c:ptCount val="2"/>
                <c:pt idx="0">
                  <c:v>Προπειραματικό δοκίμιο</c:v>
                </c:pt>
                <c:pt idx="1">
                  <c:v>Μεταπειραματικό δοκίμιο</c:v>
                </c:pt>
              </c:strCache>
            </c:strRef>
          </c:cat>
          <c:val>
            <c:numRef>
              <c:f>'ΔΔ2-Ερωτησεις-Γραφικες'!$A$95:$B$95</c:f>
              <c:numCache>
                <c:formatCode>General</c:formatCode>
                <c:ptCount val="2"/>
                <c:pt idx="0">
                  <c:v>32.1</c:v>
                </c:pt>
                <c:pt idx="1">
                  <c:v>58.1</c:v>
                </c:pt>
              </c:numCache>
            </c:numRef>
          </c:val>
        </c:ser>
        <c:dLbls>
          <c:showVal val="1"/>
        </c:dLbls>
        <c:axId val="65591552"/>
        <c:axId val="66330624"/>
      </c:barChart>
      <c:catAx>
        <c:axId val="65591552"/>
        <c:scaling>
          <c:orientation val="minMax"/>
        </c:scaling>
        <c:axPos val="b"/>
        <c:majorGridlines>
          <c:spPr>
            <a:ln>
              <a:solidFill>
                <a:sysClr val="windowText" lastClr="000000"/>
              </a:solidFill>
            </a:ln>
          </c:spPr>
        </c:majorGridlines>
        <c:minorGridlines>
          <c:spPr>
            <a:ln>
              <a:solidFill>
                <a:sysClr val="windowText" lastClr="000000"/>
              </a:solidFill>
            </a:ln>
          </c:spPr>
        </c:minorGridlines>
        <c:majorTickMark val="none"/>
        <c:tickLblPos val="nextTo"/>
        <c:spPr>
          <a:ln w="38100">
            <a:solidFill>
              <a:schemeClr val="bg1"/>
            </a:solidFill>
          </a:ln>
        </c:spPr>
        <c:txPr>
          <a:bodyPr/>
          <a:lstStyle/>
          <a:p>
            <a:pPr>
              <a:defRPr sz="2000"/>
            </a:pPr>
            <a:endParaRPr lang="en-US"/>
          </a:p>
        </c:txPr>
        <c:crossAx val="66330624"/>
        <c:crosses val="autoZero"/>
        <c:auto val="1"/>
        <c:lblAlgn val="ctr"/>
        <c:lblOffset val="100"/>
      </c:catAx>
      <c:valAx>
        <c:axId val="66330624"/>
        <c:scaling>
          <c:orientation val="minMax"/>
        </c:scaling>
        <c:axPos val="l"/>
        <c:majorGridlines>
          <c:spPr>
            <a:ln w="38100">
              <a:solidFill>
                <a:sysClr val="windowText" lastClr="000000"/>
              </a:solidFill>
            </a:ln>
          </c:spPr>
        </c:majorGridlines>
        <c:title>
          <c:tx>
            <c:rich>
              <a:bodyPr rot="-5400000" vert="horz"/>
              <a:lstStyle/>
              <a:p>
                <a:pPr>
                  <a:defRPr sz="2000" b="0"/>
                </a:pPr>
                <a:r>
                  <a:rPr lang="el-GR" sz="2000" b="0"/>
                  <a:t>Μέσος Όρος</a:t>
                </a:r>
                <a:endParaRPr lang="en-US" sz="2000" b="0"/>
              </a:p>
            </c:rich>
          </c:tx>
          <c:layout/>
        </c:title>
        <c:numFmt formatCode="General" sourceLinked="1"/>
        <c:majorTickMark val="none"/>
        <c:tickLblPos val="nextTo"/>
        <c:spPr>
          <a:ln w="38100">
            <a:solidFill>
              <a:schemeClr val="bg1"/>
            </a:solidFill>
          </a:ln>
        </c:spPr>
        <c:txPr>
          <a:bodyPr/>
          <a:lstStyle/>
          <a:p>
            <a:pPr>
              <a:defRPr sz="2000"/>
            </a:pPr>
            <a:endParaRPr lang="en-US"/>
          </a:p>
        </c:txPr>
        <c:crossAx val="65591552"/>
        <c:crosses val="autoZero"/>
        <c:crossBetween val="between"/>
      </c:valAx>
      <c:spPr>
        <a:ln>
          <a:solidFill>
            <a:schemeClr val="bg1"/>
          </a:solidFill>
        </a:ln>
      </c:spPr>
    </c:plotArea>
    <c:plotVisOnly val="1"/>
  </c:chart>
  <c:spPr>
    <a:ln w="28575">
      <a:solidFill>
        <a:schemeClr val="bg1"/>
      </a:solidFill>
    </a:ln>
  </c:spPr>
  <c:txPr>
    <a:bodyPr/>
    <a:lstStyle/>
    <a:p>
      <a:pPr>
        <a:defRPr>
          <a:solidFill>
            <a:schemeClr val="bg1"/>
          </a:solidFill>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8"/>
  <c:chart>
    <c:title>
      <c:tx>
        <c:rich>
          <a:bodyPr/>
          <a:lstStyle/>
          <a:p>
            <a:pPr algn="ctr" rtl="0">
              <a:defRPr sz="2400" baseline="0"/>
            </a:pPr>
            <a:r>
              <a:rPr lang="el-GR" sz="2400" b="0" baseline="0" dirty="0">
                <a:latin typeface="+mn-lt"/>
              </a:rPr>
              <a:t>ΔΔ1-Πειραματική Ομάδα</a:t>
            </a:r>
          </a:p>
          <a:p>
            <a:pPr algn="ctr" rtl="0">
              <a:defRPr sz="2400" baseline="0"/>
            </a:pPr>
            <a:r>
              <a:rPr lang="el-GR" sz="2400" b="0" baseline="0" dirty="0">
                <a:latin typeface="+mn-lt"/>
              </a:rPr>
              <a:t>Σύνολο Ερωτήσεων</a:t>
            </a:r>
          </a:p>
        </c:rich>
      </c:tx>
      <c:layout/>
    </c:title>
    <c:plotArea>
      <c:layout/>
      <c:barChart>
        <c:barDir val="col"/>
        <c:grouping val="clustered"/>
        <c:ser>
          <c:idx val="0"/>
          <c:order val="0"/>
          <c:dLbls>
            <c:txPr>
              <a:bodyPr/>
              <a:lstStyle/>
              <a:p>
                <a:pPr>
                  <a:defRPr sz="2000" b="0" i="0" baseline="0">
                    <a:latin typeface="+mn-lt"/>
                  </a:defRPr>
                </a:pPr>
                <a:endParaRPr lang="en-US"/>
              </a:p>
            </c:txPr>
            <c:dLblPos val="ctr"/>
            <c:showVal val="1"/>
          </c:dLbls>
          <c:cat>
            <c:strRef>
              <c:f>'ΔΔ1-Ερωτήσεις-Γραφικες'!$A$68:$B$68</c:f>
              <c:strCache>
                <c:ptCount val="2"/>
                <c:pt idx="0">
                  <c:v>Προπειραματικό δοκίμιο</c:v>
                </c:pt>
                <c:pt idx="1">
                  <c:v>Μεταπειραματικό δοκίμιο</c:v>
                </c:pt>
              </c:strCache>
            </c:strRef>
          </c:cat>
          <c:val>
            <c:numRef>
              <c:f>'ΔΔ1-Ερωτήσεις-Γραφικες'!$A$69:$B$69</c:f>
              <c:numCache>
                <c:formatCode>General</c:formatCode>
                <c:ptCount val="2"/>
                <c:pt idx="0">
                  <c:v>23.8</c:v>
                </c:pt>
                <c:pt idx="1">
                  <c:v>73.900000000000006</c:v>
                </c:pt>
              </c:numCache>
            </c:numRef>
          </c:val>
        </c:ser>
        <c:dLbls>
          <c:showVal val="1"/>
        </c:dLbls>
        <c:axId val="66341504"/>
        <c:axId val="66380928"/>
      </c:barChart>
      <c:catAx>
        <c:axId val="66341504"/>
        <c:scaling>
          <c:orientation val="minMax"/>
        </c:scaling>
        <c:axPos val="b"/>
        <c:majorGridlines>
          <c:spPr>
            <a:ln>
              <a:solidFill>
                <a:schemeClr val="bg1"/>
              </a:solidFill>
            </a:ln>
          </c:spPr>
        </c:majorGridlines>
        <c:minorGridlines>
          <c:spPr>
            <a:ln>
              <a:solidFill>
                <a:schemeClr val="bg1"/>
              </a:solidFill>
            </a:ln>
          </c:spPr>
        </c:minorGridlines>
        <c:majorTickMark val="none"/>
        <c:tickLblPos val="nextTo"/>
        <c:spPr>
          <a:ln>
            <a:solidFill>
              <a:schemeClr val="bg1"/>
            </a:solidFill>
          </a:ln>
        </c:spPr>
        <c:txPr>
          <a:bodyPr/>
          <a:lstStyle/>
          <a:p>
            <a:pPr>
              <a:defRPr sz="2000" b="0"/>
            </a:pPr>
            <a:endParaRPr lang="en-US"/>
          </a:p>
        </c:txPr>
        <c:crossAx val="66380928"/>
        <c:crosses val="autoZero"/>
        <c:auto val="1"/>
        <c:lblAlgn val="ctr"/>
        <c:lblOffset val="100"/>
      </c:catAx>
      <c:valAx>
        <c:axId val="66380928"/>
        <c:scaling>
          <c:orientation val="minMax"/>
        </c:scaling>
        <c:axPos val="l"/>
        <c:majorGridlines>
          <c:spPr>
            <a:ln w="28575">
              <a:solidFill>
                <a:schemeClr val="bg1"/>
              </a:solidFill>
            </a:ln>
          </c:spPr>
        </c:majorGridlines>
        <c:title>
          <c:tx>
            <c:rich>
              <a:bodyPr rot="-5400000" vert="horz"/>
              <a:lstStyle/>
              <a:p>
                <a:pPr algn="ctr" rtl="0">
                  <a:defRPr sz="2000" b="0"/>
                </a:pPr>
                <a:r>
                  <a:rPr lang="el-GR" sz="2000" b="0" dirty="0" smtClean="0"/>
                  <a:t>Μέσος  </a:t>
                </a:r>
                <a:r>
                  <a:rPr lang="el-GR" sz="2000" b="0" dirty="0"/>
                  <a:t>Όρος</a:t>
                </a:r>
              </a:p>
            </c:rich>
          </c:tx>
          <c:layout/>
        </c:title>
        <c:numFmt formatCode="General" sourceLinked="1"/>
        <c:majorTickMark val="none"/>
        <c:tickLblPos val="nextTo"/>
        <c:spPr>
          <a:ln>
            <a:solidFill>
              <a:prstClr val="black"/>
            </a:solidFill>
          </a:ln>
        </c:spPr>
        <c:txPr>
          <a:bodyPr/>
          <a:lstStyle/>
          <a:p>
            <a:pPr>
              <a:defRPr sz="2000" b="0" i="0" baseline="0">
                <a:latin typeface="+mn-lt"/>
              </a:defRPr>
            </a:pPr>
            <a:endParaRPr lang="en-US"/>
          </a:p>
        </c:txPr>
        <c:crossAx val="66341504"/>
        <c:crosses val="autoZero"/>
        <c:crossBetween val="between"/>
      </c:valAx>
    </c:plotArea>
    <c:plotVisOnly val="1"/>
  </c:chart>
  <c:spPr>
    <a:ln w="38100">
      <a:solidFill>
        <a:schemeClr val="bg1"/>
      </a:solidFill>
    </a:ln>
  </c:spPr>
  <c:txPr>
    <a:bodyPr/>
    <a:lstStyle/>
    <a:p>
      <a:pPr algn="ctr">
        <a:defRPr lang="en-US" sz="1400" b="1" i="0" u="none" strike="noStrike" kern="1200" baseline="0">
          <a:solidFill>
            <a:sysClr val="windowText" lastClr="000000"/>
          </a:solidFill>
          <a:latin typeface="Arial" pitchFamily="34" charset="0"/>
          <a:ea typeface="+mn-ea"/>
          <a:cs typeface="+mn-cs"/>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2400"/>
            </a:pPr>
            <a:r>
              <a:rPr lang="el-GR" sz="2400" b="0" dirty="0"/>
              <a:t>ΔΔ2-Πειραματική Ομάδα</a:t>
            </a:r>
            <a:endParaRPr lang="en-US" sz="2400" b="0" dirty="0"/>
          </a:p>
          <a:p>
            <a:pPr>
              <a:defRPr sz="2400"/>
            </a:pPr>
            <a:r>
              <a:rPr lang="el-GR" sz="2400" b="0" dirty="0"/>
              <a:t>Σύνολο Ερωτήσεων</a:t>
            </a:r>
            <a:endParaRPr lang="en-US" sz="2400" b="0" dirty="0"/>
          </a:p>
        </c:rich>
      </c:tx>
      <c:layout/>
    </c:title>
    <c:plotArea>
      <c:layout/>
      <c:barChart>
        <c:barDir val="col"/>
        <c:grouping val="clustered"/>
        <c:ser>
          <c:idx val="0"/>
          <c:order val="0"/>
          <c:dLbls>
            <c:txPr>
              <a:bodyPr/>
              <a:lstStyle/>
              <a:p>
                <a:pPr>
                  <a:defRPr sz="2400" b="0"/>
                </a:pPr>
                <a:endParaRPr lang="en-US"/>
              </a:p>
            </c:txPr>
            <c:dLblPos val="ctr"/>
            <c:showVal val="1"/>
          </c:dLbls>
          <c:cat>
            <c:strRef>
              <c:f>'ΔΔ2-Ερωτησεις-Γραφικες'!$A$96:$B$96</c:f>
              <c:strCache>
                <c:ptCount val="2"/>
                <c:pt idx="0">
                  <c:v>Προπειραματικό δοκίμιο</c:v>
                </c:pt>
                <c:pt idx="1">
                  <c:v>Μεταπειραματικό δοκίμιο</c:v>
                </c:pt>
              </c:strCache>
            </c:strRef>
          </c:cat>
          <c:val>
            <c:numRef>
              <c:f>'ΔΔ2-Ερωτησεις-Γραφικες'!$A$97:$B$97</c:f>
              <c:numCache>
                <c:formatCode>General</c:formatCode>
                <c:ptCount val="2"/>
                <c:pt idx="0">
                  <c:v>21.6</c:v>
                </c:pt>
                <c:pt idx="1">
                  <c:v>81.400000000000006</c:v>
                </c:pt>
              </c:numCache>
            </c:numRef>
          </c:val>
        </c:ser>
        <c:dLbls>
          <c:showVal val="1"/>
        </c:dLbls>
        <c:axId val="66399232"/>
        <c:axId val="66450176"/>
      </c:barChart>
      <c:catAx>
        <c:axId val="66399232"/>
        <c:scaling>
          <c:orientation val="minMax"/>
        </c:scaling>
        <c:axPos val="b"/>
        <c:majorGridlines>
          <c:spPr>
            <a:ln>
              <a:solidFill>
                <a:schemeClr val="bg1"/>
              </a:solidFill>
            </a:ln>
          </c:spPr>
        </c:majorGridlines>
        <c:minorGridlines>
          <c:spPr>
            <a:ln>
              <a:solidFill>
                <a:schemeClr val="bg1"/>
              </a:solidFill>
            </a:ln>
          </c:spPr>
        </c:minorGridlines>
        <c:majorTickMark val="none"/>
        <c:tickLblPos val="nextTo"/>
        <c:spPr>
          <a:ln>
            <a:solidFill>
              <a:prstClr val="black"/>
            </a:solidFill>
          </a:ln>
        </c:spPr>
        <c:txPr>
          <a:bodyPr/>
          <a:lstStyle/>
          <a:p>
            <a:pPr>
              <a:defRPr sz="2000"/>
            </a:pPr>
            <a:endParaRPr lang="en-US"/>
          </a:p>
        </c:txPr>
        <c:crossAx val="66450176"/>
        <c:crosses val="autoZero"/>
        <c:auto val="1"/>
        <c:lblAlgn val="ctr"/>
        <c:lblOffset val="100"/>
      </c:catAx>
      <c:valAx>
        <c:axId val="66450176"/>
        <c:scaling>
          <c:orientation val="minMax"/>
        </c:scaling>
        <c:axPos val="l"/>
        <c:majorGridlines>
          <c:spPr>
            <a:ln w="38100">
              <a:solidFill>
                <a:schemeClr val="bg1"/>
              </a:solidFill>
            </a:ln>
          </c:spPr>
        </c:majorGridlines>
        <c:title>
          <c:tx>
            <c:rich>
              <a:bodyPr rot="-5400000" vert="horz"/>
              <a:lstStyle/>
              <a:p>
                <a:pPr>
                  <a:defRPr sz="2000"/>
                </a:pPr>
                <a:r>
                  <a:rPr lang="el-GR" sz="2000" b="0" dirty="0"/>
                  <a:t>Μέσος </a:t>
                </a:r>
                <a:r>
                  <a:rPr lang="el-GR" sz="2000" b="0" dirty="0" smtClean="0"/>
                  <a:t> Όρος</a:t>
                </a:r>
                <a:endParaRPr lang="en-US" sz="2000" b="0" dirty="0"/>
              </a:p>
            </c:rich>
          </c:tx>
          <c:layout/>
        </c:title>
        <c:numFmt formatCode="General" sourceLinked="1"/>
        <c:majorTickMark val="none"/>
        <c:tickLblPos val="nextTo"/>
        <c:spPr>
          <a:ln>
            <a:solidFill>
              <a:prstClr val="black"/>
            </a:solidFill>
          </a:ln>
        </c:spPr>
        <c:txPr>
          <a:bodyPr/>
          <a:lstStyle/>
          <a:p>
            <a:pPr>
              <a:defRPr sz="2000"/>
            </a:pPr>
            <a:endParaRPr lang="en-US"/>
          </a:p>
        </c:txPr>
        <c:crossAx val="66399232"/>
        <c:crosses val="autoZero"/>
        <c:crossBetween val="between"/>
      </c:valAx>
    </c:plotArea>
    <c:plotVisOnly val="1"/>
  </c:chart>
  <c:spPr>
    <a:ln w="38100">
      <a:solidFill>
        <a:schemeClr val="bg1"/>
      </a:solidFill>
    </a:ln>
  </c:spPr>
  <c:txPr>
    <a:bodyPr/>
    <a:lstStyle/>
    <a:p>
      <a:pPr>
        <a:defRPr>
          <a:solidFill>
            <a:schemeClr val="bg1"/>
          </a:solidFill>
        </a:defRPr>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0.12239829396325477"/>
          <c:y val="7.7615558471857679E-2"/>
          <c:w val="0.52171281714785667"/>
          <c:h val="0.72158172936716247"/>
        </c:manualLayout>
      </c:layout>
      <c:lineChart>
        <c:grouping val="standard"/>
        <c:ser>
          <c:idx val="0"/>
          <c:order val="0"/>
          <c:tx>
            <c:strRef>
              <c:f>GrafikesEnallaktikwn!$A$2</c:f>
              <c:strCache>
                <c:ptCount val="1"/>
                <c:pt idx="0">
                  <c:v>Ομάδα Ελέγχου</c:v>
                </c:pt>
              </c:strCache>
            </c:strRef>
          </c:tx>
          <c:dLbls>
            <c:showVal val="1"/>
          </c:dLbls>
          <c:cat>
            <c:strRef>
              <c:f>GrafikesEnallaktikwn!$B$1:$C$1</c:f>
              <c:strCache>
                <c:ptCount val="2"/>
                <c:pt idx="0">
                  <c:v>Πρίν</c:v>
                </c:pt>
                <c:pt idx="1">
                  <c:v>Μετά</c:v>
                </c:pt>
              </c:strCache>
            </c:strRef>
          </c:cat>
          <c:val>
            <c:numRef>
              <c:f>GrafikesEnallaktikwn!$B$2:$C$2</c:f>
              <c:numCache>
                <c:formatCode>General</c:formatCode>
                <c:ptCount val="2"/>
                <c:pt idx="0">
                  <c:v>55.6</c:v>
                </c:pt>
                <c:pt idx="1">
                  <c:v>44.4</c:v>
                </c:pt>
              </c:numCache>
            </c:numRef>
          </c:val>
        </c:ser>
        <c:ser>
          <c:idx val="1"/>
          <c:order val="1"/>
          <c:tx>
            <c:strRef>
              <c:f>GrafikesEnallaktikwn!$A$3</c:f>
              <c:strCache>
                <c:ptCount val="1"/>
                <c:pt idx="0">
                  <c:v>Πειραματική Ομάδα</c:v>
                </c:pt>
              </c:strCache>
            </c:strRef>
          </c:tx>
          <c:dLbls>
            <c:showVal val="1"/>
          </c:dLbls>
          <c:cat>
            <c:strRef>
              <c:f>GrafikesEnallaktikwn!$B$1:$C$1</c:f>
              <c:strCache>
                <c:ptCount val="2"/>
                <c:pt idx="0">
                  <c:v>Πρίν</c:v>
                </c:pt>
                <c:pt idx="1">
                  <c:v>Μετά</c:v>
                </c:pt>
              </c:strCache>
            </c:strRef>
          </c:cat>
          <c:val>
            <c:numRef>
              <c:f>GrafikesEnallaktikwn!$B$3:$C$3</c:f>
              <c:numCache>
                <c:formatCode>General</c:formatCode>
                <c:ptCount val="2"/>
                <c:pt idx="0">
                  <c:v>47.4</c:v>
                </c:pt>
                <c:pt idx="1">
                  <c:v>26.3</c:v>
                </c:pt>
              </c:numCache>
            </c:numRef>
          </c:val>
        </c:ser>
        <c:marker val="1"/>
        <c:axId val="74815360"/>
        <c:axId val="74816896"/>
      </c:lineChart>
      <c:catAx>
        <c:axId val="74815360"/>
        <c:scaling>
          <c:orientation val="minMax"/>
        </c:scaling>
        <c:axPos val="b"/>
        <c:tickLblPos val="nextTo"/>
        <c:spPr>
          <a:ln>
            <a:solidFill>
              <a:srgbClr val="4F81BD"/>
            </a:solidFill>
          </a:ln>
        </c:spPr>
        <c:txPr>
          <a:bodyPr/>
          <a:lstStyle/>
          <a:p>
            <a:pPr>
              <a:defRPr sz="2000"/>
            </a:pPr>
            <a:endParaRPr lang="en-US"/>
          </a:p>
        </c:txPr>
        <c:crossAx val="74816896"/>
        <c:crosses val="autoZero"/>
        <c:auto val="1"/>
        <c:lblAlgn val="ctr"/>
        <c:lblOffset val="100"/>
      </c:catAx>
      <c:valAx>
        <c:axId val="74816896"/>
        <c:scaling>
          <c:orientation val="minMax"/>
        </c:scaling>
        <c:axPos val="l"/>
        <c:majorGridlines>
          <c:spPr>
            <a:ln w="19050">
              <a:solidFill>
                <a:schemeClr val="bg1"/>
              </a:solidFill>
            </a:ln>
          </c:spPr>
        </c:majorGridlines>
        <c:numFmt formatCode="General" sourceLinked="1"/>
        <c:tickLblPos val="nextTo"/>
        <c:spPr>
          <a:ln>
            <a:solidFill>
              <a:srgbClr val="4F81BD"/>
            </a:solidFill>
          </a:ln>
        </c:spPr>
        <c:txPr>
          <a:bodyPr/>
          <a:lstStyle/>
          <a:p>
            <a:pPr>
              <a:defRPr sz="2000"/>
            </a:pPr>
            <a:endParaRPr lang="en-US"/>
          </a:p>
        </c:txPr>
        <c:crossAx val="74815360"/>
        <c:crosses val="autoZero"/>
        <c:crossBetween val="between"/>
      </c:valAx>
    </c:plotArea>
    <c:legend>
      <c:legendPos val="r"/>
      <c:layout/>
    </c:legend>
    <c:plotVisOnly val="1"/>
  </c:chart>
  <c:spPr>
    <a:solidFill>
      <a:schemeClr val="tx1"/>
    </a:solidFill>
  </c:spPr>
  <c:txPr>
    <a:bodyPr/>
    <a:lstStyle/>
    <a:p>
      <a:pPr>
        <a:defRPr sz="1600">
          <a:solidFill>
            <a:schemeClr val="bg1"/>
          </a:solidFill>
        </a:defRPr>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GrafikesEnallaktikwn!$A$6</c:f>
              <c:strCache>
                <c:ptCount val="1"/>
                <c:pt idx="0">
                  <c:v>Ομάδα Ελέγχου</c:v>
                </c:pt>
              </c:strCache>
            </c:strRef>
          </c:tx>
          <c:dLbls>
            <c:dLbl>
              <c:idx val="0"/>
              <c:spPr/>
              <c:txPr>
                <a:bodyPr/>
                <a:lstStyle/>
                <a:p>
                  <a:pPr>
                    <a:defRPr sz="1600"/>
                  </a:pPr>
                  <a:endParaRPr lang="en-US"/>
                </a:p>
              </c:txPr>
            </c:dLbl>
            <c:dLbl>
              <c:idx val="1"/>
              <c:spPr/>
              <c:txPr>
                <a:bodyPr/>
                <a:lstStyle/>
                <a:p>
                  <a:pPr>
                    <a:defRPr sz="1600"/>
                  </a:pPr>
                  <a:endParaRPr lang="en-US"/>
                </a:p>
              </c:txPr>
            </c:dLbl>
            <c:showVal val="1"/>
          </c:dLbls>
          <c:cat>
            <c:strRef>
              <c:f>GrafikesEnallaktikwn!$B$5:$C$5</c:f>
              <c:strCache>
                <c:ptCount val="2"/>
                <c:pt idx="0">
                  <c:v>Πρίν</c:v>
                </c:pt>
                <c:pt idx="1">
                  <c:v>Μετά</c:v>
                </c:pt>
              </c:strCache>
            </c:strRef>
          </c:cat>
          <c:val>
            <c:numRef>
              <c:f>GrafikesEnallaktikwn!$B$6:$C$6</c:f>
              <c:numCache>
                <c:formatCode>General</c:formatCode>
                <c:ptCount val="2"/>
                <c:pt idx="0">
                  <c:v>77.8</c:v>
                </c:pt>
                <c:pt idx="1">
                  <c:v>55.6</c:v>
                </c:pt>
              </c:numCache>
            </c:numRef>
          </c:val>
        </c:ser>
        <c:ser>
          <c:idx val="1"/>
          <c:order val="1"/>
          <c:tx>
            <c:strRef>
              <c:f>GrafikesEnallaktikwn!$A$7</c:f>
              <c:strCache>
                <c:ptCount val="1"/>
                <c:pt idx="0">
                  <c:v>Πειραματική Ομάδα</c:v>
                </c:pt>
              </c:strCache>
            </c:strRef>
          </c:tx>
          <c:dLbls>
            <c:txPr>
              <a:bodyPr/>
              <a:lstStyle/>
              <a:p>
                <a:pPr>
                  <a:defRPr sz="1600"/>
                </a:pPr>
                <a:endParaRPr lang="en-US"/>
              </a:p>
            </c:txPr>
            <c:showVal val="1"/>
          </c:dLbls>
          <c:cat>
            <c:strRef>
              <c:f>GrafikesEnallaktikwn!$B$5:$C$5</c:f>
              <c:strCache>
                <c:ptCount val="2"/>
                <c:pt idx="0">
                  <c:v>Πρίν</c:v>
                </c:pt>
                <c:pt idx="1">
                  <c:v>Μετά</c:v>
                </c:pt>
              </c:strCache>
            </c:strRef>
          </c:cat>
          <c:val>
            <c:numRef>
              <c:f>GrafikesEnallaktikwn!$B$7:$C$7</c:f>
              <c:numCache>
                <c:formatCode>General</c:formatCode>
                <c:ptCount val="2"/>
                <c:pt idx="0">
                  <c:v>68.400000000000006</c:v>
                </c:pt>
                <c:pt idx="1">
                  <c:v>5.3</c:v>
                </c:pt>
              </c:numCache>
            </c:numRef>
          </c:val>
        </c:ser>
        <c:marker val="1"/>
        <c:axId val="74934144"/>
        <c:axId val="74935680"/>
      </c:lineChart>
      <c:catAx>
        <c:axId val="74934144"/>
        <c:scaling>
          <c:orientation val="minMax"/>
        </c:scaling>
        <c:axPos val="b"/>
        <c:tickLblPos val="nextTo"/>
        <c:spPr>
          <a:ln>
            <a:solidFill>
              <a:prstClr val="black"/>
            </a:solidFill>
          </a:ln>
        </c:spPr>
        <c:txPr>
          <a:bodyPr/>
          <a:lstStyle/>
          <a:p>
            <a:pPr>
              <a:defRPr sz="2000"/>
            </a:pPr>
            <a:endParaRPr lang="en-US"/>
          </a:p>
        </c:txPr>
        <c:crossAx val="74935680"/>
        <c:crosses val="autoZero"/>
        <c:auto val="1"/>
        <c:lblAlgn val="ctr"/>
        <c:lblOffset val="100"/>
      </c:catAx>
      <c:valAx>
        <c:axId val="74935680"/>
        <c:scaling>
          <c:orientation val="minMax"/>
        </c:scaling>
        <c:axPos val="l"/>
        <c:majorGridlines>
          <c:spPr>
            <a:ln w="19050">
              <a:solidFill>
                <a:schemeClr val="bg1"/>
              </a:solidFill>
            </a:ln>
          </c:spPr>
        </c:majorGridlines>
        <c:numFmt formatCode="General" sourceLinked="1"/>
        <c:tickLblPos val="nextTo"/>
        <c:spPr>
          <a:ln>
            <a:solidFill>
              <a:schemeClr val="bg1"/>
            </a:solidFill>
          </a:ln>
        </c:spPr>
        <c:txPr>
          <a:bodyPr/>
          <a:lstStyle/>
          <a:p>
            <a:pPr>
              <a:defRPr sz="2000"/>
            </a:pPr>
            <a:endParaRPr lang="en-US"/>
          </a:p>
        </c:txPr>
        <c:crossAx val="74934144"/>
        <c:crosses val="autoZero"/>
        <c:crossBetween val="between"/>
      </c:valAx>
    </c:plotArea>
    <c:legend>
      <c:legendPos val="r"/>
      <c:layout/>
      <c:txPr>
        <a:bodyPr/>
        <a:lstStyle/>
        <a:p>
          <a:pPr>
            <a:defRPr sz="1600"/>
          </a:pPr>
          <a:endParaRPr lang="en-US"/>
        </a:p>
      </c:txPr>
    </c:legend>
    <c:plotVisOnly val="1"/>
  </c:chart>
  <c:spPr>
    <a:solidFill>
      <a:prstClr val="white"/>
    </a:solidFill>
  </c:spPr>
  <c:txPr>
    <a:bodyPr/>
    <a:lstStyle/>
    <a:p>
      <a:pPr>
        <a:defRPr>
          <a:solidFill>
            <a:schemeClr val="bg1"/>
          </a:solidFill>
        </a:defRPr>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GrafikesEnallaktikwn!$A$10</c:f>
              <c:strCache>
                <c:ptCount val="1"/>
                <c:pt idx="0">
                  <c:v>Ομάδα Ελέγχου</c:v>
                </c:pt>
              </c:strCache>
            </c:strRef>
          </c:tx>
          <c:dLbls>
            <c:txPr>
              <a:bodyPr/>
              <a:lstStyle/>
              <a:p>
                <a:pPr>
                  <a:defRPr sz="1600"/>
                </a:pPr>
                <a:endParaRPr lang="en-US"/>
              </a:p>
            </c:txPr>
            <c:showVal val="1"/>
          </c:dLbls>
          <c:cat>
            <c:strRef>
              <c:f>GrafikesEnallaktikwn!$B$9:$C$9</c:f>
              <c:strCache>
                <c:ptCount val="2"/>
                <c:pt idx="0">
                  <c:v>Πρίν</c:v>
                </c:pt>
                <c:pt idx="1">
                  <c:v>Μετά</c:v>
                </c:pt>
              </c:strCache>
            </c:strRef>
          </c:cat>
          <c:val>
            <c:numRef>
              <c:f>GrafikesEnallaktikwn!$B$10:$C$10</c:f>
              <c:numCache>
                <c:formatCode>General</c:formatCode>
                <c:ptCount val="2"/>
                <c:pt idx="0">
                  <c:v>38.9</c:v>
                </c:pt>
                <c:pt idx="1">
                  <c:v>16.8</c:v>
                </c:pt>
              </c:numCache>
            </c:numRef>
          </c:val>
        </c:ser>
        <c:ser>
          <c:idx val="1"/>
          <c:order val="1"/>
          <c:tx>
            <c:strRef>
              <c:f>GrafikesEnallaktikwn!$A$11</c:f>
              <c:strCache>
                <c:ptCount val="1"/>
                <c:pt idx="0">
                  <c:v>Πειραματική Ομάδα</c:v>
                </c:pt>
              </c:strCache>
            </c:strRef>
          </c:tx>
          <c:dLbls>
            <c:txPr>
              <a:bodyPr/>
              <a:lstStyle/>
              <a:p>
                <a:pPr>
                  <a:defRPr sz="1600"/>
                </a:pPr>
                <a:endParaRPr lang="en-US"/>
              </a:p>
            </c:txPr>
            <c:showVal val="1"/>
          </c:dLbls>
          <c:cat>
            <c:strRef>
              <c:f>GrafikesEnallaktikwn!$B$9:$C$9</c:f>
              <c:strCache>
                <c:ptCount val="2"/>
                <c:pt idx="0">
                  <c:v>Πρίν</c:v>
                </c:pt>
                <c:pt idx="1">
                  <c:v>Μετά</c:v>
                </c:pt>
              </c:strCache>
            </c:strRef>
          </c:cat>
          <c:val>
            <c:numRef>
              <c:f>GrafikesEnallaktikwn!$B$11:$C$11</c:f>
              <c:numCache>
                <c:formatCode>General</c:formatCode>
                <c:ptCount val="2"/>
                <c:pt idx="0">
                  <c:v>42.1</c:v>
                </c:pt>
                <c:pt idx="1">
                  <c:v>5.3</c:v>
                </c:pt>
              </c:numCache>
            </c:numRef>
          </c:val>
        </c:ser>
        <c:marker val="1"/>
        <c:axId val="66483712"/>
        <c:axId val="66485248"/>
      </c:lineChart>
      <c:catAx>
        <c:axId val="66483712"/>
        <c:scaling>
          <c:orientation val="minMax"/>
        </c:scaling>
        <c:axPos val="b"/>
        <c:tickLblPos val="nextTo"/>
        <c:txPr>
          <a:bodyPr/>
          <a:lstStyle/>
          <a:p>
            <a:pPr>
              <a:defRPr sz="2000"/>
            </a:pPr>
            <a:endParaRPr lang="en-US"/>
          </a:p>
        </c:txPr>
        <c:crossAx val="66485248"/>
        <c:crosses val="autoZero"/>
        <c:auto val="1"/>
        <c:lblAlgn val="ctr"/>
        <c:lblOffset val="100"/>
      </c:catAx>
      <c:valAx>
        <c:axId val="66485248"/>
        <c:scaling>
          <c:orientation val="minMax"/>
        </c:scaling>
        <c:axPos val="l"/>
        <c:majorGridlines/>
        <c:numFmt formatCode="General" sourceLinked="1"/>
        <c:tickLblPos val="nextTo"/>
        <c:txPr>
          <a:bodyPr/>
          <a:lstStyle/>
          <a:p>
            <a:pPr>
              <a:defRPr sz="2000"/>
            </a:pPr>
            <a:endParaRPr lang="en-US"/>
          </a:p>
        </c:txPr>
        <c:crossAx val="66483712"/>
        <c:crosses val="autoZero"/>
        <c:crossBetween val="between"/>
      </c:valAx>
    </c:plotArea>
    <c:legend>
      <c:legendPos val="r"/>
      <c:layout/>
      <c:txPr>
        <a:bodyPr/>
        <a:lstStyle/>
        <a:p>
          <a:pPr>
            <a:defRPr sz="1600"/>
          </a:pPr>
          <a:endParaRPr lang="en-US"/>
        </a:p>
      </c:txPr>
    </c:legend>
    <c:plotVisOnly val="1"/>
  </c:chart>
  <c:spPr>
    <a:solidFill>
      <a:schemeClr val="bg1"/>
    </a:solidFill>
  </c:sp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C323CD-C935-4E9C-A823-B1E9E5608399}"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6CCECBCE-E9BE-45EE-B17D-1ABCDC58D747}">
      <dgm:prSet phldrT="[Text]"/>
      <dgm:spPr>
        <a:solidFill>
          <a:srgbClr val="F3C05B"/>
        </a:solidFill>
        <a:ln>
          <a:solidFill>
            <a:srgbClr val="C2860E"/>
          </a:solidFill>
        </a:ln>
      </dgm:spPr>
      <dgm:t>
        <a:bodyPr/>
        <a:lstStyle/>
        <a:p>
          <a:r>
            <a:rPr lang="el-GR" dirty="0" err="1" smtClean="0">
              <a:solidFill>
                <a:schemeClr val="bg1"/>
              </a:solidFill>
              <a:latin typeface="Arial" pitchFamily="34" charset="0"/>
              <a:cs typeface="Arial" pitchFamily="34" charset="0"/>
            </a:rPr>
            <a:t>Προπειραματικό</a:t>
          </a:r>
          <a:r>
            <a:rPr lang="el-GR" dirty="0" smtClean="0">
              <a:solidFill>
                <a:schemeClr val="bg1"/>
              </a:solidFill>
              <a:latin typeface="Arial" pitchFamily="34" charset="0"/>
              <a:cs typeface="Arial" pitchFamily="34" charset="0"/>
            </a:rPr>
            <a:t> Δοκίμιο</a:t>
          </a:r>
          <a:r>
            <a:rPr lang="en-US" dirty="0" smtClean="0">
              <a:solidFill>
                <a:schemeClr val="bg1"/>
              </a:solidFill>
              <a:latin typeface="Arial" pitchFamily="34" charset="0"/>
              <a:cs typeface="Arial" pitchFamily="34" charset="0"/>
            </a:rPr>
            <a:t> 1</a:t>
          </a:r>
          <a:endParaRPr lang="en-US" dirty="0">
            <a:solidFill>
              <a:schemeClr val="bg1"/>
            </a:solidFill>
            <a:latin typeface="Arial" pitchFamily="34" charset="0"/>
            <a:cs typeface="Arial" pitchFamily="34" charset="0"/>
          </a:endParaRPr>
        </a:p>
      </dgm:t>
    </dgm:pt>
    <dgm:pt modelId="{D74B74C9-A866-441C-B823-0D241505C62F}" type="parTrans" cxnId="{66ACA540-CD96-45FD-BD92-5DBFB3E1D6DE}">
      <dgm:prSet/>
      <dgm:spPr/>
      <dgm:t>
        <a:bodyPr/>
        <a:lstStyle/>
        <a:p>
          <a:endParaRPr lang="en-US"/>
        </a:p>
      </dgm:t>
    </dgm:pt>
    <dgm:pt modelId="{70B93D0C-627E-4A8E-8B1C-70CE52A5FE4C}" type="sibTrans" cxnId="{66ACA540-CD96-45FD-BD92-5DBFB3E1D6DE}">
      <dgm:prSet/>
      <dgm:spPr>
        <a:solidFill>
          <a:srgbClr val="C2860E"/>
        </a:solidFill>
      </dgm:spPr>
      <dgm:t>
        <a:bodyPr/>
        <a:lstStyle/>
        <a:p>
          <a:endParaRPr lang="en-US"/>
        </a:p>
      </dgm:t>
    </dgm:pt>
    <dgm:pt modelId="{D3D9E3CF-6AC3-4DB4-BF10-4707BCE78185}">
      <dgm:prSet phldrT="[Text]"/>
      <dgm:spPr>
        <a:solidFill>
          <a:srgbClr val="F3C05B"/>
        </a:solidFill>
        <a:ln>
          <a:solidFill>
            <a:srgbClr val="C2860E"/>
          </a:solidFill>
        </a:ln>
      </dgm:spPr>
      <dgm:t>
        <a:bodyPr/>
        <a:lstStyle/>
        <a:p>
          <a:r>
            <a:rPr lang="el-GR" dirty="0" smtClean="0">
              <a:solidFill>
                <a:schemeClr val="bg1"/>
              </a:solidFill>
              <a:latin typeface="Arial" pitchFamily="34" charset="0"/>
              <a:cs typeface="Arial" pitchFamily="34" charset="0"/>
            </a:rPr>
            <a:t>Πειραματική Ομάδα</a:t>
          </a:r>
          <a:endParaRPr lang="en-US" dirty="0">
            <a:solidFill>
              <a:schemeClr val="bg1"/>
            </a:solidFill>
            <a:latin typeface="Arial" pitchFamily="34" charset="0"/>
            <a:cs typeface="Arial" pitchFamily="34" charset="0"/>
          </a:endParaRPr>
        </a:p>
      </dgm:t>
    </dgm:pt>
    <dgm:pt modelId="{8B0EAE2C-F522-4734-9D57-65061335E44C}" type="parTrans" cxnId="{CDE5292B-B210-4F0F-961E-563784A399E7}">
      <dgm:prSet/>
      <dgm:spPr/>
      <dgm:t>
        <a:bodyPr/>
        <a:lstStyle/>
        <a:p>
          <a:endParaRPr lang="en-US"/>
        </a:p>
      </dgm:t>
    </dgm:pt>
    <dgm:pt modelId="{68A4CD34-09F9-430A-BA34-03D43314F52E}" type="sibTrans" cxnId="{CDE5292B-B210-4F0F-961E-563784A399E7}">
      <dgm:prSet/>
      <dgm:spPr>
        <a:solidFill>
          <a:srgbClr val="C2860E"/>
        </a:solidFill>
      </dgm:spPr>
      <dgm:t>
        <a:bodyPr/>
        <a:lstStyle/>
        <a:p>
          <a:endParaRPr lang="en-US"/>
        </a:p>
      </dgm:t>
    </dgm:pt>
    <dgm:pt modelId="{E9320E39-ACAE-4B28-A77E-929DA06138EA}">
      <dgm:prSet phldrT="[Text]"/>
      <dgm:spPr>
        <a:solidFill>
          <a:srgbClr val="F3C05B"/>
        </a:solidFill>
        <a:ln>
          <a:solidFill>
            <a:srgbClr val="C2860E"/>
          </a:solidFill>
        </a:ln>
      </dgm:spPr>
      <dgm:t>
        <a:bodyPr/>
        <a:lstStyle/>
        <a:p>
          <a:r>
            <a:rPr lang="el-GR" dirty="0" err="1" smtClean="0">
              <a:solidFill>
                <a:schemeClr val="bg1"/>
              </a:solidFill>
              <a:latin typeface="Arial" pitchFamily="34" charset="0"/>
              <a:cs typeface="Arial" pitchFamily="34" charset="0"/>
            </a:rPr>
            <a:t>Μετάπειραματικό</a:t>
          </a:r>
          <a:r>
            <a:rPr lang="el-GR" dirty="0" smtClean="0">
              <a:solidFill>
                <a:schemeClr val="bg1"/>
              </a:solidFill>
              <a:latin typeface="Arial" pitchFamily="34" charset="0"/>
              <a:cs typeface="Arial" pitchFamily="34" charset="0"/>
            </a:rPr>
            <a:t> Δοκίμιο</a:t>
          </a:r>
          <a:r>
            <a:rPr lang="en-US" dirty="0" smtClean="0">
              <a:solidFill>
                <a:schemeClr val="bg1"/>
              </a:solidFill>
              <a:latin typeface="Arial" pitchFamily="34" charset="0"/>
              <a:cs typeface="Arial" pitchFamily="34" charset="0"/>
            </a:rPr>
            <a:t> 1</a:t>
          </a:r>
          <a:endParaRPr lang="en-US" dirty="0">
            <a:solidFill>
              <a:schemeClr val="bg1"/>
            </a:solidFill>
            <a:latin typeface="Arial" pitchFamily="34" charset="0"/>
            <a:cs typeface="Arial" pitchFamily="34" charset="0"/>
          </a:endParaRPr>
        </a:p>
      </dgm:t>
    </dgm:pt>
    <dgm:pt modelId="{CE291CAB-8F29-4F5A-BC79-AFD7DBCF2DD4}" type="parTrans" cxnId="{717014AC-7B47-47D9-89A5-B49E8F37597C}">
      <dgm:prSet/>
      <dgm:spPr/>
      <dgm:t>
        <a:bodyPr/>
        <a:lstStyle/>
        <a:p>
          <a:endParaRPr lang="en-US"/>
        </a:p>
      </dgm:t>
    </dgm:pt>
    <dgm:pt modelId="{B298F724-DFCE-40A4-9349-5963D3210B7B}" type="sibTrans" cxnId="{717014AC-7B47-47D9-89A5-B49E8F37597C}">
      <dgm:prSet/>
      <dgm:spPr>
        <a:solidFill>
          <a:srgbClr val="C2860E"/>
        </a:solidFill>
      </dgm:spPr>
      <dgm:t>
        <a:bodyPr/>
        <a:lstStyle/>
        <a:p>
          <a:endParaRPr lang="en-US"/>
        </a:p>
      </dgm:t>
    </dgm:pt>
    <dgm:pt modelId="{11410C6E-73B7-4AE9-B447-FD897ED52F67}">
      <dgm:prSet/>
      <dgm:spPr>
        <a:solidFill>
          <a:srgbClr val="F3C05B"/>
        </a:solidFill>
        <a:ln>
          <a:solidFill>
            <a:srgbClr val="C2860E"/>
          </a:solidFill>
        </a:ln>
      </dgm:spPr>
      <dgm:t>
        <a:bodyPr/>
        <a:lstStyle/>
        <a:p>
          <a:r>
            <a:rPr lang="el-GR" dirty="0" smtClean="0">
              <a:solidFill>
                <a:schemeClr val="bg1"/>
              </a:solidFill>
              <a:latin typeface="Arial" pitchFamily="34" charset="0"/>
              <a:cs typeface="Arial" pitchFamily="34" charset="0"/>
            </a:rPr>
            <a:t>Ομάδα Ελέγχου</a:t>
          </a:r>
          <a:endParaRPr lang="en-US" dirty="0">
            <a:solidFill>
              <a:schemeClr val="bg1"/>
            </a:solidFill>
            <a:latin typeface="Arial" pitchFamily="34" charset="0"/>
            <a:cs typeface="Arial" pitchFamily="34" charset="0"/>
          </a:endParaRPr>
        </a:p>
      </dgm:t>
    </dgm:pt>
    <dgm:pt modelId="{EECE1F7E-E875-49B7-9A44-6B343EB0FFFE}" type="parTrans" cxnId="{8418CCDD-EE39-4B8F-91F0-9251DF16C7C0}">
      <dgm:prSet/>
      <dgm:spPr/>
      <dgm:t>
        <a:bodyPr/>
        <a:lstStyle/>
        <a:p>
          <a:endParaRPr lang="en-US"/>
        </a:p>
      </dgm:t>
    </dgm:pt>
    <dgm:pt modelId="{FA0642EF-33C5-4EF8-AA4E-D8E50AA8E5A6}" type="sibTrans" cxnId="{8418CCDD-EE39-4B8F-91F0-9251DF16C7C0}">
      <dgm:prSet/>
      <dgm:spPr>
        <a:solidFill>
          <a:srgbClr val="C2860E"/>
        </a:solidFill>
      </dgm:spPr>
      <dgm:t>
        <a:bodyPr/>
        <a:lstStyle/>
        <a:p>
          <a:endParaRPr lang="en-US"/>
        </a:p>
      </dgm:t>
    </dgm:pt>
    <dgm:pt modelId="{3E9F9BBD-AAE7-4EB1-9631-A94C7A01B1AE}" type="pres">
      <dgm:prSet presAssocID="{6DC323CD-C935-4E9C-A823-B1E9E5608399}" presName="Name0" presStyleCnt="0">
        <dgm:presLayoutVars>
          <dgm:dir/>
          <dgm:resizeHandles val="exact"/>
        </dgm:presLayoutVars>
      </dgm:prSet>
      <dgm:spPr/>
      <dgm:t>
        <a:bodyPr/>
        <a:lstStyle/>
        <a:p>
          <a:endParaRPr lang="en-US"/>
        </a:p>
      </dgm:t>
    </dgm:pt>
    <dgm:pt modelId="{309B8A3C-7C89-41B7-91D7-2763E91F1361}" type="pres">
      <dgm:prSet presAssocID="{6CCECBCE-E9BE-45EE-B17D-1ABCDC58D747}" presName="node" presStyleLbl="node1" presStyleIdx="0" presStyleCnt="4">
        <dgm:presLayoutVars>
          <dgm:bulletEnabled val="1"/>
        </dgm:presLayoutVars>
      </dgm:prSet>
      <dgm:spPr/>
      <dgm:t>
        <a:bodyPr/>
        <a:lstStyle/>
        <a:p>
          <a:endParaRPr lang="en-US"/>
        </a:p>
      </dgm:t>
    </dgm:pt>
    <dgm:pt modelId="{0C0625DA-BA35-4701-A65E-FF2D6BDE02EC}" type="pres">
      <dgm:prSet presAssocID="{70B93D0C-627E-4A8E-8B1C-70CE52A5FE4C}" presName="sibTrans" presStyleLbl="sibTrans2D1" presStyleIdx="0" presStyleCnt="4"/>
      <dgm:spPr>
        <a:prstGeom prst="rightArrow">
          <a:avLst/>
        </a:prstGeom>
      </dgm:spPr>
      <dgm:t>
        <a:bodyPr/>
        <a:lstStyle/>
        <a:p>
          <a:endParaRPr lang="en-US"/>
        </a:p>
      </dgm:t>
    </dgm:pt>
    <dgm:pt modelId="{84108836-DC35-473D-9E20-37EDCDD1CDEA}" type="pres">
      <dgm:prSet presAssocID="{70B93D0C-627E-4A8E-8B1C-70CE52A5FE4C}" presName="connectorText" presStyleLbl="sibTrans2D1" presStyleIdx="0" presStyleCnt="4"/>
      <dgm:spPr/>
      <dgm:t>
        <a:bodyPr/>
        <a:lstStyle/>
        <a:p>
          <a:endParaRPr lang="en-US"/>
        </a:p>
      </dgm:t>
    </dgm:pt>
    <dgm:pt modelId="{3A1D7776-68AC-4F15-82FF-A9BC51ADBD40}" type="pres">
      <dgm:prSet presAssocID="{D3D9E3CF-6AC3-4DB4-BF10-4707BCE78185}" presName="node" presStyleLbl="node1" presStyleIdx="1" presStyleCnt="4">
        <dgm:presLayoutVars>
          <dgm:bulletEnabled val="1"/>
        </dgm:presLayoutVars>
      </dgm:prSet>
      <dgm:spPr/>
      <dgm:t>
        <a:bodyPr/>
        <a:lstStyle/>
        <a:p>
          <a:endParaRPr lang="en-US"/>
        </a:p>
      </dgm:t>
    </dgm:pt>
    <dgm:pt modelId="{1139CB38-50DA-4EFF-A01E-74BAC137B454}" type="pres">
      <dgm:prSet presAssocID="{68A4CD34-09F9-430A-BA34-03D43314F52E}" presName="sibTrans" presStyleLbl="sibTrans2D1" presStyleIdx="1" presStyleCnt="4"/>
      <dgm:spPr>
        <a:prstGeom prst="leftArrow">
          <a:avLst/>
        </a:prstGeom>
      </dgm:spPr>
      <dgm:t>
        <a:bodyPr/>
        <a:lstStyle/>
        <a:p>
          <a:endParaRPr lang="en-US"/>
        </a:p>
      </dgm:t>
    </dgm:pt>
    <dgm:pt modelId="{4C070A99-795A-4004-91A4-B14797276A2F}" type="pres">
      <dgm:prSet presAssocID="{68A4CD34-09F9-430A-BA34-03D43314F52E}" presName="connectorText" presStyleLbl="sibTrans2D1" presStyleIdx="1" presStyleCnt="4"/>
      <dgm:spPr/>
      <dgm:t>
        <a:bodyPr/>
        <a:lstStyle/>
        <a:p>
          <a:endParaRPr lang="en-US"/>
        </a:p>
      </dgm:t>
    </dgm:pt>
    <dgm:pt modelId="{4989727D-B673-402D-A1C1-36159CCA7E27}" type="pres">
      <dgm:prSet presAssocID="{E9320E39-ACAE-4B28-A77E-929DA06138EA}" presName="node" presStyleLbl="node1" presStyleIdx="2" presStyleCnt="4">
        <dgm:presLayoutVars>
          <dgm:bulletEnabled val="1"/>
        </dgm:presLayoutVars>
      </dgm:prSet>
      <dgm:spPr/>
      <dgm:t>
        <a:bodyPr/>
        <a:lstStyle/>
        <a:p>
          <a:endParaRPr lang="en-US"/>
        </a:p>
      </dgm:t>
    </dgm:pt>
    <dgm:pt modelId="{48532DE9-C7FC-40EC-B849-DFD8DE8A1207}" type="pres">
      <dgm:prSet presAssocID="{B298F724-DFCE-40A4-9349-5963D3210B7B}" presName="sibTrans" presStyleLbl="sibTrans2D1" presStyleIdx="2" presStyleCnt="4"/>
      <dgm:spPr>
        <a:prstGeom prst="rightArrow">
          <a:avLst/>
        </a:prstGeom>
      </dgm:spPr>
      <dgm:t>
        <a:bodyPr/>
        <a:lstStyle/>
        <a:p>
          <a:endParaRPr lang="en-US"/>
        </a:p>
      </dgm:t>
    </dgm:pt>
    <dgm:pt modelId="{633ABA46-AF72-43C8-A1C8-41B49329047B}" type="pres">
      <dgm:prSet presAssocID="{B298F724-DFCE-40A4-9349-5963D3210B7B}" presName="connectorText" presStyleLbl="sibTrans2D1" presStyleIdx="2" presStyleCnt="4"/>
      <dgm:spPr/>
      <dgm:t>
        <a:bodyPr/>
        <a:lstStyle/>
        <a:p>
          <a:endParaRPr lang="en-US"/>
        </a:p>
      </dgm:t>
    </dgm:pt>
    <dgm:pt modelId="{2673ABCB-364A-4631-886D-9D014C15FFAD}" type="pres">
      <dgm:prSet presAssocID="{11410C6E-73B7-4AE9-B447-FD897ED52F67}" presName="node" presStyleLbl="node1" presStyleIdx="3" presStyleCnt="4" custRadScaleRad="99880" custRadScaleInc="-3196">
        <dgm:presLayoutVars>
          <dgm:bulletEnabled val="1"/>
        </dgm:presLayoutVars>
      </dgm:prSet>
      <dgm:spPr/>
      <dgm:t>
        <a:bodyPr/>
        <a:lstStyle/>
        <a:p>
          <a:endParaRPr lang="en-US"/>
        </a:p>
      </dgm:t>
    </dgm:pt>
    <dgm:pt modelId="{52DB1667-6B5F-43C5-8D8E-7DC488809906}" type="pres">
      <dgm:prSet presAssocID="{FA0642EF-33C5-4EF8-AA4E-D8E50AA8E5A6}" presName="sibTrans" presStyleLbl="sibTrans2D1" presStyleIdx="3" presStyleCnt="4"/>
      <dgm:spPr>
        <a:prstGeom prst="leftArrow">
          <a:avLst/>
        </a:prstGeom>
      </dgm:spPr>
      <dgm:t>
        <a:bodyPr/>
        <a:lstStyle/>
        <a:p>
          <a:endParaRPr lang="en-US"/>
        </a:p>
      </dgm:t>
    </dgm:pt>
    <dgm:pt modelId="{7539DABF-C8FD-4F77-AF42-713AA6CFC0DB}" type="pres">
      <dgm:prSet presAssocID="{FA0642EF-33C5-4EF8-AA4E-D8E50AA8E5A6}" presName="connectorText" presStyleLbl="sibTrans2D1" presStyleIdx="3" presStyleCnt="4"/>
      <dgm:spPr/>
      <dgm:t>
        <a:bodyPr/>
        <a:lstStyle/>
        <a:p>
          <a:endParaRPr lang="en-US"/>
        </a:p>
      </dgm:t>
    </dgm:pt>
  </dgm:ptLst>
  <dgm:cxnLst>
    <dgm:cxn modelId="{4BD5D22A-5A6E-468C-9FFC-6BEC8D236EFF}" type="presOf" srcId="{E9320E39-ACAE-4B28-A77E-929DA06138EA}" destId="{4989727D-B673-402D-A1C1-36159CCA7E27}" srcOrd="0" destOrd="0" presId="urn:microsoft.com/office/officeart/2005/8/layout/cycle7"/>
    <dgm:cxn modelId="{AA6D5E78-F09D-491C-986D-B270BC3E41A2}" type="presOf" srcId="{70B93D0C-627E-4A8E-8B1C-70CE52A5FE4C}" destId="{0C0625DA-BA35-4701-A65E-FF2D6BDE02EC}" srcOrd="0" destOrd="0" presId="urn:microsoft.com/office/officeart/2005/8/layout/cycle7"/>
    <dgm:cxn modelId="{66ACA540-CD96-45FD-BD92-5DBFB3E1D6DE}" srcId="{6DC323CD-C935-4E9C-A823-B1E9E5608399}" destId="{6CCECBCE-E9BE-45EE-B17D-1ABCDC58D747}" srcOrd="0" destOrd="0" parTransId="{D74B74C9-A866-441C-B823-0D241505C62F}" sibTransId="{70B93D0C-627E-4A8E-8B1C-70CE52A5FE4C}"/>
    <dgm:cxn modelId="{8418CCDD-EE39-4B8F-91F0-9251DF16C7C0}" srcId="{6DC323CD-C935-4E9C-A823-B1E9E5608399}" destId="{11410C6E-73B7-4AE9-B447-FD897ED52F67}" srcOrd="3" destOrd="0" parTransId="{EECE1F7E-E875-49B7-9A44-6B343EB0FFFE}" sibTransId="{FA0642EF-33C5-4EF8-AA4E-D8E50AA8E5A6}"/>
    <dgm:cxn modelId="{6AAAD62D-4E0B-438A-B5AD-10A2E9A753E2}" type="presOf" srcId="{70B93D0C-627E-4A8E-8B1C-70CE52A5FE4C}" destId="{84108836-DC35-473D-9E20-37EDCDD1CDEA}" srcOrd="1" destOrd="0" presId="urn:microsoft.com/office/officeart/2005/8/layout/cycle7"/>
    <dgm:cxn modelId="{F1EC1F7F-4AD7-42B8-BF34-059E27695185}" type="presOf" srcId="{B298F724-DFCE-40A4-9349-5963D3210B7B}" destId="{633ABA46-AF72-43C8-A1C8-41B49329047B}" srcOrd="1" destOrd="0" presId="urn:microsoft.com/office/officeart/2005/8/layout/cycle7"/>
    <dgm:cxn modelId="{717014AC-7B47-47D9-89A5-B49E8F37597C}" srcId="{6DC323CD-C935-4E9C-A823-B1E9E5608399}" destId="{E9320E39-ACAE-4B28-A77E-929DA06138EA}" srcOrd="2" destOrd="0" parTransId="{CE291CAB-8F29-4F5A-BC79-AFD7DBCF2DD4}" sibTransId="{B298F724-DFCE-40A4-9349-5963D3210B7B}"/>
    <dgm:cxn modelId="{A02D6DBB-8731-443A-AE4D-00233ADF93D0}" type="presOf" srcId="{68A4CD34-09F9-430A-BA34-03D43314F52E}" destId="{1139CB38-50DA-4EFF-A01E-74BAC137B454}" srcOrd="0" destOrd="0" presId="urn:microsoft.com/office/officeart/2005/8/layout/cycle7"/>
    <dgm:cxn modelId="{2265FC64-6E27-49B2-8F30-10C33EE5E6F1}" type="presOf" srcId="{68A4CD34-09F9-430A-BA34-03D43314F52E}" destId="{4C070A99-795A-4004-91A4-B14797276A2F}" srcOrd="1" destOrd="0" presId="urn:microsoft.com/office/officeart/2005/8/layout/cycle7"/>
    <dgm:cxn modelId="{CDE5292B-B210-4F0F-961E-563784A399E7}" srcId="{6DC323CD-C935-4E9C-A823-B1E9E5608399}" destId="{D3D9E3CF-6AC3-4DB4-BF10-4707BCE78185}" srcOrd="1" destOrd="0" parTransId="{8B0EAE2C-F522-4734-9D57-65061335E44C}" sibTransId="{68A4CD34-09F9-430A-BA34-03D43314F52E}"/>
    <dgm:cxn modelId="{B9C0A26C-FF8E-49CF-8639-0E6C86E506D7}" type="presOf" srcId="{11410C6E-73B7-4AE9-B447-FD897ED52F67}" destId="{2673ABCB-364A-4631-886D-9D014C15FFAD}" srcOrd="0" destOrd="0" presId="urn:microsoft.com/office/officeart/2005/8/layout/cycle7"/>
    <dgm:cxn modelId="{DB221ECB-D276-4D78-800A-F9692F40950D}" type="presOf" srcId="{B298F724-DFCE-40A4-9349-5963D3210B7B}" destId="{48532DE9-C7FC-40EC-B849-DFD8DE8A1207}" srcOrd="0" destOrd="0" presId="urn:microsoft.com/office/officeart/2005/8/layout/cycle7"/>
    <dgm:cxn modelId="{6890D927-4E7E-4971-9DDD-4FE90A46A5AE}" type="presOf" srcId="{6CCECBCE-E9BE-45EE-B17D-1ABCDC58D747}" destId="{309B8A3C-7C89-41B7-91D7-2763E91F1361}" srcOrd="0" destOrd="0" presId="urn:microsoft.com/office/officeart/2005/8/layout/cycle7"/>
    <dgm:cxn modelId="{2439974B-9D5A-4C9C-B8DA-B3CE0D184DE9}" type="presOf" srcId="{D3D9E3CF-6AC3-4DB4-BF10-4707BCE78185}" destId="{3A1D7776-68AC-4F15-82FF-A9BC51ADBD40}" srcOrd="0" destOrd="0" presId="urn:microsoft.com/office/officeart/2005/8/layout/cycle7"/>
    <dgm:cxn modelId="{FA633173-9C78-4C1D-A606-93962106EABA}" type="presOf" srcId="{FA0642EF-33C5-4EF8-AA4E-D8E50AA8E5A6}" destId="{52DB1667-6B5F-43C5-8D8E-7DC488809906}" srcOrd="0" destOrd="0" presId="urn:microsoft.com/office/officeart/2005/8/layout/cycle7"/>
    <dgm:cxn modelId="{D1ADD81E-DBC0-4302-B2A5-93709CB8EE7B}" type="presOf" srcId="{6DC323CD-C935-4E9C-A823-B1E9E5608399}" destId="{3E9F9BBD-AAE7-4EB1-9631-A94C7A01B1AE}" srcOrd="0" destOrd="0" presId="urn:microsoft.com/office/officeart/2005/8/layout/cycle7"/>
    <dgm:cxn modelId="{9782634B-AC90-48CB-A21D-FE28EF7F9A55}" type="presOf" srcId="{FA0642EF-33C5-4EF8-AA4E-D8E50AA8E5A6}" destId="{7539DABF-C8FD-4F77-AF42-713AA6CFC0DB}" srcOrd="1" destOrd="0" presId="urn:microsoft.com/office/officeart/2005/8/layout/cycle7"/>
    <dgm:cxn modelId="{9471F147-05C7-4EF9-A4F2-CEC232527D93}" type="presParOf" srcId="{3E9F9BBD-AAE7-4EB1-9631-A94C7A01B1AE}" destId="{309B8A3C-7C89-41B7-91D7-2763E91F1361}" srcOrd="0" destOrd="0" presId="urn:microsoft.com/office/officeart/2005/8/layout/cycle7"/>
    <dgm:cxn modelId="{41830491-A47C-42DC-9079-5C60EFFA05B8}" type="presParOf" srcId="{3E9F9BBD-AAE7-4EB1-9631-A94C7A01B1AE}" destId="{0C0625DA-BA35-4701-A65E-FF2D6BDE02EC}" srcOrd="1" destOrd="0" presId="urn:microsoft.com/office/officeart/2005/8/layout/cycle7"/>
    <dgm:cxn modelId="{DF7C199C-E061-40A4-B152-1E8CDDA4EFEA}" type="presParOf" srcId="{0C0625DA-BA35-4701-A65E-FF2D6BDE02EC}" destId="{84108836-DC35-473D-9E20-37EDCDD1CDEA}" srcOrd="0" destOrd="0" presId="urn:microsoft.com/office/officeart/2005/8/layout/cycle7"/>
    <dgm:cxn modelId="{A977A3EB-27CF-4004-9233-2B2B4B73E4C3}" type="presParOf" srcId="{3E9F9BBD-AAE7-4EB1-9631-A94C7A01B1AE}" destId="{3A1D7776-68AC-4F15-82FF-A9BC51ADBD40}" srcOrd="2" destOrd="0" presId="urn:microsoft.com/office/officeart/2005/8/layout/cycle7"/>
    <dgm:cxn modelId="{1C5C89F8-2B6D-4B0B-A256-69E6DFBA7F74}" type="presParOf" srcId="{3E9F9BBD-AAE7-4EB1-9631-A94C7A01B1AE}" destId="{1139CB38-50DA-4EFF-A01E-74BAC137B454}" srcOrd="3" destOrd="0" presId="urn:microsoft.com/office/officeart/2005/8/layout/cycle7"/>
    <dgm:cxn modelId="{D9C0A7F7-68C8-4A03-A7BD-80AE374F7861}" type="presParOf" srcId="{1139CB38-50DA-4EFF-A01E-74BAC137B454}" destId="{4C070A99-795A-4004-91A4-B14797276A2F}" srcOrd="0" destOrd="0" presId="urn:microsoft.com/office/officeart/2005/8/layout/cycle7"/>
    <dgm:cxn modelId="{C7CDC514-0BE9-4242-861A-BEE62DF67C0F}" type="presParOf" srcId="{3E9F9BBD-AAE7-4EB1-9631-A94C7A01B1AE}" destId="{4989727D-B673-402D-A1C1-36159CCA7E27}" srcOrd="4" destOrd="0" presId="urn:microsoft.com/office/officeart/2005/8/layout/cycle7"/>
    <dgm:cxn modelId="{2AA164FA-4149-43B2-BEE2-76CDFAFF224C}" type="presParOf" srcId="{3E9F9BBD-AAE7-4EB1-9631-A94C7A01B1AE}" destId="{48532DE9-C7FC-40EC-B849-DFD8DE8A1207}" srcOrd="5" destOrd="0" presId="urn:microsoft.com/office/officeart/2005/8/layout/cycle7"/>
    <dgm:cxn modelId="{9A0E6040-42E1-4BC0-9B01-83A59FF43F4D}" type="presParOf" srcId="{48532DE9-C7FC-40EC-B849-DFD8DE8A1207}" destId="{633ABA46-AF72-43C8-A1C8-41B49329047B}" srcOrd="0" destOrd="0" presId="urn:microsoft.com/office/officeart/2005/8/layout/cycle7"/>
    <dgm:cxn modelId="{BBAA0E24-08AE-4186-860F-5004D04E357E}" type="presParOf" srcId="{3E9F9BBD-AAE7-4EB1-9631-A94C7A01B1AE}" destId="{2673ABCB-364A-4631-886D-9D014C15FFAD}" srcOrd="6" destOrd="0" presId="urn:microsoft.com/office/officeart/2005/8/layout/cycle7"/>
    <dgm:cxn modelId="{0C8090C2-3903-47B3-9FB5-7FE161E59E68}" type="presParOf" srcId="{3E9F9BBD-AAE7-4EB1-9631-A94C7A01B1AE}" destId="{52DB1667-6B5F-43C5-8D8E-7DC488809906}" srcOrd="7" destOrd="0" presId="urn:microsoft.com/office/officeart/2005/8/layout/cycle7"/>
    <dgm:cxn modelId="{683F5AE1-B27E-4F01-95B1-B278FC7A7945}" type="presParOf" srcId="{52DB1667-6B5F-43C5-8D8E-7DC488809906}" destId="{7539DABF-C8FD-4F77-AF42-713AA6CFC0DB}" srcOrd="0" destOrd="0" presId="urn:microsoft.com/office/officeart/2005/8/layout/cycle7"/>
  </dgm:cxnLst>
  <dgm:bg/>
  <dgm:whole/>
</dgm:dataModel>
</file>

<file path=ppt/diagrams/data2.xml><?xml version="1.0" encoding="utf-8"?>
<dgm:dataModel xmlns:dgm="http://schemas.openxmlformats.org/drawingml/2006/diagram" xmlns:a="http://schemas.openxmlformats.org/drawingml/2006/main">
  <dgm:ptLst>
    <dgm:pt modelId="{6DC323CD-C935-4E9C-A823-B1E9E5608399}"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6CCECBCE-E9BE-45EE-B17D-1ABCDC58D747}">
      <dgm:prSet phldrT="[Text]"/>
      <dgm:spPr>
        <a:solidFill>
          <a:srgbClr val="F3C05B"/>
        </a:solidFill>
        <a:ln>
          <a:solidFill>
            <a:srgbClr val="C2860E"/>
          </a:solidFill>
        </a:ln>
      </dgm:spPr>
      <dgm:t>
        <a:bodyPr/>
        <a:lstStyle/>
        <a:p>
          <a:r>
            <a:rPr lang="el-GR" dirty="0" err="1" smtClean="0">
              <a:solidFill>
                <a:schemeClr val="bg1"/>
              </a:solidFill>
              <a:latin typeface="Arial" pitchFamily="34" charset="0"/>
              <a:cs typeface="Arial" pitchFamily="34" charset="0"/>
            </a:rPr>
            <a:t>Προπειραματικό</a:t>
          </a:r>
          <a:r>
            <a:rPr lang="el-GR" dirty="0" smtClean="0">
              <a:solidFill>
                <a:schemeClr val="bg1"/>
              </a:solidFill>
              <a:latin typeface="Arial" pitchFamily="34" charset="0"/>
              <a:cs typeface="Arial" pitchFamily="34" charset="0"/>
            </a:rPr>
            <a:t> Δοκίμιο</a:t>
          </a:r>
          <a:r>
            <a:rPr lang="en-US" dirty="0" smtClean="0">
              <a:solidFill>
                <a:schemeClr val="bg1"/>
              </a:solidFill>
              <a:latin typeface="Arial" pitchFamily="34" charset="0"/>
              <a:cs typeface="Arial" pitchFamily="34" charset="0"/>
            </a:rPr>
            <a:t> </a:t>
          </a:r>
          <a:r>
            <a:rPr lang="el-GR" dirty="0" smtClean="0">
              <a:solidFill>
                <a:schemeClr val="bg1"/>
              </a:solidFill>
              <a:latin typeface="Arial" pitchFamily="34" charset="0"/>
              <a:cs typeface="Arial" pitchFamily="34" charset="0"/>
            </a:rPr>
            <a:t>2</a:t>
          </a:r>
          <a:endParaRPr lang="en-US" dirty="0">
            <a:solidFill>
              <a:schemeClr val="bg1"/>
            </a:solidFill>
            <a:latin typeface="Arial" pitchFamily="34" charset="0"/>
            <a:cs typeface="Arial" pitchFamily="34" charset="0"/>
          </a:endParaRPr>
        </a:p>
      </dgm:t>
    </dgm:pt>
    <dgm:pt modelId="{D74B74C9-A866-441C-B823-0D241505C62F}" type="parTrans" cxnId="{66ACA540-CD96-45FD-BD92-5DBFB3E1D6DE}">
      <dgm:prSet/>
      <dgm:spPr/>
      <dgm:t>
        <a:bodyPr/>
        <a:lstStyle/>
        <a:p>
          <a:endParaRPr lang="en-US"/>
        </a:p>
      </dgm:t>
    </dgm:pt>
    <dgm:pt modelId="{70B93D0C-627E-4A8E-8B1C-70CE52A5FE4C}" type="sibTrans" cxnId="{66ACA540-CD96-45FD-BD92-5DBFB3E1D6DE}">
      <dgm:prSet/>
      <dgm:spPr>
        <a:solidFill>
          <a:srgbClr val="C2860E"/>
        </a:solidFill>
      </dgm:spPr>
      <dgm:t>
        <a:bodyPr/>
        <a:lstStyle/>
        <a:p>
          <a:endParaRPr lang="en-US"/>
        </a:p>
      </dgm:t>
    </dgm:pt>
    <dgm:pt modelId="{D3D9E3CF-6AC3-4DB4-BF10-4707BCE78185}">
      <dgm:prSet phldrT="[Text]"/>
      <dgm:spPr>
        <a:solidFill>
          <a:srgbClr val="F3C05B"/>
        </a:solidFill>
        <a:ln>
          <a:solidFill>
            <a:srgbClr val="C2860E"/>
          </a:solidFill>
        </a:ln>
      </dgm:spPr>
      <dgm:t>
        <a:bodyPr/>
        <a:lstStyle/>
        <a:p>
          <a:r>
            <a:rPr lang="el-GR" dirty="0" smtClean="0">
              <a:solidFill>
                <a:schemeClr val="bg1"/>
              </a:solidFill>
              <a:latin typeface="Arial" pitchFamily="34" charset="0"/>
              <a:cs typeface="Arial" pitchFamily="34" charset="0"/>
            </a:rPr>
            <a:t>Πειραματική Ομάδα</a:t>
          </a:r>
          <a:endParaRPr lang="en-US" dirty="0">
            <a:solidFill>
              <a:schemeClr val="bg1"/>
            </a:solidFill>
            <a:latin typeface="Arial" pitchFamily="34" charset="0"/>
            <a:cs typeface="Arial" pitchFamily="34" charset="0"/>
          </a:endParaRPr>
        </a:p>
      </dgm:t>
    </dgm:pt>
    <dgm:pt modelId="{8B0EAE2C-F522-4734-9D57-65061335E44C}" type="parTrans" cxnId="{CDE5292B-B210-4F0F-961E-563784A399E7}">
      <dgm:prSet/>
      <dgm:spPr/>
      <dgm:t>
        <a:bodyPr/>
        <a:lstStyle/>
        <a:p>
          <a:endParaRPr lang="en-US"/>
        </a:p>
      </dgm:t>
    </dgm:pt>
    <dgm:pt modelId="{68A4CD34-09F9-430A-BA34-03D43314F52E}" type="sibTrans" cxnId="{CDE5292B-B210-4F0F-961E-563784A399E7}">
      <dgm:prSet/>
      <dgm:spPr>
        <a:solidFill>
          <a:srgbClr val="C2860E"/>
        </a:solidFill>
      </dgm:spPr>
      <dgm:t>
        <a:bodyPr/>
        <a:lstStyle/>
        <a:p>
          <a:endParaRPr lang="en-US"/>
        </a:p>
      </dgm:t>
    </dgm:pt>
    <dgm:pt modelId="{E9320E39-ACAE-4B28-A77E-929DA06138EA}">
      <dgm:prSet phldrT="[Text]"/>
      <dgm:spPr>
        <a:solidFill>
          <a:srgbClr val="F3C05B"/>
        </a:solidFill>
        <a:ln>
          <a:solidFill>
            <a:srgbClr val="C2860E"/>
          </a:solidFill>
        </a:ln>
      </dgm:spPr>
      <dgm:t>
        <a:bodyPr/>
        <a:lstStyle/>
        <a:p>
          <a:r>
            <a:rPr lang="el-GR" dirty="0" err="1" smtClean="0">
              <a:solidFill>
                <a:schemeClr val="bg1"/>
              </a:solidFill>
              <a:latin typeface="Arial" pitchFamily="34" charset="0"/>
              <a:cs typeface="Arial" pitchFamily="34" charset="0"/>
            </a:rPr>
            <a:t>Μετάπειραματικό</a:t>
          </a:r>
          <a:r>
            <a:rPr lang="el-GR" dirty="0" smtClean="0">
              <a:solidFill>
                <a:schemeClr val="bg1"/>
              </a:solidFill>
              <a:latin typeface="Arial" pitchFamily="34" charset="0"/>
              <a:cs typeface="Arial" pitchFamily="34" charset="0"/>
            </a:rPr>
            <a:t> Δοκίμιο</a:t>
          </a:r>
          <a:r>
            <a:rPr lang="en-US" dirty="0" smtClean="0">
              <a:solidFill>
                <a:schemeClr val="bg1"/>
              </a:solidFill>
              <a:latin typeface="Arial" pitchFamily="34" charset="0"/>
              <a:cs typeface="Arial" pitchFamily="34" charset="0"/>
            </a:rPr>
            <a:t> </a:t>
          </a:r>
          <a:r>
            <a:rPr lang="el-GR" dirty="0" smtClean="0">
              <a:solidFill>
                <a:schemeClr val="bg1"/>
              </a:solidFill>
              <a:latin typeface="Arial" pitchFamily="34" charset="0"/>
              <a:cs typeface="Arial" pitchFamily="34" charset="0"/>
            </a:rPr>
            <a:t>2</a:t>
          </a:r>
          <a:endParaRPr lang="en-US" dirty="0">
            <a:solidFill>
              <a:schemeClr val="bg1"/>
            </a:solidFill>
            <a:latin typeface="Arial" pitchFamily="34" charset="0"/>
            <a:cs typeface="Arial" pitchFamily="34" charset="0"/>
          </a:endParaRPr>
        </a:p>
      </dgm:t>
    </dgm:pt>
    <dgm:pt modelId="{CE291CAB-8F29-4F5A-BC79-AFD7DBCF2DD4}" type="parTrans" cxnId="{717014AC-7B47-47D9-89A5-B49E8F37597C}">
      <dgm:prSet/>
      <dgm:spPr/>
      <dgm:t>
        <a:bodyPr/>
        <a:lstStyle/>
        <a:p>
          <a:endParaRPr lang="en-US"/>
        </a:p>
      </dgm:t>
    </dgm:pt>
    <dgm:pt modelId="{B298F724-DFCE-40A4-9349-5963D3210B7B}" type="sibTrans" cxnId="{717014AC-7B47-47D9-89A5-B49E8F37597C}">
      <dgm:prSet/>
      <dgm:spPr>
        <a:solidFill>
          <a:srgbClr val="C2860E"/>
        </a:solidFill>
      </dgm:spPr>
      <dgm:t>
        <a:bodyPr/>
        <a:lstStyle/>
        <a:p>
          <a:endParaRPr lang="en-US"/>
        </a:p>
      </dgm:t>
    </dgm:pt>
    <dgm:pt modelId="{11410C6E-73B7-4AE9-B447-FD897ED52F67}">
      <dgm:prSet/>
      <dgm:spPr>
        <a:solidFill>
          <a:srgbClr val="F3C05B"/>
        </a:solidFill>
        <a:ln>
          <a:solidFill>
            <a:srgbClr val="C2860E"/>
          </a:solidFill>
        </a:ln>
      </dgm:spPr>
      <dgm:t>
        <a:bodyPr/>
        <a:lstStyle/>
        <a:p>
          <a:r>
            <a:rPr lang="el-GR" dirty="0" smtClean="0">
              <a:solidFill>
                <a:schemeClr val="bg1"/>
              </a:solidFill>
              <a:latin typeface="Arial" pitchFamily="34" charset="0"/>
              <a:cs typeface="Arial" pitchFamily="34" charset="0"/>
            </a:rPr>
            <a:t>Ομάδα Ελέγχου</a:t>
          </a:r>
          <a:endParaRPr lang="en-US" dirty="0">
            <a:solidFill>
              <a:schemeClr val="bg1"/>
            </a:solidFill>
            <a:latin typeface="Arial" pitchFamily="34" charset="0"/>
            <a:cs typeface="Arial" pitchFamily="34" charset="0"/>
          </a:endParaRPr>
        </a:p>
      </dgm:t>
    </dgm:pt>
    <dgm:pt modelId="{EECE1F7E-E875-49B7-9A44-6B343EB0FFFE}" type="parTrans" cxnId="{8418CCDD-EE39-4B8F-91F0-9251DF16C7C0}">
      <dgm:prSet/>
      <dgm:spPr/>
      <dgm:t>
        <a:bodyPr/>
        <a:lstStyle/>
        <a:p>
          <a:endParaRPr lang="en-US"/>
        </a:p>
      </dgm:t>
    </dgm:pt>
    <dgm:pt modelId="{FA0642EF-33C5-4EF8-AA4E-D8E50AA8E5A6}" type="sibTrans" cxnId="{8418CCDD-EE39-4B8F-91F0-9251DF16C7C0}">
      <dgm:prSet/>
      <dgm:spPr>
        <a:solidFill>
          <a:srgbClr val="C2860E"/>
        </a:solidFill>
      </dgm:spPr>
      <dgm:t>
        <a:bodyPr/>
        <a:lstStyle/>
        <a:p>
          <a:endParaRPr lang="en-US"/>
        </a:p>
      </dgm:t>
    </dgm:pt>
    <dgm:pt modelId="{3E9F9BBD-AAE7-4EB1-9631-A94C7A01B1AE}" type="pres">
      <dgm:prSet presAssocID="{6DC323CD-C935-4E9C-A823-B1E9E5608399}" presName="Name0" presStyleCnt="0">
        <dgm:presLayoutVars>
          <dgm:dir/>
          <dgm:resizeHandles val="exact"/>
        </dgm:presLayoutVars>
      </dgm:prSet>
      <dgm:spPr/>
      <dgm:t>
        <a:bodyPr/>
        <a:lstStyle/>
        <a:p>
          <a:endParaRPr lang="en-US"/>
        </a:p>
      </dgm:t>
    </dgm:pt>
    <dgm:pt modelId="{309B8A3C-7C89-41B7-91D7-2763E91F1361}" type="pres">
      <dgm:prSet presAssocID="{6CCECBCE-E9BE-45EE-B17D-1ABCDC58D747}" presName="node" presStyleLbl="node1" presStyleIdx="0" presStyleCnt="4">
        <dgm:presLayoutVars>
          <dgm:bulletEnabled val="1"/>
        </dgm:presLayoutVars>
      </dgm:prSet>
      <dgm:spPr/>
      <dgm:t>
        <a:bodyPr/>
        <a:lstStyle/>
        <a:p>
          <a:endParaRPr lang="en-US"/>
        </a:p>
      </dgm:t>
    </dgm:pt>
    <dgm:pt modelId="{0C0625DA-BA35-4701-A65E-FF2D6BDE02EC}" type="pres">
      <dgm:prSet presAssocID="{70B93D0C-627E-4A8E-8B1C-70CE52A5FE4C}" presName="sibTrans" presStyleLbl="sibTrans2D1" presStyleIdx="0" presStyleCnt="4"/>
      <dgm:spPr>
        <a:prstGeom prst="rightArrow">
          <a:avLst/>
        </a:prstGeom>
      </dgm:spPr>
      <dgm:t>
        <a:bodyPr/>
        <a:lstStyle/>
        <a:p>
          <a:endParaRPr lang="en-US"/>
        </a:p>
      </dgm:t>
    </dgm:pt>
    <dgm:pt modelId="{84108836-DC35-473D-9E20-37EDCDD1CDEA}" type="pres">
      <dgm:prSet presAssocID="{70B93D0C-627E-4A8E-8B1C-70CE52A5FE4C}" presName="connectorText" presStyleLbl="sibTrans2D1" presStyleIdx="0" presStyleCnt="4"/>
      <dgm:spPr/>
      <dgm:t>
        <a:bodyPr/>
        <a:lstStyle/>
        <a:p>
          <a:endParaRPr lang="en-US"/>
        </a:p>
      </dgm:t>
    </dgm:pt>
    <dgm:pt modelId="{3A1D7776-68AC-4F15-82FF-A9BC51ADBD40}" type="pres">
      <dgm:prSet presAssocID="{D3D9E3CF-6AC3-4DB4-BF10-4707BCE78185}" presName="node" presStyleLbl="node1" presStyleIdx="1" presStyleCnt="4">
        <dgm:presLayoutVars>
          <dgm:bulletEnabled val="1"/>
        </dgm:presLayoutVars>
      </dgm:prSet>
      <dgm:spPr/>
      <dgm:t>
        <a:bodyPr/>
        <a:lstStyle/>
        <a:p>
          <a:endParaRPr lang="en-US"/>
        </a:p>
      </dgm:t>
    </dgm:pt>
    <dgm:pt modelId="{1139CB38-50DA-4EFF-A01E-74BAC137B454}" type="pres">
      <dgm:prSet presAssocID="{68A4CD34-09F9-430A-BA34-03D43314F52E}" presName="sibTrans" presStyleLbl="sibTrans2D1" presStyleIdx="1" presStyleCnt="4"/>
      <dgm:spPr>
        <a:prstGeom prst="leftArrow">
          <a:avLst/>
        </a:prstGeom>
      </dgm:spPr>
      <dgm:t>
        <a:bodyPr/>
        <a:lstStyle/>
        <a:p>
          <a:endParaRPr lang="en-US"/>
        </a:p>
      </dgm:t>
    </dgm:pt>
    <dgm:pt modelId="{4C070A99-795A-4004-91A4-B14797276A2F}" type="pres">
      <dgm:prSet presAssocID="{68A4CD34-09F9-430A-BA34-03D43314F52E}" presName="connectorText" presStyleLbl="sibTrans2D1" presStyleIdx="1" presStyleCnt="4"/>
      <dgm:spPr/>
      <dgm:t>
        <a:bodyPr/>
        <a:lstStyle/>
        <a:p>
          <a:endParaRPr lang="en-US"/>
        </a:p>
      </dgm:t>
    </dgm:pt>
    <dgm:pt modelId="{4989727D-B673-402D-A1C1-36159CCA7E27}" type="pres">
      <dgm:prSet presAssocID="{E9320E39-ACAE-4B28-A77E-929DA06138EA}" presName="node" presStyleLbl="node1" presStyleIdx="2" presStyleCnt="4">
        <dgm:presLayoutVars>
          <dgm:bulletEnabled val="1"/>
        </dgm:presLayoutVars>
      </dgm:prSet>
      <dgm:spPr/>
      <dgm:t>
        <a:bodyPr/>
        <a:lstStyle/>
        <a:p>
          <a:endParaRPr lang="en-US"/>
        </a:p>
      </dgm:t>
    </dgm:pt>
    <dgm:pt modelId="{48532DE9-C7FC-40EC-B849-DFD8DE8A1207}" type="pres">
      <dgm:prSet presAssocID="{B298F724-DFCE-40A4-9349-5963D3210B7B}" presName="sibTrans" presStyleLbl="sibTrans2D1" presStyleIdx="2" presStyleCnt="4"/>
      <dgm:spPr>
        <a:prstGeom prst="rightArrow">
          <a:avLst/>
        </a:prstGeom>
      </dgm:spPr>
      <dgm:t>
        <a:bodyPr/>
        <a:lstStyle/>
        <a:p>
          <a:endParaRPr lang="en-US"/>
        </a:p>
      </dgm:t>
    </dgm:pt>
    <dgm:pt modelId="{633ABA46-AF72-43C8-A1C8-41B49329047B}" type="pres">
      <dgm:prSet presAssocID="{B298F724-DFCE-40A4-9349-5963D3210B7B}" presName="connectorText" presStyleLbl="sibTrans2D1" presStyleIdx="2" presStyleCnt="4"/>
      <dgm:spPr/>
      <dgm:t>
        <a:bodyPr/>
        <a:lstStyle/>
        <a:p>
          <a:endParaRPr lang="en-US"/>
        </a:p>
      </dgm:t>
    </dgm:pt>
    <dgm:pt modelId="{2673ABCB-364A-4631-886D-9D014C15FFAD}" type="pres">
      <dgm:prSet presAssocID="{11410C6E-73B7-4AE9-B447-FD897ED52F67}" presName="node" presStyleLbl="node1" presStyleIdx="3" presStyleCnt="4" custRadScaleRad="99880" custRadScaleInc="-3196">
        <dgm:presLayoutVars>
          <dgm:bulletEnabled val="1"/>
        </dgm:presLayoutVars>
      </dgm:prSet>
      <dgm:spPr/>
      <dgm:t>
        <a:bodyPr/>
        <a:lstStyle/>
        <a:p>
          <a:endParaRPr lang="en-US"/>
        </a:p>
      </dgm:t>
    </dgm:pt>
    <dgm:pt modelId="{52DB1667-6B5F-43C5-8D8E-7DC488809906}" type="pres">
      <dgm:prSet presAssocID="{FA0642EF-33C5-4EF8-AA4E-D8E50AA8E5A6}" presName="sibTrans" presStyleLbl="sibTrans2D1" presStyleIdx="3" presStyleCnt="4"/>
      <dgm:spPr>
        <a:prstGeom prst="leftArrow">
          <a:avLst/>
        </a:prstGeom>
      </dgm:spPr>
      <dgm:t>
        <a:bodyPr/>
        <a:lstStyle/>
        <a:p>
          <a:endParaRPr lang="en-US"/>
        </a:p>
      </dgm:t>
    </dgm:pt>
    <dgm:pt modelId="{7539DABF-C8FD-4F77-AF42-713AA6CFC0DB}" type="pres">
      <dgm:prSet presAssocID="{FA0642EF-33C5-4EF8-AA4E-D8E50AA8E5A6}" presName="connectorText" presStyleLbl="sibTrans2D1" presStyleIdx="3" presStyleCnt="4"/>
      <dgm:spPr/>
      <dgm:t>
        <a:bodyPr/>
        <a:lstStyle/>
        <a:p>
          <a:endParaRPr lang="en-US"/>
        </a:p>
      </dgm:t>
    </dgm:pt>
  </dgm:ptLst>
  <dgm:cxnLst>
    <dgm:cxn modelId="{CA3828C6-9115-410B-A0F4-9CCB2938EB9C}" type="presOf" srcId="{68A4CD34-09F9-430A-BA34-03D43314F52E}" destId="{1139CB38-50DA-4EFF-A01E-74BAC137B454}" srcOrd="0" destOrd="0" presId="urn:microsoft.com/office/officeart/2005/8/layout/cycle7"/>
    <dgm:cxn modelId="{77B243FD-939B-4571-BCF6-A40C20A56780}" type="presOf" srcId="{D3D9E3CF-6AC3-4DB4-BF10-4707BCE78185}" destId="{3A1D7776-68AC-4F15-82FF-A9BC51ADBD40}" srcOrd="0" destOrd="0" presId="urn:microsoft.com/office/officeart/2005/8/layout/cycle7"/>
    <dgm:cxn modelId="{D52BD6A0-4473-497C-95F9-1F4F66B8CCA2}" type="presOf" srcId="{68A4CD34-09F9-430A-BA34-03D43314F52E}" destId="{4C070A99-795A-4004-91A4-B14797276A2F}" srcOrd="1" destOrd="0" presId="urn:microsoft.com/office/officeart/2005/8/layout/cycle7"/>
    <dgm:cxn modelId="{66ACA540-CD96-45FD-BD92-5DBFB3E1D6DE}" srcId="{6DC323CD-C935-4E9C-A823-B1E9E5608399}" destId="{6CCECBCE-E9BE-45EE-B17D-1ABCDC58D747}" srcOrd="0" destOrd="0" parTransId="{D74B74C9-A866-441C-B823-0D241505C62F}" sibTransId="{70B93D0C-627E-4A8E-8B1C-70CE52A5FE4C}"/>
    <dgm:cxn modelId="{93B7190E-BE20-4273-B9AC-B6CEB67F89BB}" type="presOf" srcId="{70B93D0C-627E-4A8E-8B1C-70CE52A5FE4C}" destId="{0C0625DA-BA35-4701-A65E-FF2D6BDE02EC}" srcOrd="0" destOrd="0" presId="urn:microsoft.com/office/officeart/2005/8/layout/cycle7"/>
    <dgm:cxn modelId="{8418CCDD-EE39-4B8F-91F0-9251DF16C7C0}" srcId="{6DC323CD-C935-4E9C-A823-B1E9E5608399}" destId="{11410C6E-73B7-4AE9-B447-FD897ED52F67}" srcOrd="3" destOrd="0" parTransId="{EECE1F7E-E875-49B7-9A44-6B343EB0FFFE}" sibTransId="{FA0642EF-33C5-4EF8-AA4E-D8E50AA8E5A6}"/>
    <dgm:cxn modelId="{701A5326-3CA7-4324-B3F3-A81D90C65233}" type="presOf" srcId="{B298F724-DFCE-40A4-9349-5963D3210B7B}" destId="{48532DE9-C7FC-40EC-B849-DFD8DE8A1207}" srcOrd="0" destOrd="0" presId="urn:microsoft.com/office/officeart/2005/8/layout/cycle7"/>
    <dgm:cxn modelId="{5B4DB99F-318C-4AB7-8047-9928B3C3A06F}" type="presOf" srcId="{FA0642EF-33C5-4EF8-AA4E-D8E50AA8E5A6}" destId="{7539DABF-C8FD-4F77-AF42-713AA6CFC0DB}" srcOrd="1" destOrd="0" presId="urn:microsoft.com/office/officeart/2005/8/layout/cycle7"/>
    <dgm:cxn modelId="{717014AC-7B47-47D9-89A5-B49E8F37597C}" srcId="{6DC323CD-C935-4E9C-A823-B1E9E5608399}" destId="{E9320E39-ACAE-4B28-A77E-929DA06138EA}" srcOrd="2" destOrd="0" parTransId="{CE291CAB-8F29-4F5A-BC79-AFD7DBCF2DD4}" sibTransId="{B298F724-DFCE-40A4-9349-5963D3210B7B}"/>
    <dgm:cxn modelId="{BED45AD9-46EE-4CB4-952A-4F224CFF6BE1}" type="presOf" srcId="{11410C6E-73B7-4AE9-B447-FD897ED52F67}" destId="{2673ABCB-364A-4631-886D-9D014C15FFAD}" srcOrd="0" destOrd="0" presId="urn:microsoft.com/office/officeart/2005/8/layout/cycle7"/>
    <dgm:cxn modelId="{D94C3190-96CF-471B-8A3B-C91DD6B9BEF3}" type="presOf" srcId="{FA0642EF-33C5-4EF8-AA4E-D8E50AA8E5A6}" destId="{52DB1667-6B5F-43C5-8D8E-7DC488809906}" srcOrd="0" destOrd="0" presId="urn:microsoft.com/office/officeart/2005/8/layout/cycle7"/>
    <dgm:cxn modelId="{CDE5292B-B210-4F0F-961E-563784A399E7}" srcId="{6DC323CD-C935-4E9C-A823-B1E9E5608399}" destId="{D3D9E3CF-6AC3-4DB4-BF10-4707BCE78185}" srcOrd="1" destOrd="0" parTransId="{8B0EAE2C-F522-4734-9D57-65061335E44C}" sibTransId="{68A4CD34-09F9-430A-BA34-03D43314F52E}"/>
    <dgm:cxn modelId="{6223FB4C-471D-4076-A28B-94BE9A2C44B1}" type="presOf" srcId="{B298F724-DFCE-40A4-9349-5963D3210B7B}" destId="{633ABA46-AF72-43C8-A1C8-41B49329047B}" srcOrd="1" destOrd="0" presId="urn:microsoft.com/office/officeart/2005/8/layout/cycle7"/>
    <dgm:cxn modelId="{A025C677-8092-491E-8266-AECD94581009}" type="presOf" srcId="{70B93D0C-627E-4A8E-8B1C-70CE52A5FE4C}" destId="{84108836-DC35-473D-9E20-37EDCDD1CDEA}" srcOrd="1" destOrd="0" presId="urn:microsoft.com/office/officeart/2005/8/layout/cycle7"/>
    <dgm:cxn modelId="{C5E988E4-F7F2-4AB5-903D-E979C562F5B1}" type="presOf" srcId="{6CCECBCE-E9BE-45EE-B17D-1ABCDC58D747}" destId="{309B8A3C-7C89-41B7-91D7-2763E91F1361}" srcOrd="0" destOrd="0" presId="urn:microsoft.com/office/officeart/2005/8/layout/cycle7"/>
    <dgm:cxn modelId="{AF88A68D-88DF-4DBA-A7D5-5186DF77721B}" type="presOf" srcId="{6DC323CD-C935-4E9C-A823-B1E9E5608399}" destId="{3E9F9BBD-AAE7-4EB1-9631-A94C7A01B1AE}" srcOrd="0" destOrd="0" presId="urn:microsoft.com/office/officeart/2005/8/layout/cycle7"/>
    <dgm:cxn modelId="{24488ABE-309C-44CC-87F0-561F533F80C7}" type="presOf" srcId="{E9320E39-ACAE-4B28-A77E-929DA06138EA}" destId="{4989727D-B673-402D-A1C1-36159CCA7E27}" srcOrd="0" destOrd="0" presId="urn:microsoft.com/office/officeart/2005/8/layout/cycle7"/>
    <dgm:cxn modelId="{73E72B55-8272-4672-AA6A-AA41407B64E0}" type="presParOf" srcId="{3E9F9BBD-AAE7-4EB1-9631-A94C7A01B1AE}" destId="{309B8A3C-7C89-41B7-91D7-2763E91F1361}" srcOrd="0" destOrd="0" presId="urn:microsoft.com/office/officeart/2005/8/layout/cycle7"/>
    <dgm:cxn modelId="{2D0D26D4-1851-4741-81FC-7667E4433DDA}" type="presParOf" srcId="{3E9F9BBD-AAE7-4EB1-9631-A94C7A01B1AE}" destId="{0C0625DA-BA35-4701-A65E-FF2D6BDE02EC}" srcOrd="1" destOrd="0" presId="urn:microsoft.com/office/officeart/2005/8/layout/cycle7"/>
    <dgm:cxn modelId="{65B2E713-1239-4B94-9C0F-F50E77C7AB20}" type="presParOf" srcId="{0C0625DA-BA35-4701-A65E-FF2D6BDE02EC}" destId="{84108836-DC35-473D-9E20-37EDCDD1CDEA}" srcOrd="0" destOrd="0" presId="urn:microsoft.com/office/officeart/2005/8/layout/cycle7"/>
    <dgm:cxn modelId="{54AC17AC-FAA6-435B-A4F5-8F006F4C2584}" type="presParOf" srcId="{3E9F9BBD-AAE7-4EB1-9631-A94C7A01B1AE}" destId="{3A1D7776-68AC-4F15-82FF-A9BC51ADBD40}" srcOrd="2" destOrd="0" presId="urn:microsoft.com/office/officeart/2005/8/layout/cycle7"/>
    <dgm:cxn modelId="{9CE8A373-A4A3-4E1A-A8B9-F359ED4B28BC}" type="presParOf" srcId="{3E9F9BBD-AAE7-4EB1-9631-A94C7A01B1AE}" destId="{1139CB38-50DA-4EFF-A01E-74BAC137B454}" srcOrd="3" destOrd="0" presId="urn:microsoft.com/office/officeart/2005/8/layout/cycle7"/>
    <dgm:cxn modelId="{50130661-7240-4F0A-9767-825E534A517D}" type="presParOf" srcId="{1139CB38-50DA-4EFF-A01E-74BAC137B454}" destId="{4C070A99-795A-4004-91A4-B14797276A2F}" srcOrd="0" destOrd="0" presId="urn:microsoft.com/office/officeart/2005/8/layout/cycle7"/>
    <dgm:cxn modelId="{84E8A199-AB67-4B84-9468-855E00732F0B}" type="presParOf" srcId="{3E9F9BBD-AAE7-4EB1-9631-A94C7A01B1AE}" destId="{4989727D-B673-402D-A1C1-36159CCA7E27}" srcOrd="4" destOrd="0" presId="urn:microsoft.com/office/officeart/2005/8/layout/cycle7"/>
    <dgm:cxn modelId="{F4DA4C57-25B4-4766-846A-E4015E803BE0}" type="presParOf" srcId="{3E9F9BBD-AAE7-4EB1-9631-A94C7A01B1AE}" destId="{48532DE9-C7FC-40EC-B849-DFD8DE8A1207}" srcOrd="5" destOrd="0" presId="urn:microsoft.com/office/officeart/2005/8/layout/cycle7"/>
    <dgm:cxn modelId="{7BC57E6F-DDD7-4D51-AC0B-28E63A8D2F9E}" type="presParOf" srcId="{48532DE9-C7FC-40EC-B849-DFD8DE8A1207}" destId="{633ABA46-AF72-43C8-A1C8-41B49329047B}" srcOrd="0" destOrd="0" presId="urn:microsoft.com/office/officeart/2005/8/layout/cycle7"/>
    <dgm:cxn modelId="{9077A02A-75A3-417B-B6ED-95300CA4FB78}" type="presParOf" srcId="{3E9F9BBD-AAE7-4EB1-9631-A94C7A01B1AE}" destId="{2673ABCB-364A-4631-886D-9D014C15FFAD}" srcOrd="6" destOrd="0" presId="urn:microsoft.com/office/officeart/2005/8/layout/cycle7"/>
    <dgm:cxn modelId="{5186E76E-20B2-4E5E-804D-FCD53708C910}" type="presParOf" srcId="{3E9F9BBD-AAE7-4EB1-9631-A94C7A01B1AE}" destId="{52DB1667-6B5F-43C5-8D8E-7DC488809906}" srcOrd="7" destOrd="0" presId="urn:microsoft.com/office/officeart/2005/8/layout/cycle7"/>
    <dgm:cxn modelId="{AAD485B2-095D-4048-A1A9-34F82DA3883C}" type="presParOf" srcId="{52DB1667-6B5F-43C5-8D8E-7DC488809906}" destId="{7539DABF-C8FD-4F77-AF42-713AA6CFC0DB}" srcOrd="0" destOrd="0" presId="urn:microsoft.com/office/officeart/2005/8/layout/cycle7"/>
  </dgm:cxnLst>
  <dgm:bg/>
  <dgm:whole/>
</dgm:dataModel>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1D3263E-3653-47B5-AEC2-538DB8620B67}" type="datetimeFigureOut">
              <a:rPr lang="en-US" smtClean="0"/>
              <a:pPr/>
              <a:t>12/19/2012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Νεόφυτος Περατικός</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906EBE-2A93-4BDE-86CB-C27DADD91FC8}" type="slidenum">
              <a:rPr lang="en-US" smtClean="0"/>
              <a:pPr/>
              <a:t>‹#›</a:t>
            </a:fld>
            <a:endParaRPr lang="en-US"/>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E47661-62BD-4963-9D14-D89285AC94F7}" type="datetimeFigureOut">
              <a:rPr lang="en-US" smtClean="0"/>
              <a:pPr/>
              <a:t>12/19/2012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l-GR" smtClean="0"/>
              <a:t>Νεόφυτος Περατικός</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994605-CFE1-4ABC-BED1-C46A0329B7BC}" type="slidenum">
              <a:rPr lang="en-US" smtClean="0"/>
              <a:pPr/>
              <a:t>‹#›</a:t>
            </a:fld>
            <a:endParaRPr lang="en-US"/>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4994605-CFE1-4ABC-BED1-C46A0329B7BC}" type="slidenum">
              <a:rPr lang="en-US" smtClean="0"/>
              <a:pPr/>
              <a:t>1</a:t>
            </a:fld>
            <a:endParaRPr lang="en-US"/>
          </a:p>
        </p:txBody>
      </p:sp>
      <p:sp>
        <p:nvSpPr>
          <p:cNvPr id="5" name="Footer Placeholder 4"/>
          <p:cNvSpPr>
            <a:spLocks noGrp="1"/>
          </p:cNvSpPr>
          <p:nvPr>
            <p:ph type="ftr" sz="quarter" idx="11"/>
          </p:nvPr>
        </p:nvSpPr>
        <p:spPr/>
        <p:txBody>
          <a:bodyPr/>
          <a:lstStyle/>
          <a:p>
            <a:r>
              <a:rPr lang="el-GR" smtClean="0"/>
              <a:t>Νεόφυτος Περατικός</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r>
              <a:rPr lang="el-GR" smtClean="0"/>
              <a:t>Νεόφυτος Περατικός</a:t>
            </a:r>
            <a:endParaRPr lang="en-US"/>
          </a:p>
        </p:txBody>
      </p:sp>
      <p:sp>
        <p:nvSpPr>
          <p:cNvPr id="5" name="Slide Number Placeholder 4"/>
          <p:cNvSpPr>
            <a:spLocks noGrp="1"/>
          </p:cNvSpPr>
          <p:nvPr>
            <p:ph type="sldNum" sz="quarter" idx="11"/>
          </p:nvPr>
        </p:nvSpPr>
        <p:spPr/>
        <p:txBody>
          <a:bodyPr/>
          <a:lstStyle/>
          <a:p>
            <a:fld id="{B4994605-CFE1-4ABC-BED1-C46A0329B7BC}"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78128A-FF27-4C6B-B9DC-6049A1DA8E70}" type="datetimeFigureOut">
              <a:rPr lang="en-US" smtClean="0"/>
              <a:pPr/>
              <a:t>12/19/2012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E54CC3-D9E7-4D88-94B9-08B5158F787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78128A-FF27-4C6B-B9DC-6049A1DA8E70}" type="datetimeFigureOut">
              <a:rPr lang="en-US" smtClean="0"/>
              <a:pPr/>
              <a:t>12/19/2012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E54CC3-D9E7-4D88-94B9-08B5158F787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hemeOverride" Target="../theme/themeOverride17.xml"/><Relationship Id="rId4" Type="http://schemas.openxmlformats.org/officeDocument/2006/relationships/chart" Target="../charts/chart5.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mlDrawing" Target="../drawings/vmlDrawing2.vml"/><Relationship Id="rId1" Type="http://schemas.openxmlformats.org/officeDocument/2006/relationships/themeOverride" Target="../theme/themeOverride20.xml"/><Relationship Id="rId5" Type="http://schemas.openxmlformats.org/officeDocument/2006/relationships/oleObject" Target="../embeddings/oleObject2.bin"/><Relationship Id="rId4" Type="http://schemas.openxmlformats.org/officeDocument/2006/relationships/chart" Target="../charts/chart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screen"/>
          <a:srcRect/>
          <a:stretch>
            <a:fillRect/>
          </a:stretch>
        </p:blipFill>
        <p:spPr bwMode="auto">
          <a:xfrm>
            <a:off x="7631681" y="0"/>
            <a:ext cx="1512319" cy="1484784"/>
          </a:xfrm>
          <a:prstGeom prst="rect">
            <a:avLst/>
          </a:prstGeom>
          <a:noFill/>
          <a:ln w="9525">
            <a:noFill/>
            <a:miter lim="800000"/>
            <a:headEnd/>
            <a:tailEnd/>
          </a:ln>
        </p:spPr>
      </p:pic>
      <p:pic>
        <p:nvPicPr>
          <p:cNvPr id="5" name="Picture 2"/>
          <p:cNvPicPr>
            <a:picLocks noChangeAspect="1" noChangeArrowheads="1"/>
          </p:cNvPicPr>
          <p:nvPr/>
        </p:nvPicPr>
        <p:blipFill>
          <a:blip r:embed="rId4" cstate="screen"/>
          <a:srcRect/>
          <a:stretch>
            <a:fillRect/>
          </a:stretch>
        </p:blipFill>
        <p:spPr bwMode="auto">
          <a:xfrm>
            <a:off x="1" y="0"/>
            <a:ext cx="2214545" cy="1833060"/>
          </a:xfrm>
          <a:prstGeom prst="rect">
            <a:avLst/>
          </a:prstGeom>
          <a:noFill/>
          <a:ln w="9525">
            <a:noFill/>
            <a:miter lim="800000"/>
            <a:headEnd/>
            <a:tailEnd/>
          </a:ln>
        </p:spPr>
      </p:pic>
      <p:sp>
        <p:nvSpPr>
          <p:cNvPr id="6" name="Title 1"/>
          <p:cNvSpPr txBox="1">
            <a:spLocks/>
          </p:cNvSpPr>
          <p:nvPr/>
        </p:nvSpPr>
        <p:spPr>
          <a:xfrm>
            <a:off x="2285984" y="428604"/>
            <a:ext cx="5044550" cy="150019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l-GR" sz="3200" i="0" u="none" strike="noStrike" kern="1200" cap="none" spc="-100" normalizeH="0" baseline="0" noProof="0" dirty="0" smtClean="0">
                <a:ln w="1905"/>
                <a:effectLst>
                  <a:innerShdw blurRad="69850" dist="43180" dir="5400000">
                    <a:srgbClr val="000000">
                      <a:alpha val="65000"/>
                    </a:srgbClr>
                  </a:innerShdw>
                </a:effectLst>
                <a:uLnTx/>
                <a:uFillTx/>
                <a:latin typeface="Arial" pitchFamily="34" charset="0"/>
                <a:ea typeface="Verdana" pitchFamily="34" charset="0"/>
                <a:cs typeface="Arial" pitchFamily="34" charset="0"/>
              </a:rPr>
              <a:t>ΠΑΝΕΠΙΣΤΗΜΙΟ ΚΥΠΡΟΥ</a:t>
            </a:r>
            <a:r>
              <a:rPr kumimoji="0" lang="en-US" sz="3200" i="0" u="none" strike="noStrike" kern="1200" cap="none" spc="-100" normalizeH="0" baseline="0" noProof="0" dirty="0" smtClean="0">
                <a:ln w="1905"/>
                <a:effectLst>
                  <a:innerShdw blurRad="69850" dist="43180" dir="5400000">
                    <a:srgbClr val="000000">
                      <a:alpha val="65000"/>
                    </a:srgbClr>
                  </a:innerShdw>
                </a:effectLst>
                <a:uLnTx/>
                <a:uFillTx/>
                <a:latin typeface="Arial" pitchFamily="34" charset="0"/>
                <a:ea typeface="Verdana" pitchFamily="34" charset="0"/>
                <a:cs typeface="Arial" pitchFamily="34" charset="0"/>
              </a:rPr>
              <a:t/>
            </a:r>
            <a:br>
              <a:rPr kumimoji="0" lang="en-US" sz="3200" i="0" u="none" strike="noStrike" kern="1200" cap="none" spc="-100" normalizeH="0" baseline="0" noProof="0" dirty="0" smtClean="0">
                <a:ln w="1905"/>
                <a:effectLst>
                  <a:innerShdw blurRad="69850" dist="43180" dir="5400000">
                    <a:srgbClr val="000000">
                      <a:alpha val="65000"/>
                    </a:srgbClr>
                  </a:innerShdw>
                </a:effectLst>
                <a:uLnTx/>
                <a:uFillTx/>
                <a:latin typeface="Arial" pitchFamily="34" charset="0"/>
                <a:ea typeface="Verdana" pitchFamily="34" charset="0"/>
                <a:cs typeface="Arial" pitchFamily="34" charset="0"/>
              </a:rPr>
            </a:br>
            <a:r>
              <a:rPr kumimoji="0" lang="el-GR" sz="3200" i="0" u="none" strike="noStrike" kern="1200" cap="none" spc="-100" normalizeH="0" baseline="0" noProof="0" dirty="0" smtClean="0">
                <a:ln w="1905"/>
                <a:effectLst>
                  <a:innerShdw blurRad="69850" dist="43180" dir="5400000">
                    <a:srgbClr val="000000">
                      <a:alpha val="65000"/>
                    </a:srgbClr>
                  </a:innerShdw>
                </a:effectLst>
                <a:uLnTx/>
                <a:uFillTx/>
                <a:latin typeface="Arial" pitchFamily="34" charset="0"/>
                <a:ea typeface="Verdana" pitchFamily="34" charset="0"/>
                <a:cs typeface="Arial" pitchFamily="34" charset="0"/>
              </a:rPr>
              <a:t>ΤΜΗΜΑ </a:t>
            </a:r>
            <a:r>
              <a:rPr kumimoji="0" lang="en-US" sz="3200" i="0" u="none" strike="noStrike" kern="1200" cap="none" spc="-100" normalizeH="0" baseline="0" noProof="0" dirty="0" smtClean="0">
                <a:ln w="1905"/>
                <a:effectLst>
                  <a:innerShdw blurRad="69850" dist="43180" dir="5400000">
                    <a:srgbClr val="000000">
                      <a:alpha val="65000"/>
                    </a:srgbClr>
                  </a:innerShdw>
                </a:effectLst>
                <a:uLnTx/>
                <a:uFillTx/>
                <a:latin typeface="Arial" pitchFamily="34" charset="0"/>
                <a:ea typeface="Verdana" pitchFamily="34" charset="0"/>
                <a:cs typeface="Arial" pitchFamily="34" charset="0"/>
              </a:rPr>
              <a:t/>
            </a:r>
            <a:br>
              <a:rPr kumimoji="0" lang="en-US" sz="3200" i="0" u="none" strike="noStrike" kern="1200" cap="none" spc="-100" normalizeH="0" baseline="0" noProof="0" dirty="0" smtClean="0">
                <a:ln w="1905"/>
                <a:effectLst>
                  <a:innerShdw blurRad="69850" dist="43180" dir="5400000">
                    <a:srgbClr val="000000">
                      <a:alpha val="65000"/>
                    </a:srgbClr>
                  </a:innerShdw>
                </a:effectLst>
                <a:uLnTx/>
                <a:uFillTx/>
                <a:latin typeface="Arial" pitchFamily="34" charset="0"/>
                <a:ea typeface="Verdana" pitchFamily="34" charset="0"/>
                <a:cs typeface="Arial" pitchFamily="34" charset="0"/>
              </a:rPr>
            </a:br>
            <a:r>
              <a:rPr kumimoji="0" lang="el-GR" sz="3200" i="0" u="none" strike="noStrike" kern="1200" cap="none" spc="-100" normalizeH="0" baseline="0" noProof="0" dirty="0" smtClean="0">
                <a:ln w="1905"/>
                <a:effectLst>
                  <a:innerShdw blurRad="69850" dist="43180" dir="5400000">
                    <a:srgbClr val="000000">
                      <a:alpha val="65000"/>
                    </a:srgbClr>
                  </a:innerShdw>
                </a:effectLst>
                <a:uLnTx/>
                <a:uFillTx/>
                <a:latin typeface="Arial" pitchFamily="34" charset="0"/>
                <a:ea typeface="Verdana" pitchFamily="34" charset="0"/>
                <a:cs typeface="Arial" pitchFamily="34" charset="0"/>
              </a:rPr>
              <a:t>ΕΠΙΣΤΗΜΩΝ ΤΗΣ ΑΓΩΓΗΣ</a:t>
            </a:r>
            <a:endParaRPr kumimoji="0" lang="el-GR" sz="3200" i="0" u="none" strike="noStrike" kern="1200" cap="none" spc="-100" normalizeH="0" baseline="0" noProof="0" dirty="0">
              <a:ln w="1905"/>
              <a:effectLst>
                <a:innerShdw blurRad="69850" dist="43180" dir="5400000">
                  <a:srgbClr val="000000">
                    <a:alpha val="65000"/>
                  </a:srgbClr>
                </a:innerShdw>
              </a:effectLst>
              <a:uLnTx/>
              <a:uFillTx/>
              <a:latin typeface="Arial" pitchFamily="34" charset="0"/>
              <a:ea typeface="+mj-ea"/>
              <a:cs typeface="Arial" pitchFamily="34" charset="0"/>
            </a:endParaRPr>
          </a:p>
        </p:txBody>
      </p:sp>
      <p:sp>
        <p:nvSpPr>
          <p:cNvPr id="7" name="Subtitle 2"/>
          <p:cNvSpPr txBox="1">
            <a:spLocks/>
          </p:cNvSpPr>
          <p:nvPr/>
        </p:nvSpPr>
        <p:spPr>
          <a:xfrm>
            <a:off x="683568" y="5949280"/>
            <a:ext cx="7772400" cy="764704"/>
          </a:xfrm>
          <a:prstGeom prst="rect">
            <a:avLst/>
          </a:prstGeom>
        </p:spPr>
        <p:txBody>
          <a:bodyPr>
            <a:normAutofit lnSpcReduction="10000"/>
          </a:bodyPr>
          <a:lstStyle/>
          <a:p>
            <a:pPr marL="274320" marR="0" lvl="0" indent="-274320" algn="ctr" defTabSz="914400" rtl="0" eaLnBrk="1" fontAlgn="auto" latinLnBrk="0" hangingPunct="1">
              <a:lnSpc>
                <a:spcPct val="100000"/>
              </a:lnSpc>
              <a:spcBef>
                <a:spcPts val="600"/>
              </a:spcBef>
              <a:spcAft>
                <a:spcPts val="0"/>
              </a:spcAft>
              <a:buClr>
                <a:schemeClr val="accent2"/>
              </a:buClr>
              <a:buSzPct val="85000"/>
              <a:tabLst/>
              <a:defRPr/>
            </a:pPr>
            <a:r>
              <a:rPr kumimoji="0" lang="el-GR" sz="2000" i="0" u="none" strike="noStrike" kern="1200" cap="none" spc="0" normalizeH="0" baseline="0" noProof="0" dirty="0" smtClean="0">
                <a:ln>
                  <a:noFill/>
                </a:ln>
                <a:effectLst/>
                <a:uLnTx/>
                <a:uFillTx/>
                <a:latin typeface="Arial" pitchFamily="34" charset="0"/>
                <a:cs typeface="Arial" pitchFamily="34" charset="0"/>
              </a:rPr>
              <a:t>Λευκωσία </a:t>
            </a:r>
          </a:p>
          <a:p>
            <a:pPr marL="274320" marR="0" lvl="0" indent="-274320" algn="ctr" defTabSz="914400" rtl="0" eaLnBrk="1" fontAlgn="auto" latinLnBrk="0" hangingPunct="1">
              <a:lnSpc>
                <a:spcPct val="100000"/>
              </a:lnSpc>
              <a:spcBef>
                <a:spcPts val="600"/>
              </a:spcBef>
              <a:spcAft>
                <a:spcPts val="0"/>
              </a:spcAft>
              <a:buClr>
                <a:schemeClr val="accent2"/>
              </a:buClr>
              <a:buSzPct val="85000"/>
              <a:tabLst/>
              <a:defRPr/>
            </a:pPr>
            <a:r>
              <a:rPr kumimoji="0" lang="el-GR" sz="2000" i="0" u="none" strike="noStrike" kern="1200" cap="none" spc="0" normalizeH="0" baseline="0" noProof="0" dirty="0" smtClean="0">
                <a:ln>
                  <a:noFill/>
                </a:ln>
                <a:effectLst/>
                <a:uLnTx/>
                <a:uFillTx/>
                <a:latin typeface="Arial" pitchFamily="34" charset="0"/>
                <a:cs typeface="Arial" pitchFamily="34" charset="0"/>
              </a:rPr>
              <a:t>Μάιος 2012</a:t>
            </a:r>
            <a:endParaRPr kumimoji="0" lang="el-GR" sz="2000" i="0" u="none" strike="noStrike" kern="1200" cap="none" spc="0" normalizeH="0" baseline="0" noProof="0" dirty="0">
              <a:ln>
                <a:noFill/>
              </a:ln>
              <a:effectLst/>
              <a:uLnTx/>
              <a:uFillTx/>
              <a:latin typeface="Arial" pitchFamily="34" charset="0"/>
              <a:cs typeface="Arial" pitchFamily="34" charset="0"/>
            </a:endParaRPr>
          </a:p>
        </p:txBody>
      </p:sp>
      <p:sp>
        <p:nvSpPr>
          <p:cNvPr id="8" name="Subtitle 2"/>
          <p:cNvSpPr txBox="1">
            <a:spLocks/>
          </p:cNvSpPr>
          <p:nvPr/>
        </p:nvSpPr>
        <p:spPr>
          <a:xfrm>
            <a:off x="755576" y="5373216"/>
            <a:ext cx="7772400" cy="576064"/>
          </a:xfrm>
          <a:prstGeom prst="rect">
            <a:avLst/>
          </a:prstGeom>
        </p:spPr>
        <p:txBody>
          <a:bodyPr vert="horz" rtlCol="0">
            <a:norm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2400" kern="0" dirty="0" smtClean="0">
                <a:latin typeface="Arial" pitchFamily="34" charset="0"/>
                <a:cs typeface="Arial" pitchFamily="34" charset="0"/>
              </a:rPr>
              <a:t>Νεόφυτος </a:t>
            </a:r>
            <a:r>
              <a:rPr kumimoji="1" lang="el-GR" sz="2400" kern="0" dirty="0" err="1" smtClean="0">
                <a:latin typeface="Arial" pitchFamily="34" charset="0"/>
                <a:cs typeface="Arial" pitchFamily="34" charset="0"/>
              </a:rPr>
              <a:t>Περατικός</a:t>
            </a:r>
            <a:endParaRPr kumimoji="1" lang="el-GR" sz="2400" i="0" u="none" strike="noStrike" kern="0" cap="none" spc="0" normalizeH="0" baseline="0" noProof="0" dirty="0" smtClean="0">
              <a:ln>
                <a:noFill/>
              </a:ln>
              <a:effectLst/>
              <a:uLnTx/>
              <a:uFillTx/>
              <a:latin typeface="Arial" pitchFamily="34" charset="0"/>
              <a:cs typeface="Arial" pitchFamily="34" charset="0"/>
            </a:endParaRPr>
          </a:p>
        </p:txBody>
      </p:sp>
      <p:sp>
        <p:nvSpPr>
          <p:cNvPr id="9" name="Subtitle 2"/>
          <p:cNvSpPr txBox="1">
            <a:spLocks/>
          </p:cNvSpPr>
          <p:nvPr/>
        </p:nvSpPr>
        <p:spPr>
          <a:xfrm>
            <a:off x="755576" y="4797152"/>
            <a:ext cx="7772400" cy="576064"/>
          </a:xfrm>
          <a:prstGeom prst="rect">
            <a:avLst/>
          </a:prstGeom>
        </p:spPr>
        <p:txBody>
          <a:bodyPr vert="horz" rtlCol="0">
            <a:norm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2400" kern="0" dirty="0" smtClean="0">
                <a:latin typeface="Arial" pitchFamily="34" charset="0"/>
                <a:cs typeface="Arial" pitchFamily="34" charset="0"/>
              </a:rPr>
              <a:t>Καθηγητής:  Ζαχαρίας Ζαχαρία</a:t>
            </a:r>
            <a:endParaRPr kumimoji="1" lang="el-GR" sz="2400" i="0" u="none" strike="noStrike" kern="0" cap="none" spc="0" normalizeH="0" baseline="0" noProof="0" dirty="0" smtClean="0">
              <a:ln>
                <a:noFill/>
              </a:ln>
              <a:effectLst/>
              <a:uLnTx/>
              <a:uFillTx/>
              <a:latin typeface="Arial" pitchFamily="34" charset="0"/>
              <a:cs typeface="Arial" pitchFamily="34" charset="0"/>
            </a:endParaRPr>
          </a:p>
        </p:txBody>
      </p:sp>
      <p:sp>
        <p:nvSpPr>
          <p:cNvPr id="13" name="Subtitle 2"/>
          <p:cNvSpPr txBox="1">
            <a:spLocks/>
          </p:cNvSpPr>
          <p:nvPr/>
        </p:nvSpPr>
        <p:spPr>
          <a:xfrm>
            <a:off x="755576" y="2203724"/>
            <a:ext cx="7772400" cy="2439722"/>
          </a:xfrm>
          <a:prstGeom prst="rect">
            <a:avLst/>
          </a:prstGeom>
        </p:spPr>
        <p:txBody>
          <a:bodyPr vert="horz" rtlCol="0">
            <a:normAutofit lnSpcReduction="10000"/>
          </a:bodyPr>
          <a:lstStyle/>
          <a:p>
            <a:pPr algn="ctr"/>
            <a:r>
              <a:rPr lang="el-GR" sz="2400" dirty="0" smtClean="0">
                <a:latin typeface="Arial" pitchFamily="34" charset="0"/>
                <a:cs typeface="Arial" pitchFamily="34" charset="0"/>
              </a:rPr>
              <a:t>ΘΕΜΑ: </a:t>
            </a:r>
          </a:p>
          <a:p>
            <a:pPr algn="ctr"/>
            <a:endParaRPr lang="en-US" sz="2400" dirty="0">
              <a:latin typeface="Arial" pitchFamily="34" charset="0"/>
              <a:cs typeface="Arial" pitchFamily="34" charset="0"/>
            </a:endParaRPr>
          </a:p>
          <a:p>
            <a:pPr algn="ctr"/>
            <a:r>
              <a:rPr lang="el-GR" sz="2800" dirty="0">
                <a:latin typeface="Arial" pitchFamily="34" charset="0"/>
                <a:cs typeface="Arial" pitchFamily="34" charset="0"/>
              </a:rPr>
              <a:t>Η επίδραση της παιδαγωγικής αξιοποίησης προσομοιώσεων </a:t>
            </a:r>
            <a:r>
              <a:rPr lang="el-GR" sz="2800" dirty="0" smtClean="0">
                <a:latin typeface="Arial" pitchFamily="34" charset="0"/>
                <a:cs typeface="Arial" pitchFamily="34" charset="0"/>
              </a:rPr>
              <a:t>στην κατανόηση</a:t>
            </a:r>
          </a:p>
          <a:p>
            <a:pPr algn="ctr"/>
            <a:r>
              <a:rPr lang="el-GR" sz="2800" dirty="0" smtClean="0">
                <a:latin typeface="Arial" pitchFamily="34" charset="0"/>
                <a:cs typeface="Arial" pitchFamily="34" charset="0"/>
              </a:rPr>
              <a:t> </a:t>
            </a:r>
            <a:r>
              <a:rPr lang="el-GR" sz="2800" dirty="0">
                <a:latin typeface="Arial" pitchFamily="34" charset="0"/>
                <a:cs typeface="Arial" pitchFamily="34" charset="0"/>
              </a:rPr>
              <a:t>εννοιών στην Κυκλική κίνηση </a:t>
            </a:r>
            <a:endParaRPr lang="en-US" sz="2800" dirty="0">
              <a:latin typeface="Arial" pitchFamily="34" charset="0"/>
              <a:cs typeface="Arial" pitchFamily="34" charset="0"/>
            </a:endParaRPr>
          </a:p>
          <a:p>
            <a:pPr algn="ctr"/>
            <a:r>
              <a:rPr lang="el-GR" sz="2800" dirty="0">
                <a:latin typeface="Arial" pitchFamily="34" charset="0"/>
                <a:cs typeface="Arial" pitchFamily="34" charset="0"/>
              </a:rPr>
              <a:t>από μαθητές Β΄ Λυκείου.</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352606"/>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600" u="sng" kern="0" dirty="0" smtClean="0">
                <a:solidFill>
                  <a:schemeClr val="bg1"/>
                </a:solidFill>
                <a:latin typeface="Arial" pitchFamily="34" charset="0"/>
                <a:cs typeface="Arial" pitchFamily="34" charset="0"/>
              </a:rPr>
              <a:t>Διδακτικό  Υλικό</a:t>
            </a:r>
            <a:endParaRPr kumimoji="1" lang="el-GR" sz="36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Rectangle 2"/>
          <p:cNvSpPr/>
          <p:nvPr/>
        </p:nvSpPr>
        <p:spPr>
          <a:xfrm>
            <a:off x="357158" y="1428737"/>
            <a:ext cx="8786842" cy="3293209"/>
          </a:xfrm>
          <a:prstGeom prst="rect">
            <a:avLst/>
          </a:prstGeom>
        </p:spPr>
        <p:txBody>
          <a:bodyPr wrap="square">
            <a:spAutoFit/>
          </a:bodyPr>
          <a:lstStyle/>
          <a:p>
            <a:pPr>
              <a:lnSpc>
                <a:spcPct val="200000"/>
              </a:lnSpc>
              <a:buFont typeface="Wingdings" pitchFamily="2" charset="2"/>
              <a:buChar char="Ø"/>
            </a:pPr>
            <a:r>
              <a:rPr lang="el-GR" sz="2400" dirty="0" smtClean="0">
                <a:solidFill>
                  <a:schemeClr val="bg1"/>
                </a:solidFill>
                <a:latin typeface="Arial" pitchFamily="34" charset="0"/>
                <a:cs typeface="Arial" pitchFamily="34" charset="0"/>
              </a:rPr>
              <a:t>     </a:t>
            </a:r>
            <a:r>
              <a:rPr lang="el-GR" sz="2000" dirty="0" smtClean="0">
                <a:solidFill>
                  <a:schemeClr val="bg1"/>
                </a:solidFill>
                <a:latin typeface="Arial" pitchFamily="34" charset="0"/>
                <a:cs typeface="Arial" pitchFamily="34" charset="0"/>
              </a:rPr>
              <a:t>Αναλυτικό Πρόγραμμα ΥΠΠ</a:t>
            </a:r>
          </a:p>
          <a:p>
            <a:pPr>
              <a:lnSpc>
                <a:spcPct val="200000"/>
              </a:lnSpc>
              <a:buFont typeface="Wingdings" pitchFamily="2" charset="2"/>
              <a:buChar char="Ø"/>
            </a:pPr>
            <a:endParaRPr lang="el-GR" sz="2000" dirty="0" smtClean="0">
              <a:solidFill>
                <a:schemeClr val="bg1"/>
              </a:solidFill>
              <a:latin typeface="Arial" pitchFamily="34" charset="0"/>
              <a:cs typeface="Arial" pitchFamily="34" charset="0"/>
            </a:endParaRPr>
          </a:p>
          <a:p>
            <a:pPr>
              <a:lnSpc>
                <a:spcPct val="200000"/>
              </a:lnSpc>
              <a:buFont typeface="Wingdings" pitchFamily="2" charset="2"/>
              <a:buChar char="Ø"/>
            </a:pPr>
            <a:r>
              <a:rPr lang="el-GR" sz="2000" dirty="0" smtClean="0">
                <a:solidFill>
                  <a:schemeClr val="bg1"/>
                </a:solidFill>
                <a:latin typeface="Arial" pitchFamily="34" charset="0"/>
                <a:cs typeface="Arial" pitchFamily="34" charset="0"/>
              </a:rPr>
              <a:t>       Φυσική Γ΄ Ενιαίου Λυκείου  Τόμος Ι (ΥΑΠ).</a:t>
            </a:r>
          </a:p>
          <a:p>
            <a:pPr>
              <a:lnSpc>
                <a:spcPct val="200000"/>
              </a:lnSpc>
              <a:buFont typeface="Wingdings" pitchFamily="2" charset="2"/>
              <a:buChar char="Ø"/>
            </a:pPr>
            <a:endParaRPr lang="el-GR" sz="2000" dirty="0" smtClean="0">
              <a:solidFill>
                <a:schemeClr val="bg1"/>
              </a:solidFill>
              <a:latin typeface="Arial" pitchFamily="34" charset="0"/>
              <a:cs typeface="Arial" pitchFamily="34" charset="0"/>
            </a:endParaRPr>
          </a:p>
          <a:p>
            <a:pPr>
              <a:lnSpc>
                <a:spcPct val="200000"/>
              </a:lnSpc>
              <a:buFont typeface="Wingdings" pitchFamily="2" charset="2"/>
              <a:buChar char="Ø"/>
            </a:pPr>
            <a:r>
              <a:rPr lang="el-GR" sz="2000" dirty="0" smtClean="0">
                <a:solidFill>
                  <a:schemeClr val="bg1"/>
                </a:solidFill>
                <a:latin typeface="Arial" pitchFamily="34" charset="0"/>
                <a:cs typeface="Arial" pitchFamily="34" charset="0"/>
              </a:rPr>
              <a:t>        </a:t>
            </a:r>
            <a:r>
              <a:rPr lang="el-GR" sz="2000" dirty="0" smtClean="0">
                <a:solidFill>
                  <a:schemeClr val="bg1"/>
                </a:solidFill>
                <a:latin typeface="Arial" pitchFamily="34" charset="0"/>
                <a:cs typeface="Arial" pitchFamily="34" charset="0"/>
              </a:rPr>
              <a:t>Ψ.Ε.Π</a:t>
            </a:r>
            <a:r>
              <a:rPr lang="en-US" sz="2000" dirty="0" smtClean="0">
                <a:solidFill>
                  <a:schemeClr val="bg1"/>
                </a:solidFill>
                <a:latin typeface="Arial" pitchFamily="34" charset="0"/>
                <a:cs typeface="Arial" pitchFamily="34" charset="0"/>
              </a:rPr>
              <a:t> </a:t>
            </a:r>
            <a:r>
              <a:rPr lang="el-GR" sz="2000" dirty="0" smtClean="0">
                <a:solidFill>
                  <a:schemeClr val="bg1"/>
                </a:solidFill>
                <a:latin typeface="Arial" pitchFamily="34" charset="0"/>
                <a:cs typeface="Arial" pitchFamily="34" charset="0"/>
              </a:rPr>
              <a:t>( Ψηφιακά Εκπαιδευτικά Πακέτα) </a:t>
            </a:r>
            <a:endParaRPr lang="el-GR" sz="2000" dirty="0" smtClean="0">
              <a:solidFill>
                <a:schemeClr val="bg1"/>
              </a:solidFill>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352606"/>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600" u="sng" kern="0" dirty="0" smtClean="0">
                <a:solidFill>
                  <a:schemeClr val="bg1"/>
                </a:solidFill>
                <a:latin typeface="Arial" pitchFamily="34" charset="0"/>
                <a:cs typeface="Arial" pitchFamily="34" charset="0"/>
              </a:rPr>
              <a:t>Διδακτική  Παρέμβαση</a:t>
            </a:r>
            <a:endParaRPr kumimoji="1" lang="el-GR" sz="36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Rectangle 2"/>
          <p:cNvSpPr/>
          <p:nvPr/>
        </p:nvSpPr>
        <p:spPr>
          <a:xfrm>
            <a:off x="0" y="1417156"/>
            <a:ext cx="9144000" cy="3693319"/>
          </a:xfrm>
          <a:prstGeom prst="rect">
            <a:avLst/>
          </a:prstGeom>
        </p:spPr>
        <p:txBody>
          <a:bodyPr wrap="square">
            <a:spAutoFit/>
          </a:bodyPr>
          <a:lstStyle/>
          <a:p>
            <a:pPr>
              <a:lnSpc>
                <a:spcPct val="150000"/>
              </a:lnSpc>
              <a:buFont typeface="Wingdings" pitchFamily="2" charset="2"/>
              <a:buChar char="Ø"/>
            </a:pPr>
            <a:r>
              <a:rPr lang="el-GR" sz="2400" dirty="0" smtClean="0">
                <a:solidFill>
                  <a:schemeClr val="bg1"/>
                </a:solidFill>
                <a:latin typeface="Arial" pitchFamily="34" charset="0"/>
                <a:cs typeface="Arial" pitchFamily="34" charset="0"/>
              </a:rPr>
              <a:t>   </a:t>
            </a:r>
            <a:r>
              <a:rPr lang="el-GR" sz="2400" i="1" u="sng" dirty="0" smtClean="0">
                <a:solidFill>
                  <a:schemeClr val="bg1"/>
                </a:solidFill>
                <a:latin typeface="Arial" pitchFamily="34" charset="0"/>
                <a:cs typeface="Arial" pitchFamily="34" charset="0"/>
              </a:rPr>
              <a:t>Ομάδα Ελέγχου</a:t>
            </a:r>
            <a:r>
              <a:rPr lang="el-GR" sz="2400" dirty="0" smtClean="0">
                <a:solidFill>
                  <a:schemeClr val="bg1"/>
                </a:solidFill>
                <a:latin typeface="Arial" pitchFamily="34" charset="0"/>
                <a:cs typeface="Arial" pitchFamily="34" charset="0"/>
              </a:rPr>
              <a:t>: </a:t>
            </a:r>
            <a:r>
              <a:rPr lang="el-GR" sz="2000" dirty="0" smtClean="0">
                <a:solidFill>
                  <a:schemeClr val="bg1"/>
                </a:solidFill>
                <a:latin typeface="Arial" pitchFamily="34" charset="0"/>
                <a:cs typeface="Arial" pitchFamily="34" charset="0"/>
              </a:rPr>
              <a:t>Παραδοσιακός Τρόπος Διδασκαλίας (Άμεση μετάδοση</a:t>
            </a:r>
          </a:p>
          <a:p>
            <a:pPr>
              <a:lnSpc>
                <a:spcPct val="150000"/>
              </a:lnSpc>
            </a:pPr>
            <a:r>
              <a:rPr lang="el-GR" sz="2000" dirty="0" smtClean="0">
                <a:solidFill>
                  <a:schemeClr val="bg1"/>
                </a:solidFill>
                <a:latin typeface="Arial" pitchFamily="34" charset="0"/>
                <a:cs typeface="Arial" pitchFamily="34" charset="0"/>
              </a:rPr>
              <a:t>                                        γνώσης από τον Καθηγητή, Λύση Ασκήσεων)</a:t>
            </a:r>
            <a:endParaRPr lang="el-GR" sz="2400" dirty="0" smtClean="0">
              <a:solidFill>
                <a:schemeClr val="bg1"/>
              </a:solidFill>
              <a:latin typeface="Arial" pitchFamily="34" charset="0"/>
              <a:cs typeface="Arial" pitchFamily="34" charset="0"/>
            </a:endParaRPr>
          </a:p>
          <a:p>
            <a:pPr>
              <a:lnSpc>
                <a:spcPct val="150000"/>
              </a:lnSpc>
            </a:pPr>
            <a:endParaRPr lang="el-GR" sz="2400" dirty="0" smtClean="0">
              <a:solidFill>
                <a:schemeClr val="bg1"/>
              </a:solidFill>
              <a:latin typeface="Arial" pitchFamily="34" charset="0"/>
              <a:cs typeface="Arial" pitchFamily="34" charset="0"/>
            </a:endParaRPr>
          </a:p>
          <a:p>
            <a:pPr>
              <a:lnSpc>
                <a:spcPct val="150000"/>
              </a:lnSpc>
              <a:buFont typeface="Wingdings" pitchFamily="2" charset="2"/>
              <a:buChar char="Ø"/>
            </a:pPr>
            <a:r>
              <a:rPr lang="el-GR" sz="2800" dirty="0" smtClean="0">
                <a:solidFill>
                  <a:schemeClr val="bg1"/>
                </a:solidFill>
                <a:latin typeface="Arial" pitchFamily="34" charset="0"/>
                <a:cs typeface="Arial" pitchFamily="34" charset="0"/>
              </a:rPr>
              <a:t>   </a:t>
            </a:r>
            <a:r>
              <a:rPr lang="el-GR" sz="2400" i="1" u="sng" dirty="0" smtClean="0">
                <a:solidFill>
                  <a:schemeClr val="bg1"/>
                </a:solidFill>
                <a:latin typeface="Arial" pitchFamily="34" charset="0"/>
                <a:cs typeface="Arial" pitchFamily="34" charset="0"/>
              </a:rPr>
              <a:t>Πειραματική Ομάδα</a:t>
            </a:r>
            <a:r>
              <a:rPr lang="el-GR" sz="2400" u="sng" dirty="0" smtClean="0">
                <a:solidFill>
                  <a:schemeClr val="bg1"/>
                </a:solidFill>
                <a:latin typeface="Arial" pitchFamily="34" charset="0"/>
                <a:cs typeface="Arial" pitchFamily="34" charset="0"/>
              </a:rPr>
              <a:t>:</a:t>
            </a:r>
            <a:r>
              <a:rPr lang="el-GR" sz="2400" dirty="0" smtClean="0">
                <a:solidFill>
                  <a:schemeClr val="bg1"/>
                </a:solidFill>
                <a:latin typeface="Arial" pitchFamily="34" charset="0"/>
                <a:cs typeface="Arial" pitchFamily="34" charset="0"/>
              </a:rPr>
              <a:t>  </a:t>
            </a:r>
            <a:r>
              <a:rPr lang="el-GR" sz="2000" dirty="0" smtClean="0">
                <a:solidFill>
                  <a:schemeClr val="bg1"/>
                </a:solidFill>
                <a:latin typeface="Arial" pitchFamily="34" charset="0"/>
                <a:cs typeface="Arial" pitchFamily="34" charset="0"/>
              </a:rPr>
              <a:t>Χρήση προσομοιώσεων με βάση τα ΨΕΠ  </a:t>
            </a:r>
          </a:p>
          <a:p>
            <a:pPr>
              <a:lnSpc>
                <a:spcPct val="150000"/>
              </a:lnSpc>
            </a:pPr>
            <a:r>
              <a:rPr lang="el-GR" sz="2000" dirty="0" smtClean="0">
                <a:solidFill>
                  <a:schemeClr val="bg1"/>
                </a:solidFill>
                <a:latin typeface="Arial" pitchFamily="34" charset="0"/>
                <a:cs typeface="Arial" pitchFamily="34" charset="0"/>
              </a:rPr>
              <a:t>                                                  (Ψηφιακά Εκπαιδευτικά Πακέτα) που   </a:t>
            </a:r>
          </a:p>
          <a:p>
            <a:pPr>
              <a:lnSpc>
                <a:spcPct val="150000"/>
              </a:lnSpc>
            </a:pPr>
            <a:r>
              <a:rPr lang="el-GR" sz="2000" dirty="0" smtClean="0">
                <a:solidFill>
                  <a:schemeClr val="bg1"/>
                </a:solidFill>
                <a:latin typeface="Arial" pitchFamily="34" charset="0"/>
                <a:cs typeface="Arial" pitchFamily="34" charset="0"/>
              </a:rPr>
              <a:t>                                                   ετοιμάστηκαν από το ΠΚ σε συνεργασία με το  </a:t>
            </a:r>
          </a:p>
          <a:p>
            <a:pPr>
              <a:lnSpc>
                <a:spcPct val="150000"/>
              </a:lnSpc>
            </a:pPr>
            <a:r>
              <a:rPr lang="el-GR" sz="2000" dirty="0" smtClean="0">
                <a:solidFill>
                  <a:schemeClr val="bg1"/>
                </a:solidFill>
                <a:latin typeface="Arial" pitchFamily="34" charset="0"/>
                <a:cs typeface="Arial" pitchFamily="34" charset="0"/>
              </a:rPr>
              <a:t>                                                   ΥΠΠ.</a:t>
            </a:r>
            <a:endParaRPr lang="en-US" sz="2000" dirty="0" smtClean="0">
              <a:solidFill>
                <a:schemeClr val="bg1"/>
              </a:solidFill>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Subtitle 2"/>
          <p:cNvSpPr txBox="1">
            <a:spLocks/>
          </p:cNvSpPr>
          <p:nvPr/>
        </p:nvSpPr>
        <p:spPr>
          <a:xfrm>
            <a:off x="657252" y="214290"/>
            <a:ext cx="7772400" cy="576064"/>
          </a:xfrm>
          <a:prstGeom prst="rect">
            <a:avLst/>
          </a:prstGeom>
        </p:spPr>
        <p:txBody>
          <a:bodyPr vert="horz" rtlCol="0">
            <a:noAutofit/>
          </a:bodyPr>
          <a:lstStyle/>
          <a:p>
            <a:pPr lvl="0" algn="ctr">
              <a:spcBef>
                <a:spcPct val="20000"/>
              </a:spcBef>
              <a:buClr>
                <a:schemeClr val="accent1">
                  <a:shade val="75000"/>
                </a:schemeClr>
              </a:buClr>
              <a:buSzPct val="55000"/>
              <a:defRPr/>
            </a:pPr>
            <a:r>
              <a:rPr kumimoji="1" lang="el-GR" sz="3200" u="sng" kern="0" dirty="0" smtClean="0">
                <a:solidFill>
                  <a:schemeClr val="bg1"/>
                </a:solidFill>
                <a:latin typeface="Arial" pitchFamily="34" charset="0"/>
                <a:cs typeface="Arial" pitchFamily="34" charset="0"/>
              </a:rPr>
              <a:t>ΨΕΠ  (Ψηφιακά  Εκπαιδευτικά  Πακέτα)</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pic>
        <p:nvPicPr>
          <p:cNvPr id="22530" name="Picture 47"/>
          <p:cNvPicPr>
            <a:picLocks noChangeAspect="1" noChangeArrowheads="1"/>
          </p:cNvPicPr>
          <p:nvPr/>
        </p:nvPicPr>
        <p:blipFill>
          <a:blip r:embed="rId3"/>
          <a:srcRect l="44971" t="25505" r="2570" b="34880"/>
          <a:stretch>
            <a:fillRect/>
          </a:stretch>
        </p:blipFill>
        <p:spPr bwMode="auto">
          <a:xfrm>
            <a:off x="0" y="1785926"/>
            <a:ext cx="4500562" cy="2721711"/>
          </a:xfrm>
          <a:prstGeom prst="rect">
            <a:avLst/>
          </a:prstGeom>
          <a:noFill/>
          <a:ln w="9525">
            <a:noFill/>
            <a:miter lim="800000"/>
            <a:headEnd/>
            <a:tailEnd/>
          </a:ln>
        </p:spPr>
      </p:pic>
      <p:pic>
        <p:nvPicPr>
          <p:cNvPr id="22531" name="Picture 84"/>
          <p:cNvPicPr>
            <a:picLocks noChangeAspect="1" noChangeArrowheads="1"/>
          </p:cNvPicPr>
          <p:nvPr/>
        </p:nvPicPr>
        <p:blipFill>
          <a:blip r:embed="rId4"/>
          <a:srcRect l="44911" t="25690" r="3809" b="25099"/>
          <a:stretch>
            <a:fillRect/>
          </a:stretch>
        </p:blipFill>
        <p:spPr bwMode="auto">
          <a:xfrm>
            <a:off x="4426541" y="3571876"/>
            <a:ext cx="4717459" cy="3071834"/>
          </a:xfrm>
          <a:prstGeom prst="rect">
            <a:avLst/>
          </a:prstGeom>
          <a:noFill/>
          <a:ln w="9525">
            <a:noFill/>
            <a:miter lim="800000"/>
            <a:headEnd/>
            <a:tailEnd/>
          </a:ln>
        </p:spPr>
      </p:pic>
      <p:sp>
        <p:nvSpPr>
          <p:cNvPr id="5" name="Rectangle 4"/>
          <p:cNvSpPr/>
          <p:nvPr/>
        </p:nvSpPr>
        <p:spPr>
          <a:xfrm>
            <a:off x="0" y="1142984"/>
            <a:ext cx="9144000" cy="400110"/>
          </a:xfrm>
          <a:prstGeom prst="rect">
            <a:avLst/>
          </a:prstGeom>
        </p:spPr>
        <p:txBody>
          <a:bodyPr wrap="square">
            <a:spAutoFit/>
          </a:bodyPr>
          <a:lstStyle/>
          <a:p>
            <a:pPr algn="just"/>
            <a:r>
              <a:rPr lang="el-GR" sz="2000" dirty="0" smtClean="0">
                <a:solidFill>
                  <a:schemeClr val="bg1"/>
                </a:solidFill>
                <a:latin typeface="Arial" pitchFamily="34" charset="0"/>
                <a:cs typeface="Arial" pitchFamily="34" charset="0"/>
              </a:rPr>
              <a:t>Παιδαγωγική βάση των ΨΕΠ </a:t>
            </a:r>
            <a:r>
              <a:rPr lang="el-GR" sz="2000" b="1" dirty="0" smtClean="0">
                <a:solidFill>
                  <a:schemeClr val="bg1"/>
                </a:solidFill>
                <a:latin typeface="Arial" pitchFamily="34" charset="0"/>
                <a:cs typeface="Arial" pitchFamily="34" charset="0"/>
              </a:rPr>
              <a:t>: </a:t>
            </a:r>
            <a:r>
              <a:rPr lang="el-GR" sz="2000" b="1" dirty="0" err="1" smtClean="0">
                <a:solidFill>
                  <a:schemeClr val="bg1"/>
                </a:solidFill>
                <a:latin typeface="Arial" pitchFamily="34" charset="0"/>
                <a:cs typeface="Arial" pitchFamily="34" charset="0"/>
              </a:rPr>
              <a:t>Οικοδομισμός</a:t>
            </a:r>
            <a:r>
              <a:rPr lang="el-GR" sz="2000" b="1" dirty="0" smtClean="0">
                <a:solidFill>
                  <a:schemeClr val="bg1"/>
                </a:solidFill>
                <a:latin typeface="Arial" pitchFamily="34" charset="0"/>
                <a:cs typeface="Arial" pitchFamily="34" charset="0"/>
              </a:rPr>
              <a:t> και Κοινωνικός </a:t>
            </a:r>
            <a:r>
              <a:rPr lang="el-GR" sz="2000" b="1" dirty="0" err="1" smtClean="0">
                <a:solidFill>
                  <a:schemeClr val="bg1"/>
                </a:solidFill>
                <a:latin typeface="Arial" pitchFamily="34" charset="0"/>
                <a:cs typeface="Arial" pitchFamily="34" charset="0"/>
              </a:rPr>
              <a:t>Οικοδομισμός</a:t>
            </a:r>
            <a:endParaRPr lang="en-US" sz="2000" b="1" dirty="0" smtClean="0">
              <a:solidFill>
                <a:schemeClr val="bg1"/>
              </a:solidFill>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285728"/>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600" u="sng" kern="0" dirty="0" smtClean="0">
                <a:solidFill>
                  <a:schemeClr val="bg1"/>
                </a:solidFill>
                <a:latin typeface="Arial" pitchFamily="34" charset="0"/>
                <a:cs typeface="Arial" pitchFamily="34" charset="0"/>
              </a:rPr>
              <a:t>Μέσα  Συλλογής  Δεδομένων</a:t>
            </a:r>
            <a:endParaRPr kumimoji="1" lang="el-GR" sz="36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4" name="Rectangle 3"/>
          <p:cNvSpPr/>
          <p:nvPr/>
        </p:nvSpPr>
        <p:spPr>
          <a:xfrm>
            <a:off x="285720" y="1142984"/>
            <a:ext cx="8572560" cy="3046988"/>
          </a:xfrm>
          <a:prstGeom prst="rect">
            <a:avLst/>
          </a:prstGeom>
        </p:spPr>
        <p:txBody>
          <a:bodyPr wrap="square">
            <a:spAutoFit/>
          </a:bodyPr>
          <a:lstStyle/>
          <a:p>
            <a:pPr>
              <a:lnSpc>
                <a:spcPct val="150000"/>
              </a:lnSpc>
              <a:buFont typeface="Wingdings" pitchFamily="2" charset="2"/>
              <a:buChar char="Ø"/>
            </a:pPr>
            <a:r>
              <a:rPr lang="el-GR" sz="2800" dirty="0" smtClean="0">
                <a:solidFill>
                  <a:schemeClr val="bg1"/>
                </a:solidFill>
                <a:latin typeface="Arial" pitchFamily="34" charset="0"/>
                <a:cs typeface="Arial" pitchFamily="34" charset="0"/>
              </a:rPr>
              <a:t>   </a:t>
            </a:r>
            <a:r>
              <a:rPr lang="el-GR" sz="2800" u="sng" dirty="0" smtClean="0">
                <a:solidFill>
                  <a:schemeClr val="bg1"/>
                </a:solidFill>
                <a:latin typeface="Arial" pitchFamily="34" charset="0"/>
                <a:cs typeface="Arial" pitchFamily="34" charset="0"/>
              </a:rPr>
              <a:t>ΔΔ1 Διαγνωστικό Δοκίμιο 1</a:t>
            </a:r>
          </a:p>
          <a:p>
            <a:pPr>
              <a:lnSpc>
                <a:spcPct val="150000"/>
              </a:lnSpc>
            </a:pPr>
            <a:r>
              <a:rPr lang="el-GR" sz="2400" dirty="0">
                <a:solidFill>
                  <a:schemeClr val="bg1"/>
                </a:solidFill>
                <a:latin typeface="Arial" pitchFamily="34" charset="0"/>
                <a:cs typeface="Arial" pitchFamily="34" charset="0"/>
              </a:rPr>
              <a:t> </a:t>
            </a:r>
            <a:r>
              <a:rPr lang="el-GR" sz="2400" dirty="0" smtClean="0">
                <a:solidFill>
                  <a:schemeClr val="bg1"/>
                </a:solidFill>
                <a:latin typeface="Arial" pitchFamily="34" charset="0"/>
                <a:cs typeface="Arial" pitchFamily="34" charset="0"/>
              </a:rPr>
              <a:t>     Ομαλή κυκλική κίνηση</a:t>
            </a:r>
          </a:p>
          <a:p>
            <a:pPr>
              <a:lnSpc>
                <a:spcPct val="150000"/>
              </a:lnSpc>
              <a:buFont typeface="Wingdings" pitchFamily="2" charset="2"/>
              <a:buChar char="Ø"/>
            </a:pPr>
            <a:r>
              <a:rPr lang="el-GR" sz="2800" dirty="0" smtClean="0">
                <a:solidFill>
                  <a:schemeClr val="bg1"/>
                </a:solidFill>
                <a:latin typeface="Arial" pitchFamily="34" charset="0"/>
                <a:cs typeface="Arial" pitchFamily="34" charset="0"/>
              </a:rPr>
              <a:t>   </a:t>
            </a:r>
            <a:r>
              <a:rPr lang="el-GR" sz="2800" u="sng" dirty="0" smtClean="0">
                <a:solidFill>
                  <a:schemeClr val="bg1"/>
                </a:solidFill>
                <a:latin typeface="Arial" pitchFamily="34" charset="0"/>
                <a:cs typeface="Arial" pitchFamily="34" charset="0"/>
              </a:rPr>
              <a:t>ΔΔ2 Διαγνωστικό Δοκίμιο 2</a:t>
            </a:r>
          </a:p>
          <a:p>
            <a:pPr>
              <a:lnSpc>
                <a:spcPct val="150000"/>
              </a:lnSpc>
            </a:pPr>
            <a:r>
              <a:rPr lang="el-GR" sz="2400" dirty="0" smtClean="0">
                <a:solidFill>
                  <a:schemeClr val="bg1"/>
                </a:solidFill>
                <a:latin typeface="Arial" pitchFamily="34" charset="0"/>
                <a:cs typeface="Arial" pitchFamily="34" charset="0"/>
              </a:rPr>
              <a:t>      Κεντρομόλος δύναμη, κεντρομόλος επιτάχυνση και    </a:t>
            </a:r>
          </a:p>
          <a:p>
            <a:pPr>
              <a:lnSpc>
                <a:spcPct val="150000"/>
              </a:lnSpc>
            </a:pPr>
            <a:r>
              <a:rPr lang="el-GR" sz="2400" dirty="0">
                <a:solidFill>
                  <a:schemeClr val="bg1"/>
                </a:solidFill>
                <a:latin typeface="Arial" pitchFamily="34" charset="0"/>
                <a:cs typeface="Arial" pitchFamily="34" charset="0"/>
              </a:rPr>
              <a:t> </a:t>
            </a:r>
            <a:r>
              <a:rPr lang="el-GR" sz="2400" dirty="0" smtClean="0">
                <a:solidFill>
                  <a:schemeClr val="bg1"/>
                </a:solidFill>
                <a:latin typeface="Arial" pitchFamily="34" charset="0"/>
                <a:cs typeface="Arial" pitchFamily="34" charset="0"/>
              </a:rPr>
              <a:t>     εφαρμογές κυκλικής κίνησης</a:t>
            </a:r>
            <a:endParaRPr lang="en-US" sz="2400" dirty="0" smtClean="0">
              <a:solidFill>
                <a:schemeClr val="bg1"/>
              </a:solidFill>
              <a:latin typeface="Arial" pitchFamily="34" charset="0"/>
              <a:cs typeface="Arial" pitchFamily="34" charset="0"/>
            </a:endParaRPr>
          </a:p>
        </p:txBody>
      </p:sp>
      <p:sp>
        <p:nvSpPr>
          <p:cNvPr id="5" name="Rectangle 4"/>
          <p:cNvSpPr/>
          <p:nvPr/>
        </p:nvSpPr>
        <p:spPr>
          <a:xfrm>
            <a:off x="285720" y="4357694"/>
            <a:ext cx="8572560" cy="1754326"/>
          </a:xfrm>
          <a:prstGeom prst="rect">
            <a:avLst/>
          </a:prstGeom>
        </p:spPr>
        <p:txBody>
          <a:bodyPr wrap="square">
            <a:spAutoFit/>
          </a:bodyPr>
          <a:lstStyle/>
          <a:p>
            <a:pPr algn="just">
              <a:lnSpc>
                <a:spcPct val="150000"/>
              </a:lnSpc>
            </a:pPr>
            <a:r>
              <a:rPr lang="el-GR" sz="2400" dirty="0">
                <a:solidFill>
                  <a:schemeClr val="bg1"/>
                </a:solidFill>
                <a:latin typeface="Arial" pitchFamily="34" charset="0"/>
                <a:cs typeface="Arial" pitchFamily="34" charset="0"/>
              </a:rPr>
              <a:t>Τα διαγνωστικά δοκίμια περιλάμβαναν </a:t>
            </a:r>
            <a:r>
              <a:rPr lang="el-GR" sz="2400" dirty="0" smtClean="0">
                <a:solidFill>
                  <a:schemeClr val="bg1"/>
                </a:solidFill>
                <a:latin typeface="Arial" pitchFamily="34" charset="0"/>
                <a:cs typeface="Arial" pitchFamily="34" charset="0"/>
              </a:rPr>
              <a:t>ερωτήσεις </a:t>
            </a:r>
            <a:r>
              <a:rPr lang="el-GR" sz="2400" dirty="0">
                <a:solidFill>
                  <a:schemeClr val="bg1"/>
                </a:solidFill>
                <a:latin typeface="Arial" pitchFamily="34" charset="0"/>
                <a:cs typeface="Arial" pitchFamily="34" charset="0"/>
              </a:rPr>
              <a:t>ανοικτού τύπου στα οποία οι μαθητές κλήθηκαν να απαντήσουν και να πραγματοποιήσουν επεξήγηση του συλλογισμού τους. </a:t>
            </a:r>
            <a:endParaRPr lang="en-US" sz="2400" dirty="0">
              <a:solidFill>
                <a:schemeClr val="bg1"/>
              </a:solidFill>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657252" y="352606"/>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Ερευνητικός Σχεδιασμός της Έρευνας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graphicFrame>
        <p:nvGraphicFramePr>
          <p:cNvPr id="8" name="Content Placeholder 3"/>
          <p:cNvGraphicFramePr>
            <a:graphicFrameLocks/>
          </p:cNvGraphicFramePr>
          <p:nvPr/>
        </p:nvGraphicFramePr>
        <p:xfrm>
          <a:off x="1571604" y="1428736"/>
          <a:ext cx="8429684"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4"/>
          <p:cNvSpPr txBox="1">
            <a:spLocks noChangeArrowheads="1"/>
          </p:cNvSpPr>
          <p:nvPr/>
        </p:nvSpPr>
        <p:spPr bwMode="auto">
          <a:xfrm>
            <a:off x="71406" y="1357298"/>
            <a:ext cx="3357586" cy="1200329"/>
          </a:xfrm>
          <a:prstGeom prst="rect">
            <a:avLst/>
          </a:prstGeom>
          <a:noFill/>
          <a:ln w="9525">
            <a:noFill/>
            <a:miter lim="800000"/>
            <a:headEnd/>
            <a:tailEnd/>
          </a:ln>
        </p:spPr>
        <p:txBody>
          <a:bodyPr wrap="square">
            <a:spAutoFit/>
          </a:bodyPr>
          <a:lstStyle/>
          <a:p>
            <a:pPr>
              <a:lnSpc>
                <a:spcPct val="150000"/>
              </a:lnSpc>
            </a:pPr>
            <a:r>
              <a:rPr lang="el-GR" sz="2400" i="1" dirty="0">
                <a:solidFill>
                  <a:schemeClr val="bg1"/>
                </a:solidFill>
                <a:latin typeface="Arial" pitchFamily="34" charset="0"/>
                <a:cs typeface="Arial" pitchFamily="34" charset="0"/>
              </a:rPr>
              <a:t>Έννοιες</a:t>
            </a:r>
            <a:r>
              <a:rPr lang="el-GR" sz="2400" dirty="0" smtClean="0">
                <a:solidFill>
                  <a:schemeClr val="bg1"/>
                </a:solidFill>
                <a:latin typeface="Arial" pitchFamily="34" charset="0"/>
                <a:cs typeface="Arial" pitchFamily="34" charset="0"/>
              </a:rPr>
              <a:t>:</a:t>
            </a:r>
            <a:endParaRPr lang="el-GR" sz="2400" u="sng" dirty="0">
              <a:solidFill>
                <a:schemeClr val="bg1"/>
              </a:solidFill>
              <a:latin typeface="Arial" pitchFamily="34" charset="0"/>
              <a:cs typeface="Arial" pitchFamily="34" charset="0"/>
            </a:endParaRPr>
          </a:p>
          <a:p>
            <a:pPr>
              <a:lnSpc>
                <a:spcPct val="150000"/>
              </a:lnSpc>
            </a:pPr>
            <a:r>
              <a:rPr lang="el-GR" sz="2400" dirty="0" smtClean="0">
                <a:solidFill>
                  <a:schemeClr val="bg1"/>
                </a:solidFill>
                <a:latin typeface="Arial" pitchFamily="34" charset="0"/>
                <a:cs typeface="Arial" pitchFamily="34" charset="0"/>
              </a:rPr>
              <a:t>Ομαλή Κυκλική κίνηση</a:t>
            </a:r>
            <a:endParaRPr lang="el-GR" sz="2400" dirty="0">
              <a:solidFill>
                <a:schemeClr val="bg1"/>
              </a:solidFill>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285728"/>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Ερευνητικός Σχεδιασμός της Έρευνας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graphicFrame>
        <p:nvGraphicFramePr>
          <p:cNvPr id="3" name="Content Placeholder 3"/>
          <p:cNvGraphicFramePr>
            <a:graphicFrameLocks/>
          </p:cNvGraphicFramePr>
          <p:nvPr/>
        </p:nvGraphicFramePr>
        <p:xfrm>
          <a:off x="1500166" y="1428736"/>
          <a:ext cx="8501122"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4"/>
          <p:cNvSpPr txBox="1">
            <a:spLocks noChangeArrowheads="1"/>
          </p:cNvSpPr>
          <p:nvPr/>
        </p:nvSpPr>
        <p:spPr bwMode="auto">
          <a:xfrm>
            <a:off x="71406" y="928670"/>
            <a:ext cx="3786214" cy="2862322"/>
          </a:xfrm>
          <a:prstGeom prst="rect">
            <a:avLst/>
          </a:prstGeom>
          <a:noFill/>
          <a:ln w="9525">
            <a:noFill/>
            <a:miter lim="800000"/>
            <a:headEnd/>
            <a:tailEnd/>
          </a:ln>
        </p:spPr>
        <p:txBody>
          <a:bodyPr wrap="square">
            <a:spAutoFit/>
          </a:bodyPr>
          <a:lstStyle/>
          <a:p>
            <a:pPr>
              <a:lnSpc>
                <a:spcPct val="150000"/>
              </a:lnSpc>
            </a:pPr>
            <a:r>
              <a:rPr lang="el-GR" sz="2400" i="1" dirty="0">
                <a:solidFill>
                  <a:schemeClr val="bg1"/>
                </a:solidFill>
                <a:latin typeface="Arial" pitchFamily="34" charset="0"/>
                <a:cs typeface="Arial" pitchFamily="34" charset="0"/>
              </a:rPr>
              <a:t>Έννοιες</a:t>
            </a:r>
            <a:r>
              <a:rPr lang="el-GR" sz="2400" i="1" dirty="0" smtClean="0">
                <a:solidFill>
                  <a:schemeClr val="bg1"/>
                </a:solidFill>
                <a:latin typeface="Arial" pitchFamily="34" charset="0"/>
                <a:cs typeface="Arial" pitchFamily="34" charset="0"/>
              </a:rPr>
              <a:t>:</a:t>
            </a:r>
            <a:endParaRPr lang="el-GR" sz="2400" i="1" u="sng" dirty="0">
              <a:solidFill>
                <a:schemeClr val="bg1"/>
              </a:solidFill>
              <a:latin typeface="Arial" pitchFamily="34" charset="0"/>
              <a:cs typeface="Arial" pitchFamily="34" charset="0"/>
            </a:endParaRPr>
          </a:p>
          <a:p>
            <a:pPr>
              <a:lnSpc>
                <a:spcPct val="150000"/>
              </a:lnSpc>
            </a:pPr>
            <a:r>
              <a:rPr lang="el-GR" sz="2400" dirty="0" smtClean="0">
                <a:solidFill>
                  <a:schemeClr val="bg1"/>
                </a:solidFill>
                <a:latin typeface="Arial" pitchFamily="34" charset="0"/>
                <a:cs typeface="Arial" pitchFamily="34" charset="0"/>
              </a:rPr>
              <a:t>Κεντρομόλος δύναμη</a:t>
            </a:r>
          </a:p>
          <a:p>
            <a:pPr>
              <a:lnSpc>
                <a:spcPct val="150000"/>
              </a:lnSpc>
            </a:pPr>
            <a:r>
              <a:rPr lang="el-GR" sz="2400" dirty="0" smtClean="0">
                <a:solidFill>
                  <a:schemeClr val="bg1"/>
                </a:solidFill>
                <a:latin typeface="Arial" pitchFamily="34" charset="0"/>
                <a:cs typeface="Arial" pitchFamily="34" charset="0"/>
              </a:rPr>
              <a:t>Κεντρομόλος επιτάχυνση</a:t>
            </a:r>
          </a:p>
          <a:p>
            <a:pPr>
              <a:lnSpc>
                <a:spcPct val="150000"/>
              </a:lnSpc>
            </a:pPr>
            <a:r>
              <a:rPr lang="el-GR" sz="2400" dirty="0" smtClean="0">
                <a:solidFill>
                  <a:schemeClr val="bg1"/>
                </a:solidFill>
                <a:latin typeface="Arial" pitchFamily="34" charset="0"/>
                <a:cs typeface="Arial" pitchFamily="34" charset="0"/>
              </a:rPr>
              <a:t>Εφαρμογές κυκλικής κίνησης</a:t>
            </a:r>
            <a:endParaRPr lang="el-GR" sz="2400" dirty="0">
              <a:solidFill>
                <a:schemeClr val="bg1"/>
              </a:solidFill>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285728"/>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rPr>
              <a:t>Ανάλυση</a:t>
            </a:r>
            <a:r>
              <a:rPr kumimoji="1" lang="el-GR" sz="3200" i="0" u="sng" strike="noStrike" kern="0" cap="none" spc="0" normalizeH="0" noProof="0" dirty="0" smtClean="0">
                <a:ln>
                  <a:noFill/>
                </a:ln>
                <a:solidFill>
                  <a:schemeClr val="bg1"/>
                </a:solidFill>
                <a:effectLst/>
                <a:uLnTx/>
                <a:uFillTx/>
                <a:latin typeface="Arial" pitchFamily="34" charset="0"/>
                <a:cs typeface="Arial" pitchFamily="34" charset="0"/>
              </a:rPr>
              <a:t>  Δεδομένων</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grpSp>
        <p:nvGrpSpPr>
          <p:cNvPr id="14" name="Group 13"/>
          <p:cNvGrpSpPr/>
          <p:nvPr/>
        </p:nvGrpSpPr>
        <p:grpSpPr>
          <a:xfrm>
            <a:off x="285720" y="1357298"/>
            <a:ext cx="8358246" cy="4887716"/>
            <a:chOff x="285720" y="1357298"/>
            <a:chExt cx="8358246" cy="4887716"/>
          </a:xfrm>
        </p:grpSpPr>
        <p:sp>
          <p:nvSpPr>
            <p:cNvPr id="5" name="TextBox 4"/>
            <p:cNvSpPr txBox="1"/>
            <p:nvPr/>
          </p:nvSpPr>
          <p:spPr bwMode="auto">
            <a:xfrm>
              <a:off x="5824566" y="1785926"/>
              <a:ext cx="2819400" cy="954107"/>
            </a:xfrm>
            <a:prstGeom prst="rect">
              <a:avLst/>
            </a:prstGeom>
            <a:solidFill>
              <a:srgbClr val="F3C05B"/>
            </a:solidFill>
            <a:ln>
              <a:solidFill>
                <a:srgbClr val="C2860E"/>
              </a:solidFill>
            </a:ln>
          </p:spPr>
          <p:txBody>
            <a:bodyPr>
              <a:spAutoFit/>
            </a:bodyPr>
            <a:lstStyle/>
            <a:p>
              <a:pPr algn="ctr" fontAlgn="auto">
                <a:spcBef>
                  <a:spcPts val="0"/>
                </a:spcBef>
                <a:spcAft>
                  <a:spcPts val="0"/>
                </a:spcAft>
                <a:defRPr/>
              </a:pPr>
              <a:r>
                <a:rPr lang="el-GR" sz="2800" b="1" dirty="0">
                  <a:solidFill>
                    <a:schemeClr val="bg1"/>
                  </a:solidFill>
                  <a:latin typeface="+mn-lt"/>
                </a:rPr>
                <a:t>Ποσοτική Ανάλυση</a:t>
              </a:r>
              <a:endParaRPr lang="en-US" sz="2800" b="1" dirty="0">
                <a:solidFill>
                  <a:schemeClr val="bg1"/>
                </a:solidFill>
                <a:latin typeface="+mn-lt"/>
              </a:endParaRPr>
            </a:p>
          </p:txBody>
        </p:sp>
        <p:sp>
          <p:nvSpPr>
            <p:cNvPr id="7" name="Up Arrow 6"/>
            <p:cNvSpPr/>
            <p:nvPr/>
          </p:nvSpPr>
          <p:spPr bwMode="auto">
            <a:xfrm rot="5400000">
              <a:off x="5103023" y="1897845"/>
              <a:ext cx="152400" cy="785818"/>
            </a:xfrm>
            <a:prstGeom prst="upArrow">
              <a:avLst/>
            </a:prstGeom>
            <a:solidFill>
              <a:schemeClr val="accent6">
                <a:lumMod val="5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TextBox 8"/>
            <p:cNvSpPr txBox="1"/>
            <p:nvPr/>
          </p:nvSpPr>
          <p:spPr bwMode="auto">
            <a:xfrm>
              <a:off x="285720" y="1357298"/>
              <a:ext cx="4214842" cy="2062103"/>
            </a:xfrm>
            <a:prstGeom prst="rect">
              <a:avLst/>
            </a:prstGeom>
            <a:solidFill>
              <a:srgbClr val="F3C05B"/>
            </a:solidFill>
            <a:ln>
              <a:solidFill>
                <a:srgbClr val="C2860E"/>
              </a:solidFill>
            </a:ln>
          </p:spPr>
          <p:txBody>
            <a:bodyPr wrap="square">
              <a:spAutoFit/>
            </a:bodyPr>
            <a:lstStyle/>
            <a:p>
              <a:pPr algn="ctr" fontAlgn="auto">
                <a:spcBef>
                  <a:spcPts val="0"/>
                </a:spcBef>
                <a:spcAft>
                  <a:spcPts val="0"/>
                </a:spcAft>
                <a:defRPr/>
              </a:pPr>
              <a:endParaRPr lang="en-US" sz="2800" b="1" dirty="0" smtClean="0">
                <a:solidFill>
                  <a:schemeClr val="bg1"/>
                </a:solidFill>
                <a:latin typeface="Arial" pitchFamily="34" charset="0"/>
                <a:cs typeface="Arial" pitchFamily="34" charset="0"/>
              </a:endParaRPr>
            </a:p>
            <a:p>
              <a:pPr algn="ctr" fontAlgn="auto">
                <a:spcBef>
                  <a:spcPts val="0"/>
                </a:spcBef>
                <a:spcAft>
                  <a:spcPts val="0"/>
                </a:spcAft>
                <a:defRPr/>
              </a:pPr>
              <a:r>
                <a:rPr lang="en-US" sz="2400" dirty="0" smtClean="0">
                  <a:solidFill>
                    <a:schemeClr val="bg1"/>
                  </a:solidFill>
                  <a:latin typeface="Arial" pitchFamily="34" charset="0"/>
                  <a:cs typeface="Arial" pitchFamily="34" charset="0"/>
                </a:rPr>
                <a:t>Paired </a:t>
              </a:r>
              <a:r>
                <a:rPr lang="en-US" sz="2400" dirty="0">
                  <a:solidFill>
                    <a:schemeClr val="bg1"/>
                  </a:solidFill>
                  <a:latin typeface="Arial" pitchFamily="34" charset="0"/>
                  <a:cs typeface="Arial" pitchFamily="34" charset="0"/>
                </a:rPr>
                <a:t>Samples </a:t>
              </a:r>
              <a:r>
                <a:rPr lang="en-US" sz="2400" dirty="0" smtClean="0">
                  <a:solidFill>
                    <a:schemeClr val="bg1"/>
                  </a:solidFill>
                  <a:latin typeface="Arial" pitchFamily="34" charset="0"/>
                  <a:cs typeface="Arial" pitchFamily="34" charset="0"/>
                </a:rPr>
                <a:t>t-Test</a:t>
              </a:r>
            </a:p>
            <a:p>
              <a:pPr algn="ctr" fontAlgn="auto">
                <a:spcBef>
                  <a:spcPts val="0"/>
                </a:spcBef>
                <a:spcAft>
                  <a:spcPts val="0"/>
                </a:spcAft>
                <a:defRPr/>
              </a:pPr>
              <a:endParaRPr lang="en-US" sz="2400" dirty="0">
                <a:solidFill>
                  <a:schemeClr val="bg1"/>
                </a:solidFill>
                <a:latin typeface="Arial" pitchFamily="34" charset="0"/>
                <a:cs typeface="Arial" pitchFamily="34" charset="0"/>
              </a:endParaRPr>
            </a:p>
            <a:p>
              <a:pPr algn="ctr" fontAlgn="auto">
                <a:spcBef>
                  <a:spcPts val="0"/>
                </a:spcBef>
                <a:spcAft>
                  <a:spcPts val="0"/>
                </a:spcAft>
                <a:defRPr/>
              </a:pPr>
              <a:r>
                <a:rPr lang="en-US" sz="2400" dirty="0" smtClean="0">
                  <a:solidFill>
                    <a:schemeClr val="bg1"/>
                  </a:solidFill>
                  <a:latin typeface="Arial" pitchFamily="34" charset="0"/>
                  <a:cs typeface="Arial" pitchFamily="34" charset="0"/>
                </a:rPr>
                <a:t>One-Way-ANCOVA</a:t>
              </a:r>
            </a:p>
            <a:p>
              <a:pPr algn="ctr" fontAlgn="auto">
                <a:spcBef>
                  <a:spcPts val="0"/>
                </a:spcBef>
                <a:spcAft>
                  <a:spcPts val="0"/>
                </a:spcAft>
                <a:defRPr/>
              </a:pPr>
              <a:endParaRPr lang="en-US" sz="2800" b="1" dirty="0">
                <a:solidFill>
                  <a:schemeClr val="bg1"/>
                </a:solidFill>
                <a:latin typeface="Arial" pitchFamily="34" charset="0"/>
                <a:cs typeface="Arial" pitchFamily="34" charset="0"/>
              </a:endParaRPr>
            </a:p>
          </p:txBody>
        </p:sp>
        <p:sp>
          <p:nvSpPr>
            <p:cNvPr id="11" name="TextBox 10"/>
            <p:cNvSpPr txBox="1"/>
            <p:nvPr/>
          </p:nvSpPr>
          <p:spPr bwMode="auto">
            <a:xfrm>
              <a:off x="357158" y="4429132"/>
              <a:ext cx="4214842" cy="1815882"/>
            </a:xfrm>
            <a:prstGeom prst="rect">
              <a:avLst/>
            </a:prstGeom>
            <a:solidFill>
              <a:srgbClr val="F3C05B"/>
            </a:solidFill>
            <a:ln>
              <a:solidFill>
                <a:srgbClr val="C2860E"/>
              </a:solidFill>
            </a:ln>
          </p:spPr>
          <p:txBody>
            <a:bodyPr wrap="square">
              <a:spAutoFit/>
            </a:bodyPr>
            <a:lstStyle/>
            <a:p>
              <a:pPr algn="ctr" fontAlgn="auto">
                <a:spcBef>
                  <a:spcPts val="0"/>
                </a:spcBef>
                <a:spcAft>
                  <a:spcPts val="0"/>
                </a:spcAft>
                <a:defRPr/>
              </a:pPr>
              <a:endParaRPr lang="en-US" sz="2800" dirty="0" smtClean="0">
                <a:solidFill>
                  <a:schemeClr val="bg1"/>
                </a:solidFill>
              </a:endParaRPr>
            </a:p>
            <a:p>
              <a:pPr algn="ctr" fontAlgn="auto">
                <a:spcBef>
                  <a:spcPts val="0"/>
                </a:spcBef>
                <a:spcAft>
                  <a:spcPts val="0"/>
                </a:spcAft>
                <a:defRPr/>
              </a:pPr>
              <a:r>
                <a:rPr lang="el-GR" sz="2800" dirty="0" smtClean="0">
                  <a:solidFill>
                    <a:schemeClr val="bg1"/>
                  </a:solidFill>
                </a:rPr>
                <a:t>Κωδικοποίηση</a:t>
              </a:r>
            </a:p>
            <a:p>
              <a:pPr algn="ctr" fontAlgn="auto">
                <a:spcBef>
                  <a:spcPts val="0"/>
                </a:spcBef>
                <a:spcAft>
                  <a:spcPts val="0"/>
                </a:spcAft>
                <a:defRPr/>
              </a:pPr>
              <a:r>
                <a:rPr lang="el-GR" sz="2800" dirty="0" smtClean="0">
                  <a:solidFill>
                    <a:schemeClr val="bg1"/>
                  </a:solidFill>
                </a:rPr>
                <a:t>Απαντήσεων</a:t>
              </a:r>
              <a:endParaRPr lang="en-US" sz="2800" dirty="0" smtClean="0">
                <a:solidFill>
                  <a:schemeClr val="bg1"/>
                </a:solidFill>
              </a:endParaRPr>
            </a:p>
            <a:p>
              <a:pPr algn="ctr" fontAlgn="auto">
                <a:spcBef>
                  <a:spcPts val="0"/>
                </a:spcBef>
                <a:spcAft>
                  <a:spcPts val="0"/>
                </a:spcAft>
                <a:defRPr/>
              </a:pPr>
              <a:endParaRPr lang="en-US" sz="2800" b="1" dirty="0">
                <a:solidFill>
                  <a:schemeClr val="bg1"/>
                </a:solidFill>
                <a:latin typeface="Arial" pitchFamily="34" charset="0"/>
                <a:cs typeface="Arial" pitchFamily="34" charset="0"/>
              </a:endParaRPr>
            </a:p>
          </p:txBody>
        </p:sp>
        <p:sp>
          <p:nvSpPr>
            <p:cNvPr id="12" name="Up Arrow 11"/>
            <p:cNvSpPr/>
            <p:nvPr/>
          </p:nvSpPr>
          <p:spPr bwMode="auto">
            <a:xfrm rot="5400000">
              <a:off x="5103023" y="4755365"/>
              <a:ext cx="152400" cy="785818"/>
            </a:xfrm>
            <a:prstGeom prst="upArrow">
              <a:avLst/>
            </a:prstGeom>
            <a:solidFill>
              <a:schemeClr val="accent6">
                <a:lumMod val="5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TextBox 12"/>
            <p:cNvSpPr txBox="1"/>
            <p:nvPr/>
          </p:nvSpPr>
          <p:spPr bwMode="auto">
            <a:xfrm>
              <a:off x="5824566" y="4689471"/>
              <a:ext cx="2819400" cy="954107"/>
            </a:xfrm>
            <a:prstGeom prst="rect">
              <a:avLst/>
            </a:prstGeom>
            <a:solidFill>
              <a:srgbClr val="F3C05B"/>
            </a:solidFill>
            <a:ln>
              <a:solidFill>
                <a:srgbClr val="C2860E"/>
              </a:solidFill>
            </a:ln>
          </p:spPr>
          <p:txBody>
            <a:bodyPr>
              <a:spAutoFit/>
            </a:bodyPr>
            <a:lstStyle/>
            <a:p>
              <a:pPr algn="ctr" fontAlgn="auto">
                <a:spcBef>
                  <a:spcPts val="0"/>
                </a:spcBef>
                <a:spcAft>
                  <a:spcPts val="0"/>
                </a:spcAft>
                <a:defRPr/>
              </a:pPr>
              <a:r>
                <a:rPr lang="el-GR" sz="2800" b="1" dirty="0" smtClean="0">
                  <a:solidFill>
                    <a:schemeClr val="bg1"/>
                  </a:solidFill>
                  <a:latin typeface="+mn-lt"/>
                </a:rPr>
                <a:t>Π</a:t>
              </a:r>
              <a:r>
                <a:rPr lang="el-GR" sz="2800" b="1" dirty="0" smtClean="0">
                  <a:solidFill>
                    <a:schemeClr val="bg1"/>
                  </a:solidFill>
                </a:rPr>
                <a:t>οι</a:t>
              </a:r>
              <a:r>
                <a:rPr lang="el-GR" sz="2800" b="1" dirty="0" smtClean="0">
                  <a:solidFill>
                    <a:schemeClr val="bg1"/>
                  </a:solidFill>
                  <a:latin typeface="+mn-lt"/>
                </a:rPr>
                <a:t>οτική </a:t>
              </a:r>
              <a:r>
                <a:rPr lang="el-GR" sz="2800" b="1" dirty="0">
                  <a:solidFill>
                    <a:schemeClr val="bg1"/>
                  </a:solidFill>
                  <a:latin typeface="+mn-lt"/>
                </a:rPr>
                <a:t>Ανάλυση</a:t>
              </a:r>
              <a:endParaRPr lang="en-US" sz="2800" b="1" dirty="0">
                <a:solidFill>
                  <a:schemeClr val="bg1"/>
                </a:solidFill>
                <a:latin typeface="+mn-lt"/>
              </a:endParaRPr>
            </a:p>
          </p:txBody>
        </p:sp>
      </p:gr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285728"/>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Αποτελέσματα Ποσοτικής Ανάλυσης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Rectangle 2"/>
          <p:cNvSpPr/>
          <p:nvPr/>
        </p:nvSpPr>
        <p:spPr>
          <a:xfrm>
            <a:off x="71406" y="928670"/>
            <a:ext cx="8572560" cy="577850"/>
          </a:xfrm>
          <a:prstGeom prst="rect">
            <a:avLst/>
          </a:prstGeom>
        </p:spPr>
        <p:txBody>
          <a:bodyPr wrap="square">
            <a:spAutoFit/>
          </a:bodyPr>
          <a:lstStyle/>
          <a:p>
            <a:pPr algn="just">
              <a:lnSpc>
                <a:spcPct val="150000"/>
              </a:lnSpc>
            </a:pPr>
            <a:r>
              <a:rPr lang="el-GR" sz="2400" dirty="0" smtClean="0">
                <a:solidFill>
                  <a:schemeClr val="bg1"/>
                </a:solidFill>
                <a:latin typeface="Arial" pitchFamily="34" charset="0"/>
                <a:cs typeface="Arial" pitchFamily="34" charset="0"/>
              </a:rPr>
              <a:t>   </a:t>
            </a:r>
            <a:r>
              <a:rPr lang="el-GR" sz="2400" i="1" dirty="0" smtClean="0">
                <a:solidFill>
                  <a:schemeClr val="bg1"/>
                </a:solidFill>
                <a:latin typeface="Arial" pitchFamily="34" charset="0"/>
                <a:cs typeface="Arial" pitchFamily="34" charset="0"/>
              </a:rPr>
              <a:t>Απάντηση Ερευνητικού Ερωτήματος 1 </a:t>
            </a:r>
            <a:endParaRPr lang="en-US" sz="2400" i="1" dirty="0">
              <a:solidFill>
                <a:schemeClr val="bg1"/>
              </a:solidFill>
              <a:latin typeface="Arial" pitchFamily="34" charset="0"/>
              <a:cs typeface="Arial" pitchFamily="34" charset="0"/>
            </a:endParaRPr>
          </a:p>
        </p:txBody>
      </p:sp>
      <p:graphicFrame>
        <p:nvGraphicFramePr>
          <p:cNvPr id="7" name="Chart 6"/>
          <p:cNvGraphicFramePr/>
          <p:nvPr/>
        </p:nvGraphicFramePr>
        <p:xfrm>
          <a:off x="4572000" y="1571612"/>
          <a:ext cx="4357718" cy="3714776"/>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1"/>
          <p:cNvSpPr>
            <a:spLocks noChangeArrowheads="1"/>
          </p:cNvSpPr>
          <p:nvPr/>
        </p:nvSpPr>
        <p:spPr bwMode="auto">
          <a:xfrm>
            <a:off x="-32" y="1595612"/>
            <a:ext cx="4500594"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7200" fontAlgn="base">
              <a:lnSpc>
                <a:spcPct val="200000"/>
              </a:lnSpc>
              <a:spcBef>
                <a:spcPct val="0"/>
              </a:spcBef>
              <a:spcAft>
                <a:spcPct val="0"/>
              </a:spcAft>
              <a:buFont typeface="Arial" pitchFamily="34" charset="0"/>
              <a:buChar char="•"/>
            </a:pPr>
            <a:r>
              <a:rPr lang="el-GR" dirty="0" err="1" smtClean="0">
                <a:solidFill>
                  <a:schemeClr val="bg1"/>
                </a:solidFill>
                <a:latin typeface="Arial" pitchFamily="34" charset="0"/>
                <a:ea typeface="Times New Roman" pitchFamily="18" charset="0"/>
                <a:cs typeface="Arial" pitchFamily="34" charset="0"/>
              </a:rPr>
              <a:t>Μ.Ο.</a:t>
            </a:r>
            <a:r>
              <a:rPr lang="el-GR" baseline="-25000" dirty="0" err="1" smtClean="0">
                <a:solidFill>
                  <a:schemeClr val="bg1"/>
                </a:solidFill>
                <a:latin typeface="Arial" pitchFamily="34" charset="0"/>
                <a:ea typeface="Times New Roman" pitchFamily="18" charset="0"/>
                <a:cs typeface="Arial" pitchFamily="34" charset="0"/>
              </a:rPr>
              <a:t>πριν</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r>
              <a:rPr kumimoji="0" lang="el-GR"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24,6%</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Vs</a:t>
            </a:r>
            <a:r>
              <a:rPr kumimoji="0" lang="en-US"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lang="el-GR" dirty="0" err="1" smtClean="0">
                <a:solidFill>
                  <a:schemeClr val="bg1"/>
                </a:solidFill>
                <a:latin typeface="Arial" pitchFamily="34" charset="0"/>
                <a:ea typeface="Times New Roman" pitchFamily="18" charset="0"/>
                <a:cs typeface="Arial" pitchFamily="34" charset="0"/>
              </a:rPr>
              <a:t>Μ.Ο.</a:t>
            </a:r>
            <a:r>
              <a:rPr lang="el-GR" baseline="-25000" dirty="0" err="1" smtClean="0">
                <a:solidFill>
                  <a:schemeClr val="bg1"/>
                </a:solidFill>
                <a:latin typeface="Arial" pitchFamily="34" charset="0"/>
                <a:ea typeface="Times New Roman" pitchFamily="18" charset="0"/>
                <a:cs typeface="Arial" pitchFamily="34" charset="0"/>
              </a:rPr>
              <a:t>μετά</a:t>
            </a:r>
            <a:r>
              <a:rPr lang="el-GR" dirty="0" smtClean="0">
                <a:solidFill>
                  <a:schemeClr val="bg1"/>
                </a:solidFill>
                <a:latin typeface="Arial" pitchFamily="34" charset="0"/>
                <a:ea typeface="Times New Roman" pitchFamily="18" charset="0"/>
                <a:cs typeface="Arial" pitchFamily="34" charset="0"/>
              </a:rPr>
              <a:t>= </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52,4%</a:t>
            </a:r>
          </a:p>
          <a:p>
            <a:pPr lvl="0" indent="457200" fontAlgn="base">
              <a:lnSpc>
                <a:spcPct val="200000"/>
              </a:lnSpc>
              <a:spcBef>
                <a:spcPct val="0"/>
              </a:spcBef>
              <a:spcAft>
                <a:spcPct val="0"/>
              </a:spcAft>
            </a:pPr>
            <a:r>
              <a:rPr kumimoji="0" lang="en-US"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20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Αύξηση = 27,8%.</a:t>
            </a:r>
          </a:p>
        </p:txBody>
      </p:sp>
      <p:sp>
        <p:nvSpPr>
          <p:cNvPr id="6" name="Rectangle 5"/>
          <p:cNvSpPr/>
          <p:nvPr/>
        </p:nvSpPr>
        <p:spPr>
          <a:xfrm>
            <a:off x="0" y="2786058"/>
            <a:ext cx="4357686" cy="2585323"/>
          </a:xfrm>
          <a:prstGeom prst="rect">
            <a:avLst/>
          </a:prstGeom>
        </p:spPr>
        <p:txBody>
          <a:bodyPr wrap="square">
            <a:spAutoFit/>
          </a:bodyPr>
          <a:lstStyle/>
          <a:p>
            <a:pPr lvl="0" indent="457200" algn="just" eaLnBrk="0" fontAlgn="base" hangingPunct="0">
              <a:lnSpc>
                <a:spcPct val="150000"/>
              </a:lnSpc>
              <a:spcBef>
                <a:spcPct val="0"/>
              </a:spcBef>
              <a:spcAft>
                <a:spcPct val="0"/>
              </a:spcAft>
              <a:buFont typeface="Arial" pitchFamily="34" charset="0"/>
              <a:buChar char="•"/>
            </a:pPr>
            <a:r>
              <a:rPr lang="en-US" dirty="0" smtClean="0">
                <a:solidFill>
                  <a:schemeClr val="bg1"/>
                </a:solidFill>
                <a:latin typeface="Arial" pitchFamily="34" charset="0"/>
                <a:ea typeface="Calibri" pitchFamily="34" charset="0"/>
                <a:cs typeface="Arial" pitchFamily="34" charset="0"/>
              </a:rPr>
              <a:t>Paired Samples </a:t>
            </a:r>
            <a:r>
              <a:rPr lang="el-GR" dirty="0" smtClean="0">
                <a:solidFill>
                  <a:schemeClr val="bg1"/>
                </a:solidFill>
                <a:latin typeface="Arial" pitchFamily="34" charset="0"/>
                <a:ea typeface="Times New Roman" pitchFamily="18" charset="0"/>
                <a:cs typeface="Arial" pitchFamily="34" charset="0"/>
              </a:rPr>
              <a:t>Τ-</a:t>
            </a:r>
            <a:r>
              <a:rPr lang="en-US" dirty="0" smtClean="0">
                <a:solidFill>
                  <a:schemeClr val="bg1"/>
                </a:solidFill>
                <a:latin typeface="Arial" pitchFamily="34" charset="0"/>
                <a:ea typeface="Calibri" pitchFamily="34" charset="0"/>
                <a:cs typeface="Arial" pitchFamily="34" charset="0"/>
              </a:rPr>
              <a:t>Test</a:t>
            </a:r>
            <a:r>
              <a:rPr lang="el-GR" dirty="0" smtClean="0">
                <a:solidFill>
                  <a:schemeClr val="bg1"/>
                </a:solidFill>
                <a:latin typeface="Arial" pitchFamily="34" charset="0"/>
                <a:ea typeface="Times New Roman" pitchFamily="18" charset="0"/>
                <a:cs typeface="Arial" pitchFamily="34" charset="0"/>
              </a:rPr>
              <a:t> για το ΔΔ1 έδειξε ότι </a:t>
            </a:r>
            <a:r>
              <a:rPr lang="en-GB" b="1" dirty="0" smtClean="0">
                <a:solidFill>
                  <a:schemeClr val="bg1"/>
                </a:solidFill>
                <a:latin typeface="Arial" pitchFamily="34" charset="0"/>
                <a:ea typeface="Calibri" pitchFamily="34" charset="0"/>
                <a:cs typeface="Times New Roman" pitchFamily="18" charset="0"/>
              </a:rPr>
              <a:t>t(17)=</a:t>
            </a:r>
            <a:r>
              <a:rPr lang="el-GR" b="1" dirty="0" smtClean="0">
                <a:solidFill>
                  <a:schemeClr val="bg1"/>
                </a:solidFill>
                <a:latin typeface="Arial" pitchFamily="34" charset="0"/>
                <a:ea typeface="Calibri" pitchFamily="34" charset="0"/>
                <a:cs typeface="Times New Roman" pitchFamily="18" charset="0"/>
              </a:rPr>
              <a:t>5,35</a:t>
            </a:r>
            <a:r>
              <a:rPr lang="en-GB" b="1" dirty="0" smtClean="0">
                <a:solidFill>
                  <a:schemeClr val="bg1"/>
                </a:solidFill>
                <a:latin typeface="Arial" pitchFamily="34" charset="0"/>
                <a:ea typeface="Calibri" pitchFamily="34" charset="0"/>
                <a:cs typeface="Times New Roman" pitchFamily="18" charset="0"/>
              </a:rPr>
              <a:t>, p&lt;0.001</a:t>
            </a:r>
            <a:r>
              <a:rPr lang="el-GR" b="1" dirty="0" smtClean="0">
                <a:solidFill>
                  <a:schemeClr val="bg1"/>
                </a:solidFill>
                <a:latin typeface="Arial" pitchFamily="34" charset="0"/>
                <a:ea typeface="Calibri" pitchFamily="34" charset="0"/>
                <a:cs typeface="Times New Roman" pitchFamily="18" charset="0"/>
              </a:rPr>
              <a:t> </a:t>
            </a:r>
            <a:r>
              <a:rPr lang="el-GR" b="1" dirty="0" smtClean="0">
                <a:solidFill>
                  <a:schemeClr val="bg1"/>
                </a:solidFill>
                <a:latin typeface="Arial" pitchFamily="34" charset="0"/>
                <a:ea typeface="Calibri" pitchFamily="34" charset="0"/>
                <a:cs typeface="Times New Roman" pitchFamily="18" charset="0"/>
                <a:sym typeface="Symbol"/>
              </a:rPr>
              <a:t></a:t>
            </a:r>
            <a:r>
              <a:rPr lang="en-US" dirty="0" smtClean="0">
                <a:solidFill>
                  <a:schemeClr val="bg1"/>
                </a:solidFill>
                <a:latin typeface="Arial" pitchFamily="34" charset="0"/>
                <a:ea typeface="Calibri" pitchFamily="34" charset="0"/>
                <a:cs typeface="Times New Roman" pitchFamily="18" charset="0"/>
                <a:sym typeface="Symbol"/>
              </a:rPr>
              <a:t> </a:t>
            </a:r>
            <a:r>
              <a:rPr lang="el-GR" b="1" dirty="0" smtClean="0">
                <a:solidFill>
                  <a:schemeClr val="bg1"/>
                </a:solidFill>
                <a:latin typeface="Arial" pitchFamily="34" charset="0"/>
                <a:ea typeface="Times New Roman" pitchFamily="18" charset="0"/>
                <a:cs typeface="Arial" pitchFamily="34" charset="0"/>
              </a:rPr>
              <a:t>στατιστικά σημαντικές διαφορές </a:t>
            </a:r>
            <a:r>
              <a:rPr lang="el-GR" dirty="0" smtClean="0">
                <a:solidFill>
                  <a:schemeClr val="bg1"/>
                </a:solidFill>
                <a:latin typeface="Arial" pitchFamily="34" charset="0"/>
                <a:ea typeface="Times New Roman" pitchFamily="18" charset="0"/>
                <a:cs typeface="Arial" pitchFamily="34" charset="0"/>
              </a:rPr>
              <a:t>ανάμεσα στο </a:t>
            </a:r>
            <a:r>
              <a:rPr lang="en-US" dirty="0" smtClean="0">
                <a:solidFill>
                  <a:schemeClr val="bg1"/>
                </a:solidFill>
                <a:latin typeface="Arial" pitchFamily="34" charset="0"/>
                <a:ea typeface="Times New Roman" pitchFamily="18" charset="0"/>
                <a:cs typeface="Arial" pitchFamily="34" charset="0"/>
              </a:rPr>
              <a:t>M.O </a:t>
            </a:r>
            <a:r>
              <a:rPr lang="el-GR" dirty="0" smtClean="0">
                <a:solidFill>
                  <a:schemeClr val="bg1"/>
                </a:solidFill>
                <a:latin typeface="Arial" pitchFamily="34" charset="0"/>
                <a:ea typeface="Times New Roman" pitchFamily="18" charset="0"/>
                <a:cs typeface="Arial" pitchFamily="34" charset="0"/>
              </a:rPr>
              <a:t>της επίδοσης των μαθητών της Ομάδας Ελέγχου πριν και μετά την διδακτική παρέμβαση.</a:t>
            </a:r>
          </a:p>
        </p:txBody>
      </p:sp>
      <p:sp>
        <p:nvSpPr>
          <p:cNvPr id="8" name="Rectangle 7"/>
          <p:cNvSpPr/>
          <p:nvPr/>
        </p:nvSpPr>
        <p:spPr>
          <a:xfrm>
            <a:off x="0" y="5286388"/>
            <a:ext cx="9144000" cy="1615827"/>
          </a:xfrm>
          <a:prstGeom prst="rect">
            <a:avLst/>
          </a:prstGeom>
        </p:spPr>
        <p:txBody>
          <a:bodyPr wrap="square">
            <a:spAutoFit/>
          </a:bodyPr>
          <a:lstStyle/>
          <a:p>
            <a:pPr lvl="0" indent="457200" algn="just" eaLnBrk="0" fontAlgn="base" hangingPunct="0">
              <a:lnSpc>
                <a:spcPct val="150000"/>
              </a:lnSpc>
              <a:spcBef>
                <a:spcPct val="0"/>
              </a:spcBef>
              <a:spcAft>
                <a:spcPct val="0"/>
              </a:spcAft>
            </a:pP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Άρα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η επίδοση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των μαθητών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μετά τη διδακτική παρέμβαση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είναι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καλύτερη</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σε σχέση με την επίδοσή τους πριν τη διδακτική παρέμβαση. </a:t>
            </a:r>
            <a:endParaRPr lang="el-GR" sz="22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285728"/>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Αποτελέσματα Ποσοτικής Ανάλυσης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Rectangle 2"/>
          <p:cNvSpPr/>
          <p:nvPr/>
        </p:nvSpPr>
        <p:spPr>
          <a:xfrm>
            <a:off x="71406" y="928670"/>
            <a:ext cx="8572560" cy="577850"/>
          </a:xfrm>
          <a:prstGeom prst="rect">
            <a:avLst/>
          </a:prstGeom>
        </p:spPr>
        <p:txBody>
          <a:bodyPr wrap="square">
            <a:spAutoFit/>
          </a:bodyPr>
          <a:lstStyle/>
          <a:p>
            <a:pPr algn="just">
              <a:lnSpc>
                <a:spcPct val="150000"/>
              </a:lnSpc>
            </a:pPr>
            <a:r>
              <a:rPr lang="el-GR" sz="2400" dirty="0" smtClean="0">
                <a:solidFill>
                  <a:schemeClr val="bg1"/>
                </a:solidFill>
                <a:latin typeface="Arial" pitchFamily="34" charset="0"/>
                <a:cs typeface="Arial" pitchFamily="34" charset="0"/>
              </a:rPr>
              <a:t>   </a:t>
            </a:r>
            <a:r>
              <a:rPr lang="el-GR" sz="2400" i="1" dirty="0" smtClean="0">
                <a:solidFill>
                  <a:schemeClr val="bg1"/>
                </a:solidFill>
                <a:latin typeface="Arial" pitchFamily="34" charset="0"/>
                <a:cs typeface="Arial" pitchFamily="34" charset="0"/>
              </a:rPr>
              <a:t>Απάντηση Ερευνητικού Ερωτήματος 1 </a:t>
            </a:r>
            <a:endParaRPr lang="en-US" sz="2400" i="1" dirty="0">
              <a:solidFill>
                <a:schemeClr val="bg1"/>
              </a:solidFill>
              <a:latin typeface="Arial" pitchFamily="34" charset="0"/>
              <a:cs typeface="Arial" pitchFamily="34" charset="0"/>
            </a:endParaRPr>
          </a:p>
        </p:txBody>
      </p:sp>
      <p:graphicFrame>
        <p:nvGraphicFramePr>
          <p:cNvPr id="5" name="Chart 4"/>
          <p:cNvGraphicFramePr/>
          <p:nvPr/>
        </p:nvGraphicFramePr>
        <p:xfrm>
          <a:off x="4572000" y="1571612"/>
          <a:ext cx="4392000" cy="371520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1"/>
          <p:cNvSpPr>
            <a:spLocks noChangeArrowheads="1"/>
          </p:cNvSpPr>
          <p:nvPr/>
        </p:nvSpPr>
        <p:spPr bwMode="auto">
          <a:xfrm>
            <a:off x="-32" y="1595612"/>
            <a:ext cx="4500594"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7200" fontAlgn="base">
              <a:lnSpc>
                <a:spcPct val="200000"/>
              </a:lnSpc>
              <a:spcBef>
                <a:spcPct val="0"/>
              </a:spcBef>
              <a:spcAft>
                <a:spcPct val="0"/>
              </a:spcAft>
              <a:buFont typeface="Arial" pitchFamily="34" charset="0"/>
              <a:buChar char="•"/>
            </a:pPr>
            <a:r>
              <a:rPr lang="el-GR" dirty="0" err="1" smtClean="0">
                <a:solidFill>
                  <a:schemeClr val="bg1"/>
                </a:solidFill>
                <a:latin typeface="Arial" pitchFamily="34" charset="0"/>
                <a:ea typeface="Times New Roman" pitchFamily="18" charset="0"/>
                <a:cs typeface="Arial" pitchFamily="34" charset="0"/>
              </a:rPr>
              <a:t>Μ.Ο.</a:t>
            </a:r>
            <a:r>
              <a:rPr lang="el-GR" baseline="-25000" dirty="0" err="1" smtClean="0">
                <a:solidFill>
                  <a:schemeClr val="bg1"/>
                </a:solidFill>
                <a:latin typeface="Arial" pitchFamily="34" charset="0"/>
                <a:ea typeface="Times New Roman" pitchFamily="18" charset="0"/>
                <a:cs typeface="Arial" pitchFamily="34" charset="0"/>
              </a:rPr>
              <a:t>πριν</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r>
              <a:rPr kumimoji="0" lang="el-GR"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lang="en-US" dirty="0" smtClean="0">
                <a:solidFill>
                  <a:schemeClr val="bg1"/>
                </a:solidFill>
                <a:latin typeface="Arial" pitchFamily="34" charset="0"/>
                <a:ea typeface="Times New Roman" pitchFamily="18" charset="0"/>
                <a:cs typeface="Arial" pitchFamily="34" charset="0"/>
              </a:rPr>
              <a:t>32.1</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Vs</a:t>
            </a:r>
            <a:r>
              <a:rPr kumimoji="0" lang="en-US"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lang="el-GR" dirty="0" err="1" smtClean="0">
                <a:solidFill>
                  <a:schemeClr val="bg1"/>
                </a:solidFill>
                <a:latin typeface="Arial" pitchFamily="34" charset="0"/>
                <a:ea typeface="Times New Roman" pitchFamily="18" charset="0"/>
                <a:cs typeface="Arial" pitchFamily="34" charset="0"/>
              </a:rPr>
              <a:t>Μ.Ο.</a:t>
            </a:r>
            <a:r>
              <a:rPr lang="el-GR" baseline="-25000" dirty="0" err="1" smtClean="0">
                <a:solidFill>
                  <a:schemeClr val="bg1"/>
                </a:solidFill>
                <a:latin typeface="Arial" pitchFamily="34" charset="0"/>
                <a:ea typeface="Times New Roman" pitchFamily="18" charset="0"/>
                <a:cs typeface="Arial" pitchFamily="34" charset="0"/>
              </a:rPr>
              <a:t>μετά</a:t>
            </a:r>
            <a:r>
              <a:rPr lang="el-GR" dirty="0" smtClean="0">
                <a:solidFill>
                  <a:schemeClr val="bg1"/>
                </a:solidFill>
                <a:latin typeface="Arial" pitchFamily="34" charset="0"/>
                <a:ea typeface="Times New Roman" pitchFamily="18" charset="0"/>
                <a:cs typeface="Arial" pitchFamily="34" charset="0"/>
              </a:rPr>
              <a:t>= </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5</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8</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1</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p>
          <a:p>
            <a:pPr lvl="0" indent="457200" fontAlgn="base">
              <a:lnSpc>
                <a:spcPct val="200000"/>
              </a:lnSpc>
              <a:spcBef>
                <a:spcPct val="0"/>
              </a:spcBef>
              <a:spcAft>
                <a:spcPct val="0"/>
              </a:spcAft>
            </a:pPr>
            <a:r>
              <a:rPr kumimoji="0" lang="en-US"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20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Αύξηση = 2</a:t>
            </a:r>
            <a:r>
              <a:rPr kumimoji="0" lang="en-US" sz="20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6</a:t>
            </a:r>
            <a:r>
              <a:rPr kumimoji="0" lang="el-GR" sz="20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p>
        </p:txBody>
      </p:sp>
      <p:sp>
        <p:nvSpPr>
          <p:cNvPr id="7" name="Rectangle 6"/>
          <p:cNvSpPr/>
          <p:nvPr/>
        </p:nvSpPr>
        <p:spPr>
          <a:xfrm>
            <a:off x="0" y="2786058"/>
            <a:ext cx="4357686" cy="2585323"/>
          </a:xfrm>
          <a:prstGeom prst="rect">
            <a:avLst/>
          </a:prstGeom>
        </p:spPr>
        <p:txBody>
          <a:bodyPr wrap="square">
            <a:spAutoFit/>
          </a:bodyPr>
          <a:lstStyle/>
          <a:p>
            <a:pPr lvl="0" indent="457200" algn="just" eaLnBrk="0" fontAlgn="base" hangingPunct="0">
              <a:lnSpc>
                <a:spcPct val="150000"/>
              </a:lnSpc>
              <a:spcBef>
                <a:spcPct val="0"/>
              </a:spcBef>
              <a:spcAft>
                <a:spcPct val="0"/>
              </a:spcAft>
              <a:buFont typeface="Arial" pitchFamily="34" charset="0"/>
              <a:buChar char="•"/>
            </a:pPr>
            <a:r>
              <a:rPr lang="en-US" dirty="0" smtClean="0">
                <a:solidFill>
                  <a:schemeClr val="bg1"/>
                </a:solidFill>
                <a:latin typeface="Arial" pitchFamily="34" charset="0"/>
                <a:ea typeface="Calibri" pitchFamily="34" charset="0"/>
                <a:cs typeface="Arial" pitchFamily="34" charset="0"/>
              </a:rPr>
              <a:t>Paired Samples </a:t>
            </a:r>
            <a:r>
              <a:rPr lang="el-GR" dirty="0" smtClean="0">
                <a:solidFill>
                  <a:schemeClr val="bg1"/>
                </a:solidFill>
                <a:latin typeface="Arial" pitchFamily="34" charset="0"/>
                <a:ea typeface="Times New Roman" pitchFamily="18" charset="0"/>
                <a:cs typeface="Arial" pitchFamily="34" charset="0"/>
              </a:rPr>
              <a:t>Τ-</a:t>
            </a:r>
            <a:r>
              <a:rPr lang="en-US" dirty="0" smtClean="0">
                <a:solidFill>
                  <a:schemeClr val="bg1"/>
                </a:solidFill>
                <a:latin typeface="Arial" pitchFamily="34" charset="0"/>
                <a:ea typeface="Calibri" pitchFamily="34" charset="0"/>
                <a:cs typeface="Arial" pitchFamily="34" charset="0"/>
              </a:rPr>
              <a:t>Test</a:t>
            </a:r>
            <a:r>
              <a:rPr lang="el-GR" dirty="0" smtClean="0">
                <a:solidFill>
                  <a:schemeClr val="bg1"/>
                </a:solidFill>
                <a:latin typeface="Arial" pitchFamily="34" charset="0"/>
                <a:ea typeface="Times New Roman" pitchFamily="18" charset="0"/>
                <a:cs typeface="Arial" pitchFamily="34" charset="0"/>
              </a:rPr>
              <a:t> για το ΔΔ</a:t>
            </a:r>
            <a:r>
              <a:rPr lang="en-US" dirty="0" smtClean="0">
                <a:solidFill>
                  <a:schemeClr val="bg1"/>
                </a:solidFill>
                <a:latin typeface="Arial" pitchFamily="34" charset="0"/>
                <a:ea typeface="Times New Roman" pitchFamily="18" charset="0"/>
                <a:cs typeface="Arial" pitchFamily="34" charset="0"/>
              </a:rPr>
              <a:t>2</a:t>
            </a:r>
            <a:r>
              <a:rPr lang="el-GR" dirty="0" smtClean="0">
                <a:solidFill>
                  <a:schemeClr val="bg1"/>
                </a:solidFill>
                <a:latin typeface="Arial" pitchFamily="34" charset="0"/>
                <a:ea typeface="Times New Roman" pitchFamily="18" charset="0"/>
                <a:cs typeface="Arial" pitchFamily="34" charset="0"/>
              </a:rPr>
              <a:t> έδειξε ότι </a:t>
            </a:r>
            <a:r>
              <a:rPr lang="en-GB" b="1" dirty="0" smtClean="0">
                <a:solidFill>
                  <a:schemeClr val="bg1"/>
                </a:solidFill>
                <a:latin typeface="Arial" pitchFamily="34" charset="0"/>
                <a:ea typeface="Calibri" pitchFamily="34" charset="0"/>
                <a:cs typeface="Times New Roman" pitchFamily="18" charset="0"/>
              </a:rPr>
              <a:t>t(17)=</a:t>
            </a:r>
            <a:r>
              <a:rPr lang="el-GR" b="1" dirty="0" smtClean="0">
                <a:solidFill>
                  <a:schemeClr val="bg1"/>
                </a:solidFill>
                <a:latin typeface="Arial" pitchFamily="34" charset="0"/>
                <a:ea typeface="Calibri" pitchFamily="34" charset="0"/>
                <a:cs typeface="Times New Roman" pitchFamily="18" charset="0"/>
              </a:rPr>
              <a:t>5,</a:t>
            </a:r>
            <a:r>
              <a:rPr lang="en-US" b="1" dirty="0" smtClean="0">
                <a:solidFill>
                  <a:schemeClr val="bg1"/>
                </a:solidFill>
                <a:latin typeface="Arial" pitchFamily="34" charset="0"/>
                <a:ea typeface="Calibri" pitchFamily="34" charset="0"/>
                <a:cs typeface="Times New Roman" pitchFamily="18" charset="0"/>
              </a:rPr>
              <a:t>4</a:t>
            </a:r>
            <a:r>
              <a:rPr lang="en-GB" b="1" dirty="0" smtClean="0">
                <a:solidFill>
                  <a:schemeClr val="bg1"/>
                </a:solidFill>
                <a:latin typeface="Arial" pitchFamily="34" charset="0"/>
                <a:ea typeface="Calibri" pitchFamily="34" charset="0"/>
                <a:cs typeface="Times New Roman" pitchFamily="18" charset="0"/>
              </a:rPr>
              <a:t>, p&lt;0.001</a:t>
            </a:r>
            <a:r>
              <a:rPr lang="el-GR" b="1" dirty="0" smtClean="0">
                <a:solidFill>
                  <a:schemeClr val="bg1"/>
                </a:solidFill>
                <a:latin typeface="Arial" pitchFamily="34" charset="0"/>
                <a:ea typeface="Calibri" pitchFamily="34" charset="0"/>
                <a:cs typeface="Times New Roman" pitchFamily="18" charset="0"/>
              </a:rPr>
              <a:t> </a:t>
            </a:r>
            <a:r>
              <a:rPr lang="el-GR" b="1" dirty="0" smtClean="0">
                <a:solidFill>
                  <a:schemeClr val="bg1"/>
                </a:solidFill>
                <a:latin typeface="Arial" pitchFamily="34" charset="0"/>
                <a:ea typeface="Calibri" pitchFamily="34" charset="0"/>
                <a:cs typeface="Times New Roman" pitchFamily="18" charset="0"/>
                <a:sym typeface="Symbol"/>
              </a:rPr>
              <a:t></a:t>
            </a:r>
            <a:r>
              <a:rPr lang="en-US" dirty="0" smtClean="0">
                <a:solidFill>
                  <a:schemeClr val="bg1"/>
                </a:solidFill>
                <a:latin typeface="Arial" pitchFamily="34" charset="0"/>
                <a:ea typeface="Calibri" pitchFamily="34" charset="0"/>
                <a:cs typeface="Times New Roman" pitchFamily="18" charset="0"/>
                <a:sym typeface="Symbol"/>
              </a:rPr>
              <a:t> </a:t>
            </a:r>
            <a:r>
              <a:rPr lang="el-GR" b="1" dirty="0" smtClean="0">
                <a:solidFill>
                  <a:schemeClr val="bg1"/>
                </a:solidFill>
                <a:latin typeface="Arial" pitchFamily="34" charset="0"/>
                <a:ea typeface="Times New Roman" pitchFamily="18" charset="0"/>
                <a:cs typeface="Arial" pitchFamily="34" charset="0"/>
              </a:rPr>
              <a:t>στατιστικά σημαντικές διαφορές </a:t>
            </a:r>
            <a:r>
              <a:rPr lang="el-GR" dirty="0" smtClean="0">
                <a:solidFill>
                  <a:schemeClr val="bg1"/>
                </a:solidFill>
                <a:latin typeface="Arial" pitchFamily="34" charset="0"/>
                <a:ea typeface="Times New Roman" pitchFamily="18" charset="0"/>
                <a:cs typeface="Arial" pitchFamily="34" charset="0"/>
              </a:rPr>
              <a:t>ανάμεσα στο </a:t>
            </a:r>
            <a:r>
              <a:rPr lang="en-US" dirty="0" smtClean="0">
                <a:solidFill>
                  <a:schemeClr val="bg1"/>
                </a:solidFill>
                <a:latin typeface="Arial" pitchFamily="34" charset="0"/>
                <a:ea typeface="Times New Roman" pitchFamily="18" charset="0"/>
                <a:cs typeface="Arial" pitchFamily="34" charset="0"/>
              </a:rPr>
              <a:t>M.O </a:t>
            </a:r>
            <a:r>
              <a:rPr lang="el-GR" dirty="0" smtClean="0">
                <a:solidFill>
                  <a:schemeClr val="bg1"/>
                </a:solidFill>
                <a:latin typeface="Arial" pitchFamily="34" charset="0"/>
                <a:ea typeface="Times New Roman" pitchFamily="18" charset="0"/>
                <a:cs typeface="Arial" pitchFamily="34" charset="0"/>
              </a:rPr>
              <a:t>της επίδοσης των μαθητών της Ομάδας Ελέγχου πριν και μετά την διδακτική παρέμβαση.</a:t>
            </a:r>
          </a:p>
        </p:txBody>
      </p:sp>
      <p:sp>
        <p:nvSpPr>
          <p:cNvPr id="8" name="Rectangle 7"/>
          <p:cNvSpPr/>
          <p:nvPr/>
        </p:nvSpPr>
        <p:spPr>
          <a:xfrm>
            <a:off x="0" y="5286388"/>
            <a:ext cx="9144000" cy="1615827"/>
          </a:xfrm>
          <a:prstGeom prst="rect">
            <a:avLst/>
          </a:prstGeom>
        </p:spPr>
        <p:txBody>
          <a:bodyPr wrap="square">
            <a:spAutoFit/>
          </a:bodyPr>
          <a:lstStyle/>
          <a:p>
            <a:pPr lvl="0" indent="457200" algn="just" eaLnBrk="0" fontAlgn="base" hangingPunct="0">
              <a:lnSpc>
                <a:spcPct val="150000"/>
              </a:lnSpc>
              <a:spcBef>
                <a:spcPct val="0"/>
              </a:spcBef>
              <a:spcAft>
                <a:spcPct val="0"/>
              </a:spcAft>
            </a:pP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Άρα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η επίδοση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των μαθητών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μετά τη διδακτική παρέμβαση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είναι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καλύτερη</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σε σχέση με την επίδοσή τους πριν τη διδακτική παρέμβαση. </a:t>
            </a:r>
            <a:endParaRPr lang="el-GR" sz="22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285728"/>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Αποτελέσματα Ποσοτικής Ανάλυσης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Rectangle 2"/>
          <p:cNvSpPr/>
          <p:nvPr/>
        </p:nvSpPr>
        <p:spPr>
          <a:xfrm>
            <a:off x="71406" y="928670"/>
            <a:ext cx="8572560" cy="577850"/>
          </a:xfrm>
          <a:prstGeom prst="rect">
            <a:avLst/>
          </a:prstGeom>
        </p:spPr>
        <p:txBody>
          <a:bodyPr wrap="square">
            <a:spAutoFit/>
          </a:bodyPr>
          <a:lstStyle/>
          <a:p>
            <a:pPr algn="just">
              <a:lnSpc>
                <a:spcPct val="150000"/>
              </a:lnSpc>
            </a:pPr>
            <a:r>
              <a:rPr lang="el-GR" sz="2400" dirty="0" smtClean="0">
                <a:solidFill>
                  <a:schemeClr val="bg1"/>
                </a:solidFill>
                <a:latin typeface="Arial" pitchFamily="34" charset="0"/>
                <a:cs typeface="Arial" pitchFamily="34" charset="0"/>
              </a:rPr>
              <a:t>   </a:t>
            </a:r>
            <a:r>
              <a:rPr lang="el-GR" sz="2400" i="1" dirty="0" smtClean="0">
                <a:solidFill>
                  <a:schemeClr val="bg1"/>
                </a:solidFill>
                <a:latin typeface="Arial" pitchFamily="34" charset="0"/>
                <a:cs typeface="Arial" pitchFamily="34" charset="0"/>
              </a:rPr>
              <a:t>Απάντηση Ερευνητικού Ερωτήματος 2 </a:t>
            </a:r>
            <a:endParaRPr lang="en-US" sz="2400" i="1" dirty="0">
              <a:solidFill>
                <a:schemeClr val="bg1"/>
              </a:solidFill>
              <a:latin typeface="Arial" pitchFamily="34" charset="0"/>
              <a:cs typeface="Arial" pitchFamily="34" charset="0"/>
            </a:endParaRPr>
          </a:p>
        </p:txBody>
      </p:sp>
      <p:graphicFrame>
        <p:nvGraphicFramePr>
          <p:cNvPr id="5" name="Chart 4"/>
          <p:cNvGraphicFramePr/>
          <p:nvPr/>
        </p:nvGraphicFramePr>
        <p:xfrm>
          <a:off x="4572000" y="1643050"/>
          <a:ext cx="4392000" cy="371520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1"/>
          <p:cNvSpPr>
            <a:spLocks noChangeArrowheads="1"/>
          </p:cNvSpPr>
          <p:nvPr/>
        </p:nvSpPr>
        <p:spPr bwMode="auto">
          <a:xfrm>
            <a:off x="-32" y="1595612"/>
            <a:ext cx="4500594"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7200" fontAlgn="base">
              <a:lnSpc>
                <a:spcPct val="200000"/>
              </a:lnSpc>
              <a:spcBef>
                <a:spcPct val="0"/>
              </a:spcBef>
              <a:spcAft>
                <a:spcPct val="0"/>
              </a:spcAft>
              <a:buFont typeface="Arial" pitchFamily="34" charset="0"/>
              <a:buChar char="•"/>
            </a:pPr>
            <a:r>
              <a:rPr lang="el-GR" dirty="0" err="1" smtClean="0">
                <a:solidFill>
                  <a:schemeClr val="bg1"/>
                </a:solidFill>
                <a:latin typeface="Arial" pitchFamily="34" charset="0"/>
                <a:ea typeface="Times New Roman" pitchFamily="18" charset="0"/>
                <a:cs typeface="Arial" pitchFamily="34" charset="0"/>
              </a:rPr>
              <a:t>Μ.Ο.</a:t>
            </a:r>
            <a:r>
              <a:rPr lang="el-GR" baseline="-25000" dirty="0" err="1" smtClean="0">
                <a:solidFill>
                  <a:schemeClr val="bg1"/>
                </a:solidFill>
                <a:latin typeface="Arial" pitchFamily="34" charset="0"/>
                <a:ea typeface="Times New Roman" pitchFamily="18" charset="0"/>
                <a:cs typeface="Arial" pitchFamily="34" charset="0"/>
              </a:rPr>
              <a:t>πριν</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r>
              <a:rPr kumimoji="0" lang="el-GR"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n-US" b="0" i="0" u="none" strike="noStrike" cap="none" normalizeH="0" dirty="0" smtClean="0">
                <a:ln>
                  <a:noFill/>
                </a:ln>
                <a:solidFill>
                  <a:schemeClr val="bg1"/>
                </a:solidFill>
                <a:effectLst/>
                <a:latin typeface="Arial" pitchFamily="34" charset="0"/>
                <a:ea typeface="Times New Roman" pitchFamily="18" charset="0"/>
                <a:cs typeface="Arial" pitchFamily="34" charset="0"/>
              </a:rPr>
              <a:t>23.8</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Vs</a:t>
            </a:r>
            <a:r>
              <a:rPr kumimoji="0" lang="en-US"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lang="el-GR" dirty="0" err="1" smtClean="0">
                <a:solidFill>
                  <a:schemeClr val="bg1"/>
                </a:solidFill>
                <a:latin typeface="Arial" pitchFamily="34" charset="0"/>
                <a:ea typeface="Times New Roman" pitchFamily="18" charset="0"/>
                <a:cs typeface="Arial" pitchFamily="34" charset="0"/>
              </a:rPr>
              <a:t>Μ.Ο.</a:t>
            </a:r>
            <a:r>
              <a:rPr lang="el-GR" baseline="-25000" dirty="0" err="1" smtClean="0">
                <a:solidFill>
                  <a:schemeClr val="bg1"/>
                </a:solidFill>
                <a:latin typeface="Arial" pitchFamily="34" charset="0"/>
                <a:ea typeface="Times New Roman" pitchFamily="18" charset="0"/>
                <a:cs typeface="Arial" pitchFamily="34" charset="0"/>
              </a:rPr>
              <a:t>μετά</a:t>
            </a:r>
            <a:r>
              <a:rPr lang="el-GR" dirty="0" smtClean="0">
                <a:solidFill>
                  <a:schemeClr val="bg1"/>
                </a:solidFill>
                <a:latin typeface="Arial" pitchFamily="34" charset="0"/>
                <a:ea typeface="Times New Roman" pitchFamily="18" charset="0"/>
                <a:cs typeface="Arial" pitchFamily="34" charset="0"/>
              </a:rPr>
              <a:t>= </a:t>
            </a:r>
            <a:r>
              <a:rPr lang="en-US" dirty="0" smtClean="0">
                <a:solidFill>
                  <a:schemeClr val="bg1"/>
                </a:solidFill>
                <a:latin typeface="Arial" pitchFamily="34" charset="0"/>
                <a:ea typeface="Times New Roman" pitchFamily="18" charset="0"/>
                <a:cs typeface="Arial" pitchFamily="34" charset="0"/>
              </a:rPr>
              <a:t>73.9</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p>
          <a:p>
            <a:pPr lvl="0" indent="457200" fontAlgn="base">
              <a:lnSpc>
                <a:spcPct val="200000"/>
              </a:lnSpc>
              <a:spcBef>
                <a:spcPct val="0"/>
              </a:spcBef>
              <a:spcAft>
                <a:spcPct val="0"/>
              </a:spcAft>
            </a:pPr>
            <a:r>
              <a:rPr kumimoji="0" lang="en-US"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20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Αύξηση = </a:t>
            </a:r>
            <a:r>
              <a:rPr lang="en-US" sz="2000" b="1" dirty="0" smtClean="0">
                <a:solidFill>
                  <a:schemeClr val="bg1"/>
                </a:solidFill>
                <a:latin typeface="Arial" pitchFamily="34" charset="0"/>
                <a:ea typeface="Times New Roman" pitchFamily="18" charset="0"/>
                <a:cs typeface="Arial" pitchFamily="34" charset="0"/>
              </a:rPr>
              <a:t>50.1</a:t>
            </a:r>
            <a:r>
              <a:rPr kumimoji="0" lang="el-GR" sz="20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p>
        </p:txBody>
      </p:sp>
      <p:sp>
        <p:nvSpPr>
          <p:cNvPr id="7" name="Rectangle 6"/>
          <p:cNvSpPr/>
          <p:nvPr/>
        </p:nvSpPr>
        <p:spPr>
          <a:xfrm>
            <a:off x="0" y="2786058"/>
            <a:ext cx="4357686" cy="2585323"/>
          </a:xfrm>
          <a:prstGeom prst="rect">
            <a:avLst/>
          </a:prstGeom>
        </p:spPr>
        <p:txBody>
          <a:bodyPr wrap="square">
            <a:spAutoFit/>
          </a:bodyPr>
          <a:lstStyle/>
          <a:p>
            <a:pPr lvl="0" indent="457200" algn="just" eaLnBrk="0" fontAlgn="base" hangingPunct="0">
              <a:lnSpc>
                <a:spcPct val="150000"/>
              </a:lnSpc>
              <a:spcBef>
                <a:spcPct val="0"/>
              </a:spcBef>
              <a:spcAft>
                <a:spcPct val="0"/>
              </a:spcAft>
              <a:buFont typeface="Arial" pitchFamily="34" charset="0"/>
              <a:buChar char="•"/>
            </a:pPr>
            <a:r>
              <a:rPr lang="en-US" dirty="0" smtClean="0">
                <a:solidFill>
                  <a:schemeClr val="bg1"/>
                </a:solidFill>
                <a:latin typeface="Arial" pitchFamily="34" charset="0"/>
                <a:ea typeface="Calibri" pitchFamily="34" charset="0"/>
                <a:cs typeface="Arial" pitchFamily="34" charset="0"/>
              </a:rPr>
              <a:t>Paired Samples </a:t>
            </a:r>
            <a:r>
              <a:rPr lang="el-GR" dirty="0" smtClean="0">
                <a:solidFill>
                  <a:schemeClr val="bg1"/>
                </a:solidFill>
                <a:latin typeface="Arial" pitchFamily="34" charset="0"/>
                <a:ea typeface="Times New Roman" pitchFamily="18" charset="0"/>
                <a:cs typeface="Arial" pitchFamily="34" charset="0"/>
              </a:rPr>
              <a:t>Τ-</a:t>
            </a:r>
            <a:r>
              <a:rPr lang="en-US" dirty="0" smtClean="0">
                <a:solidFill>
                  <a:schemeClr val="bg1"/>
                </a:solidFill>
                <a:latin typeface="Arial" pitchFamily="34" charset="0"/>
                <a:ea typeface="Calibri" pitchFamily="34" charset="0"/>
                <a:cs typeface="Arial" pitchFamily="34" charset="0"/>
              </a:rPr>
              <a:t>Test</a:t>
            </a:r>
            <a:r>
              <a:rPr lang="el-GR" dirty="0" smtClean="0">
                <a:solidFill>
                  <a:schemeClr val="bg1"/>
                </a:solidFill>
                <a:latin typeface="Arial" pitchFamily="34" charset="0"/>
                <a:ea typeface="Times New Roman" pitchFamily="18" charset="0"/>
                <a:cs typeface="Arial" pitchFamily="34" charset="0"/>
              </a:rPr>
              <a:t> για το ΔΔ1 έδειξε ότι </a:t>
            </a:r>
            <a:r>
              <a:rPr lang="en-GB" b="1" dirty="0" smtClean="0">
                <a:solidFill>
                  <a:schemeClr val="bg1"/>
                </a:solidFill>
                <a:latin typeface="Arial" pitchFamily="34" charset="0"/>
                <a:ea typeface="Calibri" pitchFamily="34" charset="0"/>
                <a:cs typeface="Times New Roman" pitchFamily="18" charset="0"/>
              </a:rPr>
              <a:t>t(17)=</a:t>
            </a:r>
            <a:r>
              <a:rPr lang="en-US" b="1" dirty="0" smtClean="0">
                <a:solidFill>
                  <a:schemeClr val="bg1"/>
                </a:solidFill>
                <a:latin typeface="Arial" pitchFamily="34" charset="0"/>
                <a:ea typeface="Calibri" pitchFamily="34" charset="0"/>
                <a:cs typeface="Times New Roman" pitchFamily="18" charset="0"/>
              </a:rPr>
              <a:t>14.89</a:t>
            </a:r>
            <a:r>
              <a:rPr lang="en-GB" b="1" dirty="0" smtClean="0">
                <a:solidFill>
                  <a:schemeClr val="bg1"/>
                </a:solidFill>
                <a:latin typeface="Arial" pitchFamily="34" charset="0"/>
                <a:ea typeface="Calibri" pitchFamily="34" charset="0"/>
                <a:cs typeface="Times New Roman" pitchFamily="18" charset="0"/>
              </a:rPr>
              <a:t>, p&lt;0.001</a:t>
            </a:r>
            <a:r>
              <a:rPr lang="el-GR" b="1" dirty="0" smtClean="0">
                <a:solidFill>
                  <a:schemeClr val="bg1"/>
                </a:solidFill>
                <a:latin typeface="Arial" pitchFamily="34" charset="0"/>
                <a:ea typeface="Calibri" pitchFamily="34" charset="0"/>
                <a:cs typeface="Times New Roman" pitchFamily="18" charset="0"/>
              </a:rPr>
              <a:t> </a:t>
            </a:r>
            <a:r>
              <a:rPr lang="el-GR" b="1" dirty="0" smtClean="0">
                <a:solidFill>
                  <a:schemeClr val="bg1"/>
                </a:solidFill>
                <a:latin typeface="Arial" pitchFamily="34" charset="0"/>
                <a:ea typeface="Calibri" pitchFamily="34" charset="0"/>
                <a:cs typeface="Times New Roman" pitchFamily="18" charset="0"/>
                <a:sym typeface="Symbol"/>
              </a:rPr>
              <a:t></a:t>
            </a:r>
            <a:r>
              <a:rPr lang="en-US" dirty="0" smtClean="0">
                <a:solidFill>
                  <a:schemeClr val="bg1"/>
                </a:solidFill>
                <a:latin typeface="Arial" pitchFamily="34" charset="0"/>
                <a:ea typeface="Calibri" pitchFamily="34" charset="0"/>
                <a:cs typeface="Times New Roman" pitchFamily="18" charset="0"/>
                <a:sym typeface="Symbol"/>
              </a:rPr>
              <a:t> </a:t>
            </a:r>
            <a:r>
              <a:rPr lang="el-GR" b="1" dirty="0" smtClean="0">
                <a:solidFill>
                  <a:schemeClr val="bg1"/>
                </a:solidFill>
                <a:latin typeface="Arial" pitchFamily="34" charset="0"/>
                <a:ea typeface="Times New Roman" pitchFamily="18" charset="0"/>
                <a:cs typeface="Arial" pitchFamily="34" charset="0"/>
              </a:rPr>
              <a:t>στατιστικά σημαντικές διαφορές </a:t>
            </a:r>
            <a:r>
              <a:rPr lang="el-GR" dirty="0" smtClean="0">
                <a:solidFill>
                  <a:schemeClr val="bg1"/>
                </a:solidFill>
                <a:latin typeface="Arial" pitchFamily="34" charset="0"/>
                <a:ea typeface="Times New Roman" pitchFamily="18" charset="0"/>
                <a:cs typeface="Arial" pitchFamily="34" charset="0"/>
              </a:rPr>
              <a:t>ανάμεσα στο </a:t>
            </a:r>
            <a:r>
              <a:rPr lang="en-US" dirty="0" smtClean="0">
                <a:solidFill>
                  <a:schemeClr val="bg1"/>
                </a:solidFill>
                <a:latin typeface="Arial" pitchFamily="34" charset="0"/>
                <a:ea typeface="Times New Roman" pitchFamily="18" charset="0"/>
                <a:cs typeface="Arial" pitchFamily="34" charset="0"/>
              </a:rPr>
              <a:t>M.O </a:t>
            </a:r>
            <a:r>
              <a:rPr lang="el-GR" dirty="0" smtClean="0">
                <a:solidFill>
                  <a:schemeClr val="bg1"/>
                </a:solidFill>
                <a:latin typeface="Arial" pitchFamily="34" charset="0"/>
                <a:ea typeface="Times New Roman" pitchFamily="18" charset="0"/>
                <a:cs typeface="Arial" pitchFamily="34" charset="0"/>
              </a:rPr>
              <a:t>της επίδοσης των μαθητών της Ομάδας Ελέγχου πριν και μετά την διδακτική παρέμβαση.</a:t>
            </a:r>
          </a:p>
        </p:txBody>
      </p:sp>
      <p:sp>
        <p:nvSpPr>
          <p:cNvPr id="8" name="Rectangle 7"/>
          <p:cNvSpPr/>
          <p:nvPr/>
        </p:nvSpPr>
        <p:spPr>
          <a:xfrm>
            <a:off x="0" y="5286388"/>
            <a:ext cx="9144000" cy="1615827"/>
          </a:xfrm>
          <a:prstGeom prst="rect">
            <a:avLst/>
          </a:prstGeom>
        </p:spPr>
        <p:txBody>
          <a:bodyPr wrap="square">
            <a:spAutoFit/>
          </a:bodyPr>
          <a:lstStyle/>
          <a:p>
            <a:pPr lvl="0" indent="457200" algn="just" eaLnBrk="0" fontAlgn="base" hangingPunct="0">
              <a:lnSpc>
                <a:spcPct val="150000"/>
              </a:lnSpc>
              <a:spcBef>
                <a:spcPct val="0"/>
              </a:spcBef>
              <a:spcAft>
                <a:spcPct val="0"/>
              </a:spcAft>
            </a:pP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Άρα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η επίδοση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των μαθητών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μετά τη διδακτική παρέμβαση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είναι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καλύτερη</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σε σχέση με την επίδοσή τους πριν τη διδακτική παρέμβαση. </a:t>
            </a:r>
            <a:endParaRPr lang="el-GR" sz="22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5" name="Title 2"/>
          <p:cNvSpPr txBox="1">
            <a:spLocks/>
          </p:cNvSpPr>
          <p:nvPr/>
        </p:nvSpPr>
        <p:spPr>
          <a:xfrm>
            <a:off x="612775" y="142852"/>
            <a:ext cx="8153400" cy="714380"/>
          </a:xfrm>
          <a:prstGeom prst="rect">
            <a:avLst/>
          </a:prstGeom>
        </p:spPr>
        <p:txBody>
          <a:bodyPr/>
          <a:lstStyle/>
          <a:p>
            <a:pPr algn="ctr">
              <a:spcBef>
                <a:spcPct val="0"/>
              </a:spcBef>
            </a:pPr>
            <a:r>
              <a:rPr kumimoji="0" lang="el-GR" sz="3600" i="0" u="sng" strike="noStrike" kern="1200" cap="none" spc="0" normalizeH="0" baseline="0" noProof="0" dirty="0" smtClean="0">
                <a:ln>
                  <a:noFill/>
                </a:ln>
                <a:solidFill>
                  <a:schemeClr val="tx1"/>
                </a:solidFill>
                <a:effectLst/>
                <a:uLnTx/>
                <a:uFillTx/>
                <a:latin typeface="Arial" pitchFamily="34" charset="0"/>
                <a:ea typeface="+mj-ea"/>
                <a:cs typeface="Arial" pitchFamily="34" charset="0"/>
              </a:rPr>
              <a:t>Εισαγωγή</a:t>
            </a:r>
            <a:endParaRPr kumimoji="0" lang="en-US" sz="3600" i="0" u="sng"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
        <p:nvSpPr>
          <p:cNvPr id="25602" name="Rectangle 2"/>
          <p:cNvSpPr>
            <a:spLocks noChangeArrowheads="1"/>
          </p:cNvSpPr>
          <p:nvPr/>
        </p:nvSpPr>
        <p:spPr bwMode="auto">
          <a:xfrm>
            <a:off x="214282" y="928670"/>
            <a:ext cx="8929718" cy="4651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7200" algn="just" fontAlgn="base">
              <a:lnSpc>
                <a:spcPct val="150000"/>
              </a:lnSpc>
              <a:spcBef>
                <a:spcPct val="0"/>
              </a:spcBef>
              <a:spcAft>
                <a:spcPct val="0"/>
              </a:spcAf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Τα τελευταία χρόνια παρατηρείται ένα αυξανόμενο ενδιαφέρον ως προς τη διερεύνηση της αποτελεσματικότητας ειδικά σχεδιασμένων διδακτικών παρεμβάσεων στο πλαίσιο διδασκαλίας και μάθησης των Φυσικών Επιστημών. </a:t>
            </a:r>
          </a:p>
          <a:p>
            <a:pPr lvl="0" indent="457200" algn="just" fontAlgn="base">
              <a:lnSpc>
                <a:spcPct val="150000"/>
              </a:lnSpc>
              <a:spcBef>
                <a:spcPct val="0"/>
              </a:spcBef>
              <a:spcAft>
                <a:spcPct val="0"/>
              </a:spcAft>
            </a:pPr>
            <a:endParaRPr kumimoji="0" lang="el-GR" sz="2000" b="0" i="0" u="none" strike="noStrike" cap="none" normalizeH="0" baseline="0" dirty="0" smtClean="0">
              <a:ln>
                <a:noFill/>
              </a:ln>
              <a:solidFill>
                <a:schemeClr val="tx1"/>
              </a:solidFill>
              <a:effectLst/>
              <a:latin typeface="Arial" pitchFamily="34" charset="0"/>
              <a:ea typeface="Times New Roman" pitchFamily="18" charset="0"/>
              <a:cs typeface="Tahoma" pitchFamily="34" charset="0"/>
            </a:endParaRPr>
          </a:p>
          <a:p>
            <a:pPr lvl="0" indent="457200" algn="just" fontAlgn="base">
              <a:lnSpc>
                <a:spcPct val="150000"/>
              </a:lnSpc>
              <a:spcBef>
                <a:spcPct val="0"/>
              </a:spcBef>
              <a:spcAft>
                <a:spcPct val="0"/>
              </a:spcAft>
            </a:pPr>
            <a:r>
              <a:rPr kumimoji="0" lang="el-GR" sz="20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Το ενδιαφέρον</a:t>
            </a:r>
            <a:r>
              <a:rPr kumimoji="0" lang="el-GR" sz="2000" b="0" i="1" u="none" strike="noStrike" cap="none" normalizeH="0" dirty="0" smtClean="0">
                <a:ln>
                  <a:noFill/>
                </a:ln>
                <a:solidFill>
                  <a:schemeClr val="tx1"/>
                </a:solidFill>
                <a:effectLst/>
                <a:latin typeface="Arial" pitchFamily="34" charset="0"/>
                <a:ea typeface="Times New Roman" pitchFamily="18" charset="0"/>
                <a:cs typeface="Tahoma" pitchFamily="34" charset="0"/>
              </a:rPr>
              <a:t> </a:t>
            </a:r>
            <a:r>
              <a:rPr kumimoji="0" lang="el-GR" sz="20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αυτό αποδίδεται στη διαπίστωση </a:t>
            </a:r>
            <a:r>
              <a:rPr kumimoji="0" lang="el-GR" sz="2000" b="0" i="1" u="sng" strike="noStrike" cap="none" normalizeH="0" baseline="0" dirty="0" smtClean="0">
                <a:ln>
                  <a:noFill/>
                </a:ln>
                <a:solidFill>
                  <a:schemeClr val="tx1"/>
                </a:solidFill>
                <a:effectLst/>
                <a:latin typeface="Arial" pitchFamily="34" charset="0"/>
                <a:ea typeface="Times New Roman" pitchFamily="18" charset="0"/>
                <a:cs typeface="Tahoma" pitchFamily="34" charset="0"/>
              </a:rPr>
              <a:t>της μη αποτελεσματικότητας των παραδοσιακών μεθόδων διδασκαλίας </a:t>
            </a:r>
            <a:r>
              <a:rPr kumimoji="0" lang="el-GR" sz="20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να προωθήσουν</a:t>
            </a:r>
            <a:r>
              <a:rPr kumimoji="0" lang="el-GR" sz="2000" b="0" i="1" u="none" strike="noStrike" cap="none" normalizeH="0" dirty="0" smtClean="0">
                <a:ln>
                  <a:noFill/>
                </a:ln>
                <a:solidFill>
                  <a:schemeClr val="tx1"/>
                </a:solidFill>
                <a:effectLst/>
                <a:latin typeface="Arial" pitchFamily="34" charset="0"/>
                <a:ea typeface="Times New Roman" pitchFamily="18" charset="0"/>
                <a:cs typeface="Tahoma" pitchFamily="34" charset="0"/>
              </a:rPr>
              <a:t> </a:t>
            </a:r>
            <a:r>
              <a:rPr kumimoji="0" lang="el-GR" sz="20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ενιαία, βασικές συνιστώσες που αποτελούν τη μάθηση στις Φυσικές Επιστήμες, γεγονός που δρα ως ανασταλτικός</a:t>
            </a:r>
            <a:r>
              <a:rPr kumimoji="0" lang="el-GR" sz="2000" b="0" i="1" u="none" strike="noStrike" cap="none" normalizeH="0" dirty="0" smtClean="0">
                <a:ln>
                  <a:noFill/>
                </a:ln>
                <a:solidFill>
                  <a:schemeClr val="tx1"/>
                </a:solidFill>
                <a:effectLst/>
                <a:latin typeface="Arial" pitchFamily="34" charset="0"/>
                <a:ea typeface="Times New Roman" pitchFamily="18" charset="0"/>
                <a:cs typeface="Tahoma" pitchFamily="34" charset="0"/>
              </a:rPr>
              <a:t> </a:t>
            </a:r>
            <a:r>
              <a:rPr kumimoji="0" lang="el-GR" sz="20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παράγοντας στην επίτευξη μάθησης (</a:t>
            </a:r>
            <a:r>
              <a:rPr kumimoji="0" lang="en-US" sz="16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Tobin</a:t>
            </a:r>
            <a:r>
              <a:rPr kumimoji="0" lang="el-GR" sz="16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 </a:t>
            </a:r>
            <a:r>
              <a:rPr kumimoji="0" lang="en-US" sz="16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et</a:t>
            </a:r>
            <a:r>
              <a:rPr kumimoji="0" lang="el-GR" sz="16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 </a:t>
            </a:r>
            <a:r>
              <a:rPr kumimoji="0" lang="en-US" sz="16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al</a:t>
            </a:r>
            <a:r>
              <a:rPr kumimoji="0" lang="el-GR" sz="16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 1994)</a:t>
            </a:r>
            <a:r>
              <a:rPr kumimoji="0" lang="el-GR" sz="2000" b="0" i="1" u="none" strike="noStrike" cap="none" normalizeH="0" baseline="0" dirty="0" smtClean="0">
                <a:ln>
                  <a:noFill/>
                </a:ln>
                <a:solidFill>
                  <a:schemeClr val="tx1"/>
                </a:solidFill>
                <a:effectLst/>
                <a:latin typeface="Arial" pitchFamily="34" charset="0"/>
                <a:ea typeface="Times New Roman" pitchFamily="18" charset="0"/>
                <a:cs typeface="Tahoma" pitchFamily="34" charset="0"/>
              </a:rPr>
              <a:t>.</a:t>
            </a:r>
            <a:endParaRPr kumimoji="0" lang="el-G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285728"/>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Αποτελέσματα Ποσοτικής Ανάλυσης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Rectangle 2"/>
          <p:cNvSpPr/>
          <p:nvPr/>
        </p:nvSpPr>
        <p:spPr>
          <a:xfrm>
            <a:off x="71406" y="928670"/>
            <a:ext cx="8572560" cy="577850"/>
          </a:xfrm>
          <a:prstGeom prst="rect">
            <a:avLst/>
          </a:prstGeom>
        </p:spPr>
        <p:txBody>
          <a:bodyPr wrap="square">
            <a:spAutoFit/>
          </a:bodyPr>
          <a:lstStyle/>
          <a:p>
            <a:pPr algn="just">
              <a:lnSpc>
                <a:spcPct val="150000"/>
              </a:lnSpc>
            </a:pPr>
            <a:r>
              <a:rPr lang="el-GR" sz="2400" dirty="0" smtClean="0">
                <a:solidFill>
                  <a:schemeClr val="bg1"/>
                </a:solidFill>
                <a:latin typeface="Arial" pitchFamily="34" charset="0"/>
                <a:cs typeface="Arial" pitchFamily="34" charset="0"/>
              </a:rPr>
              <a:t>   </a:t>
            </a:r>
            <a:r>
              <a:rPr lang="el-GR" sz="2400" i="1" dirty="0" smtClean="0">
                <a:solidFill>
                  <a:schemeClr val="bg1"/>
                </a:solidFill>
                <a:latin typeface="Arial" pitchFamily="34" charset="0"/>
                <a:cs typeface="Arial" pitchFamily="34" charset="0"/>
              </a:rPr>
              <a:t>Απάντηση Ερευνητικού Ερωτήματος 2 </a:t>
            </a:r>
            <a:endParaRPr lang="en-US" sz="2400" i="1" dirty="0">
              <a:solidFill>
                <a:schemeClr val="bg1"/>
              </a:solidFill>
              <a:latin typeface="Arial" pitchFamily="34" charset="0"/>
              <a:cs typeface="Arial" pitchFamily="34" charset="0"/>
            </a:endParaRPr>
          </a:p>
        </p:txBody>
      </p:sp>
      <p:graphicFrame>
        <p:nvGraphicFramePr>
          <p:cNvPr id="4" name="Chart 3"/>
          <p:cNvGraphicFramePr/>
          <p:nvPr/>
        </p:nvGraphicFramePr>
        <p:xfrm>
          <a:off x="4572000" y="1571612"/>
          <a:ext cx="4392000" cy="37152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1"/>
          <p:cNvSpPr>
            <a:spLocks noChangeArrowheads="1"/>
          </p:cNvSpPr>
          <p:nvPr/>
        </p:nvSpPr>
        <p:spPr bwMode="auto">
          <a:xfrm>
            <a:off x="-32" y="1595612"/>
            <a:ext cx="4500594"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7200" fontAlgn="base">
              <a:lnSpc>
                <a:spcPct val="200000"/>
              </a:lnSpc>
              <a:spcBef>
                <a:spcPct val="0"/>
              </a:spcBef>
              <a:spcAft>
                <a:spcPct val="0"/>
              </a:spcAft>
              <a:buFont typeface="Arial" pitchFamily="34" charset="0"/>
              <a:buChar char="•"/>
            </a:pPr>
            <a:r>
              <a:rPr lang="el-GR" dirty="0" err="1" smtClean="0">
                <a:solidFill>
                  <a:schemeClr val="bg1"/>
                </a:solidFill>
                <a:latin typeface="Arial" pitchFamily="34" charset="0"/>
                <a:ea typeface="Times New Roman" pitchFamily="18" charset="0"/>
                <a:cs typeface="Arial" pitchFamily="34" charset="0"/>
              </a:rPr>
              <a:t>Μ.Ο.</a:t>
            </a:r>
            <a:r>
              <a:rPr lang="el-GR" baseline="-25000" dirty="0" err="1" smtClean="0">
                <a:solidFill>
                  <a:schemeClr val="bg1"/>
                </a:solidFill>
                <a:latin typeface="Arial" pitchFamily="34" charset="0"/>
                <a:ea typeface="Times New Roman" pitchFamily="18" charset="0"/>
                <a:cs typeface="Arial" pitchFamily="34" charset="0"/>
              </a:rPr>
              <a:t>πριν</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r>
              <a:rPr kumimoji="0" lang="el-GR"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n-US" b="0" i="0" u="none" strike="noStrike" cap="none" normalizeH="0" dirty="0" smtClean="0">
                <a:ln>
                  <a:noFill/>
                </a:ln>
                <a:solidFill>
                  <a:schemeClr val="bg1"/>
                </a:solidFill>
                <a:effectLst/>
                <a:latin typeface="Arial" pitchFamily="34" charset="0"/>
                <a:ea typeface="Times New Roman" pitchFamily="18" charset="0"/>
                <a:cs typeface="Arial" pitchFamily="34" charset="0"/>
              </a:rPr>
              <a:t>21.6</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n-US"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Vs</a:t>
            </a:r>
            <a:r>
              <a:rPr kumimoji="0" lang="en-US"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lang="el-GR" dirty="0" err="1" smtClean="0">
                <a:solidFill>
                  <a:schemeClr val="bg1"/>
                </a:solidFill>
                <a:latin typeface="Arial" pitchFamily="34" charset="0"/>
                <a:ea typeface="Times New Roman" pitchFamily="18" charset="0"/>
                <a:cs typeface="Arial" pitchFamily="34" charset="0"/>
              </a:rPr>
              <a:t>Μ.Ο.</a:t>
            </a:r>
            <a:r>
              <a:rPr lang="el-GR" baseline="-25000" dirty="0" err="1" smtClean="0">
                <a:solidFill>
                  <a:schemeClr val="bg1"/>
                </a:solidFill>
                <a:latin typeface="Arial" pitchFamily="34" charset="0"/>
                <a:ea typeface="Times New Roman" pitchFamily="18" charset="0"/>
                <a:cs typeface="Arial" pitchFamily="34" charset="0"/>
              </a:rPr>
              <a:t>μετά</a:t>
            </a:r>
            <a:r>
              <a:rPr lang="el-GR" dirty="0" smtClean="0">
                <a:solidFill>
                  <a:schemeClr val="bg1"/>
                </a:solidFill>
                <a:latin typeface="Arial" pitchFamily="34" charset="0"/>
                <a:ea typeface="Times New Roman" pitchFamily="18" charset="0"/>
                <a:cs typeface="Arial" pitchFamily="34" charset="0"/>
              </a:rPr>
              <a:t>= </a:t>
            </a:r>
            <a:r>
              <a:rPr lang="en-US" dirty="0" smtClean="0">
                <a:solidFill>
                  <a:schemeClr val="bg1"/>
                </a:solidFill>
                <a:latin typeface="Arial" pitchFamily="34" charset="0"/>
                <a:ea typeface="Times New Roman" pitchFamily="18" charset="0"/>
                <a:cs typeface="Arial" pitchFamily="34" charset="0"/>
              </a:rPr>
              <a:t>81.4</a:t>
            </a:r>
            <a:r>
              <a:rPr kumimoji="0" lang="el-GR"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p>
          <a:p>
            <a:pPr lvl="0" indent="457200" fontAlgn="base">
              <a:lnSpc>
                <a:spcPct val="200000"/>
              </a:lnSpc>
              <a:spcBef>
                <a:spcPct val="0"/>
              </a:spcBef>
              <a:spcAft>
                <a:spcPct val="0"/>
              </a:spcAft>
            </a:pPr>
            <a:r>
              <a:rPr kumimoji="0" lang="en-US"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l-GR" sz="20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Αύξηση = </a:t>
            </a:r>
            <a:r>
              <a:rPr lang="en-US" sz="2000" b="1" dirty="0" smtClean="0">
                <a:solidFill>
                  <a:schemeClr val="bg1"/>
                </a:solidFill>
                <a:latin typeface="Arial" pitchFamily="34" charset="0"/>
                <a:ea typeface="Times New Roman" pitchFamily="18" charset="0"/>
                <a:cs typeface="Arial" pitchFamily="34" charset="0"/>
              </a:rPr>
              <a:t>5</a:t>
            </a:r>
            <a:r>
              <a:rPr lang="el-GR" sz="2000" b="1" dirty="0" smtClean="0">
                <a:solidFill>
                  <a:schemeClr val="bg1"/>
                </a:solidFill>
                <a:latin typeface="Arial" pitchFamily="34" charset="0"/>
                <a:ea typeface="Times New Roman" pitchFamily="18" charset="0"/>
                <a:cs typeface="Arial" pitchFamily="34" charset="0"/>
              </a:rPr>
              <a:t>9</a:t>
            </a:r>
            <a:r>
              <a:rPr lang="en-US" sz="2000" b="1" dirty="0" smtClean="0">
                <a:solidFill>
                  <a:schemeClr val="bg1"/>
                </a:solidFill>
                <a:latin typeface="Arial" pitchFamily="34" charset="0"/>
                <a:ea typeface="Times New Roman" pitchFamily="18" charset="0"/>
                <a:cs typeface="Arial" pitchFamily="34" charset="0"/>
              </a:rPr>
              <a:t>.</a:t>
            </a:r>
            <a:r>
              <a:rPr lang="el-GR" sz="2000" b="1" dirty="0" smtClean="0">
                <a:solidFill>
                  <a:schemeClr val="bg1"/>
                </a:solidFill>
                <a:latin typeface="Arial" pitchFamily="34" charset="0"/>
                <a:ea typeface="Times New Roman" pitchFamily="18" charset="0"/>
                <a:cs typeface="Arial" pitchFamily="34" charset="0"/>
              </a:rPr>
              <a:t>8</a:t>
            </a:r>
            <a:r>
              <a:rPr kumimoji="0" lang="el-GR" sz="20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a:t>
            </a:r>
          </a:p>
        </p:txBody>
      </p:sp>
      <p:sp>
        <p:nvSpPr>
          <p:cNvPr id="6" name="Rectangle 5"/>
          <p:cNvSpPr/>
          <p:nvPr/>
        </p:nvSpPr>
        <p:spPr>
          <a:xfrm>
            <a:off x="0" y="2786058"/>
            <a:ext cx="4357686" cy="2585323"/>
          </a:xfrm>
          <a:prstGeom prst="rect">
            <a:avLst/>
          </a:prstGeom>
        </p:spPr>
        <p:txBody>
          <a:bodyPr wrap="square">
            <a:spAutoFit/>
          </a:bodyPr>
          <a:lstStyle/>
          <a:p>
            <a:pPr lvl="0" indent="457200" algn="just" eaLnBrk="0" fontAlgn="base" hangingPunct="0">
              <a:lnSpc>
                <a:spcPct val="150000"/>
              </a:lnSpc>
              <a:spcBef>
                <a:spcPct val="0"/>
              </a:spcBef>
              <a:spcAft>
                <a:spcPct val="0"/>
              </a:spcAft>
              <a:buFont typeface="Arial" pitchFamily="34" charset="0"/>
              <a:buChar char="•"/>
            </a:pPr>
            <a:r>
              <a:rPr lang="en-US" dirty="0" smtClean="0">
                <a:solidFill>
                  <a:schemeClr val="bg1"/>
                </a:solidFill>
                <a:latin typeface="Arial" pitchFamily="34" charset="0"/>
                <a:ea typeface="Calibri" pitchFamily="34" charset="0"/>
                <a:cs typeface="Arial" pitchFamily="34" charset="0"/>
              </a:rPr>
              <a:t>Paired Samples </a:t>
            </a:r>
            <a:r>
              <a:rPr lang="el-GR" dirty="0" smtClean="0">
                <a:solidFill>
                  <a:schemeClr val="bg1"/>
                </a:solidFill>
                <a:latin typeface="Arial" pitchFamily="34" charset="0"/>
                <a:ea typeface="Times New Roman" pitchFamily="18" charset="0"/>
                <a:cs typeface="Arial" pitchFamily="34" charset="0"/>
              </a:rPr>
              <a:t>Τ-</a:t>
            </a:r>
            <a:r>
              <a:rPr lang="en-US" dirty="0" smtClean="0">
                <a:solidFill>
                  <a:schemeClr val="bg1"/>
                </a:solidFill>
                <a:latin typeface="Arial" pitchFamily="34" charset="0"/>
                <a:ea typeface="Calibri" pitchFamily="34" charset="0"/>
                <a:cs typeface="Arial" pitchFamily="34" charset="0"/>
              </a:rPr>
              <a:t>Test</a:t>
            </a:r>
            <a:r>
              <a:rPr lang="el-GR" dirty="0" smtClean="0">
                <a:solidFill>
                  <a:schemeClr val="bg1"/>
                </a:solidFill>
                <a:latin typeface="Arial" pitchFamily="34" charset="0"/>
                <a:ea typeface="Times New Roman" pitchFamily="18" charset="0"/>
                <a:cs typeface="Arial" pitchFamily="34" charset="0"/>
              </a:rPr>
              <a:t> για το ΔΔ</a:t>
            </a:r>
            <a:r>
              <a:rPr lang="en-US" dirty="0" smtClean="0">
                <a:solidFill>
                  <a:schemeClr val="bg1"/>
                </a:solidFill>
                <a:latin typeface="Arial" pitchFamily="34" charset="0"/>
                <a:ea typeface="Times New Roman" pitchFamily="18" charset="0"/>
                <a:cs typeface="Arial" pitchFamily="34" charset="0"/>
              </a:rPr>
              <a:t>2</a:t>
            </a:r>
            <a:r>
              <a:rPr lang="el-GR" dirty="0" smtClean="0">
                <a:solidFill>
                  <a:schemeClr val="bg1"/>
                </a:solidFill>
                <a:latin typeface="Arial" pitchFamily="34" charset="0"/>
                <a:ea typeface="Times New Roman" pitchFamily="18" charset="0"/>
                <a:cs typeface="Arial" pitchFamily="34" charset="0"/>
              </a:rPr>
              <a:t> έδειξε ότι </a:t>
            </a:r>
            <a:r>
              <a:rPr lang="en-GB" b="1" dirty="0" smtClean="0">
                <a:solidFill>
                  <a:schemeClr val="bg1"/>
                </a:solidFill>
                <a:latin typeface="Arial" pitchFamily="34" charset="0"/>
                <a:ea typeface="Calibri" pitchFamily="34" charset="0"/>
                <a:cs typeface="Times New Roman" pitchFamily="18" charset="0"/>
              </a:rPr>
              <a:t>t(17)=</a:t>
            </a:r>
            <a:r>
              <a:rPr lang="en-US" b="1" dirty="0" smtClean="0">
                <a:solidFill>
                  <a:schemeClr val="bg1"/>
                </a:solidFill>
                <a:latin typeface="Arial" pitchFamily="34" charset="0"/>
                <a:ea typeface="Calibri" pitchFamily="34" charset="0"/>
                <a:cs typeface="Times New Roman" pitchFamily="18" charset="0"/>
              </a:rPr>
              <a:t>13.39</a:t>
            </a:r>
            <a:r>
              <a:rPr lang="en-GB" b="1" dirty="0" smtClean="0">
                <a:solidFill>
                  <a:schemeClr val="bg1"/>
                </a:solidFill>
                <a:latin typeface="Arial" pitchFamily="34" charset="0"/>
                <a:ea typeface="Calibri" pitchFamily="34" charset="0"/>
                <a:cs typeface="Times New Roman" pitchFamily="18" charset="0"/>
              </a:rPr>
              <a:t>, p&lt;0.001</a:t>
            </a:r>
            <a:r>
              <a:rPr lang="el-GR" b="1" dirty="0" smtClean="0">
                <a:solidFill>
                  <a:schemeClr val="bg1"/>
                </a:solidFill>
                <a:latin typeface="Arial" pitchFamily="34" charset="0"/>
                <a:ea typeface="Calibri" pitchFamily="34" charset="0"/>
                <a:cs typeface="Times New Roman" pitchFamily="18" charset="0"/>
              </a:rPr>
              <a:t> </a:t>
            </a:r>
            <a:r>
              <a:rPr lang="el-GR" b="1" dirty="0" smtClean="0">
                <a:solidFill>
                  <a:schemeClr val="bg1"/>
                </a:solidFill>
                <a:latin typeface="Arial" pitchFamily="34" charset="0"/>
                <a:ea typeface="Calibri" pitchFamily="34" charset="0"/>
                <a:cs typeface="Times New Roman" pitchFamily="18" charset="0"/>
                <a:sym typeface="Symbol"/>
              </a:rPr>
              <a:t></a:t>
            </a:r>
            <a:r>
              <a:rPr lang="en-US" dirty="0" smtClean="0">
                <a:solidFill>
                  <a:schemeClr val="bg1"/>
                </a:solidFill>
                <a:latin typeface="Arial" pitchFamily="34" charset="0"/>
                <a:ea typeface="Calibri" pitchFamily="34" charset="0"/>
                <a:cs typeface="Times New Roman" pitchFamily="18" charset="0"/>
                <a:sym typeface="Symbol"/>
              </a:rPr>
              <a:t> </a:t>
            </a:r>
            <a:r>
              <a:rPr lang="el-GR" b="1" dirty="0" smtClean="0">
                <a:solidFill>
                  <a:schemeClr val="bg1"/>
                </a:solidFill>
                <a:latin typeface="Arial" pitchFamily="34" charset="0"/>
                <a:ea typeface="Times New Roman" pitchFamily="18" charset="0"/>
                <a:cs typeface="Arial" pitchFamily="34" charset="0"/>
              </a:rPr>
              <a:t>στατιστικά σημαντικές διαφορές </a:t>
            </a:r>
            <a:r>
              <a:rPr lang="el-GR" dirty="0" smtClean="0">
                <a:solidFill>
                  <a:schemeClr val="bg1"/>
                </a:solidFill>
                <a:latin typeface="Arial" pitchFamily="34" charset="0"/>
                <a:ea typeface="Times New Roman" pitchFamily="18" charset="0"/>
                <a:cs typeface="Arial" pitchFamily="34" charset="0"/>
              </a:rPr>
              <a:t>ανάμεσα στο </a:t>
            </a:r>
            <a:r>
              <a:rPr lang="en-US" dirty="0" smtClean="0">
                <a:solidFill>
                  <a:schemeClr val="bg1"/>
                </a:solidFill>
                <a:latin typeface="Arial" pitchFamily="34" charset="0"/>
                <a:ea typeface="Times New Roman" pitchFamily="18" charset="0"/>
                <a:cs typeface="Arial" pitchFamily="34" charset="0"/>
              </a:rPr>
              <a:t>M.O </a:t>
            </a:r>
            <a:r>
              <a:rPr lang="el-GR" dirty="0" smtClean="0">
                <a:solidFill>
                  <a:schemeClr val="bg1"/>
                </a:solidFill>
                <a:latin typeface="Arial" pitchFamily="34" charset="0"/>
                <a:ea typeface="Times New Roman" pitchFamily="18" charset="0"/>
                <a:cs typeface="Arial" pitchFamily="34" charset="0"/>
              </a:rPr>
              <a:t>της επίδοσης των μαθητών της Ομάδας Ελέγχου πριν και μετά την διδακτική παρέμβαση.</a:t>
            </a:r>
          </a:p>
        </p:txBody>
      </p:sp>
      <p:sp>
        <p:nvSpPr>
          <p:cNvPr id="7" name="Rectangle 6"/>
          <p:cNvSpPr/>
          <p:nvPr/>
        </p:nvSpPr>
        <p:spPr>
          <a:xfrm>
            <a:off x="0" y="5286388"/>
            <a:ext cx="9144000" cy="1615827"/>
          </a:xfrm>
          <a:prstGeom prst="rect">
            <a:avLst/>
          </a:prstGeom>
        </p:spPr>
        <p:txBody>
          <a:bodyPr wrap="square">
            <a:spAutoFit/>
          </a:bodyPr>
          <a:lstStyle/>
          <a:p>
            <a:pPr lvl="0" indent="457200" algn="just" eaLnBrk="0" fontAlgn="base" hangingPunct="0">
              <a:lnSpc>
                <a:spcPct val="150000"/>
              </a:lnSpc>
              <a:spcBef>
                <a:spcPct val="0"/>
              </a:spcBef>
              <a:spcAft>
                <a:spcPct val="0"/>
              </a:spcAft>
            </a:pP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Άρα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η επίδοση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των μαθητών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μετά τη διδακτική παρέμβαση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είναι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καλύτερη</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σε σχέση με την επίδοσή τους πριν τη διδακτική παρέμβαση. </a:t>
            </a:r>
            <a:endParaRPr lang="el-GR" sz="22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2908" y="996719"/>
            <a:ext cx="8572560" cy="577850"/>
          </a:xfrm>
          <a:prstGeom prst="rect">
            <a:avLst/>
          </a:prstGeom>
        </p:spPr>
        <p:txBody>
          <a:bodyPr wrap="square">
            <a:spAutoFit/>
          </a:bodyPr>
          <a:lstStyle/>
          <a:p>
            <a:pPr algn="just">
              <a:lnSpc>
                <a:spcPct val="150000"/>
              </a:lnSpc>
            </a:pPr>
            <a:r>
              <a:rPr lang="el-GR" sz="2400" dirty="0" smtClean="0">
                <a:solidFill>
                  <a:schemeClr val="bg1"/>
                </a:solidFill>
                <a:latin typeface="Arial" pitchFamily="34" charset="0"/>
                <a:cs typeface="Arial" pitchFamily="34" charset="0"/>
              </a:rPr>
              <a:t>   </a:t>
            </a:r>
            <a:r>
              <a:rPr lang="el-GR" sz="2400" i="1" dirty="0" smtClean="0">
                <a:solidFill>
                  <a:schemeClr val="bg1"/>
                </a:solidFill>
                <a:latin typeface="Arial" pitchFamily="34" charset="0"/>
                <a:cs typeface="Arial" pitchFamily="34" charset="0"/>
              </a:rPr>
              <a:t>Απάντηση Ερευνητικού Ερωτήματος 3 </a:t>
            </a:r>
            <a:endParaRPr lang="en-US" sz="2400" i="1" dirty="0">
              <a:solidFill>
                <a:schemeClr val="bg1"/>
              </a:solidFill>
              <a:latin typeface="Arial" pitchFamily="34" charset="0"/>
              <a:cs typeface="Arial" pitchFamily="34" charset="0"/>
            </a:endParaRPr>
          </a:p>
        </p:txBody>
      </p:sp>
      <p:sp>
        <p:nvSpPr>
          <p:cNvPr id="6" name="Subtitle 2"/>
          <p:cNvSpPr txBox="1">
            <a:spLocks/>
          </p:cNvSpPr>
          <p:nvPr/>
        </p:nvSpPr>
        <p:spPr>
          <a:xfrm>
            <a:off x="657252" y="281168"/>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Αποτελέσματα Ποσοτικής Ανάλυσης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pic>
        <p:nvPicPr>
          <p:cNvPr id="31746" name="Chart 29"/>
          <p:cNvPicPr>
            <a:picLocks noChangeArrowheads="1"/>
          </p:cNvPicPr>
          <p:nvPr/>
        </p:nvPicPr>
        <p:blipFill>
          <a:blip r:embed="rId3"/>
          <a:srcRect b="12195"/>
          <a:stretch>
            <a:fillRect/>
          </a:stretch>
        </p:blipFill>
        <p:spPr bwMode="auto">
          <a:xfrm>
            <a:off x="3929058" y="1714488"/>
            <a:ext cx="5214942" cy="3715200"/>
          </a:xfrm>
          <a:prstGeom prst="rect">
            <a:avLst/>
          </a:prstGeom>
          <a:noFill/>
        </p:spPr>
      </p:pic>
      <p:sp>
        <p:nvSpPr>
          <p:cNvPr id="7" name="Rectangle 6"/>
          <p:cNvSpPr/>
          <p:nvPr/>
        </p:nvSpPr>
        <p:spPr>
          <a:xfrm>
            <a:off x="0" y="1571612"/>
            <a:ext cx="4143372" cy="2446824"/>
          </a:xfrm>
          <a:prstGeom prst="rect">
            <a:avLst/>
          </a:prstGeom>
        </p:spPr>
        <p:txBody>
          <a:bodyPr wrap="square">
            <a:spAutoFit/>
          </a:bodyPr>
          <a:lstStyle/>
          <a:p>
            <a:pPr>
              <a:lnSpc>
                <a:spcPct val="150000"/>
              </a:lnSpc>
              <a:buFont typeface="Arial" pitchFamily="34" charset="0"/>
              <a:buChar char="•"/>
            </a:pPr>
            <a:r>
              <a:rPr lang="en-US" dirty="0" smtClean="0">
                <a:solidFill>
                  <a:schemeClr val="bg1"/>
                </a:solidFill>
                <a:latin typeface="Arial" pitchFamily="34" charset="0"/>
                <a:ea typeface="Times New Roman" pitchFamily="18" charset="0"/>
                <a:cs typeface="Arial" pitchFamily="34" charset="0"/>
              </a:rPr>
              <a:t>    M.O </a:t>
            </a:r>
            <a:r>
              <a:rPr lang="el-GR" dirty="0" smtClean="0">
                <a:solidFill>
                  <a:schemeClr val="bg1"/>
                </a:solidFill>
                <a:latin typeface="Arial" pitchFamily="34" charset="0"/>
                <a:ea typeface="Times New Roman" pitchFamily="18" charset="0"/>
                <a:cs typeface="Arial" pitchFamily="34" charset="0"/>
              </a:rPr>
              <a:t>Ομάδας Ελέγχου στο ΔΔ1        </a:t>
            </a:r>
          </a:p>
          <a:p>
            <a:pPr>
              <a:lnSpc>
                <a:spcPct val="150000"/>
              </a:lnSpc>
            </a:pPr>
            <a:r>
              <a:rPr lang="el-GR" dirty="0" smtClean="0">
                <a:solidFill>
                  <a:schemeClr val="bg1"/>
                </a:solidFill>
                <a:latin typeface="Arial" pitchFamily="34" charset="0"/>
                <a:ea typeface="Times New Roman" pitchFamily="18" charset="0"/>
                <a:cs typeface="Arial" pitchFamily="34" charset="0"/>
              </a:rPr>
              <a:t>      </a:t>
            </a:r>
            <a:r>
              <a:rPr lang="en-US" b="1" dirty="0" smtClean="0">
                <a:solidFill>
                  <a:schemeClr val="bg1"/>
                </a:solidFill>
                <a:latin typeface="Arial" pitchFamily="34" charset="0"/>
                <a:ea typeface="Times New Roman" pitchFamily="18" charset="0"/>
                <a:cs typeface="Arial" pitchFamily="34" charset="0"/>
              </a:rPr>
              <a:t>A</a:t>
            </a:r>
            <a:r>
              <a:rPr lang="el-GR" b="1" dirty="0" err="1" smtClean="0">
                <a:solidFill>
                  <a:schemeClr val="bg1"/>
                </a:solidFill>
                <a:latin typeface="Arial" pitchFamily="34" charset="0"/>
                <a:ea typeface="Times New Roman" pitchFamily="18" charset="0"/>
                <a:cs typeface="Arial" pitchFamily="34" charset="0"/>
              </a:rPr>
              <a:t>υξήση</a:t>
            </a:r>
            <a:r>
              <a:rPr lang="el-GR" b="1" dirty="0" smtClean="0">
                <a:solidFill>
                  <a:schemeClr val="bg1"/>
                </a:solidFill>
                <a:latin typeface="Arial" pitchFamily="34" charset="0"/>
                <a:ea typeface="Times New Roman" pitchFamily="18" charset="0"/>
                <a:cs typeface="Arial" pitchFamily="34" charset="0"/>
              </a:rPr>
              <a:t> = 27,8 %</a:t>
            </a:r>
          </a:p>
          <a:p>
            <a:endParaRPr lang="el-GR" b="1" dirty="0" smtClean="0">
              <a:solidFill>
                <a:schemeClr val="bg1"/>
              </a:solidFill>
              <a:latin typeface="Arial" pitchFamily="34" charset="0"/>
              <a:ea typeface="Times New Roman" pitchFamily="18" charset="0"/>
              <a:cs typeface="Arial" pitchFamily="34" charset="0"/>
            </a:endParaRPr>
          </a:p>
          <a:p>
            <a:pPr>
              <a:lnSpc>
                <a:spcPct val="150000"/>
              </a:lnSpc>
              <a:buFont typeface="Arial" pitchFamily="34" charset="0"/>
              <a:buChar char="•"/>
            </a:pPr>
            <a:r>
              <a:rPr lang="en-US" dirty="0" smtClean="0">
                <a:solidFill>
                  <a:schemeClr val="bg1"/>
                </a:solidFill>
                <a:latin typeface="Arial" pitchFamily="34" charset="0"/>
                <a:ea typeface="Times New Roman" pitchFamily="18" charset="0"/>
                <a:cs typeface="Arial" pitchFamily="34" charset="0"/>
              </a:rPr>
              <a:t> </a:t>
            </a:r>
            <a:r>
              <a:rPr lang="el-GR" dirty="0" smtClean="0">
                <a:solidFill>
                  <a:schemeClr val="bg1"/>
                </a:solidFill>
                <a:latin typeface="Arial" pitchFamily="34" charset="0"/>
                <a:ea typeface="Times New Roman" pitchFamily="18" charset="0"/>
                <a:cs typeface="Arial" pitchFamily="34" charset="0"/>
              </a:rPr>
              <a:t>   </a:t>
            </a:r>
            <a:r>
              <a:rPr lang="en-US" dirty="0" smtClean="0">
                <a:solidFill>
                  <a:schemeClr val="bg1"/>
                </a:solidFill>
                <a:latin typeface="Arial" pitchFamily="34" charset="0"/>
                <a:ea typeface="Times New Roman" pitchFamily="18" charset="0"/>
                <a:cs typeface="Arial" pitchFamily="34" charset="0"/>
              </a:rPr>
              <a:t>M.O </a:t>
            </a:r>
            <a:r>
              <a:rPr lang="el-GR" dirty="0" smtClean="0">
                <a:solidFill>
                  <a:schemeClr val="bg1"/>
                </a:solidFill>
                <a:latin typeface="Arial" pitchFamily="34" charset="0"/>
                <a:ea typeface="Times New Roman" pitchFamily="18" charset="0"/>
                <a:cs typeface="Arial" pitchFamily="34" charset="0"/>
              </a:rPr>
              <a:t>Πειραματικής Ομάδας στο </a:t>
            </a:r>
          </a:p>
          <a:p>
            <a:pPr>
              <a:lnSpc>
                <a:spcPct val="150000"/>
              </a:lnSpc>
            </a:pPr>
            <a:r>
              <a:rPr lang="el-GR" dirty="0" smtClean="0">
                <a:solidFill>
                  <a:schemeClr val="bg1"/>
                </a:solidFill>
                <a:latin typeface="Arial" pitchFamily="34" charset="0"/>
                <a:ea typeface="Times New Roman" pitchFamily="18" charset="0"/>
                <a:cs typeface="Arial" pitchFamily="34" charset="0"/>
              </a:rPr>
              <a:t>      ΔΔ1     </a:t>
            </a:r>
            <a:r>
              <a:rPr lang="en-US" b="1" dirty="0" smtClean="0">
                <a:solidFill>
                  <a:schemeClr val="bg1"/>
                </a:solidFill>
                <a:latin typeface="Arial" pitchFamily="34" charset="0"/>
                <a:ea typeface="Times New Roman" pitchFamily="18" charset="0"/>
                <a:cs typeface="Arial" pitchFamily="34" charset="0"/>
              </a:rPr>
              <a:t>A</a:t>
            </a:r>
            <a:r>
              <a:rPr lang="el-GR" b="1" dirty="0" err="1" smtClean="0">
                <a:solidFill>
                  <a:schemeClr val="bg1"/>
                </a:solidFill>
                <a:latin typeface="Arial" pitchFamily="34" charset="0"/>
                <a:ea typeface="Times New Roman" pitchFamily="18" charset="0"/>
                <a:cs typeface="Arial" pitchFamily="34" charset="0"/>
              </a:rPr>
              <a:t>ύξηση</a:t>
            </a:r>
            <a:r>
              <a:rPr lang="el-GR" b="1" dirty="0" smtClean="0">
                <a:solidFill>
                  <a:schemeClr val="bg1"/>
                </a:solidFill>
                <a:latin typeface="Arial" pitchFamily="34" charset="0"/>
                <a:ea typeface="Times New Roman" pitchFamily="18" charset="0"/>
                <a:cs typeface="Arial" pitchFamily="34" charset="0"/>
              </a:rPr>
              <a:t> = 50,1 %</a:t>
            </a:r>
          </a:p>
          <a:p>
            <a:pPr lvl="0">
              <a:lnSpc>
                <a:spcPct val="150000"/>
              </a:lnSpc>
            </a:pPr>
            <a:endParaRPr lang="el-GR" b="1" dirty="0" smtClean="0">
              <a:solidFill>
                <a:schemeClr val="bg1"/>
              </a:solidFill>
              <a:latin typeface="Arial" pitchFamily="34" charset="0"/>
              <a:ea typeface="Times New Roman" pitchFamily="18" charset="0"/>
              <a:cs typeface="Arial" pitchFamily="34" charset="0"/>
            </a:endParaRPr>
          </a:p>
        </p:txBody>
      </p:sp>
      <p:sp>
        <p:nvSpPr>
          <p:cNvPr id="9" name="Rectangle 8"/>
          <p:cNvSpPr/>
          <p:nvPr/>
        </p:nvSpPr>
        <p:spPr>
          <a:xfrm>
            <a:off x="32" y="5572140"/>
            <a:ext cx="9144000" cy="1107996"/>
          </a:xfrm>
          <a:prstGeom prst="rect">
            <a:avLst/>
          </a:prstGeom>
        </p:spPr>
        <p:txBody>
          <a:bodyPr wrap="square">
            <a:spAutoFit/>
          </a:bodyPr>
          <a:lstStyle/>
          <a:p>
            <a:pPr lvl="0" indent="457200" algn="just" eaLnBrk="0" fontAlgn="base" hangingPunct="0">
              <a:lnSpc>
                <a:spcPct val="150000"/>
              </a:lnSpc>
              <a:spcBef>
                <a:spcPct val="0"/>
              </a:spcBef>
              <a:spcAft>
                <a:spcPct val="0"/>
              </a:spcAft>
            </a:pP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Άρα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η επίδοση των μαθητών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στο  ΔΔ1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επηρεάζεται από την μέθοδο που χρησιμοποιήθηκε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στη διδακτική παρέμβαση</a:t>
            </a:r>
            <a:endParaRPr lang="el-GR" sz="22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Rectangle 9"/>
          <p:cNvSpPr/>
          <p:nvPr/>
        </p:nvSpPr>
        <p:spPr>
          <a:xfrm>
            <a:off x="0" y="3746376"/>
            <a:ext cx="3929058" cy="1754326"/>
          </a:xfrm>
          <a:prstGeom prst="rect">
            <a:avLst/>
          </a:prstGeom>
        </p:spPr>
        <p:txBody>
          <a:bodyPr wrap="square">
            <a:spAutoFit/>
          </a:bodyPr>
          <a:lstStyle/>
          <a:p>
            <a:pPr lvl="0">
              <a:lnSpc>
                <a:spcPct val="150000"/>
              </a:lnSpc>
              <a:buFont typeface="Arial" pitchFamily="34" charset="0"/>
              <a:buChar char="•"/>
            </a:pPr>
            <a:r>
              <a:rPr lang="el-GR" dirty="0" smtClean="0">
                <a:solidFill>
                  <a:schemeClr val="bg1"/>
                </a:solidFill>
                <a:latin typeface="Arial" pitchFamily="34" charset="0"/>
                <a:ea typeface="Times New Roman" pitchFamily="18" charset="0"/>
                <a:cs typeface="Arial" pitchFamily="34" charset="0"/>
              </a:rPr>
              <a:t>    Ο στατιστικός έλεγχος </a:t>
            </a:r>
            <a:r>
              <a:rPr lang="en-GB" dirty="0" smtClean="0">
                <a:solidFill>
                  <a:schemeClr val="bg1"/>
                </a:solidFill>
                <a:latin typeface="Arial" pitchFamily="34" charset="0"/>
                <a:ea typeface="Times New Roman" pitchFamily="18" charset="0"/>
                <a:cs typeface="Arial" pitchFamily="34" charset="0"/>
              </a:rPr>
              <a:t>AN</a:t>
            </a:r>
            <a:r>
              <a:rPr lang="en-US" dirty="0" smtClean="0">
                <a:solidFill>
                  <a:schemeClr val="bg1"/>
                </a:solidFill>
                <a:latin typeface="Arial" pitchFamily="34" charset="0"/>
                <a:ea typeface="Times New Roman" pitchFamily="18" charset="0"/>
                <a:cs typeface="Arial" pitchFamily="34" charset="0"/>
              </a:rPr>
              <a:t>C</a:t>
            </a:r>
            <a:r>
              <a:rPr lang="en-GB" dirty="0" smtClean="0">
                <a:solidFill>
                  <a:schemeClr val="bg1"/>
                </a:solidFill>
                <a:latin typeface="Arial" pitchFamily="34" charset="0"/>
                <a:ea typeface="Times New Roman" pitchFamily="18" charset="0"/>
                <a:cs typeface="Arial" pitchFamily="34" charset="0"/>
              </a:rPr>
              <a:t>OVA</a:t>
            </a:r>
            <a:r>
              <a:rPr lang="el-GR" dirty="0" smtClean="0">
                <a:solidFill>
                  <a:schemeClr val="bg1"/>
                </a:solidFill>
                <a:latin typeface="Arial" pitchFamily="34" charset="0"/>
                <a:ea typeface="Times New Roman" pitchFamily="18" charset="0"/>
                <a:cs typeface="Arial" pitchFamily="34" charset="0"/>
              </a:rPr>
              <a:t>    για το ΔΔ1 έδειξε </a:t>
            </a:r>
            <a:r>
              <a:rPr lang="el-GR" b="1" dirty="0" smtClean="0">
                <a:solidFill>
                  <a:schemeClr val="bg1"/>
                </a:solidFill>
                <a:latin typeface="Arial" pitchFamily="34" charset="0"/>
                <a:ea typeface="Times New Roman" pitchFamily="18" charset="0"/>
                <a:cs typeface="Arial" pitchFamily="34" charset="0"/>
              </a:rPr>
              <a:t>ότι </a:t>
            </a:r>
            <a:r>
              <a:rPr lang="en-GB" b="1" dirty="0" smtClean="0">
                <a:solidFill>
                  <a:schemeClr val="bg1"/>
                </a:solidFill>
                <a:latin typeface="Arial" pitchFamily="34" charset="0"/>
                <a:ea typeface="Times New Roman" pitchFamily="18" charset="0"/>
                <a:cs typeface="Arial" pitchFamily="34" charset="0"/>
              </a:rPr>
              <a:t>F</a:t>
            </a:r>
            <a:r>
              <a:rPr lang="en-US" b="1" dirty="0" smtClean="0">
                <a:solidFill>
                  <a:schemeClr val="bg1"/>
                </a:solidFill>
                <a:latin typeface="Arial" pitchFamily="34" charset="0"/>
                <a:ea typeface="Times New Roman" pitchFamily="18" charset="0"/>
                <a:cs typeface="Arial" pitchFamily="34" charset="0"/>
              </a:rPr>
              <a:t>(1, 3</a:t>
            </a:r>
            <a:r>
              <a:rPr lang="el-GR" b="1" dirty="0" smtClean="0">
                <a:solidFill>
                  <a:schemeClr val="bg1"/>
                </a:solidFill>
                <a:latin typeface="Arial" pitchFamily="34" charset="0"/>
                <a:ea typeface="Times New Roman" pitchFamily="18" charset="0"/>
                <a:cs typeface="Arial" pitchFamily="34" charset="0"/>
              </a:rPr>
              <a:t>4</a:t>
            </a:r>
            <a:r>
              <a:rPr lang="en-US" b="1" dirty="0" smtClean="0">
                <a:solidFill>
                  <a:schemeClr val="bg1"/>
                </a:solidFill>
                <a:latin typeface="Arial" pitchFamily="34" charset="0"/>
                <a:ea typeface="Times New Roman" pitchFamily="18" charset="0"/>
                <a:cs typeface="Arial" pitchFamily="34" charset="0"/>
              </a:rPr>
              <a:t>)=</a:t>
            </a:r>
            <a:r>
              <a:rPr lang="el-GR" b="1" dirty="0" smtClean="0">
                <a:solidFill>
                  <a:schemeClr val="bg1"/>
                </a:solidFill>
                <a:latin typeface="Arial" pitchFamily="34" charset="0"/>
                <a:ea typeface="Times New Roman" pitchFamily="18" charset="0"/>
                <a:cs typeface="Arial" pitchFamily="34" charset="0"/>
              </a:rPr>
              <a:t>15.67  </a:t>
            </a:r>
          </a:p>
          <a:p>
            <a:pPr lvl="0">
              <a:lnSpc>
                <a:spcPct val="150000"/>
              </a:lnSpc>
            </a:pPr>
            <a:r>
              <a:rPr lang="en-US" b="1" dirty="0" smtClean="0">
                <a:solidFill>
                  <a:schemeClr val="bg1"/>
                </a:solidFill>
                <a:latin typeface="Arial" pitchFamily="34" charset="0"/>
                <a:ea typeface="Times New Roman" pitchFamily="18" charset="0"/>
                <a:cs typeface="Arial" pitchFamily="34" charset="0"/>
              </a:rPr>
              <a:t> </a:t>
            </a:r>
            <a:r>
              <a:rPr lang="en-GB" b="1" dirty="0" smtClean="0">
                <a:solidFill>
                  <a:schemeClr val="bg1"/>
                </a:solidFill>
                <a:latin typeface="Arial" pitchFamily="34" charset="0"/>
                <a:ea typeface="Times New Roman" pitchFamily="18" charset="0"/>
                <a:cs typeface="Arial" pitchFamily="34" charset="0"/>
              </a:rPr>
              <a:t>p</a:t>
            </a:r>
            <a:r>
              <a:rPr lang="el-GR" b="1" dirty="0" smtClean="0">
                <a:solidFill>
                  <a:schemeClr val="bg1"/>
                </a:solidFill>
                <a:latin typeface="Arial" pitchFamily="34" charset="0"/>
                <a:ea typeface="Times New Roman" pitchFamily="18" charset="0"/>
                <a:cs typeface="Arial" pitchFamily="34" charset="0"/>
              </a:rPr>
              <a:t> &lt; </a:t>
            </a:r>
            <a:r>
              <a:rPr lang="en-US" b="1" dirty="0" smtClean="0">
                <a:solidFill>
                  <a:schemeClr val="bg1"/>
                </a:solidFill>
                <a:latin typeface="Arial" pitchFamily="34" charset="0"/>
                <a:ea typeface="Times New Roman" pitchFamily="18" charset="0"/>
                <a:cs typeface="Arial" pitchFamily="34" charset="0"/>
              </a:rPr>
              <a:t>0</a:t>
            </a:r>
            <a:r>
              <a:rPr lang="el-GR" b="1" dirty="0" smtClean="0">
                <a:solidFill>
                  <a:schemeClr val="bg1"/>
                </a:solidFill>
                <a:latin typeface="Arial" pitchFamily="34" charset="0"/>
                <a:ea typeface="Times New Roman" pitchFamily="18" charset="0"/>
                <a:cs typeface="Arial" pitchFamily="34" charset="0"/>
              </a:rPr>
              <a:t>.001 </a:t>
            </a:r>
            <a:r>
              <a:rPr lang="en-US" b="1" dirty="0" err="1" smtClean="0">
                <a:solidFill>
                  <a:schemeClr val="bg1"/>
                </a:solidFill>
                <a:latin typeface="Arial" pitchFamily="34" charset="0"/>
                <a:ea typeface="Calibri" pitchFamily="34" charset="0"/>
                <a:cs typeface="Arial" pitchFamily="34" charset="0"/>
              </a:rPr>
              <a:t>και</a:t>
            </a:r>
            <a:r>
              <a:rPr lang="en-US" b="1" dirty="0" smtClean="0">
                <a:solidFill>
                  <a:schemeClr val="bg1"/>
                </a:solidFill>
                <a:latin typeface="Arial" pitchFamily="34" charset="0"/>
                <a:ea typeface="Calibri" pitchFamily="34" charset="0"/>
                <a:cs typeface="Arial" pitchFamily="34" charset="0"/>
              </a:rPr>
              <a:t> </a:t>
            </a:r>
            <a:r>
              <a:rPr lang="el-GR" b="1" dirty="0" smtClean="0">
                <a:solidFill>
                  <a:schemeClr val="bg1"/>
                </a:solidFill>
                <a:latin typeface="Arial" pitchFamily="34" charset="0"/>
                <a:ea typeface="Calibri" pitchFamily="34" charset="0"/>
                <a:cs typeface="Arial" pitchFamily="34" charset="0"/>
              </a:rPr>
              <a:t>  </a:t>
            </a:r>
            <a:r>
              <a:rPr lang="en-US" b="1" dirty="0" smtClean="0">
                <a:solidFill>
                  <a:schemeClr val="bg1"/>
                </a:solidFill>
                <a:latin typeface="Arial" pitchFamily="34" charset="0"/>
                <a:ea typeface="Calibri" pitchFamily="34" charset="0"/>
                <a:cs typeface="Arial" pitchFamily="34" charset="0"/>
              </a:rPr>
              <a:t>η</a:t>
            </a:r>
            <a:r>
              <a:rPr lang="en-US" b="1" baseline="30000" dirty="0" smtClean="0">
                <a:solidFill>
                  <a:schemeClr val="bg1"/>
                </a:solidFill>
                <a:latin typeface="Arial" pitchFamily="34" charset="0"/>
                <a:ea typeface="Calibri" pitchFamily="34" charset="0"/>
                <a:cs typeface="Arial" pitchFamily="34" charset="0"/>
              </a:rPr>
              <a:t>2</a:t>
            </a:r>
            <a:r>
              <a:rPr lang="el-GR" b="1" baseline="30000" dirty="0" smtClean="0">
                <a:solidFill>
                  <a:schemeClr val="bg1"/>
                </a:solidFill>
                <a:latin typeface="Arial" pitchFamily="34" charset="0"/>
                <a:ea typeface="Calibri" pitchFamily="34" charset="0"/>
                <a:cs typeface="Arial" pitchFamily="34" charset="0"/>
              </a:rPr>
              <a:t> </a:t>
            </a:r>
            <a:r>
              <a:rPr lang="en-US" b="1" dirty="0" smtClean="0">
                <a:solidFill>
                  <a:schemeClr val="bg1"/>
                </a:solidFill>
                <a:latin typeface="Arial" pitchFamily="34" charset="0"/>
                <a:ea typeface="Calibri" pitchFamily="34" charset="0"/>
                <a:cs typeface="Arial" pitchFamily="34" charset="0"/>
              </a:rPr>
              <a:t>=</a:t>
            </a:r>
            <a:r>
              <a:rPr lang="el-GR" b="1" dirty="0" smtClean="0">
                <a:solidFill>
                  <a:schemeClr val="bg1"/>
                </a:solidFill>
                <a:latin typeface="Arial" pitchFamily="34" charset="0"/>
                <a:ea typeface="Calibri" pitchFamily="34" charset="0"/>
                <a:cs typeface="Arial" pitchFamily="34" charset="0"/>
              </a:rPr>
              <a:t> </a:t>
            </a:r>
            <a:r>
              <a:rPr lang="en-US" b="1" dirty="0" smtClean="0">
                <a:solidFill>
                  <a:schemeClr val="bg1"/>
                </a:solidFill>
                <a:latin typeface="Arial" pitchFamily="34" charset="0"/>
                <a:ea typeface="Calibri" pitchFamily="34" charset="0"/>
                <a:cs typeface="Arial" pitchFamily="34" charset="0"/>
              </a:rPr>
              <a:t>0.36</a:t>
            </a:r>
            <a:r>
              <a:rPr lang="el-GR" b="1" dirty="0" smtClean="0">
                <a:solidFill>
                  <a:schemeClr val="bg1"/>
                </a:solidFill>
                <a:latin typeface="Arial" pitchFamily="34" charset="0"/>
                <a:ea typeface="Calibri" pitchFamily="34" charset="0"/>
                <a:cs typeface="Arial" pitchFamily="34" charset="0"/>
              </a:rPr>
              <a:t>  </a:t>
            </a:r>
            <a:r>
              <a:rPr lang="el-GR" b="1" dirty="0" smtClean="0">
                <a:solidFill>
                  <a:schemeClr val="bg1"/>
                </a:solidFill>
                <a:latin typeface="Arial" pitchFamily="34" charset="0"/>
                <a:ea typeface="Calibri" pitchFamily="34" charset="0"/>
                <a:cs typeface="Times New Roman" pitchFamily="18" charset="0"/>
                <a:sym typeface="Symbol"/>
              </a:rPr>
              <a:t></a:t>
            </a:r>
            <a:r>
              <a:rPr lang="en-US" b="1" dirty="0" smtClean="0">
                <a:solidFill>
                  <a:schemeClr val="bg1"/>
                </a:solidFill>
                <a:latin typeface="Arial" pitchFamily="34" charset="0"/>
                <a:ea typeface="Calibri" pitchFamily="34" charset="0"/>
                <a:cs typeface="Times New Roman" pitchFamily="18" charset="0"/>
                <a:sym typeface="Symbol"/>
              </a:rPr>
              <a:t> </a:t>
            </a:r>
            <a:r>
              <a:rPr lang="el-GR" b="1" dirty="0" smtClean="0">
                <a:solidFill>
                  <a:schemeClr val="bg1"/>
                </a:solidFill>
                <a:latin typeface="Arial" pitchFamily="34" charset="0"/>
                <a:ea typeface="Times New Roman" pitchFamily="18" charset="0"/>
                <a:cs typeface="Arial" pitchFamily="34" charset="0"/>
              </a:rPr>
              <a:t>στατιστικά σημαντική διαφορά </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2908" y="996719"/>
            <a:ext cx="8572560" cy="577850"/>
          </a:xfrm>
          <a:prstGeom prst="rect">
            <a:avLst/>
          </a:prstGeom>
        </p:spPr>
        <p:txBody>
          <a:bodyPr wrap="square">
            <a:spAutoFit/>
          </a:bodyPr>
          <a:lstStyle/>
          <a:p>
            <a:pPr algn="just">
              <a:lnSpc>
                <a:spcPct val="150000"/>
              </a:lnSpc>
            </a:pPr>
            <a:r>
              <a:rPr lang="el-GR" sz="2400" dirty="0" smtClean="0">
                <a:solidFill>
                  <a:schemeClr val="bg1"/>
                </a:solidFill>
                <a:latin typeface="Arial" pitchFamily="34" charset="0"/>
                <a:cs typeface="Arial" pitchFamily="34" charset="0"/>
              </a:rPr>
              <a:t>   </a:t>
            </a:r>
            <a:r>
              <a:rPr lang="el-GR" sz="2400" i="1" dirty="0" smtClean="0">
                <a:solidFill>
                  <a:schemeClr val="bg1"/>
                </a:solidFill>
                <a:latin typeface="Arial" pitchFamily="34" charset="0"/>
                <a:cs typeface="Arial" pitchFamily="34" charset="0"/>
              </a:rPr>
              <a:t>Απάντηση Ερευνητικού Ερωτήματος 3 </a:t>
            </a:r>
            <a:endParaRPr lang="en-US" sz="2400" i="1" dirty="0">
              <a:solidFill>
                <a:schemeClr val="bg1"/>
              </a:solidFill>
              <a:latin typeface="Arial" pitchFamily="34" charset="0"/>
              <a:cs typeface="Arial" pitchFamily="34" charset="0"/>
            </a:endParaRPr>
          </a:p>
        </p:txBody>
      </p:sp>
      <p:sp>
        <p:nvSpPr>
          <p:cNvPr id="3" name="Subtitle 2"/>
          <p:cNvSpPr txBox="1">
            <a:spLocks/>
          </p:cNvSpPr>
          <p:nvPr/>
        </p:nvSpPr>
        <p:spPr>
          <a:xfrm>
            <a:off x="657252" y="281168"/>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Αποτελέσματα Ποσοτικής Ανάλυσης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pic>
        <p:nvPicPr>
          <p:cNvPr id="36866" name="Chart 30"/>
          <p:cNvPicPr>
            <a:picLocks noChangeArrowheads="1"/>
          </p:cNvPicPr>
          <p:nvPr/>
        </p:nvPicPr>
        <p:blipFill>
          <a:blip r:embed="rId3"/>
          <a:srcRect b="12990"/>
          <a:stretch>
            <a:fillRect/>
          </a:stretch>
        </p:blipFill>
        <p:spPr bwMode="auto">
          <a:xfrm>
            <a:off x="4000528" y="1643050"/>
            <a:ext cx="5143472" cy="3714776"/>
          </a:xfrm>
          <a:prstGeom prst="rect">
            <a:avLst/>
          </a:prstGeom>
          <a:noFill/>
        </p:spPr>
      </p:pic>
      <p:sp>
        <p:nvSpPr>
          <p:cNvPr id="5" name="Rectangle 4"/>
          <p:cNvSpPr/>
          <p:nvPr/>
        </p:nvSpPr>
        <p:spPr>
          <a:xfrm>
            <a:off x="0" y="1571612"/>
            <a:ext cx="4143372" cy="2446824"/>
          </a:xfrm>
          <a:prstGeom prst="rect">
            <a:avLst/>
          </a:prstGeom>
        </p:spPr>
        <p:txBody>
          <a:bodyPr wrap="square">
            <a:spAutoFit/>
          </a:bodyPr>
          <a:lstStyle/>
          <a:p>
            <a:pPr>
              <a:lnSpc>
                <a:spcPct val="150000"/>
              </a:lnSpc>
              <a:buFont typeface="Arial" pitchFamily="34" charset="0"/>
              <a:buChar char="•"/>
            </a:pPr>
            <a:r>
              <a:rPr lang="en-US" dirty="0" smtClean="0">
                <a:solidFill>
                  <a:schemeClr val="bg1"/>
                </a:solidFill>
                <a:latin typeface="Arial" pitchFamily="34" charset="0"/>
                <a:ea typeface="Times New Roman" pitchFamily="18" charset="0"/>
                <a:cs typeface="Arial" pitchFamily="34" charset="0"/>
              </a:rPr>
              <a:t>    M.O </a:t>
            </a:r>
            <a:r>
              <a:rPr lang="el-GR" dirty="0" smtClean="0">
                <a:solidFill>
                  <a:schemeClr val="bg1"/>
                </a:solidFill>
                <a:latin typeface="Arial" pitchFamily="34" charset="0"/>
                <a:ea typeface="Times New Roman" pitchFamily="18" charset="0"/>
                <a:cs typeface="Arial" pitchFamily="34" charset="0"/>
              </a:rPr>
              <a:t>Ομάδας Ελέγχου στο ΔΔ1        </a:t>
            </a:r>
          </a:p>
          <a:p>
            <a:pPr>
              <a:lnSpc>
                <a:spcPct val="150000"/>
              </a:lnSpc>
            </a:pPr>
            <a:r>
              <a:rPr lang="el-GR" dirty="0" smtClean="0">
                <a:solidFill>
                  <a:schemeClr val="bg1"/>
                </a:solidFill>
                <a:latin typeface="Arial" pitchFamily="34" charset="0"/>
                <a:ea typeface="Times New Roman" pitchFamily="18" charset="0"/>
                <a:cs typeface="Arial" pitchFamily="34" charset="0"/>
              </a:rPr>
              <a:t>      </a:t>
            </a:r>
            <a:r>
              <a:rPr lang="en-US" b="1" dirty="0" smtClean="0">
                <a:solidFill>
                  <a:schemeClr val="bg1"/>
                </a:solidFill>
                <a:latin typeface="Arial" pitchFamily="34" charset="0"/>
                <a:ea typeface="Times New Roman" pitchFamily="18" charset="0"/>
                <a:cs typeface="Arial" pitchFamily="34" charset="0"/>
              </a:rPr>
              <a:t>A</a:t>
            </a:r>
            <a:r>
              <a:rPr lang="el-GR" b="1" dirty="0" err="1" smtClean="0">
                <a:solidFill>
                  <a:schemeClr val="bg1"/>
                </a:solidFill>
                <a:latin typeface="Arial" pitchFamily="34" charset="0"/>
                <a:ea typeface="Times New Roman" pitchFamily="18" charset="0"/>
                <a:cs typeface="Arial" pitchFamily="34" charset="0"/>
              </a:rPr>
              <a:t>υξήση</a:t>
            </a:r>
            <a:r>
              <a:rPr lang="el-GR" b="1" dirty="0" smtClean="0">
                <a:solidFill>
                  <a:schemeClr val="bg1"/>
                </a:solidFill>
                <a:latin typeface="Arial" pitchFamily="34" charset="0"/>
                <a:ea typeface="Times New Roman" pitchFamily="18" charset="0"/>
                <a:cs typeface="Arial" pitchFamily="34" charset="0"/>
              </a:rPr>
              <a:t> = 25,9 %</a:t>
            </a:r>
          </a:p>
          <a:p>
            <a:endParaRPr lang="el-GR" b="1" dirty="0" smtClean="0">
              <a:solidFill>
                <a:schemeClr val="bg1"/>
              </a:solidFill>
              <a:latin typeface="Arial" pitchFamily="34" charset="0"/>
              <a:ea typeface="Times New Roman" pitchFamily="18" charset="0"/>
              <a:cs typeface="Arial" pitchFamily="34" charset="0"/>
            </a:endParaRPr>
          </a:p>
          <a:p>
            <a:pPr>
              <a:lnSpc>
                <a:spcPct val="150000"/>
              </a:lnSpc>
              <a:buFont typeface="Arial" pitchFamily="34" charset="0"/>
              <a:buChar char="•"/>
            </a:pPr>
            <a:r>
              <a:rPr lang="en-US" dirty="0" smtClean="0">
                <a:solidFill>
                  <a:schemeClr val="bg1"/>
                </a:solidFill>
                <a:latin typeface="Arial" pitchFamily="34" charset="0"/>
                <a:ea typeface="Times New Roman" pitchFamily="18" charset="0"/>
                <a:cs typeface="Arial" pitchFamily="34" charset="0"/>
              </a:rPr>
              <a:t> </a:t>
            </a:r>
            <a:r>
              <a:rPr lang="el-GR" dirty="0" smtClean="0">
                <a:solidFill>
                  <a:schemeClr val="bg1"/>
                </a:solidFill>
                <a:latin typeface="Arial" pitchFamily="34" charset="0"/>
                <a:ea typeface="Times New Roman" pitchFamily="18" charset="0"/>
                <a:cs typeface="Arial" pitchFamily="34" charset="0"/>
              </a:rPr>
              <a:t>   </a:t>
            </a:r>
            <a:r>
              <a:rPr lang="en-US" dirty="0" smtClean="0">
                <a:solidFill>
                  <a:schemeClr val="bg1"/>
                </a:solidFill>
                <a:latin typeface="Arial" pitchFamily="34" charset="0"/>
                <a:ea typeface="Times New Roman" pitchFamily="18" charset="0"/>
                <a:cs typeface="Arial" pitchFamily="34" charset="0"/>
              </a:rPr>
              <a:t>M.O </a:t>
            </a:r>
            <a:r>
              <a:rPr lang="el-GR" dirty="0" smtClean="0">
                <a:solidFill>
                  <a:schemeClr val="bg1"/>
                </a:solidFill>
                <a:latin typeface="Arial" pitchFamily="34" charset="0"/>
                <a:ea typeface="Times New Roman" pitchFamily="18" charset="0"/>
                <a:cs typeface="Arial" pitchFamily="34" charset="0"/>
              </a:rPr>
              <a:t>Πειραματικής Ομάδας στο </a:t>
            </a:r>
          </a:p>
          <a:p>
            <a:pPr>
              <a:lnSpc>
                <a:spcPct val="150000"/>
              </a:lnSpc>
            </a:pPr>
            <a:r>
              <a:rPr lang="el-GR" dirty="0" smtClean="0">
                <a:solidFill>
                  <a:schemeClr val="bg1"/>
                </a:solidFill>
                <a:latin typeface="Arial" pitchFamily="34" charset="0"/>
                <a:ea typeface="Times New Roman" pitchFamily="18" charset="0"/>
                <a:cs typeface="Arial" pitchFamily="34" charset="0"/>
              </a:rPr>
              <a:t>      ΔΔ1     </a:t>
            </a:r>
            <a:r>
              <a:rPr lang="en-US" b="1" dirty="0" smtClean="0">
                <a:solidFill>
                  <a:schemeClr val="bg1"/>
                </a:solidFill>
                <a:latin typeface="Arial" pitchFamily="34" charset="0"/>
                <a:ea typeface="Times New Roman" pitchFamily="18" charset="0"/>
                <a:cs typeface="Arial" pitchFamily="34" charset="0"/>
              </a:rPr>
              <a:t>A</a:t>
            </a:r>
            <a:r>
              <a:rPr lang="el-GR" b="1" dirty="0" err="1" smtClean="0">
                <a:solidFill>
                  <a:schemeClr val="bg1"/>
                </a:solidFill>
                <a:latin typeface="Arial" pitchFamily="34" charset="0"/>
                <a:ea typeface="Times New Roman" pitchFamily="18" charset="0"/>
                <a:cs typeface="Arial" pitchFamily="34" charset="0"/>
              </a:rPr>
              <a:t>ύξηση</a:t>
            </a:r>
            <a:r>
              <a:rPr lang="el-GR" b="1" dirty="0" smtClean="0">
                <a:solidFill>
                  <a:schemeClr val="bg1"/>
                </a:solidFill>
                <a:latin typeface="Arial" pitchFamily="34" charset="0"/>
                <a:ea typeface="Times New Roman" pitchFamily="18" charset="0"/>
                <a:cs typeface="Arial" pitchFamily="34" charset="0"/>
              </a:rPr>
              <a:t> = 59,8 %</a:t>
            </a:r>
          </a:p>
          <a:p>
            <a:pPr lvl="0">
              <a:lnSpc>
                <a:spcPct val="150000"/>
              </a:lnSpc>
            </a:pPr>
            <a:endParaRPr lang="el-GR" b="1" dirty="0" smtClean="0">
              <a:solidFill>
                <a:schemeClr val="bg1"/>
              </a:solidFill>
              <a:latin typeface="Arial" pitchFamily="34" charset="0"/>
              <a:ea typeface="Times New Roman" pitchFamily="18" charset="0"/>
              <a:cs typeface="Arial" pitchFamily="34" charset="0"/>
            </a:endParaRPr>
          </a:p>
        </p:txBody>
      </p:sp>
      <p:sp>
        <p:nvSpPr>
          <p:cNvPr id="6" name="Rectangle 5"/>
          <p:cNvSpPr/>
          <p:nvPr/>
        </p:nvSpPr>
        <p:spPr>
          <a:xfrm>
            <a:off x="32" y="5572140"/>
            <a:ext cx="9144000" cy="1107996"/>
          </a:xfrm>
          <a:prstGeom prst="rect">
            <a:avLst/>
          </a:prstGeom>
        </p:spPr>
        <p:txBody>
          <a:bodyPr wrap="square">
            <a:spAutoFit/>
          </a:bodyPr>
          <a:lstStyle/>
          <a:p>
            <a:pPr lvl="0" indent="457200" algn="just" eaLnBrk="0" fontAlgn="base" hangingPunct="0">
              <a:lnSpc>
                <a:spcPct val="150000"/>
              </a:lnSpc>
              <a:spcBef>
                <a:spcPct val="0"/>
              </a:spcBef>
              <a:spcAft>
                <a:spcPct val="0"/>
              </a:spcAft>
            </a:pP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Άρα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η επίδοση των μαθητών </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στο  ΔΔ2 </a:t>
            </a:r>
            <a:r>
              <a:rPr lang="el-GR" sz="2200" b="1" u="sng"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επηρεάζεται από την μέθοδο που χρησιμοποιήθηκε</a:t>
            </a:r>
            <a:r>
              <a:rPr lang="el-GR" sz="22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στη διδακτική παρέμβαση</a:t>
            </a:r>
            <a:endParaRPr lang="el-GR" sz="22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7" name="Rectangle 6"/>
          <p:cNvSpPr/>
          <p:nvPr/>
        </p:nvSpPr>
        <p:spPr>
          <a:xfrm>
            <a:off x="0" y="3746376"/>
            <a:ext cx="3929058" cy="1754326"/>
          </a:xfrm>
          <a:prstGeom prst="rect">
            <a:avLst/>
          </a:prstGeom>
        </p:spPr>
        <p:txBody>
          <a:bodyPr wrap="square">
            <a:spAutoFit/>
          </a:bodyPr>
          <a:lstStyle/>
          <a:p>
            <a:pPr lvl="0">
              <a:lnSpc>
                <a:spcPct val="150000"/>
              </a:lnSpc>
              <a:buFont typeface="Arial" pitchFamily="34" charset="0"/>
              <a:buChar char="•"/>
            </a:pPr>
            <a:r>
              <a:rPr lang="el-GR" dirty="0" smtClean="0">
                <a:solidFill>
                  <a:schemeClr val="bg1"/>
                </a:solidFill>
                <a:latin typeface="Arial" pitchFamily="34" charset="0"/>
                <a:ea typeface="Times New Roman" pitchFamily="18" charset="0"/>
                <a:cs typeface="Arial" pitchFamily="34" charset="0"/>
              </a:rPr>
              <a:t>    Ο στατιστικός έλεγχος </a:t>
            </a:r>
            <a:r>
              <a:rPr lang="en-GB" dirty="0" smtClean="0">
                <a:solidFill>
                  <a:schemeClr val="bg1"/>
                </a:solidFill>
                <a:latin typeface="Arial" pitchFamily="34" charset="0"/>
                <a:ea typeface="Times New Roman" pitchFamily="18" charset="0"/>
                <a:cs typeface="Arial" pitchFamily="34" charset="0"/>
              </a:rPr>
              <a:t>AN</a:t>
            </a:r>
            <a:r>
              <a:rPr lang="en-US" dirty="0" smtClean="0">
                <a:solidFill>
                  <a:schemeClr val="bg1"/>
                </a:solidFill>
                <a:latin typeface="Arial" pitchFamily="34" charset="0"/>
                <a:ea typeface="Times New Roman" pitchFamily="18" charset="0"/>
                <a:cs typeface="Arial" pitchFamily="34" charset="0"/>
              </a:rPr>
              <a:t>C</a:t>
            </a:r>
            <a:r>
              <a:rPr lang="en-GB" dirty="0" smtClean="0">
                <a:solidFill>
                  <a:schemeClr val="bg1"/>
                </a:solidFill>
                <a:latin typeface="Arial" pitchFamily="34" charset="0"/>
                <a:ea typeface="Times New Roman" pitchFamily="18" charset="0"/>
                <a:cs typeface="Arial" pitchFamily="34" charset="0"/>
              </a:rPr>
              <a:t>OVA</a:t>
            </a:r>
            <a:r>
              <a:rPr lang="el-GR" dirty="0" smtClean="0">
                <a:solidFill>
                  <a:schemeClr val="bg1"/>
                </a:solidFill>
                <a:latin typeface="Arial" pitchFamily="34" charset="0"/>
                <a:ea typeface="Times New Roman" pitchFamily="18" charset="0"/>
                <a:cs typeface="Arial" pitchFamily="34" charset="0"/>
              </a:rPr>
              <a:t>    για το ΔΔ1 έδειξε </a:t>
            </a:r>
            <a:r>
              <a:rPr lang="el-GR" b="1" dirty="0" smtClean="0">
                <a:solidFill>
                  <a:schemeClr val="bg1"/>
                </a:solidFill>
                <a:latin typeface="Arial" pitchFamily="34" charset="0"/>
                <a:ea typeface="Times New Roman" pitchFamily="18" charset="0"/>
                <a:cs typeface="Arial" pitchFamily="34" charset="0"/>
              </a:rPr>
              <a:t>ότι </a:t>
            </a:r>
            <a:r>
              <a:rPr lang="en-GB" b="1" dirty="0" smtClean="0">
                <a:solidFill>
                  <a:schemeClr val="bg1"/>
                </a:solidFill>
                <a:latin typeface="Arial" pitchFamily="34" charset="0"/>
                <a:ea typeface="Times New Roman" pitchFamily="18" charset="0"/>
                <a:cs typeface="Arial" pitchFamily="34" charset="0"/>
              </a:rPr>
              <a:t>F</a:t>
            </a:r>
            <a:r>
              <a:rPr lang="en-US" b="1" dirty="0" smtClean="0">
                <a:solidFill>
                  <a:schemeClr val="bg1"/>
                </a:solidFill>
                <a:latin typeface="Arial" pitchFamily="34" charset="0"/>
                <a:ea typeface="Times New Roman" pitchFamily="18" charset="0"/>
                <a:cs typeface="Arial" pitchFamily="34" charset="0"/>
              </a:rPr>
              <a:t>(1, 3</a:t>
            </a:r>
            <a:r>
              <a:rPr lang="el-GR" b="1" dirty="0" smtClean="0">
                <a:solidFill>
                  <a:schemeClr val="bg1"/>
                </a:solidFill>
                <a:latin typeface="Arial" pitchFamily="34" charset="0"/>
                <a:ea typeface="Times New Roman" pitchFamily="18" charset="0"/>
                <a:cs typeface="Arial" pitchFamily="34" charset="0"/>
              </a:rPr>
              <a:t>4</a:t>
            </a:r>
            <a:r>
              <a:rPr lang="en-US" b="1" dirty="0" smtClean="0">
                <a:solidFill>
                  <a:schemeClr val="bg1"/>
                </a:solidFill>
                <a:latin typeface="Arial" pitchFamily="34" charset="0"/>
                <a:ea typeface="Times New Roman" pitchFamily="18" charset="0"/>
                <a:cs typeface="Arial" pitchFamily="34" charset="0"/>
              </a:rPr>
              <a:t>)=</a:t>
            </a:r>
            <a:r>
              <a:rPr lang="el-GR" b="1" dirty="0" smtClean="0">
                <a:solidFill>
                  <a:schemeClr val="bg1"/>
                </a:solidFill>
                <a:latin typeface="Arial" pitchFamily="34" charset="0"/>
                <a:ea typeface="Times New Roman" pitchFamily="18" charset="0"/>
                <a:cs typeface="Arial" pitchFamily="34" charset="0"/>
              </a:rPr>
              <a:t>22,97  </a:t>
            </a:r>
          </a:p>
          <a:p>
            <a:pPr lvl="0">
              <a:lnSpc>
                <a:spcPct val="150000"/>
              </a:lnSpc>
            </a:pPr>
            <a:r>
              <a:rPr lang="en-US" b="1" dirty="0" smtClean="0">
                <a:solidFill>
                  <a:schemeClr val="bg1"/>
                </a:solidFill>
                <a:latin typeface="Arial" pitchFamily="34" charset="0"/>
                <a:ea typeface="Times New Roman" pitchFamily="18" charset="0"/>
                <a:cs typeface="Arial" pitchFamily="34" charset="0"/>
              </a:rPr>
              <a:t> </a:t>
            </a:r>
            <a:r>
              <a:rPr lang="en-GB" b="1" dirty="0" smtClean="0">
                <a:solidFill>
                  <a:schemeClr val="bg1"/>
                </a:solidFill>
                <a:latin typeface="Arial" pitchFamily="34" charset="0"/>
                <a:ea typeface="Times New Roman" pitchFamily="18" charset="0"/>
                <a:cs typeface="Arial" pitchFamily="34" charset="0"/>
              </a:rPr>
              <a:t>p</a:t>
            </a:r>
            <a:r>
              <a:rPr lang="el-GR" b="1" dirty="0" smtClean="0">
                <a:solidFill>
                  <a:schemeClr val="bg1"/>
                </a:solidFill>
                <a:latin typeface="Arial" pitchFamily="34" charset="0"/>
                <a:ea typeface="Times New Roman" pitchFamily="18" charset="0"/>
                <a:cs typeface="Arial" pitchFamily="34" charset="0"/>
              </a:rPr>
              <a:t> &lt; </a:t>
            </a:r>
            <a:r>
              <a:rPr lang="en-US" b="1" dirty="0" smtClean="0">
                <a:solidFill>
                  <a:schemeClr val="bg1"/>
                </a:solidFill>
                <a:latin typeface="Arial" pitchFamily="34" charset="0"/>
                <a:ea typeface="Times New Roman" pitchFamily="18" charset="0"/>
                <a:cs typeface="Arial" pitchFamily="34" charset="0"/>
              </a:rPr>
              <a:t>0</a:t>
            </a:r>
            <a:r>
              <a:rPr lang="el-GR" b="1" dirty="0" smtClean="0">
                <a:solidFill>
                  <a:schemeClr val="bg1"/>
                </a:solidFill>
                <a:latin typeface="Arial" pitchFamily="34" charset="0"/>
                <a:ea typeface="Times New Roman" pitchFamily="18" charset="0"/>
                <a:cs typeface="Arial" pitchFamily="34" charset="0"/>
              </a:rPr>
              <a:t>.001 </a:t>
            </a:r>
            <a:r>
              <a:rPr lang="en-US" b="1" dirty="0" err="1" smtClean="0">
                <a:solidFill>
                  <a:schemeClr val="bg1"/>
                </a:solidFill>
                <a:latin typeface="Arial" pitchFamily="34" charset="0"/>
                <a:ea typeface="Calibri" pitchFamily="34" charset="0"/>
                <a:cs typeface="Arial" pitchFamily="34" charset="0"/>
              </a:rPr>
              <a:t>και</a:t>
            </a:r>
            <a:r>
              <a:rPr lang="en-US" b="1" dirty="0" smtClean="0">
                <a:solidFill>
                  <a:schemeClr val="bg1"/>
                </a:solidFill>
                <a:latin typeface="Arial" pitchFamily="34" charset="0"/>
                <a:ea typeface="Calibri" pitchFamily="34" charset="0"/>
                <a:cs typeface="Arial" pitchFamily="34" charset="0"/>
              </a:rPr>
              <a:t> </a:t>
            </a:r>
            <a:r>
              <a:rPr lang="el-GR" b="1" dirty="0" smtClean="0">
                <a:solidFill>
                  <a:schemeClr val="bg1"/>
                </a:solidFill>
                <a:latin typeface="Arial" pitchFamily="34" charset="0"/>
                <a:ea typeface="Calibri" pitchFamily="34" charset="0"/>
                <a:cs typeface="Arial" pitchFamily="34" charset="0"/>
              </a:rPr>
              <a:t>  </a:t>
            </a:r>
            <a:r>
              <a:rPr lang="en-US" b="1" dirty="0" smtClean="0">
                <a:solidFill>
                  <a:schemeClr val="bg1"/>
                </a:solidFill>
                <a:latin typeface="Arial" pitchFamily="34" charset="0"/>
                <a:ea typeface="Calibri" pitchFamily="34" charset="0"/>
                <a:cs typeface="Arial" pitchFamily="34" charset="0"/>
              </a:rPr>
              <a:t>η</a:t>
            </a:r>
            <a:r>
              <a:rPr lang="en-US" b="1" baseline="30000" dirty="0" smtClean="0">
                <a:solidFill>
                  <a:schemeClr val="bg1"/>
                </a:solidFill>
                <a:latin typeface="Arial" pitchFamily="34" charset="0"/>
                <a:ea typeface="Calibri" pitchFamily="34" charset="0"/>
                <a:cs typeface="Arial" pitchFamily="34" charset="0"/>
              </a:rPr>
              <a:t>2</a:t>
            </a:r>
            <a:r>
              <a:rPr lang="el-GR" b="1" baseline="30000" dirty="0" smtClean="0">
                <a:solidFill>
                  <a:schemeClr val="bg1"/>
                </a:solidFill>
                <a:latin typeface="Arial" pitchFamily="34" charset="0"/>
                <a:ea typeface="Calibri" pitchFamily="34" charset="0"/>
                <a:cs typeface="Arial" pitchFamily="34" charset="0"/>
              </a:rPr>
              <a:t> </a:t>
            </a:r>
            <a:r>
              <a:rPr lang="en-US" b="1" dirty="0" smtClean="0">
                <a:solidFill>
                  <a:schemeClr val="bg1"/>
                </a:solidFill>
                <a:latin typeface="Arial" pitchFamily="34" charset="0"/>
                <a:ea typeface="Calibri" pitchFamily="34" charset="0"/>
                <a:cs typeface="Arial" pitchFamily="34" charset="0"/>
              </a:rPr>
              <a:t>=</a:t>
            </a:r>
            <a:r>
              <a:rPr lang="el-GR" b="1" dirty="0" smtClean="0">
                <a:solidFill>
                  <a:schemeClr val="bg1"/>
                </a:solidFill>
                <a:latin typeface="Arial" pitchFamily="34" charset="0"/>
                <a:ea typeface="Calibri" pitchFamily="34" charset="0"/>
                <a:cs typeface="Arial" pitchFamily="34" charset="0"/>
              </a:rPr>
              <a:t> </a:t>
            </a:r>
            <a:r>
              <a:rPr lang="en-US" b="1" dirty="0" smtClean="0">
                <a:solidFill>
                  <a:schemeClr val="bg1"/>
                </a:solidFill>
                <a:latin typeface="Arial" pitchFamily="34" charset="0"/>
                <a:ea typeface="Calibri" pitchFamily="34" charset="0"/>
                <a:cs typeface="Arial" pitchFamily="34" charset="0"/>
              </a:rPr>
              <a:t>0.</a:t>
            </a:r>
            <a:r>
              <a:rPr lang="el-GR" b="1" dirty="0" smtClean="0">
                <a:solidFill>
                  <a:schemeClr val="bg1"/>
                </a:solidFill>
                <a:latin typeface="Arial" pitchFamily="34" charset="0"/>
                <a:ea typeface="Calibri" pitchFamily="34" charset="0"/>
                <a:cs typeface="Arial" pitchFamily="34" charset="0"/>
              </a:rPr>
              <a:t>4  </a:t>
            </a:r>
            <a:r>
              <a:rPr lang="el-GR" b="1" dirty="0" smtClean="0">
                <a:solidFill>
                  <a:schemeClr val="bg1"/>
                </a:solidFill>
                <a:latin typeface="Arial" pitchFamily="34" charset="0"/>
                <a:ea typeface="Calibri" pitchFamily="34" charset="0"/>
                <a:cs typeface="Times New Roman" pitchFamily="18" charset="0"/>
                <a:sym typeface="Symbol"/>
              </a:rPr>
              <a:t></a:t>
            </a:r>
            <a:r>
              <a:rPr lang="en-US" b="1" dirty="0" smtClean="0">
                <a:solidFill>
                  <a:schemeClr val="bg1"/>
                </a:solidFill>
                <a:latin typeface="Arial" pitchFamily="34" charset="0"/>
                <a:ea typeface="Calibri" pitchFamily="34" charset="0"/>
                <a:cs typeface="Times New Roman" pitchFamily="18" charset="0"/>
                <a:sym typeface="Symbol"/>
              </a:rPr>
              <a:t> </a:t>
            </a:r>
            <a:r>
              <a:rPr lang="el-GR" b="1" dirty="0" smtClean="0">
                <a:solidFill>
                  <a:schemeClr val="bg1"/>
                </a:solidFill>
                <a:latin typeface="Arial" pitchFamily="34" charset="0"/>
                <a:ea typeface="Times New Roman" pitchFamily="18" charset="0"/>
                <a:cs typeface="Arial" pitchFamily="34" charset="0"/>
              </a:rPr>
              <a:t>στατιστικά σημαντική διαφορά </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142852"/>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Αποτελέσματα Ποιοτικής Ανάλυσης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Rectangle 2"/>
          <p:cNvSpPr/>
          <p:nvPr/>
        </p:nvSpPr>
        <p:spPr>
          <a:xfrm>
            <a:off x="-142908" y="993762"/>
            <a:ext cx="8572560" cy="577850"/>
          </a:xfrm>
          <a:prstGeom prst="rect">
            <a:avLst/>
          </a:prstGeom>
        </p:spPr>
        <p:txBody>
          <a:bodyPr wrap="square">
            <a:spAutoFit/>
          </a:bodyPr>
          <a:lstStyle/>
          <a:p>
            <a:pPr algn="just">
              <a:lnSpc>
                <a:spcPct val="150000"/>
              </a:lnSpc>
            </a:pPr>
            <a:r>
              <a:rPr lang="el-GR" sz="2400" dirty="0" smtClean="0">
                <a:solidFill>
                  <a:schemeClr val="bg1"/>
                </a:solidFill>
                <a:latin typeface="Arial" pitchFamily="34" charset="0"/>
                <a:cs typeface="Arial" pitchFamily="34" charset="0"/>
              </a:rPr>
              <a:t>   </a:t>
            </a:r>
            <a:r>
              <a:rPr lang="el-GR" sz="2400" i="1" dirty="0" smtClean="0">
                <a:solidFill>
                  <a:schemeClr val="bg1"/>
                </a:solidFill>
                <a:latin typeface="Arial" pitchFamily="34" charset="0"/>
                <a:cs typeface="Arial" pitchFamily="34" charset="0"/>
              </a:rPr>
              <a:t>Απάντηση Ερευνητικού Ερωτήματος 4 </a:t>
            </a:r>
            <a:endParaRPr lang="en-US" sz="2400" i="1" dirty="0">
              <a:solidFill>
                <a:schemeClr val="bg1"/>
              </a:solidFill>
              <a:latin typeface="Arial" pitchFamily="34" charset="0"/>
              <a:cs typeface="Arial" pitchFamily="34" charset="0"/>
            </a:endParaRPr>
          </a:p>
        </p:txBody>
      </p:sp>
      <p:pic>
        <p:nvPicPr>
          <p:cNvPr id="1026" name="Picture 2"/>
          <p:cNvPicPr>
            <a:picLocks noChangeAspect="1" noChangeArrowheads="1"/>
          </p:cNvPicPr>
          <p:nvPr/>
        </p:nvPicPr>
        <p:blipFill>
          <a:blip r:embed="rId3"/>
          <a:srcRect/>
          <a:stretch>
            <a:fillRect/>
          </a:stretch>
        </p:blipFill>
        <p:spPr bwMode="auto">
          <a:xfrm>
            <a:off x="2644044" y="3857628"/>
            <a:ext cx="3642468" cy="2643206"/>
          </a:xfrm>
          <a:prstGeom prst="rect">
            <a:avLst/>
          </a:prstGeom>
          <a:noFill/>
          <a:ln w="9525">
            <a:noFill/>
            <a:miter lim="800000"/>
            <a:headEnd/>
            <a:tailEnd/>
          </a:ln>
          <a:effectLst/>
        </p:spPr>
      </p:pic>
      <p:sp>
        <p:nvSpPr>
          <p:cNvPr id="4097" name="Rectangle 1"/>
          <p:cNvSpPr>
            <a:spLocks noChangeArrowheads="1"/>
          </p:cNvSpPr>
          <p:nvPr/>
        </p:nvSpPr>
        <p:spPr bwMode="auto">
          <a:xfrm>
            <a:off x="285720" y="1785926"/>
            <a:ext cx="8480335" cy="193899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 typeface="Arial" pitchFamily="34" charset="0"/>
              <a:buChar char="•"/>
              <a:tabLst/>
            </a:pP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Αν ο πιο κάτω  δίσκος εκτελεί Ομαλή Κυκλική Κίνηση να σχεδιάσετε </a:t>
            </a:r>
          </a:p>
          <a:p>
            <a:pPr marL="0" marR="0" lvl="0" indent="0" algn="just" defTabSz="914400" rtl="0" eaLnBrk="1" fontAlgn="base" latinLnBrk="0" hangingPunct="1">
              <a:lnSpc>
                <a:spcPct val="150000"/>
              </a:lnSpc>
              <a:spcBef>
                <a:spcPct val="0"/>
              </a:spcBef>
              <a:spcAft>
                <a:spcPct val="0"/>
              </a:spcAft>
              <a:buClrTx/>
              <a:buSzTx/>
              <a:tabLst/>
            </a:pP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βέλη στο </a:t>
            </a:r>
            <a:r>
              <a:rPr lang="el-GR" sz="2000" dirty="0" smtClean="0">
                <a:solidFill>
                  <a:schemeClr val="bg1"/>
                </a:solidFill>
                <a:latin typeface="Arial" pitchFamily="34" charset="0"/>
                <a:ea typeface="Times New Roman" pitchFamily="18" charset="0"/>
                <a:cs typeface="Arial" pitchFamily="34" charset="0"/>
              </a:rPr>
              <a:t>σ</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χήμα</a:t>
            </a:r>
            <a:r>
              <a:rPr kumimoji="0" lang="el-GR" sz="2000"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που να παριστάνουν το διάνυσμα της ταχύτητας (Μέτρο,</a:t>
            </a:r>
          </a:p>
          <a:p>
            <a:pPr marL="0" marR="0" lvl="0" indent="0" algn="just" defTabSz="914400" rtl="0" eaLnBrk="1" fontAlgn="base" latinLnBrk="0" hangingPunct="1">
              <a:lnSpc>
                <a:spcPct val="150000"/>
              </a:lnSpc>
              <a:spcBef>
                <a:spcPct val="0"/>
              </a:spcBef>
              <a:spcAft>
                <a:spcPct val="0"/>
              </a:spcAft>
              <a:buClrTx/>
              <a:buSzTx/>
              <a:tabLst/>
            </a:pP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Διεύθυνση ,Φορά) του κάθε  κέρματος. </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Να δικαιολογήσετε την απάντηση σας. </a:t>
            </a:r>
            <a:endParaRPr kumimoji="0" lang="el-GR" sz="20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a:srcRect/>
          <a:stretch>
            <a:fillRect/>
          </a:stretch>
        </p:blipFill>
        <p:spPr bwMode="auto">
          <a:xfrm>
            <a:off x="214282" y="2143116"/>
            <a:ext cx="2643206" cy="1918079"/>
          </a:xfrm>
          <a:prstGeom prst="rect">
            <a:avLst/>
          </a:prstGeom>
          <a:noFill/>
          <a:ln w="9525">
            <a:noFill/>
            <a:miter lim="800000"/>
            <a:headEnd/>
            <a:tailEnd/>
          </a:ln>
          <a:effectLst/>
        </p:spPr>
      </p:pic>
      <p:graphicFrame>
        <p:nvGraphicFramePr>
          <p:cNvPr id="3" name="Chart 2"/>
          <p:cNvGraphicFramePr/>
          <p:nvPr/>
        </p:nvGraphicFramePr>
        <p:xfrm>
          <a:off x="2928926" y="3000372"/>
          <a:ext cx="5868000" cy="3420000"/>
        </p:xfrm>
        <a:graphic>
          <a:graphicData uri="http://schemas.openxmlformats.org/drawingml/2006/chart">
            <c:chart xmlns:c="http://schemas.openxmlformats.org/drawingml/2006/chart" xmlns:r="http://schemas.openxmlformats.org/officeDocument/2006/relationships" r:id="rId4"/>
          </a:graphicData>
        </a:graphic>
      </p:graphicFrame>
      <p:sp>
        <p:nvSpPr>
          <p:cNvPr id="4" name="Rectangle 3"/>
          <p:cNvSpPr/>
          <p:nvPr/>
        </p:nvSpPr>
        <p:spPr>
          <a:xfrm>
            <a:off x="357158" y="285728"/>
            <a:ext cx="8572560" cy="1754326"/>
          </a:xfrm>
          <a:prstGeom prst="rect">
            <a:avLst/>
          </a:prstGeom>
        </p:spPr>
        <p:txBody>
          <a:bodyPr wrap="square">
            <a:spAutoFit/>
          </a:bodyPr>
          <a:lstStyle/>
          <a:p>
            <a:pPr>
              <a:lnSpc>
                <a:spcPct val="150000"/>
              </a:lnSpc>
            </a:pPr>
            <a:r>
              <a:rPr lang="el-GR" sz="2400" b="1" i="1" dirty="0" smtClean="0">
                <a:solidFill>
                  <a:schemeClr val="bg1"/>
                </a:solidFill>
              </a:rPr>
              <a:t>Απαντήσεις μαθητών</a:t>
            </a:r>
          </a:p>
          <a:p>
            <a:pPr>
              <a:lnSpc>
                <a:spcPct val="150000"/>
              </a:lnSpc>
              <a:buFont typeface="Arial" pitchFamily="34" charset="0"/>
              <a:buChar char="•"/>
            </a:pPr>
            <a:r>
              <a:rPr lang="el-GR" sz="2400" i="1" dirty="0" smtClean="0">
                <a:solidFill>
                  <a:schemeClr val="bg1"/>
                </a:solidFill>
              </a:rPr>
              <a:t> Η διεύθυνση του διανύσματος της ταχύτητας είναι όπως φαίνεται στην πιο κάτω εικόνα:</a:t>
            </a:r>
            <a:endParaRPr lang="en-US" sz="2400" dirty="0">
              <a:solidFill>
                <a:schemeClr val="bg1"/>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142852"/>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solidFill>
                  <a:schemeClr val="bg1"/>
                </a:solidFill>
                <a:latin typeface="Arial" pitchFamily="34" charset="0"/>
                <a:cs typeface="Arial" pitchFamily="34" charset="0"/>
              </a:rPr>
              <a:t>Αποτελέσματα Ποιοτικής Ανάλυσης</a:t>
            </a:r>
            <a:endParaRPr kumimoji="1" lang="el-GR" sz="32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Rectangle 2"/>
          <p:cNvSpPr/>
          <p:nvPr/>
        </p:nvSpPr>
        <p:spPr>
          <a:xfrm>
            <a:off x="-214346" y="922324"/>
            <a:ext cx="8572560" cy="577850"/>
          </a:xfrm>
          <a:prstGeom prst="rect">
            <a:avLst/>
          </a:prstGeom>
        </p:spPr>
        <p:txBody>
          <a:bodyPr wrap="square">
            <a:spAutoFit/>
          </a:bodyPr>
          <a:lstStyle/>
          <a:p>
            <a:pPr algn="just">
              <a:lnSpc>
                <a:spcPct val="150000"/>
              </a:lnSpc>
            </a:pPr>
            <a:r>
              <a:rPr lang="el-GR" sz="2400" dirty="0" smtClean="0">
                <a:solidFill>
                  <a:schemeClr val="bg1"/>
                </a:solidFill>
                <a:latin typeface="Arial" pitchFamily="34" charset="0"/>
                <a:cs typeface="Arial" pitchFamily="34" charset="0"/>
              </a:rPr>
              <a:t>   </a:t>
            </a:r>
            <a:r>
              <a:rPr lang="el-GR" sz="2400" i="1" dirty="0" smtClean="0">
                <a:solidFill>
                  <a:schemeClr val="bg1"/>
                </a:solidFill>
                <a:latin typeface="Arial" pitchFamily="34" charset="0"/>
                <a:cs typeface="Arial" pitchFamily="34" charset="0"/>
              </a:rPr>
              <a:t>Απάντηση Ερευνητικού Ερωτήματος 4 </a:t>
            </a:r>
            <a:endParaRPr lang="en-US" sz="2400" i="1" dirty="0">
              <a:solidFill>
                <a:schemeClr val="bg1"/>
              </a:solidFill>
              <a:latin typeface="Arial" pitchFamily="34" charset="0"/>
              <a:cs typeface="Arial" pitchFamily="34" charset="0"/>
            </a:endParaRPr>
          </a:p>
        </p:txBody>
      </p:sp>
      <p:sp>
        <p:nvSpPr>
          <p:cNvPr id="5" name="Rectangle 1"/>
          <p:cNvSpPr>
            <a:spLocks noChangeArrowheads="1"/>
          </p:cNvSpPr>
          <p:nvPr/>
        </p:nvSpPr>
        <p:spPr bwMode="auto">
          <a:xfrm>
            <a:off x="0" y="1830537"/>
            <a:ext cx="892971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200000"/>
              </a:lnSpc>
              <a:spcBef>
                <a:spcPct val="0"/>
              </a:spcBef>
              <a:spcAft>
                <a:spcPct val="0"/>
              </a:spcAft>
              <a:buClrTx/>
              <a:buSzTx/>
              <a:buFont typeface="Arial" pitchFamily="34" charset="0"/>
              <a:buChar char="•"/>
              <a:tabLst>
                <a:tab pos="180975" algn="l"/>
                <a:tab pos="1009650" algn="l"/>
              </a:tabLst>
            </a:pP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Η</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κεντρομόλος δύναμη που ασκείτε σε ένα σώμα είναι ένα νέο είδος</a:t>
            </a:r>
            <a:r>
              <a:rPr kumimoji="0" lang="el-GR" sz="2000"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δύναμης που το αναγκάζει να εκτελεί Κυκλική Κίνηση. </a:t>
            </a:r>
          </a:p>
          <a:p>
            <a:pPr marL="0" marR="0" lvl="0" indent="0" algn="just" defTabSz="914400" rtl="0" eaLnBrk="1" fontAlgn="base" latinLnBrk="0" hangingPunct="1">
              <a:lnSpc>
                <a:spcPct val="200000"/>
              </a:lnSpc>
              <a:spcBef>
                <a:spcPct val="0"/>
              </a:spcBef>
              <a:spcAft>
                <a:spcPct val="0"/>
              </a:spcAft>
              <a:buClrTx/>
              <a:buSzTx/>
              <a:buFontTx/>
              <a:buNone/>
              <a:tabLst>
                <a:tab pos="180975" algn="l"/>
                <a:tab pos="1009650" algn="l"/>
              </a:tabLst>
            </a:pP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Να γράψετε αν συμφωνείτε  ή</a:t>
            </a:r>
            <a:r>
              <a:rPr kumimoji="0" lang="el-GR" sz="2000"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διαφωνείτε</a:t>
            </a:r>
            <a:r>
              <a:rPr kumimoji="0" lang="el-GR" sz="2000"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(αν διαφωνείτε δώστε</a:t>
            </a:r>
            <a:r>
              <a:rPr kumimoji="0" lang="el-GR" sz="2000"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το δικό σας ορισμό)  με τη πιο πάνω </a:t>
            </a:r>
            <a:r>
              <a:rPr kumimoji="0" lang="el-GR" sz="2000" b="0" i="0" u="none" strike="noStrike" cap="none" normalizeH="0" dirty="0" smtClean="0">
                <a:ln>
                  <a:noFill/>
                </a:ln>
                <a:solidFill>
                  <a:schemeClr val="bg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πρόταση.</a:t>
            </a:r>
          </a:p>
          <a:p>
            <a:pPr marL="0" marR="0" lvl="0" indent="0" algn="just" defTabSz="914400" rtl="0" eaLnBrk="1" fontAlgn="base" latinLnBrk="0" hangingPunct="1">
              <a:lnSpc>
                <a:spcPct val="200000"/>
              </a:lnSpc>
              <a:spcBef>
                <a:spcPct val="0"/>
              </a:spcBef>
              <a:spcAft>
                <a:spcPct val="0"/>
              </a:spcAft>
              <a:buClrTx/>
              <a:buSzTx/>
              <a:buFontTx/>
              <a:buNone/>
              <a:tabLst>
                <a:tab pos="180975" algn="l"/>
                <a:tab pos="1009650" algn="l"/>
              </a:tabLst>
            </a:pPr>
            <a:r>
              <a:rPr kumimoji="0" lang="el-GR"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Να δικαιολογήσετε την απάντηση σας.</a:t>
            </a:r>
            <a:endParaRPr kumimoji="0" lang="el-GR" sz="20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graphicFrame>
        <p:nvGraphicFramePr>
          <p:cNvPr id="2" name="Chart 1"/>
          <p:cNvGraphicFramePr/>
          <p:nvPr/>
        </p:nvGraphicFramePr>
        <p:xfrm>
          <a:off x="2000232" y="3071810"/>
          <a:ext cx="5429288" cy="3500462"/>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1"/>
          <p:cNvSpPr>
            <a:spLocks noChangeArrowheads="1"/>
          </p:cNvSpPr>
          <p:nvPr/>
        </p:nvSpPr>
        <p:spPr bwMode="auto">
          <a:xfrm>
            <a:off x="0" y="214290"/>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lnSpc>
                <a:spcPct val="150000"/>
              </a:lnSpc>
              <a:spcBef>
                <a:spcPct val="0"/>
              </a:spcBef>
              <a:spcAft>
                <a:spcPct val="0"/>
              </a:spcAft>
            </a:pPr>
            <a:r>
              <a:rPr lang="el-GR" sz="2400" b="1" i="1" dirty="0" smtClean="0">
                <a:solidFill>
                  <a:schemeClr val="bg1"/>
                </a:solidFill>
              </a:rPr>
              <a:t>Απαντήσεις μαθητών</a:t>
            </a:r>
          </a:p>
          <a:p>
            <a:pPr marL="0" marR="0" lvl="0" indent="0" algn="just" defTabSz="914400" rtl="0" eaLnBrk="1" fontAlgn="base" latinLnBrk="0" hangingPunct="1">
              <a:lnSpc>
                <a:spcPct val="150000"/>
              </a:lnSpc>
              <a:spcBef>
                <a:spcPct val="0"/>
              </a:spcBef>
              <a:spcAft>
                <a:spcPct val="0"/>
              </a:spcAft>
              <a:buClrTx/>
              <a:buSzTx/>
              <a:buFont typeface="Arial" pitchFamily="34" charset="0"/>
              <a:buChar char="•"/>
              <a:tabLst/>
            </a:pPr>
            <a:r>
              <a:rPr kumimoji="0" lang="el-GR" sz="2400" b="0" i="1" u="none" strike="noStrike" cap="none" normalizeH="0" baseline="0" dirty="0" smtClean="0">
                <a:ln>
                  <a:noFill/>
                </a:ln>
                <a:solidFill>
                  <a:schemeClr val="bg1"/>
                </a:solidFill>
                <a:effectLst/>
                <a:ea typeface="Times New Roman" pitchFamily="18" charset="0"/>
                <a:cs typeface="Arial" pitchFamily="34" charset="0"/>
              </a:rPr>
              <a:t>    Συμφωνώ ότι η κεντρομόλος δύναμη είναι ένα νέο είδος</a:t>
            </a:r>
            <a:r>
              <a:rPr lang="en-US" sz="2400" i="1" dirty="0" smtClean="0">
                <a:solidFill>
                  <a:schemeClr val="bg1"/>
                </a:solidFill>
                <a:ea typeface="Times New Roman" pitchFamily="18" charset="0"/>
                <a:cs typeface="Arial" pitchFamily="34" charset="0"/>
              </a:rPr>
              <a:t> </a:t>
            </a:r>
            <a:r>
              <a:rPr kumimoji="0" lang="el-GR" sz="2400" b="0" i="1" u="none" strike="noStrike" cap="none" normalizeH="0" baseline="0" dirty="0" smtClean="0">
                <a:ln>
                  <a:noFill/>
                </a:ln>
                <a:solidFill>
                  <a:schemeClr val="bg1"/>
                </a:solidFill>
                <a:effectLst/>
                <a:ea typeface="Times New Roman" pitchFamily="18" charset="0"/>
                <a:cs typeface="Arial" pitchFamily="34" charset="0"/>
              </a:rPr>
              <a:t>δύναμης</a:t>
            </a:r>
            <a:endParaRPr kumimoji="0" lang="en-US" sz="2400" b="0" i="1" u="none" strike="noStrike" cap="none" normalizeH="0" baseline="0" dirty="0" smtClean="0">
              <a:ln>
                <a:noFill/>
              </a:ln>
              <a:solidFill>
                <a:schemeClr val="bg1"/>
              </a:solidFill>
              <a:effectLst/>
              <a:ea typeface="Times New Roman" pitchFamily="18" charset="0"/>
              <a:cs typeface="Arial" pitchFamily="34" charset="0"/>
            </a:endParaRPr>
          </a:p>
          <a:p>
            <a:pPr marL="0" marR="0" lvl="0" indent="0" algn="just" defTabSz="914400" rtl="0" eaLnBrk="1" fontAlgn="base" latinLnBrk="0" hangingPunct="1">
              <a:lnSpc>
                <a:spcPct val="150000"/>
              </a:lnSpc>
              <a:spcBef>
                <a:spcPct val="0"/>
              </a:spcBef>
              <a:spcAft>
                <a:spcPct val="0"/>
              </a:spcAft>
              <a:buClrTx/>
              <a:buSzTx/>
              <a:tabLst/>
            </a:pPr>
            <a:r>
              <a:rPr kumimoji="0" lang="el-GR" sz="2400" b="0" i="1" u="none" strike="noStrike" cap="none" normalizeH="0" baseline="0" dirty="0" smtClean="0">
                <a:ln>
                  <a:noFill/>
                </a:ln>
                <a:solidFill>
                  <a:schemeClr val="bg1"/>
                </a:solidFill>
                <a:effectLst/>
                <a:ea typeface="Times New Roman" pitchFamily="18" charset="0"/>
                <a:cs typeface="Arial" pitchFamily="34" charset="0"/>
              </a:rPr>
              <a:t> η οποία αναγκάζει το σώμα να εκτελεί κυκλική κίνηση. </a:t>
            </a:r>
            <a:endParaRPr kumimoji="0" lang="en-US" sz="2400" b="0" i="1" u="none" strike="noStrike" cap="none" normalizeH="0" baseline="0" dirty="0" smtClean="0">
              <a:ln>
                <a:noFill/>
              </a:ln>
              <a:solidFill>
                <a:schemeClr val="bg1"/>
              </a:solidFill>
              <a:effectLst/>
              <a:cs typeface="Arial" pitchFamily="34" charset="0"/>
            </a:endParaRPr>
          </a:p>
          <a:p>
            <a:pPr marL="0" marR="0" lvl="0" indent="0" algn="just" defTabSz="914400" rtl="0" eaLnBrk="0" fontAlgn="base" latinLnBrk="0" hangingPunct="0">
              <a:lnSpc>
                <a:spcPct val="150000"/>
              </a:lnSpc>
              <a:spcBef>
                <a:spcPct val="0"/>
              </a:spcBef>
              <a:spcAft>
                <a:spcPct val="0"/>
              </a:spcAft>
              <a:buClrTx/>
              <a:buSzTx/>
              <a:buFont typeface="Arial" pitchFamily="34" charset="0"/>
              <a:buChar char="•"/>
              <a:tabLst/>
            </a:pPr>
            <a:r>
              <a:rPr kumimoji="0" lang="en-US" sz="2400" b="0" i="1" u="none" strike="noStrike" cap="none" normalizeH="0" baseline="0" dirty="0" smtClean="0">
                <a:ln>
                  <a:noFill/>
                </a:ln>
                <a:solidFill>
                  <a:schemeClr val="bg1"/>
                </a:solidFill>
                <a:effectLst/>
                <a:ea typeface="Times New Roman" pitchFamily="18" charset="0"/>
                <a:cs typeface="Arial" pitchFamily="34" charset="0"/>
              </a:rPr>
              <a:t>   </a:t>
            </a:r>
            <a:r>
              <a:rPr kumimoji="0" lang="el-GR" sz="2400" b="0" i="1" u="none" strike="noStrike" cap="none" normalizeH="0" baseline="0" dirty="0" smtClean="0">
                <a:ln>
                  <a:noFill/>
                </a:ln>
                <a:solidFill>
                  <a:schemeClr val="bg1"/>
                </a:solidFill>
                <a:effectLst/>
                <a:ea typeface="Times New Roman" pitchFamily="18" charset="0"/>
                <a:cs typeface="Arial" pitchFamily="34" charset="0"/>
              </a:rPr>
              <a:t>Συμφωνώ ότι η κεντρομόλος δύναμη είναι ένα νέο είδος </a:t>
            </a:r>
            <a:endParaRPr kumimoji="0" lang="en-US" sz="2400" b="0" i="1" u="none" strike="noStrike" cap="none" normalizeH="0" baseline="0" dirty="0" smtClean="0">
              <a:ln>
                <a:noFill/>
              </a:ln>
              <a:solidFill>
                <a:schemeClr val="bg1"/>
              </a:solidFill>
              <a:effectLst/>
              <a:ea typeface="Times New Roman" pitchFamily="18" charset="0"/>
              <a:cs typeface="Arial" pitchFamily="34" charset="0"/>
            </a:endParaRPr>
          </a:p>
          <a:p>
            <a:pPr marL="0" marR="0" lvl="0" indent="0" algn="just" defTabSz="914400" rtl="0" eaLnBrk="0" fontAlgn="base" latinLnBrk="0" hangingPunct="0">
              <a:lnSpc>
                <a:spcPct val="150000"/>
              </a:lnSpc>
              <a:spcBef>
                <a:spcPct val="0"/>
              </a:spcBef>
              <a:spcAft>
                <a:spcPct val="0"/>
              </a:spcAft>
              <a:buClrTx/>
              <a:buSzTx/>
              <a:tabLst/>
            </a:pPr>
            <a:r>
              <a:rPr kumimoji="0" lang="el-GR" sz="2400" b="0" i="1" u="none" strike="noStrike" cap="none" normalizeH="0" baseline="0" dirty="0" smtClean="0">
                <a:ln>
                  <a:noFill/>
                </a:ln>
                <a:solidFill>
                  <a:schemeClr val="bg1"/>
                </a:solidFill>
                <a:effectLst/>
                <a:ea typeface="Times New Roman" pitchFamily="18" charset="0"/>
                <a:cs typeface="Arial" pitchFamily="34" charset="0"/>
              </a:rPr>
              <a:t>δύναμης</a:t>
            </a:r>
            <a:r>
              <a:rPr lang="en-US" sz="2400" i="1" dirty="0" smtClean="0">
                <a:solidFill>
                  <a:schemeClr val="bg1"/>
                </a:solidFill>
                <a:ea typeface="Times New Roman" pitchFamily="18" charset="0"/>
                <a:cs typeface="Arial" pitchFamily="34" charset="0"/>
              </a:rPr>
              <a:t> </a:t>
            </a:r>
            <a:r>
              <a:rPr kumimoji="0" lang="el-GR" sz="2400" b="0" i="1" u="none" strike="noStrike" cap="none" normalizeH="0" baseline="0" dirty="0" smtClean="0">
                <a:ln>
                  <a:noFill/>
                </a:ln>
                <a:solidFill>
                  <a:schemeClr val="bg1"/>
                </a:solidFill>
                <a:effectLst/>
                <a:ea typeface="Times New Roman" pitchFamily="18" charset="0"/>
                <a:cs typeface="Arial" pitchFamily="34" charset="0"/>
              </a:rPr>
              <a:t>γιατί εκτελεί κυκλική κίνηση.</a:t>
            </a:r>
            <a:endParaRPr kumimoji="0" lang="el-GR" sz="2400" b="0" i="1" u="none" strike="noStrike" cap="none" normalizeH="0" baseline="0" dirty="0" smtClean="0">
              <a:ln>
                <a:noFill/>
              </a:ln>
              <a:solidFill>
                <a:schemeClr val="bg1"/>
              </a:solidFill>
              <a:effectLst/>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txBox="1">
            <a:spLocks/>
          </p:cNvSpPr>
          <p:nvPr/>
        </p:nvSpPr>
        <p:spPr>
          <a:xfrm>
            <a:off x="657252" y="142852"/>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latin typeface="Arial" pitchFamily="34" charset="0"/>
                <a:cs typeface="Arial" pitchFamily="34" charset="0"/>
              </a:rPr>
              <a:t>Αποτελέσματα Ποιοτικής Ανάλυσης</a:t>
            </a:r>
            <a:endParaRPr kumimoji="1" lang="el-GR" sz="3200" i="0" u="sng" strike="noStrike" kern="0" cap="none" spc="0" normalizeH="0" baseline="0" noProof="0" dirty="0" smtClean="0">
              <a:ln>
                <a:noFill/>
              </a:ln>
              <a:effectLst/>
              <a:uLnTx/>
              <a:uFillTx/>
              <a:latin typeface="Arial" pitchFamily="34" charset="0"/>
              <a:cs typeface="Arial" pitchFamily="34" charset="0"/>
            </a:endParaRPr>
          </a:p>
        </p:txBody>
      </p:sp>
      <p:sp>
        <p:nvSpPr>
          <p:cNvPr id="4" name="Rectangle 3"/>
          <p:cNvSpPr/>
          <p:nvPr/>
        </p:nvSpPr>
        <p:spPr>
          <a:xfrm>
            <a:off x="-142908" y="708010"/>
            <a:ext cx="8572560" cy="577850"/>
          </a:xfrm>
          <a:prstGeom prst="rect">
            <a:avLst/>
          </a:prstGeom>
        </p:spPr>
        <p:txBody>
          <a:bodyPr wrap="square">
            <a:spAutoFit/>
          </a:bodyPr>
          <a:lstStyle/>
          <a:p>
            <a:pPr algn="just">
              <a:lnSpc>
                <a:spcPct val="150000"/>
              </a:lnSpc>
            </a:pPr>
            <a:r>
              <a:rPr lang="el-GR" sz="2400" dirty="0" smtClean="0">
                <a:latin typeface="Arial" pitchFamily="34" charset="0"/>
                <a:cs typeface="Arial" pitchFamily="34" charset="0"/>
              </a:rPr>
              <a:t>   </a:t>
            </a:r>
            <a:r>
              <a:rPr lang="el-GR" sz="2400" i="1" dirty="0" smtClean="0">
                <a:latin typeface="Arial" pitchFamily="34" charset="0"/>
                <a:cs typeface="Arial" pitchFamily="34" charset="0"/>
              </a:rPr>
              <a:t>Απάντηση Ερευνητικού Ερωτήματος 4 </a:t>
            </a:r>
            <a:endParaRPr lang="en-US" sz="2400" i="1" dirty="0">
              <a:latin typeface="Arial" pitchFamily="34" charset="0"/>
              <a:cs typeface="Arial" pitchFamily="34" charset="0"/>
            </a:endParaRPr>
          </a:p>
        </p:txBody>
      </p:sp>
      <p:sp>
        <p:nvSpPr>
          <p:cNvPr id="2051" name="Rectangle 3"/>
          <p:cNvSpPr>
            <a:spLocks noChangeArrowheads="1"/>
          </p:cNvSpPr>
          <p:nvPr/>
        </p:nvSpPr>
        <p:spPr bwMode="auto">
          <a:xfrm>
            <a:off x="71406" y="1281058"/>
            <a:ext cx="8929718"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 typeface="Arial" pitchFamily="34" charset="0"/>
              <a:buChar char="•"/>
              <a:tabLs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Το πιο κάτω σώμα (σχήμα 1) είναι δεμένο με νήμα και εκτελεί Ομαλή </a:t>
            </a:r>
          </a:p>
          <a:p>
            <a:pPr marL="0" marR="0" lvl="0" indent="0" algn="just" defTabSz="914400" rtl="0" eaLnBrk="1" fontAlgn="base" latinLnBrk="0" hangingPunct="1">
              <a:lnSpc>
                <a:spcPct val="150000"/>
              </a:lnSpc>
              <a:spcBef>
                <a:spcPct val="0"/>
              </a:spcBef>
              <a:spcAft>
                <a:spcPct val="0"/>
              </a:spcAft>
              <a:buClrTx/>
              <a:buSzTx/>
              <a:buFontTx/>
              <a:buNone/>
              <a:tabLs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Κυκλική Κίνηση σε οριζόντιο επίπεδο (τα πιο κάτω σχήματα είναι όπως </a:t>
            </a:r>
          </a:p>
          <a:p>
            <a:pPr marL="0" marR="0" lvl="0" indent="0" algn="just" defTabSz="914400" rtl="0" eaLnBrk="1" fontAlgn="base" latinLnBrk="0" hangingPunct="1">
              <a:lnSpc>
                <a:spcPct val="150000"/>
              </a:lnSpc>
              <a:spcBef>
                <a:spcPct val="0"/>
              </a:spcBef>
              <a:spcAft>
                <a:spcPct val="0"/>
              </a:spcAft>
              <a:buClrTx/>
              <a:buSzTx/>
              <a:buFontTx/>
              <a:buNone/>
              <a:tabLs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φαίνονται αν τα κοιτάζουμε από πάνω). Κάποια στιγμή όπως περιστρέφεται </a:t>
            </a:r>
          </a:p>
          <a:p>
            <a:pPr lvl="0" algn="just" fontAlgn="base">
              <a:lnSpc>
                <a:spcPct val="150000"/>
              </a:lnSpc>
              <a:spcBef>
                <a:spcPct val="0"/>
              </a:spcBef>
              <a:spcAft>
                <a:spcPct val="0"/>
              </a:spcAf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το σώμα, το νήμα κόβεται με τη χρήση μιας λεπίδας  (σχήμα 2).</a:t>
            </a:r>
            <a:r>
              <a:rPr lang="el-GR" sz="2000" dirty="0" smtClean="0">
                <a:latin typeface="Arial" pitchFamily="34" charset="0"/>
                <a:ea typeface="Times New Roman" pitchFamily="18" charset="0"/>
                <a:cs typeface="Arial" pitchFamily="34" charset="0"/>
              </a:rPr>
              <a:t> Να γράψετε ποια τροχιά ( 1 ή 2 ή 3 ) θα ακολουθήσει το σώμα αμέσως μετά που θα κοπεί το νήμα; Να δικαιολογήσετε την απάντηση σας</a:t>
            </a:r>
            <a:endParaRPr kumimoji="0" lang="el-GR" sz="20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052" name="Object 4"/>
          <p:cNvGraphicFramePr>
            <a:graphicFrameLocks noChangeAspect="1"/>
          </p:cNvGraphicFramePr>
          <p:nvPr/>
        </p:nvGraphicFramePr>
        <p:xfrm>
          <a:off x="2428860" y="3786190"/>
          <a:ext cx="4466094" cy="2686052"/>
        </p:xfrm>
        <a:graphic>
          <a:graphicData uri="http://schemas.openxmlformats.org/presentationml/2006/ole">
            <p:oleObj spid="_x0000_s2052" name="CorelDRAW" r:id="rId3" imgW="4455644" imgH="2679361" progId="">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graphicFrame>
        <p:nvGraphicFramePr>
          <p:cNvPr id="2" name="Chart 1"/>
          <p:cNvGraphicFramePr/>
          <p:nvPr/>
        </p:nvGraphicFramePr>
        <p:xfrm>
          <a:off x="4214810" y="3357562"/>
          <a:ext cx="4714908" cy="32861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Object 2"/>
          <p:cNvGraphicFramePr>
            <a:graphicFrameLocks noChangeAspect="1"/>
          </p:cNvGraphicFramePr>
          <p:nvPr/>
        </p:nvGraphicFramePr>
        <p:xfrm>
          <a:off x="428596" y="4214818"/>
          <a:ext cx="3365500" cy="1114425"/>
        </p:xfrm>
        <a:graphic>
          <a:graphicData uri="http://schemas.openxmlformats.org/presentationml/2006/ole">
            <p:oleObj spid="_x0000_s49154" name="Visio" r:id="rId5" imgW="3363733" imgH="1110237" progId="Visio.Drawing.11">
              <p:embed/>
            </p:oleObj>
          </a:graphicData>
        </a:graphic>
      </p:graphicFrame>
      <p:sp>
        <p:nvSpPr>
          <p:cNvPr id="5" name="Rectangle 4"/>
          <p:cNvSpPr/>
          <p:nvPr/>
        </p:nvSpPr>
        <p:spPr>
          <a:xfrm>
            <a:off x="0" y="0"/>
            <a:ext cx="9144000" cy="3970318"/>
          </a:xfrm>
          <a:prstGeom prst="rect">
            <a:avLst/>
          </a:prstGeom>
        </p:spPr>
        <p:txBody>
          <a:bodyPr wrap="square">
            <a:spAutoFit/>
          </a:bodyPr>
          <a:lstStyle/>
          <a:p>
            <a:pPr algn="just" eaLnBrk="0" fontAlgn="base" hangingPunct="0">
              <a:lnSpc>
                <a:spcPct val="150000"/>
              </a:lnSpc>
              <a:spcBef>
                <a:spcPct val="0"/>
              </a:spcBef>
              <a:spcAft>
                <a:spcPct val="0"/>
              </a:spcAft>
            </a:pPr>
            <a:r>
              <a:rPr lang="el-GR" sz="2400" b="1" i="1" dirty="0" smtClean="0"/>
              <a:t>Απαντήσεις μαθητών</a:t>
            </a:r>
          </a:p>
          <a:p>
            <a:pPr lvl="0" algn="just" eaLnBrk="0" fontAlgn="base" hangingPunct="0">
              <a:lnSpc>
                <a:spcPct val="150000"/>
              </a:lnSpc>
              <a:spcBef>
                <a:spcPct val="0"/>
              </a:spcBef>
              <a:spcAft>
                <a:spcPct val="0"/>
              </a:spcAft>
              <a:buFont typeface="Arial" pitchFamily="34" charset="0"/>
              <a:buChar char="•"/>
            </a:pPr>
            <a:r>
              <a:rPr lang="en-US" sz="2400" i="1" dirty="0" smtClean="0">
                <a:ea typeface="Times New Roman" pitchFamily="18" charset="0"/>
                <a:cs typeface="Arial" pitchFamily="34" charset="0"/>
              </a:rPr>
              <a:t> </a:t>
            </a:r>
            <a:r>
              <a:rPr lang="el-GR" sz="2400" i="1" dirty="0" smtClean="0">
                <a:ea typeface="Times New Roman" pitchFamily="18" charset="0"/>
                <a:cs typeface="Arial" pitchFamily="34" charset="0"/>
              </a:rPr>
              <a:t>Τροχιά 3, δηλαδή διεύθυνση ακτινική αποκρινόμενη από το κέντρο γιατί  δεν ασκείται δύναμη πάνω του.</a:t>
            </a:r>
            <a:endParaRPr lang="en-US" sz="2400" dirty="0" smtClean="0">
              <a:cs typeface="Arial" pitchFamily="34" charset="0"/>
            </a:endParaRPr>
          </a:p>
          <a:p>
            <a:pPr lvl="0" algn="just" eaLnBrk="0" fontAlgn="base" hangingPunct="0">
              <a:lnSpc>
                <a:spcPct val="150000"/>
              </a:lnSpc>
              <a:spcBef>
                <a:spcPct val="0"/>
              </a:spcBef>
              <a:spcAft>
                <a:spcPct val="0"/>
              </a:spcAft>
              <a:buFont typeface="Arial" pitchFamily="34" charset="0"/>
              <a:buChar char="•"/>
            </a:pPr>
            <a:r>
              <a:rPr lang="en-US" sz="2400" i="1" dirty="0" smtClean="0">
                <a:ea typeface="Times New Roman" pitchFamily="18" charset="0"/>
                <a:cs typeface="Arial" pitchFamily="34" charset="0"/>
              </a:rPr>
              <a:t>  </a:t>
            </a:r>
            <a:r>
              <a:rPr lang="el-GR" sz="2400" i="1" dirty="0" smtClean="0">
                <a:ea typeface="Times New Roman" pitchFamily="18" charset="0"/>
                <a:cs typeface="Arial" pitchFamily="34" charset="0"/>
              </a:rPr>
              <a:t>Καμιά από τις τροχιές του σχήματος. Θα ακολουθήσει τροχιά κυκλική όπως και πριν να κοπεί το νήμα. </a:t>
            </a:r>
          </a:p>
          <a:p>
            <a:pPr lvl="0" algn="just" eaLnBrk="0" fontAlgn="base" hangingPunct="0">
              <a:lnSpc>
                <a:spcPct val="150000"/>
              </a:lnSpc>
              <a:spcBef>
                <a:spcPct val="0"/>
              </a:spcBef>
              <a:spcAft>
                <a:spcPct val="0"/>
              </a:spcAft>
              <a:buFont typeface="Arial" pitchFamily="34" charset="0"/>
              <a:buChar char="•"/>
            </a:pPr>
            <a:r>
              <a:rPr lang="en-US" sz="2400" i="1" dirty="0" smtClean="0">
                <a:ea typeface="Times New Roman" pitchFamily="18" charset="0"/>
                <a:cs typeface="Arial" pitchFamily="34" charset="0"/>
              </a:rPr>
              <a:t> </a:t>
            </a:r>
            <a:r>
              <a:rPr lang="el-GR" sz="2400" i="1" dirty="0" smtClean="0">
                <a:ea typeface="Times New Roman" pitchFamily="18" charset="0"/>
                <a:cs typeface="Arial" pitchFamily="34" charset="0"/>
              </a:rPr>
              <a:t>Τροχιά 1 ώστε να κινηθεί προς το κέντρο διότι δεν ασκείται δύναμη πάνω του. </a:t>
            </a:r>
            <a:endParaRPr lang="el-GR" sz="2400" b="1" dirty="0" smtClean="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Rectangle 1"/>
          <p:cNvSpPr/>
          <p:nvPr/>
        </p:nvSpPr>
        <p:spPr>
          <a:xfrm>
            <a:off x="0" y="857232"/>
            <a:ext cx="9144000" cy="4708981"/>
          </a:xfrm>
          <a:prstGeom prst="rect">
            <a:avLst/>
          </a:prstGeom>
        </p:spPr>
        <p:txBody>
          <a:bodyPr wrap="square">
            <a:spAutoFit/>
          </a:bodyPr>
          <a:lstStyle/>
          <a:p>
            <a:pPr>
              <a:lnSpc>
                <a:spcPct val="150000"/>
              </a:lnSpc>
            </a:pPr>
            <a:r>
              <a:rPr lang="el-GR" sz="2000" b="1" dirty="0" smtClean="0"/>
              <a:t>Ερευνητικό Ερώτημα 1    -   Ερευνητικό Ερώτημα 2</a:t>
            </a:r>
          </a:p>
          <a:p>
            <a:endParaRPr lang="el-GR" sz="2000" b="1" dirty="0" smtClean="0"/>
          </a:p>
          <a:p>
            <a:pPr>
              <a:lnSpc>
                <a:spcPct val="150000"/>
              </a:lnSpc>
              <a:buFont typeface="Arial" pitchFamily="34" charset="0"/>
              <a:buChar char="•"/>
            </a:pPr>
            <a:r>
              <a:rPr lang="el-GR" sz="2000" dirty="0" smtClean="0">
                <a:latin typeface="Arial" pitchFamily="34" charset="0"/>
                <a:cs typeface="Arial" pitchFamily="34" charset="0"/>
              </a:rPr>
              <a:t>      Το συμπέρασμα το οποίο προκύπτει είναι ότι μετά την παρέμβαση και οι δύο  τρόποι διδασκαλίας επηρέασαν θετικά την εννοιολογική κατανόηση των μαθητών της Β΄ λυκείου στο κεφάλαιο της κυκλικής κίνησης σώματος, αλλά με τη  χρήση προσομοιώσεων η παρέμβαση είναι αποτελεσματικότερη (</a:t>
            </a:r>
            <a:r>
              <a:rPr lang="en-US" sz="2000" dirty="0" err="1" smtClean="0">
                <a:latin typeface="Arial" pitchFamily="34" charset="0"/>
                <a:cs typeface="Arial" pitchFamily="34" charset="0"/>
              </a:rPr>
              <a:t>Boblick</a:t>
            </a:r>
            <a:r>
              <a:rPr lang="el-GR" sz="2000" dirty="0" smtClean="0">
                <a:latin typeface="Arial" pitchFamily="34" charset="0"/>
                <a:cs typeface="Arial" pitchFamily="34" charset="0"/>
              </a:rPr>
              <a:t>, 1972</a:t>
            </a:r>
            <a:r>
              <a:rPr lang="en-US" sz="2000" dirty="0" smtClean="0">
                <a:latin typeface="Arial" pitchFamily="34" charset="0"/>
                <a:cs typeface="Arial" pitchFamily="34" charset="0"/>
              </a:rPr>
              <a:t>b</a:t>
            </a:r>
            <a:r>
              <a:rPr lang="el-GR" sz="2000" dirty="0" smtClean="0">
                <a:latin typeface="Arial" pitchFamily="34" charset="0"/>
                <a:cs typeface="Arial" pitchFamily="34" charset="0"/>
              </a:rPr>
              <a:t>; </a:t>
            </a:r>
            <a:r>
              <a:rPr lang="en-US" sz="2000" dirty="0" err="1" smtClean="0">
                <a:latin typeface="Arial" pitchFamily="34" charset="0"/>
                <a:cs typeface="Arial" pitchFamily="34" charset="0"/>
              </a:rPr>
              <a:t>Cavin</a:t>
            </a:r>
            <a:r>
              <a:rPr lang="el-GR" sz="2000" dirty="0" smtClean="0">
                <a:latin typeface="Arial" pitchFamily="34" charset="0"/>
                <a:cs typeface="Arial" pitchFamily="34" charset="0"/>
              </a:rPr>
              <a:t> &amp; </a:t>
            </a:r>
            <a:r>
              <a:rPr lang="en-US" sz="2000" dirty="0" err="1" smtClean="0">
                <a:latin typeface="Arial" pitchFamily="34" charset="0"/>
                <a:cs typeface="Arial" pitchFamily="34" charset="0"/>
              </a:rPr>
              <a:t>Lagowski</a:t>
            </a:r>
            <a:r>
              <a:rPr lang="el-GR" sz="2000" dirty="0" smtClean="0">
                <a:latin typeface="Arial" pitchFamily="34" charset="0"/>
                <a:cs typeface="Arial" pitchFamily="34" charset="0"/>
              </a:rPr>
              <a:t>, 1978; </a:t>
            </a:r>
            <a:r>
              <a:rPr lang="en-US" sz="2000" dirty="0" err="1" smtClean="0">
                <a:latin typeface="Arial" pitchFamily="34" charset="0"/>
                <a:cs typeface="Arial" pitchFamily="34" charset="0"/>
              </a:rPr>
              <a:t>Choi</a:t>
            </a:r>
            <a:r>
              <a:rPr lang="el-GR" sz="2000" dirty="0" smtClean="0">
                <a:latin typeface="Arial" pitchFamily="34" charset="0"/>
                <a:cs typeface="Arial" pitchFamily="34" charset="0"/>
              </a:rPr>
              <a:t> &amp; </a:t>
            </a:r>
            <a:r>
              <a:rPr lang="en-US" sz="2000" dirty="0" err="1" smtClean="0">
                <a:latin typeface="Arial" pitchFamily="34" charset="0"/>
                <a:cs typeface="Arial" pitchFamily="34" charset="0"/>
              </a:rPr>
              <a:t>Gennaro</a:t>
            </a:r>
            <a:r>
              <a:rPr lang="el-GR" sz="2000" dirty="0" smtClean="0">
                <a:latin typeface="Arial" pitchFamily="34" charset="0"/>
                <a:cs typeface="Arial" pitchFamily="34" charset="0"/>
              </a:rPr>
              <a:t>, 1987; </a:t>
            </a:r>
            <a:r>
              <a:rPr lang="en-US" sz="2000" dirty="0" err="1" smtClean="0">
                <a:latin typeface="Arial" pitchFamily="34" charset="0"/>
                <a:cs typeface="Arial" pitchFamily="34" charset="0"/>
              </a:rPr>
              <a:t>Friedler</a:t>
            </a:r>
            <a:r>
              <a:rPr lang="el-GR" sz="2000" dirty="0" smtClean="0">
                <a:latin typeface="Arial" pitchFamily="34" charset="0"/>
                <a:cs typeface="Arial" pitchFamily="34" charset="0"/>
              </a:rPr>
              <a:t>, </a:t>
            </a:r>
            <a:r>
              <a:rPr lang="en-US" sz="2000" dirty="0" err="1" smtClean="0">
                <a:latin typeface="Arial" pitchFamily="34" charset="0"/>
                <a:cs typeface="Arial" pitchFamily="34" charset="0"/>
              </a:rPr>
              <a:t>Merin</a:t>
            </a:r>
            <a:r>
              <a:rPr lang="el-GR" sz="2000" dirty="0" smtClean="0">
                <a:latin typeface="Arial" pitchFamily="34" charset="0"/>
                <a:cs typeface="Arial" pitchFamily="34" charset="0"/>
              </a:rPr>
              <a:t>,&amp; </a:t>
            </a:r>
            <a:r>
              <a:rPr lang="en-US" sz="2000" dirty="0" err="1" smtClean="0">
                <a:latin typeface="Arial" pitchFamily="34" charset="0"/>
                <a:cs typeface="Arial" pitchFamily="34" charset="0"/>
              </a:rPr>
              <a:t>Tamir</a:t>
            </a:r>
            <a:r>
              <a:rPr lang="el-GR" sz="2000" dirty="0" smtClean="0">
                <a:latin typeface="Arial" pitchFamily="34" charset="0"/>
                <a:cs typeface="Arial" pitchFamily="34" charset="0"/>
              </a:rPr>
              <a:t>, 1992; </a:t>
            </a:r>
            <a:r>
              <a:rPr lang="en-US" sz="2000" dirty="0" err="1" smtClean="0">
                <a:latin typeface="Arial" pitchFamily="34" charset="0"/>
                <a:cs typeface="Arial" pitchFamily="34" charset="0"/>
              </a:rPr>
              <a:t>Hounshell</a:t>
            </a:r>
            <a:r>
              <a:rPr lang="el-GR" sz="2000" dirty="0" smtClean="0">
                <a:latin typeface="Arial" pitchFamily="34" charset="0"/>
                <a:cs typeface="Arial" pitchFamily="34" charset="0"/>
              </a:rPr>
              <a:t> &amp; </a:t>
            </a:r>
            <a:r>
              <a:rPr lang="en-US" sz="2000" dirty="0" smtClean="0">
                <a:latin typeface="Arial" pitchFamily="34" charset="0"/>
                <a:cs typeface="Arial" pitchFamily="34" charset="0"/>
              </a:rPr>
              <a:t>Hill</a:t>
            </a:r>
            <a:r>
              <a:rPr lang="el-GR" sz="2000" dirty="0" smtClean="0">
                <a:latin typeface="Arial" pitchFamily="34" charset="0"/>
                <a:cs typeface="Arial" pitchFamily="34" charset="0"/>
              </a:rPr>
              <a:t>, 1989;</a:t>
            </a:r>
            <a:r>
              <a:rPr lang="en-US" sz="2000" dirty="0" err="1" smtClean="0">
                <a:latin typeface="Arial" pitchFamily="34" charset="0"/>
                <a:cs typeface="Arial" pitchFamily="34" charset="0"/>
              </a:rPr>
              <a:t>Jackman</a:t>
            </a:r>
            <a:r>
              <a:rPr lang="el-GR" sz="2000" dirty="0" smtClean="0">
                <a:latin typeface="Arial" pitchFamily="34" charset="0"/>
                <a:cs typeface="Arial" pitchFamily="34" charset="0"/>
              </a:rPr>
              <a:t>, </a:t>
            </a:r>
            <a:r>
              <a:rPr lang="en-US" sz="2000" dirty="0" err="1" smtClean="0">
                <a:latin typeface="Arial" pitchFamily="34" charset="0"/>
                <a:cs typeface="Arial" pitchFamily="34" charset="0"/>
              </a:rPr>
              <a:t>Moellenberg</a:t>
            </a:r>
            <a:r>
              <a:rPr lang="el-GR" sz="2000" dirty="0" smtClean="0">
                <a:latin typeface="Arial" pitchFamily="34" charset="0"/>
                <a:cs typeface="Arial" pitchFamily="34" charset="0"/>
              </a:rPr>
              <a:t>, &amp; </a:t>
            </a:r>
            <a:r>
              <a:rPr lang="en-US" sz="2000" dirty="0" err="1" smtClean="0">
                <a:latin typeface="Arial" pitchFamily="34" charset="0"/>
                <a:cs typeface="Arial" pitchFamily="34" charset="0"/>
              </a:rPr>
              <a:t>Brabson</a:t>
            </a:r>
            <a:r>
              <a:rPr lang="el-GR" sz="2000" dirty="0" smtClean="0">
                <a:latin typeface="Arial" pitchFamily="34" charset="0"/>
                <a:cs typeface="Arial" pitchFamily="34" charset="0"/>
              </a:rPr>
              <a:t>, 1990;</a:t>
            </a:r>
            <a:r>
              <a:rPr lang="en-US" sz="2000" dirty="0" err="1" smtClean="0">
                <a:latin typeface="Arial" pitchFamily="34" charset="0"/>
                <a:cs typeface="Arial" pitchFamily="34" charset="0"/>
              </a:rPr>
              <a:t>Korfiatis</a:t>
            </a:r>
            <a:r>
              <a:rPr lang="el-GR" sz="2000" dirty="0" smtClean="0">
                <a:latin typeface="Arial" pitchFamily="34" charset="0"/>
                <a:cs typeface="Arial" pitchFamily="34" charset="0"/>
              </a:rPr>
              <a:t>, </a:t>
            </a:r>
            <a:r>
              <a:rPr lang="en-US" sz="2000" dirty="0" err="1" smtClean="0">
                <a:latin typeface="Arial" pitchFamily="34" charset="0"/>
                <a:cs typeface="Arial" pitchFamily="34" charset="0"/>
              </a:rPr>
              <a:t>Papatheodorou</a:t>
            </a:r>
            <a:r>
              <a:rPr lang="el-GR" sz="2000" dirty="0" smtClean="0">
                <a:latin typeface="Arial" pitchFamily="34" charset="0"/>
                <a:cs typeface="Arial" pitchFamily="34" charset="0"/>
              </a:rPr>
              <a:t>, </a:t>
            </a:r>
            <a:r>
              <a:rPr lang="en-US" sz="2000" dirty="0" err="1" smtClean="0">
                <a:latin typeface="Arial" pitchFamily="34" charset="0"/>
                <a:cs typeface="Arial" pitchFamily="34" charset="0"/>
              </a:rPr>
              <a:t>Stamou</a:t>
            </a:r>
            <a:r>
              <a:rPr lang="el-GR" sz="2000" dirty="0" smtClean="0">
                <a:latin typeface="Arial" pitchFamily="34" charset="0"/>
                <a:cs typeface="Arial" pitchFamily="34" charset="0"/>
              </a:rPr>
              <a:t>, &amp; </a:t>
            </a:r>
            <a:r>
              <a:rPr lang="en-US" sz="2000" dirty="0" err="1" smtClean="0">
                <a:latin typeface="Arial" pitchFamily="34" charset="0"/>
                <a:cs typeface="Arial" pitchFamily="34" charset="0"/>
              </a:rPr>
              <a:t>Paraskevopoulous</a:t>
            </a:r>
            <a:r>
              <a:rPr lang="el-GR" sz="2000" dirty="0" smtClean="0">
                <a:latin typeface="Arial" pitchFamily="34" charset="0"/>
                <a:cs typeface="Arial" pitchFamily="34" charset="0"/>
              </a:rPr>
              <a:t>, 1999; </a:t>
            </a:r>
            <a:r>
              <a:rPr lang="en-US" sz="2000" dirty="0" err="1" smtClean="0">
                <a:latin typeface="Arial" pitchFamily="34" charset="0"/>
                <a:cs typeface="Arial" pitchFamily="34" charset="0"/>
              </a:rPr>
              <a:t>Raghavan</a:t>
            </a:r>
            <a:r>
              <a:rPr lang="el-GR" sz="2000" dirty="0" smtClean="0">
                <a:latin typeface="Arial" pitchFamily="34" charset="0"/>
                <a:cs typeface="Arial" pitchFamily="34" charset="0"/>
              </a:rPr>
              <a:t>, </a:t>
            </a:r>
            <a:r>
              <a:rPr lang="en-US" sz="2000" dirty="0" err="1" smtClean="0">
                <a:latin typeface="Arial" pitchFamily="34" charset="0"/>
                <a:cs typeface="Arial" pitchFamily="34" charset="0"/>
              </a:rPr>
              <a:t>Sartoris</a:t>
            </a:r>
            <a:r>
              <a:rPr lang="en-US" sz="2000" dirty="0" smtClean="0">
                <a:latin typeface="Arial" pitchFamily="34" charset="0"/>
                <a:cs typeface="Arial" pitchFamily="34" charset="0"/>
              </a:rPr>
              <a:t> </a:t>
            </a:r>
            <a:r>
              <a:rPr lang="el-GR" sz="2000" dirty="0" smtClean="0">
                <a:latin typeface="Arial" pitchFamily="34" charset="0"/>
                <a:cs typeface="Arial" pitchFamily="34" charset="0"/>
              </a:rPr>
              <a:t>&amp; </a:t>
            </a:r>
            <a:r>
              <a:rPr lang="en-US" sz="2000" dirty="0" smtClean="0">
                <a:latin typeface="Arial" pitchFamily="34" charset="0"/>
                <a:cs typeface="Arial" pitchFamily="34" charset="0"/>
              </a:rPr>
              <a:t>Glaser</a:t>
            </a:r>
            <a:r>
              <a:rPr lang="el-GR" sz="2000" dirty="0" smtClean="0">
                <a:latin typeface="Arial" pitchFamily="34" charset="0"/>
                <a:cs typeface="Arial" pitchFamily="34" charset="0"/>
              </a:rPr>
              <a:t>, 1998; </a:t>
            </a:r>
            <a:r>
              <a:rPr lang="en-US" sz="2000" dirty="0" smtClean="0">
                <a:latin typeface="Arial" pitchFamily="34" charset="0"/>
                <a:cs typeface="Arial" pitchFamily="34" charset="0"/>
              </a:rPr>
              <a:t>Reuter</a:t>
            </a:r>
            <a:r>
              <a:rPr lang="el-GR" sz="2000" dirty="0" smtClean="0">
                <a:latin typeface="Arial" pitchFamily="34" charset="0"/>
                <a:cs typeface="Arial" pitchFamily="34" charset="0"/>
              </a:rPr>
              <a:t> &amp; </a:t>
            </a:r>
            <a:r>
              <a:rPr lang="en-US" sz="2000" dirty="0" smtClean="0">
                <a:latin typeface="Arial" pitchFamily="34" charset="0"/>
                <a:cs typeface="Arial" pitchFamily="34" charset="0"/>
              </a:rPr>
              <a:t>Perrin</a:t>
            </a:r>
            <a:r>
              <a:rPr lang="el-GR" sz="2000" dirty="0" smtClean="0">
                <a:latin typeface="Arial" pitchFamily="34" charset="0"/>
                <a:cs typeface="Arial" pitchFamily="34" charset="0"/>
              </a:rPr>
              <a:t>, 1999).</a:t>
            </a:r>
            <a:endParaRPr lang="en-US" sz="2000" dirty="0">
              <a:latin typeface="Arial" pitchFamily="34" charset="0"/>
              <a:cs typeface="Arial" pitchFamily="34" charset="0"/>
            </a:endParaRPr>
          </a:p>
        </p:txBody>
      </p:sp>
      <p:sp>
        <p:nvSpPr>
          <p:cNvPr id="3" name="Subtitle 2"/>
          <p:cNvSpPr txBox="1">
            <a:spLocks/>
          </p:cNvSpPr>
          <p:nvPr/>
        </p:nvSpPr>
        <p:spPr>
          <a:xfrm>
            <a:off x="657252" y="142852"/>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i="0" u="sng" strike="noStrike" kern="0" cap="none" spc="0" normalizeH="0" baseline="0" noProof="0" dirty="0" smtClean="0">
                <a:ln>
                  <a:noFill/>
                </a:ln>
                <a:effectLst/>
                <a:uLnTx/>
                <a:uFillTx/>
                <a:latin typeface="Arial" pitchFamily="34" charset="0"/>
                <a:cs typeface="Arial" pitchFamily="34" charset="0"/>
              </a:rPr>
              <a:t>Συμπεράσματα</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00108"/>
            <a:ext cx="8929718" cy="4108817"/>
          </a:xfrm>
          <a:prstGeom prst="rect">
            <a:avLst/>
          </a:prstGeom>
        </p:spPr>
        <p:txBody>
          <a:bodyPr wrap="square">
            <a:spAutoFit/>
          </a:bodyPr>
          <a:lstStyle/>
          <a:p>
            <a:pPr lvl="0" indent="457200" algn="just" fontAlgn="base">
              <a:lnSpc>
                <a:spcPct val="150000"/>
              </a:lnSpc>
              <a:spcBef>
                <a:spcPct val="0"/>
              </a:spcBef>
              <a:spcAft>
                <a:spcPct val="0"/>
              </a:spcAft>
            </a:pPr>
            <a:r>
              <a:rPr lang="el-GR" sz="2000" dirty="0" smtClean="0">
                <a:latin typeface="Arial" pitchFamily="34" charset="0"/>
                <a:ea typeface="Times New Roman" pitchFamily="18" charset="0"/>
                <a:cs typeface="Tahoma" pitchFamily="34" charset="0"/>
              </a:rPr>
              <a:t>Ένας από τους κύριους </a:t>
            </a:r>
            <a:r>
              <a:rPr lang="el-GR" sz="2000" u="sng" dirty="0" smtClean="0">
                <a:latin typeface="Arial" pitchFamily="34" charset="0"/>
                <a:ea typeface="Times New Roman" pitchFamily="18" charset="0"/>
                <a:cs typeface="Tahoma" pitchFamily="34" charset="0"/>
              </a:rPr>
              <a:t>σκοπούς της διδασκαλίας </a:t>
            </a:r>
            <a:r>
              <a:rPr lang="el-GR" sz="2000" dirty="0" smtClean="0">
                <a:latin typeface="Arial" pitchFamily="34" charset="0"/>
                <a:ea typeface="Times New Roman" pitchFamily="18" charset="0"/>
                <a:cs typeface="Tahoma" pitchFamily="34" charset="0"/>
              </a:rPr>
              <a:t>είναι η </a:t>
            </a:r>
            <a:r>
              <a:rPr lang="el-GR" sz="2000" u="sng" dirty="0" smtClean="0">
                <a:latin typeface="Arial" pitchFamily="34" charset="0"/>
                <a:ea typeface="Times New Roman" pitchFamily="18" charset="0"/>
                <a:cs typeface="Tahoma" pitchFamily="34" charset="0"/>
              </a:rPr>
              <a:t>προώθηση εννοιολογικής κατανόησης </a:t>
            </a:r>
            <a:r>
              <a:rPr lang="el-GR" sz="2000" dirty="0" smtClean="0">
                <a:latin typeface="Arial" pitchFamily="34" charset="0"/>
                <a:ea typeface="Times New Roman" pitchFamily="18" charset="0"/>
                <a:cs typeface="Tahoma" pitchFamily="34" charset="0"/>
              </a:rPr>
              <a:t>στις επιστήμες </a:t>
            </a:r>
            <a:r>
              <a:rPr lang="el-GR" sz="1600" dirty="0" smtClean="0">
                <a:latin typeface="Arial" pitchFamily="34" charset="0"/>
                <a:ea typeface="Times New Roman" pitchFamily="18" charset="0"/>
                <a:cs typeface="Tahoma" pitchFamily="34" charset="0"/>
              </a:rPr>
              <a:t>(</a:t>
            </a:r>
            <a:r>
              <a:rPr lang="en-GB" sz="1400" dirty="0" smtClean="0">
                <a:latin typeface="Arial" pitchFamily="34" charset="0"/>
                <a:ea typeface="Times New Roman" pitchFamily="18" charset="0"/>
                <a:cs typeface="Tahoma" pitchFamily="34" charset="0"/>
              </a:rPr>
              <a:t>Driver</a:t>
            </a:r>
            <a:r>
              <a:rPr lang="el-GR" sz="1400" dirty="0" smtClean="0">
                <a:latin typeface="Arial" pitchFamily="34" charset="0"/>
                <a:ea typeface="Times New Roman" pitchFamily="18" charset="0"/>
                <a:cs typeface="Tahoma" pitchFamily="34" charset="0"/>
              </a:rPr>
              <a:t>, 1994</a:t>
            </a:r>
            <a:r>
              <a:rPr lang="el-GR" dirty="0" smtClean="0">
                <a:latin typeface="Arial" pitchFamily="34" charset="0"/>
                <a:ea typeface="Times New Roman" pitchFamily="18" charset="0"/>
                <a:cs typeface="Tahoma" pitchFamily="34" charset="0"/>
              </a:rPr>
              <a:t>).</a:t>
            </a:r>
          </a:p>
          <a:p>
            <a:pPr lvl="0" indent="457200" algn="just" fontAlgn="base">
              <a:lnSpc>
                <a:spcPct val="150000"/>
              </a:lnSpc>
              <a:spcBef>
                <a:spcPct val="0"/>
              </a:spcBef>
              <a:spcAft>
                <a:spcPct val="0"/>
              </a:spcAft>
            </a:pPr>
            <a:endParaRPr lang="el-GR" dirty="0" smtClean="0">
              <a:latin typeface="Arial" pitchFamily="34" charset="0"/>
              <a:ea typeface="Times New Roman" pitchFamily="18" charset="0"/>
              <a:cs typeface="Tahoma" pitchFamily="34" charset="0"/>
            </a:endParaRPr>
          </a:p>
          <a:p>
            <a:pPr lvl="0" indent="457200" algn="just" fontAlgn="base">
              <a:lnSpc>
                <a:spcPct val="150000"/>
              </a:lnSpc>
              <a:spcBef>
                <a:spcPct val="0"/>
              </a:spcBef>
              <a:spcAft>
                <a:spcPct val="0"/>
              </a:spcAft>
            </a:pPr>
            <a:r>
              <a:rPr lang="el-GR" sz="2000" dirty="0" smtClean="0">
                <a:latin typeface="Arial" pitchFamily="34" charset="0"/>
                <a:ea typeface="Times New Roman" pitchFamily="18" charset="0"/>
                <a:cs typeface="Arial" pitchFamily="34" charset="0"/>
              </a:rPr>
              <a:t> Η </a:t>
            </a:r>
            <a:r>
              <a:rPr lang="el-GR" sz="2000" dirty="0" smtClean="0">
                <a:latin typeface="Arial" pitchFamily="34" charset="0"/>
                <a:cs typeface="Arial" pitchFamily="34" charset="0"/>
              </a:rPr>
              <a:t>θετική επίδραση που έχουν οι προσομοιώσεις στη διδασκαλία και τη μάθηση της επιστήμης </a:t>
            </a:r>
            <a:r>
              <a:rPr lang="el-GR" dirty="0" smtClean="0">
                <a:latin typeface="Arial" pitchFamily="34" charset="0"/>
                <a:cs typeface="Arial" pitchFamily="34" charset="0"/>
              </a:rPr>
              <a:t>(</a:t>
            </a:r>
            <a:r>
              <a:rPr lang="en-US" sz="1600" dirty="0" err="1" smtClean="0">
                <a:latin typeface="Arial" pitchFamily="34" charset="0"/>
                <a:cs typeface="Arial" pitchFamily="34" charset="0"/>
              </a:rPr>
              <a:t>Foti</a:t>
            </a:r>
            <a:r>
              <a:rPr lang="el-GR" sz="1600" dirty="0" smtClean="0">
                <a:latin typeface="Arial" pitchFamily="34" charset="0"/>
                <a:cs typeface="Arial" pitchFamily="34" charset="0"/>
              </a:rPr>
              <a:t> &amp; </a:t>
            </a:r>
            <a:r>
              <a:rPr lang="en-US" sz="1600" dirty="0" smtClean="0">
                <a:latin typeface="Arial" pitchFamily="34" charset="0"/>
                <a:cs typeface="Arial" pitchFamily="34" charset="0"/>
              </a:rPr>
              <a:t>Ring</a:t>
            </a:r>
            <a:r>
              <a:rPr lang="el-GR" sz="1600" dirty="0" smtClean="0">
                <a:latin typeface="Arial" pitchFamily="34" charset="0"/>
                <a:cs typeface="Arial" pitchFamily="34" charset="0"/>
              </a:rPr>
              <a:t>, 2008; </a:t>
            </a:r>
            <a:r>
              <a:rPr lang="en-US" sz="1600" dirty="0" err="1" smtClean="0">
                <a:latin typeface="Arial" pitchFamily="34" charset="0"/>
                <a:cs typeface="Arial" pitchFamily="34" charset="0"/>
              </a:rPr>
              <a:t>Kiboss</a:t>
            </a:r>
            <a:r>
              <a:rPr lang="el-GR" sz="1600" dirty="0" smtClean="0">
                <a:latin typeface="Arial" pitchFamily="34" charset="0"/>
                <a:cs typeface="Arial" pitchFamily="34" charset="0"/>
              </a:rPr>
              <a:t>, </a:t>
            </a:r>
            <a:r>
              <a:rPr lang="en-US" sz="1600" dirty="0" err="1" smtClean="0">
                <a:latin typeface="Arial" pitchFamily="34" charset="0"/>
                <a:cs typeface="Arial" pitchFamily="34" charset="0"/>
              </a:rPr>
              <a:t>Ndirangu</a:t>
            </a:r>
            <a:r>
              <a:rPr lang="el-GR" sz="1600" dirty="0" smtClean="0">
                <a:latin typeface="Arial" pitchFamily="34" charset="0"/>
                <a:cs typeface="Arial" pitchFamily="34" charset="0"/>
              </a:rPr>
              <a:t>, &amp; </a:t>
            </a:r>
            <a:r>
              <a:rPr lang="en-US" sz="1600" dirty="0" err="1" smtClean="0">
                <a:latin typeface="Arial" pitchFamily="34" charset="0"/>
                <a:cs typeface="Arial" pitchFamily="34" charset="0"/>
              </a:rPr>
              <a:t>Wekesa</a:t>
            </a:r>
            <a:r>
              <a:rPr lang="el-GR" sz="1600" dirty="0" smtClean="0">
                <a:latin typeface="Arial" pitchFamily="34" charset="0"/>
                <a:cs typeface="Arial" pitchFamily="34" charset="0"/>
              </a:rPr>
              <a:t>, 2004; </a:t>
            </a:r>
            <a:r>
              <a:rPr lang="en-US" sz="1600" dirty="0" smtClean="0">
                <a:latin typeface="Arial" pitchFamily="34" charset="0"/>
                <a:cs typeface="Arial" pitchFamily="34" charset="0"/>
              </a:rPr>
              <a:t>Wu</a:t>
            </a:r>
            <a:r>
              <a:rPr lang="el-GR" sz="1600" dirty="0" smtClean="0">
                <a:latin typeface="Arial" pitchFamily="34" charset="0"/>
                <a:cs typeface="Arial" pitchFamily="34" charset="0"/>
              </a:rPr>
              <a:t>, </a:t>
            </a:r>
            <a:r>
              <a:rPr lang="en-US" sz="1600" dirty="0" err="1" smtClean="0">
                <a:latin typeface="Arial" pitchFamily="34" charset="0"/>
                <a:cs typeface="Arial" pitchFamily="34" charset="0"/>
              </a:rPr>
              <a:t>Krajcik</a:t>
            </a:r>
            <a:r>
              <a:rPr lang="el-GR" sz="1600" dirty="0" smtClean="0">
                <a:latin typeface="Arial" pitchFamily="34" charset="0"/>
                <a:cs typeface="Arial" pitchFamily="34" charset="0"/>
              </a:rPr>
              <a:t>, &amp; </a:t>
            </a:r>
            <a:r>
              <a:rPr lang="en-US" sz="1600" dirty="0" err="1" smtClean="0">
                <a:latin typeface="Arial" pitchFamily="34" charset="0"/>
                <a:cs typeface="Arial" pitchFamily="34" charset="0"/>
              </a:rPr>
              <a:t>Soloway</a:t>
            </a:r>
            <a:r>
              <a:rPr lang="el-GR" sz="1600" dirty="0" smtClean="0">
                <a:latin typeface="Arial" pitchFamily="34" charset="0"/>
                <a:cs typeface="Arial" pitchFamily="34" charset="0"/>
              </a:rPr>
              <a:t>, 2001; </a:t>
            </a:r>
            <a:r>
              <a:rPr lang="en-US" sz="1600" dirty="0" smtClean="0">
                <a:latin typeface="Arial" pitchFamily="34" charset="0"/>
                <a:cs typeface="Arial" pitchFamily="34" charset="0"/>
              </a:rPr>
              <a:t>Kumar</a:t>
            </a:r>
            <a:r>
              <a:rPr lang="el-GR" sz="1600" dirty="0" smtClean="0">
                <a:latin typeface="Arial" pitchFamily="34" charset="0"/>
                <a:cs typeface="Arial" pitchFamily="34" charset="0"/>
              </a:rPr>
              <a:t> &amp; </a:t>
            </a:r>
            <a:r>
              <a:rPr lang="en-US" sz="1600" dirty="0" smtClean="0">
                <a:latin typeface="Arial" pitchFamily="34" charset="0"/>
                <a:cs typeface="Arial" pitchFamily="34" charset="0"/>
              </a:rPr>
              <a:t>Sherwood</a:t>
            </a:r>
            <a:r>
              <a:rPr lang="el-GR" sz="1600" dirty="0" smtClean="0">
                <a:latin typeface="Arial" pitchFamily="34" charset="0"/>
                <a:cs typeface="Arial" pitchFamily="34" charset="0"/>
              </a:rPr>
              <a:t>, 2007; </a:t>
            </a:r>
            <a:r>
              <a:rPr lang="en-US" sz="1600" dirty="0" err="1" smtClean="0">
                <a:latin typeface="Arial" pitchFamily="34" charset="0"/>
                <a:cs typeface="Arial" pitchFamily="34" charset="0"/>
              </a:rPr>
              <a:t>Marbach</a:t>
            </a:r>
            <a:r>
              <a:rPr lang="el-GR" sz="1600" dirty="0" smtClean="0">
                <a:latin typeface="Arial" pitchFamily="34" charset="0"/>
                <a:cs typeface="Arial" pitchFamily="34" charset="0"/>
              </a:rPr>
              <a:t>-</a:t>
            </a:r>
            <a:r>
              <a:rPr lang="en-US" sz="1600" dirty="0" smtClean="0">
                <a:latin typeface="Arial" pitchFamily="34" charset="0"/>
                <a:cs typeface="Arial" pitchFamily="34" charset="0"/>
              </a:rPr>
              <a:t>Ad</a:t>
            </a:r>
            <a:r>
              <a:rPr lang="el-GR" sz="1600" dirty="0" smtClean="0">
                <a:latin typeface="Arial" pitchFamily="34" charset="0"/>
                <a:cs typeface="Arial" pitchFamily="34" charset="0"/>
              </a:rPr>
              <a:t>, </a:t>
            </a:r>
            <a:r>
              <a:rPr lang="en-US" sz="1600" dirty="0" err="1" smtClean="0">
                <a:latin typeface="Arial" pitchFamily="34" charset="0"/>
                <a:cs typeface="Arial" pitchFamily="34" charset="0"/>
              </a:rPr>
              <a:t>Rotbain</a:t>
            </a:r>
            <a:r>
              <a:rPr lang="el-GR" sz="1600" dirty="0" smtClean="0">
                <a:latin typeface="Arial" pitchFamily="34" charset="0"/>
                <a:cs typeface="Arial" pitchFamily="34" charset="0"/>
              </a:rPr>
              <a:t>, &amp; </a:t>
            </a:r>
            <a:r>
              <a:rPr lang="en-US" sz="1600" dirty="0" err="1" smtClean="0">
                <a:latin typeface="Arial" pitchFamily="34" charset="0"/>
                <a:cs typeface="Arial" pitchFamily="34" charset="0"/>
              </a:rPr>
              <a:t>Stavy</a:t>
            </a:r>
            <a:r>
              <a:rPr lang="el-GR" sz="1600" dirty="0" smtClean="0">
                <a:latin typeface="Arial" pitchFamily="34" charset="0"/>
                <a:cs typeface="Arial" pitchFamily="34" charset="0"/>
              </a:rPr>
              <a:t>, 2008; </a:t>
            </a:r>
            <a:r>
              <a:rPr lang="en-US" sz="1600" dirty="0" smtClean="0">
                <a:latin typeface="Arial" pitchFamily="34" charset="0"/>
                <a:cs typeface="Arial" pitchFamily="34" charset="0"/>
              </a:rPr>
              <a:t>Stern</a:t>
            </a:r>
            <a:r>
              <a:rPr lang="el-GR" sz="1600" dirty="0" smtClean="0">
                <a:latin typeface="Arial" pitchFamily="34" charset="0"/>
                <a:cs typeface="Arial" pitchFamily="34" charset="0"/>
              </a:rPr>
              <a:t>, </a:t>
            </a:r>
            <a:r>
              <a:rPr lang="en-US" sz="1600" dirty="0" err="1" smtClean="0">
                <a:latin typeface="Arial" pitchFamily="34" charset="0"/>
                <a:cs typeface="Arial" pitchFamily="34" charset="0"/>
              </a:rPr>
              <a:t>Barnea</a:t>
            </a:r>
            <a:r>
              <a:rPr lang="el-GR" sz="1600" dirty="0" smtClean="0">
                <a:latin typeface="Arial" pitchFamily="34" charset="0"/>
                <a:cs typeface="Arial" pitchFamily="34" charset="0"/>
              </a:rPr>
              <a:t>, &amp; </a:t>
            </a:r>
            <a:r>
              <a:rPr lang="en-US" sz="1600" dirty="0" err="1" smtClean="0">
                <a:latin typeface="Arial" pitchFamily="34" charset="0"/>
                <a:cs typeface="Arial" pitchFamily="34" charset="0"/>
              </a:rPr>
              <a:t>Shauli</a:t>
            </a:r>
            <a:r>
              <a:rPr lang="el-GR" sz="1600" dirty="0" smtClean="0">
                <a:latin typeface="Arial" pitchFamily="34" charset="0"/>
                <a:cs typeface="Arial" pitchFamily="34" charset="0"/>
              </a:rPr>
              <a:t>, 2008; </a:t>
            </a:r>
            <a:r>
              <a:rPr lang="en-US" sz="1600" dirty="0" smtClean="0">
                <a:latin typeface="Arial" pitchFamily="34" charset="0"/>
                <a:cs typeface="Arial" pitchFamily="34" charset="0"/>
              </a:rPr>
              <a:t>Winn et al</a:t>
            </a:r>
            <a:r>
              <a:rPr lang="el-GR" sz="1600" dirty="0" smtClean="0">
                <a:latin typeface="Arial" pitchFamily="34" charset="0"/>
                <a:cs typeface="Arial" pitchFamily="34" charset="0"/>
              </a:rPr>
              <a:t>., 2005; </a:t>
            </a:r>
            <a:r>
              <a:rPr lang="en-US" sz="1600" dirty="0" err="1" smtClean="0">
                <a:latin typeface="Arial" pitchFamily="34" charset="0"/>
                <a:cs typeface="Arial" pitchFamily="34" charset="0"/>
              </a:rPr>
              <a:t>Stieff</a:t>
            </a:r>
            <a:r>
              <a:rPr lang="el-GR" sz="1600" dirty="0" smtClean="0">
                <a:latin typeface="Arial" pitchFamily="34" charset="0"/>
                <a:cs typeface="Arial" pitchFamily="34" charset="0"/>
              </a:rPr>
              <a:t> &amp; </a:t>
            </a:r>
            <a:r>
              <a:rPr lang="en-US" sz="1600" dirty="0" err="1" smtClean="0">
                <a:latin typeface="Arial" pitchFamily="34" charset="0"/>
                <a:cs typeface="Arial" pitchFamily="34" charset="0"/>
              </a:rPr>
              <a:t>Wilensky</a:t>
            </a:r>
            <a:r>
              <a:rPr lang="el-GR" sz="1600" dirty="0" smtClean="0">
                <a:latin typeface="Arial" pitchFamily="34" charset="0"/>
                <a:cs typeface="Arial" pitchFamily="34" charset="0"/>
              </a:rPr>
              <a:t>, 2003</a:t>
            </a:r>
            <a:r>
              <a:rPr lang="el-GR" dirty="0" smtClean="0">
                <a:latin typeface="Arial" pitchFamily="34" charset="0"/>
                <a:ea typeface="Times New Roman" pitchFamily="18" charset="0"/>
                <a:cs typeface="Arial" pitchFamily="34" charset="0"/>
              </a:rPr>
              <a:t>), </a:t>
            </a:r>
            <a:r>
              <a:rPr lang="el-GR" sz="2000" dirty="0" smtClean="0">
                <a:latin typeface="Arial" pitchFamily="34" charset="0"/>
                <a:ea typeface="Times New Roman" pitchFamily="18" charset="0"/>
                <a:cs typeface="Arial" pitchFamily="34" charset="0"/>
              </a:rPr>
              <a:t>βοηθούν στην επίτευξη της εννοιολογικής αλλαγής  και τη βελτίωση των μαθησιακών αποτελεσμάτων </a:t>
            </a:r>
            <a:r>
              <a:rPr lang="el-GR" sz="1600" dirty="0" smtClean="0">
                <a:latin typeface="Arial" pitchFamily="34" charset="0"/>
                <a:ea typeface="Times New Roman" pitchFamily="18" charset="0"/>
                <a:cs typeface="Arial" pitchFamily="34" charset="0"/>
              </a:rPr>
              <a:t>(</a:t>
            </a:r>
            <a:r>
              <a:rPr lang="en-US" sz="1400" dirty="0" err="1" smtClean="0">
                <a:latin typeface="Arial" pitchFamily="34" charset="0"/>
                <a:ea typeface="Times New Roman" pitchFamily="18" charset="0"/>
                <a:cs typeface="Arial" pitchFamily="34" charset="0"/>
              </a:rPr>
              <a:t>Zacharia</a:t>
            </a:r>
            <a:r>
              <a:rPr lang="el-GR" sz="1400" dirty="0" smtClean="0">
                <a:latin typeface="Arial" pitchFamily="34" charset="0"/>
                <a:ea typeface="Times New Roman" pitchFamily="18" charset="0"/>
                <a:cs typeface="Arial" pitchFamily="34" charset="0"/>
              </a:rPr>
              <a:t> &amp; </a:t>
            </a:r>
            <a:r>
              <a:rPr lang="en-US" sz="1400" dirty="0" smtClean="0">
                <a:latin typeface="Arial" pitchFamily="34" charset="0"/>
                <a:ea typeface="Times New Roman" pitchFamily="18" charset="0"/>
                <a:cs typeface="Arial" pitchFamily="34" charset="0"/>
              </a:rPr>
              <a:t>Anderson</a:t>
            </a:r>
            <a:r>
              <a:rPr lang="el-GR" sz="1400" dirty="0" smtClean="0">
                <a:latin typeface="Arial" pitchFamily="34" charset="0"/>
                <a:ea typeface="Times New Roman" pitchFamily="18" charset="0"/>
                <a:cs typeface="Arial" pitchFamily="34" charset="0"/>
              </a:rPr>
              <a:t>, 2003; </a:t>
            </a:r>
            <a:r>
              <a:rPr lang="en-US" sz="1400" dirty="0" err="1" smtClean="0">
                <a:latin typeface="Arial" pitchFamily="34" charset="0"/>
                <a:ea typeface="Times New Roman" pitchFamily="18" charset="0"/>
                <a:cs typeface="Arial" pitchFamily="34" charset="0"/>
              </a:rPr>
              <a:t>Zacharia</a:t>
            </a:r>
            <a:r>
              <a:rPr lang="el-GR" sz="1400" dirty="0" smtClean="0">
                <a:latin typeface="Arial" pitchFamily="34" charset="0"/>
                <a:ea typeface="Times New Roman" pitchFamily="18" charset="0"/>
                <a:cs typeface="Arial" pitchFamily="34" charset="0"/>
              </a:rPr>
              <a:t>, 2003; 2005; 2007;</a:t>
            </a:r>
            <a:r>
              <a:rPr lang="en-GB" sz="1400" dirty="0" smtClean="0">
                <a:latin typeface="Arial" pitchFamily="34" charset="0"/>
                <a:cs typeface="Arial" pitchFamily="34" charset="0"/>
              </a:rPr>
              <a:t> </a:t>
            </a:r>
            <a:r>
              <a:rPr lang="en-GB" sz="1400" dirty="0" err="1" smtClean="0">
                <a:latin typeface="Arial" pitchFamily="34" charset="0"/>
                <a:cs typeface="Arial" pitchFamily="34" charset="0"/>
              </a:rPr>
              <a:t>Hofstein</a:t>
            </a:r>
            <a:r>
              <a:rPr lang="el-GR" sz="1400" dirty="0" smtClean="0">
                <a:latin typeface="Arial" pitchFamily="34" charset="0"/>
                <a:cs typeface="Arial" pitchFamily="34" charset="0"/>
              </a:rPr>
              <a:t> &amp; </a:t>
            </a:r>
            <a:r>
              <a:rPr lang="en-GB" sz="1400" dirty="0" err="1" smtClean="0">
                <a:latin typeface="Arial" pitchFamily="34" charset="0"/>
                <a:cs typeface="Arial" pitchFamily="34" charset="0"/>
              </a:rPr>
              <a:t>Lunetta</a:t>
            </a:r>
            <a:r>
              <a:rPr lang="el-GR" sz="1400" dirty="0" smtClean="0">
                <a:latin typeface="Arial" pitchFamily="34" charset="0"/>
                <a:cs typeface="Arial" pitchFamily="34" charset="0"/>
              </a:rPr>
              <a:t> 2004).</a:t>
            </a:r>
            <a:endParaRPr lang="el-GR" dirty="0" smtClean="0">
              <a:latin typeface="Arial" pitchFamily="34" charset="0"/>
              <a:cs typeface="Arial" pitchFamily="34" charset="0"/>
            </a:endParaRPr>
          </a:p>
        </p:txBody>
      </p:sp>
      <p:sp>
        <p:nvSpPr>
          <p:cNvPr id="3" name="Title 2"/>
          <p:cNvSpPr txBox="1">
            <a:spLocks/>
          </p:cNvSpPr>
          <p:nvPr/>
        </p:nvSpPr>
        <p:spPr>
          <a:xfrm>
            <a:off x="642910" y="214290"/>
            <a:ext cx="8153400" cy="714380"/>
          </a:xfrm>
          <a:prstGeom prst="rect">
            <a:avLst/>
          </a:prstGeom>
        </p:spPr>
        <p:txBody>
          <a:bodyPr/>
          <a:lstStyle/>
          <a:p>
            <a:pPr algn="ctr">
              <a:spcBef>
                <a:spcPct val="0"/>
              </a:spcBef>
            </a:pPr>
            <a:r>
              <a:rPr kumimoji="0" lang="el-GR" sz="3600" i="0" u="sng" strike="noStrike" kern="1200" cap="none" spc="0" normalizeH="0" baseline="0" noProof="0" dirty="0" smtClean="0">
                <a:ln>
                  <a:noFill/>
                </a:ln>
                <a:solidFill>
                  <a:schemeClr val="tx1"/>
                </a:solidFill>
                <a:effectLst/>
                <a:uLnTx/>
                <a:uFillTx/>
                <a:latin typeface="Arial" pitchFamily="34" charset="0"/>
                <a:ea typeface="+mj-ea"/>
                <a:cs typeface="Arial" pitchFamily="34" charset="0"/>
              </a:rPr>
              <a:t>Εισαγωγή</a:t>
            </a:r>
            <a:endParaRPr kumimoji="0" lang="en-US" sz="3600" i="0" u="sng"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0" y="764024"/>
            <a:ext cx="9144000"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57200" algn="just" fontAlgn="base">
              <a:lnSpc>
                <a:spcPct val="150000"/>
              </a:lnSpc>
              <a:spcBef>
                <a:spcPct val="0"/>
              </a:spcBef>
              <a:spcAft>
                <a:spcPct val="0"/>
              </a:spcAft>
            </a:pPr>
            <a:r>
              <a:rPr lang="el-GR" sz="2000" b="1" dirty="0" smtClean="0"/>
              <a:t>Ερευνητικό Ερώτημα 3</a:t>
            </a:r>
            <a:endPar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7200" algn="just" defTabSz="914400" rtl="0" eaLnBrk="1" fontAlgn="base" latinLnBrk="0" hangingPunct="1">
              <a:lnSpc>
                <a:spcPct val="150000"/>
              </a:lnSpc>
              <a:spcBef>
                <a:spcPct val="0"/>
              </a:spcBef>
              <a:spcAft>
                <a:spcPct val="0"/>
              </a:spcAft>
              <a:buClrTx/>
              <a:buSzTx/>
              <a:buFont typeface="Arial" pitchFamily="34" charset="0"/>
              <a:buChar char="•"/>
              <a:tabLs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Η βελτίωση της επίδοσης των μαθητών</a:t>
            </a:r>
            <a:r>
              <a:rPr kumimoji="0" lang="el-GR" sz="2000" b="0"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στα Διαγνωστικά Δοκίμια 1 και 2 και η εννοιολογική κατανόηση σε θέματα κυκλικής κίνησης επηρεάζεται από τη μέθοδο που</a:t>
            </a:r>
            <a:r>
              <a:rPr kumimoji="0" lang="el-GR" sz="2000" b="0"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χρησιμοποιήθηκε για την διδασκαλία (</a:t>
            </a:r>
            <a:r>
              <a:rPr kumimoji="0" lang="en-US" sz="2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Smentana</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and</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Bell</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2011;</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Kumar</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and</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Sherwood</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2007).</a:t>
            </a:r>
          </a:p>
          <a:p>
            <a:pPr marL="0" marR="0" lvl="0" indent="457200" algn="just" defTabSz="914400" rtl="0" eaLnBrk="1" fontAlgn="base" latinLnBrk="0" hangingPunct="1">
              <a:spcBef>
                <a:spcPct val="0"/>
              </a:spcBef>
              <a:spcAft>
                <a:spcPct val="0"/>
              </a:spcAft>
              <a:buClrTx/>
              <a:buSzTx/>
              <a:tabLst/>
            </a:pPr>
            <a:endPar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indent="457200" algn="just" fontAlgn="base">
              <a:lnSpc>
                <a:spcPct val="150000"/>
              </a:lnSpc>
              <a:spcBef>
                <a:spcPct val="0"/>
              </a:spcBef>
              <a:spcAft>
                <a:spcPct val="0"/>
              </a:spcAft>
            </a:pPr>
            <a:r>
              <a:rPr lang="el-GR" sz="2000" b="1" dirty="0" smtClean="0"/>
              <a:t>Ερευνητικό Ερώτημα 4</a:t>
            </a:r>
            <a:endPar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indent="457200" algn="just" fontAlgn="base">
              <a:lnSpc>
                <a:spcPct val="150000"/>
              </a:lnSpc>
              <a:spcBef>
                <a:spcPct val="0"/>
              </a:spcBef>
              <a:spcAft>
                <a:spcPct val="0"/>
              </a:spcAft>
              <a:buFont typeface="Arial" pitchFamily="34" charset="0"/>
              <a:buChar char="•"/>
            </a:pPr>
            <a:r>
              <a:rPr lang="el-GR" sz="2000" dirty="0" smtClean="0">
                <a:latin typeface="Arial" pitchFamily="34" charset="0"/>
                <a:cs typeface="Arial" pitchFamily="34" charset="0"/>
              </a:rPr>
              <a:t>Τα αποτελέσματα που προέκυψαν από την ποιοτική ανάλυση δείχνουν ότι τα ποσοστά των μαθητών και των δύο ομάδων (Ομάδα Ελέγχου και Πειραματική Ομάδα) που απάντησαν λανθασμένα πριν τη διδακτική παρέμβαση μειώνονται μετά τη διδακτική παρέμβαση. Είναι φανερό όμως ότι η μείωση του ποσοστού των μαθητών που απαντούν λανθασμένα είναι μεγαλύτερη για την πειραματική ομάδα.</a:t>
            </a:r>
            <a:endParaRPr lang="en-US" sz="2000" dirty="0" smtClean="0">
              <a:latin typeface="Arial" pitchFamily="34" charset="0"/>
              <a:cs typeface="Arial" pitchFamily="34" charset="0"/>
            </a:endParaRPr>
          </a:p>
          <a:p>
            <a:pPr marL="0" marR="0" lvl="0" indent="457200" algn="just" defTabSz="914400" rtl="0" eaLnBrk="1" fontAlgn="base" latinLnBrk="0" hangingPunct="1">
              <a:lnSpc>
                <a:spcPct val="150000"/>
              </a:lnSpc>
              <a:spcBef>
                <a:spcPct val="0"/>
              </a:spcBef>
              <a:spcAft>
                <a:spcPct val="0"/>
              </a:spcAft>
              <a:buClrTx/>
              <a:buSzTx/>
              <a:buFont typeface="Arial" pitchFamily="34" charset="0"/>
              <a:buChar char="•"/>
              <a:tabLst/>
            </a:pPr>
            <a:endParaRPr kumimoji="0" lang="el-GR"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Subtitle 2"/>
          <p:cNvSpPr txBox="1">
            <a:spLocks/>
          </p:cNvSpPr>
          <p:nvPr/>
        </p:nvSpPr>
        <p:spPr>
          <a:xfrm>
            <a:off x="657252" y="142852"/>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i="0" u="sng" strike="noStrike" kern="0" cap="none" spc="0" normalizeH="0" baseline="0" noProof="0" dirty="0" smtClean="0">
                <a:ln>
                  <a:noFill/>
                </a:ln>
                <a:effectLst/>
                <a:uLnTx/>
                <a:uFillTx/>
                <a:latin typeface="Arial" pitchFamily="34" charset="0"/>
                <a:cs typeface="Arial" pitchFamily="34" charset="0"/>
              </a:rPr>
              <a:t>Συμπεράσματα</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Subtitle 2"/>
          <p:cNvSpPr txBox="1">
            <a:spLocks/>
          </p:cNvSpPr>
          <p:nvPr/>
        </p:nvSpPr>
        <p:spPr>
          <a:xfrm>
            <a:off x="657252" y="142852"/>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i="0" u="sng" strike="noStrike" kern="0" cap="none" spc="0" normalizeH="0" baseline="0" noProof="0" dirty="0" smtClean="0">
                <a:ln>
                  <a:noFill/>
                </a:ln>
                <a:effectLst/>
                <a:uLnTx/>
                <a:uFillTx/>
                <a:latin typeface="Arial" pitchFamily="34" charset="0"/>
                <a:cs typeface="Arial" pitchFamily="34" charset="0"/>
              </a:rPr>
              <a:t>Συμπεράσματα</a:t>
            </a:r>
          </a:p>
        </p:txBody>
      </p:sp>
      <p:sp>
        <p:nvSpPr>
          <p:cNvPr id="3" name="Rectangle 2"/>
          <p:cNvSpPr/>
          <p:nvPr/>
        </p:nvSpPr>
        <p:spPr>
          <a:xfrm>
            <a:off x="0" y="785794"/>
            <a:ext cx="9144000" cy="6555641"/>
          </a:xfrm>
          <a:prstGeom prst="rect">
            <a:avLst/>
          </a:prstGeom>
        </p:spPr>
        <p:txBody>
          <a:bodyPr wrap="square">
            <a:spAutoFit/>
          </a:bodyPr>
          <a:lstStyle/>
          <a:p>
            <a:pPr algn="just">
              <a:lnSpc>
                <a:spcPct val="150000"/>
              </a:lnSpc>
            </a:pPr>
            <a:r>
              <a:rPr lang="el-GR" sz="2000" dirty="0" smtClean="0">
                <a:latin typeface="Arial" pitchFamily="34" charset="0"/>
                <a:cs typeface="Arial" pitchFamily="34" charset="0"/>
              </a:rPr>
              <a:t>     Η Πειραματική Ομάδα παρουσιάστηκε αποτελεσματικότερη σε όλες σχεδόν τις εννοιολογικές αλλαγές αλλά και στην επίδοση των μαθητών στις έννοιες που ερεύνησε η παρούσα εργασία.</a:t>
            </a:r>
          </a:p>
          <a:p>
            <a:pPr algn="just">
              <a:lnSpc>
                <a:spcPct val="150000"/>
              </a:lnSpc>
            </a:pPr>
            <a:r>
              <a:rPr lang="el-GR" sz="2000" b="1" i="1" dirty="0" smtClean="0">
                <a:latin typeface="Arial" pitchFamily="34" charset="0"/>
                <a:cs typeface="Arial" pitchFamily="34" charset="0"/>
              </a:rPr>
              <a:t>     Η χρήση προσομοιώσεων, όπως διαφάνηκε μέσα από αυτή την έρευνα βοηθά στην εννοιολογική κατανόηση των μαθητών στο κεφάλαιο της κυκλικής κίνησης σώματος. </a:t>
            </a:r>
          </a:p>
          <a:p>
            <a:pPr algn="just">
              <a:lnSpc>
                <a:spcPct val="150000"/>
              </a:lnSpc>
            </a:pPr>
            <a:r>
              <a:rPr lang="el-GR" sz="2000" dirty="0" smtClean="0">
                <a:latin typeface="Arial" pitchFamily="34" charset="0"/>
                <a:cs typeface="Arial" pitchFamily="34" charset="0"/>
              </a:rPr>
              <a:t>     Αυτό το συμπέρασμα ενισχύεται από τη βιβλιογραφία η οποία αναφέρεται στη σημαντική συνεισφορά των προσομοιώσεων στην κατανόηση συγκεκριμένων εννοιών στις Φυσικές Επιστήμες (</a:t>
            </a:r>
            <a:r>
              <a:rPr lang="en-US" sz="2000" dirty="0" err="1" smtClean="0">
                <a:latin typeface="Arial" pitchFamily="34" charset="0"/>
                <a:cs typeface="Arial" pitchFamily="34" charset="0"/>
              </a:rPr>
              <a:t>Eylon</a:t>
            </a:r>
            <a:r>
              <a:rPr lang="en-US" sz="2000" dirty="0" smtClean="0">
                <a:latin typeface="Arial" pitchFamily="34" charset="0"/>
                <a:cs typeface="Arial" pitchFamily="34" charset="0"/>
              </a:rPr>
              <a:t> </a:t>
            </a:r>
            <a:r>
              <a:rPr lang="en-US" sz="2000" i="1" dirty="0" smtClean="0">
                <a:latin typeface="Arial" pitchFamily="34" charset="0"/>
                <a:cs typeface="Arial" pitchFamily="34" charset="0"/>
              </a:rPr>
              <a:t>et al</a:t>
            </a:r>
            <a:r>
              <a:rPr lang="el-GR" sz="2000" i="1" dirty="0" smtClean="0">
                <a:latin typeface="Arial" pitchFamily="34" charset="0"/>
                <a:cs typeface="Arial" pitchFamily="34" charset="0"/>
              </a:rPr>
              <a:t>.,</a:t>
            </a:r>
            <a:r>
              <a:rPr lang="el-GR" sz="2000" dirty="0" smtClean="0">
                <a:latin typeface="Arial" pitchFamily="34" charset="0"/>
                <a:cs typeface="Arial" pitchFamily="34" charset="0"/>
              </a:rPr>
              <a:t> 1996;</a:t>
            </a:r>
            <a:r>
              <a:rPr lang="el-GR" sz="2000" b="1" dirty="0" smtClean="0">
                <a:latin typeface="Arial" pitchFamily="34" charset="0"/>
                <a:cs typeface="Arial" pitchFamily="34" charset="0"/>
              </a:rPr>
              <a:t> </a:t>
            </a:r>
            <a:r>
              <a:rPr lang="en-US" sz="2000" dirty="0" smtClean="0">
                <a:latin typeface="Arial" pitchFamily="34" charset="0"/>
                <a:cs typeface="Arial" pitchFamily="34" charset="0"/>
              </a:rPr>
              <a:t>Goldberg</a:t>
            </a:r>
            <a:r>
              <a:rPr lang="el-GR" sz="2000" dirty="0" smtClean="0">
                <a:latin typeface="Arial" pitchFamily="34" charset="0"/>
                <a:cs typeface="Arial" pitchFamily="34" charset="0"/>
              </a:rPr>
              <a:t>, 1997;</a:t>
            </a:r>
            <a:r>
              <a:rPr lang="el-GR" sz="2000" b="1" dirty="0" smtClean="0">
                <a:latin typeface="Arial" pitchFamily="34" charset="0"/>
                <a:cs typeface="Arial" pitchFamily="34" charset="0"/>
              </a:rPr>
              <a:t> </a:t>
            </a:r>
            <a:r>
              <a:rPr lang="en-US" sz="2000" dirty="0" smtClean="0">
                <a:latin typeface="Arial" pitchFamily="34" charset="0"/>
                <a:cs typeface="Arial" pitchFamily="34" charset="0"/>
              </a:rPr>
              <a:t>Grayson</a:t>
            </a:r>
            <a:r>
              <a:rPr lang="el-GR" sz="2000" dirty="0" smtClean="0">
                <a:latin typeface="Arial" pitchFamily="34" charset="0"/>
                <a:cs typeface="Arial" pitchFamily="34" charset="0"/>
              </a:rPr>
              <a:t> &amp; </a:t>
            </a:r>
            <a:r>
              <a:rPr lang="en-US" sz="2000" dirty="0" smtClean="0">
                <a:latin typeface="Arial" pitchFamily="34" charset="0"/>
                <a:cs typeface="Arial" pitchFamily="34" charset="0"/>
              </a:rPr>
              <a:t>McDermott</a:t>
            </a:r>
            <a:r>
              <a:rPr lang="el-GR" sz="2000" dirty="0" smtClean="0">
                <a:latin typeface="Arial" pitchFamily="34" charset="0"/>
                <a:cs typeface="Arial" pitchFamily="34" charset="0"/>
              </a:rPr>
              <a:t>, 1996;</a:t>
            </a:r>
            <a:r>
              <a:rPr lang="el-GR" sz="2000" b="1" dirty="0" smtClean="0">
                <a:latin typeface="Arial" pitchFamily="34" charset="0"/>
                <a:cs typeface="Arial" pitchFamily="34" charset="0"/>
              </a:rPr>
              <a:t> </a:t>
            </a:r>
            <a:r>
              <a:rPr lang="en-US" sz="2000" dirty="0" smtClean="0">
                <a:latin typeface="Arial" pitchFamily="34" charset="0"/>
                <a:cs typeface="Arial" pitchFamily="34" charset="0"/>
              </a:rPr>
              <a:t>Van </a:t>
            </a:r>
            <a:r>
              <a:rPr lang="en-US" sz="2000" dirty="0" err="1" smtClean="0">
                <a:latin typeface="Arial" pitchFamily="34" charset="0"/>
                <a:cs typeface="Arial" pitchFamily="34" charset="0"/>
              </a:rPr>
              <a:t>Heuvelen</a:t>
            </a:r>
            <a:r>
              <a:rPr lang="el-GR" sz="2000" dirty="0" smtClean="0">
                <a:latin typeface="Arial" pitchFamily="34" charset="0"/>
                <a:cs typeface="Arial" pitchFamily="34" charset="0"/>
              </a:rPr>
              <a:t>, 1997; </a:t>
            </a:r>
            <a:r>
              <a:rPr lang="en-US" sz="2000" dirty="0" err="1" smtClean="0">
                <a:latin typeface="Arial" pitchFamily="34" charset="0"/>
                <a:cs typeface="Arial" pitchFamily="34" charset="0"/>
              </a:rPr>
              <a:t>Zacharia</a:t>
            </a:r>
            <a:r>
              <a:rPr lang="el-GR" sz="2000" dirty="0" smtClean="0">
                <a:latin typeface="Arial" pitchFamily="34" charset="0"/>
                <a:cs typeface="Arial" pitchFamily="34" charset="0"/>
              </a:rPr>
              <a:t>, 2005, 2007;</a:t>
            </a:r>
            <a:r>
              <a:rPr lang="en-US" sz="2000" dirty="0" smtClean="0"/>
              <a:t> </a:t>
            </a:r>
            <a:r>
              <a:rPr lang="en-US" sz="2000" dirty="0" err="1" smtClean="0"/>
              <a:t>Foti</a:t>
            </a:r>
            <a:r>
              <a:rPr lang="el-GR" sz="2000" dirty="0" smtClean="0"/>
              <a:t> &amp; </a:t>
            </a:r>
            <a:r>
              <a:rPr lang="en-US" sz="2000" dirty="0" smtClean="0"/>
              <a:t>Ring</a:t>
            </a:r>
            <a:r>
              <a:rPr lang="el-GR" sz="2000" dirty="0" smtClean="0"/>
              <a:t>, 2008; </a:t>
            </a:r>
            <a:r>
              <a:rPr lang="en-US" sz="2000" dirty="0" err="1" smtClean="0"/>
              <a:t>Kiboss</a:t>
            </a:r>
            <a:r>
              <a:rPr lang="el-GR" sz="2000" dirty="0" smtClean="0"/>
              <a:t>, </a:t>
            </a:r>
            <a:r>
              <a:rPr lang="en-US" sz="2000" dirty="0" err="1" smtClean="0"/>
              <a:t>Ndirangu</a:t>
            </a:r>
            <a:r>
              <a:rPr lang="el-GR" sz="2000" dirty="0" smtClean="0"/>
              <a:t>, &amp; </a:t>
            </a:r>
            <a:r>
              <a:rPr lang="en-US" sz="2000" dirty="0" err="1" smtClean="0"/>
              <a:t>Wekesa</a:t>
            </a:r>
            <a:r>
              <a:rPr lang="el-GR" sz="2000" dirty="0" smtClean="0"/>
              <a:t>, 2004; </a:t>
            </a:r>
            <a:r>
              <a:rPr lang="en-US" sz="2000" dirty="0" smtClean="0"/>
              <a:t>Wu</a:t>
            </a:r>
            <a:r>
              <a:rPr lang="el-GR" sz="2000" dirty="0" smtClean="0"/>
              <a:t>, </a:t>
            </a:r>
            <a:r>
              <a:rPr lang="en-US" sz="2000" dirty="0" err="1" smtClean="0"/>
              <a:t>Krajcik</a:t>
            </a:r>
            <a:r>
              <a:rPr lang="el-GR" sz="2000" dirty="0" smtClean="0"/>
              <a:t>, &amp; </a:t>
            </a:r>
            <a:r>
              <a:rPr lang="en-US" sz="2000" dirty="0" err="1" smtClean="0"/>
              <a:t>Soloway</a:t>
            </a:r>
            <a:r>
              <a:rPr lang="el-GR" sz="2000" dirty="0" smtClean="0"/>
              <a:t>, 2001; </a:t>
            </a:r>
            <a:r>
              <a:rPr lang="en-US" sz="2000" dirty="0" smtClean="0"/>
              <a:t>Kumar</a:t>
            </a:r>
            <a:r>
              <a:rPr lang="el-GR" sz="2000" dirty="0" smtClean="0"/>
              <a:t> &amp; </a:t>
            </a:r>
            <a:r>
              <a:rPr lang="en-US" sz="2000" dirty="0" smtClean="0"/>
              <a:t>Sherwood</a:t>
            </a:r>
            <a:r>
              <a:rPr lang="el-GR" sz="2000" dirty="0" smtClean="0"/>
              <a:t>, 2007; </a:t>
            </a:r>
            <a:r>
              <a:rPr lang="en-US" sz="2000" dirty="0" err="1" smtClean="0"/>
              <a:t>Marbach</a:t>
            </a:r>
            <a:r>
              <a:rPr lang="el-GR" sz="2000" dirty="0" smtClean="0"/>
              <a:t>-</a:t>
            </a:r>
            <a:r>
              <a:rPr lang="en-US" sz="2000" dirty="0" smtClean="0"/>
              <a:t>Ad</a:t>
            </a:r>
            <a:r>
              <a:rPr lang="el-GR" sz="2000" dirty="0" smtClean="0"/>
              <a:t>, </a:t>
            </a:r>
            <a:r>
              <a:rPr lang="en-US" sz="2000" dirty="0" err="1" smtClean="0"/>
              <a:t>Rotbain</a:t>
            </a:r>
            <a:r>
              <a:rPr lang="el-GR" sz="2000" dirty="0" smtClean="0"/>
              <a:t>, &amp; </a:t>
            </a:r>
            <a:r>
              <a:rPr lang="en-US" sz="2000" dirty="0" err="1" smtClean="0"/>
              <a:t>Stavy</a:t>
            </a:r>
            <a:r>
              <a:rPr lang="el-GR" sz="2000" dirty="0" smtClean="0"/>
              <a:t>, 2008; </a:t>
            </a:r>
            <a:r>
              <a:rPr lang="en-US" sz="2000" dirty="0" smtClean="0"/>
              <a:t>Stern</a:t>
            </a:r>
            <a:r>
              <a:rPr lang="el-GR" sz="2000" dirty="0" smtClean="0"/>
              <a:t>, </a:t>
            </a:r>
            <a:r>
              <a:rPr lang="en-US" sz="2000" dirty="0" err="1" smtClean="0"/>
              <a:t>Barnea</a:t>
            </a:r>
            <a:r>
              <a:rPr lang="el-GR" sz="2000" dirty="0" smtClean="0"/>
              <a:t>, &amp; </a:t>
            </a:r>
            <a:r>
              <a:rPr lang="en-US" sz="2000" dirty="0" err="1" smtClean="0"/>
              <a:t>Shauli</a:t>
            </a:r>
            <a:r>
              <a:rPr lang="el-GR" sz="2000" dirty="0" smtClean="0"/>
              <a:t>, 2008; </a:t>
            </a:r>
            <a:r>
              <a:rPr lang="en-US" sz="2000" dirty="0" smtClean="0"/>
              <a:t>Winn et al</a:t>
            </a:r>
            <a:r>
              <a:rPr lang="el-GR" sz="2000" dirty="0" smtClean="0"/>
              <a:t>., 2005; </a:t>
            </a:r>
            <a:r>
              <a:rPr lang="en-US" sz="2000" dirty="0" err="1" smtClean="0"/>
              <a:t>Stieff</a:t>
            </a:r>
            <a:r>
              <a:rPr lang="el-GR" sz="2000" dirty="0" smtClean="0"/>
              <a:t> &amp; </a:t>
            </a:r>
            <a:r>
              <a:rPr lang="en-US" sz="2000" dirty="0" err="1" smtClean="0"/>
              <a:t>Wilensky</a:t>
            </a:r>
            <a:r>
              <a:rPr lang="el-GR" sz="2000" dirty="0" smtClean="0"/>
              <a:t>, 2003</a:t>
            </a:r>
            <a:r>
              <a:rPr lang="el-GR" sz="2000" dirty="0" smtClean="0">
                <a:latin typeface="Arial" pitchFamily="34" charset="0"/>
                <a:cs typeface="Arial" pitchFamily="34" charset="0"/>
              </a:rPr>
              <a:t>).  </a:t>
            </a:r>
            <a:endParaRPr lang="en-US" sz="2000" dirty="0" smtClean="0">
              <a:latin typeface="Arial" pitchFamily="34" charset="0"/>
              <a:cs typeface="Arial" pitchFamily="34" charset="0"/>
            </a:endParaRPr>
          </a:p>
          <a:p>
            <a:pPr algn="just">
              <a:lnSpc>
                <a:spcPct val="150000"/>
              </a:lnSpc>
            </a:pPr>
            <a:endParaRPr lang="en-US" sz="2000"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Subtitle 2"/>
          <p:cNvSpPr txBox="1">
            <a:spLocks/>
          </p:cNvSpPr>
          <p:nvPr/>
        </p:nvSpPr>
        <p:spPr>
          <a:xfrm>
            <a:off x="657252" y="142852"/>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i="0" u="sng" strike="noStrike" kern="0" cap="none" spc="0" normalizeH="0" baseline="0" noProof="0" dirty="0" smtClean="0">
                <a:ln>
                  <a:noFill/>
                </a:ln>
                <a:effectLst/>
                <a:uLnTx/>
                <a:uFillTx/>
                <a:latin typeface="Arial" pitchFamily="34" charset="0"/>
                <a:cs typeface="Arial" pitchFamily="34" charset="0"/>
              </a:rPr>
              <a:t>Εισηγήσεις</a:t>
            </a:r>
          </a:p>
        </p:txBody>
      </p:sp>
      <p:sp>
        <p:nvSpPr>
          <p:cNvPr id="24577" name="Rectangle 1"/>
          <p:cNvSpPr>
            <a:spLocks noChangeArrowheads="1"/>
          </p:cNvSpPr>
          <p:nvPr/>
        </p:nvSpPr>
        <p:spPr bwMode="auto">
          <a:xfrm>
            <a:off x="0" y="857232"/>
            <a:ext cx="9144000"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50000"/>
              </a:lnSpc>
              <a:spcBef>
                <a:spcPct val="0"/>
              </a:spcBef>
              <a:spcAft>
                <a:spcPct val="0"/>
              </a:spcAft>
              <a:buClrTx/>
              <a:buSzTx/>
              <a:buFont typeface="Arial" pitchFamily="34" charset="0"/>
              <a:buChar char="•"/>
              <a:tabLs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Θα πρέπει να γίνει περισσότερη διερεύνηση των ερευνητικών ερωτημάτων  </a:t>
            </a:r>
          </a:p>
          <a:p>
            <a:pPr marL="0" marR="0" lvl="0" indent="457200" algn="just" defTabSz="914400" rtl="0" eaLnBrk="1" fontAlgn="base" latinLnBrk="0" hangingPunct="1">
              <a:lnSpc>
                <a:spcPct val="150000"/>
              </a:lnSpc>
              <a:spcBef>
                <a:spcPct val="0"/>
              </a:spcBef>
              <a:spcAft>
                <a:spcPct val="0"/>
              </a:spcAft>
              <a:buClrTx/>
              <a:buSzTx/>
              <a:tabLs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της παρούσας έρευνας ώστε να διασαφηνιστεί κατά πόσο τα αποτελέσματα   </a:t>
            </a:r>
          </a:p>
          <a:p>
            <a:pPr marL="0" marR="0" lvl="0" indent="457200" algn="just" defTabSz="914400" rtl="0" eaLnBrk="1" fontAlgn="base" latinLnBrk="0" hangingPunct="1">
              <a:lnSpc>
                <a:spcPct val="150000"/>
              </a:lnSpc>
              <a:spcBef>
                <a:spcPct val="0"/>
              </a:spcBef>
              <a:spcAft>
                <a:spcPct val="0"/>
              </a:spcAft>
              <a:buClrTx/>
              <a:buSzTx/>
              <a:tabLs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μπορούν να γενικευτούν (μικρό δείγμα) ή οφείλονται σε κάποια συγκυρία ή </a:t>
            </a:r>
          </a:p>
          <a:p>
            <a:pPr marL="0" marR="0" lvl="0" indent="457200" algn="just" defTabSz="914400" rtl="0" eaLnBrk="1" fontAlgn="base" latinLnBrk="0" hangingPunct="1">
              <a:lnSpc>
                <a:spcPct val="150000"/>
              </a:lnSpc>
              <a:spcBef>
                <a:spcPct val="0"/>
              </a:spcBef>
              <a:spcAft>
                <a:spcPct val="0"/>
              </a:spcAft>
              <a:buClrTx/>
              <a:buSzTx/>
              <a:tabLst/>
            </a:pP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αδυναμία της</a:t>
            </a:r>
            <a:r>
              <a:rPr kumimoji="0" lang="el-GR" sz="2000" b="0"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συγκεκριμένης έρευνας. </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57200" algn="just" defTabSz="914400" rtl="0" eaLnBrk="1" fontAlgn="base" latinLnBrk="0" hangingPunct="1">
              <a:lnSpc>
                <a:spcPct val="150000"/>
              </a:lnSpc>
              <a:spcBef>
                <a:spcPct val="0"/>
              </a:spcBef>
              <a:spcAft>
                <a:spcPct val="0"/>
              </a:spcAft>
              <a:buClrTx/>
              <a:buSzTx/>
              <a:tabLst/>
            </a:pPr>
            <a:endPar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algn="just">
              <a:lnSpc>
                <a:spcPct val="150000"/>
              </a:lnSpc>
              <a:buFont typeface="Arial" pitchFamily="34" charset="0"/>
              <a:buChar char="•"/>
              <a:defRPr/>
            </a:pPr>
            <a:r>
              <a:rPr lang="en-US" sz="2000" dirty="0" smtClean="0">
                <a:latin typeface="Arial" pitchFamily="34" charset="0"/>
                <a:cs typeface="Arial" pitchFamily="34" charset="0"/>
              </a:rPr>
              <a:t>      </a:t>
            </a:r>
            <a:r>
              <a:rPr lang="el-GR" sz="2000" dirty="0" smtClean="0">
                <a:latin typeface="Arial" pitchFamily="34" charset="0"/>
                <a:cs typeface="Arial" pitchFamily="34" charset="0"/>
              </a:rPr>
              <a:t>Τα αποτελέσματα της παρούσας και πολλών άλλων ερευνών πρέπει να προβληματίσουν και να ευαισθητοποιήσουν  εμάς τους εκπαιδευτικούς. Αυτό που θα μας βοηθήσει να επιλέξουμε το κατάλληλο είδος διδακτικής παρέμβασης για να πετύχουμε εννοιολογική αλλαγή  είναι το εξής: </a:t>
            </a:r>
            <a:endParaRPr lang="en-US" sz="2000" dirty="0" smtClean="0">
              <a:latin typeface="Arial" pitchFamily="34" charset="0"/>
              <a:cs typeface="Arial" pitchFamily="34" charset="0"/>
            </a:endParaRPr>
          </a:p>
          <a:p>
            <a:pPr algn="just">
              <a:defRPr/>
            </a:pPr>
            <a:endParaRPr lang="en-US" sz="2000" dirty="0" smtClean="0">
              <a:latin typeface="Arial" pitchFamily="34" charset="0"/>
              <a:cs typeface="Arial" pitchFamily="34" charset="0"/>
            </a:endParaRPr>
          </a:p>
          <a:p>
            <a:pPr algn="just">
              <a:lnSpc>
                <a:spcPct val="150000"/>
              </a:lnSpc>
              <a:defRPr/>
            </a:pPr>
            <a:r>
              <a:rPr lang="el-GR" sz="2000" dirty="0" smtClean="0">
                <a:latin typeface="Arial" pitchFamily="34" charset="0"/>
                <a:cs typeface="Arial" pitchFamily="34" charset="0"/>
              </a:rPr>
              <a:t>«Ο πιο σπουδαίος παράγοντας που επηρεάζει τη μάθηση είναι αυτό που ο μαθητής ήδη γνωρίζει. Εξακρίβωσε το και δίδαξε το σύμφωνα με αυτό»(</a:t>
            </a:r>
            <a:r>
              <a:rPr lang="en-US" sz="2000" dirty="0" err="1" smtClean="0">
                <a:latin typeface="Arial" pitchFamily="34" charset="0"/>
                <a:cs typeface="Arial" pitchFamily="34" charset="0"/>
              </a:rPr>
              <a:t>Ausubel</a:t>
            </a:r>
            <a:r>
              <a:rPr lang="en-US" sz="2000" dirty="0" smtClean="0">
                <a:latin typeface="Arial" pitchFamily="34" charset="0"/>
                <a:cs typeface="Arial" pitchFamily="34" charset="0"/>
              </a:rPr>
              <a:t>, 1968)</a:t>
            </a:r>
            <a:r>
              <a:rPr lang="el-GR" sz="2000" dirty="0" smtClean="0">
                <a:latin typeface="Arial" pitchFamily="34" charset="0"/>
                <a:cs typeface="Arial" pitchFamily="34" charset="0"/>
              </a:rPr>
              <a:t>.</a:t>
            </a:r>
            <a:endParaRPr kumimoji="0" lang="el-GR"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Subtitle 2"/>
          <p:cNvSpPr txBox="1">
            <a:spLocks/>
          </p:cNvSpPr>
          <p:nvPr/>
        </p:nvSpPr>
        <p:spPr>
          <a:xfrm>
            <a:off x="657252" y="142852"/>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200" u="sng" kern="0" dirty="0" smtClean="0">
                <a:latin typeface="Arial" pitchFamily="34" charset="0"/>
                <a:cs typeface="Arial" pitchFamily="34" charset="0"/>
              </a:rPr>
              <a:t>Ευχαριστίες</a:t>
            </a:r>
            <a:endParaRPr kumimoji="1" lang="el-GR" sz="3200" i="0" u="sng" strike="noStrike" kern="0" cap="none" spc="0" normalizeH="0" baseline="0" noProof="0" dirty="0" smtClean="0">
              <a:ln>
                <a:noFill/>
              </a:ln>
              <a:effectLst/>
              <a:uLnTx/>
              <a:uFillTx/>
              <a:latin typeface="Arial" pitchFamily="34" charset="0"/>
              <a:cs typeface="Arial" pitchFamily="34" charset="0"/>
            </a:endParaRPr>
          </a:p>
        </p:txBody>
      </p:sp>
      <p:sp>
        <p:nvSpPr>
          <p:cNvPr id="3" name="Rectangle 2"/>
          <p:cNvSpPr/>
          <p:nvPr/>
        </p:nvSpPr>
        <p:spPr>
          <a:xfrm>
            <a:off x="214282" y="857232"/>
            <a:ext cx="8715436" cy="4401205"/>
          </a:xfrm>
          <a:prstGeom prst="rect">
            <a:avLst/>
          </a:prstGeom>
        </p:spPr>
        <p:txBody>
          <a:bodyPr wrap="square">
            <a:spAutoFit/>
          </a:bodyPr>
          <a:lstStyle/>
          <a:p>
            <a:pPr algn="just">
              <a:lnSpc>
                <a:spcPct val="200000"/>
              </a:lnSpc>
              <a:buFont typeface="Arial" pitchFamily="34" charset="0"/>
              <a:buChar char="•"/>
            </a:pPr>
            <a:r>
              <a:rPr lang="en-US" sz="2000" dirty="0" smtClean="0">
                <a:latin typeface="Arial" pitchFamily="34" charset="0"/>
                <a:cs typeface="Arial" pitchFamily="34" charset="0"/>
              </a:rPr>
              <a:t>     </a:t>
            </a:r>
            <a:r>
              <a:rPr lang="el-GR" sz="2000" dirty="0" smtClean="0">
                <a:latin typeface="Arial" pitchFamily="34" charset="0"/>
                <a:cs typeface="Arial" pitchFamily="34" charset="0"/>
              </a:rPr>
              <a:t>Ευχαριστίες στον επιστημονικό υπεύθυνο της εργασίας κ. Ζ. Ζαχαρία για την πολύπλευρη βοήθεια που μου πρόσφερε σε όλες τις φάσεις της έρευνας.</a:t>
            </a:r>
          </a:p>
          <a:p>
            <a:pPr algn="just">
              <a:lnSpc>
                <a:spcPct val="200000"/>
              </a:lnSpc>
              <a:buFont typeface="Arial" pitchFamily="34" charset="0"/>
              <a:buChar char="•"/>
            </a:pPr>
            <a:r>
              <a:rPr lang="en-US" sz="2000" dirty="0" smtClean="0">
                <a:latin typeface="Arial" pitchFamily="34" charset="0"/>
                <a:cs typeface="Arial" pitchFamily="34" charset="0"/>
              </a:rPr>
              <a:t>     </a:t>
            </a:r>
            <a:r>
              <a:rPr lang="el-GR" sz="2000" dirty="0" smtClean="0">
                <a:latin typeface="Arial" pitchFamily="34" charset="0"/>
                <a:cs typeface="Arial" pitchFamily="34" charset="0"/>
              </a:rPr>
              <a:t>Ευχαριστίες στις συναδέλφους Ερμιόνη Παπαναστασίου και </a:t>
            </a:r>
            <a:r>
              <a:rPr lang="el-GR" sz="2000" dirty="0" err="1" smtClean="0">
                <a:latin typeface="Arial" pitchFamily="34" charset="0"/>
                <a:cs typeface="Arial" pitchFamily="34" charset="0"/>
              </a:rPr>
              <a:t>Φωτούλλα</a:t>
            </a:r>
            <a:r>
              <a:rPr lang="el-GR" sz="2000" dirty="0" smtClean="0">
                <a:latin typeface="Arial" pitchFamily="34" charset="0"/>
                <a:cs typeface="Arial" pitchFamily="34" charset="0"/>
              </a:rPr>
              <a:t> Λουκά για τη βοήθεια τους στη συλλογή δεδομένων.</a:t>
            </a:r>
          </a:p>
          <a:p>
            <a:pPr algn="just">
              <a:lnSpc>
                <a:spcPct val="200000"/>
              </a:lnSpc>
              <a:buFont typeface="Arial" pitchFamily="34" charset="0"/>
              <a:buChar char="•"/>
            </a:pPr>
            <a:r>
              <a:rPr lang="el-GR" sz="2000" dirty="0" smtClean="0">
                <a:latin typeface="Arial" pitchFamily="34" charset="0"/>
                <a:cs typeface="Arial" pitchFamily="34" charset="0"/>
              </a:rPr>
              <a:t> </a:t>
            </a:r>
            <a:r>
              <a:rPr lang="el-GR" sz="2000" dirty="0" smtClean="0">
                <a:latin typeface="Arial" pitchFamily="34" charset="0"/>
                <a:cs typeface="Arial" pitchFamily="34" charset="0"/>
              </a:rPr>
              <a:t>Ευχαριστίες στο συνάδελφο Γιώργο </a:t>
            </a:r>
            <a:r>
              <a:rPr lang="el-GR" sz="2000" dirty="0" err="1" smtClean="0">
                <a:latin typeface="Arial" pitchFamily="34" charset="0"/>
                <a:cs typeface="Arial" pitchFamily="34" charset="0"/>
              </a:rPr>
              <a:t>Τσαλακό</a:t>
            </a:r>
            <a:r>
              <a:rPr lang="el-GR" sz="2000" dirty="0" smtClean="0">
                <a:latin typeface="Arial" pitchFamily="34" charset="0"/>
                <a:cs typeface="Arial" pitchFamily="34" charset="0"/>
              </a:rPr>
              <a:t> που μου έδωσε την ευκαιρία να μοιραστώ μαζί σας τα αποτελέσματα αυτής της μικρής έρευνας.</a:t>
            </a:r>
            <a:endParaRPr lang="en-US" sz="2000" dirty="0" smtClean="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3" name="Rectangle 2"/>
          <p:cNvSpPr/>
          <p:nvPr/>
        </p:nvSpPr>
        <p:spPr>
          <a:xfrm>
            <a:off x="2355462" y="2500306"/>
            <a:ext cx="4931181" cy="923330"/>
          </a:xfrm>
          <a:prstGeom prst="rect">
            <a:avLst/>
          </a:prstGeom>
          <a:noFill/>
        </p:spPr>
        <p:txBody>
          <a:bodyPr wrap="square" lIns="91440" tIns="45720" rIns="91440" bIns="45720">
            <a:spAutoFit/>
          </a:bodyPr>
          <a:lstStyle/>
          <a:p>
            <a:pPr algn="ctr"/>
            <a:r>
              <a:rPr lang="el-GR" sz="5400" b="1"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Σας ευχαριστώ</a:t>
            </a:r>
            <a:endParaRPr lang="en-US" sz="5400" b="1" cap="none" spc="50" dirty="0">
              <a:ln w="12700" cmpd="sng">
                <a:solidFill>
                  <a:schemeClr val="accent6">
                    <a:satMod val="120000"/>
                    <a:shade val="80000"/>
                  </a:schemeClr>
                </a:solidFill>
                <a:prstDash val="solid"/>
              </a:ln>
              <a:solidFill>
                <a:srgbClr val="C00000"/>
              </a:solidFill>
              <a:effectLst>
                <a:glow rad="53100">
                  <a:schemeClr val="accent6">
                    <a:satMod val="180000"/>
                    <a:alpha val="30000"/>
                  </a:schemeClr>
                </a:glow>
              </a:effectLst>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Title 2"/>
          <p:cNvSpPr txBox="1">
            <a:spLocks/>
          </p:cNvSpPr>
          <p:nvPr/>
        </p:nvSpPr>
        <p:spPr>
          <a:xfrm>
            <a:off x="612775" y="71414"/>
            <a:ext cx="8153400" cy="71438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l-GR" sz="3600" i="0" u="sng" strike="noStrike" kern="1200" cap="none" spc="0" normalizeH="0" baseline="0" noProof="0" dirty="0" smtClean="0">
                <a:ln>
                  <a:noFill/>
                </a:ln>
                <a:solidFill>
                  <a:schemeClr val="tx1"/>
                </a:solidFill>
                <a:effectLst/>
                <a:uLnTx/>
                <a:uFillTx/>
                <a:latin typeface="Arial" pitchFamily="34" charset="0"/>
                <a:ea typeface="+mj-ea"/>
                <a:cs typeface="Arial" pitchFamily="34" charset="0"/>
              </a:rPr>
              <a:t> Αναγκαιότητα της Έρευνας</a:t>
            </a:r>
            <a:endParaRPr kumimoji="0" lang="en-US" sz="3600" i="0" u="sng"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
        <p:nvSpPr>
          <p:cNvPr id="3" name="Content Placeholder 4"/>
          <p:cNvSpPr txBox="1">
            <a:spLocks/>
          </p:cNvSpPr>
          <p:nvPr/>
        </p:nvSpPr>
        <p:spPr>
          <a:xfrm>
            <a:off x="0" y="642918"/>
            <a:ext cx="9144000" cy="6072206"/>
          </a:xfrm>
          <a:prstGeom prst="rect">
            <a:avLst/>
          </a:prstGeom>
          <a:ln w="28575">
            <a:noFill/>
          </a:ln>
        </p:spPr>
        <p:txBody>
          <a:bodyPr/>
          <a:lstStyle/>
          <a:p>
            <a:pPr marL="342900" lvl="0" indent="-342900">
              <a:lnSpc>
                <a:spcPct val="150000"/>
              </a:lnSpc>
              <a:spcBef>
                <a:spcPct val="20000"/>
              </a:spcBef>
              <a:buFont typeface="Wingdings" pitchFamily="2" charset="2"/>
              <a:buChar char="Ø"/>
            </a:pPr>
            <a:r>
              <a:rPr kumimoji="0" lang="el-GR" sz="2000" b="0" i="1" u="none" strike="noStrike" kern="1200" cap="none" spc="0" normalizeH="0" baseline="0" noProof="0" dirty="0" smtClean="0">
                <a:solidFill>
                  <a:schemeClr val="tx1"/>
                </a:solidFill>
                <a:effectLst/>
                <a:uLnTx/>
                <a:uFillTx/>
                <a:latin typeface="Arial" pitchFamily="34" charset="0"/>
                <a:cs typeface="Arial" pitchFamily="34" charset="0"/>
              </a:rPr>
              <a:t>Οι εμπειρίες των μαθητών</a:t>
            </a:r>
          </a:p>
          <a:p>
            <a:pPr marL="987425" lvl="0" indent="-342900">
              <a:lnSpc>
                <a:spcPct val="150000"/>
              </a:lnSpc>
              <a:spcBef>
                <a:spcPct val="20000"/>
              </a:spcBef>
              <a:buFont typeface="Arial" pitchFamily="34" charset="0"/>
              <a:buChar char="•"/>
            </a:pPr>
            <a:r>
              <a:rPr kumimoji="0" lang="el-GR" sz="2000" b="0" i="0" u="none" strike="noStrike" kern="1200" cap="none" spc="0" normalizeH="0" baseline="0" noProof="0" dirty="0" smtClean="0">
                <a:solidFill>
                  <a:schemeClr val="tx1"/>
                </a:solidFill>
                <a:effectLst/>
                <a:uLnTx/>
                <a:uFillTx/>
                <a:latin typeface="Arial" pitchFamily="34" charset="0"/>
                <a:cs typeface="Arial" pitchFamily="34" charset="0"/>
              </a:rPr>
              <a:t>Οι </a:t>
            </a:r>
            <a:r>
              <a:rPr lang="el-GR" sz="2000" dirty="0" smtClean="0">
                <a:latin typeface="Arial" pitchFamily="34" charset="0"/>
                <a:cs typeface="Arial" pitchFamily="34" charset="0"/>
              </a:rPr>
              <a:t>μαθητές μέσα από τις καθημερινές τους εμπειρίες (</a:t>
            </a:r>
            <a:r>
              <a:rPr lang="en-US" sz="1600" dirty="0" smtClean="0">
                <a:latin typeface="Arial" pitchFamily="34" charset="0"/>
                <a:cs typeface="Arial" pitchFamily="34" charset="0"/>
              </a:rPr>
              <a:t>Posner </a:t>
            </a:r>
            <a:r>
              <a:rPr lang="en-US" sz="1600" i="1" dirty="0" smtClean="0">
                <a:latin typeface="Arial" pitchFamily="34" charset="0"/>
                <a:cs typeface="Arial" pitchFamily="34" charset="0"/>
              </a:rPr>
              <a:t>et al</a:t>
            </a:r>
            <a:r>
              <a:rPr lang="el-GR" sz="1600" dirty="0" smtClean="0">
                <a:latin typeface="Arial" pitchFamily="34" charset="0"/>
                <a:cs typeface="Arial" pitchFamily="34" charset="0"/>
              </a:rPr>
              <a:t>.</a:t>
            </a:r>
          </a:p>
          <a:p>
            <a:pPr marL="987425" lvl="0" indent="-342900">
              <a:lnSpc>
                <a:spcPct val="150000"/>
              </a:lnSpc>
              <a:spcBef>
                <a:spcPct val="20000"/>
              </a:spcBef>
            </a:pPr>
            <a:r>
              <a:rPr lang="el-GR" sz="1600" dirty="0" smtClean="0">
                <a:latin typeface="Arial" pitchFamily="34" charset="0"/>
                <a:cs typeface="Arial" pitchFamily="34" charset="0"/>
              </a:rPr>
              <a:t>1982</a:t>
            </a:r>
            <a:r>
              <a:rPr lang="el-GR" sz="2000" dirty="0" smtClean="0">
                <a:latin typeface="Arial" pitchFamily="34" charset="0"/>
                <a:cs typeface="Arial" pitchFamily="34" charset="0"/>
              </a:rPr>
              <a:t>) όπως κοινωνική επαφή, γλώσσα κ.α.  προσπαθούν να</a:t>
            </a:r>
          </a:p>
          <a:p>
            <a:pPr marL="987425" lvl="0" indent="-342900">
              <a:lnSpc>
                <a:spcPct val="150000"/>
              </a:lnSpc>
              <a:spcBef>
                <a:spcPct val="20000"/>
              </a:spcBef>
            </a:pPr>
            <a:r>
              <a:rPr lang="el-GR" sz="2000" dirty="0" smtClean="0">
                <a:latin typeface="Arial" pitchFamily="34" charset="0"/>
                <a:cs typeface="Arial" pitchFamily="34" charset="0"/>
              </a:rPr>
              <a:t>ερμηνεύσουν πώς λειτουργεί ο κόσμος (</a:t>
            </a:r>
            <a:r>
              <a:rPr lang="el-GR" sz="1600" dirty="0" smtClean="0">
                <a:latin typeface="Arial" pitchFamily="34" charset="0"/>
                <a:cs typeface="Arial" pitchFamily="34" charset="0"/>
              </a:rPr>
              <a:t>Στύλος Γ., </a:t>
            </a:r>
            <a:r>
              <a:rPr lang="el-GR" sz="1600" dirty="0" err="1" smtClean="0">
                <a:latin typeface="Arial" pitchFamily="34" charset="0"/>
                <a:cs typeface="Arial" pitchFamily="34" charset="0"/>
              </a:rPr>
              <a:t>Ευαγγελάκης</a:t>
            </a:r>
            <a:r>
              <a:rPr lang="el-GR" sz="1600" dirty="0" smtClean="0">
                <a:latin typeface="Arial" pitchFamily="34" charset="0"/>
                <a:cs typeface="Arial" pitchFamily="34" charset="0"/>
              </a:rPr>
              <a:t> Γ., </a:t>
            </a:r>
          </a:p>
          <a:p>
            <a:pPr marL="987425" lvl="0" indent="-342900">
              <a:lnSpc>
                <a:spcPct val="150000"/>
              </a:lnSpc>
              <a:spcBef>
                <a:spcPct val="20000"/>
              </a:spcBef>
            </a:pPr>
            <a:r>
              <a:rPr lang="el-GR" sz="1600" dirty="0" err="1" smtClean="0">
                <a:latin typeface="Arial" pitchFamily="34" charset="0"/>
                <a:cs typeface="Arial" pitchFamily="34" charset="0"/>
              </a:rPr>
              <a:t>Κώτσης</a:t>
            </a:r>
            <a:r>
              <a:rPr lang="el-GR" sz="1600" dirty="0" smtClean="0">
                <a:latin typeface="Arial" pitchFamily="34" charset="0"/>
                <a:cs typeface="Arial" pitchFamily="34" charset="0"/>
              </a:rPr>
              <a:t> Κ.,2007</a:t>
            </a:r>
            <a:r>
              <a:rPr lang="el-GR" sz="2000" dirty="0" smtClean="0">
                <a:latin typeface="Arial" pitchFamily="34" charset="0"/>
                <a:cs typeface="Arial" pitchFamily="34" charset="0"/>
              </a:rPr>
              <a:t>)  και έτσι διαμορφώνουν άποψη για τα φυσικά φαινόμενα </a:t>
            </a:r>
          </a:p>
          <a:p>
            <a:pPr marL="987425" lvl="0" indent="-342900">
              <a:lnSpc>
                <a:spcPct val="150000"/>
              </a:lnSpc>
              <a:spcBef>
                <a:spcPct val="20000"/>
              </a:spcBef>
            </a:pPr>
            <a:r>
              <a:rPr lang="el-GR" sz="2000" dirty="0" smtClean="0">
                <a:latin typeface="Arial" pitchFamily="34" charset="0"/>
                <a:cs typeface="Arial" pitchFamily="34" charset="0"/>
              </a:rPr>
              <a:t>πριν τη διδακτική παρέμβαση (</a:t>
            </a:r>
            <a:r>
              <a:rPr lang="en-US" sz="1600" dirty="0" smtClean="0">
                <a:latin typeface="Arial" pitchFamily="34" charset="0"/>
                <a:cs typeface="Arial" pitchFamily="34" charset="0"/>
              </a:rPr>
              <a:t>Trowbridge and McDermott</a:t>
            </a:r>
            <a:r>
              <a:rPr lang="el-GR" sz="1600" dirty="0" smtClean="0">
                <a:latin typeface="Arial" pitchFamily="34" charset="0"/>
                <a:cs typeface="Arial" pitchFamily="34" charset="0"/>
              </a:rPr>
              <a:t> 1980, 1981</a:t>
            </a:r>
            <a:r>
              <a:rPr lang="el-GR" sz="2000" dirty="0" smtClean="0">
                <a:latin typeface="Arial" pitchFamily="34" charset="0"/>
                <a:cs typeface="Arial" pitchFamily="34" charset="0"/>
              </a:rPr>
              <a:t>).</a:t>
            </a:r>
            <a:endParaRPr kumimoji="0" lang="el-GR" sz="2000" b="0" i="0" u="none" strike="noStrike" kern="1200" cap="none" spc="0" normalizeH="0" baseline="0" noProof="0" dirty="0" smtClean="0">
              <a:solidFill>
                <a:schemeClr val="tx1"/>
              </a:solidFill>
              <a:effectLst/>
              <a:uLnTx/>
              <a:uFillTx/>
              <a:latin typeface="Arial" pitchFamily="34" charset="0"/>
              <a:cs typeface="Arial" pitchFamily="34" charset="0"/>
            </a:endParaRPr>
          </a:p>
          <a:p>
            <a:pPr marL="342900" marR="0" lvl="0" indent="-342900" algn="l" defTabSz="914400" rtl="0" eaLnBrk="1" fontAlgn="auto" latinLnBrk="0" hangingPunct="1">
              <a:lnSpc>
                <a:spcPct val="150000"/>
              </a:lnSpc>
              <a:spcBef>
                <a:spcPct val="20000"/>
              </a:spcBef>
              <a:spcAft>
                <a:spcPts val="0"/>
              </a:spcAft>
              <a:buClrTx/>
              <a:buSzTx/>
              <a:buFont typeface="Wingdings" pitchFamily="2" charset="2"/>
              <a:buChar char="Ø"/>
              <a:tabLst/>
              <a:defRPr/>
            </a:pPr>
            <a:r>
              <a:rPr lang="el-GR" sz="2000" i="1" dirty="0" smtClean="0">
                <a:latin typeface="Arial" pitchFamily="34" charset="0"/>
                <a:cs typeface="Arial" pitchFamily="34" charset="0"/>
              </a:rPr>
              <a:t>Η χρήση των </a:t>
            </a:r>
            <a:r>
              <a:rPr kumimoji="0" lang="el-GR" sz="2000" b="0" i="1" u="none" strike="noStrike" kern="1200" cap="none" spc="0" normalizeH="0" baseline="0" noProof="0" dirty="0" smtClean="0">
                <a:solidFill>
                  <a:schemeClr val="tx1"/>
                </a:solidFill>
                <a:effectLst/>
                <a:uLnTx/>
                <a:uFillTx/>
                <a:latin typeface="Arial" pitchFamily="34" charset="0"/>
                <a:cs typeface="Arial" pitchFamily="34" charset="0"/>
              </a:rPr>
              <a:t>προσομοιώσεων ως εργαλείο μάθησης και διδασκαλίας.</a:t>
            </a:r>
          </a:p>
          <a:p>
            <a:pPr marL="987425" indent="-342900">
              <a:lnSpc>
                <a:spcPct val="150000"/>
              </a:lnSpc>
              <a:spcBef>
                <a:spcPct val="20000"/>
              </a:spcBef>
              <a:buFont typeface="Arial" pitchFamily="34" charset="0"/>
              <a:buChar char="•"/>
            </a:pPr>
            <a:r>
              <a:rPr lang="el-GR" sz="2000" dirty="0" smtClean="0">
                <a:latin typeface="Arial" pitchFamily="34" charset="0"/>
                <a:cs typeface="Arial" pitchFamily="34" charset="0"/>
              </a:rPr>
              <a:t>Οι μαθητές μέσα από το διερευνητικό μαθησιακό περιβάλλον που</a:t>
            </a:r>
          </a:p>
          <a:p>
            <a:pPr marL="987425" indent="-342900">
              <a:lnSpc>
                <a:spcPct val="150000"/>
              </a:lnSpc>
              <a:spcBef>
                <a:spcPct val="20000"/>
              </a:spcBef>
            </a:pPr>
            <a:r>
              <a:rPr lang="el-GR" sz="2000" dirty="0" smtClean="0">
                <a:latin typeface="Arial" pitchFamily="34" charset="0"/>
                <a:cs typeface="Arial" pitchFamily="34" charset="0"/>
              </a:rPr>
              <a:t>παρέχουν οι προσομοιώσεις, μπορούν να εξετάζουν το φαινόμενο που</a:t>
            </a:r>
          </a:p>
          <a:p>
            <a:pPr marL="987425" indent="-342900">
              <a:lnSpc>
                <a:spcPct val="150000"/>
              </a:lnSpc>
              <a:spcBef>
                <a:spcPct val="20000"/>
              </a:spcBef>
            </a:pPr>
            <a:r>
              <a:rPr lang="el-GR" sz="2000" dirty="0" smtClean="0">
                <a:latin typeface="Arial" pitchFamily="34" charset="0"/>
                <a:cs typeface="Arial" pitchFamily="34" charset="0"/>
              </a:rPr>
              <a:t>τους παρουσιάζεται, να αλλάζουν τις τιμές των μεταβλητών, να </a:t>
            </a:r>
          </a:p>
          <a:p>
            <a:pPr marL="987425" indent="-342900">
              <a:lnSpc>
                <a:spcPct val="150000"/>
              </a:lnSpc>
              <a:spcBef>
                <a:spcPct val="20000"/>
              </a:spcBef>
            </a:pPr>
            <a:r>
              <a:rPr lang="el-GR" sz="2000" dirty="0" smtClean="0">
                <a:latin typeface="Arial" pitchFamily="34" charset="0"/>
                <a:cs typeface="Arial" pitchFamily="34" charset="0"/>
              </a:rPr>
              <a:t>ενεργοποιούν όλες τις διαδικασίες, να εξετάζουν όλους τους όρους και να </a:t>
            </a:r>
          </a:p>
          <a:p>
            <a:pPr marL="987425" indent="-342900">
              <a:lnSpc>
                <a:spcPct val="150000"/>
              </a:lnSpc>
              <a:spcBef>
                <a:spcPct val="20000"/>
              </a:spcBef>
            </a:pPr>
            <a:r>
              <a:rPr lang="el-GR" sz="2000" dirty="0" smtClean="0">
                <a:latin typeface="Arial" pitchFamily="34" charset="0"/>
                <a:cs typeface="Arial" pitchFamily="34" charset="0"/>
              </a:rPr>
              <a:t>παρατηρούν τα αποτελέσματα όλων των ενεργειών τους (</a:t>
            </a:r>
            <a:r>
              <a:rPr lang="en-GB" sz="1600" dirty="0" err="1" smtClean="0">
                <a:latin typeface="Arial" pitchFamily="34" charset="0"/>
                <a:cs typeface="Arial" pitchFamily="34" charset="0"/>
              </a:rPr>
              <a:t>Zacharia</a:t>
            </a:r>
            <a:r>
              <a:rPr lang="el-GR" sz="1600" dirty="0" smtClean="0">
                <a:latin typeface="Arial" pitchFamily="34" charset="0"/>
                <a:cs typeface="Arial" pitchFamily="34" charset="0"/>
              </a:rPr>
              <a:t> 2005</a:t>
            </a:r>
            <a:r>
              <a:rPr lang="el-GR" sz="2000" dirty="0" smtClean="0">
                <a:latin typeface="Arial" pitchFamily="34" charset="0"/>
                <a:cs typeface="Arial" pitchFamily="34" charset="0"/>
              </a:rPr>
              <a:t>). </a:t>
            </a:r>
            <a:endParaRPr lang="en-US" sz="2000" dirty="0" smtClean="0">
              <a:latin typeface="Arial" pitchFamily="34" charset="0"/>
              <a:cs typeface="Arial" pitchFamily="34" charset="0"/>
            </a:endParaRPr>
          </a:p>
          <a:p>
            <a:pPr marL="342900" marR="0" lvl="0" indent="-342900" algn="l" defTabSz="914400" rtl="0" eaLnBrk="1" fontAlgn="auto" latinLnBrk="0" hangingPunct="1">
              <a:lnSpc>
                <a:spcPct val="150000"/>
              </a:lnSpc>
              <a:spcBef>
                <a:spcPct val="20000"/>
              </a:spcBef>
              <a:spcAft>
                <a:spcPts val="0"/>
              </a:spcAft>
              <a:buClrTx/>
              <a:buSzTx/>
              <a:tabLst/>
              <a:defRPr/>
            </a:pPr>
            <a:endParaRPr kumimoji="0" lang="el-GR" sz="2000" b="0" i="0" u="none" strike="noStrike" kern="1200" cap="none" spc="0" normalizeH="0" baseline="0" noProof="0" dirty="0" smtClean="0">
              <a:solidFill>
                <a:schemeClr val="tx1"/>
              </a:solidFill>
              <a:effectLst/>
              <a:uLnTx/>
              <a:uFillTx/>
              <a:latin typeface="Arial" pitchFamily="34" charset="0"/>
              <a:cs typeface="Arial" pitchFamily="34" charset="0"/>
            </a:endParaRPr>
          </a:p>
          <a:p>
            <a:pPr marL="342900" marR="0" lvl="0" indent="-342900" algn="l" defTabSz="914400" rtl="0" eaLnBrk="1" fontAlgn="auto" latinLnBrk="0" hangingPunct="1">
              <a:lnSpc>
                <a:spcPct val="150000"/>
              </a:lnSpc>
              <a:spcBef>
                <a:spcPct val="20000"/>
              </a:spcBef>
              <a:spcAft>
                <a:spcPts val="0"/>
              </a:spcAft>
              <a:buClrTx/>
              <a:buSzTx/>
              <a:tabLst/>
              <a:defRPr/>
            </a:pPr>
            <a:endParaRPr kumimoji="0" lang="en-US" sz="2000" b="0" i="0" u="none" strike="noStrike" kern="1200" cap="none" spc="0" normalizeH="0" baseline="0" noProof="0" dirty="0" smtClean="0">
              <a:solidFill>
                <a:schemeClr val="tx1"/>
              </a:solidFill>
              <a:effectLst/>
              <a:uLnTx/>
              <a:uFillTx/>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Rectangle 1"/>
          <p:cNvSpPr/>
          <p:nvPr/>
        </p:nvSpPr>
        <p:spPr>
          <a:xfrm>
            <a:off x="142876" y="1214422"/>
            <a:ext cx="9001124" cy="4770537"/>
          </a:xfrm>
          <a:prstGeom prst="rect">
            <a:avLst/>
          </a:prstGeom>
        </p:spPr>
        <p:txBody>
          <a:bodyPr wrap="square">
            <a:spAutoFit/>
          </a:bodyPr>
          <a:lstStyle/>
          <a:p>
            <a:pPr marL="342900" lvl="0" indent="-342900">
              <a:lnSpc>
                <a:spcPct val="150000"/>
              </a:lnSpc>
              <a:spcBef>
                <a:spcPct val="20000"/>
              </a:spcBef>
              <a:buFont typeface="Wingdings" pitchFamily="2" charset="2"/>
              <a:buChar char="Ø"/>
              <a:defRPr/>
            </a:pPr>
            <a:r>
              <a:rPr lang="el-GR" sz="2000" dirty="0" smtClean="0">
                <a:latin typeface="Arial" pitchFamily="34" charset="0"/>
                <a:cs typeface="Arial" pitchFamily="34" charset="0"/>
              </a:rPr>
              <a:t> Η δ</a:t>
            </a:r>
            <a:r>
              <a:rPr lang="el-GR" sz="2000" i="1" dirty="0" smtClean="0">
                <a:latin typeface="Arial" pitchFamily="34" charset="0"/>
                <a:cs typeface="Arial" pitchFamily="34" charset="0"/>
              </a:rPr>
              <a:t>ιαφοροποίηση από τον Παραδοσιακό τρόπο  διδασκαλίας.</a:t>
            </a:r>
          </a:p>
          <a:p>
            <a:pPr marL="342900" lvl="0" indent="-342900">
              <a:lnSpc>
                <a:spcPct val="150000"/>
              </a:lnSpc>
              <a:spcBef>
                <a:spcPct val="20000"/>
              </a:spcBef>
              <a:defRPr/>
            </a:pPr>
            <a:endParaRPr lang="el-GR" sz="2000" dirty="0" smtClean="0">
              <a:latin typeface="Arial" pitchFamily="34" charset="0"/>
              <a:cs typeface="Arial" pitchFamily="34" charset="0"/>
            </a:endParaRPr>
          </a:p>
          <a:p>
            <a:pPr marL="449263">
              <a:lnSpc>
                <a:spcPct val="150000"/>
              </a:lnSpc>
            </a:pPr>
            <a:r>
              <a:rPr lang="el-GR" sz="2000" dirty="0" smtClean="0">
                <a:latin typeface="Arial" pitchFamily="34" charset="0"/>
                <a:cs typeface="Arial" pitchFamily="34" charset="0"/>
              </a:rPr>
              <a:t>     </a:t>
            </a:r>
            <a:r>
              <a:rPr lang="en-US" sz="2000" dirty="0" smtClean="0">
                <a:latin typeface="Arial" pitchFamily="34" charset="0"/>
                <a:cs typeface="Arial" pitchFamily="34" charset="0"/>
              </a:rPr>
              <a:t>T</a:t>
            </a:r>
            <a:r>
              <a:rPr lang="el-GR" sz="2000" dirty="0" smtClean="0">
                <a:latin typeface="Arial" pitchFamily="34" charset="0"/>
                <a:cs typeface="Arial" pitchFamily="34" charset="0"/>
              </a:rPr>
              <a:t>α δυνατά σημεία που χαρακτηρίζουν τη μέθοδο διδασκαλίας με τη βοήθεια των προσομοιώσεων</a:t>
            </a:r>
            <a:r>
              <a:rPr lang="en-US" sz="2000" dirty="0" smtClean="0">
                <a:latin typeface="Arial" pitchFamily="34" charset="0"/>
                <a:cs typeface="Arial" pitchFamily="34" charset="0"/>
              </a:rPr>
              <a:t> </a:t>
            </a:r>
            <a:r>
              <a:rPr lang="el-GR" sz="2000" dirty="0" smtClean="0">
                <a:latin typeface="Arial" pitchFamily="34" charset="0"/>
                <a:cs typeface="Arial" pitchFamily="34" charset="0"/>
              </a:rPr>
              <a:t>είναι:</a:t>
            </a:r>
          </a:p>
          <a:p>
            <a:pPr marL="449263"/>
            <a:endParaRPr lang="en-US" sz="2000" dirty="0" smtClean="0">
              <a:latin typeface="Arial" pitchFamily="34" charset="0"/>
              <a:cs typeface="Arial" pitchFamily="34" charset="0"/>
            </a:endParaRPr>
          </a:p>
          <a:p>
            <a:pPr marL="449263">
              <a:lnSpc>
                <a:spcPct val="150000"/>
              </a:lnSpc>
              <a:buFont typeface="Arial" pitchFamily="34" charset="0"/>
              <a:buChar char="•"/>
            </a:pPr>
            <a:r>
              <a:rPr lang="el-GR" sz="2000" dirty="0" smtClean="0">
                <a:latin typeface="Arial" pitchFamily="34" charset="0"/>
                <a:cs typeface="Arial" pitchFamily="34" charset="0"/>
              </a:rPr>
              <a:t>    η ενεργή εμπλοκή των μαθητών </a:t>
            </a:r>
          </a:p>
          <a:p>
            <a:pPr marL="449263">
              <a:lnSpc>
                <a:spcPct val="150000"/>
              </a:lnSpc>
              <a:buFont typeface="Arial" pitchFamily="34" charset="0"/>
              <a:buChar char="•"/>
            </a:pPr>
            <a:r>
              <a:rPr lang="el-GR" sz="2000" dirty="0" smtClean="0">
                <a:latin typeface="Arial" pitchFamily="34" charset="0"/>
                <a:cs typeface="Arial" pitchFamily="34" charset="0"/>
              </a:rPr>
              <a:t>    η άμεση ανατροφοδότηση που έχουν, </a:t>
            </a:r>
          </a:p>
          <a:p>
            <a:pPr marL="449263">
              <a:lnSpc>
                <a:spcPct val="150000"/>
              </a:lnSpc>
              <a:buFont typeface="Arial" pitchFamily="34" charset="0"/>
              <a:buChar char="•"/>
            </a:pPr>
            <a:r>
              <a:rPr lang="el-GR" sz="2000" dirty="0" smtClean="0">
                <a:latin typeface="Arial" pitchFamily="34" charset="0"/>
                <a:cs typeface="Arial" pitchFamily="34" charset="0"/>
              </a:rPr>
              <a:t>    η ευκαιρία που έχουν να εργαστούν από μόνοι τους </a:t>
            </a:r>
          </a:p>
          <a:p>
            <a:pPr marL="449263">
              <a:lnSpc>
                <a:spcPct val="150000"/>
              </a:lnSpc>
              <a:buFont typeface="Arial" pitchFamily="34" charset="0"/>
              <a:buChar char="•"/>
            </a:pPr>
            <a:r>
              <a:rPr lang="el-GR" sz="2000" dirty="0" smtClean="0">
                <a:latin typeface="Arial" pitchFamily="34" charset="0"/>
                <a:cs typeface="Arial" pitchFamily="34" charset="0"/>
              </a:rPr>
              <a:t>    η δυνατότητα που τους δίνετε να επαναλαμβάνουν τα πειράματα  </a:t>
            </a:r>
          </a:p>
          <a:p>
            <a:pPr marL="449263">
              <a:lnSpc>
                <a:spcPct val="150000"/>
              </a:lnSpc>
            </a:pPr>
            <a:r>
              <a:rPr lang="el-GR" sz="2000" dirty="0" smtClean="0">
                <a:latin typeface="Arial" pitchFamily="34" charset="0"/>
                <a:cs typeface="Arial" pitchFamily="34" charset="0"/>
              </a:rPr>
              <a:t>      εύκολα    (</a:t>
            </a:r>
            <a:r>
              <a:rPr lang="en-US" sz="1600" dirty="0" err="1" smtClean="0">
                <a:latin typeface="Arial" pitchFamily="34" charset="0"/>
                <a:cs typeface="Arial" pitchFamily="34" charset="0"/>
              </a:rPr>
              <a:t>Marbach</a:t>
            </a:r>
            <a:r>
              <a:rPr lang="el-GR" sz="1600" dirty="0" smtClean="0">
                <a:latin typeface="Arial" pitchFamily="34" charset="0"/>
                <a:cs typeface="Arial" pitchFamily="34" charset="0"/>
              </a:rPr>
              <a:t> – </a:t>
            </a:r>
            <a:r>
              <a:rPr lang="en-US" sz="1600" dirty="0" smtClean="0">
                <a:latin typeface="Arial" pitchFamily="34" charset="0"/>
                <a:cs typeface="Arial" pitchFamily="34" charset="0"/>
              </a:rPr>
              <a:t>Ad  et al</a:t>
            </a:r>
            <a:r>
              <a:rPr lang="el-GR" sz="1600" dirty="0" smtClean="0">
                <a:latin typeface="Arial" pitchFamily="34" charset="0"/>
                <a:cs typeface="Arial" pitchFamily="34" charset="0"/>
              </a:rPr>
              <a:t>. 2008</a:t>
            </a:r>
            <a:r>
              <a:rPr lang="el-GR" sz="2000" dirty="0" smtClean="0">
                <a:latin typeface="Arial" pitchFamily="34" charset="0"/>
                <a:cs typeface="Arial" pitchFamily="34" charset="0"/>
              </a:rPr>
              <a:t>). </a:t>
            </a:r>
            <a:endParaRPr lang="en-US" sz="2000" dirty="0" smtClean="0">
              <a:latin typeface="Arial" pitchFamily="34" charset="0"/>
              <a:cs typeface="Arial" pitchFamily="34" charset="0"/>
            </a:endParaRPr>
          </a:p>
        </p:txBody>
      </p:sp>
      <p:sp>
        <p:nvSpPr>
          <p:cNvPr id="3" name="Title 2"/>
          <p:cNvSpPr txBox="1">
            <a:spLocks/>
          </p:cNvSpPr>
          <p:nvPr/>
        </p:nvSpPr>
        <p:spPr>
          <a:xfrm>
            <a:off x="612775" y="228600"/>
            <a:ext cx="8153400" cy="9906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l-GR" sz="3600" i="0" u="sng" strike="noStrike" kern="1200" cap="none" spc="0" normalizeH="0" baseline="0" noProof="0" dirty="0" smtClean="0">
                <a:ln>
                  <a:noFill/>
                </a:ln>
                <a:solidFill>
                  <a:schemeClr val="tx1"/>
                </a:solidFill>
                <a:effectLst/>
                <a:uLnTx/>
                <a:uFillTx/>
                <a:latin typeface="Arial" pitchFamily="34" charset="0"/>
                <a:ea typeface="+mj-ea"/>
                <a:cs typeface="Arial" pitchFamily="34" charset="0"/>
              </a:rPr>
              <a:t>Αναγκαιότητα της Έρευνας</a:t>
            </a:r>
            <a:endParaRPr kumimoji="0" lang="en-US" sz="3600" i="0" u="sng"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EEBBA"/>
        </a:solidFill>
        <a:effectLst/>
      </p:bgPr>
    </p:bg>
    <p:spTree>
      <p:nvGrpSpPr>
        <p:cNvPr id="1" name=""/>
        <p:cNvGrpSpPr/>
        <p:nvPr/>
      </p:nvGrpSpPr>
      <p:grpSpPr>
        <a:xfrm>
          <a:off x="0" y="0"/>
          <a:ext cx="0" cy="0"/>
          <a:chOff x="0" y="0"/>
          <a:chExt cx="0" cy="0"/>
        </a:xfrm>
      </p:grpSpPr>
      <p:sp>
        <p:nvSpPr>
          <p:cNvPr id="2" name="Rectangle 1"/>
          <p:cNvSpPr/>
          <p:nvPr/>
        </p:nvSpPr>
        <p:spPr>
          <a:xfrm>
            <a:off x="2286016" y="214290"/>
            <a:ext cx="4572000" cy="646331"/>
          </a:xfrm>
          <a:prstGeom prst="rect">
            <a:avLst/>
          </a:prstGeom>
        </p:spPr>
        <p:txBody>
          <a:bodyPr>
            <a:spAutoFit/>
          </a:bodyPr>
          <a:lstStyle/>
          <a:p>
            <a:pPr algn="ctr"/>
            <a:r>
              <a:rPr lang="el-GR" sz="3600" u="sng" dirty="0" smtClean="0">
                <a:latin typeface="Arial" pitchFamily="34" charset="0"/>
                <a:cs typeface="Arial" pitchFamily="34" charset="0"/>
              </a:rPr>
              <a:t>Σκοπός της έρευνας</a:t>
            </a:r>
            <a:endParaRPr lang="en-US" sz="3600" u="sng" dirty="0">
              <a:latin typeface="Arial" pitchFamily="34" charset="0"/>
              <a:cs typeface="Arial" pitchFamily="34" charset="0"/>
            </a:endParaRPr>
          </a:p>
        </p:txBody>
      </p:sp>
      <p:sp>
        <p:nvSpPr>
          <p:cNvPr id="3" name="Subtitle 2"/>
          <p:cNvSpPr txBox="1">
            <a:spLocks/>
          </p:cNvSpPr>
          <p:nvPr/>
        </p:nvSpPr>
        <p:spPr>
          <a:xfrm>
            <a:off x="142844" y="1071546"/>
            <a:ext cx="8786874" cy="5286412"/>
          </a:xfrm>
          <a:prstGeom prst="rect">
            <a:avLst/>
          </a:prstGeom>
        </p:spPr>
        <p:txBody>
          <a:bodyPr vert="horz" rtlCol="0">
            <a:noAutofit/>
          </a:bodyPr>
          <a:lstStyle/>
          <a:p>
            <a:r>
              <a:rPr lang="el-GR" sz="2000" i="1" dirty="0" smtClean="0">
                <a:latin typeface="Arial" pitchFamily="34" charset="0"/>
                <a:cs typeface="Arial" pitchFamily="34" charset="0"/>
              </a:rPr>
              <a:t>Η έρευνα είχε σκοπό να διερευνήσει :</a:t>
            </a:r>
          </a:p>
          <a:p>
            <a:endParaRPr lang="el-GR" sz="2000" dirty="0" smtClean="0">
              <a:latin typeface="Arial" pitchFamily="34" charset="0"/>
              <a:cs typeface="Arial" pitchFamily="34" charset="0"/>
            </a:endParaRPr>
          </a:p>
          <a:p>
            <a:pPr marL="457200" indent="-457200">
              <a:lnSpc>
                <a:spcPct val="150000"/>
              </a:lnSpc>
              <a:buFont typeface="+mj-lt"/>
              <a:buAutoNum type="arabicPeriod"/>
            </a:pPr>
            <a:r>
              <a:rPr lang="el-GR" sz="2000" dirty="0" smtClean="0"/>
              <a:t>Αν οι δύο μέθοδοι διδασκαλίας (παραδοσιακή διδασκαλία και διδασκαλία με την χρήση προσομοιώσεων) επηρεάζουν τα αποτελέσματα στις επιδώσεις των μαθητών μετά τη διδακτική παρέμβαση.</a:t>
            </a:r>
          </a:p>
          <a:p>
            <a:pPr marL="457200" indent="-457200">
              <a:lnSpc>
                <a:spcPct val="150000"/>
              </a:lnSpc>
              <a:buFont typeface="+mj-lt"/>
              <a:buAutoNum type="arabicPeriod"/>
            </a:pPr>
            <a:endParaRPr lang="el-GR" sz="2000" dirty="0" smtClean="0"/>
          </a:p>
          <a:p>
            <a:pPr marL="457200" indent="-457200">
              <a:lnSpc>
                <a:spcPct val="150000"/>
              </a:lnSpc>
              <a:buFont typeface="+mj-lt"/>
              <a:buAutoNum type="arabicPeriod"/>
            </a:pPr>
            <a:r>
              <a:rPr lang="el-GR" sz="2000" dirty="0" smtClean="0"/>
              <a:t>Αν η πλήρης πληροφορική υποστήριξη μέσω προσομοιώσεων επηρεάζει την εννοιολογική κατανόηση μαθητών Β΄ Λυκείου στις έννοιες της Κυκλικής Κίνησης.</a:t>
            </a:r>
          </a:p>
          <a:p>
            <a:pPr marL="457200" indent="-457200">
              <a:lnSpc>
                <a:spcPct val="150000"/>
              </a:lnSpc>
              <a:buFont typeface="+mj-lt"/>
              <a:buAutoNum type="arabicPeriod"/>
            </a:pPr>
            <a:endParaRPr lang="el-GR" sz="2000" dirty="0" smtClean="0"/>
          </a:p>
          <a:p>
            <a:pPr marL="457200" indent="-457200">
              <a:lnSpc>
                <a:spcPct val="150000"/>
              </a:lnSpc>
              <a:buFont typeface="+mj-lt"/>
              <a:buAutoNum type="arabicPeriod"/>
            </a:pPr>
            <a:r>
              <a:rPr lang="el-GR" sz="2000" dirty="0" smtClean="0"/>
              <a:t>Αν η πλήρης πληροφορική υποστήριξη βοηθά στο να μειωθεί το ποσοστό μαθητών με συγκεκριμένες εναλλακτικές αντιλήψεις.</a:t>
            </a:r>
            <a:endParaRPr lang="el-GR" sz="2000" dirty="0" smtClean="0">
              <a:latin typeface="Arial" pitchFamily="34" charset="0"/>
              <a:cs typeface="Arial" pitchFamily="34" charset="0"/>
            </a:endParaRPr>
          </a:p>
          <a:p>
            <a:pPr>
              <a:lnSpc>
                <a:spcPct val="150000"/>
              </a:lnSpc>
            </a:pPr>
            <a:r>
              <a:rPr lang="el-GR" sz="2400" dirty="0">
                <a:latin typeface="Arial" pitchFamily="34" charset="0"/>
                <a:cs typeface="Arial" pitchFamily="34" charset="0"/>
              </a:rPr>
              <a:t> </a:t>
            </a:r>
            <a:endParaRPr lang="en-US" sz="2400" dirty="0">
              <a:latin typeface="Arial" pitchFamily="34" charset="0"/>
              <a:cs typeface="Arial" pitchFamily="34" charset="0"/>
            </a:endParaRPr>
          </a:p>
          <a:p>
            <a:pPr>
              <a:lnSpc>
                <a:spcPct val="150000"/>
              </a:lnSpc>
            </a:pPr>
            <a:r>
              <a:rPr lang="el-GR" sz="2400" dirty="0">
                <a:latin typeface="Arial" pitchFamily="34" charset="0"/>
                <a:cs typeface="Arial" pitchFamily="34" charset="0"/>
              </a:rPr>
              <a:t> </a:t>
            </a:r>
            <a:endParaRPr lang="en-US" sz="2400"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214290"/>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600" u="sng" kern="0" dirty="0" smtClean="0">
                <a:solidFill>
                  <a:schemeClr val="bg1"/>
                </a:solidFill>
                <a:latin typeface="Arial" pitchFamily="34" charset="0"/>
                <a:cs typeface="Arial" pitchFamily="34" charset="0"/>
              </a:rPr>
              <a:t>Ερευνητικά  Ερωτήματα</a:t>
            </a:r>
            <a:endParaRPr kumimoji="1" lang="el-GR" sz="36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Subtitle 2"/>
          <p:cNvSpPr txBox="1">
            <a:spLocks/>
          </p:cNvSpPr>
          <p:nvPr/>
        </p:nvSpPr>
        <p:spPr>
          <a:xfrm>
            <a:off x="142844" y="857232"/>
            <a:ext cx="8786874" cy="4857784"/>
          </a:xfrm>
          <a:prstGeom prst="rect">
            <a:avLst/>
          </a:prstGeom>
        </p:spPr>
        <p:txBody>
          <a:bodyPr vert="horz" rtlCol="0">
            <a:noAutofit/>
          </a:bodyPr>
          <a:lstStyle/>
          <a:p>
            <a:pPr marL="457200" lvl="0" indent="-457200">
              <a:lnSpc>
                <a:spcPct val="150000"/>
              </a:lnSpc>
              <a:buFont typeface="+mj-lt"/>
              <a:buAutoNum type="arabicPeriod"/>
            </a:pPr>
            <a:endParaRPr lang="el-GR" sz="2000" dirty="0" smtClean="0">
              <a:solidFill>
                <a:schemeClr val="bg1"/>
              </a:solidFill>
              <a:latin typeface="Arial" pitchFamily="34" charset="0"/>
              <a:cs typeface="Arial" pitchFamily="34" charset="0"/>
            </a:endParaRPr>
          </a:p>
          <a:p>
            <a:pPr marL="457200" lvl="0" indent="-457200">
              <a:lnSpc>
                <a:spcPct val="150000"/>
              </a:lnSpc>
              <a:buFont typeface="+mj-lt"/>
              <a:buAutoNum type="arabicPeriod"/>
            </a:pPr>
            <a:r>
              <a:rPr lang="el-GR" sz="2000" u="sng" dirty="0" smtClean="0">
                <a:solidFill>
                  <a:schemeClr val="bg1"/>
                </a:solidFill>
                <a:latin typeface="Arial" pitchFamily="34" charset="0"/>
                <a:cs typeface="Arial" pitchFamily="34" charset="0"/>
              </a:rPr>
              <a:t>Επηρεάζει </a:t>
            </a:r>
            <a:r>
              <a:rPr lang="el-GR" sz="2000" u="sng" dirty="0">
                <a:solidFill>
                  <a:schemeClr val="bg1"/>
                </a:solidFill>
                <a:latin typeface="Arial" pitchFamily="34" charset="0"/>
                <a:cs typeface="Arial" pitchFamily="34" charset="0"/>
              </a:rPr>
              <a:t>η παραδοσιακή μέθοδος διδασκαλίας </a:t>
            </a:r>
            <a:r>
              <a:rPr lang="el-GR" sz="2000" dirty="0">
                <a:solidFill>
                  <a:schemeClr val="bg1"/>
                </a:solidFill>
                <a:latin typeface="Arial" pitchFamily="34" charset="0"/>
                <a:cs typeface="Arial" pitchFamily="34" charset="0"/>
              </a:rPr>
              <a:t>(με χρήση κυρίως του σχολικού εγχειριδίου) </a:t>
            </a:r>
            <a:r>
              <a:rPr lang="el-GR" sz="2000" u="sng" dirty="0">
                <a:solidFill>
                  <a:schemeClr val="bg1"/>
                </a:solidFill>
                <a:latin typeface="Arial" pitchFamily="34" charset="0"/>
                <a:cs typeface="Arial" pitchFamily="34" charset="0"/>
              </a:rPr>
              <a:t>της ενότητας Κυκλική κίνηση </a:t>
            </a:r>
            <a:r>
              <a:rPr lang="el-GR" sz="2000" dirty="0">
                <a:solidFill>
                  <a:schemeClr val="bg1"/>
                </a:solidFill>
                <a:latin typeface="Arial" pitchFamily="34" charset="0"/>
                <a:cs typeface="Arial" pitchFamily="34" charset="0"/>
              </a:rPr>
              <a:t>(Ομαλή κυκλική κίνηση, Κεντρομόλος επιτάχυνση, Κεντρομόλος δύναμη,  Εφαρμογές κυκλικής κίνησης) </a:t>
            </a:r>
            <a:r>
              <a:rPr lang="el-GR" sz="2000" u="sng" dirty="0">
                <a:solidFill>
                  <a:schemeClr val="bg1"/>
                </a:solidFill>
                <a:latin typeface="Arial" pitchFamily="34" charset="0"/>
                <a:cs typeface="Arial" pitchFamily="34" charset="0"/>
              </a:rPr>
              <a:t>την εννοιολογική κατανόηση μαθητών Β΄ Λυκείου; </a:t>
            </a:r>
            <a:endParaRPr lang="el-GR" sz="2000" u="sng" dirty="0" smtClean="0">
              <a:solidFill>
                <a:schemeClr val="bg1"/>
              </a:solidFill>
              <a:latin typeface="Arial" pitchFamily="34" charset="0"/>
              <a:cs typeface="Arial" pitchFamily="34" charset="0"/>
            </a:endParaRPr>
          </a:p>
          <a:p>
            <a:pPr marL="457200" lvl="0" indent="-457200">
              <a:lnSpc>
                <a:spcPct val="150000"/>
              </a:lnSpc>
              <a:buFont typeface="+mj-lt"/>
              <a:buAutoNum type="arabicPeriod"/>
            </a:pPr>
            <a:endParaRPr lang="en-US" sz="2000" dirty="0">
              <a:solidFill>
                <a:schemeClr val="bg1"/>
              </a:solidFill>
              <a:latin typeface="Arial" pitchFamily="34" charset="0"/>
              <a:cs typeface="Arial" pitchFamily="34" charset="0"/>
            </a:endParaRPr>
          </a:p>
          <a:p>
            <a:pPr marL="457200" lvl="0" indent="-457200">
              <a:lnSpc>
                <a:spcPct val="150000"/>
              </a:lnSpc>
              <a:buFont typeface="+mj-lt"/>
              <a:buAutoNum type="arabicPeriod"/>
            </a:pPr>
            <a:r>
              <a:rPr lang="el-GR" sz="2000" u="sng" dirty="0">
                <a:solidFill>
                  <a:schemeClr val="bg1"/>
                </a:solidFill>
                <a:latin typeface="Arial" pitchFamily="34" charset="0"/>
                <a:cs typeface="Arial" pitchFamily="34" charset="0"/>
              </a:rPr>
              <a:t>Επηρεάζει η πλήρης πληροφορική υποστήριξη μέσω προσομοιώσεων της ενότητας της Κυκλικής κίνησης </a:t>
            </a:r>
            <a:r>
              <a:rPr lang="el-GR" sz="2000" dirty="0">
                <a:solidFill>
                  <a:schemeClr val="bg1"/>
                </a:solidFill>
                <a:latin typeface="Arial" pitchFamily="34" charset="0"/>
                <a:cs typeface="Arial" pitchFamily="34" charset="0"/>
              </a:rPr>
              <a:t>(Ομαλή κυκλική κίνηση, Κεντρομόλος επιτάχυνση, Κεντρομόλος δύναμη,  Εφαρμογές κυκλικής κίνησης) </a:t>
            </a:r>
            <a:r>
              <a:rPr lang="el-GR" sz="2000" u="sng" dirty="0">
                <a:solidFill>
                  <a:schemeClr val="bg1"/>
                </a:solidFill>
                <a:latin typeface="Arial" pitchFamily="34" charset="0"/>
                <a:cs typeface="Arial" pitchFamily="34" charset="0"/>
              </a:rPr>
              <a:t>την εννοιολογική κατανόηση μαθητών Β΄ Λυκείου; </a:t>
            </a:r>
            <a:endParaRPr lang="en-US" sz="2000" u="sng" dirty="0">
              <a:solidFill>
                <a:schemeClr val="bg1"/>
              </a:solidFill>
              <a:latin typeface="Arial" pitchFamily="34" charset="0"/>
              <a:cs typeface="Arial" pitchFamily="34" charset="0"/>
            </a:endParaRPr>
          </a:p>
          <a:p>
            <a:r>
              <a:rPr lang="el-GR" sz="2400" dirty="0">
                <a:solidFill>
                  <a:schemeClr val="bg1"/>
                </a:solidFill>
                <a:latin typeface="Arial" pitchFamily="34" charset="0"/>
                <a:cs typeface="Arial" pitchFamily="34" charset="0"/>
              </a:rPr>
              <a:t> </a:t>
            </a:r>
            <a:endParaRPr lang="en-US" sz="2400" dirty="0">
              <a:solidFill>
                <a:schemeClr val="bg1"/>
              </a:solidFill>
              <a:latin typeface="Arial" pitchFamily="34" charset="0"/>
              <a:cs typeface="Arial" pitchFamily="34" charset="0"/>
            </a:endParaRPr>
          </a:p>
          <a:p>
            <a:r>
              <a:rPr lang="el-GR" sz="2400" dirty="0">
                <a:solidFill>
                  <a:schemeClr val="bg1"/>
                </a:solidFill>
                <a:latin typeface="Arial" pitchFamily="34" charset="0"/>
                <a:cs typeface="Arial" pitchFamily="34" charset="0"/>
              </a:rPr>
              <a:t> </a:t>
            </a:r>
            <a:endParaRPr lang="en-US" sz="2400" dirty="0">
              <a:solidFill>
                <a:schemeClr val="bg1"/>
              </a:solidFill>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142844" y="1142984"/>
            <a:ext cx="8786874" cy="5143536"/>
          </a:xfrm>
          <a:prstGeom prst="rect">
            <a:avLst/>
          </a:prstGeom>
        </p:spPr>
        <p:txBody>
          <a:bodyPr vert="horz" rtlCol="0">
            <a:noAutofit/>
          </a:bodyPr>
          <a:lstStyle/>
          <a:p>
            <a:pPr marL="457200" indent="-457200">
              <a:lnSpc>
                <a:spcPct val="150000"/>
              </a:lnSpc>
              <a:buFont typeface="+mj-lt"/>
              <a:buAutoNum type="arabicPeriod" startAt="3"/>
            </a:pPr>
            <a:r>
              <a:rPr lang="el-GR" sz="2000" u="sng" dirty="0">
                <a:solidFill>
                  <a:schemeClr val="bg1"/>
                </a:solidFill>
                <a:latin typeface="Arial" pitchFamily="34" charset="0"/>
                <a:cs typeface="Arial" pitchFamily="34" charset="0"/>
              </a:rPr>
              <a:t> </a:t>
            </a:r>
            <a:r>
              <a:rPr lang="el-GR" sz="2000" u="sng" dirty="0" smtClean="0">
                <a:solidFill>
                  <a:schemeClr val="bg1"/>
                </a:solidFill>
                <a:latin typeface="Arial" pitchFamily="34" charset="0"/>
                <a:cs typeface="Arial" pitchFamily="34" charset="0"/>
              </a:rPr>
              <a:t>Πώς </a:t>
            </a:r>
            <a:r>
              <a:rPr lang="el-GR" sz="2000" u="sng" dirty="0">
                <a:solidFill>
                  <a:schemeClr val="bg1"/>
                </a:solidFill>
                <a:latin typeface="Arial" pitchFamily="34" charset="0"/>
                <a:cs typeface="Arial" pitchFamily="34" charset="0"/>
              </a:rPr>
              <a:t>επιδρούν και ποια τα αποτελέσματα των δύο μεθόδων διδασκαλίας</a:t>
            </a:r>
            <a:r>
              <a:rPr lang="el-GR" sz="2000" dirty="0">
                <a:solidFill>
                  <a:schemeClr val="bg1"/>
                </a:solidFill>
                <a:latin typeface="Arial" pitchFamily="34" charset="0"/>
                <a:cs typeface="Arial" pitchFamily="34" charset="0"/>
              </a:rPr>
              <a:t> (χρήση προσομοιώσεων με ηλεκτρονικό υπολογιστή και παραδοσιακή μέθοδος διδασκαλίας) </a:t>
            </a:r>
            <a:r>
              <a:rPr lang="el-GR" sz="2000" u="sng" dirty="0">
                <a:solidFill>
                  <a:schemeClr val="bg1"/>
                </a:solidFill>
                <a:latin typeface="Arial" pitchFamily="34" charset="0"/>
                <a:cs typeface="Arial" pitchFamily="34" charset="0"/>
              </a:rPr>
              <a:t>στην εννοιολογική κατανόηση μαθητών Β΄ Λυκείου στο κεφάλαιο της Κυκλικής </a:t>
            </a:r>
            <a:r>
              <a:rPr lang="el-GR" sz="2000" u="sng" dirty="0" smtClean="0">
                <a:solidFill>
                  <a:schemeClr val="bg1"/>
                </a:solidFill>
                <a:latin typeface="Arial" pitchFamily="34" charset="0"/>
                <a:cs typeface="Arial" pitchFamily="34" charset="0"/>
              </a:rPr>
              <a:t>κίνησης;</a:t>
            </a:r>
          </a:p>
          <a:p>
            <a:pPr marL="457200" indent="-457200">
              <a:lnSpc>
                <a:spcPct val="150000"/>
              </a:lnSpc>
              <a:buFont typeface="+mj-lt"/>
              <a:buAutoNum type="arabicPeriod" startAt="3"/>
            </a:pPr>
            <a:endParaRPr lang="el-GR" sz="2000" dirty="0" smtClean="0">
              <a:solidFill>
                <a:schemeClr val="bg1"/>
              </a:solidFill>
              <a:latin typeface="Arial" pitchFamily="34" charset="0"/>
              <a:cs typeface="Arial" pitchFamily="34" charset="0"/>
            </a:endParaRPr>
          </a:p>
          <a:p>
            <a:pPr marL="457200" indent="-457200">
              <a:lnSpc>
                <a:spcPct val="150000"/>
              </a:lnSpc>
              <a:buFont typeface="+mj-lt"/>
              <a:buAutoNum type="arabicPeriod" startAt="3"/>
            </a:pPr>
            <a:r>
              <a:rPr lang="el-GR" sz="2000" u="sng" dirty="0" smtClean="0">
                <a:solidFill>
                  <a:schemeClr val="bg1"/>
                </a:solidFill>
                <a:latin typeface="Arial" pitchFamily="34" charset="0"/>
                <a:cs typeface="Arial" pitchFamily="34" charset="0"/>
              </a:rPr>
              <a:t>Ποιές </a:t>
            </a:r>
            <a:r>
              <a:rPr lang="el-GR" sz="2000" u="sng" dirty="0">
                <a:solidFill>
                  <a:schemeClr val="bg1"/>
                </a:solidFill>
                <a:latin typeface="Arial" pitchFamily="34" charset="0"/>
                <a:cs typeface="Arial" pitchFamily="34" charset="0"/>
              </a:rPr>
              <a:t>διαφορές εντοπίζονται στις εναλλακτικές αντιλήψεις </a:t>
            </a:r>
            <a:r>
              <a:rPr lang="el-GR" sz="2000" dirty="0">
                <a:solidFill>
                  <a:schemeClr val="bg1"/>
                </a:solidFill>
                <a:latin typeface="Arial" pitchFamily="34" charset="0"/>
                <a:cs typeface="Arial" pitchFamily="34" charset="0"/>
              </a:rPr>
              <a:t>μαθητών Β΄ Λυκείου στις έννοιες της Ομαλής κυκλικής κίνησης, </a:t>
            </a:r>
            <a:r>
              <a:rPr lang="el-GR" sz="2000" dirty="0" smtClean="0">
                <a:solidFill>
                  <a:schemeClr val="bg1"/>
                </a:solidFill>
                <a:latin typeface="Arial" pitchFamily="34" charset="0"/>
                <a:cs typeface="Arial" pitchFamily="34" charset="0"/>
              </a:rPr>
              <a:t>Κεντρομόλου επιτάχυνσης, Κεντρομόλου δύναμης,  </a:t>
            </a:r>
            <a:r>
              <a:rPr lang="el-GR" sz="2000" dirty="0">
                <a:solidFill>
                  <a:schemeClr val="bg1"/>
                </a:solidFill>
                <a:latin typeface="Arial" pitchFamily="34" charset="0"/>
                <a:cs typeface="Arial" pitchFamily="34" charset="0"/>
              </a:rPr>
              <a:t>Εφαρμογές κυκλικής κίνησης </a:t>
            </a:r>
            <a:r>
              <a:rPr lang="el-GR" sz="2000" u="sng" dirty="0">
                <a:solidFill>
                  <a:schemeClr val="bg1"/>
                </a:solidFill>
                <a:latin typeface="Arial" pitchFamily="34" charset="0"/>
                <a:cs typeface="Arial" pitchFamily="34" charset="0"/>
              </a:rPr>
              <a:t>πριν τη διδακτική παρέμβαση και ποιές διαφορές εντοπίζονται μετά τη διδακτική παρέμβαση με τις δύο μεθόδους διδασκαλίας στις δυο ομάδες </a:t>
            </a:r>
            <a:r>
              <a:rPr lang="el-GR" sz="2000" dirty="0">
                <a:solidFill>
                  <a:schemeClr val="bg1"/>
                </a:solidFill>
                <a:latin typeface="Arial" pitchFamily="34" charset="0"/>
                <a:cs typeface="Arial" pitchFamily="34" charset="0"/>
              </a:rPr>
              <a:t>(χρήση προσομοιώσεων και παραδοσιακή μέθοδος); </a:t>
            </a:r>
            <a:endParaRPr lang="en-US" sz="2000" dirty="0">
              <a:solidFill>
                <a:schemeClr val="bg1"/>
              </a:solidFill>
              <a:latin typeface="Arial" pitchFamily="34" charset="0"/>
              <a:cs typeface="Arial" pitchFamily="34" charset="0"/>
            </a:endParaRPr>
          </a:p>
        </p:txBody>
      </p:sp>
      <p:sp>
        <p:nvSpPr>
          <p:cNvPr id="3" name="Subtitle 2"/>
          <p:cNvSpPr txBox="1">
            <a:spLocks/>
          </p:cNvSpPr>
          <p:nvPr/>
        </p:nvSpPr>
        <p:spPr>
          <a:xfrm>
            <a:off x="657252" y="214290"/>
            <a:ext cx="7772400" cy="576064"/>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3600" u="sng" kern="0" dirty="0" smtClean="0">
                <a:solidFill>
                  <a:schemeClr val="bg1"/>
                </a:solidFill>
                <a:latin typeface="Arial" pitchFamily="34" charset="0"/>
                <a:cs typeface="Arial" pitchFamily="34" charset="0"/>
              </a:rPr>
              <a:t>Ερευνητικά  Ερωτήματα</a:t>
            </a:r>
            <a:endParaRPr kumimoji="1" lang="el-GR" sz="36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57252" y="71414"/>
            <a:ext cx="7772400" cy="790378"/>
          </a:xfrm>
          <a:prstGeom prst="rect">
            <a:avLst/>
          </a:prstGeom>
        </p:spPr>
        <p:txBody>
          <a:bodyPr vert="horz" rtlCol="0">
            <a:noAutofit/>
          </a:bodyPr>
          <a:lstStyle/>
          <a:p>
            <a:pPr marL="0" marR="0" lvl="0" indent="0" algn="ctr" defTabSz="914400" rtl="0" eaLnBrk="1" fontAlgn="auto" latinLnBrk="0" hangingPunct="1">
              <a:lnSpc>
                <a:spcPct val="100000"/>
              </a:lnSpc>
              <a:spcBef>
                <a:spcPct val="20000"/>
              </a:spcBef>
              <a:spcAft>
                <a:spcPts val="0"/>
              </a:spcAft>
              <a:buClr>
                <a:schemeClr val="accent1">
                  <a:shade val="75000"/>
                </a:schemeClr>
              </a:buClr>
              <a:buSzPct val="55000"/>
              <a:buFont typeface="Wingdings"/>
              <a:buNone/>
              <a:tabLst/>
              <a:defRPr/>
            </a:pPr>
            <a:r>
              <a:rPr kumimoji="1" lang="el-GR" sz="4400" u="sng" kern="0" dirty="0" smtClean="0">
                <a:solidFill>
                  <a:schemeClr val="bg1"/>
                </a:solidFill>
                <a:latin typeface="Arial" pitchFamily="34" charset="0"/>
                <a:cs typeface="Arial" pitchFamily="34" charset="0"/>
              </a:rPr>
              <a:t>Δείγμα</a:t>
            </a:r>
            <a:endParaRPr kumimoji="1" lang="el-GR" sz="4400" i="0" u="sng" strike="noStrike" kern="0" cap="none" spc="0" normalizeH="0" baseline="0" noProof="0" dirty="0" smtClean="0">
              <a:ln>
                <a:noFill/>
              </a:ln>
              <a:solidFill>
                <a:schemeClr val="bg1"/>
              </a:solidFill>
              <a:effectLst/>
              <a:uLnTx/>
              <a:uFillTx/>
              <a:latin typeface="Arial" pitchFamily="34" charset="0"/>
              <a:cs typeface="Arial" pitchFamily="34" charset="0"/>
            </a:endParaRPr>
          </a:p>
        </p:txBody>
      </p:sp>
      <p:sp>
        <p:nvSpPr>
          <p:cNvPr id="3" name="Subtitle 2"/>
          <p:cNvSpPr txBox="1">
            <a:spLocks/>
          </p:cNvSpPr>
          <p:nvPr/>
        </p:nvSpPr>
        <p:spPr>
          <a:xfrm>
            <a:off x="142844" y="857232"/>
            <a:ext cx="8786874" cy="5572140"/>
          </a:xfrm>
          <a:prstGeom prst="rect">
            <a:avLst/>
          </a:prstGeom>
        </p:spPr>
        <p:txBody>
          <a:bodyPr vert="horz" rtlCol="0">
            <a:noAutofit/>
          </a:bodyPr>
          <a:lstStyle/>
          <a:p>
            <a:pPr algn="just">
              <a:lnSpc>
                <a:spcPct val="170000"/>
              </a:lnSpc>
              <a:buFont typeface="Wingdings" pitchFamily="2" charset="2"/>
              <a:buChar char="Ø"/>
            </a:pPr>
            <a:r>
              <a:rPr lang="el-GR" sz="2400" dirty="0" smtClean="0">
                <a:solidFill>
                  <a:schemeClr val="bg1"/>
                </a:solidFill>
                <a:latin typeface="Arial" pitchFamily="34" charset="0"/>
                <a:cs typeface="Arial" pitchFamily="34" charset="0"/>
              </a:rPr>
              <a:t>    </a:t>
            </a:r>
            <a:r>
              <a:rPr lang="el-GR" sz="2000" dirty="0" smtClean="0">
                <a:solidFill>
                  <a:schemeClr val="bg1"/>
                </a:solidFill>
                <a:latin typeface="Arial" pitchFamily="34" charset="0"/>
                <a:cs typeface="Arial" pitchFamily="34" charset="0"/>
              </a:rPr>
              <a:t>Το </a:t>
            </a:r>
            <a:r>
              <a:rPr lang="el-GR" sz="2000" dirty="0">
                <a:solidFill>
                  <a:schemeClr val="bg1"/>
                </a:solidFill>
                <a:latin typeface="Arial" pitchFamily="34" charset="0"/>
                <a:cs typeface="Arial" pitchFamily="34" charset="0"/>
              </a:rPr>
              <a:t>δείγμα της έρευνας  αποτελείται από 37 μαθητές </a:t>
            </a:r>
            <a:r>
              <a:rPr lang="el-GR" sz="2000" dirty="0" smtClean="0">
                <a:solidFill>
                  <a:schemeClr val="bg1"/>
                </a:solidFill>
                <a:latin typeface="Arial" pitchFamily="34" charset="0"/>
                <a:cs typeface="Arial" pitchFamily="34" charset="0"/>
              </a:rPr>
              <a:t>της Β</a:t>
            </a:r>
            <a:r>
              <a:rPr lang="el-GR" sz="2000" dirty="0">
                <a:solidFill>
                  <a:schemeClr val="bg1"/>
                </a:solidFill>
                <a:latin typeface="Arial" pitchFamily="34" charset="0"/>
                <a:cs typeface="Arial" pitchFamily="34" charset="0"/>
              </a:rPr>
              <a:t>΄ Λυκείου σχολείου Μέσης Δημόσιας </a:t>
            </a:r>
            <a:r>
              <a:rPr lang="el-GR" sz="2000" dirty="0" smtClean="0">
                <a:solidFill>
                  <a:schemeClr val="bg1"/>
                </a:solidFill>
                <a:latin typeface="Arial" pitchFamily="34" charset="0"/>
                <a:cs typeface="Arial" pitchFamily="34" charset="0"/>
              </a:rPr>
              <a:t>Εκπαίδευσης (</a:t>
            </a:r>
            <a:r>
              <a:rPr lang="el-GR" sz="2000" dirty="0">
                <a:solidFill>
                  <a:schemeClr val="bg1"/>
                </a:solidFill>
                <a:latin typeface="Arial" pitchFamily="34" charset="0"/>
                <a:cs typeface="Arial" pitchFamily="34" charset="0"/>
              </a:rPr>
              <a:t>16-17 ετών). </a:t>
            </a:r>
            <a:endParaRPr lang="el-GR" sz="2000" dirty="0" smtClean="0">
              <a:solidFill>
                <a:schemeClr val="bg1"/>
              </a:solidFill>
              <a:latin typeface="Arial" pitchFamily="34" charset="0"/>
              <a:cs typeface="Arial" pitchFamily="34" charset="0"/>
            </a:endParaRPr>
          </a:p>
          <a:p>
            <a:pPr algn="just">
              <a:lnSpc>
                <a:spcPct val="170000"/>
              </a:lnSpc>
            </a:pPr>
            <a:endParaRPr lang="el-GR" sz="2000" dirty="0" smtClean="0">
              <a:solidFill>
                <a:schemeClr val="bg1"/>
              </a:solidFill>
              <a:latin typeface="Arial" pitchFamily="34" charset="0"/>
              <a:cs typeface="Arial" pitchFamily="34" charset="0"/>
            </a:endParaRPr>
          </a:p>
          <a:p>
            <a:pPr algn="just">
              <a:lnSpc>
                <a:spcPct val="170000"/>
              </a:lnSpc>
              <a:buFont typeface="Wingdings" pitchFamily="2" charset="2"/>
              <a:buChar char="Ø"/>
            </a:pPr>
            <a:r>
              <a:rPr lang="el-GR" sz="2000" dirty="0" smtClean="0">
                <a:solidFill>
                  <a:schemeClr val="bg1"/>
                </a:solidFill>
                <a:latin typeface="Arial" pitchFamily="34" charset="0"/>
                <a:cs typeface="Arial" pitchFamily="34" charset="0"/>
              </a:rPr>
              <a:t>    Οι </a:t>
            </a:r>
            <a:r>
              <a:rPr lang="el-GR" sz="2000" dirty="0">
                <a:solidFill>
                  <a:schemeClr val="bg1"/>
                </a:solidFill>
                <a:latin typeface="Arial" pitchFamily="34" charset="0"/>
                <a:cs typeface="Arial" pitchFamily="34" charset="0"/>
              </a:rPr>
              <a:t>μαθητές  χωρίστηκαν με βάση τις επιλογές στα μαθήματα κατεύθυνσης τους σε δύο ομάδες, μια 19 μαθητών και μια 18 μαθητών, οι οποίες αποτέλεσαν την πειραματική ομάδα και την ομάδα </a:t>
            </a:r>
            <a:r>
              <a:rPr lang="el-GR" sz="2000" dirty="0" smtClean="0">
                <a:solidFill>
                  <a:schemeClr val="bg1"/>
                </a:solidFill>
                <a:latin typeface="Arial" pitchFamily="34" charset="0"/>
                <a:cs typeface="Arial" pitchFamily="34" charset="0"/>
              </a:rPr>
              <a:t>ελέγχου αντίστοιχα. </a:t>
            </a:r>
          </a:p>
          <a:p>
            <a:pPr algn="just">
              <a:lnSpc>
                <a:spcPct val="170000"/>
              </a:lnSpc>
              <a:buFont typeface="Wingdings" pitchFamily="2" charset="2"/>
              <a:buChar char="Ø"/>
            </a:pPr>
            <a:endParaRPr lang="el-GR" sz="2000" dirty="0" smtClean="0">
              <a:solidFill>
                <a:schemeClr val="bg1"/>
              </a:solidFill>
              <a:latin typeface="Arial" pitchFamily="34" charset="0"/>
              <a:cs typeface="Arial" pitchFamily="34" charset="0"/>
            </a:endParaRPr>
          </a:p>
          <a:p>
            <a:pPr algn="just">
              <a:lnSpc>
                <a:spcPct val="170000"/>
              </a:lnSpc>
              <a:buFont typeface="Wingdings" pitchFamily="2" charset="2"/>
              <a:buChar char="Ø"/>
            </a:pPr>
            <a:r>
              <a:rPr lang="el-GR" sz="2000" dirty="0" smtClean="0">
                <a:solidFill>
                  <a:schemeClr val="bg1"/>
                </a:solidFill>
                <a:latin typeface="Arial" pitchFamily="34" charset="0"/>
                <a:cs typeface="Arial" pitchFamily="34" charset="0"/>
              </a:rPr>
              <a:t>   Οι </a:t>
            </a:r>
            <a:r>
              <a:rPr lang="el-GR" sz="2000" dirty="0">
                <a:solidFill>
                  <a:schemeClr val="bg1"/>
                </a:solidFill>
                <a:latin typeface="Arial" pitchFamily="34" charset="0"/>
                <a:cs typeface="Arial" pitchFamily="34" charset="0"/>
              </a:rPr>
              <a:t>δύο ομάδες διδάχθηκαν το κεφάλαιο της Κυκλικής Κίνησης από δύο διαφορετικούς καθηγητές. </a:t>
            </a:r>
            <a:endParaRPr lang="en-US" sz="2000" dirty="0">
              <a:solidFill>
                <a:schemeClr val="bg1"/>
              </a:solidFill>
              <a:latin typeface="Arial" pitchFamily="34" charset="0"/>
              <a:cs typeface="Arial"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4267</TotalTime>
  <Words>2243</Words>
  <Application>Microsoft Office PowerPoint</Application>
  <PresentationFormat>On-screen Show (4:3)</PresentationFormat>
  <Paragraphs>233</Paragraphs>
  <Slides>34</Slides>
  <Notes>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34</vt:i4>
      </vt:variant>
    </vt:vector>
  </HeadingPairs>
  <TitlesOfParts>
    <vt:vector size="37" baseType="lpstr">
      <vt:lpstr>Office Theme</vt:lpstr>
      <vt:lpstr>Visio</vt:lpstr>
      <vt:lpstr>CorelDRAW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144</cp:revision>
  <dcterms:created xsi:type="dcterms:W3CDTF">2012-04-20T17:13:08Z</dcterms:created>
  <dcterms:modified xsi:type="dcterms:W3CDTF">2012-12-19T04:23:17Z</dcterms:modified>
</cp:coreProperties>
</file>