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harts/chart8.xml" ContentType="application/vnd.openxmlformats-officedocument.drawingml.char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charts/chart6.xml" ContentType="application/vnd.openxmlformats-officedocument.drawingml.chart+xml"/>
  <Override PartName="/ppt/notesSlides/notesSlide8.xml" ContentType="application/vnd.openxmlformats-officedocument.presentationml.notesSlide+xml"/>
  <Override PartName="/ppt/charts/chart10.xml" ContentType="application/vnd.openxmlformats-officedocument.drawingml.chart+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handoutMasterIdLst>
    <p:handoutMasterId r:id="rId61"/>
  </p:handoutMasterIdLst>
  <p:sldIdLst>
    <p:sldId id="256" r:id="rId2"/>
    <p:sldId id="258" r:id="rId3"/>
    <p:sldId id="259" r:id="rId4"/>
    <p:sldId id="260" r:id="rId5"/>
    <p:sldId id="298" r:id="rId6"/>
    <p:sldId id="299" r:id="rId7"/>
    <p:sldId id="300" r:id="rId8"/>
    <p:sldId id="301" r:id="rId9"/>
    <p:sldId id="302" r:id="rId10"/>
    <p:sldId id="303" r:id="rId11"/>
    <p:sldId id="264" r:id="rId12"/>
    <p:sldId id="262" r:id="rId13"/>
    <p:sldId id="263" r:id="rId14"/>
    <p:sldId id="265" r:id="rId15"/>
    <p:sldId id="269" r:id="rId16"/>
    <p:sldId id="270" r:id="rId17"/>
    <p:sldId id="271" r:id="rId18"/>
    <p:sldId id="272" r:id="rId19"/>
    <p:sldId id="273" r:id="rId20"/>
    <p:sldId id="281" r:id="rId21"/>
    <p:sldId id="274" r:id="rId22"/>
    <p:sldId id="283" r:id="rId23"/>
    <p:sldId id="315" r:id="rId24"/>
    <p:sldId id="282" r:id="rId25"/>
    <p:sldId id="275" r:id="rId26"/>
    <p:sldId id="284" r:id="rId27"/>
    <p:sldId id="316" r:id="rId28"/>
    <p:sldId id="304" r:id="rId29"/>
    <p:sldId id="317" r:id="rId30"/>
    <p:sldId id="285" r:id="rId31"/>
    <p:sldId id="286" r:id="rId32"/>
    <p:sldId id="318" r:id="rId33"/>
    <p:sldId id="287" r:id="rId34"/>
    <p:sldId id="319" r:id="rId35"/>
    <p:sldId id="288" r:id="rId36"/>
    <p:sldId id="320" r:id="rId37"/>
    <p:sldId id="289" r:id="rId38"/>
    <p:sldId id="321" r:id="rId39"/>
    <p:sldId id="290" r:id="rId40"/>
    <p:sldId id="276" r:id="rId41"/>
    <p:sldId id="279" r:id="rId42"/>
    <p:sldId id="280" r:id="rId43"/>
    <p:sldId id="313" r:id="rId44"/>
    <p:sldId id="291" r:id="rId45"/>
    <p:sldId id="292" r:id="rId46"/>
    <p:sldId id="294" r:id="rId47"/>
    <p:sldId id="293" r:id="rId48"/>
    <p:sldId id="295" r:id="rId49"/>
    <p:sldId id="296" r:id="rId50"/>
    <p:sldId id="297" r:id="rId51"/>
    <p:sldId id="314" r:id="rId52"/>
    <p:sldId id="308" r:id="rId53"/>
    <p:sldId id="309" r:id="rId54"/>
    <p:sldId id="310" r:id="rId55"/>
    <p:sldId id="305" r:id="rId56"/>
    <p:sldId id="306" r:id="rId57"/>
    <p:sldId id="307" r:id="rId58"/>
    <p:sldId id="312" r:id="rId59"/>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1915" autoAdjust="0"/>
    <p:restoredTop sz="93728" autoAdjust="0"/>
  </p:normalViewPr>
  <p:slideViewPr>
    <p:cSldViewPr>
      <p:cViewPr varScale="1">
        <p:scale>
          <a:sx n="63" d="100"/>
          <a:sy n="63" d="100"/>
        </p:scale>
        <p:origin x="-1362" y="-102"/>
      </p:cViewPr>
      <p:guideLst>
        <p:guide orient="horz" pos="2160"/>
        <p:guide pos="2880"/>
      </p:guideLst>
    </p:cSldViewPr>
  </p:slideViewPr>
  <p:outlineViewPr>
    <p:cViewPr>
      <p:scale>
        <a:sx n="33" d="100"/>
        <a:sy n="33" d="100"/>
      </p:scale>
      <p:origin x="0" y="30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Worksheet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4449933145149391"/>
          <c:y val="4.4861391929187408E-2"/>
          <c:w val="0.51567350071807061"/>
          <c:h val="0.82977677899708868"/>
        </c:manualLayout>
      </c:layout>
      <c:lineChart>
        <c:grouping val="standard"/>
        <c:ser>
          <c:idx val="0"/>
          <c:order val="0"/>
          <c:tx>
            <c:strRef>
              <c:f>Sheet1!$B$1</c:f>
              <c:strCache>
                <c:ptCount val="1"/>
                <c:pt idx="0">
                  <c:v>0ΜΑΔΑ  ΕΛΕΓΧΟΥ</c:v>
                </c:pt>
              </c:strCache>
            </c:strRef>
          </c:tx>
          <c:cat>
            <c:strRef>
              <c:f>Sheet1!$A$2:$A$3</c:f>
              <c:strCache>
                <c:ptCount val="2"/>
                <c:pt idx="0">
                  <c:v>ΠΡΙΝ</c:v>
                </c:pt>
                <c:pt idx="1">
                  <c:v>ΜΕΤΑ</c:v>
                </c:pt>
              </c:strCache>
            </c:strRef>
          </c:cat>
          <c:val>
            <c:numRef>
              <c:f>Sheet1!$B$2:$B$3</c:f>
              <c:numCache>
                <c:formatCode>General</c:formatCode>
                <c:ptCount val="2"/>
                <c:pt idx="0">
                  <c:v>52.9</c:v>
                </c:pt>
                <c:pt idx="1">
                  <c:v>47.1</c:v>
                </c:pt>
              </c:numCache>
            </c:numRef>
          </c:val>
        </c:ser>
        <c:ser>
          <c:idx val="1"/>
          <c:order val="1"/>
          <c:tx>
            <c:strRef>
              <c:f>Sheet1!$C$1</c:f>
              <c:strCache>
                <c:ptCount val="1"/>
                <c:pt idx="0">
                  <c:v>ΠΕΙΡΑΜΑΤΙΚΗ  ΟΜΑΔΑ</c:v>
                </c:pt>
              </c:strCache>
            </c:strRef>
          </c:tx>
          <c:cat>
            <c:strRef>
              <c:f>Sheet1!$A$2:$A$3</c:f>
              <c:strCache>
                <c:ptCount val="2"/>
                <c:pt idx="0">
                  <c:v>ΠΡΙΝ</c:v>
                </c:pt>
                <c:pt idx="1">
                  <c:v>ΜΕΤΑ</c:v>
                </c:pt>
              </c:strCache>
            </c:strRef>
          </c:cat>
          <c:val>
            <c:numRef>
              <c:f>Sheet1!$C$2:$C$3</c:f>
              <c:numCache>
                <c:formatCode>General</c:formatCode>
                <c:ptCount val="2"/>
                <c:pt idx="0">
                  <c:v>58.8</c:v>
                </c:pt>
                <c:pt idx="1">
                  <c:v>5.9</c:v>
                </c:pt>
              </c:numCache>
            </c:numRef>
          </c:val>
        </c:ser>
        <c:marker val="1"/>
        <c:axId val="118219136"/>
        <c:axId val="118220672"/>
      </c:lineChart>
      <c:catAx>
        <c:axId val="118219136"/>
        <c:scaling>
          <c:orientation val="minMax"/>
        </c:scaling>
        <c:axPos val="b"/>
        <c:tickLblPos val="nextTo"/>
        <c:crossAx val="118220672"/>
        <c:crosses val="autoZero"/>
        <c:auto val="1"/>
        <c:lblAlgn val="ctr"/>
        <c:lblOffset val="100"/>
      </c:catAx>
      <c:valAx>
        <c:axId val="118220672"/>
        <c:scaling>
          <c:orientation val="minMax"/>
        </c:scaling>
        <c:axPos val="l"/>
        <c:majorGridlines/>
        <c:numFmt formatCode="General" sourceLinked="1"/>
        <c:tickLblPos val="nextTo"/>
        <c:crossAx val="118219136"/>
        <c:crosses val="autoZero"/>
        <c:crossBetween val="between"/>
      </c:valAx>
    </c:plotArea>
    <c:legend>
      <c:legendPos val="r"/>
    </c:legend>
    <c:plotVisOnly val="1"/>
  </c:chart>
  <c:txPr>
    <a:bodyPr/>
    <a:lstStyle/>
    <a:p>
      <a:pPr>
        <a:defRPr sz="1800"/>
      </a:pPr>
      <a:endParaRPr lang="en-US"/>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0ΜΑΔΑ  ΕΛΕΓΧΟΥ</c:v>
                </c:pt>
              </c:strCache>
            </c:strRef>
          </c:tx>
          <c:cat>
            <c:strRef>
              <c:f>Sheet1!$A$2:$A$3</c:f>
              <c:strCache>
                <c:ptCount val="2"/>
                <c:pt idx="0">
                  <c:v>ΠΡΙΝ</c:v>
                </c:pt>
                <c:pt idx="1">
                  <c:v>ΜΕΤΑ</c:v>
                </c:pt>
              </c:strCache>
            </c:strRef>
          </c:cat>
          <c:val>
            <c:numRef>
              <c:f>Sheet1!$B$2:$B$3</c:f>
              <c:numCache>
                <c:formatCode>General</c:formatCode>
                <c:ptCount val="2"/>
                <c:pt idx="0">
                  <c:v>35.300000000000004</c:v>
                </c:pt>
                <c:pt idx="1">
                  <c:v>5.9</c:v>
                </c:pt>
              </c:numCache>
            </c:numRef>
          </c:val>
        </c:ser>
        <c:ser>
          <c:idx val="1"/>
          <c:order val="1"/>
          <c:tx>
            <c:strRef>
              <c:f>Sheet1!$C$1</c:f>
              <c:strCache>
                <c:ptCount val="1"/>
                <c:pt idx="0">
                  <c:v>ΠΕΙΡΑΜΑΤΙΚΗ  ΟΜΑΔΑ</c:v>
                </c:pt>
              </c:strCache>
            </c:strRef>
          </c:tx>
          <c:cat>
            <c:strRef>
              <c:f>Sheet1!$A$2:$A$3</c:f>
              <c:strCache>
                <c:ptCount val="2"/>
                <c:pt idx="0">
                  <c:v>ΠΡΙΝ</c:v>
                </c:pt>
                <c:pt idx="1">
                  <c:v>ΜΕΤΑ</c:v>
                </c:pt>
              </c:strCache>
            </c:strRef>
          </c:cat>
          <c:val>
            <c:numRef>
              <c:f>Sheet1!$C$2:$C$3</c:f>
              <c:numCache>
                <c:formatCode>General</c:formatCode>
                <c:ptCount val="2"/>
                <c:pt idx="0">
                  <c:v>5.9</c:v>
                </c:pt>
                <c:pt idx="1">
                  <c:v>0</c:v>
                </c:pt>
              </c:numCache>
            </c:numRef>
          </c:val>
        </c:ser>
        <c:marker val="1"/>
        <c:axId val="121517568"/>
        <c:axId val="121519104"/>
      </c:lineChart>
      <c:catAx>
        <c:axId val="121517568"/>
        <c:scaling>
          <c:orientation val="minMax"/>
        </c:scaling>
        <c:axPos val="b"/>
        <c:tickLblPos val="nextTo"/>
        <c:crossAx val="121519104"/>
        <c:crosses val="autoZero"/>
        <c:auto val="1"/>
        <c:lblAlgn val="ctr"/>
        <c:lblOffset val="100"/>
      </c:catAx>
      <c:valAx>
        <c:axId val="121519104"/>
        <c:scaling>
          <c:orientation val="minMax"/>
        </c:scaling>
        <c:axPos val="l"/>
        <c:majorGridlines/>
        <c:numFmt formatCode="General" sourceLinked="1"/>
        <c:tickLblPos val="nextTo"/>
        <c:crossAx val="121517568"/>
        <c:crosses val="autoZero"/>
        <c:crossBetween val="between"/>
      </c:valAx>
    </c:plotArea>
    <c:legend>
      <c:legendPos val="r"/>
    </c:legend>
    <c:plotVisOnly val="1"/>
  </c:chart>
  <c:txPr>
    <a:bodyPr/>
    <a:lstStyle/>
    <a:p>
      <a:pPr>
        <a:defRPr sz="1800"/>
      </a:pPr>
      <a:endParaRPr lang="en-US"/>
    </a:p>
  </c:txPr>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0ΜΑΔΑ  ΕΛΕΓΧΟΥ</c:v>
                </c:pt>
              </c:strCache>
            </c:strRef>
          </c:tx>
          <c:cat>
            <c:strRef>
              <c:f>Sheet1!$A$2:$A$3</c:f>
              <c:strCache>
                <c:ptCount val="2"/>
                <c:pt idx="0">
                  <c:v>ΠΡΙΝ</c:v>
                </c:pt>
                <c:pt idx="1">
                  <c:v>ΜΕΤΑ</c:v>
                </c:pt>
              </c:strCache>
            </c:strRef>
          </c:cat>
          <c:val>
            <c:numRef>
              <c:f>Sheet1!$B$2:$B$3</c:f>
              <c:numCache>
                <c:formatCode>General</c:formatCode>
                <c:ptCount val="2"/>
                <c:pt idx="0">
                  <c:v>41.2</c:v>
                </c:pt>
                <c:pt idx="1">
                  <c:v>35.300000000000004</c:v>
                </c:pt>
              </c:numCache>
            </c:numRef>
          </c:val>
        </c:ser>
        <c:ser>
          <c:idx val="1"/>
          <c:order val="1"/>
          <c:tx>
            <c:strRef>
              <c:f>Sheet1!$C$1</c:f>
              <c:strCache>
                <c:ptCount val="1"/>
                <c:pt idx="0">
                  <c:v>ΠΕΙΡΑΜΑΤΙΚΗ  ΟΜΑΔΑ</c:v>
                </c:pt>
              </c:strCache>
            </c:strRef>
          </c:tx>
          <c:cat>
            <c:strRef>
              <c:f>Sheet1!$A$2:$A$3</c:f>
              <c:strCache>
                <c:ptCount val="2"/>
                <c:pt idx="0">
                  <c:v>ΠΡΙΝ</c:v>
                </c:pt>
                <c:pt idx="1">
                  <c:v>ΜΕΤΑ</c:v>
                </c:pt>
              </c:strCache>
            </c:strRef>
          </c:cat>
          <c:val>
            <c:numRef>
              <c:f>Sheet1!$C$2:$C$3</c:f>
              <c:numCache>
                <c:formatCode>General</c:formatCode>
                <c:ptCount val="2"/>
                <c:pt idx="0">
                  <c:v>47.1</c:v>
                </c:pt>
                <c:pt idx="1">
                  <c:v>17.600000000000001</c:v>
                </c:pt>
              </c:numCache>
            </c:numRef>
          </c:val>
        </c:ser>
        <c:marker val="1"/>
        <c:axId val="121606144"/>
        <c:axId val="121607680"/>
      </c:lineChart>
      <c:catAx>
        <c:axId val="121606144"/>
        <c:scaling>
          <c:orientation val="minMax"/>
        </c:scaling>
        <c:axPos val="b"/>
        <c:tickLblPos val="nextTo"/>
        <c:crossAx val="121607680"/>
        <c:crosses val="autoZero"/>
        <c:auto val="1"/>
        <c:lblAlgn val="ctr"/>
        <c:lblOffset val="100"/>
      </c:catAx>
      <c:valAx>
        <c:axId val="121607680"/>
        <c:scaling>
          <c:orientation val="minMax"/>
        </c:scaling>
        <c:axPos val="l"/>
        <c:majorGridlines/>
        <c:numFmt formatCode="General" sourceLinked="1"/>
        <c:tickLblPos val="nextTo"/>
        <c:crossAx val="121606144"/>
        <c:crosses val="autoZero"/>
        <c:crossBetween val="between"/>
      </c:valAx>
    </c:plotArea>
    <c:legend>
      <c:legendPos val="r"/>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0ΜΑΔΑ  ΕΛΕΓΧΟΥ</c:v>
                </c:pt>
              </c:strCache>
            </c:strRef>
          </c:tx>
          <c:cat>
            <c:strRef>
              <c:f>Sheet1!$A$2:$A$3</c:f>
              <c:strCache>
                <c:ptCount val="2"/>
                <c:pt idx="0">
                  <c:v>ΠΡΙΝ</c:v>
                </c:pt>
                <c:pt idx="1">
                  <c:v>ΜΕΤΑ</c:v>
                </c:pt>
              </c:strCache>
            </c:strRef>
          </c:cat>
          <c:val>
            <c:numRef>
              <c:f>Sheet1!$B$2:$B$3</c:f>
              <c:numCache>
                <c:formatCode>General</c:formatCode>
                <c:ptCount val="2"/>
                <c:pt idx="0">
                  <c:v>58.8</c:v>
                </c:pt>
                <c:pt idx="1">
                  <c:v>64.7</c:v>
                </c:pt>
              </c:numCache>
            </c:numRef>
          </c:val>
        </c:ser>
        <c:ser>
          <c:idx val="1"/>
          <c:order val="1"/>
          <c:tx>
            <c:strRef>
              <c:f>Sheet1!$C$1</c:f>
              <c:strCache>
                <c:ptCount val="1"/>
                <c:pt idx="0">
                  <c:v>ΠΕΙΡΑΜΑΤΙΚΗ  ΟΜΑΔΑ</c:v>
                </c:pt>
              </c:strCache>
            </c:strRef>
          </c:tx>
          <c:cat>
            <c:strRef>
              <c:f>Sheet1!$A$2:$A$3</c:f>
              <c:strCache>
                <c:ptCount val="2"/>
                <c:pt idx="0">
                  <c:v>ΠΡΙΝ</c:v>
                </c:pt>
                <c:pt idx="1">
                  <c:v>ΜΕΤΑ</c:v>
                </c:pt>
              </c:strCache>
            </c:strRef>
          </c:cat>
          <c:val>
            <c:numRef>
              <c:f>Sheet1!$C$2:$C$3</c:f>
              <c:numCache>
                <c:formatCode>General</c:formatCode>
                <c:ptCount val="2"/>
                <c:pt idx="0">
                  <c:v>76.5</c:v>
                </c:pt>
                <c:pt idx="1">
                  <c:v>47.1</c:v>
                </c:pt>
              </c:numCache>
            </c:numRef>
          </c:val>
        </c:ser>
        <c:marker val="1"/>
        <c:axId val="120593792"/>
        <c:axId val="120599680"/>
      </c:lineChart>
      <c:catAx>
        <c:axId val="120593792"/>
        <c:scaling>
          <c:orientation val="minMax"/>
        </c:scaling>
        <c:axPos val="b"/>
        <c:tickLblPos val="nextTo"/>
        <c:crossAx val="120599680"/>
        <c:crosses val="autoZero"/>
        <c:auto val="1"/>
        <c:lblAlgn val="ctr"/>
        <c:lblOffset val="100"/>
      </c:catAx>
      <c:valAx>
        <c:axId val="120599680"/>
        <c:scaling>
          <c:orientation val="minMax"/>
        </c:scaling>
        <c:axPos val="l"/>
        <c:majorGridlines/>
        <c:numFmt formatCode="General" sourceLinked="1"/>
        <c:tickLblPos val="nextTo"/>
        <c:crossAx val="120593792"/>
        <c:crosses val="autoZero"/>
        <c:crossBetween val="between"/>
      </c:valAx>
    </c:plotArea>
    <c:legend>
      <c:legendPos val="r"/>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4449933145149407"/>
          <c:y val="4.4861391929187422E-2"/>
          <c:w val="0.51567350071807061"/>
          <c:h val="0.82977677899708868"/>
        </c:manualLayout>
      </c:layout>
      <c:lineChart>
        <c:grouping val="standard"/>
        <c:ser>
          <c:idx val="0"/>
          <c:order val="0"/>
          <c:tx>
            <c:strRef>
              <c:f>Sheet1!$B$1</c:f>
              <c:strCache>
                <c:ptCount val="1"/>
                <c:pt idx="0">
                  <c:v>0ΜΑΔΑ  ΕΛΕΓΧΟΥ</c:v>
                </c:pt>
              </c:strCache>
            </c:strRef>
          </c:tx>
          <c:cat>
            <c:strRef>
              <c:f>Sheet1!$A$2:$A$3</c:f>
              <c:strCache>
                <c:ptCount val="2"/>
                <c:pt idx="0">
                  <c:v>ΠΡΙΝ</c:v>
                </c:pt>
                <c:pt idx="1">
                  <c:v>ΜΕΤΑ</c:v>
                </c:pt>
              </c:strCache>
            </c:strRef>
          </c:cat>
          <c:val>
            <c:numRef>
              <c:f>Sheet1!$B$2:$B$3</c:f>
              <c:numCache>
                <c:formatCode>General</c:formatCode>
                <c:ptCount val="2"/>
                <c:pt idx="0">
                  <c:v>23.5</c:v>
                </c:pt>
                <c:pt idx="1">
                  <c:v>17.600000000000001</c:v>
                </c:pt>
              </c:numCache>
            </c:numRef>
          </c:val>
        </c:ser>
        <c:ser>
          <c:idx val="1"/>
          <c:order val="1"/>
          <c:tx>
            <c:strRef>
              <c:f>Sheet1!$C$1</c:f>
              <c:strCache>
                <c:ptCount val="1"/>
                <c:pt idx="0">
                  <c:v>ΠΕΙΡΑΜΑΤΙΚΗ  ΟΜΑΔΑ</c:v>
                </c:pt>
              </c:strCache>
            </c:strRef>
          </c:tx>
          <c:cat>
            <c:strRef>
              <c:f>Sheet1!$A$2:$A$3</c:f>
              <c:strCache>
                <c:ptCount val="2"/>
                <c:pt idx="0">
                  <c:v>ΠΡΙΝ</c:v>
                </c:pt>
                <c:pt idx="1">
                  <c:v>ΜΕΤΑ</c:v>
                </c:pt>
              </c:strCache>
            </c:strRef>
          </c:cat>
          <c:val>
            <c:numRef>
              <c:f>Sheet1!$C$2:$C$3</c:f>
              <c:numCache>
                <c:formatCode>General</c:formatCode>
                <c:ptCount val="2"/>
                <c:pt idx="0">
                  <c:v>17.600000000000001</c:v>
                </c:pt>
                <c:pt idx="1">
                  <c:v>0</c:v>
                </c:pt>
              </c:numCache>
            </c:numRef>
          </c:val>
        </c:ser>
        <c:marker val="1"/>
        <c:axId val="120704384"/>
        <c:axId val="120706176"/>
      </c:lineChart>
      <c:catAx>
        <c:axId val="120704384"/>
        <c:scaling>
          <c:orientation val="minMax"/>
        </c:scaling>
        <c:axPos val="b"/>
        <c:tickLblPos val="nextTo"/>
        <c:crossAx val="120706176"/>
        <c:crosses val="autoZero"/>
        <c:auto val="1"/>
        <c:lblAlgn val="ctr"/>
        <c:lblOffset val="100"/>
      </c:catAx>
      <c:valAx>
        <c:axId val="120706176"/>
        <c:scaling>
          <c:orientation val="minMax"/>
        </c:scaling>
        <c:axPos val="l"/>
        <c:majorGridlines/>
        <c:numFmt formatCode="General" sourceLinked="1"/>
        <c:tickLblPos val="nextTo"/>
        <c:crossAx val="120704384"/>
        <c:crosses val="autoZero"/>
        <c:crossBetween val="between"/>
      </c:valAx>
    </c:plotArea>
    <c:legend>
      <c:legendPos val="r"/>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0ΜΑΔΑ  ΕΛΕΓΧΟΥ</c:v>
                </c:pt>
              </c:strCache>
            </c:strRef>
          </c:tx>
          <c:cat>
            <c:strRef>
              <c:f>Sheet1!$A$2:$A$3</c:f>
              <c:strCache>
                <c:ptCount val="2"/>
                <c:pt idx="0">
                  <c:v>ΠΡΙΝ</c:v>
                </c:pt>
                <c:pt idx="1">
                  <c:v>ΜΕΤΑ</c:v>
                </c:pt>
              </c:strCache>
            </c:strRef>
          </c:cat>
          <c:val>
            <c:numRef>
              <c:f>Sheet1!$B$2:$B$3</c:f>
              <c:numCache>
                <c:formatCode>General</c:formatCode>
                <c:ptCount val="2"/>
                <c:pt idx="0">
                  <c:v>58.8</c:v>
                </c:pt>
                <c:pt idx="1">
                  <c:v>64.7</c:v>
                </c:pt>
              </c:numCache>
            </c:numRef>
          </c:val>
        </c:ser>
        <c:ser>
          <c:idx val="1"/>
          <c:order val="1"/>
          <c:tx>
            <c:strRef>
              <c:f>Sheet1!$C$1</c:f>
              <c:strCache>
                <c:ptCount val="1"/>
                <c:pt idx="0">
                  <c:v>ΠΕΙΡΑΜΑΤΙΚΗ  ΟΜΑΔΑ</c:v>
                </c:pt>
              </c:strCache>
            </c:strRef>
          </c:tx>
          <c:cat>
            <c:strRef>
              <c:f>Sheet1!$A$2:$A$3</c:f>
              <c:strCache>
                <c:ptCount val="2"/>
                <c:pt idx="0">
                  <c:v>ΠΡΙΝ</c:v>
                </c:pt>
                <c:pt idx="1">
                  <c:v>ΜΕΤΑ</c:v>
                </c:pt>
              </c:strCache>
            </c:strRef>
          </c:cat>
          <c:val>
            <c:numRef>
              <c:f>Sheet1!$C$2:$C$3</c:f>
              <c:numCache>
                <c:formatCode>General</c:formatCode>
                <c:ptCount val="2"/>
                <c:pt idx="0">
                  <c:v>58.8</c:v>
                </c:pt>
                <c:pt idx="1">
                  <c:v>47.1</c:v>
                </c:pt>
              </c:numCache>
            </c:numRef>
          </c:val>
        </c:ser>
        <c:marker val="1"/>
        <c:axId val="120785152"/>
        <c:axId val="120786944"/>
      </c:lineChart>
      <c:catAx>
        <c:axId val="120785152"/>
        <c:scaling>
          <c:orientation val="minMax"/>
        </c:scaling>
        <c:axPos val="b"/>
        <c:tickLblPos val="nextTo"/>
        <c:crossAx val="120786944"/>
        <c:crosses val="autoZero"/>
        <c:auto val="1"/>
        <c:lblAlgn val="ctr"/>
        <c:lblOffset val="100"/>
      </c:catAx>
      <c:valAx>
        <c:axId val="120786944"/>
        <c:scaling>
          <c:orientation val="minMax"/>
        </c:scaling>
        <c:axPos val="l"/>
        <c:majorGridlines/>
        <c:numFmt formatCode="General" sourceLinked="1"/>
        <c:tickLblPos val="nextTo"/>
        <c:crossAx val="120785152"/>
        <c:crosses val="autoZero"/>
        <c:crossBetween val="between"/>
      </c:valAx>
    </c:plotArea>
    <c:legend>
      <c:legendPos val="r"/>
    </c:legend>
    <c:plotVisOnly val="1"/>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0ΜΑΔΑ  ΕΛΕΓΧΟΥ</c:v>
                </c:pt>
              </c:strCache>
            </c:strRef>
          </c:tx>
          <c:cat>
            <c:strRef>
              <c:f>Sheet1!$A$2:$A$3</c:f>
              <c:strCache>
                <c:ptCount val="2"/>
                <c:pt idx="0">
                  <c:v>ΠΡΙΝ</c:v>
                </c:pt>
                <c:pt idx="1">
                  <c:v>ΜΕΤΑ</c:v>
                </c:pt>
              </c:strCache>
            </c:strRef>
          </c:cat>
          <c:val>
            <c:numRef>
              <c:f>Sheet1!$B$2:$B$3</c:f>
              <c:numCache>
                <c:formatCode>General</c:formatCode>
                <c:ptCount val="2"/>
                <c:pt idx="0">
                  <c:v>35.300000000000004</c:v>
                </c:pt>
                <c:pt idx="1">
                  <c:v>11.8</c:v>
                </c:pt>
              </c:numCache>
            </c:numRef>
          </c:val>
        </c:ser>
        <c:ser>
          <c:idx val="1"/>
          <c:order val="1"/>
          <c:tx>
            <c:strRef>
              <c:f>Sheet1!$C$1</c:f>
              <c:strCache>
                <c:ptCount val="1"/>
                <c:pt idx="0">
                  <c:v>ΠΕΙΡΑΜΑΤΙΚΗ  ΟΜΑΔΑ</c:v>
                </c:pt>
              </c:strCache>
            </c:strRef>
          </c:tx>
          <c:cat>
            <c:strRef>
              <c:f>Sheet1!$A$2:$A$3</c:f>
              <c:strCache>
                <c:ptCount val="2"/>
                <c:pt idx="0">
                  <c:v>ΠΡΙΝ</c:v>
                </c:pt>
                <c:pt idx="1">
                  <c:v>ΜΕΤΑ</c:v>
                </c:pt>
              </c:strCache>
            </c:strRef>
          </c:cat>
          <c:val>
            <c:numRef>
              <c:f>Sheet1!$C$2:$C$3</c:f>
              <c:numCache>
                <c:formatCode>General</c:formatCode>
                <c:ptCount val="2"/>
                <c:pt idx="0">
                  <c:v>23.5</c:v>
                </c:pt>
                <c:pt idx="1">
                  <c:v>5.9</c:v>
                </c:pt>
              </c:numCache>
            </c:numRef>
          </c:val>
        </c:ser>
        <c:marker val="1"/>
        <c:axId val="120463744"/>
        <c:axId val="120465280"/>
      </c:lineChart>
      <c:catAx>
        <c:axId val="120463744"/>
        <c:scaling>
          <c:orientation val="minMax"/>
        </c:scaling>
        <c:axPos val="b"/>
        <c:tickLblPos val="nextTo"/>
        <c:crossAx val="120465280"/>
        <c:crosses val="autoZero"/>
        <c:auto val="1"/>
        <c:lblAlgn val="ctr"/>
        <c:lblOffset val="100"/>
      </c:catAx>
      <c:valAx>
        <c:axId val="120465280"/>
        <c:scaling>
          <c:orientation val="minMax"/>
        </c:scaling>
        <c:axPos val="l"/>
        <c:majorGridlines/>
        <c:numFmt formatCode="General" sourceLinked="1"/>
        <c:tickLblPos val="nextTo"/>
        <c:crossAx val="120463744"/>
        <c:crosses val="autoZero"/>
        <c:crossBetween val="between"/>
      </c:valAx>
    </c:plotArea>
    <c:legend>
      <c:legendPos val="r"/>
    </c:legend>
    <c:plotVisOnly val="1"/>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0ΜΑΔΑ  ΕΛΕΓΧΟΥ</c:v>
                </c:pt>
              </c:strCache>
            </c:strRef>
          </c:tx>
          <c:cat>
            <c:strRef>
              <c:f>Sheet1!$A$2:$A$3</c:f>
              <c:strCache>
                <c:ptCount val="2"/>
                <c:pt idx="0">
                  <c:v>ΠΡΙΝ</c:v>
                </c:pt>
                <c:pt idx="1">
                  <c:v>ΜΕΤΑ</c:v>
                </c:pt>
              </c:strCache>
            </c:strRef>
          </c:cat>
          <c:val>
            <c:numRef>
              <c:f>Sheet1!$B$2:$B$3</c:f>
              <c:numCache>
                <c:formatCode>General</c:formatCode>
                <c:ptCount val="2"/>
                <c:pt idx="0">
                  <c:v>23.5</c:v>
                </c:pt>
                <c:pt idx="1">
                  <c:v>29.4</c:v>
                </c:pt>
              </c:numCache>
            </c:numRef>
          </c:val>
        </c:ser>
        <c:ser>
          <c:idx val="1"/>
          <c:order val="1"/>
          <c:tx>
            <c:strRef>
              <c:f>Sheet1!$C$1</c:f>
              <c:strCache>
                <c:ptCount val="1"/>
                <c:pt idx="0">
                  <c:v>ΠΕΙΡΑΜΑΤΙΚΗ  ΟΜΑΔΑ</c:v>
                </c:pt>
              </c:strCache>
            </c:strRef>
          </c:tx>
          <c:cat>
            <c:strRef>
              <c:f>Sheet1!$A$2:$A$3</c:f>
              <c:strCache>
                <c:ptCount val="2"/>
                <c:pt idx="0">
                  <c:v>ΠΡΙΝ</c:v>
                </c:pt>
                <c:pt idx="1">
                  <c:v>ΜΕΤΑ</c:v>
                </c:pt>
              </c:strCache>
            </c:strRef>
          </c:cat>
          <c:val>
            <c:numRef>
              <c:f>Sheet1!$C$2:$C$3</c:f>
              <c:numCache>
                <c:formatCode>General</c:formatCode>
                <c:ptCount val="2"/>
                <c:pt idx="0">
                  <c:v>23.5</c:v>
                </c:pt>
                <c:pt idx="1">
                  <c:v>5.9</c:v>
                </c:pt>
              </c:numCache>
            </c:numRef>
          </c:val>
        </c:ser>
        <c:marker val="1"/>
        <c:axId val="121039872"/>
        <c:axId val="121041664"/>
      </c:lineChart>
      <c:catAx>
        <c:axId val="121039872"/>
        <c:scaling>
          <c:orientation val="minMax"/>
        </c:scaling>
        <c:axPos val="b"/>
        <c:tickLblPos val="nextTo"/>
        <c:crossAx val="121041664"/>
        <c:crosses val="autoZero"/>
        <c:auto val="1"/>
        <c:lblAlgn val="ctr"/>
        <c:lblOffset val="100"/>
      </c:catAx>
      <c:valAx>
        <c:axId val="121041664"/>
        <c:scaling>
          <c:orientation val="minMax"/>
        </c:scaling>
        <c:axPos val="l"/>
        <c:majorGridlines/>
        <c:numFmt formatCode="General" sourceLinked="1"/>
        <c:tickLblPos val="nextTo"/>
        <c:crossAx val="121039872"/>
        <c:crosses val="autoZero"/>
        <c:crossBetween val="between"/>
      </c:valAx>
    </c:plotArea>
    <c:legend>
      <c:legendPos val="r"/>
    </c:legend>
    <c:plotVisOnly val="1"/>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0ΜΑΔΑ  ΕΛΕΓΧΟΥ</c:v>
                </c:pt>
              </c:strCache>
            </c:strRef>
          </c:tx>
          <c:cat>
            <c:strRef>
              <c:f>Sheet1!$A$2:$A$3</c:f>
              <c:strCache>
                <c:ptCount val="2"/>
                <c:pt idx="0">
                  <c:v>ΠΡΙΝ</c:v>
                </c:pt>
                <c:pt idx="1">
                  <c:v>ΜΕΤΑ</c:v>
                </c:pt>
              </c:strCache>
            </c:strRef>
          </c:cat>
          <c:val>
            <c:numRef>
              <c:f>Sheet1!$B$2:$B$3</c:f>
              <c:numCache>
                <c:formatCode>General</c:formatCode>
                <c:ptCount val="2"/>
                <c:pt idx="0">
                  <c:v>29.4</c:v>
                </c:pt>
                <c:pt idx="1">
                  <c:v>17.600000000000001</c:v>
                </c:pt>
              </c:numCache>
            </c:numRef>
          </c:val>
        </c:ser>
        <c:ser>
          <c:idx val="1"/>
          <c:order val="1"/>
          <c:tx>
            <c:strRef>
              <c:f>Sheet1!$C$1</c:f>
              <c:strCache>
                <c:ptCount val="1"/>
                <c:pt idx="0">
                  <c:v>ΠΕΙΡΑΜΑΤΙΚΗ  ΟΜΑΔΑ</c:v>
                </c:pt>
              </c:strCache>
            </c:strRef>
          </c:tx>
          <c:cat>
            <c:strRef>
              <c:f>Sheet1!$A$2:$A$3</c:f>
              <c:strCache>
                <c:ptCount val="2"/>
                <c:pt idx="0">
                  <c:v>ΠΡΙΝ</c:v>
                </c:pt>
                <c:pt idx="1">
                  <c:v>ΜΕΤΑ</c:v>
                </c:pt>
              </c:strCache>
            </c:strRef>
          </c:cat>
          <c:val>
            <c:numRef>
              <c:f>Sheet1!$C$2:$C$3</c:f>
              <c:numCache>
                <c:formatCode>General</c:formatCode>
                <c:ptCount val="2"/>
                <c:pt idx="0">
                  <c:v>23.5</c:v>
                </c:pt>
                <c:pt idx="1">
                  <c:v>0</c:v>
                </c:pt>
              </c:numCache>
            </c:numRef>
          </c:val>
        </c:ser>
        <c:marker val="1"/>
        <c:axId val="120931456"/>
        <c:axId val="120932992"/>
      </c:lineChart>
      <c:catAx>
        <c:axId val="120931456"/>
        <c:scaling>
          <c:orientation val="minMax"/>
        </c:scaling>
        <c:axPos val="b"/>
        <c:tickLblPos val="nextTo"/>
        <c:crossAx val="120932992"/>
        <c:crosses val="autoZero"/>
        <c:auto val="1"/>
        <c:lblAlgn val="ctr"/>
        <c:lblOffset val="100"/>
      </c:catAx>
      <c:valAx>
        <c:axId val="120932992"/>
        <c:scaling>
          <c:orientation val="minMax"/>
        </c:scaling>
        <c:axPos val="l"/>
        <c:majorGridlines/>
        <c:numFmt formatCode="General" sourceLinked="1"/>
        <c:tickLblPos val="nextTo"/>
        <c:crossAx val="120931456"/>
        <c:crosses val="autoZero"/>
        <c:crossBetween val="between"/>
      </c:valAx>
    </c:plotArea>
    <c:legend>
      <c:legendPos val="r"/>
    </c:legend>
    <c:plotVisOnly val="1"/>
  </c:chart>
  <c:txPr>
    <a:bodyPr/>
    <a:lstStyle/>
    <a:p>
      <a:pPr>
        <a:defRPr sz="1800"/>
      </a:pPr>
      <a:endParaRPr lang="en-US"/>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0ΜΑΔΑ  ΕΛΕΓΧΟΥ</c:v>
                </c:pt>
              </c:strCache>
            </c:strRef>
          </c:tx>
          <c:cat>
            <c:strRef>
              <c:f>Sheet1!$A$2:$A$3</c:f>
              <c:strCache>
                <c:ptCount val="2"/>
                <c:pt idx="0">
                  <c:v>ΠΡΙΝ</c:v>
                </c:pt>
                <c:pt idx="1">
                  <c:v>ΜΕΤΑ</c:v>
                </c:pt>
              </c:strCache>
            </c:strRef>
          </c:cat>
          <c:val>
            <c:numRef>
              <c:f>Sheet1!$B$2:$B$3</c:f>
              <c:numCache>
                <c:formatCode>General</c:formatCode>
                <c:ptCount val="2"/>
                <c:pt idx="0">
                  <c:v>52.9</c:v>
                </c:pt>
                <c:pt idx="1">
                  <c:v>41.2</c:v>
                </c:pt>
              </c:numCache>
            </c:numRef>
          </c:val>
        </c:ser>
        <c:ser>
          <c:idx val="1"/>
          <c:order val="1"/>
          <c:tx>
            <c:strRef>
              <c:f>Sheet1!$C$1</c:f>
              <c:strCache>
                <c:ptCount val="1"/>
                <c:pt idx="0">
                  <c:v>ΠΕΙΡΑΜΑΤΙΚΗ  ΟΜΑΔΑ</c:v>
                </c:pt>
              </c:strCache>
            </c:strRef>
          </c:tx>
          <c:cat>
            <c:strRef>
              <c:f>Sheet1!$A$2:$A$3</c:f>
              <c:strCache>
                <c:ptCount val="2"/>
                <c:pt idx="0">
                  <c:v>ΠΡΙΝ</c:v>
                </c:pt>
                <c:pt idx="1">
                  <c:v>ΜΕΤΑ</c:v>
                </c:pt>
              </c:strCache>
            </c:strRef>
          </c:cat>
          <c:val>
            <c:numRef>
              <c:f>Sheet1!$C$2:$C$3</c:f>
              <c:numCache>
                <c:formatCode>General</c:formatCode>
                <c:ptCount val="2"/>
                <c:pt idx="0">
                  <c:v>41.2</c:v>
                </c:pt>
                <c:pt idx="1">
                  <c:v>5.9</c:v>
                </c:pt>
              </c:numCache>
            </c:numRef>
          </c:val>
        </c:ser>
        <c:marker val="1"/>
        <c:axId val="121071488"/>
        <c:axId val="121073024"/>
      </c:lineChart>
      <c:catAx>
        <c:axId val="121071488"/>
        <c:scaling>
          <c:orientation val="minMax"/>
        </c:scaling>
        <c:axPos val="b"/>
        <c:tickLblPos val="nextTo"/>
        <c:crossAx val="121073024"/>
        <c:crosses val="autoZero"/>
        <c:auto val="1"/>
        <c:lblAlgn val="ctr"/>
        <c:lblOffset val="100"/>
      </c:catAx>
      <c:valAx>
        <c:axId val="121073024"/>
        <c:scaling>
          <c:orientation val="minMax"/>
        </c:scaling>
        <c:axPos val="l"/>
        <c:majorGridlines/>
        <c:numFmt formatCode="General" sourceLinked="1"/>
        <c:tickLblPos val="nextTo"/>
        <c:crossAx val="121071488"/>
        <c:crosses val="autoZero"/>
        <c:crossBetween val="between"/>
      </c:valAx>
    </c:plotArea>
    <c:legend>
      <c:legendPos val="r"/>
    </c:legend>
    <c:plotVisOnly val="1"/>
  </c:chart>
  <c:txPr>
    <a:bodyPr/>
    <a:lstStyle/>
    <a:p>
      <a:pPr>
        <a:defRPr sz="1800"/>
      </a:pPr>
      <a:endParaRPr lang="en-US"/>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0ΜΑΔΑ  ΕΛΕΓΧΟΥ</c:v>
                </c:pt>
              </c:strCache>
            </c:strRef>
          </c:tx>
          <c:cat>
            <c:strRef>
              <c:f>Sheet1!$A$2:$A$3</c:f>
              <c:strCache>
                <c:ptCount val="2"/>
                <c:pt idx="0">
                  <c:v>ΠΡΙΝ</c:v>
                </c:pt>
                <c:pt idx="1">
                  <c:v>ΜΕΤΑ</c:v>
                </c:pt>
              </c:strCache>
            </c:strRef>
          </c:cat>
          <c:val>
            <c:numRef>
              <c:f>Sheet1!$B$2:$B$3</c:f>
              <c:numCache>
                <c:formatCode>General</c:formatCode>
                <c:ptCount val="2"/>
                <c:pt idx="0">
                  <c:v>64.7</c:v>
                </c:pt>
                <c:pt idx="1">
                  <c:v>29.4</c:v>
                </c:pt>
              </c:numCache>
            </c:numRef>
          </c:val>
        </c:ser>
        <c:ser>
          <c:idx val="1"/>
          <c:order val="1"/>
          <c:tx>
            <c:strRef>
              <c:f>Sheet1!$C$1</c:f>
              <c:strCache>
                <c:ptCount val="1"/>
                <c:pt idx="0">
                  <c:v>ΠΕΙΡΑΜΑΤΙΚΗ  ΟΜΑΔΑ</c:v>
                </c:pt>
              </c:strCache>
            </c:strRef>
          </c:tx>
          <c:cat>
            <c:strRef>
              <c:f>Sheet1!$A$2:$A$3</c:f>
              <c:strCache>
                <c:ptCount val="2"/>
                <c:pt idx="0">
                  <c:v>ΠΡΙΝ</c:v>
                </c:pt>
                <c:pt idx="1">
                  <c:v>ΜΕΤΑ</c:v>
                </c:pt>
              </c:strCache>
            </c:strRef>
          </c:cat>
          <c:val>
            <c:numRef>
              <c:f>Sheet1!$C$2:$C$3</c:f>
              <c:numCache>
                <c:formatCode>General</c:formatCode>
                <c:ptCount val="2"/>
                <c:pt idx="0">
                  <c:v>82.4</c:v>
                </c:pt>
                <c:pt idx="1">
                  <c:v>5.9</c:v>
                </c:pt>
              </c:numCache>
            </c:numRef>
          </c:val>
        </c:ser>
        <c:marker val="1"/>
        <c:axId val="117008640"/>
        <c:axId val="117018624"/>
      </c:lineChart>
      <c:catAx>
        <c:axId val="117008640"/>
        <c:scaling>
          <c:orientation val="minMax"/>
        </c:scaling>
        <c:axPos val="b"/>
        <c:tickLblPos val="nextTo"/>
        <c:crossAx val="117018624"/>
        <c:crosses val="autoZero"/>
        <c:auto val="1"/>
        <c:lblAlgn val="ctr"/>
        <c:lblOffset val="100"/>
      </c:catAx>
      <c:valAx>
        <c:axId val="117018624"/>
        <c:scaling>
          <c:orientation val="minMax"/>
        </c:scaling>
        <c:axPos val="l"/>
        <c:majorGridlines/>
        <c:numFmt formatCode="General" sourceLinked="1"/>
        <c:tickLblPos val="nextTo"/>
        <c:crossAx val="117008640"/>
        <c:crosses val="autoZero"/>
        <c:crossBetween val="between"/>
      </c:valAx>
    </c:plotArea>
    <c:legend>
      <c:legendPos val="r"/>
    </c:legend>
    <c:plotVisOnly val="1"/>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E1B03E-60D1-40F9-A6F6-2D382B817E34}"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60FFAD74-FDB8-4350-8A8C-008DCA0736D9}">
      <dgm:prSet phldrT="[Text]"/>
      <dgm:spPr/>
      <dgm:t>
        <a:bodyPr/>
        <a:lstStyle/>
        <a:p>
          <a:r>
            <a:rPr lang="el-GR" b="1" dirty="0" smtClean="0">
              <a:solidFill>
                <a:schemeClr val="bg1"/>
              </a:solidFill>
            </a:rPr>
            <a:t>Προδιαγνωστικό δοκίμιο</a:t>
          </a:r>
          <a:endParaRPr lang="en-US" b="1" dirty="0">
            <a:solidFill>
              <a:schemeClr val="bg1"/>
            </a:solidFill>
          </a:endParaRPr>
        </a:p>
      </dgm:t>
    </dgm:pt>
    <dgm:pt modelId="{C584B194-1DAC-42B4-B18D-71FC8D730C2E}" type="parTrans" cxnId="{539C6DCA-F6A4-4F9C-8EA6-6F4AE7DDB2F9}">
      <dgm:prSet/>
      <dgm:spPr/>
      <dgm:t>
        <a:bodyPr/>
        <a:lstStyle/>
        <a:p>
          <a:endParaRPr lang="en-US"/>
        </a:p>
      </dgm:t>
    </dgm:pt>
    <dgm:pt modelId="{E2F412EE-EB31-49E0-938E-8D84C656C8FF}" type="sibTrans" cxnId="{539C6DCA-F6A4-4F9C-8EA6-6F4AE7DDB2F9}">
      <dgm:prSet/>
      <dgm:spPr/>
      <dgm:t>
        <a:bodyPr/>
        <a:lstStyle/>
        <a:p>
          <a:endParaRPr lang="en-US"/>
        </a:p>
      </dgm:t>
    </dgm:pt>
    <dgm:pt modelId="{7481CB91-B822-41B8-A2A7-3E596F4805D9}">
      <dgm:prSet phldrT="[Text]"/>
      <dgm:spPr/>
      <dgm:t>
        <a:bodyPr/>
        <a:lstStyle/>
        <a:p>
          <a:r>
            <a:rPr lang="el-GR" b="1" dirty="0" smtClean="0">
              <a:solidFill>
                <a:schemeClr val="bg1"/>
              </a:solidFill>
            </a:rPr>
            <a:t>Ομάδα ελέγχου</a:t>
          </a:r>
          <a:endParaRPr lang="en-US" b="1" dirty="0">
            <a:solidFill>
              <a:schemeClr val="bg1"/>
            </a:solidFill>
          </a:endParaRPr>
        </a:p>
      </dgm:t>
    </dgm:pt>
    <dgm:pt modelId="{2F1E67F2-552D-4132-941E-CFE8E6AB7C15}" type="parTrans" cxnId="{006899C2-0AE5-4EAB-8C20-1BE37805321E}">
      <dgm:prSet/>
      <dgm:spPr/>
      <dgm:t>
        <a:bodyPr/>
        <a:lstStyle/>
        <a:p>
          <a:endParaRPr lang="en-US"/>
        </a:p>
      </dgm:t>
    </dgm:pt>
    <dgm:pt modelId="{C0452A70-62CA-43F7-B82A-BA66FF7CB37C}" type="sibTrans" cxnId="{006899C2-0AE5-4EAB-8C20-1BE37805321E}">
      <dgm:prSet/>
      <dgm:spPr/>
      <dgm:t>
        <a:bodyPr/>
        <a:lstStyle/>
        <a:p>
          <a:endParaRPr lang="en-US"/>
        </a:p>
      </dgm:t>
    </dgm:pt>
    <dgm:pt modelId="{68FC3C01-D1B0-4114-8E5C-22C6DF0A80DD}">
      <dgm:prSet phldrT="[Text]"/>
      <dgm:spPr/>
      <dgm:t>
        <a:bodyPr/>
        <a:lstStyle/>
        <a:p>
          <a:r>
            <a:rPr lang="el-GR" b="1" dirty="0" smtClean="0">
              <a:solidFill>
                <a:schemeClr val="bg1"/>
              </a:solidFill>
            </a:rPr>
            <a:t>Μεταδιαγνωστικό δοκίμιο</a:t>
          </a:r>
          <a:endParaRPr lang="en-US" b="1" dirty="0">
            <a:solidFill>
              <a:schemeClr val="bg1"/>
            </a:solidFill>
          </a:endParaRPr>
        </a:p>
      </dgm:t>
    </dgm:pt>
    <dgm:pt modelId="{373813A4-CB32-4172-9426-8DB256EA6311}" type="parTrans" cxnId="{9C9E21F2-4436-48A4-A01C-8ECC7F11862A}">
      <dgm:prSet/>
      <dgm:spPr/>
      <dgm:t>
        <a:bodyPr/>
        <a:lstStyle/>
        <a:p>
          <a:endParaRPr lang="en-US"/>
        </a:p>
      </dgm:t>
    </dgm:pt>
    <dgm:pt modelId="{706B0AB0-5B32-40F0-AD56-80BB244EDE93}" type="sibTrans" cxnId="{9C9E21F2-4436-48A4-A01C-8ECC7F11862A}">
      <dgm:prSet/>
      <dgm:spPr/>
      <dgm:t>
        <a:bodyPr/>
        <a:lstStyle/>
        <a:p>
          <a:endParaRPr lang="en-US"/>
        </a:p>
      </dgm:t>
    </dgm:pt>
    <dgm:pt modelId="{452F3388-BAB9-443E-89CF-A62B5D0570C4}">
      <dgm:prSet phldrT="[Text]"/>
      <dgm:spPr/>
      <dgm:t>
        <a:bodyPr/>
        <a:lstStyle/>
        <a:p>
          <a:r>
            <a:rPr lang="el-GR" b="1" dirty="0" smtClean="0">
              <a:solidFill>
                <a:schemeClr val="bg1"/>
              </a:solidFill>
            </a:rPr>
            <a:t>Πειραματική Ομάδα</a:t>
          </a:r>
          <a:endParaRPr lang="en-US" b="1" dirty="0">
            <a:solidFill>
              <a:schemeClr val="bg1"/>
            </a:solidFill>
          </a:endParaRPr>
        </a:p>
      </dgm:t>
    </dgm:pt>
    <dgm:pt modelId="{BA8634BA-8B77-49BD-A211-57FCCB8AF6D0}" type="parTrans" cxnId="{66F99630-0ADF-48C3-8D05-D2D2A4918162}">
      <dgm:prSet/>
      <dgm:spPr/>
      <dgm:t>
        <a:bodyPr/>
        <a:lstStyle/>
        <a:p>
          <a:endParaRPr lang="en-US"/>
        </a:p>
      </dgm:t>
    </dgm:pt>
    <dgm:pt modelId="{672BF811-1719-4AB2-82FA-DA9259DCF6FC}" type="sibTrans" cxnId="{66F99630-0ADF-48C3-8D05-D2D2A4918162}">
      <dgm:prSet/>
      <dgm:spPr/>
      <dgm:t>
        <a:bodyPr/>
        <a:lstStyle/>
        <a:p>
          <a:endParaRPr lang="en-US"/>
        </a:p>
      </dgm:t>
    </dgm:pt>
    <dgm:pt modelId="{CE5B36BF-DB80-438B-A993-F05729A82DB6}" type="pres">
      <dgm:prSet presAssocID="{D2E1B03E-60D1-40F9-A6F6-2D382B817E34}" presName="Name0" presStyleCnt="0">
        <dgm:presLayoutVars>
          <dgm:dir/>
          <dgm:resizeHandles val="exact"/>
        </dgm:presLayoutVars>
      </dgm:prSet>
      <dgm:spPr/>
      <dgm:t>
        <a:bodyPr/>
        <a:lstStyle/>
        <a:p>
          <a:endParaRPr lang="en-US"/>
        </a:p>
      </dgm:t>
    </dgm:pt>
    <dgm:pt modelId="{C4AE1F80-FF83-44D8-8DA2-38B7F4FBEFF5}" type="pres">
      <dgm:prSet presAssocID="{60FFAD74-FDB8-4350-8A8C-008DCA0736D9}" presName="compNode" presStyleCnt="0"/>
      <dgm:spPr/>
    </dgm:pt>
    <dgm:pt modelId="{AF7401A5-2366-4CE6-ACA0-1B536BF6F662}" type="pres">
      <dgm:prSet presAssocID="{60FFAD74-FDB8-4350-8A8C-008DCA0736D9}" presName="pictRect" presStyleLbl="node1" presStyleIdx="0" presStyleCnt="4" custLinFactNeighborX="-30640" custLinFactNeighborY="81361"/>
      <dgm:spPr/>
    </dgm:pt>
    <dgm:pt modelId="{8CE596EE-57B5-4B61-815B-67425E3337D8}" type="pres">
      <dgm:prSet presAssocID="{60FFAD74-FDB8-4350-8A8C-008DCA0736D9}" presName="textRect" presStyleLbl="revTx" presStyleIdx="0" presStyleCnt="4" custScaleX="85118" custLinFactNeighborX="-34378" custLinFactNeighborY="-4389">
        <dgm:presLayoutVars>
          <dgm:bulletEnabled val="1"/>
        </dgm:presLayoutVars>
      </dgm:prSet>
      <dgm:spPr/>
      <dgm:t>
        <a:bodyPr/>
        <a:lstStyle/>
        <a:p>
          <a:endParaRPr lang="en-US"/>
        </a:p>
      </dgm:t>
    </dgm:pt>
    <dgm:pt modelId="{7EA2756B-E1F1-4B3E-A481-BDB024B4E15D}" type="pres">
      <dgm:prSet presAssocID="{E2F412EE-EB31-49E0-938E-8D84C656C8FF}" presName="sibTrans" presStyleLbl="sibTrans2D1" presStyleIdx="0" presStyleCnt="0"/>
      <dgm:spPr/>
      <dgm:t>
        <a:bodyPr/>
        <a:lstStyle/>
        <a:p>
          <a:endParaRPr lang="en-US"/>
        </a:p>
      </dgm:t>
    </dgm:pt>
    <dgm:pt modelId="{DD368754-75C6-44EC-A843-45159597CE3F}" type="pres">
      <dgm:prSet presAssocID="{7481CB91-B822-41B8-A2A7-3E596F4805D9}" presName="compNode" presStyleCnt="0"/>
      <dgm:spPr/>
    </dgm:pt>
    <dgm:pt modelId="{35A37FDE-4469-4B15-9802-248743DAE0E5}" type="pres">
      <dgm:prSet presAssocID="{7481CB91-B822-41B8-A2A7-3E596F4805D9}" presName="pictRect" presStyleLbl="node1" presStyleIdx="1" presStyleCnt="4" custLinFactNeighborX="1405" custLinFactNeighborY="-21"/>
      <dgm:spPr/>
    </dgm:pt>
    <dgm:pt modelId="{6E0F4A0E-913F-4C0C-9697-E9878355C5EF}" type="pres">
      <dgm:prSet presAssocID="{7481CB91-B822-41B8-A2A7-3E596F4805D9}" presName="textRect" presStyleLbl="revTx" presStyleIdx="1" presStyleCnt="4" custLinFactY="-35374" custLinFactNeighborX="1405" custLinFactNeighborY="-100000">
        <dgm:presLayoutVars>
          <dgm:bulletEnabled val="1"/>
        </dgm:presLayoutVars>
      </dgm:prSet>
      <dgm:spPr/>
      <dgm:t>
        <a:bodyPr/>
        <a:lstStyle/>
        <a:p>
          <a:endParaRPr lang="en-US"/>
        </a:p>
      </dgm:t>
    </dgm:pt>
    <dgm:pt modelId="{C6C2A8EA-6588-4CE3-AFFE-29ABDA9748E2}" type="pres">
      <dgm:prSet presAssocID="{C0452A70-62CA-43F7-B82A-BA66FF7CB37C}" presName="sibTrans" presStyleLbl="sibTrans2D1" presStyleIdx="0" presStyleCnt="0"/>
      <dgm:spPr/>
      <dgm:t>
        <a:bodyPr/>
        <a:lstStyle/>
        <a:p>
          <a:endParaRPr lang="en-US"/>
        </a:p>
      </dgm:t>
    </dgm:pt>
    <dgm:pt modelId="{2B663ABB-0B7B-4FE1-AB29-863CADFADDED}" type="pres">
      <dgm:prSet presAssocID="{68FC3C01-D1B0-4114-8E5C-22C6DF0A80DD}" presName="compNode" presStyleCnt="0"/>
      <dgm:spPr/>
    </dgm:pt>
    <dgm:pt modelId="{42D8AD55-E6EF-4CE6-9CB4-8A911B0029A7}" type="pres">
      <dgm:prSet presAssocID="{68FC3C01-D1B0-4114-8E5C-22C6DF0A80DD}" presName="pictRect" presStyleLbl="node1" presStyleIdx="2" presStyleCnt="4" custLinFactNeighborX="37187" custLinFactNeighborY="92212"/>
      <dgm:spPr/>
    </dgm:pt>
    <dgm:pt modelId="{CFD2E17D-B40B-4C02-A755-4F5C54C26A01}" type="pres">
      <dgm:prSet presAssocID="{68FC3C01-D1B0-4114-8E5C-22C6DF0A80DD}" presName="textRect" presStyleLbl="revTx" presStyleIdx="2" presStyleCnt="4" custScaleX="85120" custLinFactNeighborX="33449" custLinFactNeighborY="35915">
        <dgm:presLayoutVars>
          <dgm:bulletEnabled val="1"/>
        </dgm:presLayoutVars>
      </dgm:prSet>
      <dgm:spPr/>
      <dgm:t>
        <a:bodyPr/>
        <a:lstStyle/>
        <a:p>
          <a:endParaRPr lang="en-US"/>
        </a:p>
      </dgm:t>
    </dgm:pt>
    <dgm:pt modelId="{63A25E4A-1566-4818-A9A9-C3BEE4D58086}" type="pres">
      <dgm:prSet presAssocID="{706B0AB0-5B32-40F0-AD56-80BB244EDE93}" presName="sibTrans" presStyleLbl="sibTrans2D1" presStyleIdx="0" presStyleCnt="0"/>
      <dgm:spPr/>
      <dgm:t>
        <a:bodyPr/>
        <a:lstStyle/>
        <a:p>
          <a:endParaRPr lang="en-US"/>
        </a:p>
      </dgm:t>
    </dgm:pt>
    <dgm:pt modelId="{88458EF5-79D4-467C-8184-D9335EF7855D}" type="pres">
      <dgm:prSet presAssocID="{452F3388-BAB9-443E-89CF-A62B5D0570C4}" presName="compNode" presStyleCnt="0"/>
      <dgm:spPr/>
    </dgm:pt>
    <dgm:pt modelId="{3DE9945A-6714-4430-BC0D-4A9EDB6D59CF}" type="pres">
      <dgm:prSet presAssocID="{452F3388-BAB9-443E-89CF-A62B5D0570C4}" presName="pictRect" presStyleLbl="node1" presStyleIdx="3" presStyleCnt="4" custLinFactNeighborX="5143" custLinFactNeighborY="21509"/>
      <dgm:spPr/>
    </dgm:pt>
    <dgm:pt modelId="{1C9A2FE3-0E6A-47DC-AF5F-822DF3F37901}" type="pres">
      <dgm:prSet presAssocID="{452F3388-BAB9-443E-89CF-A62B5D0570C4}" presName="textRect" presStyleLbl="revTx" presStyleIdx="3" presStyleCnt="4" custScaleX="79496" custLinFactNeighborX="8881" custLinFactNeighborY="-95390">
        <dgm:presLayoutVars>
          <dgm:bulletEnabled val="1"/>
        </dgm:presLayoutVars>
      </dgm:prSet>
      <dgm:spPr/>
      <dgm:t>
        <a:bodyPr/>
        <a:lstStyle/>
        <a:p>
          <a:endParaRPr lang="en-US"/>
        </a:p>
      </dgm:t>
    </dgm:pt>
  </dgm:ptLst>
  <dgm:cxnLst>
    <dgm:cxn modelId="{53F1CE95-31C8-4359-9251-2119EAA85A20}" type="presOf" srcId="{D2E1B03E-60D1-40F9-A6F6-2D382B817E34}" destId="{CE5B36BF-DB80-438B-A993-F05729A82DB6}" srcOrd="0" destOrd="0" presId="urn:microsoft.com/office/officeart/2005/8/layout/pList1"/>
    <dgm:cxn modelId="{9C9E21F2-4436-48A4-A01C-8ECC7F11862A}" srcId="{D2E1B03E-60D1-40F9-A6F6-2D382B817E34}" destId="{68FC3C01-D1B0-4114-8E5C-22C6DF0A80DD}" srcOrd="2" destOrd="0" parTransId="{373813A4-CB32-4172-9426-8DB256EA6311}" sibTransId="{706B0AB0-5B32-40F0-AD56-80BB244EDE93}"/>
    <dgm:cxn modelId="{6E1353EA-5B26-4BDA-85FA-E234FCBB9609}" type="presOf" srcId="{706B0AB0-5B32-40F0-AD56-80BB244EDE93}" destId="{63A25E4A-1566-4818-A9A9-C3BEE4D58086}" srcOrd="0" destOrd="0" presId="urn:microsoft.com/office/officeart/2005/8/layout/pList1"/>
    <dgm:cxn modelId="{5264C490-9A9F-4049-ACED-F71DD383B301}" type="presOf" srcId="{E2F412EE-EB31-49E0-938E-8D84C656C8FF}" destId="{7EA2756B-E1F1-4B3E-A481-BDB024B4E15D}" srcOrd="0" destOrd="0" presId="urn:microsoft.com/office/officeart/2005/8/layout/pList1"/>
    <dgm:cxn modelId="{539C6DCA-F6A4-4F9C-8EA6-6F4AE7DDB2F9}" srcId="{D2E1B03E-60D1-40F9-A6F6-2D382B817E34}" destId="{60FFAD74-FDB8-4350-8A8C-008DCA0736D9}" srcOrd="0" destOrd="0" parTransId="{C584B194-1DAC-42B4-B18D-71FC8D730C2E}" sibTransId="{E2F412EE-EB31-49E0-938E-8D84C656C8FF}"/>
    <dgm:cxn modelId="{F421CD74-211B-4F3F-BECF-E76B1BA2F8EC}" type="presOf" srcId="{60FFAD74-FDB8-4350-8A8C-008DCA0736D9}" destId="{8CE596EE-57B5-4B61-815B-67425E3337D8}" srcOrd="0" destOrd="0" presId="urn:microsoft.com/office/officeart/2005/8/layout/pList1"/>
    <dgm:cxn modelId="{01998598-C65F-4719-8F1A-A5A916704784}" type="presOf" srcId="{7481CB91-B822-41B8-A2A7-3E596F4805D9}" destId="{6E0F4A0E-913F-4C0C-9697-E9878355C5EF}" srcOrd="0" destOrd="0" presId="urn:microsoft.com/office/officeart/2005/8/layout/pList1"/>
    <dgm:cxn modelId="{006899C2-0AE5-4EAB-8C20-1BE37805321E}" srcId="{D2E1B03E-60D1-40F9-A6F6-2D382B817E34}" destId="{7481CB91-B822-41B8-A2A7-3E596F4805D9}" srcOrd="1" destOrd="0" parTransId="{2F1E67F2-552D-4132-941E-CFE8E6AB7C15}" sibTransId="{C0452A70-62CA-43F7-B82A-BA66FF7CB37C}"/>
    <dgm:cxn modelId="{6667FAEB-D56A-4F14-91E2-BC4EE94D40BD}" type="presOf" srcId="{68FC3C01-D1B0-4114-8E5C-22C6DF0A80DD}" destId="{CFD2E17D-B40B-4C02-A755-4F5C54C26A01}" srcOrd="0" destOrd="0" presId="urn:microsoft.com/office/officeart/2005/8/layout/pList1"/>
    <dgm:cxn modelId="{66F99630-0ADF-48C3-8D05-D2D2A4918162}" srcId="{D2E1B03E-60D1-40F9-A6F6-2D382B817E34}" destId="{452F3388-BAB9-443E-89CF-A62B5D0570C4}" srcOrd="3" destOrd="0" parTransId="{BA8634BA-8B77-49BD-A211-57FCCB8AF6D0}" sibTransId="{672BF811-1719-4AB2-82FA-DA9259DCF6FC}"/>
    <dgm:cxn modelId="{A3F74F41-95E7-4A2C-93AB-2C3A0549C339}" type="presOf" srcId="{452F3388-BAB9-443E-89CF-A62B5D0570C4}" destId="{1C9A2FE3-0E6A-47DC-AF5F-822DF3F37901}" srcOrd="0" destOrd="0" presId="urn:microsoft.com/office/officeart/2005/8/layout/pList1"/>
    <dgm:cxn modelId="{35D49642-13F5-4AA5-B798-798FC15D5FC5}" type="presOf" srcId="{C0452A70-62CA-43F7-B82A-BA66FF7CB37C}" destId="{C6C2A8EA-6588-4CE3-AFFE-29ABDA9748E2}" srcOrd="0" destOrd="0" presId="urn:microsoft.com/office/officeart/2005/8/layout/pList1"/>
    <dgm:cxn modelId="{03D4A119-0460-4975-ADA3-43E61897C1FC}" type="presParOf" srcId="{CE5B36BF-DB80-438B-A993-F05729A82DB6}" destId="{C4AE1F80-FF83-44D8-8DA2-38B7F4FBEFF5}" srcOrd="0" destOrd="0" presId="urn:microsoft.com/office/officeart/2005/8/layout/pList1"/>
    <dgm:cxn modelId="{4E6B0F96-648E-40B2-AD06-866EF1CEAC63}" type="presParOf" srcId="{C4AE1F80-FF83-44D8-8DA2-38B7F4FBEFF5}" destId="{AF7401A5-2366-4CE6-ACA0-1B536BF6F662}" srcOrd="0" destOrd="0" presId="urn:microsoft.com/office/officeart/2005/8/layout/pList1"/>
    <dgm:cxn modelId="{85102E49-2A79-4121-9F04-A023F4240A36}" type="presParOf" srcId="{C4AE1F80-FF83-44D8-8DA2-38B7F4FBEFF5}" destId="{8CE596EE-57B5-4B61-815B-67425E3337D8}" srcOrd="1" destOrd="0" presId="urn:microsoft.com/office/officeart/2005/8/layout/pList1"/>
    <dgm:cxn modelId="{C398E7A7-6591-4C60-976B-82095AD7905A}" type="presParOf" srcId="{CE5B36BF-DB80-438B-A993-F05729A82DB6}" destId="{7EA2756B-E1F1-4B3E-A481-BDB024B4E15D}" srcOrd="1" destOrd="0" presId="urn:microsoft.com/office/officeart/2005/8/layout/pList1"/>
    <dgm:cxn modelId="{A8326714-377B-4FD3-9C53-D6E9912E8993}" type="presParOf" srcId="{CE5B36BF-DB80-438B-A993-F05729A82DB6}" destId="{DD368754-75C6-44EC-A843-45159597CE3F}" srcOrd="2" destOrd="0" presId="urn:microsoft.com/office/officeart/2005/8/layout/pList1"/>
    <dgm:cxn modelId="{94496F5A-DF7D-4D9E-A99D-05D7F431BB22}" type="presParOf" srcId="{DD368754-75C6-44EC-A843-45159597CE3F}" destId="{35A37FDE-4469-4B15-9802-248743DAE0E5}" srcOrd="0" destOrd="0" presId="urn:microsoft.com/office/officeart/2005/8/layout/pList1"/>
    <dgm:cxn modelId="{A9B6582F-2F40-490A-8642-024AAF4586AF}" type="presParOf" srcId="{DD368754-75C6-44EC-A843-45159597CE3F}" destId="{6E0F4A0E-913F-4C0C-9697-E9878355C5EF}" srcOrd="1" destOrd="0" presId="urn:microsoft.com/office/officeart/2005/8/layout/pList1"/>
    <dgm:cxn modelId="{DA8355D2-24EC-47A8-BA77-2B739074ACF1}" type="presParOf" srcId="{CE5B36BF-DB80-438B-A993-F05729A82DB6}" destId="{C6C2A8EA-6588-4CE3-AFFE-29ABDA9748E2}" srcOrd="3" destOrd="0" presId="urn:microsoft.com/office/officeart/2005/8/layout/pList1"/>
    <dgm:cxn modelId="{E045B22D-C0EB-4978-B5C8-D6407C657F6B}" type="presParOf" srcId="{CE5B36BF-DB80-438B-A993-F05729A82DB6}" destId="{2B663ABB-0B7B-4FE1-AB29-863CADFADDED}" srcOrd="4" destOrd="0" presId="urn:microsoft.com/office/officeart/2005/8/layout/pList1"/>
    <dgm:cxn modelId="{16898DA8-FD2F-4DF0-B109-2172C90F2615}" type="presParOf" srcId="{2B663ABB-0B7B-4FE1-AB29-863CADFADDED}" destId="{42D8AD55-E6EF-4CE6-9CB4-8A911B0029A7}" srcOrd="0" destOrd="0" presId="urn:microsoft.com/office/officeart/2005/8/layout/pList1"/>
    <dgm:cxn modelId="{C641FE04-78FA-4306-A1EF-54A953645536}" type="presParOf" srcId="{2B663ABB-0B7B-4FE1-AB29-863CADFADDED}" destId="{CFD2E17D-B40B-4C02-A755-4F5C54C26A01}" srcOrd="1" destOrd="0" presId="urn:microsoft.com/office/officeart/2005/8/layout/pList1"/>
    <dgm:cxn modelId="{68FF687A-9D58-4482-938A-28F9B1F43335}" type="presParOf" srcId="{CE5B36BF-DB80-438B-A993-F05729A82DB6}" destId="{63A25E4A-1566-4818-A9A9-C3BEE4D58086}" srcOrd="5" destOrd="0" presId="urn:microsoft.com/office/officeart/2005/8/layout/pList1"/>
    <dgm:cxn modelId="{1E100B97-8880-4776-BAD1-BB9A93B461B7}" type="presParOf" srcId="{CE5B36BF-DB80-438B-A993-F05729A82DB6}" destId="{88458EF5-79D4-467C-8184-D9335EF7855D}" srcOrd="6" destOrd="0" presId="urn:microsoft.com/office/officeart/2005/8/layout/pList1"/>
    <dgm:cxn modelId="{9573BB7A-2DB0-4D66-9B79-9F294AFDFC96}" type="presParOf" srcId="{88458EF5-79D4-467C-8184-D9335EF7855D}" destId="{3DE9945A-6714-4430-BC0D-4A9EDB6D59CF}" srcOrd="0" destOrd="0" presId="urn:microsoft.com/office/officeart/2005/8/layout/pList1"/>
    <dgm:cxn modelId="{B7ECEFF4-6C0B-4D47-825C-8F4304D47315}" type="presParOf" srcId="{88458EF5-79D4-467C-8184-D9335EF7855D}" destId="{1C9A2FE3-0E6A-47DC-AF5F-822DF3F37901}" srcOrd="1" destOrd="0" presId="urn:microsoft.com/office/officeart/2005/8/layout/pList1"/>
  </dgm:cxnLst>
  <dgm:bg/>
  <dgm:whole/>
</dgm:dataModel>
</file>

<file path=ppt/diagrams/data2.xml><?xml version="1.0" encoding="utf-8"?>
<dgm:dataModel xmlns:dgm="http://schemas.openxmlformats.org/drawingml/2006/diagram" xmlns:a="http://schemas.openxmlformats.org/drawingml/2006/main">
  <dgm:ptLst>
    <dgm:pt modelId="{4351BDC2-46C6-4C38-88B1-754AE515155F}"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0D1C84A3-10A4-407B-BA16-35F1E6FCC9B6}">
      <dgm:prSet phldrT="[Text]"/>
      <dgm:spPr/>
      <dgm:t>
        <a:bodyPr/>
        <a:lstStyle/>
        <a:p>
          <a:r>
            <a:rPr lang="el-GR" b="1" dirty="0" smtClean="0">
              <a:solidFill>
                <a:schemeClr val="bg1"/>
              </a:solidFill>
            </a:rPr>
            <a:t>Ποσοτική Ανάλυση</a:t>
          </a:r>
          <a:endParaRPr lang="en-US" b="1" dirty="0">
            <a:solidFill>
              <a:schemeClr val="bg1"/>
            </a:solidFill>
          </a:endParaRPr>
        </a:p>
      </dgm:t>
    </dgm:pt>
    <dgm:pt modelId="{2D909171-6025-41C6-AC64-507F8D115AB5}" type="parTrans" cxnId="{BD824DA5-22A3-4BC2-8B1B-7872D86D9A23}">
      <dgm:prSet/>
      <dgm:spPr/>
      <dgm:t>
        <a:bodyPr/>
        <a:lstStyle/>
        <a:p>
          <a:endParaRPr lang="en-US"/>
        </a:p>
      </dgm:t>
    </dgm:pt>
    <dgm:pt modelId="{984C1F6A-D393-43CC-8625-965728DFCE53}" type="sibTrans" cxnId="{BD824DA5-22A3-4BC2-8B1B-7872D86D9A23}">
      <dgm:prSet/>
      <dgm:spPr/>
      <dgm:t>
        <a:bodyPr/>
        <a:lstStyle/>
        <a:p>
          <a:endParaRPr lang="en-US"/>
        </a:p>
      </dgm:t>
    </dgm:pt>
    <dgm:pt modelId="{F7707D08-CCCD-4877-8D68-DFA2A47E6865}">
      <dgm:prSet phldrT="[Text]"/>
      <dgm:spPr/>
      <dgm:t>
        <a:bodyPr/>
        <a:lstStyle/>
        <a:p>
          <a:r>
            <a:rPr lang="el-GR" b="1" dirty="0" smtClean="0">
              <a:solidFill>
                <a:schemeClr val="bg1"/>
              </a:solidFill>
            </a:rPr>
            <a:t>Ποιοτική Ανάλυση</a:t>
          </a:r>
          <a:endParaRPr lang="en-US" b="1" dirty="0">
            <a:solidFill>
              <a:schemeClr val="bg1"/>
            </a:solidFill>
          </a:endParaRPr>
        </a:p>
      </dgm:t>
    </dgm:pt>
    <dgm:pt modelId="{B552494F-8EB6-4497-A7E1-5241E1E30A6E}" type="parTrans" cxnId="{30B41758-CD5F-46F5-B276-61C3CFD414FF}">
      <dgm:prSet/>
      <dgm:spPr/>
      <dgm:t>
        <a:bodyPr/>
        <a:lstStyle/>
        <a:p>
          <a:endParaRPr lang="en-US"/>
        </a:p>
      </dgm:t>
    </dgm:pt>
    <dgm:pt modelId="{CA76BC68-36A8-44FB-A23C-E07C8DFE325F}" type="sibTrans" cxnId="{30B41758-CD5F-46F5-B276-61C3CFD414FF}">
      <dgm:prSet/>
      <dgm:spPr/>
      <dgm:t>
        <a:bodyPr/>
        <a:lstStyle/>
        <a:p>
          <a:endParaRPr lang="en-US"/>
        </a:p>
      </dgm:t>
    </dgm:pt>
    <dgm:pt modelId="{AD743D6F-A8AE-4871-83E5-B50FCB3DAB54}">
      <dgm:prSet phldrT="[Text]"/>
      <dgm:spPr/>
      <dgm:t>
        <a:bodyPr/>
        <a:lstStyle/>
        <a:p>
          <a:r>
            <a:rPr lang="el-GR" b="1" dirty="0" smtClean="0">
              <a:solidFill>
                <a:schemeClr val="bg1"/>
              </a:solidFill>
              <a:latin typeface="+mn-lt"/>
            </a:rPr>
            <a:t>Ανοικτή Κωδικοποίηση</a:t>
          </a:r>
          <a:endParaRPr lang="en-US" dirty="0"/>
        </a:p>
      </dgm:t>
    </dgm:pt>
    <dgm:pt modelId="{34935929-FC85-4098-B6A7-31FFAD239E5E}" type="parTrans" cxnId="{ACBECB4B-D04C-4CD7-B68B-D0CBD70769E3}">
      <dgm:prSet/>
      <dgm:spPr/>
      <dgm:t>
        <a:bodyPr/>
        <a:lstStyle/>
        <a:p>
          <a:endParaRPr lang="en-US"/>
        </a:p>
      </dgm:t>
    </dgm:pt>
    <dgm:pt modelId="{E799CEAB-ECE4-4BD8-9769-C7E5CC2D0E72}" type="sibTrans" cxnId="{ACBECB4B-D04C-4CD7-B68B-D0CBD70769E3}">
      <dgm:prSet/>
      <dgm:spPr/>
      <dgm:t>
        <a:bodyPr/>
        <a:lstStyle/>
        <a:p>
          <a:endParaRPr lang="en-US"/>
        </a:p>
      </dgm:t>
    </dgm:pt>
    <dgm:pt modelId="{0C46726C-8E6C-4791-8E4E-7425D239FF39}">
      <dgm:prSet phldrT="[Text]"/>
      <dgm:spPr/>
      <dgm:t>
        <a:bodyPr/>
        <a:lstStyle/>
        <a:p>
          <a:r>
            <a:rPr lang="en-US" b="1" dirty="0" smtClean="0">
              <a:solidFill>
                <a:schemeClr val="bg1"/>
              </a:solidFill>
              <a:latin typeface="+mn-lt"/>
            </a:rPr>
            <a:t>Paired Samples t-Test</a:t>
          </a:r>
        </a:p>
        <a:p>
          <a:r>
            <a:rPr lang="en-US" b="1" dirty="0" smtClean="0">
              <a:solidFill>
                <a:schemeClr val="bg1"/>
              </a:solidFill>
              <a:latin typeface="+mn-lt"/>
            </a:rPr>
            <a:t>One-Way  ANCOVA</a:t>
          </a:r>
          <a:endParaRPr lang="en-US" dirty="0"/>
        </a:p>
      </dgm:t>
    </dgm:pt>
    <dgm:pt modelId="{CD6D6947-3C62-4290-A195-2443FD8392A7}" type="parTrans" cxnId="{03C3B246-E2CF-49E0-8D77-4AB27C080E34}">
      <dgm:prSet/>
      <dgm:spPr/>
      <dgm:t>
        <a:bodyPr/>
        <a:lstStyle/>
        <a:p>
          <a:endParaRPr lang="en-US"/>
        </a:p>
      </dgm:t>
    </dgm:pt>
    <dgm:pt modelId="{6236AFFF-E03B-4E9B-AF7A-B8BF5B67A61F}" type="sibTrans" cxnId="{03C3B246-E2CF-49E0-8D77-4AB27C080E34}">
      <dgm:prSet/>
      <dgm:spPr/>
      <dgm:t>
        <a:bodyPr/>
        <a:lstStyle/>
        <a:p>
          <a:endParaRPr lang="en-US"/>
        </a:p>
      </dgm:t>
    </dgm:pt>
    <dgm:pt modelId="{F5BBF8D6-DB90-415B-AF26-71AA4008C292}" type="pres">
      <dgm:prSet presAssocID="{4351BDC2-46C6-4C38-88B1-754AE515155F}" presName="Name0" presStyleCnt="0">
        <dgm:presLayoutVars>
          <dgm:dir/>
          <dgm:resizeHandles val="exact"/>
        </dgm:presLayoutVars>
      </dgm:prSet>
      <dgm:spPr/>
      <dgm:t>
        <a:bodyPr/>
        <a:lstStyle/>
        <a:p>
          <a:endParaRPr lang="en-US"/>
        </a:p>
      </dgm:t>
    </dgm:pt>
    <dgm:pt modelId="{5FEEFA74-CC9E-4280-884A-ADAEE63A5A98}" type="pres">
      <dgm:prSet presAssocID="{0D1C84A3-10A4-407B-BA16-35F1E6FCC9B6}" presName="compNode" presStyleCnt="0"/>
      <dgm:spPr/>
    </dgm:pt>
    <dgm:pt modelId="{5C40F1F9-ABC0-4B49-B14D-35BDE3840B80}" type="pres">
      <dgm:prSet presAssocID="{0D1C84A3-10A4-407B-BA16-35F1E6FCC9B6}" presName="pictRect" presStyleLbl="node1" presStyleIdx="0" presStyleCnt="4" custScaleY="51914" custLinFactNeighborX="24056" custLinFactNeighborY="-51"/>
      <dgm:spPr/>
    </dgm:pt>
    <dgm:pt modelId="{0A1FAAF4-EFFD-4568-9E97-EA49361E23A0}" type="pres">
      <dgm:prSet presAssocID="{0D1C84A3-10A4-407B-BA16-35F1E6FCC9B6}" presName="textRect" presStyleLbl="revTx" presStyleIdx="0" presStyleCnt="4" custLinFactY="-41158" custLinFactNeighborX="24056" custLinFactNeighborY="-100000">
        <dgm:presLayoutVars>
          <dgm:bulletEnabled val="1"/>
        </dgm:presLayoutVars>
      </dgm:prSet>
      <dgm:spPr/>
      <dgm:t>
        <a:bodyPr/>
        <a:lstStyle/>
        <a:p>
          <a:endParaRPr lang="en-US"/>
        </a:p>
      </dgm:t>
    </dgm:pt>
    <dgm:pt modelId="{96843975-FAB2-49FD-8AD5-C66D63E02A5B}" type="pres">
      <dgm:prSet presAssocID="{984C1F6A-D393-43CC-8625-965728DFCE53}" presName="sibTrans" presStyleLbl="sibTrans2D1" presStyleIdx="0" presStyleCnt="0"/>
      <dgm:spPr/>
      <dgm:t>
        <a:bodyPr/>
        <a:lstStyle/>
        <a:p>
          <a:endParaRPr lang="en-US"/>
        </a:p>
      </dgm:t>
    </dgm:pt>
    <dgm:pt modelId="{EA3A729C-C95A-4B04-B27A-49C2134BB1FB}" type="pres">
      <dgm:prSet presAssocID="{F7707D08-CCCD-4877-8D68-DFA2A47E6865}" presName="compNode" presStyleCnt="0"/>
      <dgm:spPr/>
    </dgm:pt>
    <dgm:pt modelId="{4EF72BA0-2E2E-4A08-AF65-B94F7E042B6B}" type="pres">
      <dgm:prSet presAssocID="{F7707D08-CCCD-4877-8D68-DFA2A47E6865}" presName="pictRect" presStyleLbl="node1" presStyleIdx="1" presStyleCnt="4" custScaleY="50365" custLinFactNeighborX="46940" custLinFactNeighborY="-601"/>
      <dgm:spPr/>
    </dgm:pt>
    <dgm:pt modelId="{32511DF5-286B-4B1E-8059-D338F123A697}" type="pres">
      <dgm:prSet presAssocID="{F7707D08-CCCD-4877-8D68-DFA2A47E6865}" presName="textRect" presStyleLbl="revTx" presStyleIdx="1" presStyleCnt="4" custLinFactY="-32494" custLinFactNeighborX="50000" custLinFactNeighborY="-100000">
        <dgm:presLayoutVars>
          <dgm:bulletEnabled val="1"/>
        </dgm:presLayoutVars>
      </dgm:prSet>
      <dgm:spPr/>
      <dgm:t>
        <a:bodyPr/>
        <a:lstStyle/>
        <a:p>
          <a:endParaRPr lang="en-US"/>
        </a:p>
      </dgm:t>
    </dgm:pt>
    <dgm:pt modelId="{C2F8A613-8107-4ABB-86DE-B24670B12842}" type="pres">
      <dgm:prSet presAssocID="{CA76BC68-36A8-44FB-A23C-E07C8DFE325F}" presName="sibTrans" presStyleLbl="sibTrans2D1" presStyleIdx="0" presStyleCnt="0"/>
      <dgm:spPr/>
      <dgm:t>
        <a:bodyPr/>
        <a:lstStyle/>
        <a:p>
          <a:endParaRPr lang="en-US"/>
        </a:p>
      </dgm:t>
    </dgm:pt>
    <dgm:pt modelId="{1B714F77-FB37-497A-B1A2-BE4E8D9D91C8}" type="pres">
      <dgm:prSet presAssocID="{AD743D6F-A8AE-4871-83E5-B50FCB3DAB54}" presName="compNode" presStyleCnt="0"/>
      <dgm:spPr/>
    </dgm:pt>
    <dgm:pt modelId="{3BC62F9D-FA67-4314-933E-E690B9C2D740}" type="pres">
      <dgm:prSet presAssocID="{AD743D6F-A8AE-4871-83E5-B50FCB3DAB54}" presName="pictRect" presStyleLbl="node1" presStyleIdx="2" presStyleCnt="4" custScaleY="48078" custLinFactY="14292" custLinFactNeighborX="-63064" custLinFactNeighborY="100000"/>
      <dgm:spPr/>
    </dgm:pt>
    <dgm:pt modelId="{7650734A-2947-48F2-A3A8-96C83B2A5022}" type="pres">
      <dgm:prSet presAssocID="{AD743D6F-A8AE-4871-83E5-B50FCB3DAB54}" presName="textRect" presStyleLbl="revTx" presStyleIdx="2" presStyleCnt="4" custLinFactNeighborX="-63064" custLinFactNeighborY="74756">
        <dgm:presLayoutVars>
          <dgm:bulletEnabled val="1"/>
        </dgm:presLayoutVars>
      </dgm:prSet>
      <dgm:spPr/>
      <dgm:t>
        <a:bodyPr/>
        <a:lstStyle/>
        <a:p>
          <a:endParaRPr lang="en-US"/>
        </a:p>
      </dgm:t>
    </dgm:pt>
    <dgm:pt modelId="{736A13B1-4DB0-4C9A-9FBD-B3D7DF42C228}" type="pres">
      <dgm:prSet presAssocID="{E799CEAB-ECE4-4BD8-9769-C7E5CC2D0E72}" presName="sibTrans" presStyleLbl="sibTrans2D1" presStyleIdx="0" presStyleCnt="0"/>
      <dgm:spPr/>
      <dgm:t>
        <a:bodyPr/>
        <a:lstStyle/>
        <a:p>
          <a:endParaRPr lang="en-US"/>
        </a:p>
      </dgm:t>
    </dgm:pt>
    <dgm:pt modelId="{7335F445-BFCA-4DD3-AB07-5010B3591BD5}" type="pres">
      <dgm:prSet presAssocID="{0C46726C-8E6C-4791-8E4E-7425D239FF39}" presName="compNode" presStyleCnt="0"/>
      <dgm:spPr/>
    </dgm:pt>
    <dgm:pt modelId="{05A85FCE-091D-47AF-AE36-060EE00CBACA}" type="pres">
      <dgm:prSet presAssocID="{0C46726C-8E6C-4791-8E4E-7425D239FF39}" presName="pictRect" presStyleLbl="node1" presStyleIdx="3" presStyleCnt="4" custScaleX="104901" custScaleY="52028" custLinFactNeighborX="-89483" custLinFactNeighborY="-32259"/>
      <dgm:spPr/>
    </dgm:pt>
    <dgm:pt modelId="{DF307668-81DE-44F1-AD05-196867B2793B}" type="pres">
      <dgm:prSet presAssocID="{0C46726C-8E6C-4791-8E4E-7425D239FF39}" presName="textRect" presStyleLbl="revTx" presStyleIdx="3" presStyleCnt="4" custScaleX="85856" custScaleY="70558" custLinFactY="-100000" custLinFactNeighborX="-86841" custLinFactNeighborY="-115799">
        <dgm:presLayoutVars>
          <dgm:bulletEnabled val="1"/>
        </dgm:presLayoutVars>
      </dgm:prSet>
      <dgm:spPr/>
      <dgm:t>
        <a:bodyPr/>
        <a:lstStyle/>
        <a:p>
          <a:endParaRPr lang="en-US"/>
        </a:p>
      </dgm:t>
    </dgm:pt>
  </dgm:ptLst>
  <dgm:cxnLst>
    <dgm:cxn modelId="{ACBECB4B-D04C-4CD7-B68B-D0CBD70769E3}" srcId="{4351BDC2-46C6-4C38-88B1-754AE515155F}" destId="{AD743D6F-A8AE-4871-83E5-B50FCB3DAB54}" srcOrd="2" destOrd="0" parTransId="{34935929-FC85-4098-B6A7-31FFAD239E5E}" sibTransId="{E799CEAB-ECE4-4BD8-9769-C7E5CC2D0E72}"/>
    <dgm:cxn modelId="{03C3B246-E2CF-49E0-8D77-4AB27C080E34}" srcId="{4351BDC2-46C6-4C38-88B1-754AE515155F}" destId="{0C46726C-8E6C-4791-8E4E-7425D239FF39}" srcOrd="3" destOrd="0" parTransId="{CD6D6947-3C62-4290-A195-2443FD8392A7}" sibTransId="{6236AFFF-E03B-4E9B-AF7A-B8BF5B67A61F}"/>
    <dgm:cxn modelId="{4FFF1447-7906-47BC-9138-11247F0BC730}" type="presOf" srcId="{F7707D08-CCCD-4877-8D68-DFA2A47E6865}" destId="{32511DF5-286B-4B1E-8059-D338F123A697}" srcOrd="0" destOrd="0" presId="urn:microsoft.com/office/officeart/2005/8/layout/pList1"/>
    <dgm:cxn modelId="{90E7324B-E5E8-4EA6-AC8C-A558E4962EDA}" type="presOf" srcId="{CA76BC68-36A8-44FB-A23C-E07C8DFE325F}" destId="{C2F8A613-8107-4ABB-86DE-B24670B12842}" srcOrd="0" destOrd="0" presId="urn:microsoft.com/office/officeart/2005/8/layout/pList1"/>
    <dgm:cxn modelId="{E64405B8-8195-4E8A-A1E4-568C21784852}" type="presOf" srcId="{E799CEAB-ECE4-4BD8-9769-C7E5CC2D0E72}" destId="{736A13B1-4DB0-4C9A-9FBD-B3D7DF42C228}" srcOrd="0" destOrd="0" presId="urn:microsoft.com/office/officeart/2005/8/layout/pList1"/>
    <dgm:cxn modelId="{F8F02326-1D9F-4063-B6E8-97405E6500E6}" type="presOf" srcId="{0C46726C-8E6C-4791-8E4E-7425D239FF39}" destId="{DF307668-81DE-44F1-AD05-196867B2793B}" srcOrd="0" destOrd="0" presId="urn:microsoft.com/office/officeart/2005/8/layout/pList1"/>
    <dgm:cxn modelId="{04F3446F-BD5A-4BA5-BB22-B403776EAC6E}" type="presOf" srcId="{984C1F6A-D393-43CC-8625-965728DFCE53}" destId="{96843975-FAB2-49FD-8AD5-C66D63E02A5B}" srcOrd="0" destOrd="0" presId="urn:microsoft.com/office/officeart/2005/8/layout/pList1"/>
    <dgm:cxn modelId="{D5B5D84F-4FE1-416A-B119-1EF52C0D4258}" type="presOf" srcId="{4351BDC2-46C6-4C38-88B1-754AE515155F}" destId="{F5BBF8D6-DB90-415B-AF26-71AA4008C292}" srcOrd="0" destOrd="0" presId="urn:microsoft.com/office/officeart/2005/8/layout/pList1"/>
    <dgm:cxn modelId="{30B41758-CD5F-46F5-B276-61C3CFD414FF}" srcId="{4351BDC2-46C6-4C38-88B1-754AE515155F}" destId="{F7707D08-CCCD-4877-8D68-DFA2A47E6865}" srcOrd="1" destOrd="0" parTransId="{B552494F-8EB6-4497-A7E1-5241E1E30A6E}" sibTransId="{CA76BC68-36A8-44FB-A23C-E07C8DFE325F}"/>
    <dgm:cxn modelId="{3EC83D28-409C-476E-8ADB-4B574B1C4C2D}" type="presOf" srcId="{AD743D6F-A8AE-4871-83E5-B50FCB3DAB54}" destId="{7650734A-2947-48F2-A3A8-96C83B2A5022}" srcOrd="0" destOrd="0" presId="urn:microsoft.com/office/officeart/2005/8/layout/pList1"/>
    <dgm:cxn modelId="{35ADAB54-38D6-40A4-9397-D582CC9A9F6C}" type="presOf" srcId="{0D1C84A3-10A4-407B-BA16-35F1E6FCC9B6}" destId="{0A1FAAF4-EFFD-4568-9E97-EA49361E23A0}" srcOrd="0" destOrd="0" presId="urn:microsoft.com/office/officeart/2005/8/layout/pList1"/>
    <dgm:cxn modelId="{BD824DA5-22A3-4BC2-8B1B-7872D86D9A23}" srcId="{4351BDC2-46C6-4C38-88B1-754AE515155F}" destId="{0D1C84A3-10A4-407B-BA16-35F1E6FCC9B6}" srcOrd="0" destOrd="0" parTransId="{2D909171-6025-41C6-AC64-507F8D115AB5}" sibTransId="{984C1F6A-D393-43CC-8625-965728DFCE53}"/>
    <dgm:cxn modelId="{B81DBDBF-1686-403A-B542-1B7882BD2177}" type="presParOf" srcId="{F5BBF8D6-DB90-415B-AF26-71AA4008C292}" destId="{5FEEFA74-CC9E-4280-884A-ADAEE63A5A98}" srcOrd="0" destOrd="0" presId="urn:microsoft.com/office/officeart/2005/8/layout/pList1"/>
    <dgm:cxn modelId="{EA43B2A0-98E9-4009-A4D6-E530A3449ACA}" type="presParOf" srcId="{5FEEFA74-CC9E-4280-884A-ADAEE63A5A98}" destId="{5C40F1F9-ABC0-4B49-B14D-35BDE3840B80}" srcOrd="0" destOrd="0" presId="urn:microsoft.com/office/officeart/2005/8/layout/pList1"/>
    <dgm:cxn modelId="{64A03AF3-5905-487F-A62B-B5D149746BF6}" type="presParOf" srcId="{5FEEFA74-CC9E-4280-884A-ADAEE63A5A98}" destId="{0A1FAAF4-EFFD-4568-9E97-EA49361E23A0}" srcOrd="1" destOrd="0" presId="urn:microsoft.com/office/officeart/2005/8/layout/pList1"/>
    <dgm:cxn modelId="{887E7CE3-1C06-4EAB-83F0-3C11A2304334}" type="presParOf" srcId="{F5BBF8D6-DB90-415B-AF26-71AA4008C292}" destId="{96843975-FAB2-49FD-8AD5-C66D63E02A5B}" srcOrd="1" destOrd="0" presId="urn:microsoft.com/office/officeart/2005/8/layout/pList1"/>
    <dgm:cxn modelId="{314B82E5-F15C-4766-9982-4E415D700E0D}" type="presParOf" srcId="{F5BBF8D6-DB90-415B-AF26-71AA4008C292}" destId="{EA3A729C-C95A-4B04-B27A-49C2134BB1FB}" srcOrd="2" destOrd="0" presId="urn:microsoft.com/office/officeart/2005/8/layout/pList1"/>
    <dgm:cxn modelId="{3D7430E8-E34D-4465-A7D0-594563C54F81}" type="presParOf" srcId="{EA3A729C-C95A-4B04-B27A-49C2134BB1FB}" destId="{4EF72BA0-2E2E-4A08-AF65-B94F7E042B6B}" srcOrd="0" destOrd="0" presId="urn:microsoft.com/office/officeart/2005/8/layout/pList1"/>
    <dgm:cxn modelId="{EBAB7474-97E8-4FA8-857D-66132A7C4FEB}" type="presParOf" srcId="{EA3A729C-C95A-4B04-B27A-49C2134BB1FB}" destId="{32511DF5-286B-4B1E-8059-D338F123A697}" srcOrd="1" destOrd="0" presId="urn:microsoft.com/office/officeart/2005/8/layout/pList1"/>
    <dgm:cxn modelId="{567B9696-3CCB-42D1-8C11-22DD647AE4AE}" type="presParOf" srcId="{F5BBF8D6-DB90-415B-AF26-71AA4008C292}" destId="{C2F8A613-8107-4ABB-86DE-B24670B12842}" srcOrd="3" destOrd="0" presId="urn:microsoft.com/office/officeart/2005/8/layout/pList1"/>
    <dgm:cxn modelId="{7E4C9F76-B2E6-448D-8C7B-FF6C18CECD1D}" type="presParOf" srcId="{F5BBF8D6-DB90-415B-AF26-71AA4008C292}" destId="{1B714F77-FB37-497A-B1A2-BE4E8D9D91C8}" srcOrd="4" destOrd="0" presId="urn:microsoft.com/office/officeart/2005/8/layout/pList1"/>
    <dgm:cxn modelId="{3DD65874-EAF0-4C65-B80D-75BA123A33A9}" type="presParOf" srcId="{1B714F77-FB37-497A-B1A2-BE4E8D9D91C8}" destId="{3BC62F9D-FA67-4314-933E-E690B9C2D740}" srcOrd="0" destOrd="0" presId="urn:microsoft.com/office/officeart/2005/8/layout/pList1"/>
    <dgm:cxn modelId="{3DDEBB81-A62B-43E4-B25D-AEA42814977D}" type="presParOf" srcId="{1B714F77-FB37-497A-B1A2-BE4E8D9D91C8}" destId="{7650734A-2947-48F2-A3A8-96C83B2A5022}" srcOrd="1" destOrd="0" presId="urn:microsoft.com/office/officeart/2005/8/layout/pList1"/>
    <dgm:cxn modelId="{D48B71EE-7986-4A38-9574-A2AF19830C9F}" type="presParOf" srcId="{F5BBF8D6-DB90-415B-AF26-71AA4008C292}" destId="{736A13B1-4DB0-4C9A-9FBD-B3D7DF42C228}" srcOrd="5" destOrd="0" presId="urn:microsoft.com/office/officeart/2005/8/layout/pList1"/>
    <dgm:cxn modelId="{C7ED1FCF-F42B-4AA0-ACC9-9A34D22A3C3D}" type="presParOf" srcId="{F5BBF8D6-DB90-415B-AF26-71AA4008C292}" destId="{7335F445-BFCA-4DD3-AB07-5010B3591BD5}" srcOrd="6" destOrd="0" presId="urn:microsoft.com/office/officeart/2005/8/layout/pList1"/>
    <dgm:cxn modelId="{4AEB5EDC-081E-4574-A164-6F29AA7DE13F}" type="presParOf" srcId="{7335F445-BFCA-4DD3-AB07-5010B3591BD5}" destId="{05A85FCE-091D-47AF-AE36-060EE00CBACA}" srcOrd="0" destOrd="0" presId="urn:microsoft.com/office/officeart/2005/8/layout/pList1"/>
    <dgm:cxn modelId="{AB351E6E-C8F4-4614-B8E9-DF6DBAC6B8E5}" type="presParOf" srcId="{7335F445-BFCA-4DD3-AB07-5010B3591BD5}" destId="{DF307668-81DE-44F1-AD05-196867B2793B}" srcOrd="1" destOrd="0" presId="urn:microsoft.com/office/officeart/2005/8/layout/pList1"/>
  </dgm:cxnLst>
  <dgm:bg/>
  <dgm:whole/>
</dgm:dataModel>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4" tIns="46222" rIns="92444" bIns="46222" rtlCol="0"/>
          <a:lstStyle>
            <a:lvl1pPr algn="l">
              <a:defRPr sz="1200"/>
            </a:lvl1pPr>
          </a:lstStyle>
          <a:p>
            <a:endParaRPr lang="en-US"/>
          </a:p>
        </p:txBody>
      </p:sp>
      <p:sp>
        <p:nvSpPr>
          <p:cNvPr id="3" name="Date Placeholder 2"/>
          <p:cNvSpPr>
            <a:spLocks noGrp="1"/>
          </p:cNvSpPr>
          <p:nvPr>
            <p:ph type="dt" sz="quarter" idx="1"/>
          </p:nvPr>
        </p:nvSpPr>
        <p:spPr>
          <a:xfrm>
            <a:off x="3898103" y="0"/>
            <a:ext cx="2982119" cy="464820"/>
          </a:xfrm>
          <a:prstGeom prst="rect">
            <a:avLst/>
          </a:prstGeom>
        </p:spPr>
        <p:txBody>
          <a:bodyPr vert="horz" lIns="92444" tIns="46222" rIns="92444" bIns="46222" rtlCol="0"/>
          <a:lstStyle>
            <a:lvl1pPr algn="r">
              <a:defRPr sz="1200"/>
            </a:lvl1pPr>
          </a:lstStyle>
          <a:p>
            <a:fld id="{A41CFB47-7456-405A-961A-4744C43FBB23}" type="datetimeFigureOut">
              <a:rPr lang="en-US" smtClean="0"/>
              <a:pPr/>
              <a:t>12/19/2012</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2444" tIns="46222" rIns="92444" bIns="46222" rtlCol="0" anchor="b"/>
          <a:lstStyle>
            <a:lvl1pPr algn="l">
              <a:defRPr sz="1200"/>
            </a:lvl1pPr>
          </a:lstStyle>
          <a:p>
            <a:endParaRPr lang="en-US"/>
          </a:p>
        </p:txBody>
      </p:sp>
      <p:sp>
        <p:nvSpPr>
          <p:cNvPr id="5" name="Slide Number Placeholder 4"/>
          <p:cNvSpPr>
            <a:spLocks noGrp="1"/>
          </p:cNvSpPr>
          <p:nvPr>
            <p:ph type="sldNum" sz="quarter" idx="3"/>
          </p:nvPr>
        </p:nvSpPr>
        <p:spPr>
          <a:xfrm>
            <a:off x="3898103" y="8829967"/>
            <a:ext cx="2982119" cy="464820"/>
          </a:xfrm>
          <a:prstGeom prst="rect">
            <a:avLst/>
          </a:prstGeom>
        </p:spPr>
        <p:txBody>
          <a:bodyPr vert="horz" lIns="92444" tIns="46222" rIns="92444" bIns="46222" rtlCol="0" anchor="b"/>
          <a:lstStyle>
            <a:lvl1pPr algn="r">
              <a:defRPr sz="1200"/>
            </a:lvl1pPr>
          </a:lstStyle>
          <a:p>
            <a:fld id="{4860A026-756D-4FC9-884A-2A5DF8369E3C}"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4" tIns="46222" rIns="92444" bIns="46222" rtlCol="0"/>
          <a:lstStyle>
            <a:lvl1pPr algn="l">
              <a:defRPr sz="1200"/>
            </a:lvl1pPr>
          </a:lstStyle>
          <a:p>
            <a:endParaRPr lang="en-US"/>
          </a:p>
        </p:txBody>
      </p:sp>
      <p:sp>
        <p:nvSpPr>
          <p:cNvPr id="3" name="Date Placeholder 2"/>
          <p:cNvSpPr>
            <a:spLocks noGrp="1"/>
          </p:cNvSpPr>
          <p:nvPr>
            <p:ph type="dt" idx="1"/>
          </p:nvPr>
        </p:nvSpPr>
        <p:spPr>
          <a:xfrm>
            <a:off x="3898103" y="0"/>
            <a:ext cx="2982119" cy="464820"/>
          </a:xfrm>
          <a:prstGeom prst="rect">
            <a:avLst/>
          </a:prstGeom>
        </p:spPr>
        <p:txBody>
          <a:bodyPr vert="horz" lIns="92444" tIns="46222" rIns="92444" bIns="46222" rtlCol="0"/>
          <a:lstStyle>
            <a:lvl1pPr algn="r">
              <a:defRPr sz="1200"/>
            </a:lvl1pPr>
          </a:lstStyle>
          <a:p>
            <a:fld id="{50379B1B-7885-460B-94F5-CE8ECEB95D26}" type="datetimeFigureOut">
              <a:rPr lang="en-US" smtClean="0"/>
              <a:pPr/>
              <a:t>12/19/2012</a:t>
            </a:fld>
            <a:endParaRPr lang="en-US"/>
          </a:p>
        </p:txBody>
      </p:sp>
      <p:sp>
        <p:nvSpPr>
          <p:cNvPr id="4" name="Slide Image Placeholder 3"/>
          <p:cNvSpPr>
            <a:spLocks noGrp="1" noRot="1" noChangeAspect="1"/>
          </p:cNvSpPr>
          <p:nvPr>
            <p:ph type="sldImg" idx="2"/>
          </p:nvPr>
        </p:nvSpPr>
        <p:spPr>
          <a:xfrm>
            <a:off x="1119188" y="696913"/>
            <a:ext cx="4646612" cy="3486150"/>
          </a:xfrm>
          <a:prstGeom prst="rect">
            <a:avLst/>
          </a:prstGeom>
          <a:noFill/>
          <a:ln w="12700">
            <a:solidFill>
              <a:prstClr val="black"/>
            </a:solidFill>
          </a:ln>
        </p:spPr>
        <p:txBody>
          <a:bodyPr vert="horz" lIns="92444" tIns="46222" rIns="92444" bIns="46222"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4" tIns="46222" rIns="92444" bIns="4622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2444" tIns="46222" rIns="92444" bIns="46222" rtlCol="0" anchor="b"/>
          <a:lstStyle>
            <a:lvl1pPr algn="l">
              <a:defRPr sz="1200"/>
            </a:lvl1pPr>
          </a:lstStyle>
          <a:p>
            <a:endParaRPr lang="en-US"/>
          </a:p>
        </p:txBody>
      </p:sp>
      <p:sp>
        <p:nvSpPr>
          <p:cNvPr id="7" name="Slide Number Placeholder 6"/>
          <p:cNvSpPr>
            <a:spLocks noGrp="1"/>
          </p:cNvSpPr>
          <p:nvPr>
            <p:ph type="sldNum" sz="quarter" idx="5"/>
          </p:nvPr>
        </p:nvSpPr>
        <p:spPr>
          <a:xfrm>
            <a:off x="3898103" y="8829967"/>
            <a:ext cx="2982119" cy="464820"/>
          </a:xfrm>
          <a:prstGeom prst="rect">
            <a:avLst/>
          </a:prstGeom>
        </p:spPr>
        <p:txBody>
          <a:bodyPr vert="horz" lIns="92444" tIns="46222" rIns="92444" bIns="46222" rtlCol="0" anchor="b"/>
          <a:lstStyle>
            <a:lvl1pPr algn="r">
              <a:defRPr sz="1200"/>
            </a:lvl1pPr>
          </a:lstStyle>
          <a:p>
            <a:fld id="{02C901C8-56EE-449A-A271-7DF783EE1E2E}"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l-GR" dirty="0" smtClean="0"/>
              <a:t>ΔΙΑΦΑΝΕΙΑ  4: </a:t>
            </a:r>
          </a:p>
          <a:p>
            <a:endParaRPr lang="el-GR" dirty="0" smtClean="0"/>
          </a:p>
          <a:p>
            <a:pPr algn="just"/>
            <a:r>
              <a:rPr lang="el-GR" dirty="0" smtClean="0"/>
              <a:t>1. Πολλές έρευνες εμπλέκουν τη χρήση νέων τεχνολογιών στη διδασκαλία των Φ.Ε. </a:t>
            </a:r>
          </a:p>
          <a:p>
            <a:pPr algn="just"/>
            <a:r>
              <a:rPr lang="el-GR" dirty="0" smtClean="0"/>
              <a:t>Η χρήση Νέων Τεχνολογιών, χωρίς τη σύνδεσή τους με τους επιδιωκόμενους στόχους μάθησης συχνά κρατούν ψηλό το ενδιαφέρον των μαθητών, χωρίς όμως αντίστοιχα υψηλά αποτελέσματα μάθησης. ( </a:t>
            </a:r>
            <a:r>
              <a:rPr lang="en-GB" dirty="0" err="1" smtClean="0"/>
              <a:t>Jimoyiannis</a:t>
            </a:r>
            <a:r>
              <a:rPr lang="el-GR" dirty="0" smtClean="0"/>
              <a:t> &amp; Κ</a:t>
            </a:r>
            <a:r>
              <a:rPr lang="en-GB" dirty="0" err="1" smtClean="0"/>
              <a:t>omis</a:t>
            </a:r>
            <a:r>
              <a:rPr lang="el-GR" dirty="0" smtClean="0"/>
              <a:t>, 2001). </a:t>
            </a:r>
            <a:endParaRPr lang="en-US" dirty="0" smtClean="0"/>
          </a:p>
          <a:p>
            <a:endParaRPr lang="el-GR" dirty="0" smtClean="0"/>
          </a:p>
          <a:p>
            <a:r>
              <a:rPr lang="el-GR" dirty="0" smtClean="0"/>
              <a:t>2.Ο κάθε μαθητής αντιλαμβάνεται και ερμηνεύει μια εξωτερική αναπαράσταση με βάση τις νοητικές αναπαραστάσεις που έχει ήδη οικοδομήσει ως αποτέλεσμα προηγούμενων γνώσεων και εμπειριών, ( </a:t>
            </a:r>
            <a:r>
              <a:rPr lang="en-US" dirty="0" err="1" smtClean="0"/>
              <a:t>Schnotz</a:t>
            </a:r>
            <a:r>
              <a:rPr lang="el-GR" dirty="0" smtClean="0"/>
              <a:t> &amp; </a:t>
            </a:r>
            <a:r>
              <a:rPr lang="en-US" dirty="0" smtClean="0"/>
              <a:t>K</a:t>
            </a:r>
            <a:r>
              <a:rPr lang="el-GR" dirty="0" smtClean="0"/>
              <a:t>ü</a:t>
            </a:r>
            <a:r>
              <a:rPr lang="en-US" dirty="0" err="1" smtClean="0"/>
              <a:t>rschner</a:t>
            </a:r>
            <a:r>
              <a:rPr lang="el-GR" dirty="0" smtClean="0"/>
              <a:t>, 2008, ; </a:t>
            </a:r>
            <a:r>
              <a:rPr lang="en-US" dirty="0" err="1" smtClean="0"/>
              <a:t>Slof</a:t>
            </a:r>
            <a:r>
              <a:rPr lang="en-US" dirty="0" smtClean="0"/>
              <a:t> et al</a:t>
            </a:r>
            <a:r>
              <a:rPr lang="el-GR" dirty="0" smtClean="0"/>
              <a:t>, 2010)</a:t>
            </a:r>
            <a:r>
              <a:rPr lang="en-US" dirty="0" smtClean="0"/>
              <a:t>.</a:t>
            </a:r>
          </a:p>
          <a:p>
            <a:pPr algn="just"/>
            <a:r>
              <a:rPr lang="el-GR" dirty="0" smtClean="0"/>
              <a:t>Με την ορθή τεχνολογική υποστήριξη των Η.Υ. στις Φ.Ε. ο μαθητής καλλιεργεί την ικανότητα να αυτενεργεί, να συνεργάζεται, να εξερευνά και να διερευνά και να αξιολογεί τις πληροφορίες αναπτύσσοντας δεξιότητες στις επιστημονικές διαδικασίες. </a:t>
            </a:r>
            <a:endParaRPr lang="en-US" dirty="0" smtClean="0"/>
          </a:p>
          <a:p>
            <a:endParaRPr lang="el-GR" dirty="0" smtClean="0"/>
          </a:p>
          <a:p>
            <a:pPr>
              <a:buNone/>
            </a:pPr>
            <a:r>
              <a:rPr lang="el-GR" dirty="0" smtClean="0"/>
              <a:t>3.</a:t>
            </a:r>
            <a:r>
              <a:rPr lang="el-GR" baseline="0" dirty="0" smtClean="0"/>
              <a:t> </a:t>
            </a:r>
            <a:r>
              <a:rPr lang="el-GR" dirty="0" smtClean="0"/>
              <a:t>Οι ιδέες που διαμορφώνουν οι μαθητές μέσω των αισθήσεων και της κοινωνικής τους αλληλεπίδρασης:</a:t>
            </a:r>
          </a:p>
          <a:p>
            <a:pPr>
              <a:buNone/>
            </a:pPr>
            <a:endParaRPr lang="el-GR" dirty="0" smtClean="0"/>
          </a:p>
          <a:p>
            <a:pPr>
              <a:buFont typeface="Wingdings" pitchFamily="2" charset="2"/>
              <a:buChar char="q"/>
            </a:pPr>
            <a:r>
              <a:rPr lang="el-GR" dirty="0" smtClean="0"/>
              <a:t>διαφοροποιούνται από την ορθή επιστημονική γνώση          ( </a:t>
            </a:r>
            <a:r>
              <a:rPr lang="en-GB" dirty="0" smtClean="0"/>
              <a:t>Driver et al</a:t>
            </a:r>
            <a:r>
              <a:rPr lang="el-GR" dirty="0" smtClean="0"/>
              <a:t>., 1993 ).</a:t>
            </a:r>
          </a:p>
          <a:p>
            <a:pPr>
              <a:buFont typeface="Wingdings" pitchFamily="2" charset="2"/>
              <a:buChar char="q"/>
            </a:pPr>
            <a:r>
              <a:rPr lang="el-GR" dirty="0" smtClean="0"/>
              <a:t> είναι βαθιά ριζωμένες πεποιθήσεις με μεγάλη ερευνητική δύναμη για τους ίδιους (</a:t>
            </a:r>
            <a:r>
              <a:rPr lang="en-GB" dirty="0" err="1" smtClean="0"/>
              <a:t>Duit</a:t>
            </a:r>
            <a:r>
              <a:rPr lang="el-GR" dirty="0" smtClean="0"/>
              <a:t>, 1995). </a:t>
            </a:r>
          </a:p>
          <a:p>
            <a:pPr>
              <a:buFont typeface="Wingdings" pitchFamily="2" charset="2"/>
              <a:buChar char="q"/>
            </a:pPr>
            <a:r>
              <a:rPr lang="el-GR" dirty="0" smtClean="0"/>
              <a:t>Αποτελούν ολοκληρωμένα νοητικά σχήματα ερμηνείας του κόσμου που τους περιβάλλει, τα οποία έχουν εσωτερική συνοχή ( Βοσνιάδου, 1994 ). </a:t>
            </a:r>
          </a:p>
          <a:p>
            <a:pPr>
              <a:buFont typeface="Wingdings" pitchFamily="2" charset="2"/>
              <a:buChar char="q"/>
            </a:pPr>
            <a:r>
              <a:rPr lang="el-GR" dirty="0" smtClean="0"/>
              <a:t>παρουσιάζουν μεγάλη αντίσταση σε οποιαδήποτε προσπάθεια τροποποίησής τους ( </a:t>
            </a:r>
            <a:r>
              <a:rPr lang="en-GB" dirty="0" smtClean="0"/>
              <a:t>Driver et al</a:t>
            </a:r>
            <a:r>
              <a:rPr lang="el-GR" dirty="0" smtClean="0"/>
              <a:t>., 1998 ). </a:t>
            </a:r>
            <a:endParaRPr lang="en-US" dirty="0" smtClean="0"/>
          </a:p>
          <a:p>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439">
              <a:defRPr/>
            </a:pPr>
            <a:r>
              <a:rPr lang="el-GR" dirty="0" smtClean="0"/>
              <a:t>Σ’ αυτό είναι πολύ πιθανό να συμβάλλει το γεγονός ότι ο αέρας είναι αόρατος και δεν μπορεί να γίνει αντιληπτός όταν δεν υπάρχει άνεμος ή ρεύματα αέρα (</a:t>
            </a:r>
            <a:r>
              <a:rPr lang="en-GB" dirty="0" smtClean="0"/>
              <a:t>Bar</a:t>
            </a:r>
            <a:r>
              <a:rPr lang="el-GR" dirty="0" smtClean="0"/>
              <a:t> &amp; </a:t>
            </a:r>
            <a:r>
              <a:rPr lang="en-GB" dirty="0" smtClean="0"/>
              <a:t>Travis</a:t>
            </a:r>
            <a:r>
              <a:rPr lang="el-GR" dirty="0" smtClean="0"/>
              <a:t>, 1991). Οι απόψεις των παιδιών σχετικά με αυτό το θέμα είναι συχνά ασταθείς και συγχυσμένες (</a:t>
            </a:r>
            <a:r>
              <a:rPr lang="en-GB" dirty="0" err="1" smtClean="0"/>
              <a:t>Stavy</a:t>
            </a:r>
            <a:r>
              <a:rPr lang="el-GR" dirty="0" smtClean="0"/>
              <a:t>, 1988) γεγονός που αποδεικνύει ότι δεν έχουν οικοδομήσει μια σταθερή και αμετάβλητη άποψη. Οι μαθητές δυσκολεύονται να κατανοήσουν ότι ο αέρας έχει βάρος (</a:t>
            </a:r>
            <a:r>
              <a:rPr lang="en-GB" dirty="0" smtClean="0"/>
              <a:t>Sere</a:t>
            </a:r>
            <a:r>
              <a:rPr lang="el-GR" dirty="0" smtClean="0"/>
              <a:t>, 1986;  </a:t>
            </a:r>
            <a:r>
              <a:rPr lang="en-GB" dirty="0" smtClean="0"/>
              <a:t>Lee at al</a:t>
            </a:r>
            <a:r>
              <a:rPr lang="el-GR" dirty="0" smtClean="0"/>
              <a:t>, 1993). Σε έρευνα που πραγματοποίησε η </a:t>
            </a:r>
            <a:r>
              <a:rPr lang="en-GB" dirty="0" smtClean="0"/>
              <a:t>Sere</a:t>
            </a:r>
            <a:r>
              <a:rPr lang="el-GR" dirty="0" smtClean="0"/>
              <a:t> (1986) σχετικά με την επίδραση που ασκεί ο αέρας σε μια ζυγαριά, διαπιστώθηκε ότι μόνο τα μισά παιδιά του δείγματος (11 με 12 ετών) είχαν κατανοήσει ότι ο αέρας έχει βάρος. Στην έρευνά μας τα ποσοστά ήταν αισθητά μικρότερα γιατί οι μαθητές του δείγματος (16 με 17 ετών) έχουν διδαχτεί τη σωματιδιακή θεωρία της ύλης.</a:t>
            </a:r>
            <a:endParaRPr lang="en-US" dirty="0" smtClean="0"/>
          </a:p>
          <a:p>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37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439">
              <a:defRPr/>
            </a:pPr>
            <a:r>
              <a:rPr lang="el-GR" dirty="0" smtClean="0"/>
              <a:t>Στο διάγραμμα 2 φαίνονται τα αποτελέσματα της επίδοσης των μαθητών της κάθε ομάδας στα προδιαγνωστικά και στα μεταδιαγνωστικά δοκίμια . Όπως φαίνεται στο διάγραμμα η ομάδα ελέγχου είχε μια άνοδο (20,70%). Από Μ.Ο. 10,82 στα 20 που  είχε στο προδιαγνωστικό δοκίμιο ανέβηκε στο 13,06 στο μεταδιαγνωστικό δοκίμιο. Η πειραματική ομάδα είχε μια σημαντική αύξηση (58,78%). Από Μ.Ο.10,82 στα 20 που  είχε στο προδιαγνωστικό δοκίμιο ανέβηκε στο 17,18 στο μεταδιαγνωστικό δοκίμιο.  Από τα δεδομένα αυτά φαίνεται ότι η διδακτική παρέμβαση που έγινε στη πειραματική ομάδα βελτίωσε αισθητά την εννοιολογική της κατανόηση πάνω στην κατανόηση της έννοιας της βαρύτητας.</a:t>
            </a:r>
            <a:endParaRPr lang="en-US" dirty="0" smtClean="0"/>
          </a:p>
          <a:p>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41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Για παράδειγμα θα μπορούσε να υπάρχει το πείραμα που εξετάζει κατά πόσο επηρεάζεται ο χρόνος που παραμένει αναμμένο ένα κερί μέσα σε ένα κλειστό γυάλινο δοχείο σε δύο περιπτώσεις: όταν το δοχείο είναι ακίνητο στο τραπέζι και όταν το δοχείο πέφτει ελεύθερα. (</a:t>
            </a:r>
            <a:r>
              <a:rPr lang="en-GB" dirty="0" smtClean="0"/>
              <a:t>Pearlman et al</a:t>
            </a:r>
            <a:r>
              <a:rPr lang="el-GR" dirty="0" smtClean="0"/>
              <a:t>, 1996; </a:t>
            </a:r>
            <a:r>
              <a:rPr lang="en-GB" dirty="0" smtClean="0"/>
              <a:t>Leyden</a:t>
            </a:r>
            <a:r>
              <a:rPr lang="el-GR" dirty="0" smtClean="0"/>
              <a:t>, 1996). </a:t>
            </a:r>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49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439">
              <a:defRPr/>
            </a:pPr>
            <a:r>
              <a:rPr lang="el-GR" dirty="0" smtClean="0"/>
              <a:t>Α. </a:t>
            </a:r>
            <a:r>
              <a:rPr lang="el-GR" dirty="0" smtClean="0"/>
              <a:t>Θα πρέπει να προστεθούν στα ήδη υπάρχοντα ΨΕΠ δραστηριότητες και προσομοιώσεις που να συσχετίζουν τη βαρύτητα με τέτοια φαινόμενα. Π.χ. Να παρουσιάζεται μια προσομοίωση με έναν αστροναύτη που να αιωρείται στο διάστημα και να έχει μπροστά του δύο πέτρες με διαφορετικές μάζες μεταξύ τους. Να ζητείται από το μαθητή να προβλέψει και να δικαιολογήσει αν είναι το ίδιο εύκολο να μετακινήσει τις δύο πέτρες ο αστροναύτης και ακολούθως να παρουσιάζεται τι θα συμβεί. Επίσης θα μπορούσε να κινούνται δύο πέτρες διαφορετικής μάζας προς τον αστροναύτη και η ερώτηση να αφορά το βαθμό δυσκολίας αν ο αστροναύτης δοκιμάσει να τις σταματήσει ή να τους αλλάξει πορεία.</a:t>
            </a:r>
            <a:endParaRPr lang="en-US" dirty="0" smtClean="0"/>
          </a:p>
          <a:p>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53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12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Α. Συμφωνία με τα αποτελέσματα των προηγούμενων ερευνών των </a:t>
            </a:r>
            <a:r>
              <a:rPr lang="en-US" dirty="0" smtClean="0"/>
              <a:t>Watts</a:t>
            </a:r>
            <a:r>
              <a:rPr lang="el-GR" dirty="0" smtClean="0"/>
              <a:t> (1982, 1983), </a:t>
            </a:r>
            <a:r>
              <a:rPr lang="en-US" dirty="0" smtClean="0"/>
              <a:t>Bar</a:t>
            </a:r>
            <a:r>
              <a:rPr lang="el-GR" dirty="0" smtClean="0"/>
              <a:t>, </a:t>
            </a:r>
            <a:r>
              <a:rPr lang="en-US" dirty="0" err="1" smtClean="0"/>
              <a:t>Zinn</a:t>
            </a:r>
            <a:r>
              <a:rPr lang="el-GR" dirty="0" smtClean="0"/>
              <a:t> &amp; </a:t>
            </a:r>
            <a:r>
              <a:rPr lang="en-US" dirty="0" smtClean="0"/>
              <a:t>Rubin</a:t>
            </a:r>
            <a:r>
              <a:rPr lang="el-GR" dirty="0" smtClean="0"/>
              <a:t> (1997), </a:t>
            </a:r>
            <a:r>
              <a:rPr lang="en-US" dirty="0" smtClean="0"/>
              <a:t>Bar</a:t>
            </a:r>
            <a:r>
              <a:rPr lang="el-GR" dirty="0" smtClean="0"/>
              <a:t>, </a:t>
            </a:r>
            <a:r>
              <a:rPr lang="en-US" dirty="0" err="1" smtClean="0"/>
              <a:t>Zinn</a:t>
            </a:r>
            <a:r>
              <a:rPr lang="el-GR" dirty="0" smtClean="0"/>
              <a:t> &amp; </a:t>
            </a:r>
            <a:r>
              <a:rPr lang="en-US" dirty="0" err="1" smtClean="0"/>
              <a:t>Coldmutz</a:t>
            </a:r>
            <a:r>
              <a:rPr lang="el-GR" dirty="0" smtClean="0"/>
              <a:t> (1994), </a:t>
            </a:r>
            <a:r>
              <a:rPr lang="en-US" dirty="0" err="1" smtClean="0"/>
              <a:t>Minsterll</a:t>
            </a:r>
            <a:r>
              <a:rPr lang="el-GR" dirty="0" smtClean="0"/>
              <a:t>, (1982), </a:t>
            </a:r>
            <a:r>
              <a:rPr lang="en-US" dirty="0" err="1" smtClean="0"/>
              <a:t>Noce</a:t>
            </a:r>
            <a:r>
              <a:rPr lang="en-US" dirty="0" smtClean="0"/>
              <a:t> et al</a:t>
            </a:r>
            <a:r>
              <a:rPr lang="el-GR" dirty="0" smtClean="0"/>
              <a:t>. (1988), </a:t>
            </a:r>
            <a:r>
              <a:rPr lang="en-US" dirty="0" smtClean="0"/>
              <a:t>Philips</a:t>
            </a:r>
            <a:r>
              <a:rPr lang="el-GR" dirty="0" smtClean="0"/>
              <a:t> (1991) και </a:t>
            </a:r>
            <a:r>
              <a:rPr lang="en-US" dirty="0" err="1" smtClean="0"/>
              <a:t>Ruggierro</a:t>
            </a:r>
            <a:r>
              <a:rPr lang="en-US" dirty="0" smtClean="0"/>
              <a:t> et al</a:t>
            </a:r>
            <a:r>
              <a:rPr lang="el-GR" dirty="0" smtClean="0"/>
              <a:t>. (1985) .</a:t>
            </a:r>
          </a:p>
          <a:p>
            <a:pPr defTabSz="924439">
              <a:defRPr/>
            </a:pPr>
            <a:r>
              <a:rPr lang="el-GR" dirty="0" smtClean="0"/>
              <a:t>Β. Οι μαθητές αυτοί θεωρούν ότι το δυναμόμετρο μετρά μόνο τη δύναμη του βάρους οπότε αφαιρώντας τον αέρα μεγαλώνει η ένδειξη του δυναμόμετρου κι έτσι κατά την άποψή τους μεγαλώνει και η δύναμη της βαρύτητας. Δεν αντιλαμβάνονται ότι το δυναμόμετρο όταν υπάρχει αέρας μετρά την συνισταμένη των δυνάμεων </a:t>
            </a:r>
            <a:r>
              <a:rPr lang="en-GB" dirty="0" smtClean="0"/>
              <a:t>F</a:t>
            </a:r>
            <a:r>
              <a:rPr lang="el-GR" dirty="0" smtClean="0"/>
              <a:t>΄=</a:t>
            </a:r>
            <a:r>
              <a:rPr lang="en-GB" dirty="0" smtClean="0"/>
              <a:t>F</a:t>
            </a:r>
            <a:r>
              <a:rPr lang="el-GR" dirty="0" smtClean="0"/>
              <a:t>=</a:t>
            </a:r>
            <a:r>
              <a:rPr lang="en-GB" dirty="0" smtClean="0"/>
              <a:t>B</a:t>
            </a:r>
            <a:r>
              <a:rPr lang="el-GR" dirty="0" smtClean="0"/>
              <a:t>-</a:t>
            </a:r>
            <a:r>
              <a:rPr lang="en-GB" dirty="0" smtClean="0"/>
              <a:t>A</a:t>
            </a:r>
            <a:r>
              <a:rPr lang="el-GR" dirty="0" smtClean="0"/>
              <a:t> όπου Α: η άνωση που ασκείται από τον ατμοσφαιρικό αέρα, χωρίς ατμοσφαιρικό αέρα </a:t>
            </a:r>
            <a:r>
              <a:rPr lang="en-GB" dirty="0" smtClean="0"/>
              <a:t>F</a:t>
            </a:r>
            <a:r>
              <a:rPr lang="el-GR" dirty="0" smtClean="0"/>
              <a:t>΄= </a:t>
            </a:r>
            <a:r>
              <a:rPr lang="en-GB" dirty="0" smtClean="0"/>
              <a:t>F</a:t>
            </a:r>
            <a:r>
              <a:rPr lang="el-GR" dirty="0" smtClean="0"/>
              <a:t>=</a:t>
            </a:r>
            <a:r>
              <a:rPr lang="en-GB" dirty="0" smtClean="0"/>
              <a:t>B</a:t>
            </a:r>
            <a:r>
              <a:rPr lang="el-GR" dirty="0" smtClean="0"/>
              <a:t>, αλλά και στις δύο περιπτώσεις η δύναμη της βαρύτητας Β είναι η ίδια και δεν είναι απαραίτητα ίση με την ένδειξη του δυναμόμετρου. </a:t>
            </a:r>
            <a:endParaRPr lang="en-US" dirty="0" smtClean="0"/>
          </a:p>
          <a:p>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20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l-GR" dirty="0" smtClean="0"/>
              <a:t>Α.</a:t>
            </a:r>
            <a:r>
              <a:rPr lang="el-GR" baseline="0" dirty="0" smtClean="0"/>
              <a:t> </a:t>
            </a:r>
            <a:r>
              <a:rPr lang="el-GR" dirty="0" smtClean="0"/>
              <a:t>Η κατανόηση της βαρύτητας, ως η δύναμη που κάνει τα πράγματα να πέφτουν προς το κέντρο της Γης  αναμένεται από τους μαθητές, τόσο στην πρωτοβάθμια όσο και στη δευτεροβάθμια εκπαίδευση ( Smith και Peacock, 1992, ; Sneider και Ohadi, 1998 ) και σε πολλές περιπτώσεις, οι μαθητές επικαλούνται την ιδέα της βαρύτητας για να εξηγήσουν το φαινόμενο της ελεύθερης πτώσης (</a:t>
            </a:r>
            <a:r>
              <a:rPr lang="en-US" dirty="0" err="1" smtClean="0"/>
              <a:t>Ameh</a:t>
            </a:r>
            <a:r>
              <a:rPr lang="el-GR" dirty="0" smtClean="0"/>
              <a:t>, 1987; </a:t>
            </a:r>
            <a:r>
              <a:rPr lang="en-US" dirty="0" smtClean="0"/>
              <a:t>Bar et al</a:t>
            </a:r>
            <a:r>
              <a:rPr lang="el-GR" dirty="0" smtClean="0"/>
              <a:t>, 1994, 1997; </a:t>
            </a:r>
            <a:r>
              <a:rPr lang="en-US" dirty="0" err="1" smtClean="0"/>
              <a:t>Noce</a:t>
            </a:r>
            <a:r>
              <a:rPr lang="en-US" dirty="0" smtClean="0"/>
              <a:t> et al</a:t>
            </a:r>
            <a:r>
              <a:rPr lang="el-GR" dirty="0" smtClean="0"/>
              <a:t>, 1988; </a:t>
            </a:r>
            <a:r>
              <a:rPr lang="en-US" dirty="0" smtClean="0"/>
              <a:t>Watts</a:t>
            </a:r>
            <a:r>
              <a:rPr lang="el-GR" dirty="0" smtClean="0"/>
              <a:t> &amp;</a:t>
            </a:r>
            <a:r>
              <a:rPr lang="en-US" dirty="0" err="1" smtClean="0"/>
              <a:t>Zylbersztajn</a:t>
            </a:r>
            <a:r>
              <a:rPr lang="el-GR" dirty="0" smtClean="0"/>
              <a:t>, 1981).</a:t>
            </a:r>
          </a:p>
          <a:p>
            <a:r>
              <a:rPr lang="el-GR" dirty="0" smtClean="0"/>
              <a:t>Β. Όλοι οι μαθητές μας στις επεξηγήσεις τους περιέγραφαν  πως το φτερό και η πέτρα φτάνουν ταυτόχρονα στο έδαφος, αφού αφήνονται από το ίδιο ύψος και δεν υπάρχει αέρας στο σωλήνα. Αυτό συμβαίνει γιατί διδάχτηκαν την ελεύθερη πτώση στην Α΄ Λυκείου και πραγματοποίησαν το συγκεκριμμένο πείραμα με αερόκενο σωλήνα. Παρόλα αυτά όμως, η πλειοψηφία τους δεν  μπορεί να διακρίνει την έννοια του βάρους από την ένταση της έντασης του πεδίου βαρύτητας και θεωρούν ότι τα δύο σώματα φτάνουν στο έδαφος ταυτόχρονα γιατί έχουν το ίδιο βάρος. Τα προηγούμενα αποδεικνύουν ότι ακόμα κι αν γίνεται ένα πείραμα στην τάξη, αν δεν υποστηρίζεται από τις κατάλληλες διερευνητικές ερωτήσεις, δεν μπορεί να φέρει την επιθυμητή εννοιολογική αλλαγή.</a:t>
            </a:r>
          </a:p>
          <a:p>
            <a:r>
              <a:rPr lang="el-GR" dirty="0" smtClean="0"/>
              <a:t>Γ. Μια τελευταία παρατήρηση είναι το ότι κανένας μαθητής δεν δοκίμασε να σχεδιάσει δυνάμεις στα σώματα και να εφαρμόσει το δεύτερο νόμο του Νεύτωνα, αν και είχαν διδαχτεί τους νόμους του Νεύτωνα δύο μήνες πριν. </a:t>
            </a:r>
          </a:p>
          <a:p>
            <a:r>
              <a:rPr lang="el-GR" dirty="0" smtClean="0"/>
              <a:t>Δ. Στην ερώτηση αυτή έχουμε και πάλι ένα σωλήνα κενού όπως και στην περίπτωση της γυάλινης φιάλης της ερώτησης 1. Οι ίδιοι μαθητές που απάντησαν ότι αν αφαιρέσουμε τον αέρα από τη γυάλινη φιάλη της εικόνας 1, θα μειωθεί ή ακόμα θα μηδενιστεί η βαρύτητα, στην ερώτηση 3 απαντούν ότι ενώ αφαιρέσαμε τον αέρα ασκείται και στα δύο σώματα η ίδια βαρυτική δύναμη. Το βάρος Β=</a:t>
            </a:r>
            <a:r>
              <a:rPr lang="en-US" dirty="0" smtClean="0"/>
              <a:t>m</a:t>
            </a:r>
            <a:r>
              <a:rPr lang="el-GR" dirty="0" smtClean="0"/>
              <a:t>.</a:t>
            </a:r>
            <a:r>
              <a:rPr lang="en-US" dirty="0" smtClean="0"/>
              <a:t>g </a:t>
            </a:r>
            <a:r>
              <a:rPr lang="el-GR" dirty="0" smtClean="0"/>
              <a:t>και ισχυρίζονται ότι το βάρος Β είναι το ίδιο. Αφού όμως η πέτρα και το φτερό δεν έχουν την ίδια μάζα, θα έπρεπε σύμφωνα με το πλαίσιο αυτό να είναι άνισες οι επιταχύνσεις των δύο σωμάτων και να μην φτάνουν ταυτόχρονα στο έδαφος. </a:t>
            </a:r>
          </a:p>
          <a:p>
            <a:endParaRPr lang="el-GR" dirty="0" smtClean="0"/>
          </a:p>
          <a:p>
            <a:pPr defTabSz="924439">
              <a:defRPr/>
            </a:pPr>
            <a:r>
              <a:rPr lang="el-GR" dirty="0" smtClean="0"/>
              <a:t>« Πώς να απαντήσουμε τις ερωτήσεις; Με βάση αυτά που νομίζουμε ή με βάση αυτά που μάθαμε;»</a:t>
            </a:r>
            <a:endParaRPr lang="en-US" dirty="0" smtClean="0"/>
          </a:p>
          <a:p>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22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439">
              <a:defRPr/>
            </a:pPr>
            <a:r>
              <a:rPr lang="el-GR" dirty="0" smtClean="0"/>
              <a:t>Σε προηγούμενη έρευνα των </a:t>
            </a:r>
            <a:r>
              <a:rPr lang="en-GB" dirty="0" smtClean="0"/>
              <a:t>Bar</a:t>
            </a:r>
            <a:r>
              <a:rPr lang="el-GR" dirty="0" smtClean="0"/>
              <a:t>, </a:t>
            </a:r>
            <a:r>
              <a:rPr lang="en-GB" dirty="0" err="1" smtClean="0"/>
              <a:t>Zinn</a:t>
            </a:r>
            <a:r>
              <a:rPr lang="el-GR" dirty="0" smtClean="0"/>
              <a:t>, </a:t>
            </a:r>
            <a:r>
              <a:rPr lang="en-GB" dirty="0" err="1" smtClean="0"/>
              <a:t>Goldmuntz</a:t>
            </a:r>
            <a:r>
              <a:rPr lang="el-GR" dirty="0" smtClean="0"/>
              <a:t> &amp; </a:t>
            </a:r>
            <a:r>
              <a:rPr lang="en-GB" dirty="0" err="1" smtClean="0"/>
              <a:t>Sneider</a:t>
            </a:r>
            <a:r>
              <a:rPr lang="el-GR" dirty="0" smtClean="0"/>
              <a:t> (1994) μεγάλο ποσοστό των μαθητών υποστήριζαν ότι η δύναμη της βαρύτητας εξαρτάται από τον τρόπο με τον οποίο τοποθετούνται τα αντικείμενα πάνω στη ζυγαριά και το βάρος των αντικειμένων αυξάνεται όταν τα συμπιέζουμε προς τα κάτω. Οι μαθητές νομίζουν ότι η ζυγαριά μετρά τη δύναμη του βάρους, ενώ η ένδειξη της ζυγαριάς προκαλείται από την αντίδραση Ν΄ της κάθετης αντίδρασης Ν. Η αναγνώριση της δύναμης Ν΄ αναφέρθηκε ως προβληματική και σε προηγούμενες έρευνες όπως αυτή του </a:t>
            </a:r>
            <a:r>
              <a:rPr lang="en-GB" dirty="0" err="1" smtClean="0"/>
              <a:t>Galili</a:t>
            </a:r>
            <a:r>
              <a:rPr lang="el-GR" dirty="0" smtClean="0"/>
              <a:t> (1993) που έγινε με μαθητές συνομήλικους με αυτούς της δικής μας έρευνας, καθώς και στην έρευνα του </a:t>
            </a:r>
            <a:r>
              <a:rPr lang="en-GB" dirty="0" err="1" smtClean="0"/>
              <a:t>Minstrell</a:t>
            </a:r>
            <a:r>
              <a:rPr lang="el-GR" dirty="0" smtClean="0"/>
              <a:t> (1982) που έγινε με μαθητές γυμνασίου και του </a:t>
            </a:r>
            <a:r>
              <a:rPr lang="en-GB" dirty="0" smtClean="0"/>
              <a:t>Clement</a:t>
            </a:r>
            <a:r>
              <a:rPr lang="el-GR" dirty="0" smtClean="0"/>
              <a:t> (1982) που έγινε με σπουδαστές του τμήματος των Μηχανικών. </a:t>
            </a:r>
            <a:endParaRPr lang="en-US" dirty="0" smtClean="0"/>
          </a:p>
          <a:p>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24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439">
              <a:defRPr/>
            </a:pPr>
            <a:r>
              <a:rPr lang="el-GR" dirty="0" smtClean="0"/>
              <a:t>Τα αποτελέσματα της έρευνάς μας συμφωνούν με αυτά των </a:t>
            </a:r>
            <a:r>
              <a:rPr lang="en-GB" dirty="0" err="1" smtClean="0"/>
              <a:t>Halloun</a:t>
            </a:r>
            <a:r>
              <a:rPr lang="el-GR" dirty="0" smtClean="0"/>
              <a:t> &amp; </a:t>
            </a:r>
            <a:r>
              <a:rPr lang="en-GB" dirty="0" err="1" smtClean="0"/>
              <a:t>Hestenes</a:t>
            </a:r>
            <a:r>
              <a:rPr lang="el-GR" dirty="0" smtClean="0"/>
              <a:t> (1985) στην οποία διαφάνηκε ότι οι μαθητές έχουν άμεσα συνδεδεμένη την κίνηση ενός σώματος με κάποια δύναμη που πρέπει να ασκείται σε αυτό, για να τη διατηρεί (</a:t>
            </a:r>
            <a:r>
              <a:rPr lang="en-GB" dirty="0" smtClean="0"/>
              <a:t>Clement</a:t>
            </a:r>
            <a:r>
              <a:rPr lang="el-GR" dirty="0" smtClean="0"/>
              <a:t>, 1982; </a:t>
            </a:r>
            <a:r>
              <a:rPr lang="en-GB" dirty="0" smtClean="0"/>
              <a:t>Osborne</a:t>
            </a:r>
            <a:r>
              <a:rPr lang="el-GR" dirty="0" smtClean="0"/>
              <a:t> &amp; </a:t>
            </a:r>
            <a:r>
              <a:rPr lang="en-GB" dirty="0" smtClean="0"/>
              <a:t>Freyberg</a:t>
            </a:r>
            <a:r>
              <a:rPr lang="el-GR" dirty="0" smtClean="0"/>
              <a:t>, 1985;). Έχουν την εντύπωση ότι, στην απουσία δυνάμεων κάθε σώμα επιβραδύνεται κι ακινητοποιείται (</a:t>
            </a:r>
            <a:r>
              <a:rPr lang="en-US" dirty="0" err="1" smtClean="0"/>
              <a:t>Hestenes</a:t>
            </a:r>
            <a:r>
              <a:rPr lang="el-GR" dirty="0" smtClean="0"/>
              <a:t>, </a:t>
            </a:r>
            <a:r>
              <a:rPr lang="en-US" dirty="0" smtClean="0"/>
              <a:t>Wells</a:t>
            </a:r>
            <a:r>
              <a:rPr lang="el-GR" dirty="0" smtClean="0"/>
              <a:t> &amp; </a:t>
            </a:r>
            <a:r>
              <a:rPr lang="en-US" dirty="0" err="1" smtClean="0"/>
              <a:t>Swackhamer</a:t>
            </a:r>
            <a:r>
              <a:rPr lang="el-GR" dirty="0" smtClean="0"/>
              <a:t>, 1992) . </a:t>
            </a:r>
            <a:endParaRPr lang="en-US" dirty="0" smtClean="0"/>
          </a:p>
          <a:p>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28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32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l-GR" dirty="0" smtClean="0"/>
              <a:t>Α.</a:t>
            </a:r>
            <a:r>
              <a:rPr lang="el-GR" dirty="0" smtClean="0"/>
              <a:t> συμφωνούν οι έρευνες των </a:t>
            </a:r>
            <a:r>
              <a:rPr lang="en-US" dirty="0" err="1" smtClean="0"/>
              <a:t>Reynoso</a:t>
            </a:r>
            <a:r>
              <a:rPr lang="en-US" dirty="0" smtClean="0"/>
              <a:t> et al</a:t>
            </a:r>
            <a:r>
              <a:rPr lang="el-GR" dirty="0" smtClean="0"/>
              <a:t>., 1993, ; </a:t>
            </a:r>
            <a:r>
              <a:rPr lang="en-US" dirty="0" smtClean="0"/>
              <a:t>Ruggiero et al</a:t>
            </a:r>
            <a:r>
              <a:rPr lang="el-GR" dirty="0" smtClean="0"/>
              <a:t>., 1985, ; </a:t>
            </a:r>
            <a:r>
              <a:rPr lang="en-US" dirty="0" err="1" smtClean="0"/>
              <a:t>Ameh</a:t>
            </a:r>
            <a:r>
              <a:rPr lang="el-GR" dirty="0" smtClean="0"/>
              <a:t>, 1987, </a:t>
            </a:r>
            <a:r>
              <a:rPr lang="en-US" dirty="0" smtClean="0"/>
              <a:t>Stead </a:t>
            </a:r>
            <a:r>
              <a:rPr lang="el-GR" dirty="0" smtClean="0"/>
              <a:t>και </a:t>
            </a:r>
            <a:r>
              <a:rPr lang="en-US" dirty="0" smtClean="0"/>
              <a:t>Osborne</a:t>
            </a:r>
            <a:r>
              <a:rPr lang="el-GR" dirty="0" smtClean="0"/>
              <a:t>, 1980, ; </a:t>
            </a:r>
            <a:r>
              <a:rPr lang="en-US" dirty="0" err="1" smtClean="0"/>
              <a:t>Galili</a:t>
            </a:r>
            <a:r>
              <a:rPr lang="el-GR" dirty="0" smtClean="0"/>
              <a:t>, 1995, ; </a:t>
            </a:r>
            <a:r>
              <a:rPr lang="en-US" dirty="0" smtClean="0"/>
              <a:t>Watts</a:t>
            </a:r>
            <a:r>
              <a:rPr lang="el-GR" dirty="0" smtClean="0"/>
              <a:t> &amp; </a:t>
            </a:r>
            <a:r>
              <a:rPr lang="en-US" dirty="0" err="1" smtClean="0"/>
              <a:t>Zylbersztajn</a:t>
            </a:r>
            <a:r>
              <a:rPr lang="el-GR" dirty="0" smtClean="0"/>
              <a:t>, 1981, ; </a:t>
            </a:r>
            <a:r>
              <a:rPr lang="en-US" dirty="0" err="1" smtClean="0"/>
              <a:t>Dostall</a:t>
            </a:r>
            <a:r>
              <a:rPr lang="el-GR" dirty="0" smtClean="0"/>
              <a:t> &amp; </a:t>
            </a:r>
            <a:r>
              <a:rPr lang="en-US" dirty="0" smtClean="0"/>
              <a:t>Meltzer</a:t>
            </a:r>
            <a:r>
              <a:rPr lang="el-GR" dirty="0" smtClean="0"/>
              <a:t>, 2000, ; </a:t>
            </a:r>
            <a:r>
              <a:rPr lang="en-US" dirty="0" err="1" smtClean="0"/>
              <a:t>Dostall</a:t>
            </a:r>
            <a:r>
              <a:rPr lang="el-GR" dirty="0" smtClean="0"/>
              <a:t>, 2005. </a:t>
            </a:r>
            <a:endParaRPr lang="en-US" dirty="0"/>
          </a:p>
        </p:txBody>
      </p:sp>
      <p:sp>
        <p:nvSpPr>
          <p:cNvPr id="4" name="Slide Number Placeholder 3"/>
          <p:cNvSpPr>
            <a:spLocks noGrp="1"/>
          </p:cNvSpPr>
          <p:nvPr>
            <p:ph type="sldNum" sz="quarter" idx="10"/>
          </p:nvPr>
        </p:nvSpPr>
        <p:spPr/>
        <p:txBody>
          <a:bodyPr/>
          <a:lstStyle/>
          <a:p>
            <a:fld id="{02C901C8-56EE-449A-A271-7DF783EE1E2E}" type="slidenum">
              <a:rPr lang="en-US" smtClean="0"/>
              <a:pPr/>
              <a:t>35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119633-0A52-428A-A15A-C039B349D83A}" type="datetime1">
              <a:rPr lang="en-US" smtClean="0"/>
              <a:pPr/>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70C711-5DD7-4B0C-9AAF-851C742B3A6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BDAFCE-73A0-47B1-B63F-435B43CFE888}" type="datetime1">
              <a:rPr lang="en-US" smtClean="0"/>
              <a:pPr/>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70C711-5DD7-4B0C-9AAF-851C742B3A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2918D3-448E-44B7-9BD1-6789A1169828}" type="datetime1">
              <a:rPr lang="en-US" smtClean="0"/>
              <a:pPr/>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70C711-5DD7-4B0C-9AAF-851C742B3A6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5F0A81-D580-4BBA-A6EF-70459B224602}" type="datetime1">
              <a:rPr lang="en-US" smtClean="0"/>
              <a:pPr/>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70C711-5DD7-4B0C-9AAF-851C742B3A6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41E344-7F5B-47DA-BD7A-D652B3ECC316}" type="datetime1">
              <a:rPr lang="en-US" smtClean="0"/>
              <a:pPr/>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70C711-5DD7-4B0C-9AAF-851C742B3A6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447C6A-DB77-4195-82C4-3B50FCA32855}" type="datetime1">
              <a:rPr lang="en-US" smtClean="0"/>
              <a:pPr/>
              <a:t>12/19/2012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70C711-5DD7-4B0C-9AAF-851C742B3A6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680EB3E-8C1E-4214-A294-D2D1F6A2A7B6}" type="datetime1">
              <a:rPr lang="en-US" smtClean="0"/>
              <a:pPr/>
              <a:t>12/19/2012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70C711-5DD7-4B0C-9AAF-851C742B3A6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F833E8-A38E-4C31-83C6-B63CD5A15748}" type="datetime1">
              <a:rPr lang="en-US" smtClean="0"/>
              <a:pPr/>
              <a:t>12/19/2012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70C711-5DD7-4B0C-9AAF-851C742B3A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FC323D-BC4D-44C0-B0E8-AE8908AF1436}" type="datetime1">
              <a:rPr lang="en-US" smtClean="0"/>
              <a:pPr/>
              <a:t>12/19/2012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70C711-5DD7-4B0C-9AAF-851C742B3A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C23D7E-6AC2-4715-B257-6850DBFB362D}" type="datetime1">
              <a:rPr lang="en-US" smtClean="0"/>
              <a:pPr/>
              <a:t>12/19/2012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70C711-5DD7-4B0C-9AAF-851C742B3A6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1B7BEE-C3E8-4758-ABC6-A9CFEFC83F31}" type="datetime1">
              <a:rPr lang="en-US" smtClean="0"/>
              <a:pPr/>
              <a:t>12/19/2012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70C711-5DD7-4B0C-9AAF-851C742B3A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C970FD-E4AB-4FE1-9785-369A9B816D19}" type="datetime1">
              <a:rPr lang="en-US" smtClean="0"/>
              <a:pPr/>
              <a:t>12/19/2012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70C711-5DD7-4B0C-9AAF-851C742B3A6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8.xml"/><Relationship Id="rId6" Type="http://schemas.openxmlformats.org/officeDocument/2006/relationships/image" Target="../media/image9.jpeg"/><Relationship Id="rId5" Type="http://schemas.openxmlformats.org/officeDocument/2006/relationships/slide" Target="slide24.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slide" Target="slide23.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8" Type="http://schemas.openxmlformats.org/officeDocument/2006/relationships/image" Target="http://t2.gstatic.com/images?q=tbn:ANd9GcSNj6-fE1yActT3kvziW0bkme1vvBHDSBYioFXKNkZvqqFf_9WUNw" TargetMode="External"/><Relationship Id="rId3" Type="http://schemas.openxmlformats.org/officeDocument/2006/relationships/hyperlink" Target="http://search.mywebsearch.com/mywebsearch/redirect.jhtml?searchfor=Cartoon+Sun&amp;cb=ZJ&amp;n=77ecffea&amp;qid=d80dfb2d6a254c80897be8c2ef8225e3&amp;ptb=3cZN881N4kqUMPO1e_koLQ&amp;ct=PI&amp;si=CObK3MzQjK4CFYgmtAodUnR4dw&amp;id=ZJxdm048YYcy&amp;pg=AJimage&amp;action=pick&amp;ptnrS=ZJxdm048YYcy&amp;pn=1&amp;ss=sub&amp;st=bar&amp;tpr=jre10&amp;redirect=mPWsrdz9heamc8iHEhldEcgeyHp6PS251xI1/qXq976PfANTvEnsR+Qw4xNM+0JN&amp;ord=1&amp;" TargetMode="External"/><Relationship Id="rId7"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hyperlink" Target="http://www.google.com.cy/imgres?q=apple&amp;um=1&amp;hl=en&amp;sa=N&amp;rlz=1W1ADFA_enCY461&amp;biw=911&amp;bih=409&amp;tbm=isch&amp;tbnid=eV9-VbvV6_dWKM:&amp;imgrefurl=http://romanianrecipes.wikia.com/wiki/Apple&amp;docid=MN-ijfF4LSZPDM&amp;imgurl=http://images.wikia.com/recipes/images/1/15/Red_Apple.jpg&amp;w=333&amp;h=300&amp;ei=z1mZT-HBJfDU4QTQ6_XEBg&amp;zoom=1&amp;iact=hc&amp;vpx=235&amp;vpy=87&amp;dur=912&amp;hovh=213&amp;hovw=237&amp;tx=118&amp;ty=130&amp;sig=109554464141002285197&amp;page=1&amp;tbnh=82&amp;tbnw=90&amp;start=0&amp;ndsp=15&amp;ved=1t:429,r:2,s:0,i:147" TargetMode="External"/><Relationship Id="rId5" Type="http://schemas.openxmlformats.org/officeDocument/2006/relationships/image" Target="http://media3.picsearch.com/is?e6cS--RggkVNlb-BITD8_kFzhROuYNFfpBsjsp0e1VA" TargetMode="External"/><Relationship Id="rId4" Type="http://schemas.openxmlformats.org/officeDocument/2006/relationships/image" Target="../media/image13.jpeg"/><Relationship Id="rId9" Type="http://schemas.openxmlformats.org/officeDocument/2006/relationships/image" Target="../media/image15.png"/></Relationships>
</file>

<file path=ppt/slides/_rels/slide3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 Id="rId5" Type="http://schemas.openxmlformats.org/officeDocument/2006/relationships/image" Target="../media/image19.png"/><Relationship Id="rId4" Type="http://schemas.openxmlformats.org/officeDocument/2006/relationships/image" Target="../media/image18.jpeg"/></Relationships>
</file>

<file path=ppt/slides/_rels/slide3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slide" Target="slide1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6.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838200"/>
            <a:ext cx="7772400" cy="1752600"/>
          </a:xfrm>
        </p:spPr>
        <p:txBody>
          <a:bodyPr>
            <a:normAutofit fontScale="90000"/>
          </a:bodyPr>
          <a:lstStyle/>
          <a:p>
            <a:r>
              <a:rPr lang="el-GR" b="1" dirty="0" smtClean="0"/>
              <a:t/>
            </a:r>
            <a:br>
              <a:rPr lang="el-GR" b="1" dirty="0" smtClean="0"/>
            </a:br>
            <a:r>
              <a:rPr lang="en-US" b="1" dirty="0" smtClean="0"/>
              <a:t/>
            </a:r>
            <a:br>
              <a:rPr lang="en-US" b="1" dirty="0" smtClean="0"/>
            </a:br>
            <a:r>
              <a:rPr lang="el-GR" sz="3100" dirty="0" smtClean="0">
                <a:latin typeface="+mn-lt"/>
              </a:rPr>
              <a:t>ΜΕΤΑΠΤΥΧΙΑΚΟ </a:t>
            </a:r>
            <a:r>
              <a:rPr lang="el-GR" sz="3100" dirty="0">
                <a:latin typeface="+mn-lt"/>
              </a:rPr>
              <a:t>ΠΡΟΓΡΑ</a:t>
            </a:r>
            <a:r>
              <a:rPr lang="en-US" sz="3100" dirty="0">
                <a:latin typeface="+mn-lt"/>
              </a:rPr>
              <a:t>M</a:t>
            </a:r>
            <a:r>
              <a:rPr lang="el-GR" sz="3100" dirty="0">
                <a:latin typeface="+mn-lt"/>
              </a:rPr>
              <a:t>ΜΑ</a:t>
            </a:r>
            <a:r>
              <a:rPr lang="en-US" sz="3100" dirty="0">
                <a:latin typeface="+mn-lt"/>
              </a:rPr>
              <a:t/>
            </a:r>
            <a:br>
              <a:rPr lang="en-US" sz="3100" dirty="0">
                <a:latin typeface="+mn-lt"/>
              </a:rPr>
            </a:br>
            <a:r>
              <a:rPr lang="el-GR" sz="3100" dirty="0">
                <a:latin typeface="+mn-lt"/>
              </a:rPr>
              <a:t>ΤΜΗΜΑ ΕΠΙΣΤΗΜΩΝ ΤΗΣ ΑΓΩΓΗΣ</a:t>
            </a:r>
            <a:r>
              <a:rPr lang="en-US" sz="3100" dirty="0">
                <a:latin typeface="+mn-lt"/>
              </a:rPr>
              <a:t/>
            </a:r>
            <a:br>
              <a:rPr lang="en-US" sz="3100" dirty="0">
                <a:latin typeface="+mn-lt"/>
              </a:rPr>
            </a:br>
            <a:r>
              <a:rPr lang="el-GR" sz="3100" dirty="0" smtClean="0">
                <a:latin typeface="+mn-lt"/>
              </a:rPr>
              <a:t>ΜΑΘΗΣΗ </a:t>
            </a:r>
            <a:r>
              <a:rPr lang="el-GR" sz="3100" dirty="0">
                <a:latin typeface="+mn-lt"/>
              </a:rPr>
              <a:t>ΣΤΙΣ ΦΥΣΙΚΕΣ ΕΠΙΣΤΗΜΕΣ</a:t>
            </a:r>
            <a:r>
              <a:rPr lang="en-US" b="1" dirty="0"/>
              <a:t/>
            </a:r>
            <a:br>
              <a:rPr lang="en-US" b="1" dirty="0"/>
            </a:br>
            <a:r>
              <a:rPr lang="el-GR" b="1" dirty="0"/>
              <a:t> </a:t>
            </a:r>
            <a:r>
              <a:rPr lang="en-US" dirty="0"/>
              <a:t/>
            </a:r>
            <a:br>
              <a:rPr lang="en-US" dirty="0"/>
            </a:br>
            <a:endParaRPr lang="en-US" dirty="0"/>
          </a:p>
        </p:txBody>
      </p:sp>
      <p:sp>
        <p:nvSpPr>
          <p:cNvPr id="3" name="Subtitle 2"/>
          <p:cNvSpPr>
            <a:spLocks noGrp="1"/>
          </p:cNvSpPr>
          <p:nvPr>
            <p:ph type="subTitle" idx="1"/>
          </p:nvPr>
        </p:nvSpPr>
        <p:spPr>
          <a:xfrm>
            <a:off x="1447800" y="2743200"/>
            <a:ext cx="6400800" cy="2133600"/>
          </a:xfrm>
        </p:spPr>
        <p:txBody>
          <a:bodyPr>
            <a:normAutofit lnSpcReduction="10000"/>
          </a:bodyPr>
          <a:lstStyle/>
          <a:p>
            <a:pPr algn="just"/>
            <a:r>
              <a:rPr lang="el-GR" b="1" dirty="0">
                <a:solidFill>
                  <a:schemeClr val="tx1"/>
                </a:solidFill>
              </a:rPr>
              <a:t>Διερεύνηση της βελτίωσης της εννοιολογικής κατανόησης μαθητών</a:t>
            </a:r>
            <a:endParaRPr lang="en-US" dirty="0">
              <a:solidFill>
                <a:schemeClr val="tx1"/>
              </a:solidFill>
            </a:endParaRPr>
          </a:p>
          <a:p>
            <a:pPr algn="just"/>
            <a:r>
              <a:rPr lang="el-GR" b="1" dirty="0">
                <a:solidFill>
                  <a:schemeClr val="tx1"/>
                </a:solidFill>
              </a:rPr>
              <a:t> Β΄ Λυκείου στην ενότητα Βαρύτητα μέσα από προσομοιώσεις </a:t>
            </a:r>
            <a:endParaRPr lang="en-US" b="1" dirty="0" smtClean="0">
              <a:solidFill>
                <a:schemeClr val="tx1"/>
              </a:solidFill>
            </a:endParaRPr>
          </a:p>
          <a:p>
            <a:pPr algn="just"/>
            <a:endParaRPr lang="en-US" dirty="0">
              <a:solidFill>
                <a:schemeClr val="tx1"/>
              </a:solidFill>
            </a:endParaRPr>
          </a:p>
          <a:p>
            <a:endParaRPr lang="en-US" dirty="0"/>
          </a:p>
        </p:txBody>
      </p:sp>
      <p:sp>
        <p:nvSpPr>
          <p:cNvPr id="4" name="Subtitle 2"/>
          <p:cNvSpPr txBox="1">
            <a:spLocks/>
          </p:cNvSpPr>
          <p:nvPr/>
        </p:nvSpPr>
        <p:spPr>
          <a:xfrm>
            <a:off x="1447800" y="5105400"/>
            <a:ext cx="7467600" cy="1143000"/>
          </a:xfrm>
          <a:prstGeom prst="rect">
            <a:avLst/>
          </a:prstGeom>
        </p:spPr>
        <p:txBody>
          <a:bodyPr vert="horz" lIns="91440" tIns="45720" rIns="91440" bIns="45720" rtlCol="0">
            <a:norm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2400" b="0" i="0" u="none" strike="noStrike" kern="1200" cap="none" spc="0" normalizeH="0" baseline="0" noProof="0" dirty="0" smtClean="0">
                <a:ln>
                  <a:noFill/>
                </a:ln>
                <a:solidFill>
                  <a:schemeClr val="tx1"/>
                </a:solidFill>
                <a:effectLst/>
                <a:uLnTx/>
                <a:uFillTx/>
                <a:latin typeface="+mn-lt"/>
                <a:ea typeface="+mn-ea"/>
                <a:cs typeface="+mn-cs"/>
              </a:rPr>
              <a:t>Βασίλης</a:t>
            </a:r>
            <a:r>
              <a:rPr kumimoji="0" lang="el-GR" sz="2400" b="0" i="0" u="none" strike="noStrike" kern="1200" cap="none" spc="0" normalizeH="0" noProof="0" dirty="0" smtClean="0">
                <a:ln>
                  <a:noFill/>
                </a:ln>
                <a:solidFill>
                  <a:schemeClr val="tx1"/>
                </a:solidFill>
                <a:effectLst/>
                <a:uLnTx/>
                <a:uFillTx/>
                <a:latin typeface="+mn-lt"/>
                <a:ea typeface="+mn-ea"/>
                <a:cs typeface="+mn-cs"/>
              </a:rPr>
              <a:t> Α. Κίττος</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kumimoji="0" lang="el-GR" sz="2400" b="0" i="0" u="none" strike="noStrike" kern="1200" cap="none" spc="0" normalizeH="0" baseline="0" noProof="0" dirty="0" smtClean="0">
                <a:ln>
                  <a:noFill/>
                </a:ln>
                <a:solidFill>
                  <a:schemeClr val="tx1"/>
                </a:solidFill>
                <a:effectLst/>
                <a:uLnTx/>
                <a:uFillTx/>
                <a:latin typeface="+mn-lt"/>
                <a:ea typeface="+mn-ea"/>
                <a:cs typeface="+mn-cs"/>
              </a:rPr>
              <a:t>Επιβλέπων Καθηγητής: Ζαχαρίας</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X.</a:t>
            </a:r>
            <a:r>
              <a:rPr kumimoji="0" lang="el-GR" sz="2400" b="0" i="0" u="none" strike="noStrike" kern="1200" cap="none" spc="0" normalizeH="0" baseline="0" noProof="0" dirty="0" smtClean="0">
                <a:ln>
                  <a:noFill/>
                </a:ln>
                <a:solidFill>
                  <a:schemeClr val="tx1"/>
                </a:solidFill>
                <a:effectLst/>
                <a:uLnTx/>
                <a:uFillTx/>
                <a:latin typeface="+mn-lt"/>
                <a:ea typeface="+mn-ea"/>
                <a:cs typeface="+mn-cs"/>
              </a:rPr>
              <a:t> Ζαχαρία</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Slide Number Placeholder 4"/>
          <p:cNvSpPr>
            <a:spLocks noGrp="1"/>
          </p:cNvSpPr>
          <p:nvPr>
            <p:ph type="sldNum" sz="quarter" idx="12"/>
          </p:nvPr>
        </p:nvSpPr>
        <p:spPr/>
        <p:txBody>
          <a:bodyPr/>
          <a:lstStyle/>
          <a:p>
            <a:fld id="{7C70C711-5DD7-4B0C-9AAF-851C742B3A67}" type="slidenum">
              <a:rPr lang="en-US" smtClean="0"/>
              <a:pPr/>
              <a:t>1</a:t>
            </a:fld>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lnSpcReduction="10000"/>
          </a:bodyPr>
          <a:lstStyle/>
          <a:p>
            <a:pPr algn="just">
              <a:buNone/>
            </a:pPr>
            <a:r>
              <a:rPr lang="el-GR" dirty="0" smtClean="0"/>
              <a:t>	</a:t>
            </a:r>
            <a:r>
              <a:rPr lang="el-GR" sz="3500" dirty="0" smtClean="0"/>
              <a:t>Κάποιες μελέτες επικεντρώθηκαν στην ύπαρξη ή όχι βαρύτητας μέσα σε ένα διαστημόπλοιο,  σε ένα δορυφόρο ή κατά την ελεύθερη πτώση των σωμάτων (</a:t>
            </a:r>
            <a:r>
              <a:rPr lang="en-US" sz="3500" dirty="0" smtClean="0"/>
              <a:t>Stead</a:t>
            </a:r>
            <a:r>
              <a:rPr lang="el-GR" sz="3500" dirty="0" smtClean="0"/>
              <a:t> και </a:t>
            </a:r>
            <a:r>
              <a:rPr lang="en-US" sz="3500" dirty="0" smtClean="0"/>
              <a:t>Osborne</a:t>
            </a:r>
            <a:r>
              <a:rPr lang="el-GR" sz="3500" dirty="0" smtClean="0"/>
              <a:t>, 1980, ; </a:t>
            </a:r>
            <a:r>
              <a:rPr lang="en-US" sz="3500" dirty="0" err="1" smtClean="0"/>
              <a:t>Galili</a:t>
            </a:r>
            <a:r>
              <a:rPr lang="el-GR" sz="3500" dirty="0" smtClean="0"/>
              <a:t>, 1995, ; </a:t>
            </a:r>
            <a:r>
              <a:rPr lang="en-US" sz="3500" dirty="0" smtClean="0"/>
              <a:t>Sharma et al</a:t>
            </a:r>
            <a:r>
              <a:rPr lang="el-GR" sz="3500" dirty="0" smtClean="0"/>
              <a:t>., 2004, ; </a:t>
            </a:r>
            <a:r>
              <a:rPr lang="en-US" sz="3500" dirty="0" err="1" smtClean="0"/>
              <a:t>Noce</a:t>
            </a:r>
            <a:r>
              <a:rPr lang="en-US" sz="3500" dirty="0" smtClean="0"/>
              <a:t> et al</a:t>
            </a:r>
            <a:r>
              <a:rPr lang="el-GR" sz="3500" dirty="0" smtClean="0"/>
              <a:t>., 1988 )  και  διαπίστωσαν, ότι υπάρχουν πολλά νοητικά εμπόδια που αφορούν στην φαινομενική έλλειψη βαρύτητας (</a:t>
            </a:r>
            <a:r>
              <a:rPr lang="en-US" sz="3500" dirty="0" smtClean="0"/>
              <a:t>Bachman</a:t>
            </a:r>
            <a:r>
              <a:rPr lang="el-GR" sz="3500" dirty="0" smtClean="0"/>
              <a:t>, 1984, ; </a:t>
            </a:r>
            <a:r>
              <a:rPr lang="en-US" sz="3500" dirty="0" smtClean="0"/>
              <a:t>Sharma et al</a:t>
            </a:r>
            <a:r>
              <a:rPr lang="el-GR" sz="3500" dirty="0" smtClean="0"/>
              <a:t>., 2004; </a:t>
            </a:r>
            <a:r>
              <a:rPr lang="en-US" sz="3500" dirty="0" err="1" smtClean="0"/>
              <a:t>Galili</a:t>
            </a:r>
            <a:r>
              <a:rPr lang="el-GR" sz="3500" dirty="0" smtClean="0"/>
              <a:t> 2001, ; </a:t>
            </a:r>
            <a:r>
              <a:rPr lang="en-US" sz="3500" dirty="0" err="1" smtClean="0"/>
              <a:t>Galili</a:t>
            </a:r>
            <a:r>
              <a:rPr lang="el-GR" sz="3500" dirty="0" smtClean="0"/>
              <a:t>, 2003 ). </a:t>
            </a:r>
            <a:endParaRPr lang="en-US" sz="3500" dirty="0" smtClean="0"/>
          </a:p>
          <a:p>
            <a:pPr>
              <a:buNone/>
            </a:pPr>
            <a:endParaRPr lang="en-US" dirty="0"/>
          </a:p>
        </p:txBody>
      </p:sp>
      <p:sp>
        <p:nvSpPr>
          <p:cNvPr id="5" name="Left Arrow 4">
            <a:hlinkClick r:id="rId2" action="ppaction://hlinksldjump"/>
          </p:cNvPr>
          <p:cNvSpPr/>
          <p:nvPr/>
        </p:nvSpPr>
        <p:spPr>
          <a:xfrm>
            <a:off x="7391400" y="5638800"/>
            <a:ext cx="6096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7C70C711-5DD7-4B0C-9AAF-851C742B3A67}"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dirty="0" smtClean="0"/>
              <a:t>Αναγκαιότητα της έρευνας</a:t>
            </a:r>
            <a:endParaRPr lang="en-US" dirty="0"/>
          </a:p>
        </p:txBody>
      </p:sp>
      <p:sp>
        <p:nvSpPr>
          <p:cNvPr id="3" name="Content Placeholder 2"/>
          <p:cNvSpPr>
            <a:spLocks noGrp="1"/>
          </p:cNvSpPr>
          <p:nvPr>
            <p:ph idx="1"/>
          </p:nvPr>
        </p:nvSpPr>
        <p:spPr/>
        <p:txBody>
          <a:bodyPr>
            <a:normAutofit fontScale="92500" lnSpcReduction="20000"/>
          </a:bodyPr>
          <a:lstStyle/>
          <a:p>
            <a:pPr algn="just">
              <a:buNone/>
            </a:pPr>
            <a:r>
              <a:rPr lang="el-GR" dirty="0" smtClean="0"/>
              <a:t>	Οι έρευνες για τις εναλλακτικές αντιλήψεις των μαθητών για την έννοια των βαρυτικών δυνάμεων (</a:t>
            </a:r>
            <a:r>
              <a:rPr lang="en-US" dirty="0" err="1" smtClean="0"/>
              <a:t>Gunstone</a:t>
            </a:r>
            <a:r>
              <a:rPr lang="el-GR" dirty="0" smtClean="0"/>
              <a:t> &amp; </a:t>
            </a:r>
            <a:r>
              <a:rPr lang="en-US" dirty="0" smtClean="0"/>
              <a:t>White</a:t>
            </a:r>
            <a:r>
              <a:rPr lang="el-GR" dirty="0" smtClean="0"/>
              <a:t>, 1980, ; Stead &amp; Osborne, 1981, ;  </a:t>
            </a:r>
            <a:r>
              <a:rPr lang="en-US" dirty="0" err="1" smtClean="0"/>
              <a:t>Ruggierro</a:t>
            </a:r>
            <a:r>
              <a:rPr lang="en-US" dirty="0" smtClean="0"/>
              <a:t> et al</a:t>
            </a:r>
            <a:r>
              <a:rPr lang="el-GR" dirty="0" smtClean="0"/>
              <a:t>, 1985, ; Watts, 1982, ; Galili, 1993, ; Sharma et al, 2004) έχουν εστιάσει στις δυσκολίες που παρουσιάζονται για την σε βάθος κατανόηση της έννοιας της βαρύτητας από μαθητές και διδάσκοντες και δεν έχει διερευνηθεί ακόμα η εννοιολογική αλλαγή για τις έννοιες που αφορούν στη βαρύτητα μέσα από τη χρήση Νέων Τεχνολογιών. </a:t>
            </a: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Το Δείγμα</a:t>
            </a:r>
            <a:endParaRPr lang="en-US" dirty="0"/>
          </a:p>
        </p:txBody>
      </p:sp>
      <p:sp>
        <p:nvSpPr>
          <p:cNvPr id="3" name="Content Placeholder 2"/>
          <p:cNvSpPr>
            <a:spLocks noGrp="1"/>
          </p:cNvSpPr>
          <p:nvPr>
            <p:ph idx="1"/>
          </p:nvPr>
        </p:nvSpPr>
        <p:spPr/>
        <p:txBody>
          <a:bodyPr/>
          <a:lstStyle/>
          <a:p>
            <a:pPr>
              <a:buFont typeface="Wingdings" pitchFamily="2" charset="2"/>
              <a:buChar char="q"/>
            </a:pPr>
            <a:r>
              <a:rPr lang="el-GR" dirty="0" smtClean="0"/>
              <a:t>  34 μαθητές της Β΄ Λυκείου (16 – 17 ετών)</a:t>
            </a:r>
          </a:p>
          <a:p>
            <a:pPr>
              <a:buFont typeface="Wingdings" pitchFamily="2" charset="2"/>
              <a:buChar char="q"/>
            </a:pPr>
            <a:r>
              <a:rPr lang="el-GR" dirty="0" smtClean="0"/>
              <a:t>  2 ομάδες των 17 μαθητών</a:t>
            </a:r>
          </a:p>
          <a:p>
            <a:pPr>
              <a:buFont typeface="Wingdings" pitchFamily="2" charset="2"/>
              <a:buChar char="q"/>
            </a:pPr>
            <a:r>
              <a:rPr lang="el-GR" dirty="0" smtClean="0"/>
              <a:t>  Ομάδα Ελέγχου</a:t>
            </a:r>
          </a:p>
          <a:p>
            <a:pPr>
              <a:buFont typeface="Wingdings" pitchFamily="2" charset="2"/>
              <a:buChar char="q"/>
            </a:pPr>
            <a:r>
              <a:rPr lang="el-GR" dirty="0" smtClean="0"/>
              <a:t>  Πειραματική Ομάδα</a:t>
            </a:r>
          </a:p>
          <a:p>
            <a:pPr>
              <a:buNone/>
            </a:pP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Διδακτικό Υλικό</a:t>
            </a:r>
            <a:endParaRPr lang="en-US" dirty="0"/>
          </a:p>
        </p:txBody>
      </p:sp>
      <p:sp>
        <p:nvSpPr>
          <p:cNvPr id="3" name="Content Placeholder 2"/>
          <p:cNvSpPr>
            <a:spLocks noGrp="1"/>
          </p:cNvSpPr>
          <p:nvPr>
            <p:ph idx="1"/>
          </p:nvPr>
        </p:nvSpPr>
        <p:spPr/>
        <p:txBody>
          <a:bodyPr/>
          <a:lstStyle/>
          <a:p>
            <a:pPr algn="just"/>
            <a:r>
              <a:rPr lang="el-GR" dirty="0" smtClean="0"/>
              <a:t>Αναλυτικό Πρόγραμμα ΥΠΠ</a:t>
            </a:r>
            <a:endParaRPr lang="en-US" dirty="0" smtClean="0"/>
          </a:p>
          <a:p>
            <a:pPr algn="just"/>
            <a:endParaRPr lang="el-GR" dirty="0" smtClean="0"/>
          </a:p>
          <a:p>
            <a:pPr algn="just"/>
            <a:r>
              <a:rPr lang="el-GR" dirty="0" smtClean="0"/>
              <a:t>Χρήση διδακτικού υλικού με βάση τα ΨΕΠ που ετοιμάστηκαν από το ΠΚ σε συνεργασία με το ΥΠΠ</a:t>
            </a:r>
          </a:p>
          <a:p>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Διδακτική Παρέμβαση</a:t>
            </a:r>
            <a:endParaRPr lang="en-US" dirty="0"/>
          </a:p>
        </p:txBody>
      </p:sp>
      <p:sp>
        <p:nvSpPr>
          <p:cNvPr id="3" name="Content Placeholder 2"/>
          <p:cNvSpPr>
            <a:spLocks noGrp="1"/>
          </p:cNvSpPr>
          <p:nvPr>
            <p:ph idx="1"/>
          </p:nvPr>
        </p:nvSpPr>
        <p:spPr/>
        <p:txBody>
          <a:bodyPr>
            <a:normAutofit fontScale="92500" lnSpcReduction="10000"/>
          </a:bodyPr>
          <a:lstStyle/>
          <a:p>
            <a:pPr algn="just"/>
            <a:r>
              <a:rPr lang="el-GR" u="sng" dirty="0" smtClean="0"/>
              <a:t>Ομάδα Ελέγχου</a:t>
            </a:r>
            <a:r>
              <a:rPr lang="el-GR" dirty="0" smtClean="0"/>
              <a:t>: Χρήση διδακτικού υλικού των ΨΕΠ σε έντυπη μορφή με τον παραδοσιακό τρόπο διδασκαλίας, χωρίς τη χρήση υπολογιστή κι επομένως χωρίς τη χρήση προσομοιώσεων και πολυμεσικών παρουσιάσεων. </a:t>
            </a:r>
            <a:endParaRPr lang="en-US" dirty="0" smtClean="0"/>
          </a:p>
          <a:p>
            <a:pPr algn="just"/>
            <a:r>
              <a:rPr lang="el-GR" u="sng" dirty="0" smtClean="0"/>
              <a:t>Πειραματική Ομάδα</a:t>
            </a:r>
            <a:r>
              <a:rPr lang="el-GR" dirty="0" smtClean="0"/>
              <a:t>: Χρήση προσομοιώσεων με βάση τα ΨΕΠ.</a:t>
            </a:r>
            <a:endParaRPr lang="en-US" dirty="0" smtClean="0"/>
          </a:p>
          <a:p>
            <a:pPr algn="just"/>
            <a:r>
              <a:rPr lang="el-GR" dirty="0" smtClean="0"/>
              <a:t>ΔΙΔΑΚΤΙΚΟΣ  ΧΡΟΝΟΣ: Ο Διδακτικός χρόνος και για τις τέσσερις ομάδες ήταν ίδιος (9 διδακτικές περίοδοι).</a:t>
            </a:r>
            <a:endParaRPr lang="en-US" b="1"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ΨΕΠ</a:t>
            </a:r>
            <a:r>
              <a:rPr lang="en-US" b="1" dirty="0" smtClean="0"/>
              <a:t> – </a:t>
            </a:r>
            <a:r>
              <a:rPr lang="el-GR" b="1" dirty="0" smtClean="0"/>
              <a:t>Παράδειγμα </a:t>
            </a:r>
            <a:endParaRPr lang="en-US" dirty="0"/>
          </a:p>
        </p:txBody>
      </p:sp>
      <p:pic>
        <p:nvPicPr>
          <p:cNvPr id="3075" name="Picture 3"/>
          <p:cNvPicPr>
            <a:picLocks noChangeAspect="1" noChangeArrowheads="1"/>
          </p:cNvPicPr>
          <p:nvPr/>
        </p:nvPicPr>
        <p:blipFill>
          <a:blip r:embed="rId2"/>
          <a:srcRect/>
          <a:stretch>
            <a:fillRect/>
          </a:stretch>
        </p:blipFill>
        <p:spPr bwMode="auto">
          <a:xfrm>
            <a:off x="1828800" y="1447800"/>
            <a:ext cx="5105400" cy="5188012"/>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7C70C711-5DD7-4B0C-9AAF-851C742B3A67}"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ΨΕΠ</a:t>
            </a:r>
            <a:r>
              <a:rPr lang="en-US" b="1" dirty="0" smtClean="0"/>
              <a:t> – </a:t>
            </a:r>
            <a:r>
              <a:rPr lang="el-GR" b="1" dirty="0" smtClean="0"/>
              <a:t>Παράδειγμα </a:t>
            </a:r>
            <a:endParaRPr lang="en-US" dirty="0"/>
          </a:p>
        </p:txBody>
      </p:sp>
      <p:pic>
        <p:nvPicPr>
          <p:cNvPr id="4098" name="Picture 2"/>
          <p:cNvPicPr>
            <a:picLocks noGrp="1" noChangeAspect="1" noChangeArrowheads="1"/>
          </p:cNvPicPr>
          <p:nvPr>
            <p:ph idx="1"/>
          </p:nvPr>
        </p:nvPicPr>
        <p:blipFill>
          <a:blip r:embed="rId2"/>
          <a:srcRect/>
          <a:stretch>
            <a:fillRect/>
          </a:stretch>
        </p:blipFill>
        <p:spPr bwMode="auto">
          <a:xfrm>
            <a:off x="2202106" y="1600200"/>
            <a:ext cx="5341694" cy="510071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7C70C711-5DD7-4B0C-9AAF-851C742B3A67}"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ΨΕΠ</a:t>
            </a:r>
            <a:r>
              <a:rPr lang="en-US" b="1" dirty="0" smtClean="0"/>
              <a:t> – </a:t>
            </a:r>
            <a:r>
              <a:rPr lang="el-GR" b="1" dirty="0" smtClean="0"/>
              <a:t>Παράδειγμα</a:t>
            </a:r>
            <a:endParaRPr lang="en-US" dirty="0"/>
          </a:p>
        </p:txBody>
      </p:sp>
      <p:pic>
        <p:nvPicPr>
          <p:cNvPr id="5123" name="Picture 3"/>
          <p:cNvPicPr>
            <a:picLocks noGrp="1" noChangeAspect="1" noChangeArrowheads="1"/>
          </p:cNvPicPr>
          <p:nvPr>
            <p:ph idx="1"/>
          </p:nvPr>
        </p:nvPicPr>
        <p:blipFill>
          <a:blip r:embed="rId2"/>
          <a:srcRect/>
          <a:stretch>
            <a:fillRect/>
          </a:stretch>
        </p:blipFill>
        <p:spPr bwMode="auto">
          <a:xfrm>
            <a:off x="2189323" y="1600200"/>
            <a:ext cx="4765353" cy="4525963"/>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7C70C711-5DD7-4B0C-9AAF-851C742B3A67}"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5240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a:spLocks noGrp="1"/>
          </p:cNvSpPr>
          <p:nvPr>
            <p:ph type="title"/>
          </p:nvPr>
        </p:nvSpPr>
        <p:spPr/>
        <p:txBody>
          <a:bodyPr/>
          <a:lstStyle/>
          <a:p>
            <a:pPr eaLnBrk="1" hangingPunct="1"/>
            <a:r>
              <a:rPr lang="el-GR" sz="3600" b="1" dirty="0" smtClean="0"/>
              <a:t>Ο Ερευνητικός Σχεδιασμός της Έρευνας</a:t>
            </a:r>
            <a:endParaRPr lang="en-US" sz="3600" b="1" dirty="0" smtClean="0"/>
          </a:p>
        </p:txBody>
      </p:sp>
      <p:sp>
        <p:nvSpPr>
          <p:cNvPr id="6" name="Right Arrow 5"/>
          <p:cNvSpPr/>
          <p:nvPr/>
        </p:nvSpPr>
        <p:spPr>
          <a:xfrm rot="20229981">
            <a:off x="2683168" y="2438530"/>
            <a:ext cx="818217" cy="1589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rot="1667037">
            <a:off x="2696602" y="4208029"/>
            <a:ext cx="762000" cy="1417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rot="12543276">
            <a:off x="5773397" y="2618104"/>
            <a:ext cx="787504" cy="1830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rot="20291915">
            <a:off x="5711224" y="4171400"/>
            <a:ext cx="746175" cy="1611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p:cNvSpPr>
            <a:spLocks noGrp="1"/>
          </p:cNvSpPr>
          <p:nvPr>
            <p:ph type="sldNum" sz="quarter" idx="12"/>
          </p:nvPr>
        </p:nvSpPr>
        <p:spPr/>
        <p:txBody>
          <a:bodyPr/>
          <a:lstStyle/>
          <a:p>
            <a:fld id="{7C70C711-5DD7-4B0C-9AAF-851C742B3A67}"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Ερώτηση 1 </a:t>
            </a:r>
            <a:endParaRPr lang="en-US" dirty="0"/>
          </a:p>
        </p:txBody>
      </p:sp>
      <p:sp>
        <p:nvSpPr>
          <p:cNvPr id="5" name="Text Placeholder 4"/>
          <p:cNvSpPr>
            <a:spLocks noGrp="1"/>
          </p:cNvSpPr>
          <p:nvPr>
            <p:ph type="body" sz="half" idx="2"/>
          </p:nvPr>
        </p:nvSpPr>
        <p:spPr>
          <a:xfrm>
            <a:off x="152400" y="1371600"/>
            <a:ext cx="3124200" cy="4691063"/>
          </a:xfrm>
        </p:spPr>
        <p:txBody>
          <a:bodyPr/>
          <a:lstStyle/>
          <a:p>
            <a:r>
              <a:rPr lang="el-GR" sz="1600" dirty="0" smtClean="0"/>
              <a:t>Όπως φαίνεται στην εικονα  υπάρχει μια γυάλινη φιάλη μέσα στην οποία βρίσκεται, ένα σώμα αναρτημένο σε ένα δυναμόμετρο. Αφαιρούμε τον αέρα από τη γυάλα ώστε να δημιουργηθεί κενό. Θα επηρεαστεί η δύναμη της βαρύτητας που ασκείται στο σώμα από τη γη;</a:t>
            </a:r>
            <a:endParaRPr lang="en-US" sz="1600" dirty="0" smtClean="0"/>
          </a:p>
          <a:p>
            <a:r>
              <a:rPr lang="el-GR" sz="1600" dirty="0" smtClean="0"/>
              <a:t>Αν ναι, θα αυξηθεί η δύναμη της βαρύτητας ή θα ελαττωθεί; Να δικαιολογήσετε την απάντησή σας.</a:t>
            </a:r>
            <a:endParaRPr lang="en-US" sz="1600" dirty="0" smtClean="0"/>
          </a:p>
          <a:p>
            <a:r>
              <a:rPr lang="el-GR" sz="1600" dirty="0" smtClean="0"/>
              <a:t> </a:t>
            </a:r>
            <a:endParaRPr lang="en-US" sz="1600" dirty="0" smtClean="0"/>
          </a:p>
          <a:p>
            <a:r>
              <a:rPr lang="el-GR" sz="1600" dirty="0" smtClean="0"/>
              <a:t>Αν όχι, να δικαιολογήσετε την απάντηση σας.</a:t>
            </a:r>
            <a:endParaRPr lang="en-US" sz="1600" dirty="0" smtClean="0"/>
          </a:p>
          <a:p>
            <a:endParaRPr lang="en-US" dirty="0"/>
          </a:p>
        </p:txBody>
      </p:sp>
      <p:pic>
        <p:nvPicPr>
          <p:cNvPr id="6146" name="Picture 2"/>
          <p:cNvPicPr>
            <a:picLocks noGrp="1" noChangeAspect="1" noChangeArrowheads="1"/>
          </p:cNvPicPr>
          <p:nvPr>
            <p:ph idx="1"/>
          </p:nvPr>
        </p:nvPicPr>
        <p:blipFill>
          <a:blip r:embed="rId2"/>
          <a:srcRect/>
          <a:stretch>
            <a:fillRect/>
          </a:stretch>
        </p:blipFill>
        <p:spPr bwMode="auto">
          <a:xfrm>
            <a:off x="3581400" y="1828800"/>
            <a:ext cx="4060035" cy="2352675"/>
          </a:xfrm>
          <a:prstGeom prst="rect">
            <a:avLst/>
          </a:prstGeom>
          <a:noFill/>
          <a:ln w="9525">
            <a:noFill/>
            <a:miter lim="800000"/>
            <a:headEnd/>
            <a:tailEnd/>
          </a:ln>
          <a:effectLst/>
        </p:spPr>
      </p:pic>
      <p:sp>
        <p:nvSpPr>
          <p:cNvPr id="7" name="Slide Number Placeholder 6"/>
          <p:cNvSpPr>
            <a:spLocks noGrp="1"/>
          </p:cNvSpPr>
          <p:nvPr>
            <p:ph type="sldNum" sz="quarter" idx="12"/>
          </p:nvPr>
        </p:nvSpPr>
        <p:spPr/>
        <p:txBody>
          <a:bodyPr/>
          <a:lstStyle/>
          <a:p>
            <a:fld id="{7C70C711-5DD7-4B0C-9AAF-851C742B3A67}"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Σκοπός της έρευνας</a:t>
            </a:r>
            <a:endParaRPr lang="en-US" dirty="0"/>
          </a:p>
        </p:txBody>
      </p:sp>
      <p:sp>
        <p:nvSpPr>
          <p:cNvPr id="3" name="Content Placeholder 2"/>
          <p:cNvSpPr>
            <a:spLocks noGrp="1"/>
          </p:cNvSpPr>
          <p:nvPr>
            <p:ph idx="1"/>
          </p:nvPr>
        </p:nvSpPr>
        <p:spPr/>
        <p:txBody>
          <a:bodyPr/>
          <a:lstStyle/>
          <a:p>
            <a:pPr algn="just">
              <a:buNone/>
            </a:pPr>
            <a:r>
              <a:rPr lang="el-GR" dirty="0" smtClean="0"/>
              <a:t>	Η διερεύνηση των εναλλακτικών ιδεών των μαθητών δευτεροβάθμιας εκπαίδευσης για τις έννοιες της ενότητας της βαρύτητας, καθώς και διερεύνηση των πιθανών διαφορετικών αποτελεσμάτων εφαρμογής διδασκαλίας με χρήση προσομοιώσεων και χωρίς, ως προς την εννοιολογική αλλαγή των μαθητών στην υπό μελέτη ενότητα.</a:t>
            </a:r>
            <a:endParaRPr lang="en-US" dirty="0" smtClean="0"/>
          </a:p>
          <a:p>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2</a:t>
            </a:fld>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Ερώτηση 1 - Εναλλακτικές Ιδέες</a:t>
            </a:r>
            <a:endParaRPr lang="en-US" dirty="0"/>
          </a:p>
        </p:txBody>
      </p:sp>
      <p:sp>
        <p:nvSpPr>
          <p:cNvPr id="4" name="Content Placeholder 3"/>
          <p:cNvSpPr>
            <a:spLocks noGrp="1"/>
          </p:cNvSpPr>
          <p:nvPr>
            <p:ph sz="half" idx="1"/>
          </p:nvPr>
        </p:nvSpPr>
        <p:spPr/>
        <p:txBody>
          <a:bodyPr/>
          <a:lstStyle/>
          <a:p>
            <a:r>
              <a:rPr lang="el-GR" dirty="0" smtClean="0"/>
              <a:t>Το βάρος συνδέεται με την ύπαρξη του αέρα και ότι η απουσία αέρα συνεπάγεται μηδενική βαρύτητα.</a:t>
            </a:r>
            <a:endParaRPr lang="en-US" dirty="0" smtClean="0"/>
          </a:p>
          <a:p>
            <a:r>
              <a:rPr lang="el-GR" dirty="0" smtClean="0"/>
              <a:t>Αφαιρώντας τον αέρα από τη γυάλινη φιάλη θα αυξηθεί η δύναμη της βαρύτητας.</a:t>
            </a:r>
            <a:endParaRPr lang="en-US" dirty="0"/>
          </a:p>
        </p:txBody>
      </p:sp>
      <p:graphicFrame>
        <p:nvGraphicFramePr>
          <p:cNvPr id="7" name="Content Placeholder 6"/>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8" name="Slide Number Placeholder 7"/>
          <p:cNvSpPr>
            <a:spLocks noGrp="1"/>
          </p:cNvSpPr>
          <p:nvPr>
            <p:ph type="sldNum" sz="quarter" idx="12"/>
          </p:nvPr>
        </p:nvSpPr>
        <p:spPr/>
        <p:txBody>
          <a:bodyPr/>
          <a:lstStyle/>
          <a:p>
            <a:fld id="{7C70C711-5DD7-4B0C-9AAF-851C742B3A67}"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l-GR" dirty="0" smtClean="0"/>
              <a:t>Ερώτηση 2 </a:t>
            </a:r>
            <a:endParaRPr lang="en-US" dirty="0"/>
          </a:p>
        </p:txBody>
      </p:sp>
      <p:sp>
        <p:nvSpPr>
          <p:cNvPr id="6" name="Text Placeholder 5"/>
          <p:cNvSpPr>
            <a:spLocks noGrp="1"/>
          </p:cNvSpPr>
          <p:nvPr>
            <p:ph type="body" sz="half" idx="2"/>
          </p:nvPr>
        </p:nvSpPr>
        <p:spPr/>
        <p:txBody>
          <a:bodyPr>
            <a:normAutofit/>
          </a:bodyPr>
          <a:lstStyle/>
          <a:p>
            <a:r>
              <a:rPr lang="el-GR" sz="1600" dirty="0" smtClean="0"/>
              <a:t>Στην εικόνα  φαίνεται ένας σωλήνας κενού μέσα στον οποίο  τοποθετούμε ένα φτερό και μια πέτρα και τα αφήνουμε ταυτόχρονα να πέσουν ελεύθερα. Ποια από τις παρακάτω επιλογές νομίζεται ότι είναι η σωστή;</a:t>
            </a:r>
            <a:endParaRPr lang="en-US" sz="1600" dirty="0" smtClean="0"/>
          </a:p>
          <a:p>
            <a:r>
              <a:rPr lang="el-GR" sz="1600" dirty="0" smtClean="0"/>
              <a:t>Α) Μεγαλύτερη βαρυτική δύναμη ασκείται στην πέτρα</a:t>
            </a:r>
            <a:endParaRPr lang="en-US" sz="1600" dirty="0" smtClean="0"/>
          </a:p>
          <a:p>
            <a:r>
              <a:rPr lang="el-GR" sz="1600" dirty="0" smtClean="0"/>
              <a:t>Β) Μεγαλύτερη βαρυτική δύναμη ασκείται στο φτερό.</a:t>
            </a:r>
            <a:endParaRPr lang="en-US" sz="1600" dirty="0" smtClean="0"/>
          </a:p>
          <a:p>
            <a:r>
              <a:rPr lang="el-GR" sz="1600" dirty="0" smtClean="0"/>
              <a:t>Γ) Ασκείται και στα δύο σώματα ίση βαρυτική δύναμη.</a:t>
            </a:r>
            <a:endParaRPr lang="en-US" sz="1600" dirty="0" smtClean="0"/>
          </a:p>
          <a:p>
            <a:r>
              <a:rPr lang="el-GR" sz="1600" dirty="0" smtClean="0"/>
              <a:t> </a:t>
            </a:r>
            <a:endParaRPr lang="en-US" sz="1600" dirty="0" smtClean="0"/>
          </a:p>
          <a:p>
            <a:r>
              <a:rPr lang="el-GR" sz="1600" dirty="0" smtClean="0"/>
              <a:t>Να δικαιολογήσετε την απάντησή σας.</a:t>
            </a:r>
            <a:endParaRPr lang="en-US" sz="1600" dirty="0" smtClean="0"/>
          </a:p>
          <a:p>
            <a:endParaRPr lang="en-US" dirty="0"/>
          </a:p>
        </p:txBody>
      </p:sp>
      <p:pic>
        <p:nvPicPr>
          <p:cNvPr id="7171" name="Picture 3"/>
          <p:cNvPicPr>
            <a:picLocks noGrp="1" noChangeAspect="1" noChangeArrowheads="1"/>
          </p:cNvPicPr>
          <p:nvPr>
            <p:ph idx="1"/>
          </p:nvPr>
        </p:nvPicPr>
        <p:blipFill>
          <a:blip r:embed="rId2"/>
          <a:srcRect/>
          <a:stretch>
            <a:fillRect/>
          </a:stretch>
        </p:blipFill>
        <p:spPr bwMode="auto">
          <a:xfrm>
            <a:off x="4554537" y="1894681"/>
            <a:ext cx="3152775" cy="2609850"/>
          </a:xfrm>
          <a:prstGeom prst="rect">
            <a:avLst/>
          </a:prstGeom>
          <a:noFill/>
          <a:ln w="9525">
            <a:noFill/>
            <a:miter lim="800000"/>
            <a:headEnd/>
            <a:tailEnd/>
          </a:ln>
          <a:effectLst/>
        </p:spPr>
      </p:pic>
      <p:sp>
        <p:nvSpPr>
          <p:cNvPr id="8" name="Slide Number Placeholder 7"/>
          <p:cNvSpPr>
            <a:spLocks noGrp="1"/>
          </p:cNvSpPr>
          <p:nvPr>
            <p:ph type="sldNum" sz="quarter" idx="12"/>
          </p:nvPr>
        </p:nvSpPr>
        <p:spPr/>
        <p:txBody>
          <a:bodyPr/>
          <a:lstStyle/>
          <a:p>
            <a:fld id="{7C70C711-5DD7-4B0C-9AAF-851C742B3A67}"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l-GR" b="1" dirty="0" smtClean="0"/>
              <a:t>Ερώτηση 2 - Εναλλακτικές Ιδέες</a:t>
            </a:r>
            <a:endParaRPr lang="en-US" dirty="0"/>
          </a:p>
        </p:txBody>
      </p:sp>
      <p:sp>
        <p:nvSpPr>
          <p:cNvPr id="5" name="Content Placeholder 4"/>
          <p:cNvSpPr>
            <a:spLocks noGrp="1"/>
          </p:cNvSpPr>
          <p:nvPr>
            <p:ph sz="half" idx="1"/>
          </p:nvPr>
        </p:nvSpPr>
        <p:spPr/>
        <p:txBody>
          <a:bodyPr/>
          <a:lstStyle/>
          <a:p>
            <a:r>
              <a:rPr lang="el-GR" dirty="0" smtClean="0"/>
              <a:t>Κατά την ελεύθερη πτώση σε όλα τα σώματα ασκείται ίση βαρυτική δύναμη.</a:t>
            </a:r>
          </a:p>
          <a:p>
            <a:r>
              <a:rPr lang="el-GR" dirty="0" smtClean="0"/>
              <a:t>Επιτάχυνση της βαρύτητας = δύναμη της βαρύτητας  </a:t>
            </a:r>
          </a:p>
        </p:txBody>
      </p:sp>
      <p:graphicFrame>
        <p:nvGraphicFramePr>
          <p:cNvPr id="7" name="Content Placeholder 6"/>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8" name="Slide Number Placeholder 7"/>
          <p:cNvSpPr>
            <a:spLocks noGrp="1"/>
          </p:cNvSpPr>
          <p:nvPr>
            <p:ph type="sldNum" sz="quarter" idx="12"/>
          </p:nvPr>
        </p:nvSpPr>
        <p:spPr/>
        <p:txBody>
          <a:bodyPr/>
          <a:lstStyle/>
          <a:p>
            <a:fld id="{7C70C711-5DD7-4B0C-9AAF-851C742B3A67}"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Ερώτηση 3</a:t>
            </a:r>
            <a:endParaRPr lang="en-US" dirty="0"/>
          </a:p>
        </p:txBody>
      </p:sp>
      <p:sp>
        <p:nvSpPr>
          <p:cNvPr id="4" name="Text Placeholder 3"/>
          <p:cNvSpPr>
            <a:spLocks noGrp="1"/>
          </p:cNvSpPr>
          <p:nvPr>
            <p:ph type="body" sz="half" idx="2"/>
          </p:nvPr>
        </p:nvSpPr>
        <p:spPr/>
        <p:txBody>
          <a:bodyPr>
            <a:normAutofit/>
          </a:bodyPr>
          <a:lstStyle/>
          <a:p>
            <a:pPr algn="just"/>
            <a:r>
              <a:rPr lang="el-GR" sz="1600" dirty="0" smtClean="0"/>
              <a:t>Ένας άνθρωπος, όπως φαίνεται στην εικόνα,  βρίσκεται πάνω σε μια ζυγαριά η οποία είναι τοποθετημένη στο πάτωμα ενός δωματίου. Ενώ ο άνθρωπος βρίσκεται πάνω στη ζυγαριά, υπάρχει περίπτωση η ένδειξη της ζυγαριάς να γίνει ίση με μηδέν και να υπάρχει βαρύτητα ή μήπως η μηδενική ένδειξη της ζυγαριάς συνεπάγεται ότι δεν υπάρχει βαρύτητα στο χώρο;</a:t>
            </a:r>
            <a:endParaRPr lang="en-US" sz="1600" dirty="0" smtClean="0"/>
          </a:p>
          <a:p>
            <a:pPr algn="just"/>
            <a:r>
              <a:rPr lang="el-GR" sz="1600" dirty="0" smtClean="0"/>
              <a:t> Να δικαιολογήσετε την απάντησή σας.</a:t>
            </a:r>
            <a:endParaRPr lang="en-US" sz="1600" dirty="0" smtClean="0"/>
          </a:p>
          <a:p>
            <a:pPr algn="just"/>
            <a:endParaRPr lang="en-US" sz="1600" dirty="0"/>
          </a:p>
        </p:txBody>
      </p:sp>
      <p:sp>
        <p:nvSpPr>
          <p:cNvPr id="5" name="Slide Number Placeholder 4"/>
          <p:cNvSpPr>
            <a:spLocks noGrp="1"/>
          </p:cNvSpPr>
          <p:nvPr>
            <p:ph type="sldNum" sz="quarter" idx="12"/>
          </p:nvPr>
        </p:nvSpPr>
        <p:spPr/>
        <p:txBody>
          <a:bodyPr/>
          <a:lstStyle/>
          <a:p>
            <a:fld id="{7C70C711-5DD7-4B0C-9AAF-851C742B3A67}" type="slidenum">
              <a:rPr lang="en-US" smtClean="0"/>
              <a:pPr/>
              <a:t>23</a:t>
            </a:fld>
            <a:endParaRPr lang="en-US"/>
          </a:p>
        </p:txBody>
      </p:sp>
      <p:pic>
        <p:nvPicPr>
          <p:cNvPr id="6" name="Content Placeholder 5"/>
          <p:cNvPicPr>
            <a:picLocks noGrp="1"/>
          </p:cNvPicPr>
          <p:nvPr>
            <p:ph idx="1"/>
          </p:nvPr>
        </p:nvPicPr>
        <p:blipFill>
          <a:blip r:embed="rId2"/>
          <a:srcRect/>
          <a:stretch>
            <a:fillRect/>
          </a:stretch>
        </p:blipFill>
        <p:spPr bwMode="auto">
          <a:xfrm>
            <a:off x="5334000" y="1247775"/>
            <a:ext cx="2506830" cy="4297363"/>
          </a:xfrm>
          <a:prstGeom prst="rect">
            <a:avLst/>
          </a:prstGeom>
          <a:noFill/>
          <a:ln w="9525">
            <a:noFill/>
            <a:miter lim="800000"/>
            <a:headEnd/>
            <a:tailEnd/>
          </a:ln>
        </p:spPr>
      </p:pic>
      <p:pic>
        <p:nvPicPr>
          <p:cNvPr id="8" name="Picture 7"/>
          <p:cNvPicPr/>
          <p:nvPr/>
        </p:nvPicPr>
        <p:blipFill>
          <a:blip r:embed="rId3" cstate="print"/>
          <a:srcRect r="49754"/>
          <a:stretch>
            <a:fillRect/>
          </a:stretch>
        </p:blipFill>
        <p:spPr bwMode="auto">
          <a:xfrm>
            <a:off x="4876800" y="1219200"/>
            <a:ext cx="2971800" cy="4191000"/>
          </a:xfrm>
          <a:prstGeom prst="rect">
            <a:avLst/>
          </a:prstGeom>
          <a:noFill/>
          <a:ln w="9525">
            <a:noFill/>
            <a:miter lim="800000"/>
            <a:headEnd/>
            <a:tailEnd/>
          </a:ln>
        </p:spPr>
      </p:pic>
      <p:pic>
        <p:nvPicPr>
          <p:cNvPr id="9" name="Picture 8"/>
          <p:cNvPicPr/>
          <p:nvPr/>
        </p:nvPicPr>
        <p:blipFill>
          <a:blip r:embed="rId4" cstate="print"/>
          <a:srcRect/>
          <a:stretch>
            <a:fillRect/>
          </a:stretch>
        </p:blipFill>
        <p:spPr bwMode="auto">
          <a:xfrm>
            <a:off x="4876800" y="1219200"/>
            <a:ext cx="2819400" cy="4343400"/>
          </a:xfrm>
          <a:prstGeom prst="rect">
            <a:avLst/>
          </a:prstGeom>
          <a:noFill/>
          <a:ln w="9525">
            <a:noFill/>
            <a:miter lim="800000"/>
            <a:headEnd/>
            <a:tailEnd/>
          </a:ln>
        </p:spPr>
      </p:pic>
      <p:sp>
        <p:nvSpPr>
          <p:cNvPr id="10" name="Right Arrow 9">
            <a:hlinkClick r:id="rId5" action="ppaction://hlinksldjump"/>
          </p:cNvPr>
          <p:cNvSpPr/>
          <p:nvPr/>
        </p:nvSpPr>
        <p:spPr>
          <a:xfrm>
            <a:off x="3505200" y="5486400"/>
            <a:ext cx="6096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6" name="AutoShape 2" descr="Papyrus"/>
          <p:cNvSpPr>
            <a:spLocks noChangeArrowheads="1"/>
          </p:cNvSpPr>
          <p:nvPr/>
        </p:nvSpPr>
        <p:spPr bwMode="auto">
          <a:xfrm>
            <a:off x="7543800" y="3505200"/>
            <a:ext cx="87313" cy="1819275"/>
          </a:xfrm>
          <a:prstGeom prst="roundRect">
            <a:avLst>
              <a:gd name="adj" fmla="val 16667"/>
            </a:avLst>
          </a:prstGeom>
          <a:blipFill dpi="0" rotWithShape="1">
            <a:blip r:embed="rId6"/>
            <a:srcRect/>
            <a:tile tx="0" ty="0" sx="100000" sy="100000" flip="none" algn="tl"/>
          </a:blip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12" name="Straight Connector 11"/>
          <p:cNvCxnSpPr/>
          <p:nvPr/>
        </p:nvCxnSpPr>
        <p:spPr>
          <a:xfrm>
            <a:off x="7239000" y="5334000"/>
            <a:ext cx="4572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4" presetClass="exit" presetSubtype="16" fill="hold" nodeType="clickEffect">
                                  <p:stCondLst>
                                    <p:cond delay="0"/>
                                  </p:stCondLst>
                                  <p:childTnLst>
                                    <p:animEffect transition="out" filter="box(in)">
                                      <p:cBhvr>
                                        <p:cTn id="10" dur="500"/>
                                        <p:tgtEl>
                                          <p:spTgt spid="6"/>
                                        </p:tgtEl>
                                      </p:cBhvr>
                                    </p:animEffect>
                                    <p:set>
                                      <p:cBhvr>
                                        <p:cTn id="11" dur="1" fill="hold">
                                          <p:stCondLst>
                                            <p:cond delay="499"/>
                                          </p:stCondLst>
                                        </p:cTn>
                                        <p:tgtEl>
                                          <p:spTgt spid="6"/>
                                        </p:tgtEl>
                                        <p:attrNameLst>
                                          <p:attrName>style.visibility</p:attrName>
                                        </p:attrNameLst>
                                      </p:cBhvr>
                                      <p:to>
                                        <p:strVal val="hidden"/>
                                      </p:to>
                                    </p:set>
                                  </p:childTnLst>
                                </p:cTn>
                              </p:par>
                            </p:childTnLst>
                          </p:cTn>
                        </p:par>
                        <p:par>
                          <p:cTn id="12" fill="hold">
                            <p:stCondLst>
                              <p:cond delay="500"/>
                            </p:stCondLst>
                            <p:childTnLst>
                              <p:par>
                                <p:cTn id="13" presetID="8"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amond(in)">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nodeType="clickEffect">
                                  <p:stCondLst>
                                    <p:cond delay="0"/>
                                  </p:stCondLst>
                                  <p:childTnLst>
                                    <p:animEffect transition="out" filter="blinds(horizontal)">
                                      <p:cBhvr>
                                        <p:cTn id="19" dur="500"/>
                                        <p:tgtEl>
                                          <p:spTgt spid="8"/>
                                        </p:tgtEl>
                                      </p:cBhvr>
                                    </p:animEffect>
                                    <p:set>
                                      <p:cBhvr>
                                        <p:cTn id="20" dur="1" fill="hold">
                                          <p:stCondLst>
                                            <p:cond delay="499"/>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diamond(in)">
                                      <p:cBhvr>
                                        <p:cTn id="25" dur="20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4" presetClass="exit" presetSubtype="16" fill="hold" nodeType="clickEffect">
                                  <p:stCondLst>
                                    <p:cond delay="0"/>
                                  </p:stCondLst>
                                  <p:childTnLst>
                                    <p:animEffect transition="out" filter="box(in)">
                                      <p:cBhvr>
                                        <p:cTn id="29" dur="500"/>
                                        <p:tgtEl>
                                          <p:spTgt spid="9"/>
                                        </p:tgtEl>
                                      </p:cBhvr>
                                    </p:animEffect>
                                    <p:set>
                                      <p:cBhvr>
                                        <p:cTn id="30"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Ερώτηση 3 - Εναλλακτικές Ιδέες</a:t>
            </a:r>
            <a:endParaRPr lang="en-US" dirty="0"/>
          </a:p>
        </p:txBody>
      </p:sp>
      <p:sp>
        <p:nvSpPr>
          <p:cNvPr id="5" name="Content Placeholder 4"/>
          <p:cNvSpPr>
            <a:spLocks noGrp="1"/>
          </p:cNvSpPr>
          <p:nvPr>
            <p:ph sz="half" idx="2"/>
          </p:nvPr>
        </p:nvSpPr>
        <p:spPr>
          <a:xfrm>
            <a:off x="457200" y="1676400"/>
            <a:ext cx="4040188" cy="4449763"/>
          </a:xfrm>
        </p:spPr>
        <p:txBody>
          <a:bodyPr/>
          <a:lstStyle/>
          <a:p>
            <a:r>
              <a:rPr lang="el-GR" dirty="0" smtClean="0"/>
              <a:t>Όταν η ένδειξη της ζυγαριάς είναι ίση με μηδέν, δεν υπάρχει βαρύτητα στο χώρο.</a:t>
            </a:r>
          </a:p>
          <a:p>
            <a:endParaRPr lang="en-US" dirty="0"/>
          </a:p>
        </p:txBody>
      </p:sp>
      <p:graphicFrame>
        <p:nvGraphicFramePr>
          <p:cNvPr id="8" name="Content Placeholder 6"/>
          <p:cNvGraphicFramePr>
            <a:graphicFrameLocks noGrp="1"/>
          </p:cNvGraphicFramePr>
          <p:nvPr>
            <p:ph sz="quarter" idx="4"/>
          </p:nvPr>
        </p:nvGraphicFramePr>
        <p:xfrm>
          <a:off x="4648200" y="1676400"/>
          <a:ext cx="4041775" cy="4484688"/>
        </p:xfrm>
        <a:graphic>
          <a:graphicData uri="http://schemas.openxmlformats.org/drawingml/2006/chart">
            <c:chart xmlns:c="http://schemas.openxmlformats.org/drawingml/2006/chart" xmlns:r="http://schemas.openxmlformats.org/officeDocument/2006/relationships" r:id="rId3"/>
          </a:graphicData>
        </a:graphic>
      </p:graphicFrame>
      <p:sp>
        <p:nvSpPr>
          <p:cNvPr id="6" name="Slide Number Placeholder 5"/>
          <p:cNvSpPr>
            <a:spLocks noGrp="1"/>
          </p:cNvSpPr>
          <p:nvPr>
            <p:ph type="sldNum" sz="quarter" idx="12"/>
          </p:nvPr>
        </p:nvSpPr>
        <p:spPr/>
        <p:txBody>
          <a:bodyPr/>
          <a:lstStyle/>
          <a:p>
            <a:fld id="{7C70C711-5DD7-4B0C-9AAF-851C742B3A67}" type="slidenum">
              <a:rPr lang="en-US" smtClean="0"/>
              <a:pPr/>
              <a:t>24</a:t>
            </a:fld>
            <a:endParaRPr lang="en-US"/>
          </a:p>
        </p:txBody>
      </p:sp>
      <p:sp>
        <p:nvSpPr>
          <p:cNvPr id="7" name="Left Arrow 6">
            <a:hlinkClick r:id="rId4" action="ppaction://hlinksldjump"/>
          </p:cNvPr>
          <p:cNvSpPr/>
          <p:nvPr/>
        </p:nvSpPr>
        <p:spPr>
          <a:xfrm>
            <a:off x="2819400" y="4876800"/>
            <a:ext cx="838200" cy="6096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l-GR" dirty="0" smtClean="0"/>
              <a:t>Ερώτηση 4</a:t>
            </a:r>
            <a:endParaRPr lang="en-US" dirty="0"/>
          </a:p>
        </p:txBody>
      </p:sp>
      <p:sp>
        <p:nvSpPr>
          <p:cNvPr id="6" name="Text Placeholder 5"/>
          <p:cNvSpPr>
            <a:spLocks noGrp="1"/>
          </p:cNvSpPr>
          <p:nvPr>
            <p:ph type="body" sz="half" idx="2"/>
          </p:nvPr>
        </p:nvSpPr>
        <p:spPr/>
        <p:txBody>
          <a:bodyPr>
            <a:normAutofit lnSpcReduction="10000"/>
          </a:bodyPr>
          <a:lstStyle/>
          <a:p>
            <a:r>
              <a:rPr lang="el-GR" sz="1600" dirty="0" smtClean="0"/>
              <a:t>Στην εικόνα  βλέπουμε ένα αστροναύτη ο οποίος  αιωρείται στο διάστημα, σε χώρο όπου η βαρύτητα είναι τόσο μικρή, που προσεγγιστικά μπορεί να θεωρηθεί αμελητέα (ίση με μηδέν ). Μπροστά του βρίσκονται δύο πέτρες με μάζες </a:t>
            </a:r>
            <a:r>
              <a:rPr lang="en-US" sz="1600" dirty="0" smtClean="0"/>
              <a:t>m</a:t>
            </a:r>
            <a:r>
              <a:rPr lang="el-GR" sz="1600" baseline="-25000" dirty="0" smtClean="0"/>
              <a:t>1</a:t>
            </a:r>
            <a:r>
              <a:rPr lang="el-GR" sz="1600" dirty="0" smtClean="0"/>
              <a:t>=1</a:t>
            </a:r>
            <a:r>
              <a:rPr lang="en-US" sz="1600" dirty="0" smtClean="0"/>
              <a:t>kg</a:t>
            </a:r>
            <a:r>
              <a:rPr lang="el-GR" sz="1600" dirty="0" smtClean="0"/>
              <a:t> και </a:t>
            </a:r>
            <a:r>
              <a:rPr lang="en-US" sz="1600" dirty="0" smtClean="0"/>
              <a:t>m</a:t>
            </a:r>
            <a:r>
              <a:rPr lang="el-GR" sz="1600" baseline="-25000" dirty="0" smtClean="0"/>
              <a:t>2</a:t>
            </a:r>
            <a:r>
              <a:rPr lang="el-GR" sz="1600" dirty="0" smtClean="0"/>
              <a:t>=10</a:t>
            </a:r>
            <a:r>
              <a:rPr lang="en-US" sz="1600" dirty="0" smtClean="0"/>
              <a:t>kg</a:t>
            </a:r>
            <a:r>
              <a:rPr lang="el-GR" sz="1600" dirty="0" smtClean="0"/>
              <a:t> και τις σπρώχνει με την ίδια δύναμη. Ποια από τις πιο κάτω απαντήσεις είναι η σωστή;</a:t>
            </a:r>
            <a:endParaRPr lang="en-US" sz="1600" dirty="0" smtClean="0"/>
          </a:p>
          <a:p>
            <a:r>
              <a:rPr lang="el-GR" sz="1600" dirty="0" smtClean="0"/>
              <a:t>Α) Θα  μετακινηθεί πιο εύκολα η πέτρα μάζας </a:t>
            </a:r>
            <a:r>
              <a:rPr lang="en-US" sz="1600" dirty="0" smtClean="0"/>
              <a:t>m</a:t>
            </a:r>
            <a:r>
              <a:rPr lang="el-GR" sz="1600" baseline="-25000" dirty="0" smtClean="0"/>
              <a:t>1</a:t>
            </a:r>
            <a:endParaRPr lang="en-US" sz="1600" dirty="0" smtClean="0"/>
          </a:p>
          <a:p>
            <a:r>
              <a:rPr lang="en-US" sz="1600" dirty="0" smtClean="0"/>
              <a:t>B</a:t>
            </a:r>
            <a:r>
              <a:rPr lang="el-GR" sz="1600" dirty="0" smtClean="0"/>
              <a:t>) Θα μετακινηθεί πιο εύκολα η πέτρα μάζας </a:t>
            </a:r>
            <a:r>
              <a:rPr lang="en-US" sz="1600" dirty="0" smtClean="0"/>
              <a:t>m</a:t>
            </a:r>
            <a:r>
              <a:rPr lang="el-GR" sz="1600" baseline="-25000" dirty="0" smtClean="0"/>
              <a:t>2</a:t>
            </a:r>
            <a:endParaRPr lang="en-US" sz="1600" dirty="0" smtClean="0"/>
          </a:p>
          <a:p>
            <a:r>
              <a:rPr lang="el-GR" sz="1600" dirty="0" smtClean="0"/>
              <a:t>Γ) Θα μετακινηθούν το ίδιο εύκολα και οι δύο πέτρες</a:t>
            </a:r>
            <a:endParaRPr lang="en-US" sz="1600" dirty="0" smtClean="0"/>
          </a:p>
          <a:p>
            <a:r>
              <a:rPr lang="el-GR" sz="1600" dirty="0" smtClean="0"/>
              <a:t>Να δικαιολογήσετε την απάντησή σας.</a:t>
            </a:r>
            <a:endParaRPr lang="en-US" sz="1600" dirty="0" smtClean="0"/>
          </a:p>
          <a:p>
            <a:endParaRPr lang="en-US" dirty="0"/>
          </a:p>
        </p:txBody>
      </p:sp>
      <p:pic>
        <p:nvPicPr>
          <p:cNvPr id="8194" name="Picture 2"/>
          <p:cNvPicPr>
            <a:picLocks noGrp="1" noChangeAspect="1" noChangeArrowheads="1"/>
          </p:cNvPicPr>
          <p:nvPr>
            <p:ph idx="1"/>
          </p:nvPr>
        </p:nvPicPr>
        <p:blipFill>
          <a:blip r:embed="rId2"/>
          <a:srcRect/>
          <a:stretch>
            <a:fillRect/>
          </a:stretch>
        </p:blipFill>
        <p:spPr bwMode="auto">
          <a:xfrm>
            <a:off x="4435475" y="1818481"/>
            <a:ext cx="3390900" cy="2762250"/>
          </a:xfrm>
          <a:prstGeom prst="rect">
            <a:avLst/>
          </a:prstGeom>
          <a:noFill/>
          <a:ln w="9525">
            <a:noFill/>
            <a:miter lim="800000"/>
            <a:headEnd/>
            <a:tailEnd/>
          </a:ln>
          <a:effectLst/>
        </p:spPr>
      </p:pic>
      <p:sp>
        <p:nvSpPr>
          <p:cNvPr id="7" name="Slide Number Placeholder 6"/>
          <p:cNvSpPr>
            <a:spLocks noGrp="1"/>
          </p:cNvSpPr>
          <p:nvPr>
            <p:ph type="sldNum" sz="quarter" idx="12"/>
          </p:nvPr>
        </p:nvSpPr>
        <p:spPr/>
        <p:txBody>
          <a:bodyPr/>
          <a:lstStyle/>
          <a:p>
            <a:fld id="{7C70C711-5DD7-4B0C-9AAF-851C742B3A67}"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Ερώτηση 4 - Εναλλακτικές Ιδέες</a:t>
            </a:r>
            <a:endParaRPr lang="en-US" dirty="0"/>
          </a:p>
        </p:txBody>
      </p:sp>
      <p:sp>
        <p:nvSpPr>
          <p:cNvPr id="4" name="Content Placeholder 3"/>
          <p:cNvSpPr>
            <a:spLocks noGrp="1"/>
          </p:cNvSpPr>
          <p:nvPr>
            <p:ph sz="half" idx="1"/>
          </p:nvPr>
        </p:nvSpPr>
        <p:spPr/>
        <p:txBody>
          <a:bodyPr/>
          <a:lstStyle/>
          <a:p>
            <a:r>
              <a:rPr lang="el-GR" dirty="0" smtClean="0"/>
              <a:t>Στο διάστημα, όλα τα σώματα κινούνται το ίδιο εύκολα (εκδηλώνουν την ίδια αδράνεια) ανεξάρτητα από το πόσο μεγάλη είναι η μάζα τους. </a:t>
            </a:r>
            <a:endParaRPr lang="en-US" dirty="0"/>
          </a:p>
        </p:txBody>
      </p:sp>
      <p:graphicFrame>
        <p:nvGraphicFramePr>
          <p:cNvPr id="6" name="Content Placeholder 5"/>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p:cNvSpPr>
            <a:spLocks noGrp="1"/>
          </p:cNvSpPr>
          <p:nvPr>
            <p:ph type="sldNum" sz="quarter" idx="12"/>
          </p:nvPr>
        </p:nvSpPr>
        <p:spPr/>
        <p:txBody>
          <a:bodyPr/>
          <a:lstStyle/>
          <a:p>
            <a:fld id="{7C70C711-5DD7-4B0C-9AAF-851C742B3A67}"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Ερώτηση 5</a:t>
            </a:r>
            <a:endParaRPr lang="en-US" dirty="0"/>
          </a:p>
        </p:txBody>
      </p:sp>
      <p:sp>
        <p:nvSpPr>
          <p:cNvPr id="4" name="Text Placeholder 3"/>
          <p:cNvSpPr>
            <a:spLocks noGrp="1"/>
          </p:cNvSpPr>
          <p:nvPr>
            <p:ph type="body" sz="half" idx="2"/>
          </p:nvPr>
        </p:nvSpPr>
        <p:spPr/>
        <p:txBody>
          <a:bodyPr>
            <a:normAutofit fontScale="92500" lnSpcReduction="10000"/>
          </a:bodyPr>
          <a:lstStyle/>
          <a:p>
            <a:r>
              <a:rPr lang="el-GR" sz="1600" i="1" dirty="0" smtClean="0"/>
              <a:t>Στην εικόνα 5  ένας  πύραυλος απομακρύνεται από τη γη με μεγάλη ταχύτητα. Όταν πάει πολύ μακριά από τη Γη και η βαρυτική δύναμη που ασκείται σ’ αυτόν από τη Γη είναι αμελητέα σβήνει τις μηχανές του οπότε:</a:t>
            </a:r>
            <a:endParaRPr lang="en-US" sz="1600" dirty="0" smtClean="0"/>
          </a:p>
          <a:p>
            <a:r>
              <a:rPr lang="el-GR" sz="1600" i="1" dirty="0" smtClean="0"/>
              <a:t>Α) Σταματά να κινείται και παραμένει αιωρούμενος στη θέση του.</a:t>
            </a:r>
            <a:endParaRPr lang="en-US" sz="1600" dirty="0" smtClean="0"/>
          </a:p>
          <a:p>
            <a:r>
              <a:rPr lang="el-GR" sz="1600" i="1" dirty="0" smtClean="0"/>
              <a:t>Β) Τον έλκει η γη προς τα πίσω οπότε επιστρέφει στη Γη με ταχύτητα που διαρκώς μεγαλώνει </a:t>
            </a:r>
            <a:endParaRPr lang="en-US" sz="1600" dirty="0" smtClean="0"/>
          </a:p>
          <a:p>
            <a:r>
              <a:rPr lang="el-GR" sz="1600" i="1" dirty="0" smtClean="0"/>
              <a:t>Γ) Συνεχίζει να κινείται ευθύγραμμα ομαλά με ταχύτητα ίση με αυτή που είχε τη στιγμή που έσβησαν οι μηχανές του.</a:t>
            </a:r>
            <a:endParaRPr lang="en-US" sz="1600" dirty="0" smtClean="0"/>
          </a:p>
          <a:p>
            <a:r>
              <a:rPr lang="el-GR" sz="1600" i="1" dirty="0" smtClean="0"/>
              <a:t>Δ) Συνεχίζει να κινείται ευθύγραμμα, αλλά η ταχύτητά του μειώνεται και μετά από κάποιο μεγάλο χρονικό διάστημα, σταματά.</a:t>
            </a:r>
            <a:endParaRPr lang="en-US" sz="1600" dirty="0" smtClean="0"/>
          </a:p>
          <a:p>
            <a:endParaRPr lang="en-US" dirty="0"/>
          </a:p>
        </p:txBody>
      </p:sp>
      <p:sp>
        <p:nvSpPr>
          <p:cNvPr id="5" name="Slide Number Placeholder 4"/>
          <p:cNvSpPr>
            <a:spLocks noGrp="1"/>
          </p:cNvSpPr>
          <p:nvPr>
            <p:ph type="sldNum" sz="quarter" idx="12"/>
          </p:nvPr>
        </p:nvSpPr>
        <p:spPr/>
        <p:txBody>
          <a:bodyPr/>
          <a:lstStyle/>
          <a:p>
            <a:fld id="{7C70C711-5DD7-4B0C-9AAF-851C742B3A67}" type="slidenum">
              <a:rPr lang="en-US" smtClean="0"/>
              <a:pPr/>
              <a:t>27</a:t>
            </a:fld>
            <a:endParaRPr lang="en-US"/>
          </a:p>
        </p:txBody>
      </p:sp>
      <p:pic>
        <p:nvPicPr>
          <p:cNvPr id="6" name="Content Placeholder 5"/>
          <p:cNvPicPr>
            <a:picLocks noGrp="1"/>
          </p:cNvPicPr>
          <p:nvPr>
            <p:ph idx="1"/>
          </p:nvPr>
        </p:nvPicPr>
        <p:blipFill>
          <a:blip r:embed="rId2" cstate="print"/>
          <a:srcRect/>
          <a:stretch>
            <a:fillRect/>
          </a:stretch>
        </p:blipFill>
        <p:spPr bwMode="auto">
          <a:xfrm>
            <a:off x="5257800" y="990600"/>
            <a:ext cx="28956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Ερώτηση </a:t>
            </a:r>
            <a:r>
              <a:rPr lang="en-US" b="1" dirty="0" smtClean="0"/>
              <a:t>5</a:t>
            </a:r>
            <a:r>
              <a:rPr lang="el-GR" b="1" dirty="0" smtClean="0"/>
              <a:t> - Εναλλακτικές Ιδέες</a:t>
            </a:r>
            <a:endParaRPr lang="en-US" dirty="0"/>
          </a:p>
        </p:txBody>
      </p:sp>
      <p:sp>
        <p:nvSpPr>
          <p:cNvPr id="3" name="Content Placeholder 2"/>
          <p:cNvSpPr>
            <a:spLocks noGrp="1"/>
          </p:cNvSpPr>
          <p:nvPr>
            <p:ph sz="half" idx="1"/>
          </p:nvPr>
        </p:nvSpPr>
        <p:spPr/>
        <p:txBody>
          <a:bodyPr/>
          <a:lstStyle/>
          <a:p>
            <a:r>
              <a:rPr lang="el-GR" dirty="0" smtClean="0"/>
              <a:t>Στο διάστημα, όταν ένας  πύραυλος σβήσει τις μηχανές του, επιβραδύνεται και σταματά.</a:t>
            </a:r>
            <a:endParaRPr lang="en-US" dirty="0" smtClean="0"/>
          </a:p>
          <a:p>
            <a:endParaRPr lang="en-US" dirty="0"/>
          </a:p>
        </p:txBody>
      </p:sp>
      <p:graphicFrame>
        <p:nvGraphicFramePr>
          <p:cNvPr id="5" name="Content Placeholder 4"/>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6" name="Slide Number Placeholder 5"/>
          <p:cNvSpPr>
            <a:spLocks noGrp="1"/>
          </p:cNvSpPr>
          <p:nvPr>
            <p:ph type="sldNum" sz="quarter" idx="12"/>
          </p:nvPr>
        </p:nvSpPr>
        <p:spPr/>
        <p:txBody>
          <a:bodyPr/>
          <a:lstStyle/>
          <a:p>
            <a:fld id="{7C70C711-5DD7-4B0C-9AAF-851C742B3A67}"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641350"/>
          </a:xfrm>
        </p:spPr>
        <p:txBody>
          <a:bodyPr/>
          <a:lstStyle/>
          <a:p>
            <a:r>
              <a:rPr lang="en-US" dirty="0" smtClean="0"/>
              <a:t>E</a:t>
            </a:r>
            <a:r>
              <a:rPr lang="el-GR" dirty="0" smtClean="0"/>
              <a:t>ρώτηση 6 </a:t>
            </a:r>
            <a:r>
              <a:rPr lang="en-US" dirty="0" err="1" smtClean="0"/>
              <a:t>i</a:t>
            </a:r>
            <a:endParaRPr lang="en-US" dirty="0"/>
          </a:p>
        </p:txBody>
      </p:sp>
      <p:sp>
        <p:nvSpPr>
          <p:cNvPr id="4" name="Text Placeholder 3"/>
          <p:cNvSpPr>
            <a:spLocks noGrp="1"/>
          </p:cNvSpPr>
          <p:nvPr>
            <p:ph type="body" sz="half" idx="2"/>
          </p:nvPr>
        </p:nvSpPr>
        <p:spPr>
          <a:xfrm>
            <a:off x="304800" y="990600"/>
            <a:ext cx="3160713" cy="5135563"/>
          </a:xfrm>
        </p:spPr>
        <p:txBody>
          <a:bodyPr>
            <a:normAutofit/>
          </a:bodyPr>
          <a:lstStyle/>
          <a:p>
            <a:r>
              <a:rPr lang="el-GR" i="1" dirty="0" smtClean="0"/>
              <a:t>Στην εικόνα 6 τοποθετήσαμε σε ένα σημείο Α που βρίσκεται σε ύψος </a:t>
            </a:r>
            <a:r>
              <a:rPr lang="en-US" i="1" dirty="0" smtClean="0"/>
              <a:t>h</a:t>
            </a:r>
            <a:r>
              <a:rPr lang="el-GR" i="1" dirty="0" smtClean="0"/>
              <a:t>=15000</a:t>
            </a:r>
            <a:r>
              <a:rPr lang="en-US" i="1" dirty="0" smtClean="0"/>
              <a:t>m</a:t>
            </a:r>
            <a:r>
              <a:rPr lang="el-GR" i="1" dirty="0" smtClean="0"/>
              <a:t> από τη Γη,  ένα σώμα μάζας 40</a:t>
            </a:r>
            <a:r>
              <a:rPr lang="en-US" i="1" dirty="0" smtClean="0"/>
              <a:t>kg</a:t>
            </a:r>
            <a:r>
              <a:rPr lang="el-GR" i="1" dirty="0" smtClean="0"/>
              <a:t> και υπολογίζουμε την ένταση του πεδίου βαρύτητας. Αν αντί για τη μάζα των 40</a:t>
            </a:r>
            <a:r>
              <a:rPr lang="en-US" i="1" dirty="0" smtClean="0"/>
              <a:t>kg</a:t>
            </a:r>
            <a:r>
              <a:rPr lang="el-GR" i="1" dirty="0" smtClean="0"/>
              <a:t> τοποθετούσαμε μια μάζα 20</a:t>
            </a:r>
            <a:r>
              <a:rPr lang="en-US" i="1" dirty="0" smtClean="0"/>
              <a:t>kg</a:t>
            </a:r>
            <a:r>
              <a:rPr lang="el-GR" i="1" dirty="0" smtClean="0"/>
              <a:t> τότε:</a:t>
            </a:r>
            <a:endParaRPr lang="en-US" dirty="0" smtClean="0"/>
          </a:p>
          <a:p>
            <a:r>
              <a:rPr lang="en-GB" i="1" dirty="0" err="1" smtClean="0"/>
              <a:t>i</a:t>
            </a:r>
            <a:r>
              <a:rPr lang="el-GR" i="1" dirty="0" smtClean="0"/>
              <a:t> ) Η ένταση του πεδίου βαρύτητας θα :</a:t>
            </a:r>
            <a:endParaRPr lang="en-US" dirty="0" smtClean="0"/>
          </a:p>
          <a:p>
            <a:r>
              <a:rPr lang="el-GR" i="1" dirty="0" smtClean="0"/>
              <a:t>Α) Διπλασιαζόταν       		    Β) Παρέμενε σταθερή     		</a:t>
            </a:r>
            <a:endParaRPr lang="en-US" i="1" dirty="0" smtClean="0"/>
          </a:p>
          <a:p>
            <a:r>
              <a:rPr lang="el-GR" i="1" dirty="0" smtClean="0"/>
              <a:t>Γ) Υποδιπλασιαζόταν.</a:t>
            </a:r>
            <a:endParaRPr lang="en-US" dirty="0" smtClean="0"/>
          </a:p>
          <a:p>
            <a:r>
              <a:rPr lang="el-GR" i="1" dirty="0" smtClean="0"/>
              <a:t>Να δικαιολογήσετε την απάντησή σας.</a:t>
            </a:r>
            <a:endParaRPr lang="en-US" dirty="0" smtClean="0"/>
          </a:p>
          <a:p>
            <a:r>
              <a:rPr lang="el-GR" i="1" dirty="0" smtClean="0"/>
              <a:t> </a:t>
            </a:r>
            <a:endParaRPr lang="en-US" dirty="0" smtClean="0"/>
          </a:p>
          <a:p>
            <a:r>
              <a:rPr lang="en-US" i="1" dirty="0" smtClean="0"/>
              <a:t>ii</a:t>
            </a:r>
            <a:r>
              <a:rPr lang="el-GR" i="1" dirty="0" smtClean="0"/>
              <a:t> ) Η δύναμη της βαρυτικής έλξης θα:</a:t>
            </a:r>
            <a:endParaRPr lang="en-US" dirty="0" smtClean="0"/>
          </a:p>
          <a:p>
            <a:r>
              <a:rPr lang="el-GR" i="1" dirty="0" smtClean="0"/>
              <a:t>Α) Διπλασιαζόταν		   Β) Παρέμενε σταθερή     		</a:t>
            </a:r>
            <a:endParaRPr lang="en-US" i="1" dirty="0" smtClean="0"/>
          </a:p>
          <a:p>
            <a:r>
              <a:rPr lang="el-GR" i="1" dirty="0" smtClean="0"/>
              <a:t>Γ) Υποδιπλασιαζόταν.</a:t>
            </a:r>
            <a:endParaRPr lang="en-US" dirty="0" smtClean="0"/>
          </a:p>
          <a:p>
            <a:r>
              <a:rPr lang="el-GR" i="1" dirty="0" smtClean="0"/>
              <a:t>Να δικαιολογήσετε την απάντησή σας.</a:t>
            </a:r>
            <a:endParaRPr lang="en-US" dirty="0" smtClean="0"/>
          </a:p>
          <a:p>
            <a:r>
              <a:rPr lang="el-GR" i="1" dirty="0" smtClean="0"/>
              <a:t>Σημείωση: Η ένταση ενός πεδίου σε κάποιο σημείο του χώρου, εκφράζει το πόσο ισχυρό είναι το πεδίο αυτό.</a:t>
            </a:r>
            <a:endParaRPr lang="en-US" dirty="0" smtClean="0"/>
          </a:p>
          <a:p>
            <a:endParaRPr lang="en-US" dirty="0"/>
          </a:p>
        </p:txBody>
      </p:sp>
      <p:sp>
        <p:nvSpPr>
          <p:cNvPr id="5" name="Slide Number Placeholder 4"/>
          <p:cNvSpPr>
            <a:spLocks noGrp="1"/>
          </p:cNvSpPr>
          <p:nvPr>
            <p:ph type="sldNum" sz="quarter" idx="12"/>
          </p:nvPr>
        </p:nvSpPr>
        <p:spPr/>
        <p:txBody>
          <a:bodyPr/>
          <a:lstStyle/>
          <a:p>
            <a:fld id="{7C70C711-5DD7-4B0C-9AAF-851C742B3A67}" type="slidenum">
              <a:rPr lang="en-US" smtClean="0"/>
              <a:pPr/>
              <a:t>29</a:t>
            </a:fld>
            <a:endParaRPr lang="en-US"/>
          </a:p>
        </p:txBody>
      </p:sp>
      <p:pic>
        <p:nvPicPr>
          <p:cNvPr id="6" name="Content Placeholder 5"/>
          <p:cNvPicPr>
            <a:picLocks noGrp="1"/>
          </p:cNvPicPr>
          <p:nvPr>
            <p:ph idx="1"/>
          </p:nvPr>
        </p:nvPicPr>
        <p:blipFill>
          <a:blip r:embed="rId2" cstate="print"/>
          <a:srcRect/>
          <a:stretch>
            <a:fillRect/>
          </a:stretch>
        </p:blipFill>
        <p:spPr bwMode="auto">
          <a:xfrm>
            <a:off x="3997591" y="790082"/>
            <a:ext cx="4266667" cy="48190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Ερευνητικά Ερωτήματα</a:t>
            </a:r>
            <a:endParaRPr lang="en-US" dirty="0"/>
          </a:p>
        </p:txBody>
      </p:sp>
      <p:sp>
        <p:nvSpPr>
          <p:cNvPr id="3" name="Content Placeholder 2"/>
          <p:cNvSpPr>
            <a:spLocks noGrp="1"/>
          </p:cNvSpPr>
          <p:nvPr>
            <p:ph idx="1"/>
          </p:nvPr>
        </p:nvSpPr>
        <p:spPr/>
        <p:txBody>
          <a:bodyPr>
            <a:normAutofit fontScale="92500" lnSpcReduction="10000"/>
          </a:bodyPr>
          <a:lstStyle/>
          <a:p>
            <a:pPr algn="just">
              <a:buFont typeface="Wingdings" pitchFamily="2" charset="2"/>
              <a:buChar char="Ø"/>
            </a:pPr>
            <a:r>
              <a:rPr lang="el-GR" dirty="0" smtClean="0"/>
              <a:t>Υπάρχει διαφοροποίηση στην επίδοση των μαθητών της </a:t>
            </a:r>
            <a:r>
              <a:rPr lang="en-GB" dirty="0" smtClean="0"/>
              <a:t>B</a:t>
            </a:r>
            <a:r>
              <a:rPr lang="el-GR" dirty="0" smtClean="0"/>
              <a:t>΄ τάξης Λυκείου, οι οποίοι χρησιμοποιούν προσομοιώσεις ή διδάσκονται με τον παραδοσιακό τρόπο θέματα που αφορούν σε έννοιες της ενότητας της βαρύτητας, πριν και μετά τη διδακτική παρέμβαση; </a:t>
            </a:r>
            <a:endParaRPr lang="en-US" dirty="0" smtClean="0"/>
          </a:p>
          <a:p>
            <a:pPr algn="just">
              <a:buFont typeface="Wingdings" pitchFamily="2" charset="2"/>
              <a:buChar char="Ø"/>
            </a:pPr>
            <a:r>
              <a:rPr lang="el-GR" dirty="0" smtClean="0"/>
              <a:t>Πώς επιδρά η χρήση των προσομοιώσεων και πώς ο παραδοσιακός τρόπος διδασκαλίας, στις εναλλακτικές ιδέες των μαθητών σχετικά με τις έννοιες της ενότητας της βαρύτητας;       </a:t>
            </a:r>
            <a:endParaRPr lang="en-US" dirty="0" smtClean="0"/>
          </a:p>
          <a:p>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3</a:t>
            </a:fld>
            <a:endParaRPr lang="en-US"/>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Ερώτηση 6.</a:t>
            </a:r>
            <a:r>
              <a:rPr lang="en-US" b="1" dirty="0" err="1" smtClean="0"/>
              <a:t>i</a:t>
            </a:r>
            <a:r>
              <a:rPr lang="en-US" b="1" dirty="0" smtClean="0"/>
              <a:t>.</a:t>
            </a:r>
            <a:r>
              <a:rPr lang="el-GR" b="1" dirty="0" smtClean="0"/>
              <a:t> - Εναλλακτικές Ιδέες</a:t>
            </a:r>
            <a:endParaRPr lang="en-US" dirty="0"/>
          </a:p>
        </p:txBody>
      </p:sp>
      <p:sp>
        <p:nvSpPr>
          <p:cNvPr id="4" name="Content Placeholder 3"/>
          <p:cNvSpPr>
            <a:spLocks noGrp="1"/>
          </p:cNvSpPr>
          <p:nvPr>
            <p:ph sz="half" idx="1"/>
          </p:nvPr>
        </p:nvSpPr>
        <p:spPr/>
        <p:txBody>
          <a:bodyPr/>
          <a:lstStyle/>
          <a:p>
            <a:r>
              <a:rPr lang="el-GR" dirty="0" smtClean="0"/>
              <a:t>Η ένταση του βαρυτικού πεδίου σε κάποιο σημείο του χώρου εξαρτάται από τη μάζα του υποθέματος. </a:t>
            </a:r>
            <a:endParaRPr lang="en-US" dirty="0"/>
          </a:p>
        </p:txBody>
      </p:sp>
      <p:graphicFrame>
        <p:nvGraphicFramePr>
          <p:cNvPr id="6" name="Content Placeholder 5"/>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7C70C711-5DD7-4B0C-9AAF-851C742B3A67}"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Ερώτηση 6.</a:t>
            </a:r>
            <a:r>
              <a:rPr lang="en-US" b="1" dirty="0" smtClean="0"/>
              <a:t>ii.</a:t>
            </a:r>
            <a:r>
              <a:rPr lang="el-GR" b="1" dirty="0" smtClean="0"/>
              <a:t> - Εναλλακτικές Ιδέες</a:t>
            </a:r>
            <a:endParaRPr lang="en-US" dirty="0"/>
          </a:p>
        </p:txBody>
      </p:sp>
      <p:sp>
        <p:nvSpPr>
          <p:cNvPr id="4" name="Content Placeholder 3"/>
          <p:cNvSpPr>
            <a:spLocks noGrp="1"/>
          </p:cNvSpPr>
          <p:nvPr>
            <p:ph sz="half" idx="1"/>
          </p:nvPr>
        </p:nvSpPr>
        <p:spPr/>
        <p:txBody>
          <a:bodyPr/>
          <a:lstStyle/>
          <a:p>
            <a:r>
              <a:rPr lang="el-GR" dirty="0" smtClean="0"/>
              <a:t>Η δύναμη της βαρυτικής έλξης δεν εξαρτάται  από τη μάζα του υποθέματος.</a:t>
            </a:r>
            <a:endParaRPr lang="en-US" dirty="0"/>
          </a:p>
        </p:txBody>
      </p:sp>
      <p:graphicFrame>
        <p:nvGraphicFramePr>
          <p:cNvPr id="6" name="Content Placeholder 5"/>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7C70C711-5DD7-4B0C-9AAF-851C742B3A67}"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a:r>
            <a:r>
              <a:rPr lang="el-GR" dirty="0" smtClean="0"/>
              <a:t>ρώτηση </a:t>
            </a:r>
            <a:r>
              <a:rPr lang="en-US" dirty="0" smtClean="0"/>
              <a:t>7</a:t>
            </a:r>
            <a:endParaRPr lang="en-US" dirty="0"/>
          </a:p>
        </p:txBody>
      </p:sp>
      <p:sp>
        <p:nvSpPr>
          <p:cNvPr id="4" name="Text Placeholder 3"/>
          <p:cNvSpPr>
            <a:spLocks noGrp="1"/>
          </p:cNvSpPr>
          <p:nvPr>
            <p:ph type="body" sz="half" idx="2"/>
          </p:nvPr>
        </p:nvSpPr>
        <p:spPr/>
        <p:txBody>
          <a:bodyPr>
            <a:normAutofit/>
          </a:bodyPr>
          <a:lstStyle/>
          <a:p>
            <a:r>
              <a:rPr lang="el-GR" sz="2000" dirty="0" smtClean="0"/>
              <a:t>Στην εικόνα 7 φαίνεται η Γη, ενώ γυρίζει γύρω από τον Ήλιο και ένα μήλο το οποίο πέφτει προς το κέντρο της Γης.  Η δύναμη την οποία ασκεί η Γη σε ένα μήλο είναι της ίδιας φύσης (του ίδιου είδους)  με τη δύναμη που ασκεί ο Ήλιος στη Γη. Σωστό ή Λάθος; </a:t>
            </a:r>
            <a:endParaRPr lang="en-US" sz="2000" dirty="0" smtClean="0"/>
          </a:p>
          <a:p>
            <a:r>
              <a:rPr lang="el-GR" sz="2000" dirty="0" smtClean="0"/>
              <a:t> </a:t>
            </a:r>
            <a:endParaRPr lang="en-US" sz="2000" dirty="0" smtClean="0"/>
          </a:p>
          <a:p>
            <a:r>
              <a:rPr lang="el-GR" sz="2000" dirty="0" smtClean="0"/>
              <a:t>Να δικαιολογήσετε την απάντησή σας.</a:t>
            </a:r>
            <a:endParaRPr lang="en-US" sz="2000" dirty="0" smtClean="0"/>
          </a:p>
          <a:p>
            <a:endParaRPr lang="en-US" sz="2000" dirty="0"/>
          </a:p>
        </p:txBody>
      </p:sp>
      <p:sp>
        <p:nvSpPr>
          <p:cNvPr id="5" name="Slide Number Placeholder 4"/>
          <p:cNvSpPr>
            <a:spLocks noGrp="1"/>
          </p:cNvSpPr>
          <p:nvPr>
            <p:ph type="sldNum" sz="quarter" idx="12"/>
          </p:nvPr>
        </p:nvSpPr>
        <p:spPr/>
        <p:txBody>
          <a:bodyPr/>
          <a:lstStyle/>
          <a:p>
            <a:fld id="{7C70C711-5DD7-4B0C-9AAF-851C742B3A67}" type="slidenum">
              <a:rPr lang="en-US" smtClean="0"/>
              <a:pPr/>
              <a:t>32</a:t>
            </a:fld>
            <a:endParaRPr lang="en-US"/>
          </a:p>
        </p:txBody>
      </p:sp>
      <p:pic>
        <p:nvPicPr>
          <p:cNvPr id="6" name="Content Placeholder 5" descr="http://media3.picsearch.com/is?e6cS--RggkVNlb-BITD8_kFzhROuYNFfpBsjsp0e1VA">
            <a:hlinkClick r:id="rId3" tgtFrame="&quot;_blank&quot;"/>
          </p:cNvPr>
          <p:cNvPicPr>
            <a:picLocks noGrp="1"/>
          </p:cNvPicPr>
          <p:nvPr>
            <p:ph idx="1"/>
          </p:nvPr>
        </p:nvPicPr>
        <p:blipFill>
          <a:blip r:embed="rId4" r:link="rId5" cstate="print"/>
          <a:srcRect/>
          <a:stretch>
            <a:fillRect/>
          </a:stretch>
        </p:blipFill>
        <p:spPr bwMode="auto">
          <a:xfrm>
            <a:off x="5029200" y="2362200"/>
            <a:ext cx="1219200" cy="1038225"/>
          </a:xfrm>
          <a:prstGeom prst="rect">
            <a:avLst/>
          </a:prstGeom>
          <a:noFill/>
          <a:ln w="9525">
            <a:noFill/>
            <a:miter lim="800000"/>
            <a:headEnd/>
            <a:tailEnd/>
          </a:ln>
        </p:spPr>
      </p:pic>
      <p:pic>
        <p:nvPicPr>
          <p:cNvPr id="8" name="rg_hi" descr="http://t2.gstatic.com/images?q=tbn:ANd9GcSNj6-fE1yActT3kvziW0bkme1vvBHDSBYioFXKNkZvqqFf_9WUNw">
            <a:hlinkClick r:id="rId6"/>
          </p:cNvPr>
          <p:cNvPicPr/>
          <p:nvPr/>
        </p:nvPicPr>
        <p:blipFill>
          <a:blip r:embed="rId7" r:link="rId8" cstate="print"/>
          <a:srcRect/>
          <a:stretch>
            <a:fillRect/>
          </a:stretch>
        </p:blipFill>
        <p:spPr bwMode="auto">
          <a:xfrm>
            <a:off x="8153400" y="1981200"/>
            <a:ext cx="381000" cy="342900"/>
          </a:xfrm>
          <a:prstGeom prst="rect">
            <a:avLst/>
          </a:prstGeom>
          <a:noFill/>
          <a:ln w="9525">
            <a:noFill/>
            <a:miter lim="800000"/>
            <a:headEnd/>
            <a:tailEnd/>
          </a:ln>
        </p:spPr>
      </p:pic>
      <p:sp>
        <p:nvSpPr>
          <p:cNvPr id="18" name="Arc 17"/>
          <p:cNvSpPr/>
          <p:nvPr/>
        </p:nvSpPr>
        <p:spPr>
          <a:xfrm>
            <a:off x="3429000" y="2514600"/>
            <a:ext cx="4038600" cy="762000"/>
          </a:xfrm>
          <a:prstGeom prst="arc">
            <a:avLst>
              <a:gd name="adj1" fmla="val 13392"/>
              <a:gd name="adj2" fmla="val 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pic>
        <p:nvPicPr>
          <p:cNvPr id="7" name="Picture 6"/>
          <p:cNvPicPr/>
          <p:nvPr/>
        </p:nvPicPr>
        <p:blipFill>
          <a:blip r:embed="rId9" cstate="print"/>
          <a:srcRect t="9123" b="4056"/>
          <a:stretch>
            <a:fillRect/>
          </a:stretch>
        </p:blipFill>
        <p:spPr bwMode="auto">
          <a:xfrm>
            <a:off x="7391400" y="2514600"/>
            <a:ext cx="685800" cy="704850"/>
          </a:xfrm>
          <a:prstGeom prst="rect">
            <a:avLst/>
          </a:prstGeom>
          <a:noFill/>
          <a:ln w="9525">
            <a:solidFill>
              <a:schemeClr val="accent1">
                <a:lumMod val="60000"/>
                <a:lumOff val="40000"/>
              </a:schemeClr>
            </a:solidFill>
            <a:miter lim="800000"/>
            <a:headEnd/>
            <a:tailEnd/>
          </a:ln>
        </p:spPr>
      </p:pic>
      <p:cxnSp>
        <p:nvCxnSpPr>
          <p:cNvPr id="10" name="Straight Arrow Connector 9"/>
          <p:cNvCxnSpPr/>
          <p:nvPr/>
        </p:nvCxnSpPr>
        <p:spPr>
          <a:xfrm rot="5400000">
            <a:off x="7959090" y="2266950"/>
            <a:ext cx="350520" cy="23622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Ερώτηση </a:t>
            </a:r>
            <a:r>
              <a:rPr lang="en-US" b="1" dirty="0" smtClean="0"/>
              <a:t>7</a:t>
            </a:r>
            <a:r>
              <a:rPr lang="el-GR" b="1" dirty="0" smtClean="0"/>
              <a:t> - Εναλλακτικές Ιδέες</a:t>
            </a:r>
            <a:endParaRPr lang="en-US" dirty="0"/>
          </a:p>
        </p:txBody>
      </p:sp>
      <p:sp>
        <p:nvSpPr>
          <p:cNvPr id="4" name="Content Placeholder 3"/>
          <p:cNvSpPr>
            <a:spLocks noGrp="1"/>
          </p:cNvSpPr>
          <p:nvPr>
            <p:ph sz="half" idx="1"/>
          </p:nvPr>
        </p:nvSpPr>
        <p:spPr/>
        <p:txBody>
          <a:bodyPr/>
          <a:lstStyle/>
          <a:p>
            <a:r>
              <a:rPr lang="el-GR" dirty="0" smtClean="0"/>
              <a:t>Η βαρυτική δύναμη στη Γη και η βαρυτική δύναμη στο διάστημα είναι διαφορετικά είδη δυνάμεων.</a:t>
            </a:r>
            <a:endParaRPr lang="en-US" dirty="0" smtClean="0"/>
          </a:p>
          <a:p>
            <a:r>
              <a:rPr lang="el-GR" dirty="0" smtClean="0"/>
              <a:t>Η βαρυτική δύναμη μεταξύ της Γης και του Ήλιου ισούται με μηδέν.</a:t>
            </a:r>
            <a:endParaRPr lang="en-US" dirty="0"/>
          </a:p>
        </p:txBody>
      </p:sp>
      <p:graphicFrame>
        <p:nvGraphicFramePr>
          <p:cNvPr id="6" name="Content Placeholder 5"/>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7C70C711-5DD7-4B0C-9AAF-851C742B3A67}"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a:r>
            <a:r>
              <a:rPr lang="el-GR" dirty="0" smtClean="0"/>
              <a:t>ρώτηση </a:t>
            </a:r>
            <a:r>
              <a:rPr lang="en-US" dirty="0" smtClean="0"/>
              <a:t>8</a:t>
            </a:r>
            <a:endParaRPr lang="en-US" dirty="0"/>
          </a:p>
        </p:txBody>
      </p:sp>
      <p:sp>
        <p:nvSpPr>
          <p:cNvPr id="4" name="Text Placeholder 3"/>
          <p:cNvSpPr>
            <a:spLocks noGrp="1"/>
          </p:cNvSpPr>
          <p:nvPr>
            <p:ph type="body" sz="half" idx="2"/>
          </p:nvPr>
        </p:nvSpPr>
        <p:spPr>
          <a:xfrm>
            <a:off x="304800" y="1371600"/>
            <a:ext cx="3008313" cy="4691063"/>
          </a:xfrm>
        </p:spPr>
        <p:txBody>
          <a:bodyPr>
            <a:normAutofit fontScale="92500" lnSpcReduction="20000"/>
          </a:bodyPr>
          <a:lstStyle/>
          <a:p>
            <a:r>
              <a:rPr lang="el-GR" sz="1700" dirty="0" smtClean="0"/>
              <a:t>Στη</a:t>
            </a:r>
            <a:r>
              <a:rPr lang="en-US" sz="1700" dirty="0" smtClean="0"/>
              <a:t> </a:t>
            </a:r>
            <a:r>
              <a:rPr lang="el-GR" sz="1700" dirty="0" smtClean="0"/>
              <a:t>διπλανή εικόνα βλέπετε ένα διαστημικό όχημα το οποίο ταξιδεύει από τη Γη στο Φεγγάρι. Σε ένα σημείο της τροχιάς του το όχημα δεν έχει βάρος, γιατί:</a:t>
            </a:r>
            <a:endParaRPr lang="en-US" sz="1700" dirty="0" smtClean="0"/>
          </a:p>
          <a:p>
            <a:r>
              <a:rPr lang="el-GR" sz="1700" dirty="0" smtClean="0"/>
              <a:t>Α. Ταξιδεύει με σταθερή ταχύτητα</a:t>
            </a:r>
            <a:endParaRPr lang="en-US" sz="1700" dirty="0" smtClean="0"/>
          </a:p>
          <a:p>
            <a:r>
              <a:rPr lang="el-GR" sz="1700" dirty="0" smtClean="0"/>
              <a:t>Β. Ταξιδεύει με σταθερή επιτάχυνση</a:t>
            </a:r>
            <a:endParaRPr lang="en-US" sz="1700" dirty="0" smtClean="0"/>
          </a:p>
          <a:p>
            <a:r>
              <a:rPr lang="el-GR" sz="1700" dirty="0" smtClean="0"/>
              <a:t>Γ. Η ένταση του πεδίου βαρύτητας του Ήλιου είναι ίση με την ένταση του πεδίου βαρύτητας της Γης</a:t>
            </a:r>
            <a:endParaRPr lang="en-US" sz="1700" dirty="0" smtClean="0"/>
          </a:p>
          <a:p>
            <a:r>
              <a:rPr lang="el-GR" sz="1700" dirty="0" smtClean="0"/>
              <a:t>Δ. Η ένταση του πεδίου βαρύτητας του Φεγγαριού είναι ίση με την ένταση του πεδίου βαρύτητας της Γης</a:t>
            </a:r>
            <a:endParaRPr lang="en-US" sz="1700" dirty="0" smtClean="0"/>
          </a:p>
          <a:p>
            <a:r>
              <a:rPr lang="el-GR" sz="1700" dirty="0" smtClean="0"/>
              <a:t>Ε. Το όχημα βρίσκεται έξω από το πεδίο βαρύτητας της Γης και του Φεγγαριού</a:t>
            </a:r>
            <a:endParaRPr lang="en-US" sz="1700" dirty="0" smtClean="0"/>
          </a:p>
          <a:p>
            <a:endParaRPr lang="en-US" dirty="0"/>
          </a:p>
        </p:txBody>
      </p:sp>
      <p:sp>
        <p:nvSpPr>
          <p:cNvPr id="5" name="Slide Number Placeholder 4"/>
          <p:cNvSpPr>
            <a:spLocks noGrp="1"/>
          </p:cNvSpPr>
          <p:nvPr>
            <p:ph type="sldNum" sz="quarter" idx="12"/>
          </p:nvPr>
        </p:nvSpPr>
        <p:spPr/>
        <p:txBody>
          <a:bodyPr/>
          <a:lstStyle/>
          <a:p>
            <a:fld id="{7C70C711-5DD7-4B0C-9AAF-851C742B3A67}" type="slidenum">
              <a:rPr lang="en-US" smtClean="0"/>
              <a:pPr/>
              <a:t>34</a:t>
            </a:fld>
            <a:endParaRPr lang="en-US"/>
          </a:p>
        </p:txBody>
      </p:sp>
      <p:grpSp>
        <p:nvGrpSpPr>
          <p:cNvPr id="2050" name="Group 2"/>
          <p:cNvGrpSpPr>
            <a:grpSpLocks noGrp="1"/>
          </p:cNvGrpSpPr>
          <p:nvPr>
            <p:ph idx="1"/>
          </p:nvPr>
        </p:nvGrpSpPr>
        <p:grpSpPr bwMode="auto">
          <a:xfrm>
            <a:off x="3581400" y="2286000"/>
            <a:ext cx="4953000" cy="3719513"/>
            <a:chOff x="1068" y="1818"/>
            <a:chExt cx="6776" cy="4343"/>
          </a:xfrm>
        </p:grpSpPr>
        <p:cxnSp>
          <p:nvCxnSpPr>
            <p:cNvPr id="2051" name="AutoShape 3"/>
            <p:cNvCxnSpPr>
              <a:cxnSpLocks noChangeShapeType="1"/>
            </p:cNvCxnSpPr>
            <p:nvPr/>
          </p:nvCxnSpPr>
          <p:spPr bwMode="auto">
            <a:xfrm flipH="1" flipV="1">
              <a:off x="1814" y="2478"/>
              <a:ext cx="4830" cy="2942"/>
            </a:xfrm>
            <a:prstGeom prst="straightConnector1">
              <a:avLst/>
            </a:prstGeom>
            <a:noFill/>
            <a:ln w="9525">
              <a:solidFill>
                <a:srgbClr val="000000"/>
              </a:solidFill>
              <a:prstDash val="sysDot"/>
              <a:round/>
              <a:headEnd/>
              <a:tailEnd/>
            </a:ln>
          </p:spPr>
        </p:cxnSp>
        <p:pic>
          <p:nvPicPr>
            <p:cNvPr id="2052" name="Picture 13"/>
            <p:cNvPicPr>
              <a:picLocks noChangeAspect="1" noChangeArrowheads="1"/>
            </p:cNvPicPr>
            <p:nvPr/>
          </p:nvPicPr>
          <p:blipFill>
            <a:blip r:embed="rId2"/>
            <a:srcRect t="8684" b="4343"/>
            <a:stretch>
              <a:fillRect/>
            </a:stretch>
          </p:blipFill>
          <p:spPr bwMode="auto">
            <a:xfrm>
              <a:off x="6194" y="4472"/>
              <a:ext cx="1650" cy="1689"/>
            </a:xfrm>
            <a:prstGeom prst="rect">
              <a:avLst/>
            </a:prstGeom>
            <a:noFill/>
          </p:spPr>
        </p:pic>
        <p:pic>
          <p:nvPicPr>
            <p:cNvPr id="2053" name="Picture 10"/>
            <p:cNvPicPr>
              <a:picLocks noChangeAspect="1" noChangeArrowheads="1"/>
            </p:cNvPicPr>
            <p:nvPr/>
          </p:nvPicPr>
          <p:blipFill>
            <a:blip r:embed="rId3"/>
            <a:srcRect t="-2769" b="-2769"/>
            <a:stretch>
              <a:fillRect/>
            </a:stretch>
          </p:blipFill>
          <p:spPr bwMode="auto">
            <a:xfrm rot="-1145655">
              <a:off x="2158" y="2287"/>
              <a:ext cx="2077" cy="1952"/>
            </a:xfrm>
            <a:prstGeom prst="rect">
              <a:avLst/>
            </a:prstGeom>
            <a:noFill/>
          </p:spPr>
        </p:pic>
        <p:pic>
          <p:nvPicPr>
            <p:cNvPr id="2054" name="Picture 11" descr="http://t3.gstatic.com/images?q=tbn:ANd9GcRbSJMOrcf5NQqcwiArBd6VA56bHU6wl208yRNSrxwSkRxaThb-"/>
            <p:cNvPicPr>
              <a:picLocks noChangeAspect="1" noChangeArrowheads="1"/>
            </p:cNvPicPr>
            <p:nvPr/>
          </p:nvPicPr>
          <p:blipFill>
            <a:blip r:embed="rId4"/>
            <a:srcRect/>
            <a:stretch>
              <a:fillRect/>
            </a:stretch>
          </p:blipFill>
          <p:spPr bwMode="auto">
            <a:xfrm>
              <a:off x="1068" y="1818"/>
              <a:ext cx="941" cy="941"/>
            </a:xfrm>
            <a:prstGeom prst="rect">
              <a:avLst/>
            </a:prstGeom>
            <a:noFill/>
          </p:spPr>
        </p:pic>
        <p:pic>
          <p:nvPicPr>
            <p:cNvPr id="2055" name="Picture 12"/>
            <p:cNvPicPr>
              <a:picLocks noChangeAspect="1" noChangeArrowheads="1"/>
            </p:cNvPicPr>
            <p:nvPr/>
          </p:nvPicPr>
          <p:blipFill>
            <a:blip r:embed="rId5"/>
            <a:srcRect t="-899" r="-862" b="-1796"/>
            <a:stretch>
              <a:fillRect/>
            </a:stretch>
          </p:blipFill>
          <p:spPr bwMode="auto">
            <a:xfrm rot="2645891">
              <a:off x="2609" y="2729"/>
              <a:ext cx="1035" cy="1035"/>
            </a:xfrm>
            <a:prstGeom prst="rect">
              <a:avLst/>
            </a:prstGeom>
            <a:noFill/>
          </p:spPr>
        </p:pic>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Ερώτηση </a:t>
            </a:r>
            <a:r>
              <a:rPr lang="en-US" b="1" dirty="0" smtClean="0"/>
              <a:t>8</a:t>
            </a:r>
            <a:r>
              <a:rPr lang="el-GR" b="1" dirty="0" smtClean="0"/>
              <a:t> - Εναλλακτικές Ιδέες</a:t>
            </a:r>
            <a:endParaRPr lang="en-US" dirty="0"/>
          </a:p>
        </p:txBody>
      </p:sp>
      <p:sp>
        <p:nvSpPr>
          <p:cNvPr id="4" name="Content Placeholder 3"/>
          <p:cNvSpPr>
            <a:spLocks noGrp="1"/>
          </p:cNvSpPr>
          <p:nvPr>
            <p:ph sz="half" idx="1"/>
          </p:nvPr>
        </p:nvSpPr>
        <p:spPr/>
        <p:txBody>
          <a:bodyPr>
            <a:normAutofit fontScale="92500" lnSpcReduction="10000"/>
          </a:bodyPr>
          <a:lstStyle/>
          <a:p>
            <a:r>
              <a:rPr lang="el-GR" dirty="0" smtClean="0"/>
              <a:t>Ένα διαστημικό όχημα, που κινείται από τη Γη στο φεγγάρι, δεν έχει βάρος γιατί βρίσκεται έξω από το πεδίο βαρύτητάς τους.</a:t>
            </a:r>
          </a:p>
          <a:p>
            <a:r>
              <a:rPr lang="el-GR" dirty="0" smtClean="0"/>
              <a:t>Ένα διαστημικό όχημα, που κινείται από τη Γη στο φεγγάρι, δεν έχει βάρος όταν </a:t>
            </a:r>
            <a:r>
              <a:rPr lang="en-GB" dirty="0" smtClean="0"/>
              <a:t> g</a:t>
            </a:r>
            <a:r>
              <a:rPr lang="el-GR" baseline="-25000" dirty="0" smtClean="0"/>
              <a:t>Ηλιου</a:t>
            </a:r>
            <a:r>
              <a:rPr lang="el-GR" dirty="0" smtClean="0"/>
              <a:t> = </a:t>
            </a:r>
            <a:r>
              <a:rPr lang="en-GB" dirty="0" smtClean="0"/>
              <a:t>g</a:t>
            </a:r>
            <a:r>
              <a:rPr lang="el-GR" baseline="-25000" dirty="0" smtClean="0"/>
              <a:t>γης</a:t>
            </a:r>
            <a:endParaRPr lang="en-US" dirty="0"/>
          </a:p>
        </p:txBody>
      </p:sp>
      <p:graphicFrame>
        <p:nvGraphicFramePr>
          <p:cNvPr id="6" name="Content Placeholder 5"/>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p:cNvSpPr>
            <a:spLocks noGrp="1"/>
          </p:cNvSpPr>
          <p:nvPr>
            <p:ph type="sldNum" sz="quarter" idx="12"/>
          </p:nvPr>
        </p:nvSpPr>
        <p:spPr/>
        <p:txBody>
          <a:bodyPr/>
          <a:lstStyle/>
          <a:p>
            <a:fld id="{7C70C711-5DD7-4B0C-9AAF-851C742B3A67}"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a:r>
            <a:r>
              <a:rPr lang="el-GR" dirty="0" smtClean="0"/>
              <a:t>ρώτηση 9</a:t>
            </a:r>
            <a:endParaRPr lang="en-US" dirty="0"/>
          </a:p>
        </p:txBody>
      </p:sp>
      <p:sp>
        <p:nvSpPr>
          <p:cNvPr id="4" name="Text Placeholder 3"/>
          <p:cNvSpPr>
            <a:spLocks noGrp="1"/>
          </p:cNvSpPr>
          <p:nvPr>
            <p:ph type="body" sz="half" idx="2"/>
          </p:nvPr>
        </p:nvSpPr>
        <p:spPr/>
        <p:txBody>
          <a:bodyPr>
            <a:normAutofit lnSpcReduction="10000"/>
          </a:bodyPr>
          <a:lstStyle/>
          <a:p>
            <a:r>
              <a:rPr lang="el-GR" sz="2800" dirty="0" smtClean="0"/>
              <a:t>Στην διπλανή εικόνα βλέπουμε τη Γη και την ατμόσφαιρά της. Κατά τη γνώμη σας, ο αέρας που περιβάλλει τη Γη δέχεται τη δύναμη της βαρύτητας;           </a:t>
            </a:r>
            <a:endParaRPr lang="en-US" sz="2800" dirty="0" smtClean="0"/>
          </a:p>
          <a:p>
            <a:r>
              <a:rPr lang="el-GR" sz="2800" dirty="0" smtClean="0"/>
              <a:t>Να εξηγήσετε την απάντησή σας.</a:t>
            </a:r>
            <a:endParaRPr lang="en-US" sz="2800" dirty="0" smtClean="0"/>
          </a:p>
          <a:p>
            <a:endParaRPr lang="en-US" dirty="0"/>
          </a:p>
        </p:txBody>
      </p:sp>
      <p:sp>
        <p:nvSpPr>
          <p:cNvPr id="5" name="Slide Number Placeholder 4"/>
          <p:cNvSpPr>
            <a:spLocks noGrp="1"/>
          </p:cNvSpPr>
          <p:nvPr>
            <p:ph type="sldNum" sz="quarter" idx="12"/>
          </p:nvPr>
        </p:nvSpPr>
        <p:spPr/>
        <p:txBody>
          <a:bodyPr/>
          <a:lstStyle/>
          <a:p>
            <a:fld id="{7C70C711-5DD7-4B0C-9AAF-851C742B3A67}" type="slidenum">
              <a:rPr lang="en-US" smtClean="0"/>
              <a:pPr/>
              <a:t>36</a:t>
            </a:fld>
            <a:endParaRPr lang="en-US"/>
          </a:p>
        </p:txBody>
      </p:sp>
      <p:pic>
        <p:nvPicPr>
          <p:cNvPr id="6" name="Content Placeholder 5" descr="http://4.bp.blogspot.com/_XBsnAWqTr24/TH9Lj49vGEI/AAAAAAAAQO8/2G6VKlgyaUQ/s1600/earths-atmosphere_18.jpg"/>
          <p:cNvPicPr>
            <a:picLocks noGrp="1"/>
          </p:cNvPicPr>
          <p:nvPr>
            <p:ph idx="1"/>
          </p:nvPr>
        </p:nvPicPr>
        <p:blipFill>
          <a:blip r:embed="rId2" cstate="print"/>
          <a:srcRect/>
          <a:stretch>
            <a:fillRect/>
          </a:stretch>
        </p:blipFill>
        <p:spPr bwMode="auto">
          <a:xfrm>
            <a:off x="3749675" y="661194"/>
            <a:ext cx="4762500" cy="5076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Ερώτηση 9 - Εναλλακτικές Ιδέες</a:t>
            </a:r>
            <a:endParaRPr lang="en-US" dirty="0"/>
          </a:p>
        </p:txBody>
      </p:sp>
      <p:sp>
        <p:nvSpPr>
          <p:cNvPr id="4" name="Content Placeholder 3"/>
          <p:cNvSpPr>
            <a:spLocks noGrp="1"/>
          </p:cNvSpPr>
          <p:nvPr>
            <p:ph sz="half" idx="1"/>
          </p:nvPr>
        </p:nvSpPr>
        <p:spPr/>
        <p:txBody>
          <a:bodyPr/>
          <a:lstStyle/>
          <a:p>
            <a:r>
              <a:rPr lang="el-GR" dirty="0" smtClean="0"/>
              <a:t>Στον ατμοσφαιρικό αέρα δεν ασκείται η δύναμη της βαρύτητας.</a:t>
            </a:r>
            <a:endParaRPr lang="en-US" dirty="0"/>
          </a:p>
        </p:txBody>
      </p:sp>
      <p:graphicFrame>
        <p:nvGraphicFramePr>
          <p:cNvPr id="6" name="Content Placeholder 5"/>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5" name="Slide Number Placeholder 4"/>
          <p:cNvSpPr>
            <a:spLocks noGrp="1"/>
          </p:cNvSpPr>
          <p:nvPr>
            <p:ph type="sldNum" sz="quarter" idx="12"/>
          </p:nvPr>
        </p:nvSpPr>
        <p:spPr/>
        <p:txBody>
          <a:bodyPr/>
          <a:lstStyle/>
          <a:p>
            <a:fld id="{7C70C711-5DD7-4B0C-9AAF-851C742B3A67}"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a:r>
            <a:r>
              <a:rPr lang="el-GR" dirty="0" smtClean="0"/>
              <a:t>ρώτηση 10</a:t>
            </a:r>
            <a:endParaRPr lang="en-US" dirty="0"/>
          </a:p>
        </p:txBody>
      </p:sp>
      <p:sp>
        <p:nvSpPr>
          <p:cNvPr id="4" name="Text Placeholder 3"/>
          <p:cNvSpPr>
            <a:spLocks noGrp="1"/>
          </p:cNvSpPr>
          <p:nvPr>
            <p:ph type="body" sz="half" idx="2"/>
          </p:nvPr>
        </p:nvSpPr>
        <p:spPr/>
        <p:txBody>
          <a:bodyPr/>
          <a:lstStyle/>
          <a:p>
            <a:r>
              <a:rPr lang="el-GR" sz="2000" dirty="0" smtClean="0"/>
              <a:t>Στη</a:t>
            </a:r>
            <a:r>
              <a:rPr lang="en-US" sz="2000" dirty="0" smtClean="0"/>
              <a:t> </a:t>
            </a:r>
            <a:r>
              <a:rPr lang="el-GR" sz="2000" dirty="0" smtClean="0"/>
              <a:t>διπλανή εικόνα  φαίνεται ένα σώμα που ολισθαίνει πάνω στην επιφάνεια μιας σανίδας.  Η ταχύτητά του  μηδενίζεται σε 2 δευτερόλεπτα. Το ίδιο ακριβώς πείραμα γίνεται στη Σελήνη, με τα ίδια υλικά και την ίδια αρχική ταχύτητα. Θα αυξηθεί ή θα ελαττωθεί ο χρόνος μέχρι να σταματήσει το σώμα; Να δικαιολογήσετε την απάντησή σας</a:t>
            </a:r>
            <a:endParaRPr lang="en-US" sz="2000" dirty="0" smtClean="0"/>
          </a:p>
          <a:p>
            <a:endParaRPr lang="en-US" dirty="0"/>
          </a:p>
        </p:txBody>
      </p:sp>
      <p:sp>
        <p:nvSpPr>
          <p:cNvPr id="5" name="Slide Number Placeholder 4"/>
          <p:cNvSpPr>
            <a:spLocks noGrp="1"/>
          </p:cNvSpPr>
          <p:nvPr>
            <p:ph type="sldNum" sz="quarter" idx="12"/>
          </p:nvPr>
        </p:nvSpPr>
        <p:spPr/>
        <p:txBody>
          <a:bodyPr/>
          <a:lstStyle/>
          <a:p>
            <a:fld id="{7C70C711-5DD7-4B0C-9AAF-851C742B3A67}" type="slidenum">
              <a:rPr lang="en-US" smtClean="0"/>
              <a:pPr/>
              <a:t>38</a:t>
            </a:fld>
            <a:endParaRPr lang="en-US"/>
          </a:p>
        </p:txBody>
      </p:sp>
      <p:grpSp>
        <p:nvGrpSpPr>
          <p:cNvPr id="3080" name="Group 8"/>
          <p:cNvGrpSpPr>
            <a:grpSpLocks noGrp="1"/>
          </p:cNvGrpSpPr>
          <p:nvPr>
            <p:ph idx="1"/>
          </p:nvPr>
        </p:nvGrpSpPr>
        <p:grpSpPr bwMode="auto">
          <a:xfrm>
            <a:off x="3581400" y="2667000"/>
            <a:ext cx="5111750" cy="769576"/>
            <a:chOff x="4912" y="12648"/>
            <a:chExt cx="3240" cy="71"/>
          </a:xfrm>
        </p:grpSpPr>
        <p:sp>
          <p:nvSpPr>
            <p:cNvPr id="3081" name="Line 9"/>
            <p:cNvSpPr>
              <a:spLocks noChangeShapeType="1"/>
            </p:cNvSpPr>
            <p:nvPr/>
          </p:nvSpPr>
          <p:spPr bwMode="auto">
            <a:xfrm>
              <a:off x="4912" y="12719"/>
              <a:ext cx="324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2" name="Rectangle 10"/>
            <p:cNvSpPr>
              <a:spLocks noChangeArrowheads="1"/>
            </p:cNvSpPr>
            <p:nvPr/>
          </p:nvSpPr>
          <p:spPr bwMode="auto">
            <a:xfrm>
              <a:off x="6023" y="12648"/>
              <a:ext cx="949" cy="70"/>
            </a:xfrm>
            <a:prstGeom prst="rect">
              <a:avLst/>
            </a:prstGeom>
            <a:solidFill>
              <a:srgbClr val="C0C0C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83" name="Line 11"/>
            <p:cNvSpPr>
              <a:spLocks noChangeShapeType="1"/>
            </p:cNvSpPr>
            <p:nvPr/>
          </p:nvSpPr>
          <p:spPr bwMode="auto">
            <a:xfrm>
              <a:off x="5347" y="12655"/>
              <a:ext cx="5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4" name="Line 12"/>
            <p:cNvSpPr>
              <a:spLocks noChangeShapeType="1"/>
            </p:cNvSpPr>
            <p:nvPr/>
          </p:nvSpPr>
          <p:spPr bwMode="auto">
            <a:xfrm>
              <a:off x="5347" y="12676"/>
              <a:ext cx="5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85" name="Line 13"/>
            <p:cNvSpPr>
              <a:spLocks noChangeShapeType="1"/>
            </p:cNvSpPr>
            <p:nvPr/>
          </p:nvSpPr>
          <p:spPr bwMode="auto">
            <a:xfrm>
              <a:off x="5347" y="12704"/>
              <a:ext cx="54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Ερώτηση 10 - Εναλλακτικές Ιδέες</a:t>
            </a:r>
            <a:endParaRPr lang="en-US" dirty="0"/>
          </a:p>
        </p:txBody>
      </p:sp>
      <p:sp>
        <p:nvSpPr>
          <p:cNvPr id="4" name="Content Placeholder 3"/>
          <p:cNvSpPr>
            <a:spLocks noGrp="1"/>
          </p:cNvSpPr>
          <p:nvPr>
            <p:ph sz="half" idx="1"/>
          </p:nvPr>
        </p:nvSpPr>
        <p:spPr/>
        <p:txBody>
          <a:bodyPr>
            <a:normAutofit fontScale="92500" lnSpcReduction="20000"/>
          </a:bodyPr>
          <a:lstStyle/>
          <a:p>
            <a:r>
              <a:rPr lang="el-GR" dirty="0" smtClean="0"/>
              <a:t>Ο χρόνος που απαιτείται για να σταματήσει ένα σώμα που κινείται επιβραδυνόμενο λόγω τριβής, είναι</a:t>
            </a:r>
            <a:r>
              <a:rPr lang="en-US" dirty="0" smtClean="0"/>
              <a:t>:</a:t>
            </a:r>
          </a:p>
          <a:p>
            <a:r>
              <a:rPr lang="el-GR" dirty="0" smtClean="0"/>
              <a:t> μεγαλύτερος στη Σελήνη γιατί εκεί δεν υπάρχει βαρύτητα</a:t>
            </a:r>
          </a:p>
          <a:p>
            <a:r>
              <a:rPr lang="el-GR" dirty="0" smtClean="0"/>
              <a:t>μικρότερος στη Σελήνη απ’ ότι στη Γη </a:t>
            </a:r>
          </a:p>
          <a:p>
            <a:r>
              <a:rPr lang="el-GR" dirty="0" smtClean="0"/>
              <a:t>ο ίδιος στη γη και τη Σελήνη</a:t>
            </a:r>
          </a:p>
          <a:p>
            <a:endParaRPr lang="en-US" dirty="0"/>
          </a:p>
        </p:txBody>
      </p:sp>
      <p:graphicFrame>
        <p:nvGraphicFramePr>
          <p:cNvPr id="6" name="Content Placeholder 5"/>
          <p:cNvGraphicFramePr>
            <a:graphicFrameLocks noGrp="1"/>
          </p:cNvGraphicFramePr>
          <p:nvPr>
            <p:ph sz="half" idx="2"/>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7C70C711-5DD7-4B0C-9AAF-851C742B3A67}"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Βιβλιογραφική Ανασκόπηση</a:t>
            </a:r>
            <a:endParaRPr lang="en-US" dirty="0"/>
          </a:p>
        </p:txBody>
      </p:sp>
      <p:sp>
        <p:nvSpPr>
          <p:cNvPr id="3" name="Content Placeholder 2"/>
          <p:cNvSpPr>
            <a:spLocks noGrp="1"/>
          </p:cNvSpPr>
          <p:nvPr>
            <p:ph idx="1"/>
          </p:nvPr>
        </p:nvSpPr>
        <p:spPr/>
        <p:txBody>
          <a:bodyPr/>
          <a:lstStyle/>
          <a:p>
            <a:r>
              <a:rPr lang="el-GR" dirty="0" smtClean="0"/>
              <a:t>Η χρήση της τεχνολογίας και του Η.Υ στην εκπαίδευση </a:t>
            </a:r>
          </a:p>
          <a:p>
            <a:r>
              <a:rPr lang="el-GR" dirty="0" smtClean="0"/>
              <a:t>Ο ρόλος των πολλαπλών αναπαραστάσεων στη μάθηση της διδασκαλίας των Φυσικών Επιστημών     </a:t>
            </a:r>
          </a:p>
          <a:p>
            <a:r>
              <a:rPr lang="el-GR" dirty="0" smtClean="0"/>
              <a:t>Οι ιδέες των παιδιών </a:t>
            </a:r>
            <a:endParaRPr lang="en-US" dirty="0" smtClean="0"/>
          </a:p>
          <a:p>
            <a:r>
              <a:rPr lang="el-GR" dirty="0" smtClean="0"/>
              <a:t> Οι ιδέες των παιδιών για τη βαρύτητα</a:t>
            </a:r>
            <a:endParaRPr lang="en-US" dirty="0" smtClean="0"/>
          </a:p>
          <a:p>
            <a:pPr>
              <a:buNone/>
            </a:pPr>
            <a:endParaRPr lang="en-US" dirty="0"/>
          </a:p>
        </p:txBody>
      </p:sp>
      <p:sp>
        <p:nvSpPr>
          <p:cNvPr id="4" name="Right Arrow 3">
            <a:hlinkClick r:id="rId3" action="ppaction://hlinksldjump"/>
          </p:cNvPr>
          <p:cNvSpPr/>
          <p:nvPr/>
        </p:nvSpPr>
        <p:spPr>
          <a:xfrm>
            <a:off x="3276600" y="22098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a:hlinkClick r:id="rId4" action="ppaction://hlinksldjump"/>
          </p:cNvPr>
          <p:cNvSpPr/>
          <p:nvPr/>
        </p:nvSpPr>
        <p:spPr>
          <a:xfrm>
            <a:off x="3276600" y="3810000"/>
            <a:ext cx="5334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a:hlinkClick r:id="rId5" action="ppaction://hlinksldjump"/>
          </p:cNvPr>
          <p:cNvSpPr/>
          <p:nvPr/>
        </p:nvSpPr>
        <p:spPr>
          <a:xfrm>
            <a:off x="4724400" y="44196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a:hlinkClick r:id="rId6" action="ppaction://hlinksldjump"/>
          </p:cNvPr>
          <p:cNvSpPr/>
          <p:nvPr/>
        </p:nvSpPr>
        <p:spPr>
          <a:xfrm>
            <a:off x="7543800" y="5029200"/>
            <a:ext cx="4572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urved Left Arrow 7">
            <a:hlinkClick r:id="rId7" action="ppaction://hlinksldjump"/>
          </p:cNvPr>
          <p:cNvSpPr/>
          <p:nvPr/>
        </p:nvSpPr>
        <p:spPr>
          <a:xfrm>
            <a:off x="6934200" y="5638800"/>
            <a:ext cx="381000" cy="53340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Slide Number Placeholder 8"/>
          <p:cNvSpPr>
            <a:spLocks noGrp="1"/>
          </p:cNvSpPr>
          <p:nvPr>
            <p:ph type="sldNum" sz="quarter" idx="12"/>
          </p:nvPr>
        </p:nvSpPr>
        <p:spPr/>
        <p:txBody>
          <a:bodyPr/>
          <a:lstStyle/>
          <a:p>
            <a:fld id="{7C70C711-5DD7-4B0C-9AAF-851C742B3A67}"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Ανάλυση Δεδομένων</a:t>
            </a:r>
            <a:endParaRPr lang="en-US" dirty="0"/>
          </a:p>
        </p:txBody>
      </p:sp>
      <p:graphicFrame>
        <p:nvGraphicFramePr>
          <p:cNvPr id="5" name="Content Placeholder 4"/>
          <p:cNvGraphicFramePr>
            <a:graphicFrameLocks noGrp="1"/>
          </p:cNvGraphicFramePr>
          <p:nvPr>
            <p:ph idx="1"/>
          </p:nvPr>
        </p:nvGraphicFramePr>
        <p:xfrm>
          <a:off x="304800" y="15240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Up Arrow 6"/>
          <p:cNvSpPr/>
          <p:nvPr/>
        </p:nvSpPr>
        <p:spPr>
          <a:xfrm>
            <a:off x="2209800" y="2514600"/>
            <a:ext cx="152400" cy="762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Up Arrow 7"/>
          <p:cNvSpPr/>
          <p:nvPr/>
        </p:nvSpPr>
        <p:spPr>
          <a:xfrm>
            <a:off x="5486400" y="2590800"/>
            <a:ext cx="152400" cy="762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p>
            <a:fld id="{7C70C711-5DD7-4B0C-9AAF-851C742B3A67}"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l-GR" sz="3100" dirty="0" smtClean="0"/>
              <a:t/>
            </a:r>
            <a:br>
              <a:rPr lang="el-GR" sz="3100" dirty="0" smtClean="0"/>
            </a:br>
            <a:r>
              <a:rPr lang="el-GR" sz="3100" dirty="0" smtClean="0"/>
              <a:t>Αποτελέσματα </a:t>
            </a:r>
            <a:r>
              <a:rPr lang="en-US" sz="3100" dirty="0" smtClean="0"/>
              <a:t>Paired Samples t</a:t>
            </a:r>
            <a:r>
              <a:rPr lang="el-GR" sz="3100" dirty="0" smtClean="0"/>
              <a:t>-</a:t>
            </a:r>
            <a:r>
              <a:rPr lang="en-US" sz="3100" dirty="0" smtClean="0"/>
              <a:t>test</a:t>
            </a:r>
            <a:r>
              <a:rPr lang="el-GR" sz="3100" dirty="0" smtClean="0"/>
              <a:t> για τις 2 ομάδες στο προδιαγνωστικό και μεταδιαγνωστικό δοκίμιο.</a:t>
            </a:r>
            <a:r>
              <a:rPr lang="en-US" dirty="0" smtClean="0"/>
              <a:t/>
            </a:r>
            <a:br>
              <a:rPr lang="en-US" dirty="0" smtClean="0"/>
            </a:br>
            <a:endParaRPr lang="en-US" dirty="0"/>
          </a:p>
        </p:txBody>
      </p:sp>
      <p:pic>
        <p:nvPicPr>
          <p:cNvPr id="11266" name="Picture 2"/>
          <p:cNvPicPr>
            <a:picLocks noGrp="1" noChangeAspect="1" noChangeArrowheads="1"/>
          </p:cNvPicPr>
          <p:nvPr>
            <p:ph sz="quarter" idx="4"/>
          </p:nvPr>
        </p:nvPicPr>
        <p:blipFill>
          <a:blip r:embed="rId3"/>
          <a:srcRect/>
          <a:stretch>
            <a:fillRect/>
          </a:stretch>
        </p:blipFill>
        <p:spPr bwMode="auto">
          <a:xfrm>
            <a:off x="4572000" y="1447800"/>
            <a:ext cx="4041775" cy="2348178"/>
          </a:xfrm>
          <a:prstGeom prst="rect">
            <a:avLst/>
          </a:prstGeom>
          <a:noFill/>
          <a:ln w="9525">
            <a:noFill/>
            <a:miter lim="800000"/>
            <a:headEnd/>
            <a:tailEnd/>
          </a:ln>
          <a:effectLst/>
        </p:spPr>
      </p:pic>
      <p:pic>
        <p:nvPicPr>
          <p:cNvPr id="10" name="Picture 3"/>
          <p:cNvPicPr>
            <a:picLocks noGrp="1" noChangeAspect="1" noChangeArrowheads="1"/>
          </p:cNvPicPr>
          <p:nvPr>
            <p:ph sz="half" idx="2"/>
          </p:nvPr>
        </p:nvPicPr>
        <p:blipFill>
          <a:blip r:embed="rId4"/>
          <a:srcRect/>
          <a:stretch>
            <a:fillRect/>
          </a:stretch>
        </p:blipFill>
        <p:spPr bwMode="auto">
          <a:xfrm>
            <a:off x="304800" y="1524000"/>
            <a:ext cx="4040188" cy="1708511"/>
          </a:xfrm>
          <a:prstGeom prst="rect">
            <a:avLst/>
          </a:prstGeom>
          <a:noFill/>
          <a:ln w="9525">
            <a:noFill/>
            <a:miter lim="800000"/>
            <a:headEnd/>
            <a:tailEnd/>
          </a:ln>
          <a:effectLst/>
        </p:spPr>
      </p:pic>
      <p:sp>
        <p:nvSpPr>
          <p:cNvPr id="15" name="TextBox 14"/>
          <p:cNvSpPr txBox="1"/>
          <p:nvPr/>
        </p:nvSpPr>
        <p:spPr>
          <a:xfrm>
            <a:off x="609600" y="4191001"/>
            <a:ext cx="6858000" cy="2585323"/>
          </a:xfrm>
          <a:prstGeom prst="rect">
            <a:avLst/>
          </a:prstGeom>
          <a:noFill/>
        </p:spPr>
        <p:txBody>
          <a:bodyPr wrap="square" rtlCol="0">
            <a:spAutoFit/>
          </a:bodyPr>
          <a:lstStyle/>
          <a:p>
            <a:pPr algn="just"/>
            <a:r>
              <a:rPr lang="el-GR" dirty="0" smtClean="0"/>
              <a:t>Από τη σύγκριση προέκυψε ότι μόνο η πειραματική ομάδα παρουσίασε στατιστικά σημαντική αύξηση των μέσων όρων της [</a:t>
            </a:r>
            <a:r>
              <a:rPr lang="en-GB" dirty="0" smtClean="0"/>
              <a:t>t</a:t>
            </a:r>
            <a:r>
              <a:rPr lang="el-GR" baseline="-25000" dirty="0" smtClean="0"/>
              <a:t>Δοκίμιο1</a:t>
            </a:r>
            <a:r>
              <a:rPr lang="el-GR" dirty="0" smtClean="0"/>
              <a:t>(16)=6.52, </a:t>
            </a:r>
            <a:r>
              <a:rPr lang="en-GB" dirty="0" smtClean="0"/>
              <a:t>p</a:t>
            </a:r>
            <a:r>
              <a:rPr lang="el-GR" dirty="0" smtClean="0"/>
              <a:t>&lt;0.0001] , ενώ η ομάδα ελέγχου δεν παρουσίασε οποιαδήποτε στατιστικά σημαντική αλλαγή σε επίπεδο σημαντικότητας </a:t>
            </a:r>
            <a:r>
              <a:rPr lang="en-GB" dirty="0" smtClean="0"/>
              <a:t>p</a:t>
            </a:r>
            <a:r>
              <a:rPr lang="el-GR" dirty="0" smtClean="0"/>
              <a:t>&lt;0.001 [</a:t>
            </a:r>
            <a:r>
              <a:rPr lang="en-GB" dirty="0" smtClean="0"/>
              <a:t>t</a:t>
            </a:r>
            <a:r>
              <a:rPr lang="el-GR" baseline="-25000" dirty="0" smtClean="0"/>
              <a:t>Δοκίμιο1</a:t>
            </a:r>
            <a:r>
              <a:rPr lang="el-GR" dirty="0" smtClean="0"/>
              <a:t>(16)=2.9, </a:t>
            </a:r>
            <a:r>
              <a:rPr lang="en-GB" dirty="0" smtClean="0"/>
              <a:t>p</a:t>
            </a:r>
            <a:r>
              <a:rPr lang="el-GR" dirty="0" smtClean="0"/>
              <a:t>=0.01]. Οι επιδόσεις των μαθητών της κάθε ομάδας στ</a:t>
            </a:r>
            <a:r>
              <a:rPr lang="en-GB" dirty="0" smtClean="0"/>
              <a:t>o</a:t>
            </a:r>
            <a:r>
              <a:rPr lang="el-GR" dirty="0" smtClean="0"/>
              <a:t> προδιαγνωστικό και στα μεταδιαγνωστικό δοκίμιο για το κεφάλαιο της Βαρύτητας φαίνονται στον πίνακα.</a:t>
            </a:r>
            <a:endParaRPr lang="en-US" dirty="0" smtClean="0"/>
          </a:p>
          <a:p>
            <a:endParaRPr lang="en-US" dirty="0"/>
          </a:p>
        </p:txBody>
      </p:sp>
      <p:sp>
        <p:nvSpPr>
          <p:cNvPr id="6" name="Slide Number Placeholder 5"/>
          <p:cNvSpPr>
            <a:spLocks noGrp="1"/>
          </p:cNvSpPr>
          <p:nvPr>
            <p:ph type="sldNum" sz="quarter" idx="12"/>
          </p:nvPr>
        </p:nvSpPr>
        <p:spPr/>
        <p:txBody>
          <a:bodyPr/>
          <a:lstStyle/>
          <a:p>
            <a:fld id="{7C70C711-5DD7-4B0C-9AAF-851C742B3A67}"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Αποτελέσματα </a:t>
            </a:r>
            <a:r>
              <a:rPr lang="en-US" dirty="0" smtClean="0"/>
              <a:t>One-Way ANCOVA</a:t>
            </a:r>
            <a:endParaRPr lang="en-US" dirty="0"/>
          </a:p>
        </p:txBody>
      </p:sp>
      <p:sp>
        <p:nvSpPr>
          <p:cNvPr id="3" name="Content Placeholder 2"/>
          <p:cNvSpPr>
            <a:spLocks noGrp="1"/>
          </p:cNvSpPr>
          <p:nvPr>
            <p:ph idx="1"/>
          </p:nvPr>
        </p:nvSpPr>
        <p:spPr/>
        <p:txBody>
          <a:bodyPr>
            <a:normAutofit fontScale="92500" lnSpcReduction="20000"/>
          </a:bodyPr>
          <a:lstStyle/>
          <a:p>
            <a:pPr algn="just"/>
            <a:r>
              <a:rPr lang="el-GR" dirty="0" smtClean="0"/>
              <a:t>Από τα αποτελέσματα του στατιστικού ελέγχου </a:t>
            </a:r>
            <a:r>
              <a:rPr lang="en-US" dirty="0" smtClean="0"/>
              <a:t>one</a:t>
            </a:r>
            <a:r>
              <a:rPr lang="el-GR" dirty="0" smtClean="0"/>
              <a:t>-</a:t>
            </a:r>
            <a:r>
              <a:rPr lang="en-US" dirty="0" smtClean="0"/>
              <a:t>way ANCOVA</a:t>
            </a:r>
            <a:r>
              <a:rPr lang="el-GR" dirty="0" smtClean="0"/>
              <a:t> που χρησιμοποιήθηκε, ώστε να εντοπιστεί η επίδραση της μεθόδου που χρησιμοποιήθηκε κατά τη διάρκεια της παρέμβασης στην επίδοση των μαθητών, προέκυψε ότι η επίδοση της πειραματικής ομάδας στο μεταδιαγνωστικό δοκίμιο ήταν στατιστικά σημαντικά πιο ψηλή από την επίδοση των μαθητών της ομάδας ελέγχου [</a:t>
            </a:r>
            <a:r>
              <a:rPr lang="en-GB" dirty="0" smtClean="0"/>
              <a:t>F</a:t>
            </a:r>
            <a:r>
              <a:rPr lang="el-GR" dirty="0" smtClean="0"/>
              <a:t>(1,31)=22.62, </a:t>
            </a:r>
            <a:r>
              <a:rPr lang="en-GB" dirty="0" smtClean="0"/>
              <a:t>p</a:t>
            </a:r>
            <a:r>
              <a:rPr lang="el-GR" dirty="0" smtClean="0"/>
              <a:t>&lt;0.0001, </a:t>
            </a:r>
            <a:r>
              <a:rPr lang="en-GB" dirty="0" smtClean="0"/>
              <a:t>eta square</a:t>
            </a:r>
            <a:r>
              <a:rPr lang="el-GR" dirty="0" smtClean="0"/>
              <a:t>=0.42]</a:t>
            </a:r>
            <a:r>
              <a:rPr lang="en-US" dirty="0" smtClean="0"/>
              <a:t>.</a:t>
            </a: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Αποτελέσματα </a:t>
            </a:r>
            <a:r>
              <a:rPr lang="en-US" dirty="0" smtClean="0"/>
              <a:t>One-Way ANCOVA</a:t>
            </a:r>
            <a:endParaRPr lang="en-US" dirty="0"/>
          </a:p>
        </p:txBody>
      </p:sp>
      <p:sp>
        <p:nvSpPr>
          <p:cNvPr id="3" name="Content Placeholder 2"/>
          <p:cNvSpPr>
            <a:spLocks noGrp="1"/>
          </p:cNvSpPr>
          <p:nvPr>
            <p:ph idx="1"/>
          </p:nvPr>
        </p:nvSpPr>
        <p:spPr/>
        <p:txBody>
          <a:bodyPr>
            <a:normAutofit lnSpcReduction="10000"/>
          </a:bodyPr>
          <a:lstStyle/>
          <a:p>
            <a:pPr>
              <a:buNone/>
            </a:pPr>
            <a:r>
              <a:rPr lang="el-GR" dirty="0" smtClean="0"/>
              <a:t>	 Και στις δύο συγκρίσεις χρησιμοποιήθηκε ως συμμεταβλητή (</a:t>
            </a:r>
            <a:r>
              <a:rPr lang="en-GB" dirty="0" smtClean="0"/>
              <a:t>covariate</a:t>
            </a:r>
            <a:r>
              <a:rPr lang="el-GR" dirty="0" smtClean="0"/>
              <a:t>) το αντίστοιχο προδιαγνωστικό δοκίμιο. Τα αποτελέσματα του στατιστικού ελέγχου </a:t>
            </a:r>
            <a:r>
              <a:rPr lang="en-GB" dirty="0" smtClean="0"/>
              <a:t>ANCOVA</a:t>
            </a:r>
            <a:r>
              <a:rPr lang="el-GR" dirty="0" smtClean="0"/>
              <a:t> καταδεικνύουν ότι η διδακτική παρέμβαση της πειραματικής ομάδας, η οποία περιελάμβανε προσομοιώσεις, επέδρασε θετικότερα στην επίδοση, και κατ’ επέκταση στην εννοιολογική κατανόηση των μαθητών στο θεματικό πλαίσιο της Βαρύτητας.</a:t>
            </a: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ΣΥΜΠΕΡΑΣΜΑΤΑ</a:t>
            </a:r>
            <a:endParaRPr lang="en-US" dirty="0"/>
          </a:p>
        </p:txBody>
      </p:sp>
      <p:sp>
        <p:nvSpPr>
          <p:cNvPr id="3" name="Content Placeholder 2"/>
          <p:cNvSpPr>
            <a:spLocks noGrp="1"/>
          </p:cNvSpPr>
          <p:nvPr>
            <p:ph idx="1"/>
          </p:nvPr>
        </p:nvSpPr>
        <p:spPr/>
        <p:txBody>
          <a:bodyPr>
            <a:normAutofit fontScale="85000" lnSpcReduction="20000"/>
          </a:bodyPr>
          <a:lstStyle/>
          <a:p>
            <a:pPr algn="just"/>
            <a:r>
              <a:rPr lang="el-GR" sz="3300" dirty="0" smtClean="0"/>
              <a:t>Οι μαθητές του δείγματός μας, δίνουν 30 χρόνια μετά τις ίδιες απαντήσεις με τους μαθητές του </a:t>
            </a:r>
            <a:r>
              <a:rPr lang="en-GB" sz="3300" dirty="0" smtClean="0"/>
              <a:t>Watts</a:t>
            </a:r>
            <a:r>
              <a:rPr lang="el-GR" sz="3300" dirty="0" smtClean="0"/>
              <a:t>, </a:t>
            </a:r>
            <a:r>
              <a:rPr lang="en-GB" sz="3300" dirty="0" smtClean="0"/>
              <a:t>Berg</a:t>
            </a:r>
            <a:r>
              <a:rPr lang="el-GR" sz="3300" dirty="0" smtClean="0"/>
              <a:t> &amp; </a:t>
            </a:r>
            <a:r>
              <a:rPr lang="en-GB" sz="3300" dirty="0" err="1" smtClean="0"/>
              <a:t>Brouwer</a:t>
            </a:r>
            <a:r>
              <a:rPr lang="el-GR" sz="3300" dirty="0" smtClean="0"/>
              <a:t> ή των </a:t>
            </a:r>
            <a:r>
              <a:rPr lang="en-GB" sz="3300" dirty="0" err="1" smtClean="0"/>
              <a:t>Noce</a:t>
            </a:r>
            <a:r>
              <a:rPr lang="en-GB" sz="3300" dirty="0" smtClean="0"/>
              <a:t> et al</a:t>
            </a:r>
            <a:r>
              <a:rPr lang="el-GR" sz="3300" dirty="0" smtClean="0"/>
              <a:t>. </a:t>
            </a:r>
            <a:r>
              <a:rPr lang="en-US" sz="3300" dirty="0" smtClean="0"/>
              <a:t>(</a:t>
            </a:r>
            <a:r>
              <a:rPr lang="el-GR" sz="3300" dirty="0" smtClean="0"/>
              <a:t>οικουμενικότητα και η διαχρονικότητα των ιδεών των μαθητών).</a:t>
            </a:r>
          </a:p>
          <a:p>
            <a:pPr algn="just"/>
            <a:r>
              <a:rPr lang="el-GR" sz="3300" dirty="0" smtClean="0"/>
              <a:t>Τα ευρήματα που προκύπτουν τόσο από την ποσοτική ανάλυση όσο και από την ποιοτική, παρέχουν σαφείς ενδείξεις που  ενισχύουν το επιχείρημα ότι η πληροφορική υποστήριξη με προσομοιώσεις βοηθά στην εννοιολογική κατανόηση των μαθητών σε θέματα Φυσικής και ειδικά στο κεφάλαιο της Βαρύτητας</a:t>
            </a:r>
            <a:r>
              <a:rPr lang="en-US" sz="3300" dirty="0" smtClean="0"/>
              <a:t>.</a:t>
            </a:r>
            <a:r>
              <a:rPr lang="el-GR" sz="3300" dirty="0" smtClean="0"/>
              <a:t> </a:t>
            </a:r>
            <a:endParaRPr lang="en-US" sz="3300" dirty="0" smtClean="0"/>
          </a:p>
          <a:p>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ΣΥΜΠΕΡΑΣΜΑΤΑ</a:t>
            </a:r>
            <a:endParaRPr lang="en-US" dirty="0"/>
          </a:p>
        </p:txBody>
      </p:sp>
      <p:sp>
        <p:nvSpPr>
          <p:cNvPr id="3" name="Content Placeholder 2"/>
          <p:cNvSpPr>
            <a:spLocks noGrp="1"/>
          </p:cNvSpPr>
          <p:nvPr>
            <p:ph idx="1"/>
          </p:nvPr>
        </p:nvSpPr>
        <p:spPr/>
        <p:txBody>
          <a:bodyPr/>
          <a:lstStyle/>
          <a:p>
            <a:pPr algn="just"/>
            <a:r>
              <a:rPr lang="el-GR" dirty="0" smtClean="0"/>
              <a:t>Αυτά τα αποτελέσματα ενισχύονται από τη βιβλιογραφία η οποία αναφέρεται στη σημαντική συνεισφορά των προσομοιώσεων στην κατανόηση συγκεκριμένων εννοιών στις Φυσικές Επιστήμες (</a:t>
            </a:r>
            <a:r>
              <a:rPr lang="en-US" dirty="0" err="1" smtClean="0"/>
              <a:t>Eylon</a:t>
            </a:r>
            <a:r>
              <a:rPr lang="en-US" dirty="0" smtClean="0"/>
              <a:t> </a:t>
            </a:r>
            <a:r>
              <a:rPr lang="en-US" i="1" dirty="0" smtClean="0"/>
              <a:t>et al</a:t>
            </a:r>
            <a:r>
              <a:rPr lang="el-GR" i="1" dirty="0" smtClean="0"/>
              <a:t>.</a:t>
            </a:r>
            <a:r>
              <a:rPr lang="el-GR" dirty="0" smtClean="0"/>
              <a:t> 1996,</a:t>
            </a:r>
            <a:r>
              <a:rPr lang="el-GR" b="1" dirty="0" smtClean="0"/>
              <a:t> </a:t>
            </a:r>
            <a:r>
              <a:rPr lang="en-US" dirty="0" smtClean="0"/>
              <a:t>Goldberg</a:t>
            </a:r>
            <a:r>
              <a:rPr lang="el-GR" dirty="0" smtClean="0"/>
              <a:t> 1997,</a:t>
            </a:r>
            <a:r>
              <a:rPr lang="el-GR" b="1" dirty="0" smtClean="0"/>
              <a:t> </a:t>
            </a:r>
            <a:r>
              <a:rPr lang="en-US" dirty="0" smtClean="0"/>
              <a:t>Grayson</a:t>
            </a:r>
            <a:r>
              <a:rPr lang="el-GR" dirty="0" smtClean="0"/>
              <a:t> &amp; </a:t>
            </a:r>
            <a:r>
              <a:rPr lang="en-US" dirty="0" smtClean="0"/>
              <a:t>McDermott</a:t>
            </a:r>
            <a:r>
              <a:rPr lang="el-GR" dirty="0" smtClean="0"/>
              <a:t> 1996,</a:t>
            </a:r>
            <a:r>
              <a:rPr lang="el-GR" b="1" dirty="0" smtClean="0"/>
              <a:t> </a:t>
            </a:r>
            <a:r>
              <a:rPr lang="en-US" dirty="0" smtClean="0"/>
              <a:t>Van </a:t>
            </a:r>
            <a:r>
              <a:rPr lang="en-US" dirty="0" err="1" smtClean="0"/>
              <a:t>Heuvelen</a:t>
            </a:r>
            <a:r>
              <a:rPr lang="el-GR" dirty="0" smtClean="0"/>
              <a:t> 1997, </a:t>
            </a:r>
            <a:r>
              <a:rPr lang="en-US" dirty="0" err="1" smtClean="0"/>
              <a:t>Zacharia</a:t>
            </a:r>
            <a:r>
              <a:rPr lang="el-GR" dirty="0" smtClean="0"/>
              <a:t> &amp; </a:t>
            </a:r>
            <a:r>
              <a:rPr lang="en-US" dirty="0" err="1" smtClean="0"/>
              <a:t>Constantinou</a:t>
            </a:r>
            <a:r>
              <a:rPr lang="el-GR" dirty="0" smtClean="0"/>
              <a:t> 2008, </a:t>
            </a:r>
            <a:r>
              <a:rPr lang="en-US" dirty="0" err="1" smtClean="0"/>
              <a:t>Zacharia</a:t>
            </a:r>
            <a:r>
              <a:rPr lang="el-GR" dirty="0" smtClean="0"/>
              <a:t> 2005, 2007). </a:t>
            </a: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ΣΥΜΠΕΡΑΣΜΑΤΑ</a:t>
            </a:r>
            <a:endParaRPr lang="en-US" dirty="0"/>
          </a:p>
        </p:txBody>
      </p:sp>
      <p:sp>
        <p:nvSpPr>
          <p:cNvPr id="3" name="Content Placeholder 2"/>
          <p:cNvSpPr>
            <a:spLocks noGrp="1"/>
          </p:cNvSpPr>
          <p:nvPr>
            <p:ph idx="1"/>
          </p:nvPr>
        </p:nvSpPr>
        <p:spPr/>
        <p:txBody>
          <a:bodyPr/>
          <a:lstStyle/>
          <a:p>
            <a:pPr algn="just"/>
            <a:r>
              <a:rPr lang="el-GR" dirty="0" smtClean="0"/>
              <a:t>Ειδικά για το κεφάλαιο της βαρύτητας στο οποίο αναφέρονται ερωτήματα για σώματα που βρίσκονται στο διάστημα ή σε χώρο όπου δεν υπάρχει βαρύτητα, οι προσομοιώσεις είναι πολύ σημαντικές γιατί γεφυρώνουν το χάσμα μεταξύ της στατικής και απλοποιημένης προσέγγισης του βιβλίου με τη δυναμική και πολύπλοκη πραγματικότητα (</a:t>
            </a:r>
            <a:r>
              <a:rPr lang="en-GB" dirty="0" smtClean="0"/>
              <a:t>Grayson</a:t>
            </a:r>
            <a:r>
              <a:rPr lang="el-GR" dirty="0" smtClean="0"/>
              <a:t> &amp; </a:t>
            </a:r>
            <a:r>
              <a:rPr lang="en-GB" dirty="0" smtClean="0"/>
              <a:t>McDermott</a:t>
            </a:r>
            <a:r>
              <a:rPr lang="el-GR" dirty="0" smtClean="0"/>
              <a:t>, 1996).</a:t>
            </a: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ΣΥΜΠΕΡΑΣΜΑΤΑ</a:t>
            </a:r>
            <a:endParaRPr lang="en-US" dirty="0"/>
          </a:p>
        </p:txBody>
      </p:sp>
      <p:sp>
        <p:nvSpPr>
          <p:cNvPr id="3" name="Content Placeholder 2"/>
          <p:cNvSpPr>
            <a:spLocks noGrp="1"/>
          </p:cNvSpPr>
          <p:nvPr>
            <p:ph idx="1"/>
          </p:nvPr>
        </p:nvSpPr>
        <p:spPr/>
        <p:txBody>
          <a:bodyPr/>
          <a:lstStyle/>
          <a:p>
            <a:pPr algn="just"/>
            <a:r>
              <a:rPr lang="el-GR" dirty="0" smtClean="0"/>
              <a:t>Ακόμα και ο συνδυασμός των σύγχρονων τεχνολογικών εργαλείων με την κατάλληλα σχεδιασμένη διδακτική παρέμβαση δεν μας εγγυάται τη μεταβολή των εναλλακτικών αντιλήψεων των μαθητών. π.χ. στην έρευνα αυτή, η σχέση μεταξύ της ύπαρξης αδράνειας όταν δεν υπάρχει βαρύτητα (τέταρτη ιδέα)</a:t>
            </a:r>
            <a:r>
              <a:rPr lang="en-US" dirty="0" smtClean="0"/>
              <a:t>.</a:t>
            </a: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ΣΥΜΠΕΡΑΣΜΑΤΑ</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O</a:t>
            </a:r>
            <a:r>
              <a:rPr lang="el-GR" dirty="0" smtClean="0"/>
              <a:t>ι προσομοιώσεις των ΨΕΠ χρίζουν περεταίρω βελτίωσης. </a:t>
            </a:r>
          </a:p>
          <a:p>
            <a:pPr algn="just"/>
            <a:r>
              <a:rPr lang="el-GR" dirty="0" smtClean="0"/>
              <a:t>θα μπορούσε να υπάρχει μια δραστηριότητα που να διερευνά αν οι μαθητές έχουν κατανοήσει ότι η έλλειψη βαρύτητας δεν σχετίζεται με την αδράνεια, αλλά η μάζα των σωμάτων είναι αυτή που καθορίζει το μέτρο της αδράνειας.</a:t>
            </a:r>
          </a:p>
          <a:p>
            <a:pPr algn="just"/>
            <a:r>
              <a:rPr lang="el-GR" dirty="0" smtClean="0"/>
              <a:t>θα μπορούσαν να υπάρχουν πιο πολλές ερωτήσεις, προσομοιώσεις και δραστηριότητες που να εξετάζουν τη δύναμη της βαρύτητας με τους τρεις νόμους του Νεύτωνα. </a:t>
            </a:r>
          </a:p>
          <a:p>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48</a:t>
            </a:fld>
            <a:endParaRPr 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l-GR" b="1" dirty="0" smtClean="0"/>
              <a:t>ΣΥΜΠΕΡΑΣΜΑΤΑ</a:t>
            </a:r>
            <a:endParaRPr lang="en-US" dirty="0"/>
          </a:p>
        </p:txBody>
      </p:sp>
      <p:sp>
        <p:nvSpPr>
          <p:cNvPr id="5" name="Content Placeholder 4"/>
          <p:cNvSpPr>
            <a:spLocks noGrp="1"/>
          </p:cNvSpPr>
          <p:nvPr>
            <p:ph sz="half" idx="1"/>
          </p:nvPr>
        </p:nvSpPr>
        <p:spPr/>
        <p:txBody>
          <a:bodyPr>
            <a:normAutofit lnSpcReduction="10000"/>
          </a:bodyPr>
          <a:lstStyle/>
          <a:p>
            <a:pPr algn="just"/>
            <a:r>
              <a:rPr lang="el-GR" dirty="0" smtClean="0"/>
              <a:t>θα ήταν καλό να υπάρχουν προσομοιώσεις που να αναφέρονται σε πειράματα εμβάθυνσης και ανατροφοδότησης στο τέλος της ενότητας καθώς και πειράματα που να συνδέουν τη βαρύτητα με έννοιες άλλων κεφαλαίων.</a:t>
            </a:r>
            <a:endParaRPr lang="en-US" dirty="0"/>
          </a:p>
        </p:txBody>
      </p:sp>
      <p:pic>
        <p:nvPicPr>
          <p:cNvPr id="1026" name="Picture 2"/>
          <p:cNvPicPr>
            <a:picLocks noGrp="1" noChangeAspect="1" noChangeArrowheads="1"/>
          </p:cNvPicPr>
          <p:nvPr>
            <p:ph sz="half" idx="2"/>
          </p:nvPr>
        </p:nvPicPr>
        <p:blipFill>
          <a:blip r:embed="rId3"/>
          <a:srcRect/>
          <a:stretch>
            <a:fillRect/>
          </a:stretch>
        </p:blipFill>
        <p:spPr bwMode="auto">
          <a:xfrm>
            <a:off x="5476875" y="1696244"/>
            <a:ext cx="2381250" cy="4333875"/>
          </a:xfrm>
          <a:prstGeom prst="rect">
            <a:avLst/>
          </a:prstGeom>
          <a:noFill/>
          <a:ln w="9525">
            <a:noFill/>
            <a:miter lim="800000"/>
            <a:headEnd/>
            <a:tailEnd/>
          </a:ln>
          <a:effectLst/>
        </p:spPr>
      </p:pic>
      <p:sp>
        <p:nvSpPr>
          <p:cNvPr id="6" name="Slide Number Placeholder 5"/>
          <p:cNvSpPr>
            <a:spLocks noGrp="1"/>
          </p:cNvSpPr>
          <p:nvPr>
            <p:ph type="sldNum" sz="quarter" idx="12"/>
          </p:nvPr>
        </p:nvSpPr>
        <p:spPr/>
        <p:txBody>
          <a:bodyPr/>
          <a:lstStyle/>
          <a:p>
            <a:fld id="{7C70C711-5DD7-4B0C-9AAF-851C742B3A67}" type="slidenum">
              <a:rPr lang="en-US" smtClean="0"/>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410200"/>
          </a:xfrm>
        </p:spPr>
        <p:txBody>
          <a:bodyPr>
            <a:noAutofit/>
          </a:bodyPr>
          <a:lstStyle/>
          <a:p>
            <a:pPr algn="just"/>
            <a:r>
              <a:rPr lang="el-GR" sz="3600" dirty="0" smtClean="0"/>
              <a:t>Πολλές έρευνες εμπλέκουν τη χρήση νέων τεχνολογιών στη διδασκαλία των Φ.Ε. </a:t>
            </a:r>
          </a:p>
          <a:p>
            <a:pPr algn="just"/>
            <a:r>
              <a:rPr lang="el-GR" sz="3600" dirty="0" smtClean="0"/>
              <a:t>Η χρήση Νέων Τεχνολογιών, χωρίς τη σύνδεσή τους με τους επιδιωκόμενους στόχους μάθησης συχνά κρατούν ψηλό το ενδιαφέρον των μαθητών, χωρίς όμως αντίστοιχα υψηλά αποτελέσματα μάθησης. ( </a:t>
            </a:r>
            <a:r>
              <a:rPr lang="en-GB" sz="3600" dirty="0" err="1" smtClean="0"/>
              <a:t>Jimoyiannis</a:t>
            </a:r>
            <a:r>
              <a:rPr lang="el-GR" sz="3600" dirty="0" smtClean="0"/>
              <a:t> &amp; Κ</a:t>
            </a:r>
            <a:r>
              <a:rPr lang="en-GB" sz="3600" dirty="0" err="1" smtClean="0"/>
              <a:t>omis</a:t>
            </a:r>
            <a:r>
              <a:rPr lang="el-GR" sz="3600" dirty="0" smtClean="0"/>
              <a:t>, 2001). </a:t>
            </a:r>
            <a:endParaRPr lang="en-US" sz="3600" dirty="0"/>
          </a:p>
        </p:txBody>
      </p:sp>
      <p:sp>
        <p:nvSpPr>
          <p:cNvPr id="5" name="Left Arrow 4">
            <a:hlinkClick r:id="rId3" action="ppaction://hlinksldjump"/>
          </p:cNvPr>
          <p:cNvSpPr/>
          <p:nvPr/>
        </p:nvSpPr>
        <p:spPr>
          <a:xfrm>
            <a:off x="5867400" y="6019800"/>
            <a:ext cx="5334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7C70C711-5DD7-4B0C-9AAF-851C742B3A67}"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ΣΥΜΠΕΡΑΣΜΑΤΑ</a:t>
            </a:r>
            <a:endParaRPr lang="en-US" dirty="0"/>
          </a:p>
        </p:txBody>
      </p:sp>
      <p:sp>
        <p:nvSpPr>
          <p:cNvPr id="3" name="Content Placeholder 2"/>
          <p:cNvSpPr>
            <a:spLocks noGrp="1"/>
          </p:cNvSpPr>
          <p:nvPr>
            <p:ph idx="1"/>
          </p:nvPr>
        </p:nvSpPr>
        <p:spPr/>
        <p:txBody>
          <a:bodyPr>
            <a:normAutofit/>
          </a:bodyPr>
          <a:lstStyle/>
          <a:p>
            <a:pPr algn="just"/>
            <a:r>
              <a:rPr lang="el-GR" dirty="0" smtClean="0"/>
              <a:t>Η ένταξη του υπολογιστή και του εκπαιδευτικού λογισμικού στη διδακτική πράξη, σε συνδυασμό με την εποικοδομητική θεωρία της μάθησης, προϋποθέτει νέο ρόλο για τον εκπαιδευτικό. Οι εκπαιδευτικοί πρέπει να αποκτήσουν τις κατάλληλες γνώσεις και δεξιότητες που θα επιφέρουν αλλαγές στη φιλοσοφία της διδασκαλίας και στις διδακτικές πρακτικές τους. </a:t>
            </a:r>
            <a:endParaRPr lang="en-US" u="sng"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ΣΥΜΠΕΡΑΣΜΑΤΑ</a:t>
            </a:r>
            <a:endParaRPr lang="en-US" dirty="0"/>
          </a:p>
        </p:txBody>
      </p:sp>
      <p:sp>
        <p:nvSpPr>
          <p:cNvPr id="3" name="Content Placeholder 2"/>
          <p:cNvSpPr>
            <a:spLocks noGrp="1"/>
          </p:cNvSpPr>
          <p:nvPr>
            <p:ph idx="1"/>
          </p:nvPr>
        </p:nvSpPr>
        <p:spPr/>
        <p:txBody>
          <a:bodyPr/>
          <a:lstStyle/>
          <a:p>
            <a:pPr algn="just"/>
            <a:r>
              <a:rPr lang="el-GR" dirty="0" smtClean="0"/>
              <a:t>Για το ρόλο του αυτό ο εκπαιδευτικός θα πρέπει να λαμβάνει την κατάλληλη επιμόρφωση, η οποία δε θα πρέπει να εστιάζει μόνο στην απλή κατάρτισή του στις νέες τεχνολογίες, αλλά και στην ολόπλευρη παιδαγωγική και διδακτική του κατάρτιση για το πώς μπορούν αυτές να χρησιμοποιηθούν κατά τη διάρκεια του μαθήματος.</a:t>
            </a: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ΣΥΜΠΕΡΑΣΜΑΤΑ</a:t>
            </a:r>
            <a:endParaRPr lang="en-US" dirty="0"/>
          </a:p>
        </p:txBody>
      </p:sp>
      <p:sp>
        <p:nvSpPr>
          <p:cNvPr id="3" name="Content Placeholder 2"/>
          <p:cNvSpPr>
            <a:spLocks noGrp="1"/>
          </p:cNvSpPr>
          <p:nvPr>
            <p:ph idx="1"/>
          </p:nvPr>
        </p:nvSpPr>
        <p:spPr/>
        <p:txBody>
          <a:bodyPr>
            <a:normAutofit fontScale="92500" lnSpcReduction="20000"/>
          </a:bodyPr>
          <a:lstStyle/>
          <a:p>
            <a:pPr algn="just"/>
            <a:r>
              <a:rPr lang="el-GR" dirty="0" smtClean="0"/>
              <a:t>Σύμφωνα με τους </a:t>
            </a:r>
            <a:r>
              <a:rPr lang="en-GB" dirty="0" err="1" smtClean="0"/>
              <a:t>Hestenes</a:t>
            </a:r>
            <a:r>
              <a:rPr lang="el-GR" dirty="0" smtClean="0"/>
              <a:t> (1987), </a:t>
            </a:r>
            <a:r>
              <a:rPr lang="en-GB" dirty="0" smtClean="0"/>
              <a:t>McDermott</a:t>
            </a:r>
            <a:r>
              <a:rPr lang="el-GR" dirty="0" smtClean="0"/>
              <a:t> (1994), </a:t>
            </a:r>
            <a:r>
              <a:rPr lang="en-GB" dirty="0" err="1" smtClean="0"/>
              <a:t>Redish</a:t>
            </a:r>
            <a:r>
              <a:rPr lang="el-GR" dirty="0" smtClean="0"/>
              <a:t> (1994) και πολλούς άλλους ερευνητές, η έρευνα στη διδακτική των Φ.Ε. δεν μας παρέχει κάποια «μαγική συνταγή» για τη βέλτιστη διδασκαλία. Οι ιδιαιτερότητες των μαθητών είναι τόσο πολλές ώστε να μην υπάρχει κάποια μέθοδος διδασκαλίας που να είναι το ίδιο επιτυχής για όλους.  Η έρευνα της διδακτικής των Φ.Ε. μας παρέχει σημαντικά νέα εργαλεία που μας βοηθούν να προσαρμόζουμε τη διδασκαλία μας στις συνεχώς μεταβαλλόμενες ανάγκες των μαθητών</a:t>
            </a:r>
            <a:r>
              <a:rPr lang="en-US" dirty="0" smtClean="0"/>
              <a:t>.</a:t>
            </a: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Εισηγήσεις για μελλοντική έρευνα</a:t>
            </a:r>
            <a:endParaRPr lang="en-US" dirty="0"/>
          </a:p>
        </p:txBody>
      </p:sp>
      <p:sp>
        <p:nvSpPr>
          <p:cNvPr id="3" name="Content Placeholder 2"/>
          <p:cNvSpPr>
            <a:spLocks noGrp="1"/>
          </p:cNvSpPr>
          <p:nvPr>
            <p:ph idx="1"/>
          </p:nvPr>
        </p:nvSpPr>
        <p:spPr/>
        <p:txBody>
          <a:bodyPr>
            <a:normAutofit fontScale="92500" lnSpcReduction="20000"/>
          </a:bodyPr>
          <a:lstStyle/>
          <a:p>
            <a:pPr algn="just">
              <a:buNone/>
            </a:pPr>
            <a:r>
              <a:rPr lang="el-GR" dirty="0" smtClean="0"/>
              <a:t>    Από τη μελέτη των αποτελεσμάτων της έρευνας αυτής προέκυψαν συμπεράσματα, στα οποία δεν υπάρχουν βιβλιογραφικές αναφορές και θεωρούμε αναγκαία τη διερεύνηση της εγκυρότητάς τους:</a:t>
            </a:r>
            <a:endParaRPr lang="en-US" dirty="0" smtClean="0"/>
          </a:p>
          <a:p>
            <a:pPr algn="just">
              <a:buFont typeface="Wingdings" pitchFamily="2" charset="2"/>
              <a:buChar char="q"/>
            </a:pPr>
            <a:r>
              <a:rPr lang="el-GR" dirty="0" smtClean="0"/>
              <a:t>Οι μαθητές δεν διαχωρίζουν την έννοια της μάζας και του βάρους σε σχέση με φαινόμενα στα οποία μελετούμε την αδράνεια.</a:t>
            </a:r>
          </a:p>
          <a:p>
            <a:pPr algn="just">
              <a:buFont typeface="Wingdings" pitchFamily="2" charset="2"/>
              <a:buChar char="q"/>
            </a:pPr>
            <a:r>
              <a:rPr lang="el-GR" dirty="0" smtClean="0"/>
              <a:t>Οι μαθητές δεν ξεχωρίζουν την επιτάχυνση της βαρύτητας από την  έννοια της δύναμης της βαρύτητας. </a:t>
            </a: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Εισηγήσεις για μελλοντική έρευνα</a:t>
            </a:r>
            <a:endParaRPr lang="en-US" dirty="0"/>
          </a:p>
        </p:txBody>
      </p:sp>
      <p:sp>
        <p:nvSpPr>
          <p:cNvPr id="3" name="Content Placeholder 2"/>
          <p:cNvSpPr>
            <a:spLocks noGrp="1"/>
          </p:cNvSpPr>
          <p:nvPr>
            <p:ph idx="1"/>
          </p:nvPr>
        </p:nvSpPr>
        <p:spPr>
          <a:xfrm>
            <a:off x="457200" y="1295400"/>
            <a:ext cx="8229600" cy="4830763"/>
          </a:xfrm>
        </p:spPr>
        <p:txBody>
          <a:bodyPr>
            <a:normAutofit fontScale="85000" lnSpcReduction="20000"/>
          </a:bodyPr>
          <a:lstStyle/>
          <a:p>
            <a:pPr lvl="0" algn="just">
              <a:buFont typeface="Wingdings" pitchFamily="2" charset="2"/>
              <a:buChar char="q"/>
            </a:pPr>
            <a:r>
              <a:rPr lang="el-GR" dirty="0" smtClean="0"/>
              <a:t>Θα μπορούσε να γίνει μια παρόμοια έρευνα με πρωτοετείς ή και με τελειόφοιτους φοιτητές του τμήματος φυσικής του Πανεπιστημίου Κύπρου με προσθήκη μερικών πιο σύνθετων ερωτήσεων που να συνδυάζουν την ενότητα της βαρύτητας με άλλες ενότητες της φυσικής ή γενικότερα των Φ.Ε.</a:t>
            </a:r>
            <a:endParaRPr lang="en-US" dirty="0" smtClean="0"/>
          </a:p>
          <a:p>
            <a:pPr algn="just">
              <a:buFont typeface="Wingdings" pitchFamily="2" charset="2"/>
              <a:buChar char="q"/>
            </a:pPr>
            <a:r>
              <a:rPr lang="el-GR" dirty="0" smtClean="0"/>
              <a:t>Πολλοί μαθητές δεν ξεκαθαρίζουν πλήρως τις ιδέες τους όταν απαντούν γραπτώς. Θα μπορούσαν να γίνουν συνεντεύξεις και με κατάλληλες ερωτήσεις να βγουν στην επιφάνεια οι εναλλακτικές αντιλήψεις τους για τη βαρύτητα. Με βάση τις συνεντεύξεις και έρευνες να ανατροφοδοτήσουμε τις προσομοιώσεις των ΨΕΠ ώστε να βελτιωθούν.</a:t>
            </a:r>
            <a:endParaRPr lang="en-US" dirty="0" smtClean="0"/>
          </a:p>
          <a:p>
            <a:pPr lvl="0" algn="just">
              <a:buNone/>
            </a:pPr>
            <a:endParaRPr lang="en-US" dirty="0" smtClean="0"/>
          </a:p>
          <a:p>
            <a:pPr>
              <a:buFont typeface="Wingdings" pitchFamily="2" charset="2"/>
              <a:buChar char="q"/>
            </a:pP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Εισηγήσεις για μελλοντική έρευνα</a:t>
            </a:r>
            <a:endParaRPr lang="en-US" dirty="0"/>
          </a:p>
        </p:txBody>
      </p:sp>
      <p:sp>
        <p:nvSpPr>
          <p:cNvPr id="3" name="Content Placeholder 2"/>
          <p:cNvSpPr>
            <a:spLocks noGrp="1"/>
          </p:cNvSpPr>
          <p:nvPr>
            <p:ph idx="1"/>
          </p:nvPr>
        </p:nvSpPr>
        <p:spPr/>
        <p:txBody>
          <a:bodyPr/>
          <a:lstStyle/>
          <a:p>
            <a:pPr algn="just"/>
            <a:r>
              <a:rPr lang="el-GR" dirty="0" smtClean="0"/>
              <a:t>Οι περισσότεροι μαθητές αντιλαμβάνονται τις έννοιες της Φυσικής, αλλά δυσκολεύονται στο λόγο, την επιχειρηματολογία και την επεξήγηση των φυσικών φαινομένων. Αξίζει να γίνει μια έρευνα για να διαπιστωθεί αν και κατά πόσον υπάρχει λεκτική δυσκολία στους Κύπριους μαθητές των θετικών κατευθύνσεων. </a:t>
            </a: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Ερωτήματα που δημιουργήθηκαν</a:t>
            </a:r>
            <a:endParaRPr lang="en-US" dirty="0"/>
          </a:p>
        </p:txBody>
      </p:sp>
      <p:sp>
        <p:nvSpPr>
          <p:cNvPr id="3" name="Content Placeholder 2"/>
          <p:cNvSpPr>
            <a:spLocks noGrp="1"/>
          </p:cNvSpPr>
          <p:nvPr>
            <p:ph idx="1"/>
          </p:nvPr>
        </p:nvSpPr>
        <p:spPr/>
        <p:txBody>
          <a:bodyPr>
            <a:normAutofit lnSpcReduction="10000"/>
          </a:bodyPr>
          <a:lstStyle/>
          <a:p>
            <a:pPr algn="just"/>
            <a:r>
              <a:rPr lang="el-GR" dirty="0" smtClean="0"/>
              <a:t>Είναι ορθή η δομή των αναλυτικών μας προγραμμάτων; Αν ναι, γιατί οι μαθητές στην έρευνα αυτή δεν μπόρεσαν να αναπτύξουν τις απαντήσεις τους με βάση τους τρεις νόμους του Νεύτωνα όπου ήταν δυνατό αυτοί να  χρησιμοποιηθούν; Γιατί συσχέτισαν την έλλειψη βαρύτητας με την αδράνεια; Θα μπορούσαν να συνδυαστούν με καλύτερο τρόπο η βαρύτητα με τους νόμους του Νεύτωνα ή με έννοιες από άλλα κεφάλαια;</a:t>
            </a:r>
            <a:endParaRPr lang="en-US" dirty="0" smtClean="0"/>
          </a:p>
          <a:p>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b="1" dirty="0" smtClean="0"/>
              <a:t>Ερωτήματα που δημιουργήθηκαν</a:t>
            </a:r>
            <a:endParaRPr lang="en-US" dirty="0"/>
          </a:p>
        </p:txBody>
      </p:sp>
      <p:sp>
        <p:nvSpPr>
          <p:cNvPr id="3" name="Content Placeholder 2"/>
          <p:cNvSpPr>
            <a:spLocks noGrp="1"/>
          </p:cNvSpPr>
          <p:nvPr>
            <p:ph idx="1"/>
          </p:nvPr>
        </p:nvSpPr>
        <p:spPr/>
        <p:txBody>
          <a:bodyPr/>
          <a:lstStyle/>
          <a:p>
            <a:pPr algn="just"/>
            <a:r>
              <a:rPr lang="el-GR" dirty="0" smtClean="0"/>
              <a:t>Είναι ορθός ο τρόπος με τον οποίο γίνονται τα πειράματα της φυσικής στη Μέση εκπαίδευση; Διερευνούν οι μαθητές τα φαινόμενα μέσω αυτών των πειραμάτων ή μήπως εκτελούν παθητικά τα πειράματα και συμπληρώνουν τα κενά στα πειραματικά φύλλα εργασίας; </a:t>
            </a:r>
            <a:endParaRPr lang="en-US" dirty="0" smtClean="0"/>
          </a:p>
          <a:p>
            <a:pPr>
              <a:buNone/>
            </a:pP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l-GR" sz="5400" b="1" dirty="0" smtClean="0">
                <a:ln w="12700">
                  <a:solidFill>
                    <a:schemeClr val="tx2">
                      <a:satMod val="155000"/>
                    </a:schemeClr>
                  </a:solidFill>
                  <a:prstDash val="solid"/>
                </a:ln>
                <a:solidFill>
                  <a:srgbClr val="0000FF"/>
                </a:solidFill>
                <a:effectLst>
                  <a:outerShdw blurRad="41275" dist="20320" dir="1800000" algn="tl" rotWithShape="0">
                    <a:srgbClr val="000000">
                      <a:alpha val="40000"/>
                    </a:srgbClr>
                  </a:outerShdw>
                </a:effectLst>
              </a:rPr>
              <a:t>Σας Ευχαριστώ</a:t>
            </a:r>
            <a:r>
              <a:rPr lang="en-US" sz="5400" b="1" dirty="0" smtClean="0">
                <a:ln w="12700">
                  <a:solidFill>
                    <a:schemeClr val="tx2">
                      <a:satMod val="155000"/>
                    </a:schemeClr>
                  </a:solidFill>
                  <a:prstDash val="solid"/>
                </a:ln>
                <a:solidFill>
                  <a:srgbClr val="0000FF"/>
                </a:solidFill>
                <a:effectLst>
                  <a:outerShdw blurRad="41275" dist="20320" dir="1800000" algn="tl" rotWithShape="0">
                    <a:srgbClr val="000000">
                      <a:alpha val="40000"/>
                    </a:srgbClr>
                  </a:outerShdw>
                </a:effectLst>
              </a:rPr>
              <a:t/>
            </a:r>
            <a:br>
              <a:rPr lang="en-US" sz="5400" b="1" dirty="0" smtClean="0">
                <a:ln w="12700">
                  <a:solidFill>
                    <a:schemeClr val="tx2">
                      <a:satMod val="155000"/>
                    </a:schemeClr>
                  </a:solidFill>
                  <a:prstDash val="solid"/>
                </a:ln>
                <a:solidFill>
                  <a:srgbClr val="0000FF"/>
                </a:solidFill>
                <a:effectLst>
                  <a:outerShdw blurRad="41275" dist="20320" dir="1800000" algn="tl" rotWithShape="0">
                    <a:srgbClr val="000000">
                      <a:alpha val="40000"/>
                    </a:srgbClr>
                  </a:outerShdw>
                </a:effectLst>
              </a:rPr>
            </a:br>
            <a:endParaRPr lang="en-US" sz="5400" dirty="0">
              <a:solidFill>
                <a:srgbClr val="0000FF"/>
              </a:solidFill>
            </a:endParaRPr>
          </a:p>
        </p:txBody>
      </p:sp>
      <p:sp>
        <p:nvSpPr>
          <p:cNvPr id="3" name="Slide Number Placeholder 2"/>
          <p:cNvSpPr>
            <a:spLocks noGrp="1"/>
          </p:cNvSpPr>
          <p:nvPr>
            <p:ph type="sldNum" sz="quarter" idx="12"/>
          </p:nvPr>
        </p:nvSpPr>
        <p:spPr/>
        <p:txBody>
          <a:bodyPr/>
          <a:lstStyle/>
          <a:p>
            <a:fld id="{7C70C711-5DD7-4B0C-9AAF-851C742B3A67}" type="slidenum">
              <a:rPr lang="en-US" smtClean="0"/>
              <a:pPr/>
              <a:t>58</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lnSpcReduction="20000"/>
          </a:bodyPr>
          <a:lstStyle/>
          <a:p>
            <a:pPr algn="just"/>
            <a:r>
              <a:rPr lang="el-GR" dirty="0" smtClean="0"/>
              <a:t>Ο κάθε μαθητής αντιλαμβάνεται και ερμηνεύει μια εξωτερική αναπαράσταση με βάση τις νοητικές αναπαραστάσεις που έχει ήδη οικοδομήσει ως αποτέλεσμα προηγούμενων γνώσεων και εμπειριών, ( </a:t>
            </a:r>
            <a:r>
              <a:rPr lang="en-US" dirty="0" err="1" smtClean="0"/>
              <a:t>Schnotz</a:t>
            </a:r>
            <a:r>
              <a:rPr lang="el-GR" dirty="0" smtClean="0"/>
              <a:t> &amp; </a:t>
            </a:r>
            <a:r>
              <a:rPr lang="en-US" dirty="0" smtClean="0"/>
              <a:t>K</a:t>
            </a:r>
            <a:r>
              <a:rPr lang="el-GR" dirty="0" smtClean="0"/>
              <a:t>ü</a:t>
            </a:r>
            <a:r>
              <a:rPr lang="en-US" dirty="0" err="1" smtClean="0"/>
              <a:t>rschner</a:t>
            </a:r>
            <a:r>
              <a:rPr lang="el-GR" dirty="0" smtClean="0"/>
              <a:t>, 2008, ; </a:t>
            </a:r>
            <a:r>
              <a:rPr lang="en-US" dirty="0" err="1" smtClean="0"/>
              <a:t>Slof</a:t>
            </a:r>
            <a:r>
              <a:rPr lang="en-US" dirty="0" smtClean="0"/>
              <a:t> et al</a:t>
            </a:r>
            <a:r>
              <a:rPr lang="el-GR" dirty="0" smtClean="0"/>
              <a:t>, 2010).</a:t>
            </a:r>
          </a:p>
          <a:p>
            <a:pPr>
              <a:buNone/>
            </a:pPr>
            <a:endParaRPr lang="en-US" dirty="0" smtClean="0"/>
          </a:p>
          <a:p>
            <a:pPr algn="just"/>
            <a:r>
              <a:rPr lang="el-GR" dirty="0" smtClean="0"/>
              <a:t>Με την τεχνολογική υποστήριξη των Η.Υ. στις Φ.Ε. στόχος παύει να είναι η μεταβίβαση γνώσεων στο μαθητή. Ο μαθητής καλλιεργεί την ικανότητα να αυτενεργεί, να συνεργάζεται, να εξερευνά και να διερευνά και να αξιολογεί τις πληροφορίες αναπτύσσοντας δεξιότητες στις επιστημονικές διαδικασίες. </a:t>
            </a:r>
            <a:endParaRPr lang="en-US" dirty="0" smtClean="0"/>
          </a:p>
          <a:p>
            <a:endParaRPr lang="en-US" dirty="0"/>
          </a:p>
        </p:txBody>
      </p:sp>
      <p:sp>
        <p:nvSpPr>
          <p:cNvPr id="4" name="Left Arrow 3">
            <a:hlinkClick r:id="rId2" action="ppaction://hlinksldjump"/>
          </p:cNvPr>
          <p:cNvSpPr/>
          <p:nvPr/>
        </p:nvSpPr>
        <p:spPr>
          <a:xfrm>
            <a:off x="5562600" y="5638800"/>
            <a:ext cx="5334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7C70C711-5DD7-4B0C-9AAF-851C742B3A67}"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fontScale="85000" lnSpcReduction="10000"/>
          </a:bodyPr>
          <a:lstStyle/>
          <a:p>
            <a:pPr>
              <a:buNone/>
            </a:pPr>
            <a:r>
              <a:rPr lang="el-GR" dirty="0" smtClean="0"/>
              <a:t>     Οι ιδέες που διαμορφώνουν οι μαθητές μέσω των αισθήσεων και της κοινωνικής τους αλληλεπίδρασης:</a:t>
            </a:r>
          </a:p>
          <a:p>
            <a:pPr>
              <a:buNone/>
            </a:pPr>
            <a:endParaRPr lang="el-GR" dirty="0" smtClean="0"/>
          </a:p>
          <a:p>
            <a:pPr>
              <a:buFont typeface="Wingdings" pitchFamily="2" charset="2"/>
              <a:buChar char="q"/>
            </a:pPr>
            <a:r>
              <a:rPr lang="el-GR" dirty="0" smtClean="0"/>
              <a:t>διαφοροποιούνται από την ορθή επιστημονική γνώση          ( </a:t>
            </a:r>
            <a:r>
              <a:rPr lang="en-GB" dirty="0" smtClean="0"/>
              <a:t>Driver et al</a:t>
            </a:r>
            <a:r>
              <a:rPr lang="el-GR" dirty="0" smtClean="0"/>
              <a:t>., 1993 ).</a:t>
            </a:r>
          </a:p>
          <a:p>
            <a:pPr>
              <a:buFont typeface="Wingdings" pitchFamily="2" charset="2"/>
              <a:buChar char="q"/>
            </a:pPr>
            <a:r>
              <a:rPr lang="el-GR" dirty="0" smtClean="0"/>
              <a:t> είναι βαθιά ριζωμένες πεποιθήσεις με μεγάλη ερευνητική δύναμη για τους ίδιους (</a:t>
            </a:r>
            <a:r>
              <a:rPr lang="en-GB" dirty="0" err="1" smtClean="0"/>
              <a:t>Duit</a:t>
            </a:r>
            <a:r>
              <a:rPr lang="el-GR" dirty="0" smtClean="0"/>
              <a:t>, 1995). </a:t>
            </a:r>
          </a:p>
          <a:p>
            <a:pPr>
              <a:buFont typeface="Wingdings" pitchFamily="2" charset="2"/>
              <a:buChar char="q"/>
            </a:pPr>
            <a:r>
              <a:rPr lang="el-GR" dirty="0" smtClean="0"/>
              <a:t>αποτελούν ολοκληρωμένα νοητικά σχήματα ερμηνείας του κόσμου που τους περιβάλλει, τα οποία έχουν εσωτερική συνοχή ( Βοσνιάδου, 1994 ). </a:t>
            </a:r>
          </a:p>
          <a:p>
            <a:pPr>
              <a:buFont typeface="Wingdings" pitchFamily="2" charset="2"/>
              <a:buChar char="q"/>
            </a:pPr>
            <a:r>
              <a:rPr lang="el-GR" dirty="0" smtClean="0"/>
              <a:t>παρουσιάζουν μεγάλη αντίσταση σε οποιαδήποτε προσπάθεια τροποποίησής τους ( </a:t>
            </a:r>
            <a:r>
              <a:rPr lang="en-GB" dirty="0" smtClean="0"/>
              <a:t>Driver et al</a:t>
            </a:r>
            <a:r>
              <a:rPr lang="el-GR" dirty="0" smtClean="0"/>
              <a:t>., 1998 ). </a:t>
            </a:r>
            <a:endParaRPr lang="en-US" dirty="0"/>
          </a:p>
        </p:txBody>
      </p:sp>
      <p:sp>
        <p:nvSpPr>
          <p:cNvPr id="4" name="Left Arrow 3">
            <a:hlinkClick r:id="rId2" action="ppaction://hlinksldjump"/>
          </p:cNvPr>
          <p:cNvSpPr/>
          <p:nvPr/>
        </p:nvSpPr>
        <p:spPr>
          <a:xfrm>
            <a:off x="5715000" y="5791200"/>
            <a:ext cx="5334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p:cNvSpPr>
            <a:spLocks noGrp="1"/>
          </p:cNvSpPr>
          <p:nvPr>
            <p:ph type="sldNum" sz="quarter" idx="12"/>
          </p:nvPr>
        </p:nvSpPr>
        <p:spPr/>
        <p:txBody>
          <a:bodyPr/>
          <a:lstStyle/>
          <a:p>
            <a:fld id="{7C70C711-5DD7-4B0C-9AAF-851C742B3A67}"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fontScale="92500"/>
          </a:bodyPr>
          <a:lstStyle/>
          <a:p>
            <a:pPr algn="just">
              <a:buNone/>
            </a:pPr>
            <a:r>
              <a:rPr lang="el-GR" dirty="0" smtClean="0"/>
              <a:t>	Εναλλακτικές ιδέες:</a:t>
            </a:r>
          </a:p>
          <a:p>
            <a:pPr algn="just"/>
            <a:r>
              <a:rPr lang="el-GR" dirty="0" smtClean="0"/>
              <a:t>Επίπεδη Γη, σφαιρική με ουρανό μόνο στο βόρειο ημισφαίριο, σώματα που πέφτουν έξω από τη Γη: Nussbaum και Novak (1976) Ν.Υ. 7-8, </a:t>
            </a:r>
            <a:r>
              <a:rPr lang="en-US" dirty="0" smtClean="0"/>
              <a:t>Mali</a:t>
            </a:r>
            <a:r>
              <a:rPr lang="el-GR" dirty="0" smtClean="0"/>
              <a:t> και </a:t>
            </a:r>
            <a:r>
              <a:rPr lang="en-US" dirty="0" smtClean="0"/>
              <a:t>Howe</a:t>
            </a:r>
            <a:r>
              <a:rPr lang="el-GR" dirty="0" smtClean="0"/>
              <a:t> (1979) 8-12 Νεπάλ, οι </a:t>
            </a:r>
            <a:r>
              <a:rPr lang="en-US" dirty="0" err="1" smtClean="0"/>
              <a:t>Sneider</a:t>
            </a:r>
            <a:r>
              <a:rPr lang="el-GR" dirty="0" smtClean="0"/>
              <a:t> και </a:t>
            </a:r>
            <a:r>
              <a:rPr lang="en-US" dirty="0" err="1" smtClean="0"/>
              <a:t>Pulos</a:t>
            </a:r>
            <a:r>
              <a:rPr lang="el-GR" dirty="0" smtClean="0"/>
              <a:t> (1983) 9-14 Καλιφόρνια και οι </a:t>
            </a:r>
            <a:r>
              <a:rPr lang="en-US" dirty="0" smtClean="0"/>
              <a:t>Arnold</a:t>
            </a:r>
            <a:r>
              <a:rPr lang="el-GR" dirty="0" smtClean="0"/>
              <a:t>, </a:t>
            </a:r>
            <a:r>
              <a:rPr lang="en-US" dirty="0" err="1" smtClean="0"/>
              <a:t>Sarge</a:t>
            </a:r>
            <a:r>
              <a:rPr lang="el-GR" dirty="0" smtClean="0"/>
              <a:t> και </a:t>
            </a:r>
            <a:r>
              <a:rPr lang="en-US" dirty="0" smtClean="0"/>
              <a:t>Worrall</a:t>
            </a:r>
            <a:r>
              <a:rPr lang="el-GR" dirty="0" smtClean="0"/>
              <a:t> (1995) 8-11 Μάντσεστερ. </a:t>
            </a:r>
          </a:p>
          <a:p>
            <a:pPr algn="just"/>
            <a:r>
              <a:rPr lang="el-GR" dirty="0" smtClean="0"/>
              <a:t>Οι διαφορές κουλτούρας μεταξύ των διαφόρων χωρών δεν ασκούν ιδιαίτερη επίδραση στη διαμόρφωση και εξέλιξη των ιδεών των παιδιών.</a:t>
            </a:r>
            <a:endParaRPr lang="en-US" dirty="0"/>
          </a:p>
        </p:txBody>
      </p:sp>
      <p:sp>
        <p:nvSpPr>
          <p:cNvPr id="4" name="Slide Number Placeholder 3"/>
          <p:cNvSpPr>
            <a:spLocks noGrp="1"/>
          </p:cNvSpPr>
          <p:nvPr>
            <p:ph type="sldNum" sz="quarter" idx="12"/>
          </p:nvPr>
        </p:nvSpPr>
        <p:spPr/>
        <p:txBody>
          <a:bodyPr/>
          <a:lstStyle/>
          <a:p>
            <a:fld id="{7C70C711-5DD7-4B0C-9AAF-851C742B3A67}"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153400" cy="5410200"/>
          </a:xfrm>
        </p:spPr>
        <p:txBody>
          <a:bodyPr>
            <a:noAutofit/>
          </a:bodyPr>
          <a:lstStyle/>
          <a:p>
            <a:pPr algn="just">
              <a:buNone/>
            </a:pPr>
            <a:r>
              <a:rPr lang="el-GR" sz="2800" dirty="0" smtClean="0"/>
              <a:t>     </a:t>
            </a:r>
            <a:r>
              <a:rPr lang="en-US" sz="2800" dirty="0" smtClean="0"/>
              <a:t>Watts</a:t>
            </a:r>
            <a:r>
              <a:rPr lang="el-GR" sz="2800" dirty="0" smtClean="0"/>
              <a:t> (1982,1983), </a:t>
            </a:r>
            <a:r>
              <a:rPr lang="en-US" sz="2800" dirty="0" smtClean="0"/>
              <a:t>Ruggiero</a:t>
            </a:r>
            <a:r>
              <a:rPr lang="el-GR" sz="2800" dirty="0" smtClean="0"/>
              <a:t> </a:t>
            </a:r>
            <a:r>
              <a:rPr lang="en-US" sz="2800" dirty="0" smtClean="0"/>
              <a:t>et al</a:t>
            </a:r>
            <a:r>
              <a:rPr lang="el-GR" sz="2800" dirty="0" smtClean="0"/>
              <a:t> (1985)</a:t>
            </a:r>
            <a:r>
              <a:rPr lang="en-US" sz="2800" dirty="0" smtClean="0"/>
              <a:t>, Berg</a:t>
            </a:r>
            <a:r>
              <a:rPr lang="el-GR" sz="2800" dirty="0" smtClean="0"/>
              <a:t> και </a:t>
            </a:r>
            <a:r>
              <a:rPr lang="en-US" sz="2800" dirty="0" smtClean="0"/>
              <a:t>Brower</a:t>
            </a:r>
            <a:r>
              <a:rPr lang="el-GR" sz="2800" dirty="0" smtClean="0"/>
              <a:t> (1991)</a:t>
            </a:r>
            <a:r>
              <a:rPr lang="en-US" sz="2800" dirty="0" smtClean="0"/>
              <a:t>,</a:t>
            </a:r>
            <a:r>
              <a:rPr lang="el-GR" sz="2800" dirty="0" smtClean="0"/>
              <a:t> </a:t>
            </a:r>
            <a:r>
              <a:rPr lang="en-US" sz="2800" dirty="0" smtClean="0"/>
              <a:t>Bar</a:t>
            </a:r>
            <a:r>
              <a:rPr lang="el-GR" sz="2800" dirty="0" smtClean="0"/>
              <a:t>, </a:t>
            </a:r>
            <a:r>
              <a:rPr lang="en-US" sz="2800" dirty="0" err="1" smtClean="0"/>
              <a:t>Zinn</a:t>
            </a:r>
            <a:r>
              <a:rPr lang="el-GR" sz="2800" dirty="0" smtClean="0"/>
              <a:t> &amp; </a:t>
            </a:r>
            <a:r>
              <a:rPr lang="en-US" sz="2800" dirty="0" smtClean="0"/>
              <a:t>Rubin</a:t>
            </a:r>
            <a:r>
              <a:rPr lang="el-GR" sz="2800" dirty="0" smtClean="0"/>
              <a:t> (1997), </a:t>
            </a:r>
            <a:r>
              <a:rPr lang="en-US" sz="2800" dirty="0" smtClean="0"/>
              <a:t>Bar et al</a:t>
            </a:r>
            <a:r>
              <a:rPr lang="el-GR" sz="2800" dirty="0" smtClean="0"/>
              <a:t>(1994), </a:t>
            </a:r>
            <a:r>
              <a:rPr lang="en-US" sz="2800" dirty="0" err="1" smtClean="0"/>
              <a:t>Minsterll</a:t>
            </a:r>
            <a:r>
              <a:rPr lang="el-GR" sz="2800" dirty="0" smtClean="0"/>
              <a:t>, (1982), </a:t>
            </a:r>
            <a:r>
              <a:rPr lang="en-US" sz="2800" dirty="0" err="1" smtClean="0"/>
              <a:t>Noce</a:t>
            </a:r>
            <a:r>
              <a:rPr lang="en-US" sz="2800" dirty="0" smtClean="0"/>
              <a:t> et al</a:t>
            </a:r>
            <a:r>
              <a:rPr lang="el-GR" sz="2800" dirty="0" smtClean="0"/>
              <a:t>. (1988), </a:t>
            </a:r>
            <a:r>
              <a:rPr lang="en-US" sz="2800" dirty="0" smtClean="0"/>
              <a:t>Philips</a:t>
            </a:r>
            <a:r>
              <a:rPr lang="el-GR" sz="2800" dirty="0" smtClean="0"/>
              <a:t> (1991) και </a:t>
            </a:r>
            <a:r>
              <a:rPr lang="en-US" sz="2800" dirty="0" err="1" smtClean="0"/>
              <a:t>Ruggierro</a:t>
            </a:r>
            <a:r>
              <a:rPr lang="en-US" sz="2800" dirty="0" smtClean="0"/>
              <a:t> et al</a:t>
            </a:r>
            <a:r>
              <a:rPr lang="el-GR" sz="2800" dirty="0" smtClean="0"/>
              <a:t>. (1985)</a:t>
            </a:r>
            <a:r>
              <a:rPr lang="en-US" sz="2800" dirty="0" smtClean="0"/>
              <a:t>: </a:t>
            </a:r>
          </a:p>
          <a:p>
            <a:pPr algn="just">
              <a:buNone/>
            </a:pPr>
            <a:r>
              <a:rPr lang="en-US" sz="2800" dirty="0" smtClean="0"/>
              <a:t>     </a:t>
            </a:r>
            <a:r>
              <a:rPr lang="el-GR" sz="2800" dirty="0" smtClean="0"/>
              <a:t>Η δύναμη της βαρύτητας (εναλλακτικές ιδέες ):</a:t>
            </a:r>
            <a:endParaRPr lang="en-US" sz="2800" dirty="0" smtClean="0"/>
          </a:p>
          <a:p>
            <a:pPr algn="just"/>
            <a:r>
              <a:rPr lang="el-GR" sz="2800" dirty="0" smtClean="0"/>
              <a:t>για να δράσει χρειάζεται ένα μέσο διάδοσης </a:t>
            </a:r>
            <a:endParaRPr lang="en-US" sz="2800" dirty="0" smtClean="0"/>
          </a:p>
          <a:p>
            <a:pPr algn="just"/>
            <a:r>
              <a:rPr lang="el-GR" sz="2800" dirty="0" smtClean="0"/>
              <a:t> δεν επιδρά πέρα από τα όρια της ατμόσφαιρας</a:t>
            </a:r>
            <a:endParaRPr lang="en-US" sz="2800" dirty="0" smtClean="0"/>
          </a:p>
          <a:p>
            <a:pPr algn="just"/>
            <a:r>
              <a:rPr lang="el-GR" sz="2800" dirty="0" smtClean="0"/>
              <a:t> όταν αυξάνει το υψόμετρο, αυξάνεται</a:t>
            </a:r>
            <a:endParaRPr lang="en-US" sz="2800" dirty="0" smtClean="0"/>
          </a:p>
          <a:p>
            <a:pPr algn="just"/>
            <a:r>
              <a:rPr lang="el-GR" sz="2800" dirty="0" smtClean="0"/>
              <a:t>ενεργεί μόνο κατά την πτώση του σώματος</a:t>
            </a:r>
          </a:p>
          <a:p>
            <a:pPr algn="just"/>
            <a:r>
              <a:rPr lang="el-GR" sz="2800" dirty="0" smtClean="0"/>
              <a:t>δρα επιλεκτικά στα βαριά και αργά σώματα</a:t>
            </a:r>
          </a:p>
          <a:p>
            <a:pPr algn="just"/>
            <a:r>
              <a:rPr lang="el-GR" sz="2800" dirty="0" smtClean="0"/>
              <a:t>είναι διαφορετική από το βάρος </a:t>
            </a:r>
            <a:endParaRPr lang="en-US" sz="2800" dirty="0" smtClean="0"/>
          </a:p>
          <a:p>
            <a:pPr>
              <a:buNone/>
            </a:pPr>
            <a:r>
              <a:rPr lang="el-GR" sz="2800" dirty="0" smtClean="0"/>
              <a:t>  </a:t>
            </a:r>
            <a:endParaRPr lang="en-US" sz="2800" dirty="0" smtClean="0"/>
          </a:p>
        </p:txBody>
      </p:sp>
      <p:sp>
        <p:nvSpPr>
          <p:cNvPr id="4" name="Slide Number Placeholder 3"/>
          <p:cNvSpPr>
            <a:spLocks noGrp="1"/>
          </p:cNvSpPr>
          <p:nvPr>
            <p:ph type="sldNum" sz="quarter" idx="12"/>
          </p:nvPr>
        </p:nvSpPr>
        <p:spPr/>
        <p:txBody>
          <a:bodyPr/>
          <a:lstStyle/>
          <a:p>
            <a:fld id="{7C70C711-5DD7-4B0C-9AAF-851C742B3A67}"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1452</TotalTime>
  <Words>4232</Words>
  <Application>Microsoft Office PowerPoint</Application>
  <PresentationFormat>On-screen Show (4:3)</PresentationFormat>
  <Paragraphs>293</Paragraphs>
  <Slides>58</Slides>
  <Notes>13</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  ΜΕΤΑΠΤΥΧΙΑΚΟ ΠΡΟΓΡΑMΜΑ ΤΜΗΜΑ ΕΠΙΣΤΗΜΩΝ ΤΗΣ ΑΓΩΓΗΣ ΜΑΘΗΣΗ ΣΤΙΣ ΦΥΣΙΚΕΣ ΕΠΙΣΤΗΜΕΣ   </vt:lpstr>
      <vt:lpstr>Σκοπός της έρευνας</vt:lpstr>
      <vt:lpstr>Ερευνητικά Ερωτήματα</vt:lpstr>
      <vt:lpstr>Βιβλιογραφική Ανασκόπηση</vt:lpstr>
      <vt:lpstr>Slide 5</vt:lpstr>
      <vt:lpstr>Slide 6</vt:lpstr>
      <vt:lpstr>Slide 7</vt:lpstr>
      <vt:lpstr>Slide 8</vt:lpstr>
      <vt:lpstr>Slide 9</vt:lpstr>
      <vt:lpstr>Slide 10</vt:lpstr>
      <vt:lpstr>Αναγκαιότητα της έρευνας</vt:lpstr>
      <vt:lpstr>Το Δείγμα</vt:lpstr>
      <vt:lpstr>Διδακτικό Υλικό</vt:lpstr>
      <vt:lpstr>Διδακτική Παρέμβαση</vt:lpstr>
      <vt:lpstr>ΨΕΠ – Παράδειγμα </vt:lpstr>
      <vt:lpstr>ΨΕΠ – Παράδειγμα </vt:lpstr>
      <vt:lpstr>ΨΕΠ – Παράδειγμα</vt:lpstr>
      <vt:lpstr>Ο Ερευνητικός Σχεδιασμός της Έρευνας</vt:lpstr>
      <vt:lpstr>Ερώτηση 1 </vt:lpstr>
      <vt:lpstr>Ερώτηση 1 - Εναλλακτικές Ιδέες</vt:lpstr>
      <vt:lpstr>Ερώτηση 2 </vt:lpstr>
      <vt:lpstr>Ερώτηση 2 - Εναλλακτικές Ιδέες</vt:lpstr>
      <vt:lpstr>Ερώτηση 3</vt:lpstr>
      <vt:lpstr>Ερώτηση 3 - Εναλλακτικές Ιδέες</vt:lpstr>
      <vt:lpstr>Ερώτηση 4</vt:lpstr>
      <vt:lpstr>Ερώτηση 4 - Εναλλακτικές Ιδέες</vt:lpstr>
      <vt:lpstr>Ερώτηση 5</vt:lpstr>
      <vt:lpstr>Ερώτηση 5 - Εναλλακτικές Ιδέες</vt:lpstr>
      <vt:lpstr>Eρώτηση 6 i</vt:lpstr>
      <vt:lpstr>Ερώτηση 6.i. - Εναλλακτικές Ιδέες</vt:lpstr>
      <vt:lpstr>Ερώτηση 6.ii. - Εναλλακτικές Ιδέες</vt:lpstr>
      <vt:lpstr>Eρώτηση 7</vt:lpstr>
      <vt:lpstr>Ερώτηση 7 - Εναλλακτικές Ιδέες</vt:lpstr>
      <vt:lpstr>Eρώτηση 8</vt:lpstr>
      <vt:lpstr>Ερώτηση 8 - Εναλλακτικές Ιδέες</vt:lpstr>
      <vt:lpstr>Eρώτηση 9</vt:lpstr>
      <vt:lpstr>Ερώτηση 9 - Εναλλακτικές Ιδέες</vt:lpstr>
      <vt:lpstr>Eρώτηση 10</vt:lpstr>
      <vt:lpstr>Ερώτηση 10 - Εναλλακτικές Ιδέες</vt:lpstr>
      <vt:lpstr>Ανάλυση Δεδομένων</vt:lpstr>
      <vt:lpstr> Αποτελέσματα Paired Samples t-test για τις 2 ομάδες στο προδιαγνωστικό και μεταδιαγνωστικό δοκίμιο. </vt:lpstr>
      <vt:lpstr>Αποτελέσματα One-Way ANCOVA</vt:lpstr>
      <vt:lpstr>Αποτελέσματα One-Way ANCOVA</vt:lpstr>
      <vt:lpstr>ΣΥΜΠΕΡΑΣΜΑΤΑ</vt:lpstr>
      <vt:lpstr>ΣΥΜΠΕΡΑΣΜΑΤΑ</vt:lpstr>
      <vt:lpstr>ΣΥΜΠΕΡΑΣΜΑΤΑ</vt:lpstr>
      <vt:lpstr>ΣΥΜΠΕΡΑΣΜΑΤΑ</vt:lpstr>
      <vt:lpstr>ΣΥΜΠΕΡΑΣΜΑΤΑ</vt:lpstr>
      <vt:lpstr>ΣΥΜΠΕΡΑΣΜΑΤΑ</vt:lpstr>
      <vt:lpstr>ΣΥΜΠΕΡΑΣΜΑΤΑ</vt:lpstr>
      <vt:lpstr>ΣΥΜΠΕΡΑΣΜΑΤΑ</vt:lpstr>
      <vt:lpstr>ΣΥΜΠΕΡΑΣΜΑΤΑ</vt:lpstr>
      <vt:lpstr>Εισηγήσεις για μελλοντική έρευνα</vt:lpstr>
      <vt:lpstr>Εισηγήσεις για μελλοντική έρευνα</vt:lpstr>
      <vt:lpstr>Εισηγήσεις για μελλοντική έρευνα</vt:lpstr>
      <vt:lpstr>Ερωτήματα που δημιουργήθηκαν</vt:lpstr>
      <vt:lpstr>Ερωτήματα που δημιουργήθηκαν</vt:lpstr>
      <vt:lpstr>Σας Ευχαριστώ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ΜΕΤΑΠΤΥΧΙΑΚΟ ΠΡΟΓΡΑMΜΑ ΤΜΗΜΑ ΕΠΙΣΤΗΜΩΝ ΤΗΣ ΑΓΩΓΗΣ ΜΑΘΗΣΗ ΣΤΙΣ ΦΥΣΙΚΕΣ ΕΠΙΣΤΗΜΕΣ</dc:title>
  <dc:creator>user</dc:creator>
  <cp:lastModifiedBy>user</cp:lastModifiedBy>
  <cp:revision>128</cp:revision>
  <dcterms:created xsi:type="dcterms:W3CDTF">2012-04-16T22:10:18Z</dcterms:created>
  <dcterms:modified xsi:type="dcterms:W3CDTF">2012-12-19T10:56:18Z</dcterms:modified>
</cp:coreProperties>
</file>