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462" r:id="rId2"/>
    <p:sldId id="390" r:id="rId3"/>
    <p:sldId id="562" r:id="rId4"/>
    <p:sldId id="369" r:id="rId5"/>
    <p:sldId id="368" r:id="rId6"/>
    <p:sldId id="299" r:id="rId7"/>
    <p:sldId id="387" r:id="rId8"/>
    <p:sldId id="421" r:id="rId9"/>
    <p:sldId id="422" r:id="rId10"/>
    <p:sldId id="423" r:id="rId11"/>
    <p:sldId id="424" r:id="rId12"/>
    <p:sldId id="451" r:id="rId13"/>
    <p:sldId id="425" r:id="rId14"/>
    <p:sldId id="342" r:id="rId15"/>
    <p:sldId id="259" r:id="rId16"/>
    <p:sldId id="298" r:id="rId17"/>
    <p:sldId id="455" r:id="rId18"/>
    <p:sldId id="456" r:id="rId19"/>
    <p:sldId id="561" r:id="rId20"/>
    <p:sldId id="471" r:id="rId21"/>
    <p:sldId id="531" r:id="rId22"/>
    <p:sldId id="533" r:id="rId23"/>
    <p:sldId id="364" r:id="rId24"/>
    <p:sldId id="550" r:id="rId25"/>
    <p:sldId id="551" r:id="rId26"/>
    <p:sldId id="552" r:id="rId27"/>
    <p:sldId id="473" r:id="rId28"/>
    <p:sldId id="553" r:id="rId29"/>
    <p:sldId id="554" r:id="rId30"/>
    <p:sldId id="350" r:id="rId31"/>
    <p:sldId id="452" r:id="rId32"/>
    <p:sldId id="555" r:id="rId33"/>
    <p:sldId id="519" r:id="rId34"/>
    <p:sldId id="520" r:id="rId35"/>
    <p:sldId id="560" r:id="rId36"/>
    <p:sldId id="359" r:id="rId37"/>
    <p:sldId id="362" r:id="rId38"/>
    <p:sldId id="360" r:id="rId39"/>
    <p:sldId id="556" r:id="rId40"/>
    <p:sldId id="363" r:id="rId41"/>
    <p:sldId id="361" r:id="rId42"/>
    <p:sldId id="457" r:id="rId43"/>
    <p:sldId id="558" r:id="rId44"/>
    <p:sldId id="557" r:id="rId45"/>
    <p:sldId id="300" r:id="rId46"/>
    <p:sldId id="329" r:id="rId47"/>
    <p:sldId id="479" r:id="rId48"/>
    <p:sldId id="480" r:id="rId49"/>
    <p:sldId id="325" r:id="rId50"/>
    <p:sldId id="331" r:id="rId51"/>
    <p:sldId id="339" r:id="rId52"/>
    <p:sldId id="365" r:id="rId53"/>
    <p:sldId id="453" r:id="rId54"/>
    <p:sldId id="340" r:id="rId55"/>
    <p:sldId id="534" r:id="rId56"/>
    <p:sldId id="535" r:id="rId57"/>
    <p:sldId id="537" r:id="rId58"/>
    <p:sldId id="538" r:id="rId59"/>
    <p:sldId id="539" r:id="rId60"/>
    <p:sldId id="540" r:id="rId61"/>
    <p:sldId id="536" r:id="rId62"/>
    <p:sldId id="541" r:id="rId63"/>
    <p:sldId id="542" r:id="rId64"/>
    <p:sldId id="543" r:id="rId65"/>
    <p:sldId id="544" r:id="rId66"/>
    <p:sldId id="545" r:id="rId67"/>
    <p:sldId id="546" r:id="rId68"/>
    <p:sldId id="547" r:id="rId69"/>
    <p:sldId id="548" r:id="rId70"/>
    <p:sldId id="549" r:id="rId71"/>
    <p:sldId id="55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08:22:26.92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1 138,'138'1,"284"-13,182-5,-422 18,-4 13,-13 0,-80-9,164 34,-108-14,-65-17,151-3,-144-6,112 12,-31 3,238-9,-210-7,-40 3,172-3,-247-6,0-4,83-22,71-12,-134 30,132-37,-71 21,-112 24,36-7,1 4,109-1,625 13,-793-1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1T08:22:31.23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1 304,'32'-1,"0"-2,0-2,55-14,-55 12,105-15,-91 17,71-17,137-69,-40 13,-172 65,1 2,0 2,51-4,275 9,-203 7,-68 1,107 20,-136-14,105 22,-107-17,122 10,-138-20,0 3,87 23,3 2,-103-26,72 13,201 12,-276-30,0 2,67 17,-60-11,53 5,15-4,198 8,-259-20,0 2,93 15,-87-9,1-1,0-4,72-4,-19-1,-40 5,80-4,-37-22,-91 22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83652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13216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87565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41479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23523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36082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8518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5202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5274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0150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2/11/2026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473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2/11/2026</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48576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0" r:id="rId5"/>
    <p:sldLayoutId id="2147483745" r:id="rId6"/>
    <p:sldLayoutId id="2147483741" r:id="rId7"/>
    <p:sldLayoutId id="2147483742" r:id="rId8"/>
    <p:sldLayoutId id="2147483743" r:id="rId9"/>
    <p:sldLayoutId id="2147483744" r:id="rId10"/>
    <p:sldLayoutId id="2147483746"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padlet.com/lperikleous/padlet-ekcbpp8orrmh43l5" TargetMode="External"/><Relationship Id="rId2" Type="http://schemas.openxmlformats.org/officeDocument/2006/relationships/hyperlink" Target="https://padlet.com/lperikleous/padlet-p1weou9kv3tio6yx" TargetMode="External"/><Relationship Id="rId1" Type="http://schemas.openxmlformats.org/officeDocument/2006/relationships/slideLayout" Target="../slideLayouts/slideLayout2.xml"/><Relationship Id="rId5" Type="http://schemas.openxmlformats.org/officeDocument/2006/relationships/hyperlink" Target="https://forms.office.com/e/YrbkCuqc1k" TargetMode="External"/><Relationship Id="rId4" Type="http://schemas.openxmlformats.org/officeDocument/2006/relationships/hyperlink" Target="https://padlet.com/lperikleous/padlet-n49183782uz46ck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25.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zJxYI-1eDPQ"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gbPEiCGxVVY?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inquirygroup.or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archeia.moec.gov.cy/sd/572/othomaniki_periodos_ekpaidefsi.zip"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dropbox.com/scl/fi/89zvdl73ardgavuqasbvs/slavery-middle-passage_edited_CH.docx?rlkey=gmrau60qzbcpk995q4ix61b59&amp;dl=0"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dropbox.com/scl/fo/mvc88tk5byu9h0j6v4y30/AGNFj7l2-8Zs1a1MMm5bXgI?rlkey=e3jkrif5frn8l8ymjw4pca7a9&amp;dl=0"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dropbox.com/scl/fi/6u090b81k9kvbr30ht1la/foundation-of-rome.docx?rlkey=e9liaqgei1q0v3oq0hndjzr55&amp;dl=0"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dropbox.com/scl/fi/71bniu4kj8wz8j3unyukd/.docx?rlkey=m1bguylih7q7nl6gpv2dwn5yv&amp;dl=0"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deepl.com/es/translator" TargetMode="External"/><Relationship Id="rId2" Type="http://schemas.openxmlformats.org/officeDocument/2006/relationships/hyperlink" Target="https://www.deepl.com/en/translator"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C02D-D3BD-C5E4-8E9B-51E2B34D056A}"/>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A51E73BA-86C3-E140-D4B0-3055D3E176C3}"/>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8D39F273-674F-39C7-4747-EA0F75289A5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7E0F972-0545-DC91-7528-0047B18A349D}"/>
              </a:ext>
            </a:extLst>
          </p:cNvPr>
          <p:cNvSpPr txBox="1"/>
          <p:nvPr/>
        </p:nvSpPr>
        <p:spPr>
          <a:xfrm>
            <a:off x="634481" y="4858686"/>
            <a:ext cx="6997959" cy="2154436"/>
          </a:xfrm>
          <a:prstGeom prst="rect">
            <a:avLst/>
          </a:prstGeom>
          <a:noFill/>
        </p:spPr>
        <p:txBody>
          <a:bodyPr wrap="square" rtlCol="0">
            <a:spAutoFit/>
          </a:bodyPr>
          <a:lstStyle/>
          <a:p>
            <a:r>
              <a:rPr lang="el-GR" sz="2800" b="1" dirty="0"/>
              <a:t>Τρίτη συνάντηση </a:t>
            </a:r>
            <a:endParaRPr lang="en-US" sz="2800" b="1" dirty="0"/>
          </a:p>
          <a:p>
            <a:endParaRPr lang="en-US" sz="1600" b="1" dirty="0"/>
          </a:p>
          <a:p>
            <a:r>
              <a:rPr lang="en-US" sz="2400" dirty="0" err="1"/>
              <a:t>Δρ</a:t>
            </a:r>
            <a:r>
              <a:rPr lang="en-US" sz="2400" dirty="0"/>
              <a:t> </a:t>
            </a:r>
            <a:r>
              <a:rPr lang="en-US" sz="2400" dirty="0" err="1"/>
              <a:t>Λούκ</a:t>
            </a:r>
            <a:r>
              <a:rPr lang="en-US" sz="2400" dirty="0"/>
              <a:t>ας Περικλέους</a:t>
            </a:r>
          </a:p>
          <a:p>
            <a:r>
              <a:rPr lang="en-US" sz="2400" dirty="0" err="1"/>
              <a:t>Συντονιστής</a:t>
            </a:r>
            <a:r>
              <a:rPr lang="en-US" sz="2400" dirty="0"/>
              <a:t> </a:t>
            </a:r>
            <a:r>
              <a:rPr lang="en-US" sz="2400" dirty="0" err="1"/>
              <a:t>Δικτύου</a:t>
            </a:r>
            <a:endParaRPr lang="en-US" sz="2400" dirty="0"/>
          </a:p>
          <a:p>
            <a:r>
              <a:rPr lang="en-US" sz="2400" dirty="0"/>
              <a:t>Πα</a:t>
            </a:r>
            <a:r>
              <a:rPr lang="en-US" sz="2400" dirty="0" err="1"/>
              <a:t>ιδ</a:t>
            </a:r>
            <a:r>
              <a:rPr lang="en-US" sz="2400" dirty="0"/>
              <a:t>αγωγικό Ινστιτούτο Κύπρου</a:t>
            </a:r>
          </a:p>
          <a:p>
            <a:endParaRPr lang="en-CY" dirty="0"/>
          </a:p>
        </p:txBody>
      </p:sp>
    </p:spTree>
    <p:extLst>
      <p:ext uri="{BB962C8B-B14F-4D97-AF65-F5344CB8AC3E}">
        <p14:creationId xmlns:p14="http://schemas.microsoft.com/office/powerpoint/2010/main" val="4196302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C921-B80F-228B-9029-BB923AA30C81}"/>
              </a:ext>
            </a:extLst>
          </p:cNvPr>
          <p:cNvSpPr>
            <a:spLocks noGrp="1"/>
          </p:cNvSpPr>
          <p:nvPr>
            <p:ph type="title"/>
          </p:nvPr>
        </p:nvSpPr>
        <p:spPr>
          <a:xfrm>
            <a:off x="700635" y="847451"/>
            <a:ext cx="10691265" cy="1371030"/>
          </a:xfrm>
        </p:spPr>
        <p:txBody>
          <a:bodyPr>
            <a:noAutofit/>
          </a:bodyPr>
          <a:lstStyle/>
          <a:p>
            <a:r>
              <a:rPr lang="el-GR" sz="2400" dirty="0" err="1"/>
              <a:t>Κανε</a:t>
            </a:r>
            <a:r>
              <a:rPr lang="el-GR" sz="2400" dirty="0"/>
              <a:t> μια </a:t>
            </a:r>
            <a:r>
              <a:rPr lang="el-GR" sz="2400" dirty="0" err="1"/>
              <a:t>περιληψη</a:t>
            </a:r>
            <a:r>
              <a:rPr lang="el-GR" sz="2400" dirty="0"/>
              <a:t> του πιο </a:t>
            </a:r>
            <a:r>
              <a:rPr lang="el-GR" sz="2400" dirty="0" err="1"/>
              <a:t>κατω</a:t>
            </a:r>
            <a:r>
              <a:rPr lang="el-GR" sz="2400" dirty="0"/>
              <a:t> </a:t>
            </a:r>
            <a:r>
              <a:rPr lang="el-GR" sz="2400" dirty="0" err="1"/>
              <a:t>κειμενου</a:t>
            </a:r>
            <a:r>
              <a:rPr lang="el-GR" sz="2400" dirty="0"/>
              <a:t> σε </a:t>
            </a:r>
            <a:r>
              <a:rPr lang="el-GR" sz="2400" dirty="0" err="1"/>
              <a:t>γλωσσα</a:t>
            </a:r>
            <a:r>
              <a:rPr lang="el-GR" sz="2400" dirty="0"/>
              <a:t> που να </a:t>
            </a:r>
            <a:r>
              <a:rPr lang="el-GR" sz="2400" dirty="0" err="1"/>
              <a:t>ειναι</a:t>
            </a:r>
            <a:r>
              <a:rPr lang="el-GR" sz="2400" dirty="0"/>
              <a:t> </a:t>
            </a:r>
            <a:r>
              <a:rPr lang="el-GR" sz="2400" dirty="0" err="1"/>
              <a:t>κατανοητη</a:t>
            </a:r>
            <a:r>
              <a:rPr lang="el-GR" sz="2400" dirty="0"/>
              <a:t> </a:t>
            </a:r>
            <a:r>
              <a:rPr lang="el-GR" sz="2400" dirty="0" err="1"/>
              <a:t>απο</a:t>
            </a:r>
            <a:r>
              <a:rPr lang="el-GR" sz="2400" dirty="0"/>
              <a:t> </a:t>
            </a:r>
            <a:r>
              <a:rPr lang="el-GR" sz="2400" dirty="0" err="1"/>
              <a:t>παιδια</a:t>
            </a:r>
            <a:r>
              <a:rPr lang="el-GR" sz="2400" dirty="0"/>
              <a:t> 11-12 ετών. </a:t>
            </a:r>
            <a:endParaRPr lang="x-none" sz="2400" dirty="0"/>
          </a:p>
        </p:txBody>
      </p:sp>
      <p:graphicFrame>
        <p:nvGraphicFramePr>
          <p:cNvPr id="4" name="Content Placeholder 3">
            <a:extLst>
              <a:ext uri="{FF2B5EF4-FFF2-40B4-BE49-F238E27FC236}">
                <a16:creationId xmlns:a16="http://schemas.microsoft.com/office/drawing/2014/main" id="{4A27156E-11A2-B9C0-2F8A-24DD19C06D8B}"/>
              </a:ext>
            </a:extLst>
          </p:cNvPr>
          <p:cNvGraphicFramePr>
            <a:graphicFrameLocks noGrp="1"/>
          </p:cNvGraphicFramePr>
          <p:nvPr>
            <p:ph idx="1"/>
            <p:extLst>
              <p:ext uri="{D42A27DB-BD31-4B8C-83A1-F6EECF244321}">
                <p14:modId xmlns:p14="http://schemas.microsoft.com/office/powerpoint/2010/main" val="1792800867"/>
              </p:ext>
            </p:extLst>
          </p:nvPr>
        </p:nvGraphicFramePr>
        <p:xfrm>
          <a:off x="800100" y="1841057"/>
          <a:ext cx="9690616" cy="4771054"/>
        </p:xfrm>
        <a:graphic>
          <a:graphicData uri="http://schemas.openxmlformats.org/drawingml/2006/table">
            <a:tbl>
              <a:tblPr firstRow="1" bandRow="1">
                <a:tableStyleId>{5C22544A-7EE6-4342-B048-85BDC9FD1C3A}</a:tableStyleId>
              </a:tblPr>
              <a:tblGrid>
                <a:gridCol w="4845308">
                  <a:extLst>
                    <a:ext uri="{9D8B030D-6E8A-4147-A177-3AD203B41FA5}">
                      <a16:colId xmlns:a16="http://schemas.microsoft.com/office/drawing/2014/main" val="2237594746"/>
                    </a:ext>
                  </a:extLst>
                </a:gridCol>
                <a:gridCol w="4845308">
                  <a:extLst>
                    <a:ext uri="{9D8B030D-6E8A-4147-A177-3AD203B41FA5}">
                      <a16:colId xmlns:a16="http://schemas.microsoft.com/office/drawing/2014/main" val="1191790680"/>
                    </a:ext>
                  </a:extLst>
                </a:gridCol>
              </a:tblGrid>
              <a:tr h="432655">
                <a:tc>
                  <a:txBody>
                    <a:bodyPr/>
                    <a:lstStyle/>
                    <a:p>
                      <a:r>
                        <a:rPr lang="el-GR" sz="1400" dirty="0"/>
                        <a:t>Σχολικό εγχειρίδιο</a:t>
                      </a:r>
                      <a:endParaRPr lang="x-none" sz="1400" dirty="0"/>
                    </a:p>
                  </a:txBody>
                  <a:tcPr/>
                </a:tc>
                <a:tc>
                  <a:txBody>
                    <a:bodyPr/>
                    <a:lstStyle/>
                    <a:p>
                      <a:r>
                        <a:rPr lang="en-US" sz="1400" dirty="0"/>
                        <a:t>ChatGPT</a:t>
                      </a:r>
                      <a:endParaRPr lang="x-none" sz="1400" dirty="0"/>
                    </a:p>
                  </a:txBody>
                  <a:tcPr/>
                </a:tc>
                <a:extLst>
                  <a:ext uri="{0D108BD9-81ED-4DB2-BD59-A6C34878D82A}">
                    <a16:rowId xmlns:a16="http://schemas.microsoft.com/office/drawing/2014/main" val="2097592846"/>
                  </a:ext>
                </a:extLst>
              </a:tr>
              <a:tr h="4338399">
                <a:tc>
                  <a:txBody>
                    <a:bodyPr/>
                    <a:lstStyle/>
                    <a:p>
                      <a:r>
                        <a:rPr lang="el-GR" sz="1600" dirty="0"/>
                        <a:t>Οι αλλαγές που συντελέστηκαν στην Ευρώπη, εκφράστηκαν κατά τον 18ο αιώνα με το πνευματικό κίνημα του Διαφωτισμού. Ο Διαφωτισμός ξεκίνησε από την Αγγλία, καλλιεργήθηκε όμως κυρίως στη Γαλλία. Οι εκφραστές του, αμφισβητώντας τις προλήψεις και τις δεισιδαιμονίες, έδωσαν έμφαση στο φωτισμό του ανθρώπου μέσω της παιδείας, προκειμένου να κατανοήσει τα δικαιώματά του. Ο </a:t>
                      </a:r>
                      <a:r>
                        <a:rPr lang="el-GR" sz="1600" dirty="0" err="1"/>
                        <a:t>Βολταίρος</a:t>
                      </a:r>
                      <a:r>
                        <a:rPr lang="el-GR" sz="1600" dirty="0"/>
                        <a:t> μίλησε για την ανεξιθρησκία, ο Ρουσσώ για την ελευθερία και την ισότητα, ο </a:t>
                      </a:r>
                      <a:r>
                        <a:rPr lang="el-GR" sz="1600" dirty="0" err="1"/>
                        <a:t>Λοκ</a:t>
                      </a:r>
                      <a:r>
                        <a:rPr lang="el-GR" sz="1600" dirty="0"/>
                        <a:t> και ο </a:t>
                      </a:r>
                      <a:r>
                        <a:rPr lang="el-GR" sz="1600" dirty="0" err="1"/>
                        <a:t>Μοντεσκιέ</a:t>
                      </a:r>
                      <a:r>
                        <a:rPr lang="el-GR" sz="1600" dirty="0"/>
                        <a:t> για την αξία των νόμων. Οι Διαφωτιστές εναντιώθηκαν στη θανατική ποινή και τα βασανιστήρια, στη δουλεία και τον πόλεμο.</a:t>
                      </a:r>
                      <a:endParaRPr lang="x-none" sz="1600" dirty="0"/>
                    </a:p>
                  </a:txBody>
                  <a:tcPr/>
                </a:tc>
                <a:tc>
                  <a:txBody>
                    <a:bodyPr/>
                    <a:lstStyle/>
                    <a:p>
                      <a:r>
                        <a:rPr lang="el-GR" sz="1600" dirty="0"/>
                        <a:t>Τον 18ο αιώνα, ο Διαφωτισμός, ένα πνευματικό κίνημα που ξεκίνησε στην Αγγλία και αναπτύχθηκε στη Γαλλία, τόνισε τη σημασία της εκπαίδευσης και των δικαιωμάτων του ανθρώπου. Σημαντικοί Διαφωτιστές, όπως ο </a:t>
                      </a:r>
                      <a:r>
                        <a:rPr lang="el-GR" sz="1600" dirty="0" err="1"/>
                        <a:t>Βολταίρος</a:t>
                      </a:r>
                      <a:r>
                        <a:rPr lang="el-GR" sz="1600" dirty="0"/>
                        <a:t>, ο Ρουσσώ, ο </a:t>
                      </a:r>
                      <a:r>
                        <a:rPr lang="el-GR" sz="1600" dirty="0" err="1"/>
                        <a:t>Λοκ</a:t>
                      </a:r>
                      <a:r>
                        <a:rPr lang="el-GR" sz="1600" dirty="0"/>
                        <a:t> και ο </a:t>
                      </a:r>
                      <a:r>
                        <a:rPr lang="el-GR" sz="1600" dirty="0" err="1"/>
                        <a:t>Μοντεσκιέ</a:t>
                      </a:r>
                      <a:r>
                        <a:rPr lang="el-GR" sz="1600" dirty="0"/>
                        <a:t>, μίλησαν για την ελευθερία, την ισότητα και την αξία των νόμων. Ήταν ενάντια στη θανατική ποινή, τα βασανιστήρια, τη δουλεία και τον πόλεμο.</a:t>
                      </a:r>
                      <a:endParaRPr lang="x-none" sz="1600" dirty="0"/>
                    </a:p>
                  </a:txBody>
                  <a:tcPr/>
                </a:tc>
                <a:extLst>
                  <a:ext uri="{0D108BD9-81ED-4DB2-BD59-A6C34878D82A}">
                    <a16:rowId xmlns:a16="http://schemas.microsoft.com/office/drawing/2014/main" val="2916437946"/>
                  </a:ext>
                </a:extLst>
              </a:tr>
            </a:tbl>
          </a:graphicData>
        </a:graphic>
      </p:graphicFrame>
      <p:pic>
        <p:nvPicPr>
          <p:cNvPr id="3" name="Picture 2" descr="Chat GPT, The buzz is real… – Ai Web-tools">
            <a:extLst>
              <a:ext uri="{FF2B5EF4-FFF2-40B4-BE49-F238E27FC236}">
                <a16:creationId xmlns:a16="http://schemas.microsoft.com/office/drawing/2014/main" id="{0BEEE5DD-4BFE-32E7-7CDE-8BAB4BE2E6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3789" y="1284564"/>
            <a:ext cx="817595" cy="49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87BE-4345-73EE-704A-CCCD76530E6D}"/>
              </a:ext>
            </a:extLst>
          </p:cNvPr>
          <p:cNvSpPr>
            <a:spLocks noGrp="1"/>
          </p:cNvSpPr>
          <p:nvPr>
            <p:ph type="title"/>
          </p:nvPr>
        </p:nvSpPr>
        <p:spPr/>
        <p:txBody>
          <a:bodyPr>
            <a:noAutofit/>
          </a:bodyPr>
          <a:lstStyle/>
          <a:p>
            <a:r>
              <a:rPr lang="el-GR" sz="2800" dirty="0" err="1"/>
              <a:t>Μεταφρασε</a:t>
            </a:r>
            <a:r>
              <a:rPr lang="el-GR" sz="2800" dirty="0"/>
              <a:t> το </a:t>
            </a:r>
            <a:r>
              <a:rPr lang="el-GR" sz="2800" dirty="0" err="1"/>
              <a:t>κειμενο</a:t>
            </a:r>
            <a:r>
              <a:rPr lang="el-GR" sz="2800" dirty="0"/>
              <a:t> που </a:t>
            </a:r>
            <a:r>
              <a:rPr lang="el-GR" sz="2800" dirty="0" err="1"/>
              <a:t>ακολουθει</a:t>
            </a:r>
            <a:r>
              <a:rPr lang="el-GR" sz="2800" dirty="0"/>
              <a:t> στα </a:t>
            </a:r>
            <a:r>
              <a:rPr lang="el-GR" sz="2800" dirty="0" err="1"/>
              <a:t>Νεα</a:t>
            </a:r>
            <a:r>
              <a:rPr lang="el-GR" sz="2800" dirty="0"/>
              <a:t> </a:t>
            </a:r>
            <a:r>
              <a:rPr lang="el-GR" sz="2800" dirty="0" err="1"/>
              <a:t>Ελληνικα</a:t>
            </a:r>
            <a:r>
              <a:rPr lang="el-GR" sz="2800" dirty="0"/>
              <a:t>. </a:t>
            </a:r>
            <a:endParaRPr lang="x-none" sz="2800" dirty="0"/>
          </a:p>
        </p:txBody>
      </p:sp>
      <p:graphicFrame>
        <p:nvGraphicFramePr>
          <p:cNvPr id="4" name="Content Placeholder 3">
            <a:extLst>
              <a:ext uri="{FF2B5EF4-FFF2-40B4-BE49-F238E27FC236}">
                <a16:creationId xmlns:a16="http://schemas.microsoft.com/office/drawing/2014/main" id="{C50B6FD9-9DFF-F0BD-3B70-21CDBB240E56}"/>
              </a:ext>
            </a:extLst>
          </p:cNvPr>
          <p:cNvGraphicFramePr>
            <a:graphicFrameLocks noGrp="1"/>
          </p:cNvGraphicFramePr>
          <p:nvPr>
            <p:ph idx="1"/>
            <p:extLst>
              <p:ext uri="{D42A27DB-BD31-4B8C-83A1-F6EECF244321}">
                <p14:modId xmlns:p14="http://schemas.microsoft.com/office/powerpoint/2010/main" val="4208147139"/>
              </p:ext>
            </p:extLst>
          </p:nvPr>
        </p:nvGraphicFramePr>
        <p:xfrm>
          <a:off x="948612" y="1698743"/>
          <a:ext cx="9753600" cy="4045621"/>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366193722"/>
                    </a:ext>
                  </a:extLst>
                </a:gridCol>
                <a:gridCol w="4876800">
                  <a:extLst>
                    <a:ext uri="{9D8B030D-6E8A-4147-A177-3AD203B41FA5}">
                      <a16:colId xmlns:a16="http://schemas.microsoft.com/office/drawing/2014/main" val="726131647"/>
                    </a:ext>
                  </a:extLst>
                </a:gridCol>
              </a:tblGrid>
              <a:tr h="564685">
                <a:tc>
                  <a:txBody>
                    <a:bodyPr/>
                    <a:lstStyle/>
                    <a:p>
                      <a:r>
                        <a:rPr lang="el-GR" sz="1600" dirty="0"/>
                        <a:t>Αρχαία Ελληνικά </a:t>
                      </a:r>
                      <a:endParaRPr lang="x-none" sz="1600" dirty="0"/>
                    </a:p>
                  </a:txBody>
                  <a:tcPr/>
                </a:tc>
                <a:tc>
                  <a:txBody>
                    <a:bodyPr/>
                    <a:lstStyle/>
                    <a:p>
                      <a:r>
                        <a:rPr lang="el-GR" sz="1600" dirty="0"/>
                        <a:t>Μετάφραση </a:t>
                      </a:r>
                      <a:r>
                        <a:rPr lang="en-US" sz="1600" dirty="0"/>
                        <a:t>Gemini</a:t>
                      </a:r>
                      <a:endParaRPr lang="x-none" sz="1600" dirty="0"/>
                    </a:p>
                  </a:txBody>
                  <a:tcPr/>
                </a:tc>
                <a:extLst>
                  <a:ext uri="{0D108BD9-81ED-4DB2-BD59-A6C34878D82A}">
                    <a16:rowId xmlns:a16="http://schemas.microsoft.com/office/drawing/2014/main" val="2993057319"/>
                  </a:ext>
                </a:extLst>
              </a:tr>
              <a:tr h="3480936">
                <a:tc>
                  <a:txBody>
                    <a:bodyPr/>
                    <a:lstStyle/>
                    <a:p>
                      <a:r>
                        <a:rPr lang="el-GR" sz="1800" dirty="0" err="1"/>
                        <a:t>ἐνθαῦτα</a:t>
                      </a:r>
                      <a:r>
                        <a:rPr lang="el-GR" sz="1800" dirty="0"/>
                        <a:t> </a:t>
                      </a:r>
                      <a:r>
                        <a:rPr lang="el-GR" sz="1800" dirty="0" err="1"/>
                        <a:t>ἐβουλεύοντο</a:t>
                      </a:r>
                      <a:r>
                        <a:rPr lang="el-GR" sz="1800" dirty="0"/>
                        <a:t> </a:t>
                      </a:r>
                      <a:r>
                        <a:rPr lang="el-GR" sz="1800" dirty="0" err="1"/>
                        <a:t>οἱ</a:t>
                      </a:r>
                      <a:r>
                        <a:rPr lang="el-GR" sz="1800" dirty="0"/>
                        <a:t> </a:t>
                      </a:r>
                      <a:r>
                        <a:rPr lang="el-GR" sz="1800" dirty="0" err="1"/>
                        <a:t>Ἕλληνες</a:t>
                      </a:r>
                      <a:r>
                        <a:rPr lang="el-GR" sz="1800" dirty="0"/>
                        <a:t>, </a:t>
                      </a:r>
                      <a:r>
                        <a:rPr lang="el-GR" sz="1800" dirty="0" err="1"/>
                        <a:t>καί</a:t>
                      </a:r>
                      <a:r>
                        <a:rPr lang="el-GR" sz="1800" dirty="0"/>
                        <a:t> </a:t>
                      </a:r>
                      <a:r>
                        <a:rPr lang="el-GR" sz="1800" dirty="0" err="1"/>
                        <a:t>σφεων</a:t>
                      </a:r>
                      <a:r>
                        <a:rPr lang="el-GR" sz="1800" dirty="0"/>
                        <a:t> </a:t>
                      </a:r>
                      <a:r>
                        <a:rPr lang="el-GR" sz="1800" dirty="0" err="1"/>
                        <a:t>ἐσχίζοντο</a:t>
                      </a:r>
                      <a:r>
                        <a:rPr lang="el-GR" sz="1800" dirty="0"/>
                        <a:t> </a:t>
                      </a:r>
                      <a:r>
                        <a:rPr lang="el-GR" sz="1800" dirty="0" err="1"/>
                        <a:t>αἱ</a:t>
                      </a:r>
                      <a:r>
                        <a:rPr lang="el-GR" sz="1800" dirty="0"/>
                        <a:t> </a:t>
                      </a:r>
                      <a:r>
                        <a:rPr lang="el-GR" sz="1800" dirty="0" err="1"/>
                        <a:t>γνῶμαι</a:t>
                      </a:r>
                      <a:r>
                        <a:rPr lang="el-GR" sz="1800" dirty="0"/>
                        <a:t>· </a:t>
                      </a:r>
                      <a:r>
                        <a:rPr lang="el-GR" sz="1800" dirty="0" err="1"/>
                        <a:t>οἱ</a:t>
                      </a:r>
                      <a:r>
                        <a:rPr lang="el-GR" sz="1800" dirty="0"/>
                        <a:t> </a:t>
                      </a:r>
                      <a:r>
                        <a:rPr lang="el-GR" sz="1800" dirty="0" err="1"/>
                        <a:t>μὲν</a:t>
                      </a:r>
                      <a:r>
                        <a:rPr lang="el-GR" sz="1800" dirty="0"/>
                        <a:t> </a:t>
                      </a:r>
                      <a:r>
                        <a:rPr lang="el-GR" sz="1800" dirty="0" err="1"/>
                        <a:t>γὰρ</a:t>
                      </a:r>
                      <a:r>
                        <a:rPr lang="el-GR" sz="1800" dirty="0"/>
                        <a:t> </a:t>
                      </a:r>
                      <a:r>
                        <a:rPr lang="el-GR" sz="1800" dirty="0" err="1"/>
                        <a:t>οὐκ</a:t>
                      </a:r>
                      <a:r>
                        <a:rPr lang="el-GR" sz="1800" dirty="0"/>
                        <a:t> </a:t>
                      </a:r>
                      <a:r>
                        <a:rPr lang="el-GR" sz="1800" dirty="0" err="1"/>
                        <a:t>ἔων</a:t>
                      </a:r>
                      <a:r>
                        <a:rPr lang="el-GR" sz="1800" dirty="0"/>
                        <a:t> </a:t>
                      </a:r>
                      <a:r>
                        <a:rPr lang="el-GR" sz="1800" dirty="0" err="1"/>
                        <a:t>τὴν</a:t>
                      </a:r>
                      <a:r>
                        <a:rPr lang="el-GR" sz="1800" dirty="0"/>
                        <a:t> </a:t>
                      </a:r>
                      <a:r>
                        <a:rPr lang="el-GR" sz="1800" dirty="0" err="1"/>
                        <a:t>τάξιν</a:t>
                      </a:r>
                      <a:r>
                        <a:rPr lang="el-GR" sz="1800" dirty="0"/>
                        <a:t> </a:t>
                      </a:r>
                      <a:r>
                        <a:rPr lang="el-GR" sz="1800" dirty="0" err="1"/>
                        <a:t>ἐκλιπεῖν</a:t>
                      </a:r>
                      <a:r>
                        <a:rPr lang="el-GR" sz="1800" dirty="0"/>
                        <a:t>, </a:t>
                      </a:r>
                      <a:r>
                        <a:rPr lang="el-GR" sz="1800" dirty="0" err="1"/>
                        <a:t>οἱ</a:t>
                      </a:r>
                      <a:r>
                        <a:rPr lang="el-GR" sz="1800" dirty="0"/>
                        <a:t> </a:t>
                      </a:r>
                      <a:r>
                        <a:rPr lang="el-GR" sz="1800" dirty="0" err="1"/>
                        <a:t>δὲ</a:t>
                      </a:r>
                      <a:r>
                        <a:rPr lang="el-GR" sz="1800" dirty="0"/>
                        <a:t> </a:t>
                      </a:r>
                      <a:r>
                        <a:rPr lang="el-GR" sz="1800" dirty="0" err="1"/>
                        <a:t>ἀντέτεινον</a:t>
                      </a:r>
                      <a:r>
                        <a:rPr lang="el-GR" sz="1800" dirty="0"/>
                        <a:t>. </a:t>
                      </a:r>
                      <a:r>
                        <a:rPr lang="el-GR" sz="1800" dirty="0" err="1"/>
                        <a:t>μετὰ</a:t>
                      </a:r>
                      <a:r>
                        <a:rPr lang="el-GR" sz="1800" dirty="0"/>
                        <a:t> </a:t>
                      </a:r>
                      <a:r>
                        <a:rPr lang="el-GR" sz="1800" dirty="0" err="1"/>
                        <a:t>δὲ</a:t>
                      </a:r>
                      <a:r>
                        <a:rPr lang="el-GR" sz="1800" dirty="0"/>
                        <a:t> </a:t>
                      </a:r>
                      <a:r>
                        <a:rPr lang="el-GR" sz="1800" dirty="0" err="1"/>
                        <a:t>τοῦτο</a:t>
                      </a:r>
                      <a:r>
                        <a:rPr lang="el-GR" sz="1800" dirty="0"/>
                        <a:t> </a:t>
                      </a:r>
                      <a:r>
                        <a:rPr lang="el-GR" sz="1800" dirty="0" err="1"/>
                        <a:t>διακριθέντες</a:t>
                      </a:r>
                      <a:r>
                        <a:rPr lang="el-GR" sz="1800" dirty="0"/>
                        <a:t> </a:t>
                      </a:r>
                      <a:r>
                        <a:rPr lang="el-GR" sz="1800" dirty="0" err="1"/>
                        <a:t>οἱ</a:t>
                      </a:r>
                      <a:r>
                        <a:rPr lang="el-GR" sz="1800" dirty="0"/>
                        <a:t> </a:t>
                      </a:r>
                      <a:r>
                        <a:rPr lang="el-GR" sz="1800" dirty="0" err="1"/>
                        <a:t>μὲν</a:t>
                      </a:r>
                      <a:r>
                        <a:rPr lang="el-GR" sz="1800" dirty="0"/>
                        <a:t> </a:t>
                      </a:r>
                      <a:r>
                        <a:rPr lang="el-GR" sz="1800" dirty="0" err="1"/>
                        <a:t>ἀπαλλάσσοντο</a:t>
                      </a:r>
                      <a:r>
                        <a:rPr lang="el-GR" sz="1800" dirty="0"/>
                        <a:t> </a:t>
                      </a:r>
                      <a:r>
                        <a:rPr lang="el-GR" sz="1800" dirty="0" err="1"/>
                        <a:t>καὶ</a:t>
                      </a:r>
                      <a:r>
                        <a:rPr lang="el-GR" sz="1800" dirty="0"/>
                        <a:t> </a:t>
                      </a:r>
                      <a:r>
                        <a:rPr lang="el-GR" sz="1800" dirty="0" err="1"/>
                        <a:t>διασκεδασθέντες</a:t>
                      </a:r>
                      <a:r>
                        <a:rPr lang="el-GR" sz="1800" dirty="0"/>
                        <a:t> </a:t>
                      </a:r>
                      <a:r>
                        <a:rPr lang="el-GR" sz="1800" dirty="0" err="1"/>
                        <a:t>κατὰ</a:t>
                      </a:r>
                      <a:r>
                        <a:rPr lang="el-GR" sz="1800" dirty="0"/>
                        <a:t> πόλις </a:t>
                      </a:r>
                      <a:r>
                        <a:rPr lang="el-GR" sz="1800" dirty="0" err="1"/>
                        <a:t>ἕκαστοι</a:t>
                      </a:r>
                      <a:r>
                        <a:rPr lang="el-GR" sz="1800" dirty="0"/>
                        <a:t> </a:t>
                      </a:r>
                      <a:r>
                        <a:rPr lang="el-GR" sz="1800" dirty="0" err="1"/>
                        <a:t>ἐτράποντο</a:t>
                      </a:r>
                      <a:r>
                        <a:rPr lang="el-GR" sz="1800" dirty="0"/>
                        <a:t>, </a:t>
                      </a:r>
                      <a:r>
                        <a:rPr lang="el-GR" sz="1800" dirty="0" err="1"/>
                        <a:t>οἱ</a:t>
                      </a:r>
                      <a:r>
                        <a:rPr lang="el-GR" sz="1800" dirty="0"/>
                        <a:t> </a:t>
                      </a:r>
                      <a:r>
                        <a:rPr lang="el-GR" sz="1800" dirty="0" err="1"/>
                        <a:t>δὲ</a:t>
                      </a:r>
                      <a:r>
                        <a:rPr lang="el-GR" sz="1800" dirty="0"/>
                        <a:t> </a:t>
                      </a:r>
                      <a:r>
                        <a:rPr lang="el-GR" sz="1800" dirty="0" err="1"/>
                        <a:t>αὐτῶν</a:t>
                      </a:r>
                      <a:r>
                        <a:rPr lang="el-GR" sz="1800" dirty="0"/>
                        <a:t> </a:t>
                      </a:r>
                      <a:r>
                        <a:rPr lang="el-GR" sz="1800" dirty="0" err="1"/>
                        <a:t>ἅμα</a:t>
                      </a:r>
                      <a:r>
                        <a:rPr lang="el-GR" sz="1800" dirty="0"/>
                        <a:t> </a:t>
                      </a:r>
                      <a:r>
                        <a:rPr lang="el-GR" sz="1800" dirty="0" err="1"/>
                        <a:t>Λεωνίδῃ</a:t>
                      </a:r>
                      <a:r>
                        <a:rPr lang="el-GR" sz="1800" dirty="0"/>
                        <a:t> </a:t>
                      </a:r>
                      <a:r>
                        <a:rPr lang="el-GR" sz="1800" dirty="0" err="1"/>
                        <a:t>μένειν</a:t>
                      </a:r>
                      <a:r>
                        <a:rPr lang="el-GR" sz="1800" dirty="0"/>
                        <a:t> </a:t>
                      </a:r>
                      <a:r>
                        <a:rPr lang="el-GR" sz="1800" dirty="0" err="1"/>
                        <a:t>αὐτοῦ</a:t>
                      </a:r>
                      <a:r>
                        <a:rPr lang="el-GR" sz="1800" dirty="0"/>
                        <a:t> </a:t>
                      </a:r>
                      <a:r>
                        <a:rPr lang="el-GR" sz="1800" dirty="0" err="1"/>
                        <a:t>παρεσκευάδατο</a:t>
                      </a:r>
                      <a:r>
                        <a:rPr lang="el-GR" sz="1800" dirty="0"/>
                        <a:t>.</a:t>
                      </a:r>
                    </a:p>
                    <a:p>
                      <a:endParaRPr lang="el-GR" sz="1800" dirty="0"/>
                    </a:p>
                    <a:p>
                      <a:r>
                        <a:rPr lang="el-GR" sz="1800" dirty="0"/>
                        <a:t>Ηρόδοτος</a:t>
                      </a:r>
                      <a:endParaRPr lang="x-none" sz="1800" dirty="0"/>
                    </a:p>
                  </a:txBody>
                  <a:tcPr/>
                </a:tc>
                <a:tc>
                  <a:txBody>
                    <a:bodyPr/>
                    <a:lstStyle/>
                    <a:p>
                      <a:r>
                        <a:rPr lang="el-GR" sz="1800" dirty="0"/>
                        <a:t>Εκεί οι Έλληνες συμβουλεύτηκαν μεταξύ τους, αλλά οι γνώμες τους διχάστηκαν. Μερικοί δεν ήθελαν να εγκαταλείψουν τις θέσεις τους, ενώ άλλοι διαφωνούσαν.</a:t>
                      </a:r>
                      <a:r>
                        <a:rPr lang="en-US" sz="1800" dirty="0"/>
                        <a:t> </a:t>
                      </a:r>
                      <a:r>
                        <a:rPr lang="el-GR" sz="1800" dirty="0"/>
                        <a:t>Αργότερα, χωρίστηκαν. Κάποιοι αποχώρησαν και διασκορπίστηκαν στις πόλεις τους, ενώ οι υπόλοιποι, μαζί με τον Λεωνίδα, ετοιμάστηκαν να μείνουν.</a:t>
                      </a:r>
                      <a:endParaRPr lang="x-none" sz="1800" dirty="0"/>
                    </a:p>
                  </a:txBody>
                  <a:tcPr/>
                </a:tc>
                <a:extLst>
                  <a:ext uri="{0D108BD9-81ED-4DB2-BD59-A6C34878D82A}">
                    <a16:rowId xmlns:a16="http://schemas.microsoft.com/office/drawing/2014/main" val="3979400934"/>
                  </a:ext>
                </a:extLst>
              </a:tr>
            </a:tbl>
          </a:graphicData>
        </a:graphic>
      </p:graphicFrame>
      <p:pic>
        <p:nvPicPr>
          <p:cNvPr id="3" name="Picture 2" descr="Gemini (language model) - Wikipedia">
            <a:extLst>
              <a:ext uri="{FF2B5EF4-FFF2-40B4-BE49-F238E27FC236}">
                <a16:creationId xmlns:a16="http://schemas.microsoft.com/office/drawing/2014/main" id="{4AD3A352-AAF8-FAE9-0415-3B843156B0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3763" y="1328122"/>
            <a:ext cx="1005073" cy="37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7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87BE-4345-73EE-704A-CCCD76530E6D}"/>
              </a:ext>
            </a:extLst>
          </p:cNvPr>
          <p:cNvSpPr>
            <a:spLocks noGrp="1"/>
          </p:cNvSpPr>
          <p:nvPr>
            <p:ph type="title"/>
          </p:nvPr>
        </p:nvSpPr>
        <p:spPr/>
        <p:txBody>
          <a:bodyPr>
            <a:noAutofit/>
          </a:bodyPr>
          <a:lstStyle/>
          <a:p>
            <a:r>
              <a:rPr lang="el-GR" sz="2800" dirty="0" err="1"/>
              <a:t>Μεταφρασε</a:t>
            </a:r>
            <a:r>
              <a:rPr lang="el-GR" sz="2800" dirty="0"/>
              <a:t> το </a:t>
            </a:r>
            <a:r>
              <a:rPr lang="el-GR" sz="2800" dirty="0" err="1"/>
              <a:t>κειμενο</a:t>
            </a:r>
            <a:r>
              <a:rPr lang="el-GR" sz="2800" dirty="0"/>
              <a:t> που </a:t>
            </a:r>
            <a:r>
              <a:rPr lang="el-GR" sz="2800" dirty="0" err="1"/>
              <a:t>ακολουθει</a:t>
            </a:r>
            <a:r>
              <a:rPr lang="el-GR" sz="2800" dirty="0"/>
              <a:t> στα </a:t>
            </a:r>
            <a:r>
              <a:rPr lang="el-GR" sz="2800" dirty="0" err="1"/>
              <a:t>Νεα</a:t>
            </a:r>
            <a:r>
              <a:rPr lang="el-GR" sz="2800" dirty="0"/>
              <a:t> </a:t>
            </a:r>
            <a:r>
              <a:rPr lang="el-GR" sz="2800" dirty="0" err="1"/>
              <a:t>Ελληνικα</a:t>
            </a:r>
            <a:r>
              <a:rPr lang="el-GR" sz="2800" dirty="0"/>
              <a:t>. </a:t>
            </a:r>
            <a:endParaRPr lang="x-none" sz="2800" dirty="0"/>
          </a:p>
        </p:txBody>
      </p:sp>
      <p:graphicFrame>
        <p:nvGraphicFramePr>
          <p:cNvPr id="4" name="Content Placeholder 3">
            <a:extLst>
              <a:ext uri="{FF2B5EF4-FFF2-40B4-BE49-F238E27FC236}">
                <a16:creationId xmlns:a16="http://schemas.microsoft.com/office/drawing/2014/main" id="{C50B6FD9-9DFF-F0BD-3B70-21CDBB240E56}"/>
              </a:ext>
            </a:extLst>
          </p:cNvPr>
          <p:cNvGraphicFramePr>
            <a:graphicFrameLocks noGrp="1"/>
          </p:cNvGraphicFramePr>
          <p:nvPr>
            <p:ph idx="1"/>
            <p:extLst>
              <p:ext uri="{D42A27DB-BD31-4B8C-83A1-F6EECF244321}">
                <p14:modId xmlns:p14="http://schemas.microsoft.com/office/powerpoint/2010/main" val="1761755352"/>
              </p:ext>
            </p:extLst>
          </p:nvPr>
        </p:nvGraphicFramePr>
        <p:xfrm>
          <a:off x="961053" y="1978661"/>
          <a:ext cx="9417698" cy="4045621"/>
        </p:xfrm>
        <a:graphic>
          <a:graphicData uri="http://schemas.openxmlformats.org/drawingml/2006/table">
            <a:tbl>
              <a:tblPr firstRow="1" bandRow="1">
                <a:tableStyleId>{5C22544A-7EE6-4342-B048-85BDC9FD1C3A}</a:tableStyleId>
              </a:tblPr>
              <a:tblGrid>
                <a:gridCol w="4708849">
                  <a:extLst>
                    <a:ext uri="{9D8B030D-6E8A-4147-A177-3AD203B41FA5}">
                      <a16:colId xmlns:a16="http://schemas.microsoft.com/office/drawing/2014/main" val="366193722"/>
                    </a:ext>
                  </a:extLst>
                </a:gridCol>
                <a:gridCol w="4708849">
                  <a:extLst>
                    <a:ext uri="{9D8B030D-6E8A-4147-A177-3AD203B41FA5}">
                      <a16:colId xmlns:a16="http://schemas.microsoft.com/office/drawing/2014/main" val="726131647"/>
                    </a:ext>
                  </a:extLst>
                </a:gridCol>
              </a:tblGrid>
              <a:tr h="564685">
                <a:tc>
                  <a:txBody>
                    <a:bodyPr/>
                    <a:lstStyle/>
                    <a:p>
                      <a:r>
                        <a:rPr lang="el-GR" sz="1600" dirty="0"/>
                        <a:t>Κυπριακή διάλεκτος</a:t>
                      </a:r>
                      <a:endParaRPr lang="x-none" sz="1600" dirty="0"/>
                    </a:p>
                  </a:txBody>
                  <a:tcPr/>
                </a:tc>
                <a:tc>
                  <a:txBody>
                    <a:bodyPr/>
                    <a:lstStyle/>
                    <a:p>
                      <a:r>
                        <a:rPr lang="el-GR" sz="1600" dirty="0"/>
                        <a:t>Μετάφραση </a:t>
                      </a:r>
                      <a:r>
                        <a:rPr lang="en-US" sz="1600" dirty="0"/>
                        <a:t>Gemini</a:t>
                      </a:r>
                      <a:endParaRPr lang="x-none" sz="1600" dirty="0"/>
                    </a:p>
                  </a:txBody>
                  <a:tcPr/>
                </a:tc>
                <a:extLst>
                  <a:ext uri="{0D108BD9-81ED-4DB2-BD59-A6C34878D82A}">
                    <a16:rowId xmlns:a16="http://schemas.microsoft.com/office/drawing/2014/main" val="2993057319"/>
                  </a:ext>
                </a:extLst>
              </a:tr>
              <a:tr h="3480936">
                <a:tc>
                  <a:txBody>
                    <a:bodyPr/>
                    <a:lstStyle/>
                    <a:p>
                      <a:r>
                        <a:rPr lang="el-GR" dirty="0"/>
                        <a:t>Τέσσερα </a:t>
                      </a:r>
                      <a:r>
                        <a:rPr lang="el-GR" dirty="0" err="1"/>
                        <a:t>τζιαι</a:t>
                      </a:r>
                      <a:r>
                        <a:rPr lang="el-GR" dirty="0"/>
                        <a:t> τέσσερα </a:t>
                      </a:r>
                      <a:r>
                        <a:rPr lang="el-GR" dirty="0" err="1"/>
                        <a:t>γίνουνται</a:t>
                      </a:r>
                      <a:r>
                        <a:rPr lang="el-GR" dirty="0"/>
                        <a:t> οκτώ</a:t>
                      </a:r>
                    </a:p>
                    <a:p>
                      <a:r>
                        <a:rPr lang="el-GR" dirty="0"/>
                        <a:t>τέσσερα </a:t>
                      </a:r>
                      <a:r>
                        <a:rPr lang="el-GR" dirty="0" err="1"/>
                        <a:t>παλικάρκα</a:t>
                      </a:r>
                      <a:r>
                        <a:rPr lang="el-GR" dirty="0"/>
                        <a:t> </a:t>
                      </a:r>
                      <a:r>
                        <a:rPr lang="el-GR" dirty="0" err="1"/>
                        <a:t>πάσιν</a:t>
                      </a:r>
                      <a:r>
                        <a:rPr lang="el-GR" dirty="0"/>
                        <a:t> στον </a:t>
                      </a:r>
                      <a:r>
                        <a:rPr lang="el-GR" dirty="0" err="1"/>
                        <a:t>πόλεμον</a:t>
                      </a:r>
                      <a:r>
                        <a:rPr lang="el-GR" dirty="0"/>
                        <a:t>.</a:t>
                      </a:r>
                    </a:p>
                    <a:p>
                      <a:r>
                        <a:rPr lang="el-GR" dirty="0"/>
                        <a:t>Στον </a:t>
                      </a:r>
                      <a:r>
                        <a:rPr lang="el-GR" dirty="0" err="1"/>
                        <a:t>δρόμον</a:t>
                      </a:r>
                      <a:r>
                        <a:rPr lang="el-GR" dirty="0"/>
                        <a:t> που </a:t>
                      </a:r>
                      <a:r>
                        <a:rPr lang="el-GR" dirty="0" err="1"/>
                        <a:t>πηγαίνασιν</a:t>
                      </a:r>
                      <a:r>
                        <a:rPr lang="el-GR" dirty="0"/>
                        <a:t> μα </a:t>
                      </a:r>
                      <a:r>
                        <a:rPr lang="el-GR" dirty="0" err="1"/>
                        <a:t>επεινάσασι</a:t>
                      </a:r>
                      <a:endParaRPr lang="el-GR" dirty="0"/>
                    </a:p>
                    <a:p>
                      <a:r>
                        <a:rPr lang="el-GR" dirty="0" err="1"/>
                        <a:t>τσι</a:t>
                      </a:r>
                      <a:r>
                        <a:rPr lang="el-GR" dirty="0"/>
                        <a:t> </a:t>
                      </a:r>
                      <a:r>
                        <a:rPr lang="el-GR" dirty="0" err="1"/>
                        <a:t>εκάτσασιν</a:t>
                      </a:r>
                      <a:r>
                        <a:rPr lang="el-GR" dirty="0"/>
                        <a:t> να </a:t>
                      </a:r>
                      <a:r>
                        <a:rPr lang="el-GR" dirty="0" err="1"/>
                        <a:t>φάσιν</a:t>
                      </a:r>
                      <a:r>
                        <a:rPr lang="el-GR" dirty="0"/>
                        <a:t> </a:t>
                      </a:r>
                      <a:r>
                        <a:rPr lang="el-GR" dirty="0" err="1"/>
                        <a:t>τζιαι</a:t>
                      </a:r>
                      <a:r>
                        <a:rPr lang="el-GR" dirty="0"/>
                        <a:t> </a:t>
                      </a:r>
                      <a:r>
                        <a:rPr lang="el-GR" dirty="0" err="1"/>
                        <a:t>εδιψάσασιν</a:t>
                      </a:r>
                      <a:r>
                        <a:rPr lang="el-GR" dirty="0"/>
                        <a:t>.</a:t>
                      </a:r>
                    </a:p>
                    <a:p>
                      <a:r>
                        <a:rPr lang="el-GR" dirty="0" err="1"/>
                        <a:t>Γυρεύκουν</a:t>
                      </a:r>
                      <a:r>
                        <a:rPr lang="el-GR" dirty="0"/>
                        <a:t> </a:t>
                      </a:r>
                      <a:r>
                        <a:rPr lang="el-GR" dirty="0" err="1"/>
                        <a:t>νά</a:t>
                      </a:r>
                      <a:r>
                        <a:rPr lang="el-GR" dirty="0"/>
                        <a:t> ’βρουν </a:t>
                      </a:r>
                      <a:r>
                        <a:rPr lang="el-GR" dirty="0" err="1"/>
                        <a:t>βρύσην</a:t>
                      </a:r>
                      <a:r>
                        <a:rPr lang="el-GR" dirty="0"/>
                        <a:t> απάνω στο </a:t>
                      </a:r>
                      <a:r>
                        <a:rPr lang="el-GR" dirty="0" err="1"/>
                        <a:t>βουνόν</a:t>
                      </a:r>
                      <a:endParaRPr lang="el-GR" dirty="0"/>
                    </a:p>
                    <a:p>
                      <a:r>
                        <a:rPr lang="el-GR" dirty="0" err="1"/>
                        <a:t>τζ</a:t>
                      </a:r>
                      <a:r>
                        <a:rPr lang="el-GR" dirty="0"/>
                        <a:t>' </a:t>
                      </a:r>
                      <a:r>
                        <a:rPr lang="el-GR" dirty="0" err="1"/>
                        <a:t>ήβρασιν</a:t>
                      </a:r>
                      <a:r>
                        <a:rPr lang="el-GR" dirty="0"/>
                        <a:t> έναν </a:t>
                      </a:r>
                      <a:r>
                        <a:rPr lang="el-GR" dirty="0" err="1"/>
                        <a:t>λάκκον</a:t>
                      </a:r>
                      <a:r>
                        <a:rPr lang="el-GR" dirty="0"/>
                        <a:t> των </a:t>
                      </a:r>
                      <a:r>
                        <a:rPr lang="el-GR" dirty="0" err="1"/>
                        <a:t>εκατόν</a:t>
                      </a:r>
                      <a:r>
                        <a:rPr lang="el-GR" dirty="0"/>
                        <a:t> </a:t>
                      </a:r>
                      <a:r>
                        <a:rPr lang="el-GR" dirty="0" err="1"/>
                        <a:t>ορκών</a:t>
                      </a:r>
                      <a:r>
                        <a:rPr lang="el-GR" dirty="0"/>
                        <a:t>.</a:t>
                      </a:r>
                    </a:p>
                    <a:p>
                      <a:endParaRPr lang="x-none" sz="1800" dirty="0"/>
                    </a:p>
                  </a:txBody>
                  <a:tcPr/>
                </a:tc>
                <a:tc>
                  <a:txBody>
                    <a:bodyPr/>
                    <a:lstStyle/>
                    <a:p>
                      <a:r>
                        <a:rPr lang="el-GR" dirty="0"/>
                        <a:t>Τέσσερα και τέσσερα γίνονται οκτώ, τέσσερα παλικάρια πάνε στον πόλεμο. </a:t>
                      </a:r>
                    </a:p>
                    <a:p>
                      <a:r>
                        <a:rPr lang="el-GR" dirty="0"/>
                        <a:t>Στον δρόμο που πήγαιναν πείνασαν και διψάσαν. </a:t>
                      </a:r>
                    </a:p>
                    <a:p>
                      <a:r>
                        <a:rPr lang="el-GR" dirty="0"/>
                        <a:t>Ψάχνοντας να βρουν νερό στο βουνό, βρήκαν μια λίμνη εκατό οργιών.</a:t>
                      </a:r>
                      <a:endParaRPr lang="x-none" sz="1800" dirty="0"/>
                    </a:p>
                  </a:txBody>
                  <a:tcPr/>
                </a:tc>
                <a:extLst>
                  <a:ext uri="{0D108BD9-81ED-4DB2-BD59-A6C34878D82A}">
                    <a16:rowId xmlns:a16="http://schemas.microsoft.com/office/drawing/2014/main" val="3979400934"/>
                  </a:ext>
                </a:extLst>
              </a:tr>
            </a:tbl>
          </a:graphicData>
        </a:graphic>
      </p:graphicFrame>
      <p:pic>
        <p:nvPicPr>
          <p:cNvPr id="3" name="Picture 2" descr="Gemini (language model) - Wikipedia">
            <a:extLst>
              <a:ext uri="{FF2B5EF4-FFF2-40B4-BE49-F238E27FC236}">
                <a16:creationId xmlns:a16="http://schemas.microsoft.com/office/drawing/2014/main" id="{4AD3A352-AAF8-FAE9-0415-3B843156B0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1422300"/>
            <a:ext cx="1005073" cy="37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87BE-4345-73EE-704A-CCCD76530E6D}"/>
              </a:ext>
            </a:extLst>
          </p:cNvPr>
          <p:cNvSpPr>
            <a:spLocks noGrp="1"/>
          </p:cNvSpPr>
          <p:nvPr>
            <p:ph type="title"/>
          </p:nvPr>
        </p:nvSpPr>
        <p:spPr/>
        <p:txBody>
          <a:bodyPr>
            <a:noAutofit/>
          </a:bodyPr>
          <a:lstStyle/>
          <a:p>
            <a:r>
              <a:rPr lang="el-GR" sz="2800" dirty="0" err="1"/>
              <a:t>Μεταφρασε</a:t>
            </a:r>
            <a:r>
              <a:rPr lang="el-GR" sz="2800" dirty="0"/>
              <a:t> το </a:t>
            </a:r>
            <a:r>
              <a:rPr lang="el-GR" sz="2800" dirty="0" err="1"/>
              <a:t>κειμενο</a:t>
            </a:r>
            <a:r>
              <a:rPr lang="el-GR" sz="2800" dirty="0"/>
              <a:t> που </a:t>
            </a:r>
            <a:r>
              <a:rPr lang="el-GR" sz="2800" dirty="0" err="1"/>
              <a:t>ακολουθει</a:t>
            </a:r>
            <a:r>
              <a:rPr lang="el-GR" sz="2800" dirty="0"/>
              <a:t> στα </a:t>
            </a:r>
            <a:r>
              <a:rPr lang="el-GR" sz="2800" dirty="0" err="1"/>
              <a:t>Νεα</a:t>
            </a:r>
            <a:r>
              <a:rPr lang="el-GR" sz="2800" dirty="0"/>
              <a:t> </a:t>
            </a:r>
            <a:r>
              <a:rPr lang="el-GR" sz="2800" dirty="0" err="1"/>
              <a:t>Ελληνικα</a:t>
            </a:r>
            <a:r>
              <a:rPr lang="el-GR" sz="2800" dirty="0"/>
              <a:t>. </a:t>
            </a:r>
            <a:endParaRPr lang="x-none" sz="2800" dirty="0"/>
          </a:p>
        </p:txBody>
      </p:sp>
      <p:graphicFrame>
        <p:nvGraphicFramePr>
          <p:cNvPr id="4" name="Content Placeholder 3">
            <a:extLst>
              <a:ext uri="{FF2B5EF4-FFF2-40B4-BE49-F238E27FC236}">
                <a16:creationId xmlns:a16="http://schemas.microsoft.com/office/drawing/2014/main" id="{C50B6FD9-9DFF-F0BD-3B70-21CDBB240E56}"/>
              </a:ext>
            </a:extLst>
          </p:cNvPr>
          <p:cNvGraphicFramePr>
            <a:graphicFrameLocks noGrp="1"/>
          </p:cNvGraphicFramePr>
          <p:nvPr>
            <p:ph idx="1"/>
            <p:extLst>
              <p:ext uri="{D42A27DB-BD31-4B8C-83A1-F6EECF244321}">
                <p14:modId xmlns:p14="http://schemas.microsoft.com/office/powerpoint/2010/main" val="2861957525"/>
              </p:ext>
            </p:extLst>
          </p:nvPr>
        </p:nvGraphicFramePr>
        <p:xfrm>
          <a:off x="800100" y="1607611"/>
          <a:ext cx="9362812" cy="4677633"/>
        </p:xfrm>
        <a:graphic>
          <a:graphicData uri="http://schemas.openxmlformats.org/drawingml/2006/table">
            <a:tbl>
              <a:tblPr firstRow="1" bandRow="1">
                <a:tableStyleId>{5C22544A-7EE6-4342-B048-85BDC9FD1C3A}</a:tableStyleId>
              </a:tblPr>
              <a:tblGrid>
                <a:gridCol w="4681406">
                  <a:extLst>
                    <a:ext uri="{9D8B030D-6E8A-4147-A177-3AD203B41FA5}">
                      <a16:colId xmlns:a16="http://schemas.microsoft.com/office/drawing/2014/main" val="366193722"/>
                    </a:ext>
                  </a:extLst>
                </a:gridCol>
                <a:gridCol w="4681406">
                  <a:extLst>
                    <a:ext uri="{9D8B030D-6E8A-4147-A177-3AD203B41FA5}">
                      <a16:colId xmlns:a16="http://schemas.microsoft.com/office/drawing/2014/main" val="726131647"/>
                    </a:ext>
                  </a:extLst>
                </a:gridCol>
              </a:tblGrid>
              <a:tr h="477577">
                <a:tc>
                  <a:txBody>
                    <a:bodyPr/>
                    <a:lstStyle/>
                    <a:p>
                      <a:r>
                        <a:rPr lang="el-GR" sz="1600" dirty="0"/>
                        <a:t>Κείμενο Λεόντιου Μαχαιρά</a:t>
                      </a:r>
                      <a:endParaRPr lang="x-none" sz="1600" dirty="0"/>
                    </a:p>
                  </a:txBody>
                  <a:tcPr/>
                </a:tc>
                <a:tc>
                  <a:txBody>
                    <a:bodyPr/>
                    <a:lstStyle/>
                    <a:p>
                      <a:r>
                        <a:rPr lang="el-GR" sz="1600" dirty="0"/>
                        <a:t>Μετάφραση </a:t>
                      </a:r>
                      <a:r>
                        <a:rPr lang="en-US" sz="1600" dirty="0"/>
                        <a:t>Gemini</a:t>
                      </a:r>
                      <a:endParaRPr lang="x-none" sz="1600" dirty="0"/>
                    </a:p>
                  </a:txBody>
                  <a:tcPr/>
                </a:tc>
                <a:extLst>
                  <a:ext uri="{0D108BD9-81ED-4DB2-BD59-A6C34878D82A}">
                    <a16:rowId xmlns:a16="http://schemas.microsoft.com/office/drawing/2014/main" val="2993057319"/>
                  </a:ext>
                </a:extLst>
              </a:tr>
              <a:tr h="4200056">
                <a:tc>
                  <a:txBody>
                    <a:bodyPr/>
                    <a:lstStyle/>
                    <a:p>
                      <a:r>
                        <a:rPr lang="el-GR" sz="1800" dirty="0" err="1"/>
                        <a:t>Ἒβαλαν</a:t>
                      </a:r>
                      <a:r>
                        <a:rPr lang="el-GR" sz="1800" dirty="0"/>
                        <a:t> </a:t>
                      </a:r>
                      <a:r>
                        <a:rPr lang="el-GR" sz="1800" dirty="0" err="1"/>
                        <a:t>οἱ</a:t>
                      </a:r>
                      <a:r>
                        <a:rPr lang="el-GR" sz="1800" dirty="0"/>
                        <a:t> </a:t>
                      </a:r>
                      <a:r>
                        <a:rPr lang="el-GR" sz="1800" dirty="0" err="1"/>
                        <a:t>χωργιάτες</a:t>
                      </a:r>
                      <a:r>
                        <a:rPr lang="el-GR" sz="1800" dirty="0"/>
                        <a:t> </a:t>
                      </a:r>
                      <a:r>
                        <a:rPr lang="el-GR" sz="1800" dirty="0" err="1"/>
                        <a:t>καπετάνον</a:t>
                      </a:r>
                      <a:r>
                        <a:rPr lang="el-GR" sz="1800" dirty="0"/>
                        <a:t> </a:t>
                      </a:r>
                      <a:r>
                        <a:rPr lang="el-GR" sz="1800" dirty="0" err="1"/>
                        <a:t>εἰς</a:t>
                      </a:r>
                      <a:r>
                        <a:rPr lang="el-GR" sz="1800" dirty="0"/>
                        <a:t> </a:t>
                      </a:r>
                      <a:r>
                        <a:rPr lang="el-GR" sz="1800" dirty="0" err="1"/>
                        <a:t>τήν</a:t>
                      </a:r>
                      <a:r>
                        <a:rPr lang="el-GR" sz="1800" dirty="0"/>
                        <a:t> </a:t>
                      </a:r>
                      <a:r>
                        <a:rPr lang="el-GR" sz="1800" dirty="0" err="1"/>
                        <a:t>Λεύκαν</a:t>
                      </a:r>
                      <a:r>
                        <a:rPr lang="el-GR" sz="1800" dirty="0"/>
                        <a:t>, </a:t>
                      </a:r>
                      <a:r>
                        <a:rPr lang="el-GR" sz="1800" dirty="0" err="1"/>
                        <a:t>ἂλλον</a:t>
                      </a:r>
                      <a:r>
                        <a:rPr lang="el-GR" sz="1800" dirty="0"/>
                        <a:t> </a:t>
                      </a:r>
                      <a:r>
                        <a:rPr lang="el-GR" sz="1800" dirty="0" err="1"/>
                        <a:t>καπετάνον</a:t>
                      </a:r>
                      <a:r>
                        <a:rPr lang="el-GR" sz="1800" dirty="0"/>
                        <a:t> </a:t>
                      </a:r>
                      <a:r>
                        <a:rPr lang="el-GR" sz="1800" dirty="0" err="1"/>
                        <a:t>εἰς</a:t>
                      </a:r>
                      <a:r>
                        <a:rPr lang="el-GR" sz="1800" dirty="0"/>
                        <a:t> </a:t>
                      </a:r>
                      <a:r>
                        <a:rPr lang="el-GR" sz="1800" dirty="0" err="1"/>
                        <a:t>τήν</a:t>
                      </a:r>
                      <a:r>
                        <a:rPr lang="el-GR" sz="1800" dirty="0"/>
                        <a:t> </a:t>
                      </a:r>
                      <a:r>
                        <a:rPr lang="el-GR" sz="1800" dirty="0" err="1"/>
                        <a:t>Λεμεσόν</a:t>
                      </a:r>
                      <a:r>
                        <a:rPr lang="el-GR" sz="1800" dirty="0"/>
                        <a:t>, </a:t>
                      </a:r>
                      <a:r>
                        <a:rPr lang="el-GR" sz="1800" dirty="0" err="1"/>
                        <a:t>ἂλλον</a:t>
                      </a:r>
                      <a:r>
                        <a:rPr lang="el-GR" sz="1800" dirty="0"/>
                        <a:t> </a:t>
                      </a:r>
                      <a:r>
                        <a:rPr lang="el-GR" sz="1800" dirty="0" err="1"/>
                        <a:t>εἰς</a:t>
                      </a:r>
                      <a:r>
                        <a:rPr lang="el-GR" sz="1800" dirty="0"/>
                        <a:t> </a:t>
                      </a:r>
                      <a:r>
                        <a:rPr lang="el-GR" sz="1800" dirty="0" err="1"/>
                        <a:t>τήν</a:t>
                      </a:r>
                      <a:r>
                        <a:rPr lang="el-GR" sz="1800" dirty="0"/>
                        <a:t> </a:t>
                      </a:r>
                      <a:r>
                        <a:rPr lang="el-GR" sz="1800" dirty="0" err="1"/>
                        <a:t>Ὀρεινήν</a:t>
                      </a:r>
                      <a:r>
                        <a:rPr lang="el-GR" sz="1800" dirty="0"/>
                        <a:t>, </a:t>
                      </a:r>
                      <a:r>
                        <a:rPr lang="el-GR" sz="1800" dirty="0" err="1"/>
                        <a:t>καί</a:t>
                      </a:r>
                      <a:r>
                        <a:rPr lang="el-GR" sz="1800" dirty="0"/>
                        <a:t> </a:t>
                      </a:r>
                      <a:r>
                        <a:rPr lang="el-GR" sz="1800" dirty="0" err="1"/>
                        <a:t>εἰς</a:t>
                      </a:r>
                      <a:r>
                        <a:rPr lang="el-GR" sz="1800" dirty="0"/>
                        <a:t> </a:t>
                      </a:r>
                      <a:r>
                        <a:rPr lang="el-GR" sz="1800" dirty="0" err="1"/>
                        <a:t>τήν</a:t>
                      </a:r>
                      <a:r>
                        <a:rPr lang="el-GR" sz="1800" dirty="0"/>
                        <a:t> </a:t>
                      </a:r>
                      <a:r>
                        <a:rPr lang="el-GR" sz="1800" dirty="0" err="1"/>
                        <a:t>Περιστερόναν</a:t>
                      </a:r>
                      <a:r>
                        <a:rPr lang="el-GR" sz="1800" dirty="0"/>
                        <a:t> </a:t>
                      </a:r>
                      <a:r>
                        <a:rPr lang="el-GR" sz="1800" dirty="0" err="1"/>
                        <a:t>ἂλλον</a:t>
                      </a:r>
                      <a:r>
                        <a:rPr lang="el-GR" sz="1800" dirty="0"/>
                        <a:t>, </a:t>
                      </a:r>
                      <a:r>
                        <a:rPr lang="el-GR" sz="1800" dirty="0" err="1"/>
                        <a:t>καί</a:t>
                      </a:r>
                      <a:r>
                        <a:rPr lang="el-GR" sz="1800" dirty="0"/>
                        <a:t> </a:t>
                      </a:r>
                      <a:r>
                        <a:rPr lang="el-GR" sz="1800" dirty="0" err="1"/>
                        <a:t>εἰς</a:t>
                      </a:r>
                      <a:r>
                        <a:rPr lang="el-GR" sz="1800" dirty="0"/>
                        <a:t> </a:t>
                      </a:r>
                      <a:r>
                        <a:rPr lang="el-GR" sz="1800" dirty="0" err="1"/>
                        <a:t>τοῦ</a:t>
                      </a:r>
                      <a:r>
                        <a:rPr lang="el-GR" sz="1800" dirty="0"/>
                        <a:t> </a:t>
                      </a:r>
                      <a:r>
                        <a:rPr lang="el-GR" sz="1800" dirty="0" err="1"/>
                        <a:t>Μόρφου</a:t>
                      </a:r>
                      <a:r>
                        <a:rPr lang="el-GR" sz="1800" dirty="0"/>
                        <a:t> </a:t>
                      </a:r>
                      <a:r>
                        <a:rPr lang="el-GR" sz="1800" dirty="0" err="1"/>
                        <a:t>καπετάνον</a:t>
                      </a:r>
                      <a:r>
                        <a:rPr lang="el-GR" sz="1800" dirty="0"/>
                        <a:t>, </a:t>
                      </a:r>
                      <a:r>
                        <a:rPr lang="el-GR" sz="1800" dirty="0" err="1"/>
                        <a:t>καί</a:t>
                      </a:r>
                      <a:r>
                        <a:rPr lang="el-GR" sz="1800" dirty="0"/>
                        <a:t> </a:t>
                      </a:r>
                      <a:r>
                        <a:rPr lang="el-GR" sz="1800" dirty="0" err="1"/>
                        <a:t>εἰς</a:t>
                      </a:r>
                      <a:r>
                        <a:rPr lang="el-GR" sz="1800" dirty="0"/>
                        <a:t> </a:t>
                      </a:r>
                      <a:r>
                        <a:rPr lang="el-GR" sz="1800" dirty="0" err="1"/>
                        <a:t>τό</a:t>
                      </a:r>
                      <a:r>
                        <a:rPr lang="el-GR" sz="1800" dirty="0"/>
                        <a:t> </a:t>
                      </a:r>
                      <a:r>
                        <a:rPr lang="el-GR" sz="1800" dirty="0" err="1"/>
                        <a:t>Λευκόνικον</a:t>
                      </a:r>
                      <a:r>
                        <a:rPr lang="el-GR" sz="1800" dirty="0"/>
                        <a:t> </a:t>
                      </a:r>
                      <a:r>
                        <a:rPr lang="el-GR" sz="1800" dirty="0" err="1"/>
                        <a:t>ρήγαν</a:t>
                      </a:r>
                      <a:r>
                        <a:rPr lang="el-GR" sz="1800" dirty="0"/>
                        <a:t> </a:t>
                      </a:r>
                      <a:r>
                        <a:rPr lang="el-GR" sz="1800" dirty="0" err="1"/>
                        <a:t>Ἀλέξην</a:t>
                      </a:r>
                      <a:r>
                        <a:rPr lang="el-GR" sz="1800" dirty="0"/>
                        <a:t>, </a:t>
                      </a:r>
                      <a:r>
                        <a:rPr lang="el-GR" sz="1800" dirty="0" err="1"/>
                        <a:t>καί</a:t>
                      </a:r>
                      <a:r>
                        <a:rPr lang="el-GR" sz="1800" dirty="0"/>
                        <a:t> </a:t>
                      </a:r>
                      <a:r>
                        <a:rPr lang="el-GR" sz="1800" dirty="0" err="1"/>
                        <a:t>ὃλοι</a:t>
                      </a:r>
                      <a:r>
                        <a:rPr lang="el-GR" sz="1800" dirty="0"/>
                        <a:t> </a:t>
                      </a:r>
                      <a:r>
                        <a:rPr lang="el-GR" sz="1800" dirty="0" err="1"/>
                        <a:t>οἱ</a:t>
                      </a:r>
                      <a:r>
                        <a:rPr lang="el-GR" sz="1800" dirty="0"/>
                        <a:t> </a:t>
                      </a:r>
                      <a:r>
                        <a:rPr lang="el-GR" sz="1800" dirty="0" err="1"/>
                        <a:t>χωργιάτες</a:t>
                      </a:r>
                      <a:r>
                        <a:rPr lang="el-GR" sz="1800" dirty="0"/>
                        <a:t> </a:t>
                      </a:r>
                      <a:r>
                        <a:rPr lang="el-GR" sz="1800" dirty="0" err="1"/>
                        <a:t>ἐδόθησαν</a:t>
                      </a:r>
                      <a:r>
                        <a:rPr lang="el-GR" sz="1800" dirty="0"/>
                        <a:t> </a:t>
                      </a:r>
                      <a:r>
                        <a:rPr lang="el-GR" sz="1800" dirty="0" err="1"/>
                        <a:t>εἰς</a:t>
                      </a:r>
                      <a:r>
                        <a:rPr lang="el-GR" sz="1800" dirty="0"/>
                        <a:t> </a:t>
                      </a:r>
                      <a:r>
                        <a:rPr lang="el-GR" sz="1800" dirty="0" err="1"/>
                        <a:t>τήν</a:t>
                      </a:r>
                      <a:r>
                        <a:rPr lang="el-GR" sz="1800" dirty="0"/>
                        <a:t> '</a:t>
                      </a:r>
                      <a:r>
                        <a:rPr lang="el-GR" sz="1800" dirty="0" err="1"/>
                        <a:t>πόταξίν</a:t>
                      </a:r>
                      <a:r>
                        <a:rPr lang="el-GR" sz="1800" dirty="0"/>
                        <a:t> του˙ </a:t>
                      </a:r>
                      <a:r>
                        <a:rPr lang="el-GR" sz="1800" dirty="0" err="1"/>
                        <a:t>καί</a:t>
                      </a:r>
                      <a:r>
                        <a:rPr lang="el-GR" sz="1800" dirty="0"/>
                        <a:t> </a:t>
                      </a:r>
                      <a:r>
                        <a:rPr lang="el-GR" sz="1800" dirty="0" err="1"/>
                        <a:t>ἀννοῖξαν</a:t>
                      </a:r>
                      <a:r>
                        <a:rPr lang="el-GR" sz="1800" dirty="0"/>
                        <a:t> </a:t>
                      </a:r>
                      <a:r>
                        <a:rPr lang="el-GR" sz="1800" dirty="0" err="1"/>
                        <a:t>τές</a:t>
                      </a:r>
                      <a:r>
                        <a:rPr lang="el-GR" sz="1800" dirty="0"/>
                        <a:t> </a:t>
                      </a:r>
                      <a:r>
                        <a:rPr lang="el-GR" sz="1800" dirty="0" err="1"/>
                        <a:t>ἀποθῆκες</a:t>
                      </a:r>
                      <a:r>
                        <a:rPr lang="el-GR" sz="1800" dirty="0"/>
                        <a:t> </a:t>
                      </a:r>
                      <a:r>
                        <a:rPr lang="el-GR" sz="1800" dirty="0" err="1"/>
                        <a:t>καί</a:t>
                      </a:r>
                      <a:r>
                        <a:rPr lang="el-GR" sz="1800" dirty="0"/>
                        <a:t> </a:t>
                      </a:r>
                      <a:r>
                        <a:rPr lang="el-GR" sz="1800" dirty="0" err="1"/>
                        <a:t>ἐκουβαλοῦσαν</a:t>
                      </a:r>
                      <a:r>
                        <a:rPr lang="el-GR" sz="1800" dirty="0"/>
                        <a:t> </a:t>
                      </a:r>
                      <a:r>
                        <a:rPr lang="el-GR" sz="1800" dirty="0" err="1"/>
                        <a:t>τά</a:t>
                      </a:r>
                      <a:r>
                        <a:rPr lang="el-GR" sz="1800" dirty="0"/>
                        <a:t> </a:t>
                      </a:r>
                      <a:r>
                        <a:rPr lang="el-GR" sz="1800" dirty="0" err="1"/>
                        <a:t>κρασία</a:t>
                      </a:r>
                      <a:r>
                        <a:rPr lang="el-GR" sz="1800" dirty="0"/>
                        <a:t> τους καλοπίχερους, </a:t>
                      </a:r>
                      <a:r>
                        <a:rPr lang="el-GR" sz="1800" dirty="0" err="1"/>
                        <a:t>ἓτεροι</a:t>
                      </a:r>
                      <a:r>
                        <a:rPr lang="el-GR" sz="1800" dirty="0"/>
                        <a:t> </a:t>
                      </a:r>
                      <a:r>
                        <a:rPr lang="el-GR" sz="1800" dirty="0" err="1"/>
                        <a:t>ἐπαῖρναν</a:t>
                      </a:r>
                      <a:r>
                        <a:rPr lang="el-GR" sz="1800" dirty="0"/>
                        <a:t> </a:t>
                      </a:r>
                      <a:r>
                        <a:rPr lang="el-GR" sz="1800" dirty="0" err="1"/>
                        <a:t>τό</a:t>
                      </a:r>
                      <a:r>
                        <a:rPr lang="el-GR" sz="1800" dirty="0"/>
                        <a:t> </a:t>
                      </a:r>
                      <a:r>
                        <a:rPr lang="el-GR" sz="1800" dirty="0" err="1"/>
                        <a:t>ψουμίν</a:t>
                      </a:r>
                      <a:r>
                        <a:rPr lang="el-GR" sz="1800" dirty="0"/>
                        <a:t> </a:t>
                      </a:r>
                      <a:r>
                        <a:rPr lang="el-GR" sz="1800" dirty="0" err="1"/>
                        <a:t>ἀπό</a:t>
                      </a:r>
                      <a:r>
                        <a:rPr lang="el-GR" sz="1800" dirty="0"/>
                        <a:t> τ' </a:t>
                      </a:r>
                      <a:r>
                        <a:rPr lang="el-GR" sz="1800" dirty="0" err="1"/>
                        <a:t>ἀλώνια</a:t>
                      </a:r>
                      <a:r>
                        <a:rPr lang="el-GR" sz="1800" dirty="0"/>
                        <a:t>, </a:t>
                      </a:r>
                      <a:r>
                        <a:rPr lang="el-GR" sz="1800" dirty="0" err="1"/>
                        <a:t>ἂλλοι</a:t>
                      </a:r>
                      <a:r>
                        <a:rPr lang="el-GR" sz="1800" dirty="0"/>
                        <a:t> </a:t>
                      </a:r>
                      <a:r>
                        <a:rPr lang="el-GR" sz="1800" dirty="0" err="1"/>
                        <a:t>τά</a:t>
                      </a:r>
                      <a:r>
                        <a:rPr lang="el-GR" sz="1800" dirty="0"/>
                        <a:t> </a:t>
                      </a:r>
                      <a:r>
                        <a:rPr lang="el-GR" sz="1800" dirty="0" err="1"/>
                        <a:t>ζαχάριτα</a:t>
                      </a:r>
                      <a:r>
                        <a:rPr lang="el-GR" sz="1800" dirty="0"/>
                        <a:t> </a:t>
                      </a:r>
                      <a:r>
                        <a:rPr lang="el-GR" sz="1800" dirty="0" err="1"/>
                        <a:t>καί</a:t>
                      </a:r>
                      <a:r>
                        <a:rPr lang="el-GR" sz="1800" dirty="0"/>
                        <a:t> </a:t>
                      </a:r>
                      <a:r>
                        <a:rPr lang="el-GR" sz="1800" dirty="0" err="1"/>
                        <a:t>τά</a:t>
                      </a:r>
                      <a:r>
                        <a:rPr lang="el-GR" sz="1800" dirty="0"/>
                        <a:t> </a:t>
                      </a:r>
                      <a:r>
                        <a:rPr lang="el-GR" sz="1800" dirty="0" err="1"/>
                        <a:t>προδέλοιπα</a:t>
                      </a:r>
                      <a:r>
                        <a:rPr lang="el-GR" sz="1800" dirty="0"/>
                        <a:t> πράγματα τούς καλούς </a:t>
                      </a:r>
                      <a:r>
                        <a:rPr lang="el-GR" sz="1800" dirty="0" err="1"/>
                        <a:t>λᾶς</a:t>
                      </a:r>
                      <a:endParaRPr lang="x-none" sz="1800" dirty="0"/>
                    </a:p>
                  </a:txBody>
                  <a:tcPr/>
                </a:tc>
                <a:tc>
                  <a:txBody>
                    <a:bodyPr/>
                    <a:lstStyle/>
                    <a:p>
                      <a:r>
                        <a:rPr lang="el-GR" sz="1800" dirty="0"/>
                        <a:t>Οι χωρικοί έβαλαν καπετάνιο στη Λεύκα, άλλον καπετάνιο στη Λεμεσό, άλλον στην Ορεινή, άλλον στην </a:t>
                      </a:r>
                      <a:r>
                        <a:rPr lang="el-GR" sz="1800" dirty="0" err="1"/>
                        <a:t>Περιστερόνα</a:t>
                      </a:r>
                      <a:r>
                        <a:rPr lang="el-GR" sz="1800" dirty="0"/>
                        <a:t>, και καπετάνιο στο </a:t>
                      </a:r>
                      <a:r>
                        <a:rPr lang="el-GR" sz="1800" dirty="0" err="1"/>
                        <a:t>Μόρφου</a:t>
                      </a:r>
                      <a:r>
                        <a:rPr lang="el-GR" sz="1800" dirty="0"/>
                        <a:t>, και στο </a:t>
                      </a:r>
                      <a:r>
                        <a:rPr lang="el-GR" sz="1800" dirty="0" err="1"/>
                        <a:t>Λευκόνικο</a:t>
                      </a:r>
                      <a:r>
                        <a:rPr lang="el-GR" sz="1800" dirty="0"/>
                        <a:t> ρήγα τον Αλέξη. Και όλοι οι χωρικοί υποτάχθηκαν στην εξουσία του. Άνοιξαν τις αποθήκες και κουβαλούσαν τα καλοπίχερα κρασιά τους, άλλοι έπαιρναν το ψωμί από τα αλώνια, άλλοι τα ζάχαρη και τα υπόλοιπα καλά πράγματα.</a:t>
                      </a:r>
                      <a:endParaRPr lang="x-none" sz="1800" dirty="0"/>
                    </a:p>
                  </a:txBody>
                  <a:tcPr/>
                </a:tc>
                <a:extLst>
                  <a:ext uri="{0D108BD9-81ED-4DB2-BD59-A6C34878D82A}">
                    <a16:rowId xmlns:a16="http://schemas.microsoft.com/office/drawing/2014/main" val="3979400934"/>
                  </a:ext>
                </a:extLst>
              </a:tr>
            </a:tbl>
          </a:graphicData>
        </a:graphic>
      </p:graphicFrame>
      <p:pic>
        <p:nvPicPr>
          <p:cNvPr id="3" name="Picture 2" descr="Gemini (language model) - Wikipedia">
            <a:extLst>
              <a:ext uri="{FF2B5EF4-FFF2-40B4-BE49-F238E27FC236}">
                <a16:creationId xmlns:a16="http://schemas.microsoft.com/office/drawing/2014/main" id="{D53239B9-485E-045B-6C8D-1CAD9EAE56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4228" y="1236990"/>
            <a:ext cx="1005073" cy="37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9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7A54-86F6-2810-F2EA-E1FCB3A8E4F6}"/>
              </a:ext>
            </a:extLst>
          </p:cNvPr>
          <p:cNvSpPr>
            <a:spLocks noGrp="1"/>
          </p:cNvSpPr>
          <p:nvPr>
            <p:ph type="title"/>
          </p:nvPr>
        </p:nvSpPr>
        <p:spPr/>
        <p:txBody>
          <a:bodyPr/>
          <a:lstStyle/>
          <a:p>
            <a:r>
              <a:rPr lang="el-GR" dirty="0" err="1"/>
              <a:t>Αξιοπιστια</a:t>
            </a:r>
            <a:r>
              <a:rPr lang="el-GR" dirty="0"/>
              <a:t> και </a:t>
            </a:r>
            <a:r>
              <a:rPr lang="el-GR" dirty="0" err="1"/>
              <a:t>εγκυροτητα</a:t>
            </a:r>
            <a:r>
              <a:rPr lang="el-GR" dirty="0"/>
              <a:t> </a:t>
            </a:r>
            <a:r>
              <a:rPr lang="el-GR" dirty="0" err="1"/>
              <a:t>πηγων</a:t>
            </a:r>
            <a:endParaRPr lang="en-US" dirty="0"/>
          </a:p>
        </p:txBody>
      </p:sp>
      <p:sp>
        <p:nvSpPr>
          <p:cNvPr id="3" name="Content Placeholder 2">
            <a:extLst>
              <a:ext uri="{FF2B5EF4-FFF2-40B4-BE49-F238E27FC236}">
                <a16:creationId xmlns:a16="http://schemas.microsoft.com/office/drawing/2014/main" id="{9047B947-54B1-079B-2F15-180569D129E8}"/>
              </a:ext>
            </a:extLst>
          </p:cNvPr>
          <p:cNvSpPr>
            <a:spLocks noGrp="1"/>
          </p:cNvSpPr>
          <p:nvPr>
            <p:ph idx="1"/>
          </p:nvPr>
        </p:nvSpPr>
        <p:spPr/>
        <p:txBody>
          <a:bodyPr>
            <a:normAutofit/>
          </a:bodyPr>
          <a:lstStyle/>
          <a:p>
            <a:r>
              <a:rPr lang="el-GR" sz="2800" dirty="0">
                <a:latin typeface="Arial Narrow" panose="020B0606020202030204" pitchFamily="34" charset="0"/>
              </a:rPr>
              <a:t>Αξιοπιστία: Ο βαθμός στον οποίο μπορούμε να εμπιστευτούμε μια πηγή.</a:t>
            </a:r>
          </a:p>
          <a:p>
            <a:r>
              <a:rPr lang="el-GR" sz="2800" dirty="0">
                <a:latin typeface="Arial Narrow" panose="020B0606020202030204" pitchFamily="34" charset="0"/>
              </a:rPr>
              <a:t>Εγκυρότητα: Ο βαθμός στον οποίο μια πηγή αναπαριστά το παρελθόν με ακρίβεια.</a:t>
            </a:r>
          </a:p>
          <a:p>
            <a:pPr lvl="1"/>
            <a:r>
              <a:rPr lang="el-GR" sz="2600" dirty="0">
                <a:latin typeface="Arial Narrow" panose="020B0606020202030204" pitchFamily="34" charset="0"/>
              </a:rPr>
              <a:t>Συμφωνία με την επιστημονική συναίνεση στον χώρο</a:t>
            </a:r>
          </a:p>
          <a:p>
            <a:pPr lvl="1"/>
            <a:r>
              <a:rPr lang="el-GR" sz="2600" dirty="0">
                <a:latin typeface="Arial Narrow" panose="020B0606020202030204" pitchFamily="34" charset="0"/>
              </a:rPr>
              <a:t>Συμφωνία με άλλες πηγές</a:t>
            </a:r>
            <a:endParaRPr lang="en-US" sz="2600" dirty="0">
              <a:latin typeface="Arial Narrow" panose="020B0606020202030204" pitchFamily="34" charset="0"/>
            </a:endParaRPr>
          </a:p>
        </p:txBody>
      </p:sp>
    </p:spTree>
    <p:extLst>
      <p:ext uri="{BB962C8B-B14F-4D97-AF65-F5344CB8AC3E}">
        <p14:creationId xmlns:p14="http://schemas.microsoft.com/office/powerpoint/2010/main" val="417184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D119-A37F-1B3E-0BC7-72B9661C1C32}"/>
              </a:ext>
            </a:extLst>
          </p:cNvPr>
          <p:cNvSpPr>
            <a:spLocks noGrp="1"/>
          </p:cNvSpPr>
          <p:nvPr>
            <p:ph type="title"/>
          </p:nvPr>
        </p:nvSpPr>
        <p:spPr/>
        <p:txBody>
          <a:bodyPr/>
          <a:lstStyle/>
          <a:p>
            <a:r>
              <a:rPr lang="el-GR" dirty="0"/>
              <a:t>Τι </a:t>
            </a:r>
            <a:r>
              <a:rPr lang="el-GR" dirty="0" err="1"/>
              <a:t>θελουμε</a:t>
            </a:r>
            <a:r>
              <a:rPr lang="el-GR" dirty="0"/>
              <a:t> να </a:t>
            </a:r>
            <a:r>
              <a:rPr lang="el-GR" dirty="0" err="1"/>
              <a:t>κανουν</a:t>
            </a:r>
            <a:r>
              <a:rPr lang="el-GR" dirty="0"/>
              <a:t> τα </a:t>
            </a:r>
            <a:r>
              <a:rPr lang="el-GR" dirty="0" err="1"/>
              <a:t>παιδια</a:t>
            </a:r>
            <a:r>
              <a:rPr lang="el-GR" dirty="0"/>
              <a:t> με τις </a:t>
            </a:r>
            <a:r>
              <a:rPr lang="el-GR" dirty="0" err="1"/>
              <a:t>πηγες</a:t>
            </a:r>
            <a:r>
              <a:rPr lang="el-GR" dirty="0"/>
              <a:t>;</a:t>
            </a:r>
            <a:endParaRPr lang="en-US" dirty="0"/>
          </a:p>
        </p:txBody>
      </p:sp>
      <p:sp>
        <p:nvSpPr>
          <p:cNvPr id="3" name="Content Placeholder 2">
            <a:extLst>
              <a:ext uri="{FF2B5EF4-FFF2-40B4-BE49-F238E27FC236}">
                <a16:creationId xmlns:a16="http://schemas.microsoft.com/office/drawing/2014/main" id="{6D022C7D-7FF5-2BD6-8864-ED57C4977158}"/>
              </a:ext>
            </a:extLst>
          </p:cNvPr>
          <p:cNvSpPr>
            <a:spLocks noGrp="1"/>
          </p:cNvSpPr>
          <p:nvPr>
            <p:ph idx="1"/>
          </p:nvPr>
        </p:nvSpPr>
        <p:spPr/>
        <p:txBody>
          <a:bodyPr>
            <a:normAutofit lnSpcReduction="10000"/>
          </a:bodyPr>
          <a:lstStyle/>
          <a:p>
            <a:r>
              <a:rPr lang="el-GR" dirty="0">
                <a:latin typeface="Arial Narrow" panose="020B0606020202030204" pitchFamily="34" charset="0"/>
              </a:rPr>
              <a:t>Να εντοπίζουν πληροφορίες (τεκμήρια) σε πηγές που απαντούν συγκεκριμένα ερωτήματα.</a:t>
            </a:r>
          </a:p>
          <a:p>
            <a:r>
              <a:rPr lang="el-GR" dirty="0">
                <a:latin typeface="Arial Narrow" panose="020B0606020202030204" pitchFamily="34" charset="0"/>
              </a:rPr>
              <a:t>Να συγκρίνουν διαφορετικές αναπαραστάσεις του ίδιου γεγονότος/ προσώπου/ φαινομένου εντοπίζοντας ομοιότητες και διαφορές.</a:t>
            </a:r>
          </a:p>
          <a:p>
            <a:r>
              <a:rPr lang="el-GR" dirty="0">
                <a:latin typeface="Arial Narrow" panose="020B0606020202030204" pitchFamily="34" charset="0"/>
              </a:rPr>
              <a:t>Να διακρίνουν ανάμεσα σε γεγονότα και ερμηνείες στις πηγές που μελετούν.</a:t>
            </a:r>
          </a:p>
          <a:p>
            <a:r>
              <a:rPr lang="el-GR" dirty="0">
                <a:latin typeface="Arial Narrow" panose="020B0606020202030204" pitchFamily="34" charset="0"/>
              </a:rPr>
              <a:t>Να εισηγούνται πιθανούς λόγους για τους οποίους έχουμε διαφορετικές αναπαραστάσεις και ερμηνείες γεγονότων/ προσώπων.</a:t>
            </a:r>
          </a:p>
          <a:p>
            <a:r>
              <a:rPr lang="el-GR" b="1" dirty="0">
                <a:solidFill>
                  <a:srgbClr val="FF0000"/>
                </a:solidFill>
                <a:highlight>
                  <a:srgbClr val="C0C0C0"/>
                </a:highlight>
                <a:latin typeface="Arial Narrow" panose="020B0606020202030204" pitchFamily="34" charset="0"/>
              </a:rPr>
              <a:t>Να συζητούν επιχειρήματα την εγκυρότητα και αξιοπιστία των πηγών που μελετούν</a:t>
            </a:r>
          </a:p>
          <a:p>
            <a:r>
              <a:rPr lang="el-GR" dirty="0">
                <a:highlight>
                  <a:srgbClr val="C0C0C0"/>
                </a:highlight>
                <a:latin typeface="Arial Narrow" panose="020B0606020202030204" pitchFamily="34" charset="0"/>
              </a:rPr>
              <a:t>Να παράγουν ιστορικές αναφορές στις οποίες παρουσιάζουν τα αποτελέσματα της διερεύνησής τους. </a:t>
            </a:r>
          </a:p>
          <a:p>
            <a:endParaRPr lang="el-GR" dirty="0">
              <a:latin typeface="Arial Narrow" panose="020B0606020202030204" pitchFamily="34" charset="0"/>
            </a:endParaRPr>
          </a:p>
          <a:p>
            <a:endParaRPr lang="el-GR" dirty="0">
              <a:latin typeface="Arial Narrow" panose="020B0606020202030204" pitchFamily="34" charset="0"/>
            </a:endParaRPr>
          </a:p>
          <a:p>
            <a:endParaRPr lang="el-GR" dirty="0">
              <a:latin typeface="Arial Narrow" panose="020B0606020202030204" pitchFamily="34" charset="0"/>
            </a:endParaRPr>
          </a:p>
          <a:p>
            <a:endParaRPr lang="en-US" dirty="0">
              <a:latin typeface="Arial Narrow" panose="020B0606020202030204" pitchFamily="34" charset="0"/>
            </a:endParaRPr>
          </a:p>
        </p:txBody>
      </p:sp>
    </p:spTree>
    <p:extLst>
      <p:ext uri="{BB962C8B-B14F-4D97-AF65-F5344CB8AC3E}">
        <p14:creationId xmlns:p14="http://schemas.microsoft.com/office/powerpoint/2010/main" val="4000687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A7D96-10F4-60F0-62A3-CD22E1D3378A}"/>
              </a:ext>
            </a:extLst>
          </p:cNvPr>
          <p:cNvSpPr>
            <a:spLocks noGrp="1"/>
          </p:cNvSpPr>
          <p:nvPr>
            <p:ph type="title"/>
          </p:nvPr>
        </p:nvSpPr>
        <p:spPr/>
        <p:txBody>
          <a:bodyPr/>
          <a:lstStyle/>
          <a:p>
            <a:r>
              <a:rPr lang="el-GR" dirty="0" err="1"/>
              <a:t>βασικα</a:t>
            </a:r>
            <a:r>
              <a:rPr lang="el-GR" dirty="0"/>
              <a:t> </a:t>
            </a:r>
            <a:r>
              <a:rPr lang="el-GR" dirty="0" err="1"/>
              <a:t>ερωτηματα</a:t>
            </a:r>
            <a:endParaRPr lang="en-US" dirty="0"/>
          </a:p>
        </p:txBody>
      </p:sp>
      <p:sp>
        <p:nvSpPr>
          <p:cNvPr id="3" name="Content Placeholder 2">
            <a:extLst>
              <a:ext uri="{FF2B5EF4-FFF2-40B4-BE49-F238E27FC236}">
                <a16:creationId xmlns:a16="http://schemas.microsoft.com/office/drawing/2014/main" id="{5CE02408-B09C-329C-118D-13FC739DAA60}"/>
              </a:ext>
            </a:extLst>
          </p:cNvPr>
          <p:cNvSpPr>
            <a:spLocks noGrp="1"/>
          </p:cNvSpPr>
          <p:nvPr>
            <p:ph idx="1"/>
          </p:nvPr>
        </p:nvSpPr>
        <p:spPr/>
        <p:txBody>
          <a:bodyPr>
            <a:normAutofit/>
          </a:bodyPr>
          <a:lstStyle/>
          <a:p>
            <a:r>
              <a:rPr lang="el-GR" sz="2800" dirty="0">
                <a:latin typeface="Arial Narrow" panose="020B0606020202030204" pitchFamily="34" charset="0"/>
              </a:rPr>
              <a:t>Τι μας λένε οι πηγές για το… (ερώτημα); </a:t>
            </a:r>
            <a:endParaRPr lang="en-US" sz="2800" dirty="0">
              <a:latin typeface="Arial Narrow" panose="020B0606020202030204" pitchFamily="34" charset="0"/>
            </a:endParaRPr>
          </a:p>
          <a:p>
            <a:r>
              <a:rPr lang="el-GR" sz="2800" dirty="0">
                <a:latin typeface="Arial Narrow" panose="020B0606020202030204" pitchFamily="34" charset="0"/>
              </a:rPr>
              <a:t>Ποιες πληροφορίες στις πηγές είναι κοινές και ποιες διαφέρουν; </a:t>
            </a:r>
          </a:p>
          <a:p>
            <a:r>
              <a:rPr lang="el-GR" sz="2800" dirty="0">
                <a:latin typeface="Arial Narrow" panose="020B0606020202030204" pitchFamily="34" charset="0"/>
              </a:rPr>
              <a:t>Γιατί οι πηγές διαφέρουν μεταξύ τους; </a:t>
            </a:r>
          </a:p>
          <a:p>
            <a:r>
              <a:rPr lang="el-GR" sz="2800" b="1" dirty="0">
                <a:solidFill>
                  <a:srgbClr val="FF0000"/>
                </a:solidFill>
                <a:highlight>
                  <a:srgbClr val="C0C0C0"/>
                </a:highlight>
                <a:latin typeface="Arial Narrow" panose="020B0606020202030204" pitchFamily="34" charset="0"/>
              </a:rPr>
              <a:t>Πόσο αξιόπιστη είναι αυτή η πηγή;- Ποια/</a:t>
            </a:r>
            <a:r>
              <a:rPr lang="el-GR" sz="2800" b="1" dirty="0" err="1">
                <a:solidFill>
                  <a:srgbClr val="FF0000"/>
                </a:solidFill>
                <a:highlight>
                  <a:srgbClr val="C0C0C0"/>
                </a:highlight>
                <a:latin typeface="Arial Narrow" panose="020B0606020202030204" pitchFamily="34" charset="0"/>
              </a:rPr>
              <a:t>ές</a:t>
            </a:r>
            <a:r>
              <a:rPr lang="el-GR" sz="2800" b="1" dirty="0">
                <a:solidFill>
                  <a:srgbClr val="FF0000"/>
                </a:solidFill>
                <a:highlight>
                  <a:srgbClr val="C0C0C0"/>
                </a:highlight>
                <a:latin typeface="Arial Narrow" panose="020B0606020202030204" pitchFamily="34" charset="0"/>
              </a:rPr>
              <a:t> πηγή/</a:t>
            </a:r>
            <a:r>
              <a:rPr lang="el-GR" sz="2800" b="1" dirty="0" err="1">
                <a:solidFill>
                  <a:srgbClr val="FF0000"/>
                </a:solidFill>
                <a:highlight>
                  <a:srgbClr val="C0C0C0"/>
                </a:highlight>
                <a:latin typeface="Arial Narrow" panose="020B0606020202030204" pitchFamily="34" charset="0"/>
              </a:rPr>
              <a:t>ές</a:t>
            </a:r>
            <a:r>
              <a:rPr lang="el-GR" sz="2800" b="1" dirty="0">
                <a:solidFill>
                  <a:srgbClr val="FF0000"/>
                </a:solidFill>
                <a:highlight>
                  <a:srgbClr val="C0C0C0"/>
                </a:highlight>
                <a:latin typeface="Arial Narrow" panose="020B0606020202030204" pitchFamily="34" charset="0"/>
              </a:rPr>
              <a:t> είναι πιο αξιόπιστη;</a:t>
            </a:r>
          </a:p>
          <a:p>
            <a:r>
              <a:rPr lang="el-GR" sz="2800" dirty="0">
                <a:highlight>
                  <a:srgbClr val="C0C0C0"/>
                </a:highlight>
                <a:latin typeface="Arial Narrow" panose="020B0606020202030204" pitchFamily="34" charset="0"/>
              </a:rPr>
              <a:t>Ποια είναι η δική σας άποψη για το… (ερώτημα);</a:t>
            </a:r>
            <a:endParaRPr lang="en-US" sz="2800" dirty="0">
              <a:highlight>
                <a:srgbClr val="C0C0C0"/>
              </a:highlight>
              <a:latin typeface="Arial Narrow" panose="020B0606020202030204" pitchFamily="34" charset="0"/>
            </a:endParaRPr>
          </a:p>
        </p:txBody>
      </p:sp>
    </p:spTree>
    <p:extLst>
      <p:ext uri="{BB962C8B-B14F-4D97-AF65-F5344CB8AC3E}">
        <p14:creationId xmlns:p14="http://schemas.microsoft.com/office/powerpoint/2010/main" val="1450054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AE47E-09B8-E4C7-1C1E-E7512965BA38}"/>
              </a:ext>
            </a:extLst>
          </p:cNvPr>
          <p:cNvSpPr>
            <a:spLocks noGrp="1"/>
          </p:cNvSpPr>
          <p:nvPr>
            <p:ph type="title"/>
          </p:nvPr>
        </p:nvSpPr>
        <p:spPr/>
        <p:txBody>
          <a:bodyPr/>
          <a:lstStyle/>
          <a:p>
            <a:r>
              <a:rPr lang="el-GR" dirty="0"/>
              <a:t>Η </a:t>
            </a:r>
            <a:r>
              <a:rPr lang="el-GR" dirty="0" err="1"/>
              <a:t>τεχνητη</a:t>
            </a:r>
            <a:r>
              <a:rPr lang="el-GR" dirty="0"/>
              <a:t> </a:t>
            </a:r>
            <a:r>
              <a:rPr lang="el-GR" dirty="0" err="1"/>
              <a:t>νοημοσυνη</a:t>
            </a:r>
            <a:r>
              <a:rPr lang="el-GR" dirty="0"/>
              <a:t> ως </a:t>
            </a:r>
            <a:r>
              <a:rPr lang="el-GR" dirty="0" err="1"/>
              <a:t>εργαλειο</a:t>
            </a:r>
            <a:r>
              <a:rPr lang="el-GR" dirty="0"/>
              <a:t> </a:t>
            </a:r>
            <a:r>
              <a:rPr lang="el-GR" dirty="0" err="1"/>
              <a:t>ελεγχου</a:t>
            </a:r>
            <a:r>
              <a:rPr lang="el-GR" dirty="0"/>
              <a:t> </a:t>
            </a:r>
            <a:r>
              <a:rPr lang="el-GR" dirty="0" err="1"/>
              <a:t>αξιοπιστιασ</a:t>
            </a:r>
            <a:r>
              <a:rPr lang="en-US" dirty="0"/>
              <a:t>- </a:t>
            </a:r>
            <a:r>
              <a:rPr lang="el-GR" dirty="0" err="1"/>
              <a:t>εγκυροτητασ</a:t>
            </a:r>
            <a:endParaRPr lang="en-CY" dirty="0"/>
          </a:p>
        </p:txBody>
      </p:sp>
      <p:pic>
        <p:nvPicPr>
          <p:cNvPr id="5" name="Picture 4">
            <a:extLst>
              <a:ext uri="{FF2B5EF4-FFF2-40B4-BE49-F238E27FC236}">
                <a16:creationId xmlns:a16="http://schemas.microsoft.com/office/drawing/2014/main" id="{5DDA990C-44B4-4714-3FD2-9009F066674F}"/>
              </a:ext>
            </a:extLst>
          </p:cNvPr>
          <p:cNvPicPr>
            <a:picLocks noChangeAspect="1"/>
          </p:cNvPicPr>
          <p:nvPr/>
        </p:nvPicPr>
        <p:blipFill>
          <a:blip r:embed="rId2"/>
          <a:stretch>
            <a:fillRect/>
          </a:stretch>
        </p:blipFill>
        <p:spPr>
          <a:xfrm>
            <a:off x="279917" y="2163574"/>
            <a:ext cx="7682449" cy="4410942"/>
          </a:xfrm>
          <a:prstGeom prst="rect">
            <a:avLst/>
          </a:prstGeom>
        </p:spPr>
      </p:pic>
      <p:pic>
        <p:nvPicPr>
          <p:cNvPr id="6" name="Content Placeholder 5">
            <a:extLst>
              <a:ext uri="{FF2B5EF4-FFF2-40B4-BE49-F238E27FC236}">
                <a16:creationId xmlns:a16="http://schemas.microsoft.com/office/drawing/2014/main" id="{E1055FC3-6051-95B8-2E81-D35566AE042F}"/>
              </a:ext>
            </a:extLst>
          </p:cNvPr>
          <p:cNvPicPr>
            <a:picLocks noGrp="1" noChangeAspect="1"/>
          </p:cNvPicPr>
          <p:nvPr>
            <p:ph idx="1"/>
          </p:nvPr>
        </p:nvPicPr>
        <p:blipFill>
          <a:blip r:embed="rId3"/>
          <a:stretch>
            <a:fillRect/>
          </a:stretch>
        </p:blipFill>
        <p:spPr>
          <a:xfrm>
            <a:off x="8827839" y="2394987"/>
            <a:ext cx="2367332" cy="3636963"/>
          </a:xfrm>
          <a:prstGeom prst="rect">
            <a:avLst/>
          </a:prstGeom>
        </p:spPr>
      </p:pic>
      <p:pic>
        <p:nvPicPr>
          <p:cNvPr id="7" name="Picture 4" descr="ChatGPT English without registration">
            <a:extLst>
              <a:ext uri="{FF2B5EF4-FFF2-40B4-BE49-F238E27FC236}">
                <a16:creationId xmlns:a16="http://schemas.microsoft.com/office/drawing/2014/main" id="{A5EBCA5E-39E7-54E0-FEDE-B8DDA37529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1586" y="2394987"/>
            <a:ext cx="837399" cy="3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1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9C290-4CD1-1A2B-5497-ABBBF52EC80F}"/>
              </a:ext>
            </a:extLst>
          </p:cNvPr>
          <p:cNvSpPr>
            <a:spLocks noGrp="1"/>
          </p:cNvSpPr>
          <p:nvPr>
            <p:ph type="title"/>
          </p:nvPr>
        </p:nvSpPr>
        <p:spPr/>
        <p:txBody>
          <a:bodyPr/>
          <a:lstStyle/>
          <a:p>
            <a:r>
              <a:rPr lang="el-GR" dirty="0"/>
              <a:t>Η </a:t>
            </a:r>
            <a:r>
              <a:rPr lang="el-GR" dirty="0" err="1"/>
              <a:t>τεχνητη</a:t>
            </a:r>
            <a:r>
              <a:rPr lang="el-GR" dirty="0"/>
              <a:t> </a:t>
            </a:r>
            <a:r>
              <a:rPr lang="el-GR" dirty="0" err="1"/>
              <a:t>νοημοσυνη</a:t>
            </a:r>
            <a:r>
              <a:rPr lang="el-GR" dirty="0"/>
              <a:t> ως </a:t>
            </a:r>
            <a:r>
              <a:rPr lang="el-GR" dirty="0" err="1"/>
              <a:t>εργαλειο</a:t>
            </a:r>
            <a:r>
              <a:rPr lang="el-GR" dirty="0"/>
              <a:t> </a:t>
            </a:r>
            <a:r>
              <a:rPr lang="el-GR" dirty="0" err="1"/>
              <a:t>ελεγχου</a:t>
            </a:r>
            <a:r>
              <a:rPr lang="el-GR" dirty="0"/>
              <a:t> </a:t>
            </a:r>
            <a:r>
              <a:rPr lang="el-GR" dirty="0" err="1"/>
              <a:t>αξιοπιστιασ</a:t>
            </a:r>
            <a:r>
              <a:rPr lang="en-US" dirty="0"/>
              <a:t>- </a:t>
            </a:r>
            <a:r>
              <a:rPr lang="el-GR" dirty="0" err="1"/>
              <a:t>εγκυροτητασ</a:t>
            </a:r>
            <a:endParaRPr lang="en-CY" dirty="0"/>
          </a:p>
        </p:txBody>
      </p:sp>
      <p:sp>
        <p:nvSpPr>
          <p:cNvPr id="3" name="Content Placeholder 2">
            <a:extLst>
              <a:ext uri="{FF2B5EF4-FFF2-40B4-BE49-F238E27FC236}">
                <a16:creationId xmlns:a16="http://schemas.microsoft.com/office/drawing/2014/main" id="{C3C9710C-E64D-37A8-71C0-26597AB69D98}"/>
              </a:ext>
            </a:extLst>
          </p:cNvPr>
          <p:cNvSpPr>
            <a:spLocks noGrp="1"/>
          </p:cNvSpPr>
          <p:nvPr>
            <p:ph idx="1"/>
          </p:nvPr>
        </p:nvSpPr>
        <p:spPr/>
        <p:txBody>
          <a:bodyPr/>
          <a:lstStyle/>
          <a:p>
            <a:endParaRPr lang="en-CY" dirty="0"/>
          </a:p>
        </p:txBody>
      </p:sp>
      <p:pic>
        <p:nvPicPr>
          <p:cNvPr id="5" name="Picture 4">
            <a:extLst>
              <a:ext uri="{FF2B5EF4-FFF2-40B4-BE49-F238E27FC236}">
                <a16:creationId xmlns:a16="http://schemas.microsoft.com/office/drawing/2014/main" id="{32BC0CA2-155C-07F2-15CD-E984D2A1ABEE}"/>
              </a:ext>
            </a:extLst>
          </p:cNvPr>
          <p:cNvPicPr>
            <a:picLocks noChangeAspect="1"/>
          </p:cNvPicPr>
          <p:nvPr/>
        </p:nvPicPr>
        <p:blipFill>
          <a:blip r:embed="rId2"/>
          <a:stretch>
            <a:fillRect/>
          </a:stretch>
        </p:blipFill>
        <p:spPr>
          <a:xfrm>
            <a:off x="382554" y="2087853"/>
            <a:ext cx="8052319" cy="4540059"/>
          </a:xfrm>
          <a:prstGeom prst="rect">
            <a:avLst/>
          </a:prstGeom>
        </p:spPr>
      </p:pic>
      <p:pic>
        <p:nvPicPr>
          <p:cNvPr id="6" name="Picture 4" descr="ChatGPT English without registration">
            <a:extLst>
              <a:ext uri="{FF2B5EF4-FFF2-40B4-BE49-F238E27FC236}">
                <a16:creationId xmlns:a16="http://schemas.microsoft.com/office/drawing/2014/main" id="{FEF1C020-A7AE-9531-AA0D-7D541C95CD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116" y="2421143"/>
            <a:ext cx="837399" cy="35798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081195AE-B854-1CCE-8497-21EE90082A60}"/>
              </a:ext>
            </a:extLst>
          </p:cNvPr>
          <p:cNvPicPr>
            <a:picLocks noChangeAspect="1"/>
          </p:cNvPicPr>
          <p:nvPr/>
        </p:nvPicPr>
        <p:blipFill>
          <a:blip r:embed="rId4"/>
          <a:stretch>
            <a:fillRect/>
          </a:stretch>
        </p:blipFill>
        <p:spPr>
          <a:xfrm>
            <a:off x="8729720" y="2298941"/>
            <a:ext cx="2367332" cy="3636963"/>
          </a:xfrm>
          <a:prstGeom prst="rect">
            <a:avLst/>
          </a:prstGeom>
        </p:spPr>
      </p:pic>
    </p:spTree>
    <p:extLst>
      <p:ext uri="{BB962C8B-B14F-4D97-AF65-F5344CB8AC3E}">
        <p14:creationId xmlns:p14="http://schemas.microsoft.com/office/powerpoint/2010/main" val="141782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4B35D-BEEC-E5C9-B488-DAF8E2EF8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D6768-A1F6-3E87-D77C-E86B572251D4}"/>
              </a:ext>
            </a:extLst>
          </p:cNvPr>
          <p:cNvSpPr>
            <a:spLocks noGrp="1"/>
          </p:cNvSpPr>
          <p:nvPr>
            <p:ph type="title"/>
          </p:nvPr>
        </p:nvSpPr>
        <p:spPr/>
        <p:txBody>
          <a:bodyPr/>
          <a:lstStyle/>
          <a:p>
            <a:r>
              <a:rPr lang="el-GR" dirty="0"/>
              <a:t>Η </a:t>
            </a:r>
            <a:r>
              <a:rPr lang="el-GR" dirty="0" err="1"/>
              <a:t>τεχνητη</a:t>
            </a:r>
            <a:r>
              <a:rPr lang="el-GR" dirty="0"/>
              <a:t> </a:t>
            </a:r>
            <a:r>
              <a:rPr lang="el-GR" dirty="0" err="1"/>
              <a:t>νοημοσυνη</a:t>
            </a:r>
            <a:r>
              <a:rPr lang="el-GR" dirty="0"/>
              <a:t> ως </a:t>
            </a:r>
            <a:r>
              <a:rPr lang="el-GR" dirty="0" err="1"/>
              <a:t>εργαλειο</a:t>
            </a:r>
            <a:r>
              <a:rPr lang="el-GR" dirty="0"/>
              <a:t> </a:t>
            </a:r>
            <a:r>
              <a:rPr lang="el-GR" dirty="0" err="1"/>
              <a:t>ελεγχου</a:t>
            </a:r>
            <a:r>
              <a:rPr lang="el-GR" dirty="0"/>
              <a:t> </a:t>
            </a:r>
            <a:r>
              <a:rPr lang="el-GR" dirty="0" err="1"/>
              <a:t>αξιοπιστιασ</a:t>
            </a:r>
            <a:r>
              <a:rPr lang="en-US" dirty="0"/>
              <a:t>- </a:t>
            </a:r>
            <a:r>
              <a:rPr lang="el-GR" dirty="0" err="1"/>
              <a:t>εγκυροτητασ</a:t>
            </a:r>
            <a:endParaRPr lang="en-CY" dirty="0"/>
          </a:p>
        </p:txBody>
      </p:sp>
      <p:sp>
        <p:nvSpPr>
          <p:cNvPr id="3" name="Content Placeholder 2">
            <a:extLst>
              <a:ext uri="{FF2B5EF4-FFF2-40B4-BE49-F238E27FC236}">
                <a16:creationId xmlns:a16="http://schemas.microsoft.com/office/drawing/2014/main" id="{AA52A182-0442-7085-6FD6-F6055991F5A0}"/>
              </a:ext>
            </a:extLst>
          </p:cNvPr>
          <p:cNvSpPr>
            <a:spLocks noGrp="1"/>
          </p:cNvSpPr>
          <p:nvPr>
            <p:ph idx="1"/>
          </p:nvPr>
        </p:nvSpPr>
        <p:spPr/>
        <p:txBody>
          <a:bodyPr/>
          <a:lstStyle/>
          <a:p>
            <a:endParaRPr lang="en-CY" dirty="0"/>
          </a:p>
        </p:txBody>
      </p:sp>
      <p:pic>
        <p:nvPicPr>
          <p:cNvPr id="6" name="Picture 4" descr="ChatGPT English without registration">
            <a:extLst>
              <a:ext uri="{FF2B5EF4-FFF2-40B4-BE49-F238E27FC236}">
                <a16:creationId xmlns:a16="http://schemas.microsoft.com/office/drawing/2014/main" id="{2807DA04-C210-90D4-AC4D-E287C4C3EE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0116" y="2421143"/>
            <a:ext cx="837399" cy="35798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C8E2AF95-7D6B-5B27-4420-F789D4DDC3F5}"/>
              </a:ext>
            </a:extLst>
          </p:cNvPr>
          <p:cNvPicPr>
            <a:picLocks noChangeAspect="1"/>
          </p:cNvPicPr>
          <p:nvPr/>
        </p:nvPicPr>
        <p:blipFill>
          <a:blip r:embed="rId3"/>
          <a:stretch>
            <a:fillRect/>
          </a:stretch>
        </p:blipFill>
        <p:spPr>
          <a:xfrm>
            <a:off x="8729720" y="2298941"/>
            <a:ext cx="2367332" cy="3636963"/>
          </a:xfrm>
          <a:prstGeom prst="rect">
            <a:avLst/>
          </a:prstGeom>
        </p:spPr>
      </p:pic>
      <p:pic>
        <p:nvPicPr>
          <p:cNvPr id="7" name="Picture 6">
            <a:extLst>
              <a:ext uri="{FF2B5EF4-FFF2-40B4-BE49-F238E27FC236}">
                <a16:creationId xmlns:a16="http://schemas.microsoft.com/office/drawing/2014/main" id="{5D29B673-BC5A-6787-D508-385FE91761B5}"/>
              </a:ext>
            </a:extLst>
          </p:cNvPr>
          <p:cNvPicPr>
            <a:picLocks noChangeAspect="1"/>
          </p:cNvPicPr>
          <p:nvPr/>
        </p:nvPicPr>
        <p:blipFill>
          <a:blip r:embed="rId4"/>
          <a:stretch>
            <a:fillRect/>
          </a:stretch>
        </p:blipFill>
        <p:spPr>
          <a:xfrm>
            <a:off x="800100" y="2293126"/>
            <a:ext cx="7358869" cy="4350270"/>
          </a:xfrm>
          <a:prstGeom prst="rect">
            <a:avLst/>
          </a:prstGeom>
        </p:spPr>
      </p:pic>
      <p:sp>
        <p:nvSpPr>
          <p:cNvPr id="8" name="Rectangle 7">
            <a:extLst>
              <a:ext uri="{FF2B5EF4-FFF2-40B4-BE49-F238E27FC236}">
                <a16:creationId xmlns:a16="http://schemas.microsoft.com/office/drawing/2014/main" id="{F1B6568B-544D-5F98-9F84-24AF3584C3D4}"/>
              </a:ext>
            </a:extLst>
          </p:cNvPr>
          <p:cNvSpPr/>
          <p:nvPr/>
        </p:nvSpPr>
        <p:spPr>
          <a:xfrm>
            <a:off x="1045029" y="4590661"/>
            <a:ext cx="7213405" cy="905070"/>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Y"/>
          </a:p>
        </p:txBody>
      </p:sp>
    </p:spTree>
    <p:extLst>
      <p:ext uri="{BB962C8B-B14F-4D97-AF65-F5344CB8AC3E}">
        <p14:creationId xmlns:p14="http://schemas.microsoft.com/office/powerpoint/2010/main" val="39779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C857-9BA9-2E89-27BF-8FA7E40D9397}"/>
              </a:ext>
            </a:extLst>
          </p:cNvPr>
          <p:cNvSpPr>
            <a:spLocks noGrp="1"/>
          </p:cNvSpPr>
          <p:nvPr>
            <p:ph type="title"/>
          </p:nvPr>
        </p:nvSpPr>
        <p:spPr>
          <a:xfrm>
            <a:off x="494521" y="774441"/>
            <a:ext cx="9895951" cy="1033669"/>
          </a:xfrm>
        </p:spPr>
        <p:txBody>
          <a:bodyPr>
            <a:normAutofit/>
          </a:bodyPr>
          <a:lstStyle/>
          <a:p>
            <a:r>
              <a:rPr lang="el-GR" sz="4000" dirty="0" err="1"/>
              <a:t>ΔιαδικαστιΚΑ</a:t>
            </a:r>
            <a:endParaRPr lang="en-CY" sz="4000" dirty="0"/>
          </a:p>
        </p:txBody>
      </p:sp>
      <p:sp>
        <p:nvSpPr>
          <p:cNvPr id="3" name="Content Placeholder 2">
            <a:extLst>
              <a:ext uri="{FF2B5EF4-FFF2-40B4-BE49-F238E27FC236}">
                <a16:creationId xmlns:a16="http://schemas.microsoft.com/office/drawing/2014/main" id="{729CD12F-55C4-E9B6-9638-BDA30A1BA5E2}"/>
              </a:ext>
            </a:extLst>
          </p:cNvPr>
          <p:cNvSpPr>
            <a:spLocks noGrp="1"/>
          </p:cNvSpPr>
          <p:nvPr>
            <p:ph idx="1"/>
          </p:nvPr>
        </p:nvSpPr>
        <p:spPr>
          <a:xfrm>
            <a:off x="666441" y="1398810"/>
            <a:ext cx="9724031" cy="4797720"/>
          </a:xfrm>
        </p:spPr>
        <p:txBody>
          <a:bodyPr anchor="ctr">
            <a:normAutofit/>
          </a:bodyPr>
          <a:lstStyle/>
          <a:p>
            <a:r>
              <a:rPr lang="el-GR" dirty="0"/>
              <a:t>Συνέδριο Δικτύου</a:t>
            </a:r>
          </a:p>
          <a:p>
            <a:pPr lvl="1"/>
            <a:r>
              <a:rPr lang="el-GR" dirty="0"/>
              <a:t>8 Μαΐου 2026</a:t>
            </a:r>
          </a:p>
          <a:p>
            <a:pPr lvl="1"/>
            <a:r>
              <a:rPr lang="el-GR" dirty="0"/>
              <a:t>Παρουσιάσεις από μέλη του Δικτύου (15-20 λεπτά)</a:t>
            </a:r>
          </a:p>
          <a:p>
            <a:r>
              <a:rPr lang="el-GR" dirty="0"/>
              <a:t>Διαδικτυακό Εξειδικευμένο Σεμινάριο</a:t>
            </a:r>
            <a:endParaRPr lang="en-US" dirty="0"/>
          </a:p>
          <a:p>
            <a:r>
              <a:rPr lang="en-US" sz="2000" dirty="0" err="1"/>
              <a:t>Padlets</a:t>
            </a:r>
            <a:r>
              <a:rPr lang="en-US" sz="2000" dirty="0"/>
              <a:t> </a:t>
            </a:r>
          </a:p>
          <a:p>
            <a:pPr lvl="1"/>
            <a:r>
              <a:rPr lang="el-GR" sz="1600" dirty="0"/>
              <a:t>Υλικό: </a:t>
            </a:r>
            <a:r>
              <a:rPr lang="en-US" sz="1600" dirty="0">
                <a:hlinkClick r:id="rId2"/>
              </a:rPr>
              <a:t>https://padlet.com/lperikleous/padlet-p1weou9kv3tio6yx</a:t>
            </a:r>
            <a:r>
              <a:rPr lang="el-GR" sz="1600" dirty="0"/>
              <a:t> </a:t>
            </a:r>
          </a:p>
          <a:p>
            <a:pPr lvl="1"/>
            <a:r>
              <a:rPr lang="el-GR" sz="1600" dirty="0"/>
              <a:t>Δράσεις: </a:t>
            </a:r>
            <a:r>
              <a:rPr lang="en-US" sz="1600" dirty="0">
                <a:hlinkClick r:id="rId3"/>
              </a:rPr>
              <a:t>https://padlet.com/lperikleous/padlet-ekcbpp8orrmh43l5</a:t>
            </a:r>
            <a:r>
              <a:rPr lang="el-GR" sz="1600" dirty="0"/>
              <a:t> </a:t>
            </a:r>
            <a:endParaRPr lang="en-US" sz="1600" dirty="0"/>
          </a:p>
          <a:p>
            <a:pPr lvl="1"/>
            <a:r>
              <a:rPr lang="el-GR" sz="1600" dirty="0"/>
              <a:t>Ανακοινώσεις: </a:t>
            </a:r>
            <a:r>
              <a:rPr lang="en-US" sz="1600" dirty="0">
                <a:hlinkClick r:id="rId4"/>
              </a:rPr>
              <a:t>https://padlet.com/lperikleous/padlet-n49183782uz46ck0</a:t>
            </a:r>
            <a:r>
              <a:rPr lang="en-US" sz="1600" dirty="0"/>
              <a:t> </a:t>
            </a:r>
          </a:p>
          <a:p>
            <a:r>
              <a:rPr lang="el-GR" sz="2000" dirty="0"/>
              <a:t>Δηλώσεις για παρουσιάσεις σε επόμενες συναντήσεις του Δικτύου</a:t>
            </a:r>
          </a:p>
          <a:p>
            <a:pPr lvl="1"/>
            <a:r>
              <a:rPr lang="en-US" sz="1600" dirty="0">
                <a:hlinkClick r:id="rId5"/>
              </a:rPr>
              <a:t>https://forms.office.com/e/YrbkCuqc1k</a:t>
            </a:r>
            <a:r>
              <a:rPr lang="en-US" sz="1600" dirty="0"/>
              <a:t> </a:t>
            </a:r>
          </a:p>
        </p:txBody>
      </p:sp>
    </p:spTree>
    <p:extLst>
      <p:ext uri="{BB962C8B-B14F-4D97-AF65-F5344CB8AC3E}">
        <p14:creationId xmlns:p14="http://schemas.microsoft.com/office/powerpoint/2010/main" val="877789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5EA8-01EA-7B46-B6D0-728CDA1A68D4}"/>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9226C938-9F45-DABC-5A04-5343B27F449B}"/>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B81C31FA-648B-B6D6-0D23-9517A62D8ACC}"/>
              </a:ext>
            </a:extLst>
          </p:cNvPr>
          <p:cNvPicPr>
            <a:picLocks noChangeAspect="1"/>
          </p:cNvPicPr>
          <p:nvPr/>
        </p:nvPicPr>
        <p:blipFill>
          <a:blip r:embed="rId2"/>
          <a:stretch>
            <a:fillRect/>
          </a:stretch>
        </p:blipFill>
        <p:spPr>
          <a:xfrm>
            <a:off x="203049" y="261495"/>
            <a:ext cx="9802593" cy="6335009"/>
          </a:xfrm>
          <a:prstGeom prst="rect">
            <a:avLst/>
          </a:prstGeom>
        </p:spPr>
      </p:pic>
      <p:pic>
        <p:nvPicPr>
          <p:cNvPr id="4" name="Content Placeholder 5">
            <a:extLst>
              <a:ext uri="{FF2B5EF4-FFF2-40B4-BE49-F238E27FC236}">
                <a16:creationId xmlns:a16="http://schemas.microsoft.com/office/drawing/2014/main" id="{79528550-3A6B-35D2-AD9C-F6557AFC8104}"/>
              </a:ext>
            </a:extLst>
          </p:cNvPr>
          <p:cNvPicPr>
            <a:picLocks noChangeAspect="1"/>
          </p:cNvPicPr>
          <p:nvPr/>
        </p:nvPicPr>
        <p:blipFill>
          <a:blip r:embed="rId3"/>
          <a:stretch>
            <a:fillRect/>
          </a:stretch>
        </p:blipFill>
        <p:spPr>
          <a:xfrm>
            <a:off x="9242903" y="1625836"/>
            <a:ext cx="2367332" cy="3636963"/>
          </a:xfrm>
          <a:prstGeom prst="rect">
            <a:avLst/>
          </a:prstGeom>
        </p:spPr>
      </p:pic>
    </p:spTree>
    <p:extLst>
      <p:ext uri="{BB962C8B-B14F-4D97-AF65-F5344CB8AC3E}">
        <p14:creationId xmlns:p14="http://schemas.microsoft.com/office/powerpoint/2010/main" val="4062347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9943-D6DF-DE81-EAE9-B5F281A80B32}"/>
              </a:ext>
            </a:extLst>
          </p:cNvPr>
          <p:cNvSpPr>
            <a:spLocks noGrp="1"/>
          </p:cNvSpPr>
          <p:nvPr>
            <p:ph type="title"/>
          </p:nvPr>
        </p:nvSpPr>
        <p:spPr/>
        <p:txBody>
          <a:bodyPr/>
          <a:lstStyle/>
          <a:p>
            <a:r>
              <a:rPr lang="el-GR" dirty="0" err="1"/>
              <a:t>Παραισθησεισ</a:t>
            </a:r>
            <a:r>
              <a:rPr lang="el-GR" dirty="0"/>
              <a:t> </a:t>
            </a:r>
            <a:r>
              <a:rPr lang="el-GR" dirty="0" err="1"/>
              <a:t>τεχνητησ</a:t>
            </a:r>
            <a:r>
              <a:rPr lang="el-GR" dirty="0"/>
              <a:t> </a:t>
            </a:r>
            <a:r>
              <a:rPr lang="el-GR" dirty="0" err="1"/>
              <a:t>νοημοσυνησ</a:t>
            </a:r>
            <a:r>
              <a:rPr lang="el-GR" dirty="0"/>
              <a:t> </a:t>
            </a:r>
            <a:r>
              <a:rPr lang="en-US" dirty="0"/>
              <a:t>(Ai hallucinations)</a:t>
            </a:r>
            <a:endParaRPr lang="en-CY" dirty="0"/>
          </a:p>
        </p:txBody>
      </p:sp>
      <p:sp>
        <p:nvSpPr>
          <p:cNvPr id="3" name="Content Placeholder 2">
            <a:extLst>
              <a:ext uri="{FF2B5EF4-FFF2-40B4-BE49-F238E27FC236}">
                <a16:creationId xmlns:a16="http://schemas.microsoft.com/office/drawing/2014/main" id="{E0EEB5FE-4D3B-E40E-CF44-06D1B7370BA3}"/>
              </a:ext>
            </a:extLst>
          </p:cNvPr>
          <p:cNvSpPr>
            <a:spLocks noGrp="1"/>
          </p:cNvSpPr>
          <p:nvPr>
            <p:ph idx="1"/>
          </p:nvPr>
        </p:nvSpPr>
        <p:spPr>
          <a:xfrm>
            <a:off x="700635" y="2293126"/>
            <a:ext cx="5021739" cy="3827756"/>
          </a:xfrm>
        </p:spPr>
        <p:style>
          <a:lnRef idx="2">
            <a:schemeClr val="dk1"/>
          </a:lnRef>
          <a:fillRef idx="1">
            <a:schemeClr val="lt1"/>
          </a:fillRef>
          <a:effectRef idx="0">
            <a:schemeClr val="dk1"/>
          </a:effectRef>
          <a:fontRef idx="minor">
            <a:schemeClr val="dk1"/>
          </a:fontRef>
        </p:style>
        <p:txBody>
          <a:bodyPr>
            <a:normAutofit lnSpcReduction="10000"/>
          </a:bodyPr>
          <a:lstStyle/>
          <a:p>
            <a:r>
              <a:rPr lang="el-GR" sz="1400" dirty="0"/>
              <a:t>Επινοημένες αναφορές</a:t>
            </a:r>
            <a:endParaRPr lang="en-US" sz="1400" dirty="0"/>
          </a:p>
          <a:p>
            <a:pPr lvl="1"/>
            <a:r>
              <a:rPr lang="el-GR" sz="1200" dirty="0"/>
              <a:t>Ένα ΑΙ μπορεί να εφεύρει έναν τίτλο επιστημονικού άρθρου ή βιβλίου που φαίνεται αληθινός αλλά δεν υπάρχει.</a:t>
            </a:r>
            <a:endParaRPr lang="en-US" sz="1200" dirty="0"/>
          </a:p>
          <a:p>
            <a:r>
              <a:rPr lang="el-GR" sz="1400" dirty="0"/>
              <a:t>Λάθος γεγονότα με αυτοπεποίθηση</a:t>
            </a:r>
            <a:endParaRPr lang="en-US" sz="1400" dirty="0"/>
          </a:p>
          <a:p>
            <a:pPr lvl="1"/>
            <a:r>
              <a:rPr lang="el-GR" sz="1200" dirty="0"/>
              <a:t>Να πει π.χ. «Στο βιβλίο το Αγόρι με τις Ριγέ Πιτζάμες, ο πατέρας του </a:t>
            </a:r>
            <a:r>
              <a:rPr lang="el-GR" sz="1200" dirty="0" err="1"/>
              <a:t>Μπρούνο</a:t>
            </a:r>
            <a:r>
              <a:rPr lang="el-GR" sz="1200" dirty="0"/>
              <a:t> δεν ήξερε τι συνέβαινε με τους Εβραίους» (ενώ στην πραγματικότητα δεν μπορεί να μην γνώριζε).</a:t>
            </a:r>
            <a:endParaRPr lang="en-US" sz="1200" dirty="0"/>
          </a:p>
          <a:p>
            <a:r>
              <a:rPr lang="el-GR" sz="1400" dirty="0"/>
              <a:t>Σύγχυση πληροφοριών</a:t>
            </a:r>
            <a:endParaRPr lang="en-US" sz="1400" dirty="0"/>
          </a:p>
          <a:p>
            <a:pPr lvl="1"/>
            <a:r>
              <a:rPr lang="el-GR" sz="1200" dirty="0"/>
              <a:t>Να αποδώσει μια φράση σε λάθος άτομο ή να αναμείξει δύο διαφορετικά γεγονότα σε ένα.</a:t>
            </a:r>
            <a:endParaRPr lang="en-US" sz="1200" dirty="0"/>
          </a:p>
          <a:p>
            <a:r>
              <a:rPr lang="el-GR" sz="1400" dirty="0" err="1"/>
              <a:t>Υπερ</a:t>
            </a:r>
            <a:r>
              <a:rPr lang="el-GR" sz="1400" dirty="0"/>
              <a:t>-ερμηνεία</a:t>
            </a:r>
            <a:endParaRPr lang="en-US" sz="1400" dirty="0"/>
          </a:p>
          <a:p>
            <a:pPr lvl="1"/>
            <a:r>
              <a:rPr lang="el-GR" sz="1200" dirty="0"/>
              <a:t>Να βγάζει συμπεράσματα ή </a:t>
            </a:r>
            <a:r>
              <a:rPr lang="el-GR" sz="1200" dirty="0" err="1"/>
              <a:t>αιτιακές</a:t>
            </a:r>
            <a:r>
              <a:rPr lang="el-GR" sz="1200" dirty="0"/>
              <a:t> σχέσεις που δεν υπάρχουν στο αρχικό κείμενο/δεδομένο.</a:t>
            </a:r>
            <a:endParaRPr lang="en-CY" sz="1200" dirty="0"/>
          </a:p>
        </p:txBody>
      </p:sp>
      <p:sp>
        <p:nvSpPr>
          <p:cNvPr id="4" name="Content Placeholder 2">
            <a:extLst>
              <a:ext uri="{FF2B5EF4-FFF2-40B4-BE49-F238E27FC236}">
                <a16:creationId xmlns:a16="http://schemas.microsoft.com/office/drawing/2014/main" id="{0CEBC07C-B353-AB75-4552-CD5397722C20}"/>
              </a:ext>
            </a:extLst>
          </p:cNvPr>
          <p:cNvSpPr txBox="1">
            <a:spLocks/>
          </p:cNvSpPr>
          <p:nvPr/>
        </p:nvSpPr>
        <p:spPr>
          <a:xfrm>
            <a:off x="6213987" y="2299816"/>
            <a:ext cx="5513352" cy="3636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l-GR" sz="1400" dirty="0"/>
              <a:t>Τα μοντέλα ΤΝ δημιουργούν κείμενο προβλέποντας ποια λέξη είναι πιο πιθανό να ακολουθήσει, με βάση τα πρότυπα στα δεδομένα εκπαίδευσης.</a:t>
            </a:r>
            <a:endParaRPr lang="en-US" sz="1400" dirty="0"/>
          </a:p>
          <a:p>
            <a:r>
              <a:rPr lang="el-GR" sz="1400" dirty="0"/>
              <a:t>Δεν «ξέρουν» εκ φύσεως τι είναι αληθινό και τι ψευδές.</a:t>
            </a:r>
            <a:r>
              <a:rPr lang="en-US" sz="1400" dirty="0"/>
              <a:t> </a:t>
            </a:r>
          </a:p>
          <a:p>
            <a:r>
              <a:rPr lang="el-GR" sz="1400" dirty="0"/>
              <a:t>Αν τα δεδομένα είναι ελλιπή, αντιφατικά ή αν η ερώτηση ξεπερνά τα όρια γνώσης τους, το μοντέλο μπορεί να «συμπληρώσει τα κενά» με κάτι που ακούγεται λογικό αλλά είναι λάθος.</a:t>
            </a:r>
            <a:endParaRPr lang="en-CY" sz="1400" dirty="0"/>
          </a:p>
        </p:txBody>
      </p:sp>
    </p:spTree>
    <p:extLst>
      <p:ext uri="{BB962C8B-B14F-4D97-AF65-F5344CB8AC3E}">
        <p14:creationId xmlns:p14="http://schemas.microsoft.com/office/powerpoint/2010/main" val="53756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F8A8-0A63-C6BB-59ED-6A4FADFFD133}"/>
              </a:ext>
            </a:extLst>
          </p:cNvPr>
          <p:cNvSpPr>
            <a:spLocks noGrp="1"/>
          </p:cNvSpPr>
          <p:nvPr>
            <p:ph type="title"/>
          </p:nvPr>
        </p:nvSpPr>
        <p:spPr/>
        <p:txBody>
          <a:bodyPr/>
          <a:lstStyle/>
          <a:p>
            <a:r>
              <a:rPr lang="el-GR" cap="none" dirty="0"/>
              <a:t>Πόσο αξιόπιστη πηγή είναι το βιβλίο </a:t>
            </a:r>
            <a:r>
              <a:rPr lang="en-US" cap="none" dirty="0"/>
              <a:t>Brief history of Russia (Mikhail Pokrovsky- </a:t>
            </a:r>
            <a:r>
              <a:rPr lang="el-GR" cap="none" dirty="0"/>
              <a:t>Σοβιετικός ιστορικός</a:t>
            </a:r>
            <a:r>
              <a:rPr lang="en-US" cap="none" dirty="0"/>
              <a:t>)</a:t>
            </a:r>
            <a:r>
              <a:rPr lang="el-GR" cap="none" dirty="0"/>
              <a:t>;</a:t>
            </a:r>
            <a:endParaRPr lang="en-CY" cap="none" dirty="0"/>
          </a:p>
        </p:txBody>
      </p:sp>
      <p:sp>
        <p:nvSpPr>
          <p:cNvPr id="3" name="Content Placeholder 2">
            <a:extLst>
              <a:ext uri="{FF2B5EF4-FFF2-40B4-BE49-F238E27FC236}">
                <a16:creationId xmlns:a16="http://schemas.microsoft.com/office/drawing/2014/main" id="{2DAF306A-363D-85C8-D8C6-715056AC8F7F}"/>
              </a:ext>
            </a:extLst>
          </p:cNvPr>
          <p:cNvSpPr>
            <a:spLocks noGrp="1"/>
          </p:cNvSpPr>
          <p:nvPr>
            <p:ph idx="1"/>
          </p:nvPr>
        </p:nvSpPr>
        <p:spPr/>
        <p:txBody>
          <a:bodyPr/>
          <a:lstStyle/>
          <a:p>
            <a:endParaRPr lang="en-CY" dirty="0"/>
          </a:p>
        </p:txBody>
      </p:sp>
      <p:pic>
        <p:nvPicPr>
          <p:cNvPr id="5" name="Picture 4">
            <a:extLst>
              <a:ext uri="{FF2B5EF4-FFF2-40B4-BE49-F238E27FC236}">
                <a16:creationId xmlns:a16="http://schemas.microsoft.com/office/drawing/2014/main" id="{CF6B7FC5-2E8E-D3F4-6E78-F26C947B1FB5}"/>
              </a:ext>
            </a:extLst>
          </p:cNvPr>
          <p:cNvPicPr>
            <a:picLocks noChangeAspect="1"/>
          </p:cNvPicPr>
          <p:nvPr/>
        </p:nvPicPr>
        <p:blipFill>
          <a:blip r:embed="rId2"/>
          <a:stretch>
            <a:fillRect/>
          </a:stretch>
        </p:blipFill>
        <p:spPr>
          <a:xfrm>
            <a:off x="314970" y="2249583"/>
            <a:ext cx="7296829" cy="2696338"/>
          </a:xfrm>
          <a:prstGeom prst="rect">
            <a:avLst/>
          </a:prstGeom>
        </p:spPr>
      </p:pic>
      <p:pic>
        <p:nvPicPr>
          <p:cNvPr id="7" name="Picture 6">
            <a:extLst>
              <a:ext uri="{FF2B5EF4-FFF2-40B4-BE49-F238E27FC236}">
                <a16:creationId xmlns:a16="http://schemas.microsoft.com/office/drawing/2014/main" id="{C76D914E-1BF5-CF18-F80B-1B6C687F6A7C}"/>
              </a:ext>
            </a:extLst>
          </p:cNvPr>
          <p:cNvPicPr>
            <a:picLocks noChangeAspect="1"/>
          </p:cNvPicPr>
          <p:nvPr/>
        </p:nvPicPr>
        <p:blipFill>
          <a:blip r:embed="rId3"/>
          <a:stretch>
            <a:fillRect/>
          </a:stretch>
        </p:blipFill>
        <p:spPr>
          <a:xfrm>
            <a:off x="6327285" y="3664156"/>
            <a:ext cx="5837014" cy="2941808"/>
          </a:xfrm>
          <a:prstGeom prst="rect">
            <a:avLst/>
          </a:prstGeom>
        </p:spPr>
      </p:pic>
      <p:sp>
        <p:nvSpPr>
          <p:cNvPr id="8" name="Rectangle 7">
            <a:extLst>
              <a:ext uri="{FF2B5EF4-FFF2-40B4-BE49-F238E27FC236}">
                <a16:creationId xmlns:a16="http://schemas.microsoft.com/office/drawing/2014/main" id="{A7AD3273-1CBB-49FB-759B-C2DB29717E93}"/>
              </a:ext>
            </a:extLst>
          </p:cNvPr>
          <p:cNvSpPr/>
          <p:nvPr/>
        </p:nvSpPr>
        <p:spPr>
          <a:xfrm>
            <a:off x="410547" y="2593910"/>
            <a:ext cx="6839339" cy="513184"/>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Y"/>
          </a:p>
        </p:txBody>
      </p:sp>
      <p:sp>
        <p:nvSpPr>
          <p:cNvPr id="9" name="Rectangle 8">
            <a:extLst>
              <a:ext uri="{FF2B5EF4-FFF2-40B4-BE49-F238E27FC236}">
                <a16:creationId xmlns:a16="http://schemas.microsoft.com/office/drawing/2014/main" id="{D71EFB4D-9FB2-1BF9-A386-75ECA926DB47}"/>
              </a:ext>
            </a:extLst>
          </p:cNvPr>
          <p:cNvSpPr/>
          <p:nvPr/>
        </p:nvSpPr>
        <p:spPr>
          <a:xfrm>
            <a:off x="6289964" y="4777063"/>
            <a:ext cx="5737196" cy="914609"/>
          </a:xfrm>
          <a:prstGeom prst="rect">
            <a:avLst/>
          </a:prstGeom>
          <a:noFill/>
          <a:ln w="38100">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Y"/>
          </a:p>
        </p:txBody>
      </p:sp>
      <p:pic>
        <p:nvPicPr>
          <p:cNvPr id="10" name="Picture 4" descr="ChatGPT English without registration">
            <a:extLst>
              <a:ext uri="{FF2B5EF4-FFF2-40B4-BE49-F238E27FC236}">
                <a16:creationId xmlns:a16="http://schemas.microsoft.com/office/drawing/2014/main" id="{9A3CD5FF-088C-EE58-3069-8235BF3AF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5463" y="2739411"/>
            <a:ext cx="837399" cy="357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A27B7B7-ECF3-1C63-87F1-E8863C557093}"/>
              </a:ext>
            </a:extLst>
          </p:cNvPr>
          <p:cNvPicPr>
            <a:picLocks noChangeAspect="1"/>
          </p:cNvPicPr>
          <p:nvPr/>
        </p:nvPicPr>
        <p:blipFill>
          <a:blip r:embed="rId5"/>
          <a:stretch>
            <a:fillRect/>
          </a:stretch>
        </p:blipFill>
        <p:spPr>
          <a:xfrm>
            <a:off x="4764681" y="5377468"/>
            <a:ext cx="1501682" cy="403437"/>
          </a:xfrm>
          <a:prstGeom prst="rect">
            <a:avLst/>
          </a:prstGeom>
        </p:spPr>
      </p:pic>
    </p:spTree>
    <p:extLst>
      <p:ext uri="{BB962C8B-B14F-4D97-AF65-F5344CB8AC3E}">
        <p14:creationId xmlns:p14="http://schemas.microsoft.com/office/powerpoint/2010/main" val="927854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3F87-ACD8-6F68-1F2D-6996DB80C7B3}"/>
              </a:ext>
            </a:extLst>
          </p:cNvPr>
          <p:cNvSpPr>
            <a:spLocks noGrp="1"/>
          </p:cNvSpPr>
          <p:nvPr>
            <p:ph type="title"/>
          </p:nvPr>
        </p:nvSpPr>
        <p:spPr/>
        <p:txBody>
          <a:bodyPr/>
          <a:lstStyle/>
          <a:p>
            <a:r>
              <a:rPr lang="el-GR" dirty="0"/>
              <a:t>Με ποια </a:t>
            </a:r>
            <a:r>
              <a:rPr lang="el-GR" dirty="0" err="1"/>
              <a:t>κριτηρια</a:t>
            </a:r>
            <a:r>
              <a:rPr lang="el-GR" dirty="0"/>
              <a:t> </a:t>
            </a:r>
            <a:r>
              <a:rPr lang="el-GR" dirty="0" err="1"/>
              <a:t>αποφασιζουμε</a:t>
            </a:r>
            <a:r>
              <a:rPr lang="el-GR" dirty="0"/>
              <a:t> για την </a:t>
            </a:r>
            <a:r>
              <a:rPr lang="el-GR" dirty="0" err="1"/>
              <a:t>αξιοπιστια</a:t>
            </a:r>
            <a:r>
              <a:rPr lang="el-GR" dirty="0"/>
              <a:t> </a:t>
            </a:r>
            <a:r>
              <a:rPr lang="el-GR" dirty="0" err="1"/>
              <a:t>μιασ</a:t>
            </a:r>
            <a:r>
              <a:rPr lang="el-GR" dirty="0"/>
              <a:t> </a:t>
            </a:r>
            <a:r>
              <a:rPr lang="el-GR" dirty="0" err="1"/>
              <a:t>πηγησ</a:t>
            </a:r>
            <a:r>
              <a:rPr lang="el-GR" dirty="0"/>
              <a:t>;</a:t>
            </a:r>
            <a:endParaRPr lang="en-US" dirty="0"/>
          </a:p>
        </p:txBody>
      </p:sp>
      <p:sp>
        <p:nvSpPr>
          <p:cNvPr id="3" name="Content Placeholder 2">
            <a:extLst>
              <a:ext uri="{FF2B5EF4-FFF2-40B4-BE49-F238E27FC236}">
                <a16:creationId xmlns:a16="http://schemas.microsoft.com/office/drawing/2014/main" id="{1EFA2C49-2E77-7C15-1ED9-DEA6D7CBCC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721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C1CB-2762-12A0-CA4E-A3122B39EC0A}"/>
              </a:ext>
            </a:extLst>
          </p:cNvPr>
          <p:cNvSpPr>
            <a:spLocks noGrp="1"/>
          </p:cNvSpPr>
          <p:nvPr>
            <p:ph type="title"/>
          </p:nvPr>
        </p:nvSpPr>
        <p:spPr>
          <a:xfrm>
            <a:off x="750367" y="729760"/>
            <a:ext cx="10691265" cy="1371030"/>
          </a:xfrm>
        </p:spPr>
        <p:txBody>
          <a:bodyPr/>
          <a:lstStyle/>
          <a:p>
            <a:r>
              <a:rPr lang="el-GR" dirty="0" err="1"/>
              <a:t>Κριτηρια</a:t>
            </a:r>
            <a:r>
              <a:rPr lang="el-GR" dirty="0"/>
              <a:t> </a:t>
            </a:r>
            <a:r>
              <a:rPr lang="el-GR" dirty="0" err="1"/>
              <a:t>αξιοπιστιασ</a:t>
            </a:r>
            <a:r>
              <a:rPr lang="el-GR" dirty="0"/>
              <a:t>- </a:t>
            </a:r>
            <a:r>
              <a:rPr lang="el-GR" dirty="0" err="1"/>
              <a:t>εγκυροτητασ</a:t>
            </a:r>
            <a:endParaRPr lang="x-none" dirty="0"/>
          </a:p>
        </p:txBody>
      </p:sp>
      <p:sp>
        <p:nvSpPr>
          <p:cNvPr id="3" name="Content Placeholder 2">
            <a:extLst>
              <a:ext uri="{FF2B5EF4-FFF2-40B4-BE49-F238E27FC236}">
                <a16:creationId xmlns:a16="http://schemas.microsoft.com/office/drawing/2014/main" id="{D8A84759-5E85-A010-02DB-408A89888954}"/>
              </a:ext>
            </a:extLst>
          </p:cNvPr>
          <p:cNvSpPr>
            <a:spLocks noGrp="1"/>
          </p:cNvSpPr>
          <p:nvPr>
            <p:ph idx="1"/>
          </p:nvPr>
        </p:nvSpPr>
        <p:spPr>
          <a:xfrm>
            <a:off x="843346" y="1300799"/>
            <a:ext cx="10801258" cy="5330522"/>
          </a:xfrm>
        </p:spPr>
        <p:txBody>
          <a:bodyPr>
            <a:normAutofit/>
          </a:bodyPr>
          <a:lstStyle/>
          <a:p>
            <a:r>
              <a:rPr lang="el-GR" sz="1800" dirty="0"/>
              <a:t>Ο/η δημιουργός της πηγής</a:t>
            </a:r>
          </a:p>
          <a:p>
            <a:pPr lvl="1"/>
            <a:r>
              <a:rPr lang="el-GR" sz="1600" dirty="0"/>
              <a:t>Είναι σε θέση να γνωρίζει;</a:t>
            </a:r>
          </a:p>
          <a:p>
            <a:pPr lvl="1"/>
            <a:r>
              <a:rPr lang="el-GR" sz="1600" dirty="0"/>
              <a:t>Είναι προκατειλημμένος/προκατειλημμένη;</a:t>
            </a:r>
          </a:p>
          <a:p>
            <a:r>
              <a:rPr lang="el-GR" sz="1800" dirty="0"/>
              <a:t>Χρόνος</a:t>
            </a:r>
          </a:p>
          <a:p>
            <a:pPr lvl="1"/>
            <a:r>
              <a:rPr lang="el-GR" sz="1600" dirty="0"/>
              <a:t>Πότε δημιουργήθηκε η πηγή; </a:t>
            </a:r>
          </a:p>
          <a:p>
            <a:pPr lvl="1"/>
            <a:r>
              <a:rPr lang="el-GR" sz="1600" dirty="0"/>
              <a:t>Υπάρχει περίπτωση κάποιες από τις πληροφορίες να έχουν αναθεωρηθεί; </a:t>
            </a:r>
          </a:p>
          <a:p>
            <a:r>
              <a:rPr lang="el-GR" sz="1800" dirty="0"/>
              <a:t>Είδος της πηγής</a:t>
            </a:r>
          </a:p>
          <a:p>
            <a:pPr lvl="1"/>
            <a:r>
              <a:rPr lang="el-GR" sz="1600" dirty="0"/>
              <a:t>Είδος της πηγής (π.χ. επιστημονικό κείμενο, δημοσιογραφικό, ιστοσελίδα).</a:t>
            </a:r>
          </a:p>
          <a:p>
            <a:pPr lvl="1"/>
            <a:r>
              <a:rPr lang="el-GR" sz="1600" dirty="0"/>
              <a:t>Υπάρχει διαδικασία ελέγχου των πληροφοριών που δίνει η πηγή (π.χ. επιστημονικό άρθρο, εγκυκλοπαίδεια);</a:t>
            </a:r>
          </a:p>
          <a:p>
            <a:pPr lvl="1"/>
            <a:r>
              <a:rPr lang="el-GR" sz="1600" dirty="0"/>
              <a:t>Από πού προέρχεται η πηγή (αξιοπιστία του χώρου από τον οποίο προέρχεται η πηγή - π.χ. ένα επιστημονικό περιοδικό ή ένας σοβαρός οργανισμός δίνουν μεγαλύτερη έμφαση στην αξιοπιστία και την εγκυρότητα);</a:t>
            </a:r>
          </a:p>
          <a:p>
            <a:pPr marL="0" indent="0">
              <a:buNone/>
            </a:pPr>
            <a:endParaRPr lang="x-none" sz="1800" dirty="0"/>
          </a:p>
        </p:txBody>
      </p:sp>
    </p:spTree>
    <p:extLst>
      <p:ext uri="{BB962C8B-B14F-4D97-AF65-F5344CB8AC3E}">
        <p14:creationId xmlns:p14="http://schemas.microsoft.com/office/powerpoint/2010/main" val="1590250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5BCC-3C03-1F12-DB4C-0B05B5928288}"/>
              </a:ext>
            </a:extLst>
          </p:cNvPr>
          <p:cNvSpPr>
            <a:spLocks noGrp="1"/>
          </p:cNvSpPr>
          <p:nvPr>
            <p:ph type="title"/>
          </p:nvPr>
        </p:nvSpPr>
        <p:spPr>
          <a:xfrm>
            <a:off x="750367" y="744814"/>
            <a:ext cx="10691265" cy="1371030"/>
          </a:xfrm>
        </p:spPr>
        <p:txBody>
          <a:bodyPr/>
          <a:lstStyle/>
          <a:p>
            <a:r>
              <a:rPr lang="el-GR" dirty="0" err="1"/>
              <a:t>Κριτηρια</a:t>
            </a:r>
            <a:r>
              <a:rPr lang="el-GR" dirty="0"/>
              <a:t> </a:t>
            </a:r>
            <a:r>
              <a:rPr lang="el-GR" dirty="0" err="1"/>
              <a:t>αξιοπιστιασ</a:t>
            </a:r>
            <a:endParaRPr lang="x-none" dirty="0"/>
          </a:p>
        </p:txBody>
      </p:sp>
      <p:sp>
        <p:nvSpPr>
          <p:cNvPr id="3" name="Content Placeholder 2">
            <a:extLst>
              <a:ext uri="{FF2B5EF4-FFF2-40B4-BE49-F238E27FC236}">
                <a16:creationId xmlns:a16="http://schemas.microsoft.com/office/drawing/2014/main" id="{0CE52947-F4D9-C2F2-8FF3-AA00663F4F91}"/>
              </a:ext>
            </a:extLst>
          </p:cNvPr>
          <p:cNvSpPr>
            <a:spLocks noGrp="1"/>
          </p:cNvSpPr>
          <p:nvPr>
            <p:ph idx="1"/>
          </p:nvPr>
        </p:nvSpPr>
        <p:spPr>
          <a:xfrm>
            <a:off x="612717" y="1265615"/>
            <a:ext cx="9308034" cy="5047129"/>
          </a:xfrm>
        </p:spPr>
        <p:txBody>
          <a:bodyPr>
            <a:normAutofit lnSpcReduction="10000"/>
          </a:bodyPr>
          <a:lstStyle/>
          <a:p>
            <a:r>
              <a:rPr lang="el-GR" sz="1800" dirty="0"/>
              <a:t>Ακροατήριο και σκοπός </a:t>
            </a:r>
          </a:p>
          <a:p>
            <a:pPr lvl="1"/>
            <a:r>
              <a:rPr lang="el-GR" dirty="0"/>
              <a:t>Ακροατήριο στο οποίο απευθύνεται η πηγή.</a:t>
            </a:r>
          </a:p>
          <a:p>
            <a:pPr lvl="1"/>
            <a:r>
              <a:rPr lang="el-GR" dirty="0"/>
              <a:t>Ο σκοπός για τον οποίο δημιουργήθηκε η πηγή.</a:t>
            </a:r>
          </a:p>
          <a:p>
            <a:r>
              <a:rPr lang="el-GR" sz="1800" dirty="0"/>
              <a:t>Τεκμηρίωση και διαφάνεια</a:t>
            </a:r>
          </a:p>
          <a:p>
            <a:pPr lvl="1"/>
            <a:r>
              <a:rPr lang="el-GR" dirty="0"/>
              <a:t>Μπορούμε να ξέρουμε από πού προέρχονται οι πληροφορίες της πηγής (αναφορές στις δικές της πηγές); </a:t>
            </a:r>
          </a:p>
          <a:p>
            <a:pPr lvl="1"/>
            <a:r>
              <a:rPr lang="el-GR" dirty="0"/>
              <a:t>Είναι αξιόπιστες αυτές οι πληροφορίες; </a:t>
            </a:r>
          </a:p>
          <a:p>
            <a:pPr lvl="1"/>
            <a:r>
              <a:rPr lang="el-GR" dirty="0"/>
              <a:t>Τεκμηριώνει η πηγή τους ισχυρισμούς της; </a:t>
            </a:r>
          </a:p>
          <a:p>
            <a:r>
              <a:rPr lang="el-GR" sz="1800" dirty="0"/>
              <a:t>Αντικειμενικότητα και προκατάληψη.</a:t>
            </a:r>
          </a:p>
          <a:p>
            <a:pPr lvl="1"/>
            <a:r>
              <a:rPr lang="el-GR" dirty="0"/>
              <a:t>Φαίνεται να είναι αντικειμενική η πηγή;</a:t>
            </a:r>
          </a:p>
          <a:p>
            <a:pPr lvl="1"/>
            <a:r>
              <a:rPr lang="el-GR" dirty="0"/>
              <a:t>Υπάρχουν ενδείξεις προκατάληψης σε αυτήν; </a:t>
            </a:r>
          </a:p>
          <a:p>
            <a:r>
              <a:rPr lang="el-GR" sz="1800" dirty="0"/>
              <a:t>Σύγκριση με άλλες πηγές.</a:t>
            </a:r>
          </a:p>
          <a:p>
            <a:pPr lvl="1"/>
            <a:r>
              <a:rPr lang="el-GR" dirty="0"/>
              <a:t>Συμφωνεί με άλλες αξιόπιστες πηγές αυτή η πηγή; </a:t>
            </a:r>
          </a:p>
          <a:p>
            <a:endParaRPr lang="x-none" dirty="0"/>
          </a:p>
        </p:txBody>
      </p:sp>
    </p:spTree>
    <p:extLst>
      <p:ext uri="{BB962C8B-B14F-4D97-AF65-F5344CB8AC3E}">
        <p14:creationId xmlns:p14="http://schemas.microsoft.com/office/powerpoint/2010/main" val="377190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4C33-3D88-4135-16B2-68D8D315977D}"/>
              </a:ext>
            </a:extLst>
          </p:cNvPr>
          <p:cNvSpPr>
            <a:spLocks noGrp="1"/>
          </p:cNvSpPr>
          <p:nvPr>
            <p:ph type="title"/>
          </p:nvPr>
        </p:nvSpPr>
        <p:spPr>
          <a:xfrm>
            <a:off x="356579" y="822396"/>
            <a:ext cx="2530178" cy="4272816"/>
          </a:xfrm>
        </p:spPr>
        <p:txBody>
          <a:bodyPr>
            <a:normAutofit/>
          </a:bodyPr>
          <a:lstStyle/>
          <a:p>
            <a:pPr marR="0" lvl="0" defTabSz="457200" rtl="0" eaLnBrk="1" fontAlgn="auto" latinLnBrk="0" hangingPunct="1">
              <a:lnSpc>
                <a:spcPct val="100000"/>
              </a:lnSpc>
              <a:spcBef>
                <a:spcPts val="1000"/>
              </a:spcBef>
              <a:spcAft>
                <a:spcPts val="0"/>
              </a:spcAft>
              <a:tabLst/>
              <a:defRPr/>
            </a:pPr>
            <a:r>
              <a:rPr kumimoji="0" lang="el-GR"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Ο/η δημιουργός της πηγής</a:t>
            </a:r>
            <a:br>
              <a:rPr kumimoji="0" lang="el-GR"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σε θέση να γνωρίζει;</a:t>
            </a: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προκατειλημμένος/ προκατειλημμένη;</a:t>
            </a: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endParaRPr lang="en-US" sz="3200" dirty="0"/>
          </a:p>
        </p:txBody>
      </p:sp>
      <p:sp>
        <p:nvSpPr>
          <p:cNvPr id="3" name="Content Placeholder 2">
            <a:extLst>
              <a:ext uri="{FF2B5EF4-FFF2-40B4-BE49-F238E27FC236}">
                <a16:creationId xmlns:a16="http://schemas.microsoft.com/office/drawing/2014/main" id="{B32D0B1C-8B40-86C1-517E-59AD404228AB}"/>
              </a:ext>
            </a:extLst>
          </p:cNvPr>
          <p:cNvSpPr>
            <a:spLocks noGrp="1"/>
          </p:cNvSpPr>
          <p:nvPr>
            <p:ph idx="1"/>
          </p:nvPr>
        </p:nvSpPr>
        <p:spPr>
          <a:xfrm>
            <a:off x="3918180" y="538843"/>
            <a:ext cx="7518024" cy="5758071"/>
          </a:xfrm>
        </p:spPr>
        <p:txBody>
          <a:bodyPr>
            <a:normAutofit/>
          </a:bodyPr>
          <a:lstStyle/>
          <a:p>
            <a:endParaRPr lang="en-US" sz="4000" dirty="0"/>
          </a:p>
        </p:txBody>
      </p:sp>
      <p:pic>
        <p:nvPicPr>
          <p:cNvPr id="4" name="Picture 3">
            <a:extLst>
              <a:ext uri="{FF2B5EF4-FFF2-40B4-BE49-F238E27FC236}">
                <a16:creationId xmlns:a16="http://schemas.microsoft.com/office/drawing/2014/main" id="{72FDC9B4-C9E6-9086-307E-EC88BB56F5E3}"/>
              </a:ext>
            </a:extLst>
          </p:cNvPr>
          <p:cNvPicPr>
            <a:picLocks noChangeAspect="1"/>
          </p:cNvPicPr>
          <p:nvPr/>
        </p:nvPicPr>
        <p:blipFill>
          <a:blip r:embed="rId2"/>
          <a:stretch>
            <a:fillRect/>
          </a:stretch>
        </p:blipFill>
        <p:spPr>
          <a:xfrm>
            <a:off x="3983494" y="723900"/>
            <a:ext cx="7672904" cy="5317557"/>
          </a:xfrm>
          <a:prstGeom prst="rect">
            <a:avLst/>
          </a:prstGeom>
        </p:spPr>
      </p:pic>
    </p:spTree>
    <p:extLst>
      <p:ext uri="{BB962C8B-B14F-4D97-AF65-F5344CB8AC3E}">
        <p14:creationId xmlns:p14="http://schemas.microsoft.com/office/powerpoint/2010/main" val="3256711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A39A-AA0E-101D-7BB8-DA132F25B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DF9DB-0DB3-209B-CF67-DB3D9CD86515}"/>
              </a:ext>
            </a:extLst>
          </p:cNvPr>
          <p:cNvSpPr>
            <a:spLocks noGrp="1"/>
          </p:cNvSpPr>
          <p:nvPr>
            <p:ph type="title"/>
          </p:nvPr>
        </p:nvSpPr>
        <p:spPr>
          <a:xfrm>
            <a:off x="210993" y="674912"/>
            <a:ext cx="2766946" cy="4272816"/>
          </a:xfrm>
        </p:spPr>
        <p:txBody>
          <a:bodyPr>
            <a:normAutofit/>
          </a:bodyPr>
          <a:lstStyle/>
          <a:p>
            <a:pPr marR="0" lvl="0" algn="l" defTabSz="457200" rtl="0" eaLnBrk="1" fontAlgn="auto" latinLnBrk="0" hangingPunct="1">
              <a:lnSpc>
                <a:spcPct val="100000"/>
              </a:lnSpc>
              <a:spcBef>
                <a:spcPts val="1000"/>
              </a:spcBef>
              <a:spcAft>
                <a:spcPts val="0"/>
              </a:spcAft>
              <a:buClr>
                <a:srgbClr val="A5B592"/>
              </a:buClr>
              <a:buSzTx/>
              <a:tabLst/>
              <a:defRPr/>
            </a:pPr>
            <a:r>
              <a:rPr kumimoji="0" lang="el-GR" sz="31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Χρόνος δημιουργίας της πηγής</a:t>
            </a: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Πότε δημιουργήθηκε η πηγή; </a:t>
            </a: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πιθανό να περιέχει πληροφορίες που έχουν αναθεωρηθεί;</a:t>
            </a:r>
            <a:br>
              <a:rPr lang="el-GR" sz="2400" dirty="0"/>
            </a:br>
            <a:endParaRPr lang="en-US" sz="2400" dirty="0"/>
          </a:p>
        </p:txBody>
      </p:sp>
      <p:pic>
        <p:nvPicPr>
          <p:cNvPr id="4" name="Picture 3">
            <a:extLst>
              <a:ext uri="{FF2B5EF4-FFF2-40B4-BE49-F238E27FC236}">
                <a16:creationId xmlns:a16="http://schemas.microsoft.com/office/drawing/2014/main" id="{43E6D316-301A-147F-CEE0-FFA7D61FB5A3}"/>
              </a:ext>
            </a:extLst>
          </p:cNvPr>
          <p:cNvPicPr>
            <a:picLocks noChangeAspect="1"/>
          </p:cNvPicPr>
          <p:nvPr/>
        </p:nvPicPr>
        <p:blipFill>
          <a:blip r:embed="rId2"/>
          <a:stretch>
            <a:fillRect/>
          </a:stretch>
        </p:blipFill>
        <p:spPr>
          <a:xfrm>
            <a:off x="3930181" y="914400"/>
            <a:ext cx="5637991" cy="3780200"/>
          </a:xfrm>
          <a:prstGeom prst="rect">
            <a:avLst/>
          </a:prstGeom>
        </p:spPr>
      </p:pic>
      <p:pic>
        <p:nvPicPr>
          <p:cNvPr id="6" name="Picture 5">
            <a:extLst>
              <a:ext uri="{FF2B5EF4-FFF2-40B4-BE49-F238E27FC236}">
                <a16:creationId xmlns:a16="http://schemas.microsoft.com/office/drawing/2014/main" id="{28E95C4F-166A-92EB-4184-EA6B5B3A6AC5}"/>
              </a:ext>
            </a:extLst>
          </p:cNvPr>
          <p:cNvPicPr>
            <a:picLocks noChangeAspect="1"/>
          </p:cNvPicPr>
          <p:nvPr/>
        </p:nvPicPr>
        <p:blipFill>
          <a:blip r:embed="rId3"/>
          <a:stretch>
            <a:fillRect/>
          </a:stretch>
        </p:blipFill>
        <p:spPr>
          <a:xfrm>
            <a:off x="9060418" y="1101212"/>
            <a:ext cx="2920589" cy="4409768"/>
          </a:xfrm>
          <a:prstGeom prst="rect">
            <a:avLst/>
          </a:prstGeom>
        </p:spPr>
      </p:pic>
      <p:sp>
        <p:nvSpPr>
          <p:cNvPr id="9" name="TextBox 8">
            <a:extLst>
              <a:ext uri="{FF2B5EF4-FFF2-40B4-BE49-F238E27FC236}">
                <a16:creationId xmlns:a16="http://schemas.microsoft.com/office/drawing/2014/main" id="{005EA065-F4CC-8EB8-C68A-C49BF1C7DE9F}"/>
              </a:ext>
            </a:extLst>
          </p:cNvPr>
          <p:cNvSpPr txBox="1"/>
          <p:nvPr/>
        </p:nvSpPr>
        <p:spPr>
          <a:xfrm>
            <a:off x="9173497" y="5572122"/>
            <a:ext cx="2514799" cy="369332"/>
          </a:xfrm>
          <a:prstGeom prst="rect">
            <a:avLst/>
          </a:prstGeom>
          <a:noFill/>
        </p:spPr>
        <p:txBody>
          <a:bodyPr wrap="square" rtlCol="0">
            <a:spAutoFit/>
          </a:bodyPr>
          <a:lstStyle/>
          <a:p>
            <a:r>
              <a:rPr lang="el-GR" b="1" dirty="0">
                <a:latin typeface="Arial" panose="020B0604020202020204" pitchFamily="34" charset="0"/>
                <a:cs typeface="Arial" panose="020B0604020202020204" pitchFamily="34" charset="0"/>
              </a:rPr>
              <a:t>Πρώτη έκδοση, 1994</a:t>
            </a:r>
            <a:endParaRPr lang="en-CY" b="1"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9AD23BB6-3473-68DC-E7F1-66ADA0BF5848}"/>
                  </a:ext>
                </a:extLst>
              </p14:cNvPr>
              <p14:cNvContentPartPr/>
              <p14:nvPr/>
            </p14:nvContentPartPr>
            <p14:xfrm>
              <a:off x="6656017" y="2309988"/>
              <a:ext cx="2251080" cy="90360"/>
            </p14:xfrm>
          </p:contentPart>
        </mc:Choice>
        <mc:Fallback xmlns="">
          <p:pic>
            <p:nvPicPr>
              <p:cNvPr id="12" name="Ink 11">
                <a:extLst>
                  <a:ext uri="{FF2B5EF4-FFF2-40B4-BE49-F238E27FC236}">
                    <a16:creationId xmlns:a16="http://schemas.microsoft.com/office/drawing/2014/main" id="{9AD23BB6-3473-68DC-E7F1-66ADA0BF5848}"/>
                  </a:ext>
                </a:extLst>
              </p:cNvPr>
              <p:cNvPicPr/>
              <p:nvPr/>
            </p:nvPicPr>
            <p:blipFill>
              <a:blip r:embed="rId5"/>
              <a:stretch>
                <a:fillRect/>
              </a:stretch>
            </p:blipFill>
            <p:spPr>
              <a:xfrm>
                <a:off x="6584377" y="2165988"/>
                <a:ext cx="239472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0405C7F-4C26-47C4-BE6F-A3709F0D0E88}"/>
                  </a:ext>
                </a:extLst>
              </p14:cNvPr>
              <p14:cNvContentPartPr/>
              <p14:nvPr/>
            </p14:nvContentPartPr>
            <p14:xfrm>
              <a:off x="4257337" y="2456868"/>
              <a:ext cx="1837800" cy="130680"/>
            </p14:xfrm>
          </p:contentPart>
        </mc:Choice>
        <mc:Fallback xmlns="">
          <p:pic>
            <p:nvPicPr>
              <p:cNvPr id="13" name="Ink 12">
                <a:extLst>
                  <a:ext uri="{FF2B5EF4-FFF2-40B4-BE49-F238E27FC236}">
                    <a16:creationId xmlns:a16="http://schemas.microsoft.com/office/drawing/2014/main" id="{30405C7F-4C26-47C4-BE6F-A3709F0D0E88}"/>
                  </a:ext>
                </a:extLst>
              </p:cNvPr>
              <p:cNvPicPr/>
              <p:nvPr/>
            </p:nvPicPr>
            <p:blipFill>
              <a:blip r:embed="rId7"/>
              <a:stretch>
                <a:fillRect/>
              </a:stretch>
            </p:blipFill>
            <p:spPr>
              <a:xfrm>
                <a:off x="4185697" y="2313228"/>
                <a:ext cx="1981440" cy="418320"/>
              </a:xfrm>
              <a:prstGeom prst="rect">
                <a:avLst/>
              </a:prstGeom>
            </p:spPr>
          </p:pic>
        </mc:Fallback>
      </mc:AlternateContent>
    </p:spTree>
    <p:extLst>
      <p:ext uri="{BB962C8B-B14F-4D97-AF65-F5344CB8AC3E}">
        <p14:creationId xmlns:p14="http://schemas.microsoft.com/office/powerpoint/2010/main" val="411677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445F-BE8B-2DD9-0D2C-090DBAFF2473}"/>
              </a:ext>
            </a:extLst>
          </p:cNvPr>
          <p:cNvSpPr>
            <a:spLocks noGrp="1"/>
          </p:cNvSpPr>
          <p:nvPr>
            <p:ph type="title"/>
          </p:nvPr>
        </p:nvSpPr>
        <p:spPr>
          <a:xfrm>
            <a:off x="288275" y="684744"/>
            <a:ext cx="2766946" cy="4272816"/>
          </a:xfrm>
        </p:spPr>
        <p:txBody>
          <a:bodyPr>
            <a:normAutofit fontScale="90000"/>
          </a:bodyPr>
          <a:lstStyle/>
          <a:p>
            <a:pPr marR="0" lvl="0" algn="l" defTabSz="457200" rtl="0" eaLnBrk="1" fontAlgn="auto" latinLnBrk="0" hangingPunct="1">
              <a:lnSpc>
                <a:spcPct val="100000"/>
              </a:lnSpc>
              <a:spcBef>
                <a:spcPts val="1000"/>
              </a:spcBef>
              <a:spcAft>
                <a:spcPts val="0"/>
              </a:spcAft>
              <a:buClr>
                <a:srgbClr val="A5B592"/>
              </a:buClr>
              <a:buSzTx/>
              <a:tabLst/>
              <a:defRPr/>
            </a:pPr>
            <a:r>
              <a:rPr lang="el-GR" sz="3100" b="1" cap="none" spc="0" dirty="0">
                <a:solidFill>
                  <a:prstClr val="black">
                    <a:lumMod val="75000"/>
                    <a:lumOff val="25000"/>
                  </a:prstClr>
                </a:solidFill>
                <a:latin typeface="Century Gothic" panose="020B0502020202020204"/>
                <a:ea typeface="+mn-ea"/>
                <a:cs typeface="+mn-cs"/>
              </a:rPr>
              <a:t>Είδος </a:t>
            </a:r>
            <a:r>
              <a:rPr kumimoji="0" lang="el-GR" sz="31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πηγής</a:t>
            </a: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Είδος της πηγής (π.χ. επιστημονικό κείμενο, δημοσιογραφικό, ιστοσελίδα).</a:t>
            </a: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Υπάρχει διαδικασία ελέγχου των πληροφοριών που δίνει η πηγή (π.χ. επιστημονικό άρθρο/βιβλίο, εγκυκλοπαίδεια);</a:t>
            </a: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Από πού προέρχεται η πηγή (αξιοπιστία του χώρου από τον οποίο προέρχεται η πηγή - π.χ. ένα επιστημονικό περιοδικό ή ένας σοβαρός οργανισμός δίνουν μεγαλύτερη έμφαση στην αξιοπιστία και την εγκυρότητα);</a:t>
            </a: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lang="el-GR" sz="2400" dirty="0"/>
            </a:br>
            <a:endParaRPr lang="en-US" sz="2400" dirty="0"/>
          </a:p>
        </p:txBody>
      </p:sp>
      <p:pic>
        <p:nvPicPr>
          <p:cNvPr id="11" name="Picture 10">
            <a:extLst>
              <a:ext uri="{FF2B5EF4-FFF2-40B4-BE49-F238E27FC236}">
                <a16:creationId xmlns:a16="http://schemas.microsoft.com/office/drawing/2014/main" id="{F6C7BC5E-3472-6F04-E476-F20215834EF6}"/>
              </a:ext>
            </a:extLst>
          </p:cNvPr>
          <p:cNvPicPr>
            <a:picLocks noChangeAspect="1"/>
          </p:cNvPicPr>
          <p:nvPr/>
        </p:nvPicPr>
        <p:blipFill>
          <a:blip r:embed="rId2"/>
          <a:stretch>
            <a:fillRect/>
          </a:stretch>
        </p:blipFill>
        <p:spPr>
          <a:xfrm>
            <a:off x="3458927" y="447675"/>
            <a:ext cx="6367810" cy="3124037"/>
          </a:xfrm>
          <a:prstGeom prst="rect">
            <a:avLst/>
          </a:prstGeom>
        </p:spPr>
      </p:pic>
      <p:pic>
        <p:nvPicPr>
          <p:cNvPr id="13" name="Picture 12">
            <a:extLst>
              <a:ext uri="{FF2B5EF4-FFF2-40B4-BE49-F238E27FC236}">
                <a16:creationId xmlns:a16="http://schemas.microsoft.com/office/drawing/2014/main" id="{42E7C041-EB0C-41EB-BA7C-F9D7361C07BC}"/>
              </a:ext>
            </a:extLst>
          </p:cNvPr>
          <p:cNvPicPr>
            <a:picLocks noChangeAspect="1"/>
          </p:cNvPicPr>
          <p:nvPr/>
        </p:nvPicPr>
        <p:blipFill>
          <a:blip r:embed="rId3"/>
          <a:stretch>
            <a:fillRect/>
          </a:stretch>
        </p:blipFill>
        <p:spPr>
          <a:xfrm>
            <a:off x="7846142" y="695537"/>
            <a:ext cx="4215816" cy="2954705"/>
          </a:xfrm>
          <a:prstGeom prst="rect">
            <a:avLst/>
          </a:prstGeom>
        </p:spPr>
      </p:pic>
      <p:pic>
        <p:nvPicPr>
          <p:cNvPr id="15" name="Picture 14">
            <a:extLst>
              <a:ext uri="{FF2B5EF4-FFF2-40B4-BE49-F238E27FC236}">
                <a16:creationId xmlns:a16="http://schemas.microsoft.com/office/drawing/2014/main" id="{A2656F23-D932-B520-2B17-9C73530376C5}"/>
              </a:ext>
            </a:extLst>
          </p:cNvPr>
          <p:cNvPicPr>
            <a:picLocks noChangeAspect="1"/>
          </p:cNvPicPr>
          <p:nvPr/>
        </p:nvPicPr>
        <p:blipFill>
          <a:blip r:embed="rId4"/>
          <a:stretch>
            <a:fillRect/>
          </a:stretch>
        </p:blipFill>
        <p:spPr>
          <a:xfrm>
            <a:off x="3228263" y="4019387"/>
            <a:ext cx="4840074" cy="2742478"/>
          </a:xfrm>
          <a:prstGeom prst="rect">
            <a:avLst/>
          </a:prstGeom>
        </p:spPr>
      </p:pic>
      <p:pic>
        <p:nvPicPr>
          <p:cNvPr id="1026" name="Picture 2" descr="book: In Search of First Contact">
            <a:extLst>
              <a:ext uri="{FF2B5EF4-FFF2-40B4-BE49-F238E27FC236}">
                <a16:creationId xmlns:a16="http://schemas.microsoft.com/office/drawing/2014/main" id="{78B49471-3886-419F-92DE-35B9A0694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5749" y="3429000"/>
            <a:ext cx="2420851" cy="365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BE6E-0DB1-DC5A-15B5-D3E43F749C41}"/>
              </a:ext>
            </a:extLst>
          </p:cNvPr>
          <p:cNvSpPr>
            <a:spLocks noGrp="1"/>
          </p:cNvSpPr>
          <p:nvPr>
            <p:ph type="title"/>
          </p:nvPr>
        </p:nvSpPr>
        <p:spPr>
          <a:xfrm>
            <a:off x="280922" y="714240"/>
            <a:ext cx="2586170" cy="4272816"/>
          </a:xfrm>
        </p:spPr>
        <p:txBody>
          <a:bodyPr>
            <a:normAutofit/>
          </a:bodyPr>
          <a:lstStyle/>
          <a:p>
            <a:pPr marL="342900" marR="0" lvl="0" indent="-342900" defTabSz="457200" rtl="0" eaLnBrk="1" fontAlgn="auto" latinLnBrk="0" hangingPunct="1">
              <a:lnSpc>
                <a:spcPct val="100000"/>
              </a:lnSpc>
              <a:spcBef>
                <a:spcPts val="1000"/>
              </a:spcBef>
              <a:spcAft>
                <a:spcPts val="0"/>
              </a:spcAft>
              <a:tabLst/>
              <a:defRPr/>
            </a:pPr>
            <a:r>
              <a:rPr kumimoji="0" lang="el-GR"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Ακροατήριο και σκοπός </a:t>
            </a:r>
            <a:br>
              <a:rPr kumimoji="0" lang="en-US"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9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Ακροατήριο στο οποίο απευθύνεται η πηγή.</a:t>
            </a:r>
            <a:br>
              <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Ο σκοπός για τον οποίο δημιουργήθηκε η πηγή.</a:t>
            </a:r>
            <a:br>
              <a:rPr kumimoji="0" lang="el-GR" sz="15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endParaRPr lang="en-US" sz="2400" dirty="0"/>
          </a:p>
        </p:txBody>
      </p:sp>
      <p:sp>
        <p:nvSpPr>
          <p:cNvPr id="3" name="Content Placeholder 2">
            <a:extLst>
              <a:ext uri="{FF2B5EF4-FFF2-40B4-BE49-F238E27FC236}">
                <a16:creationId xmlns:a16="http://schemas.microsoft.com/office/drawing/2014/main" id="{E0B8FDCC-A6CA-1E1E-C51A-8B901F5CBD83}"/>
              </a:ext>
            </a:extLst>
          </p:cNvPr>
          <p:cNvSpPr>
            <a:spLocks noGrp="1"/>
          </p:cNvSpPr>
          <p:nvPr>
            <p:ph idx="1"/>
          </p:nvPr>
        </p:nvSpPr>
        <p:spPr>
          <a:xfrm>
            <a:off x="3918180" y="538843"/>
            <a:ext cx="7518024" cy="5758071"/>
          </a:xfrm>
        </p:spPr>
        <p:txBody>
          <a:bodyPr>
            <a:normAutofit/>
          </a:bodyPr>
          <a:lstStyle/>
          <a:p>
            <a:endParaRPr lang="en-US" sz="4000"/>
          </a:p>
        </p:txBody>
      </p:sp>
      <p:pic>
        <p:nvPicPr>
          <p:cNvPr id="11" name="Picture 10">
            <a:extLst>
              <a:ext uri="{FF2B5EF4-FFF2-40B4-BE49-F238E27FC236}">
                <a16:creationId xmlns:a16="http://schemas.microsoft.com/office/drawing/2014/main" id="{08ABB5D5-F9BF-ECC4-2015-5FC16DC2742A}"/>
              </a:ext>
            </a:extLst>
          </p:cNvPr>
          <p:cNvPicPr>
            <a:picLocks noChangeAspect="1"/>
          </p:cNvPicPr>
          <p:nvPr/>
        </p:nvPicPr>
        <p:blipFill>
          <a:blip r:embed="rId2"/>
          <a:stretch>
            <a:fillRect/>
          </a:stretch>
        </p:blipFill>
        <p:spPr>
          <a:xfrm>
            <a:off x="3922810" y="714240"/>
            <a:ext cx="3563409" cy="5582674"/>
          </a:xfrm>
          <a:prstGeom prst="rect">
            <a:avLst/>
          </a:prstGeom>
        </p:spPr>
      </p:pic>
      <p:pic>
        <p:nvPicPr>
          <p:cNvPr id="12" name="Picture 11">
            <a:extLst>
              <a:ext uri="{FF2B5EF4-FFF2-40B4-BE49-F238E27FC236}">
                <a16:creationId xmlns:a16="http://schemas.microsoft.com/office/drawing/2014/main" id="{D89D5C4B-9F1E-754B-BD4A-AEFA453A42B7}"/>
              </a:ext>
            </a:extLst>
          </p:cNvPr>
          <p:cNvPicPr>
            <a:picLocks noChangeAspect="1"/>
          </p:cNvPicPr>
          <p:nvPr/>
        </p:nvPicPr>
        <p:blipFill>
          <a:blip r:embed="rId3"/>
          <a:stretch>
            <a:fillRect/>
          </a:stretch>
        </p:blipFill>
        <p:spPr>
          <a:xfrm>
            <a:off x="7867056" y="714240"/>
            <a:ext cx="3633813" cy="5582673"/>
          </a:xfrm>
          <a:prstGeom prst="rect">
            <a:avLst/>
          </a:prstGeom>
        </p:spPr>
      </p:pic>
    </p:spTree>
    <p:extLst>
      <p:ext uri="{BB962C8B-B14F-4D97-AF65-F5344CB8AC3E}">
        <p14:creationId xmlns:p14="http://schemas.microsoft.com/office/powerpoint/2010/main" val="2665078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566C-2308-E2A8-47D6-5CE86319964A}"/>
              </a:ext>
            </a:extLst>
          </p:cNvPr>
          <p:cNvSpPr>
            <a:spLocks noGrp="1"/>
          </p:cNvSpPr>
          <p:nvPr>
            <p:ph type="title"/>
          </p:nvPr>
        </p:nvSpPr>
        <p:spPr/>
        <p:txBody>
          <a:bodyPr/>
          <a:lstStyle/>
          <a:p>
            <a:r>
              <a:rPr lang="el-GR" dirty="0" err="1"/>
              <a:t>αξιοπιστια</a:t>
            </a:r>
            <a:r>
              <a:rPr lang="el-GR" dirty="0"/>
              <a:t> και </a:t>
            </a:r>
            <a:r>
              <a:rPr lang="el-GR" dirty="0" err="1"/>
              <a:t>εγκυροτητα</a:t>
            </a:r>
            <a:r>
              <a:rPr lang="el-GR" dirty="0"/>
              <a:t> </a:t>
            </a:r>
            <a:r>
              <a:rPr lang="el-GR" dirty="0" err="1"/>
              <a:t>πηγων</a:t>
            </a:r>
            <a:endParaRPr lang="en-CY" dirty="0"/>
          </a:p>
        </p:txBody>
      </p:sp>
      <p:sp>
        <p:nvSpPr>
          <p:cNvPr id="3" name="Content Placeholder 2">
            <a:extLst>
              <a:ext uri="{FF2B5EF4-FFF2-40B4-BE49-F238E27FC236}">
                <a16:creationId xmlns:a16="http://schemas.microsoft.com/office/drawing/2014/main" id="{35A36CCD-49E8-9EF2-A74A-27660884A175}"/>
              </a:ext>
            </a:extLst>
          </p:cNvPr>
          <p:cNvSpPr>
            <a:spLocks noGrp="1"/>
          </p:cNvSpPr>
          <p:nvPr>
            <p:ph idx="1"/>
          </p:nvPr>
        </p:nvSpPr>
        <p:spPr/>
        <p:txBody>
          <a:bodyPr/>
          <a:lstStyle/>
          <a:p>
            <a:endParaRPr lang="en-CY"/>
          </a:p>
        </p:txBody>
      </p:sp>
    </p:spTree>
    <p:extLst>
      <p:ext uri="{BB962C8B-B14F-4D97-AF65-F5344CB8AC3E}">
        <p14:creationId xmlns:p14="http://schemas.microsoft.com/office/powerpoint/2010/main" val="1938958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D140-81E4-4ADB-9BD8-B5B8027AA59A}"/>
              </a:ext>
            </a:extLst>
          </p:cNvPr>
          <p:cNvSpPr>
            <a:spLocks noGrp="1"/>
          </p:cNvSpPr>
          <p:nvPr>
            <p:ph type="title"/>
          </p:nvPr>
        </p:nvSpPr>
        <p:spPr>
          <a:xfrm>
            <a:off x="274881" y="714240"/>
            <a:ext cx="2582380" cy="4272816"/>
          </a:xfrm>
        </p:spPr>
        <p:txBody>
          <a:bodyPr>
            <a:normAutofit/>
          </a:bodyPr>
          <a:lstStyle/>
          <a:p>
            <a:pPr marR="0" lvl="0" algn="l" defTabSz="457200" rtl="0" eaLnBrk="1" fontAlgn="auto" latinLnBrk="0" hangingPunct="1">
              <a:lnSpc>
                <a:spcPct val="100000"/>
              </a:lnSpc>
              <a:spcBef>
                <a:spcPts val="1000"/>
              </a:spcBef>
              <a:spcAft>
                <a:spcPts val="0"/>
              </a:spcAft>
              <a:buClr>
                <a:srgbClr val="A5B592"/>
              </a:buClr>
              <a:buSzTx/>
              <a:tabLst/>
              <a:defRPr/>
            </a:pPr>
            <a:r>
              <a:rPr kumimoji="0" lang="el-GR" sz="21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Αντικειμενικότητα και προκατάληψη</a:t>
            </a:r>
            <a:br>
              <a:rPr kumimoji="0" lang="el-GR" sz="21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21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Φαίνεται να είναι αντικειμενική η πηγή;</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Υπάρχουν ενδείξεις προκατάληψης σε αυτήν; </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lang="el-GR" sz="2400" dirty="0"/>
            </a:br>
            <a:endParaRPr lang="en-US" sz="2400" dirty="0"/>
          </a:p>
        </p:txBody>
      </p:sp>
      <p:sp>
        <p:nvSpPr>
          <p:cNvPr id="3" name="Content Placeholder 2">
            <a:extLst>
              <a:ext uri="{FF2B5EF4-FFF2-40B4-BE49-F238E27FC236}">
                <a16:creationId xmlns:a16="http://schemas.microsoft.com/office/drawing/2014/main" id="{7F7B6D90-884E-3980-28DD-A6F0F82202FD}"/>
              </a:ext>
            </a:extLst>
          </p:cNvPr>
          <p:cNvSpPr>
            <a:spLocks noGrp="1"/>
          </p:cNvSpPr>
          <p:nvPr>
            <p:ph idx="1"/>
          </p:nvPr>
        </p:nvSpPr>
        <p:spPr>
          <a:xfrm>
            <a:off x="3427447" y="784650"/>
            <a:ext cx="5337106" cy="5880617"/>
          </a:xfrm>
        </p:spPr>
        <p:txBody>
          <a:bodyPr>
            <a:normAutofit fontScale="77500" lnSpcReduction="20000"/>
          </a:bodyPr>
          <a:lstStyle/>
          <a:p>
            <a:pPr marL="0" indent="0">
              <a:buNone/>
            </a:pPr>
            <a:r>
              <a:rPr lang="el-GR" sz="1800" dirty="0">
                <a:latin typeface="Calibri" panose="020F0502020204030204" pitchFamily="34" charset="0"/>
                <a:ea typeface="Calibri" panose="020F0502020204030204" pitchFamily="34" charset="0"/>
                <a:cs typeface="Calibri" panose="020F0502020204030204" pitchFamily="34" charset="0"/>
              </a:rPr>
              <a:t>Κάποιοι από τους επαναστάτες άνοιξαν τις αποθήκες και πήραν τα κρασιά των τυχερών [πλουσίων</a:t>
            </a:r>
            <a:r>
              <a:rPr lang="el-GR"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Άλλοι πήραν τα ψωμιά, άλλοι τη ζάχαρη και πολλά άλλα πράγματα από τους καλούς ανθρώπους</a:t>
            </a:r>
            <a:r>
              <a:rPr lang="el-GR"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800" dirty="0">
                <a:latin typeface="Calibri" panose="020F0502020204030204" pitchFamily="34" charset="0"/>
                <a:ea typeface="Calibri" panose="020F0502020204030204" pitchFamily="34" charset="0"/>
                <a:cs typeface="Calibri" panose="020F0502020204030204" pitchFamily="34" charset="0"/>
              </a:rPr>
              <a:t>Κάποιοι από αυτούς σκότωσαν ένα Αρμένιο που πήγαινε μαζί με τη γυναίκα του στην Πάφο. Ο στρατός του ρε Αλέξη επιτέθηκε και σε ένα καθολικό επίσκοπο που πήγαινε στην Αμμόχωστο. Τον έκλεψαν και τον κτύπησαν και μόλις που γλύτωσε από το θάνατο</a:t>
            </a:r>
            <a:r>
              <a:rPr lang="el-GR" sz="1800" b="1" dirty="0">
                <a:latin typeface="Calibri" panose="020F0502020204030204" pitchFamily="34" charset="0"/>
                <a:ea typeface="Calibri" panose="020F0502020204030204" pitchFamily="34" charset="0"/>
                <a:cs typeface="Calibri" panose="020F0502020204030204" pitchFamily="34" charset="0"/>
              </a:rPr>
              <a:t>. </a:t>
            </a: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Έκαναν πολλά κακά και ο Θεός δεν τα άντεξε. </a:t>
            </a:r>
          </a:p>
          <a:p>
            <a:pPr marL="0" indent="0">
              <a:buNone/>
            </a:pPr>
            <a:endParaRPr lang="el-GR"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l-GR" sz="1800" dirty="0">
                <a:latin typeface="Calibri" panose="020F0502020204030204" pitchFamily="34" charset="0"/>
                <a:ea typeface="Calibri" panose="020F0502020204030204" pitchFamily="34" charset="0"/>
                <a:cs typeface="Calibri" panose="020F0502020204030204" pitchFamily="34" charset="0"/>
              </a:rPr>
              <a:t>Ο καρδινάλιος [αδελφός του βασιλιά] ζήτησε από τον Άγγελο [αρχηγός των Ιωαννιτών Ιπποτών], που ήταν κυβερνήτης της Πάφου, να πάει μαζί με τον Αντώνιο του Μιλάνου [Ευρωπαίος αριστοκράτης] να σταματήσουν την επανάσταση στα χωριά της Κύπρου. Και αυτοί πήγαν και βρήκαν τους καπετάνιους της </a:t>
            </a:r>
            <a:r>
              <a:rPr lang="el-GR" sz="1800" dirty="0" err="1">
                <a:latin typeface="Calibri" panose="020F0502020204030204" pitchFamily="34" charset="0"/>
                <a:ea typeface="Calibri" panose="020F0502020204030204" pitchFamily="34" charset="0"/>
                <a:cs typeface="Calibri" panose="020F0502020204030204" pitchFamily="34" charset="0"/>
              </a:rPr>
              <a:t>Μόρφου</a:t>
            </a:r>
            <a:r>
              <a:rPr lang="el-GR" sz="1800" dirty="0">
                <a:latin typeface="Calibri" panose="020F0502020204030204" pitchFamily="34" charset="0"/>
                <a:ea typeface="Calibri" panose="020F0502020204030204" pitchFamily="34" charset="0"/>
                <a:cs typeface="Calibri" panose="020F0502020204030204" pitchFamily="34" charset="0"/>
              </a:rPr>
              <a:t> και της Λεύκας και τους συνέλαβαν. Άλλους επαναστάτες τους κρέμασαν και άλλους τους βασάνισαν. Κάποιοι άλλοι ξέφυγαν. </a:t>
            </a:r>
            <a:r>
              <a:rPr lang="el-GR" sz="1800" b="1" dirty="0">
                <a:solidFill>
                  <a:srgbClr val="FF0000"/>
                </a:solidFill>
                <a:latin typeface="Calibri" panose="020F0502020204030204" pitchFamily="34" charset="0"/>
                <a:ea typeface="Calibri" panose="020F0502020204030204" pitchFamily="34" charset="0"/>
                <a:cs typeface="Calibri" panose="020F0502020204030204" pitchFamily="34" charset="0"/>
              </a:rPr>
              <a:t>Και έτσι σταμάτησε τη επανάσταση των κακών χωριατών.</a:t>
            </a:r>
            <a:r>
              <a:rPr lang="el-GR" sz="1800" b="1" dirty="0">
                <a:latin typeface="Calibri" panose="020F0502020204030204" pitchFamily="34" charset="0"/>
                <a:ea typeface="Calibri" panose="020F0502020204030204" pitchFamily="34" charset="0"/>
                <a:cs typeface="Calibri" panose="020F0502020204030204" pitchFamily="34" charset="0"/>
              </a:rPr>
              <a:t>  </a:t>
            </a:r>
            <a:r>
              <a:rPr lang="el-GR" sz="1800" dirty="0">
                <a:latin typeface="Calibri" panose="020F0502020204030204" pitchFamily="34" charset="0"/>
                <a:ea typeface="Calibri" panose="020F0502020204030204" pitchFamily="34" charset="0"/>
                <a:cs typeface="Calibri" panose="020F0502020204030204" pitchFamily="34" charset="0"/>
              </a:rPr>
              <a:t>Και ο σερ </a:t>
            </a:r>
            <a:r>
              <a:rPr lang="el-GR" sz="1800" dirty="0" err="1">
                <a:latin typeface="Calibri" panose="020F0502020204030204" pitchFamily="34" charset="0"/>
                <a:ea typeface="Calibri" panose="020F0502020204030204" pitchFamily="34" charset="0"/>
                <a:cs typeface="Calibri" panose="020F0502020204030204" pitchFamily="34" charset="0"/>
              </a:rPr>
              <a:t>Χαρρήν</a:t>
            </a:r>
            <a:r>
              <a:rPr lang="el-GR" sz="1800" dirty="0">
                <a:latin typeface="Calibri" panose="020F0502020204030204" pitchFamily="34" charset="0"/>
                <a:ea typeface="Calibri" panose="020F0502020204030204" pitchFamily="34" charset="0"/>
                <a:cs typeface="Calibri" panose="020F0502020204030204" pitchFamily="34" charset="0"/>
              </a:rPr>
              <a:t> ντε </a:t>
            </a:r>
            <a:r>
              <a:rPr lang="el-GR" sz="1800" dirty="0" err="1">
                <a:latin typeface="Calibri" panose="020F0502020204030204" pitchFamily="34" charset="0"/>
                <a:ea typeface="Calibri" panose="020F0502020204030204" pitchFamily="34" charset="0"/>
                <a:cs typeface="Calibri" panose="020F0502020204030204" pitchFamily="34" charset="0"/>
              </a:rPr>
              <a:t>Ζιπλέτ</a:t>
            </a:r>
            <a:r>
              <a:rPr lang="el-GR" sz="1800" dirty="0">
                <a:latin typeface="Calibri" panose="020F0502020204030204" pitchFamily="34" charset="0"/>
                <a:ea typeface="Calibri" panose="020F0502020204030204" pitchFamily="34" charset="0"/>
                <a:cs typeface="Calibri" panose="020F0502020204030204" pitchFamily="34" charset="0"/>
              </a:rPr>
              <a:t> [Ευρωπαίος αριστοκράτης] με τον Πέτρο Μαχαιρά [αδελφό του Λεόντιου Μαχαιρά] συνέλαβαν τον ρε Αλέξη και τον έφεραν στη Λευκωσία. Εκεί τον κρέμασαν τη Δευτέρα, 12 Μαΐου 1427.  </a:t>
            </a:r>
          </a:p>
          <a:p>
            <a:pPr marL="0" indent="0">
              <a:buNone/>
            </a:pPr>
            <a:r>
              <a:rPr lang="el-GR" sz="1800" i="1" dirty="0">
                <a:latin typeface="Calibri" panose="020F0502020204030204" pitchFamily="34" charset="0"/>
                <a:ea typeface="Calibri" panose="020F0502020204030204" pitchFamily="34" charset="0"/>
                <a:cs typeface="Calibri" panose="020F0502020204030204" pitchFamily="34" charset="0"/>
              </a:rPr>
              <a:t>Λεόντιος Μαχαιράς, </a:t>
            </a:r>
            <a:r>
              <a:rPr lang="el-GR" sz="1800" i="1" dirty="0" err="1">
                <a:latin typeface="Calibri" panose="020F0502020204030204" pitchFamily="34" charset="0"/>
                <a:ea typeface="Calibri" panose="020F0502020204030204" pitchFamily="34" charset="0"/>
                <a:cs typeface="Calibri" panose="020F0502020204030204" pitchFamily="34" charset="0"/>
              </a:rPr>
              <a:t>Ἐξήγησις</a:t>
            </a:r>
            <a:r>
              <a:rPr lang="el-GR" sz="1800" i="1" dirty="0">
                <a:latin typeface="Calibri" panose="020F0502020204030204" pitchFamily="34" charset="0"/>
                <a:ea typeface="Calibri" panose="020F0502020204030204" pitchFamily="34" charset="0"/>
                <a:cs typeface="Calibri" panose="020F0502020204030204" pitchFamily="34" charset="0"/>
              </a:rPr>
              <a:t> </a:t>
            </a:r>
            <a:r>
              <a:rPr lang="el-GR" sz="1800" i="1" dirty="0" err="1">
                <a:latin typeface="Calibri" panose="020F0502020204030204" pitchFamily="34" charset="0"/>
                <a:ea typeface="Calibri" panose="020F0502020204030204" pitchFamily="34" charset="0"/>
                <a:cs typeface="Calibri" panose="020F0502020204030204" pitchFamily="34" charset="0"/>
              </a:rPr>
              <a:t>τῆς</a:t>
            </a:r>
            <a:r>
              <a:rPr lang="el-GR" sz="1800" i="1" dirty="0">
                <a:latin typeface="Calibri" panose="020F0502020204030204" pitchFamily="34" charset="0"/>
                <a:ea typeface="Calibri" panose="020F0502020204030204" pitchFamily="34" charset="0"/>
                <a:cs typeface="Calibri" panose="020F0502020204030204" pitchFamily="34" charset="0"/>
              </a:rPr>
              <a:t> γλυκείας χώρας Κύπρου ἡ </a:t>
            </a:r>
            <a:r>
              <a:rPr lang="el-GR" sz="1800" i="1" dirty="0" err="1">
                <a:latin typeface="Calibri" panose="020F0502020204030204" pitchFamily="34" charset="0"/>
                <a:ea typeface="Calibri" panose="020F0502020204030204" pitchFamily="34" charset="0"/>
                <a:cs typeface="Calibri" panose="020F0502020204030204" pitchFamily="34" charset="0"/>
              </a:rPr>
              <a:t>ποία</a:t>
            </a:r>
            <a:r>
              <a:rPr lang="el-GR" sz="1800" i="1" dirty="0">
                <a:latin typeface="Calibri" panose="020F0502020204030204" pitchFamily="34" charset="0"/>
                <a:ea typeface="Calibri" panose="020F0502020204030204" pitchFamily="34" charset="0"/>
                <a:cs typeface="Calibri" panose="020F0502020204030204" pitchFamily="34" charset="0"/>
              </a:rPr>
              <a:t> λέγεται </a:t>
            </a:r>
            <a:r>
              <a:rPr lang="el-GR" sz="1800" i="1" dirty="0" err="1">
                <a:latin typeface="Calibri" panose="020F0502020204030204" pitchFamily="34" charset="0"/>
                <a:ea typeface="Calibri" panose="020F0502020204030204" pitchFamily="34" charset="0"/>
                <a:cs typeface="Calibri" panose="020F0502020204030204" pitchFamily="34" charset="0"/>
              </a:rPr>
              <a:t>Κρόνακα</a:t>
            </a:r>
            <a:r>
              <a:rPr lang="el-GR" sz="1800" i="1" dirty="0">
                <a:latin typeface="Calibri" panose="020F0502020204030204" pitchFamily="34" charset="0"/>
                <a:ea typeface="Calibri" panose="020F0502020204030204" pitchFamily="34" charset="0"/>
                <a:cs typeface="Calibri" panose="020F0502020204030204" pitchFamily="34" charset="0"/>
              </a:rPr>
              <a:t>, </a:t>
            </a:r>
            <a:r>
              <a:rPr lang="el-GR" sz="1800" i="1" dirty="0" err="1">
                <a:latin typeface="Calibri" panose="020F0502020204030204" pitchFamily="34" charset="0"/>
                <a:ea typeface="Calibri" panose="020F0502020204030204" pitchFamily="34" charset="0"/>
                <a:cs typeface="Calibri" panose="020F0502020204030204" pitchFamily="34" charset="0"/>
              </a:rPr>
              <a:t>τοὐτέστιν</a:t>
            </a:r>
            <a:r>
              <a:rPr lang="el-GR" sz="1800" i="1" dirty="0">
                <a:latin typeface="Calibri" panose="020F0502020204030204" pitchFamily="34" charset="0"/>
                <a:ea typeface="Calibri" panose="020F0502020204030204" pitchFamily="34" charset="0"/>
                <a:cs typeface="Calibri" panose="020F0502020204030204" pitchFamily="34" charset="0"/>
              </a:rPr>
              <a:t> Χρονικόν (απόσπασμα- διασκευή)</a:t>
            </a:r>
          </a:p>
          <a:p>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Image">
            <a:extLst>
              <a:ext uri="{FF2B5EF4-FFF2-40B4-BE49-F238E27FC236}">
                <a16:creationId xmlns:a16="http://schemas.microsoft.com/office/drawing/2014/main" id="{CEAF45AC-6834-B61F-E0BC-A59741A66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59" r="26718"/>
          <a:stretch/>
        </p:blipFill>
        <p:spPr bwMode="auto">
          <a:xfrm>
            <a:off x="8940889" y="1912776"/>
            <a:ext cx="3174301" cy="439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524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8A04-923E-F8D9-83CB-CC0360142082}"/>
              </a:ext>
            </a:extLst>
          </p:cNvPr>
          <p:cNvSpPr>
            <a:spLocks noGrp="1"/>
          </p:cNvSpPr>
          <p:nvPr>
            <p:ph type="title"/>
          </p:nvPr>
        </p:nvSpPr>
        <p:spPr>
          <a:xfrm>
            <a:off x="700638" y="817778"/>
            <a:ext cx="2171055" cy="4265842"/>
          </a:xfrm>
        </p:spPr>
        <p:txBody>
          <a:bodyPr>
            <a:normAutofit/>
          </a:bodyPr>
          <a:lstStyle/>
          <a:p>
            <a:pPr marL="342900" marR="0" lvl="0" indent="-342900" defTabSz="457200" rtl="0" eaLnBrk="1" fontAlgn="auto" latinLnBrk="0" hangingPunct="1">
              <a:lnSpc>
                <a:spcPct val="100000"/>
              </a:lnSpc>
              <a:spcBef>
                <a:spcPts val="1000"/>
              </a:spcBef>
              <a:spcAft>
                <a:spcPts val="0"/>
              </a:spcAft>
              <a:tabLst/>
              <a:defRPr/>
            </a:pPr>
            <a:r>
              <a:rPr kumimoji="0" lang="el-GR"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Σύγκριση με άλλες πηγές.</a:t>
            </a:r>
            <a:b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21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Συμφωνεί με άλλες αξιόπιστες πηγές αυτή η πηγή; </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endParaRPr lang="en-CY" sz="2400" dirty="0"/>
          </a:p>
        </p:txBody>
      </p:sp>
      <p:sp>
        <p:nvSpPr>
          <p:cNvPr id="3" name="Content Placeholder 2">
            <a:extLst>
              <a:ext uri="{FF2B5EF4-FFF2-40B4-BE49-F238E27FC236}">
                <a16:creationId xmlns:a16="http://schemas.microsoft.com/office/drawing/2014/main" id="{CCABCF7A-7117-C8C3-B76E-EB9021ED4484}"/>
              </a:ext>
            </a:extLst>
          </p:cNvPr>
          <p:cNvSpPr>
            <a:spLocks noGrp="1"/>
          </p:cNvSpPr>
          <p:nvPr>
            <p:ph idx="1"/>
          </p:nvPr>
        </p:nvSpPr>
        <p:spPr>
          <a:xfrm>
            <a:off x="3889753" y="578015"/>
            <a:ext cx="7601609" cy="5543941"/>
          </a:xfrm>
        </p:spPr>
        <p:txBody>
          <a:bodyPr>
            <a:normAutofit/>
          </a:bodyPr>
          <a:lstStyle/>
          <a:p>
            <a:endParaRPr lang="en-CY" dirty="0"/>
          </a:p>
        </p:txBody>
      </p:sp>
      <p:pic>
        <p:nvPicPr>
          <p:cNvPr id="4" name="Picture 7" descr="tJhGEjC">
            <a:extLst>
              <a:ext uri="{FF2B5EF4-FFF2-40B4-BE49-F238E27FC236}">
                <a16:creationId xmlns:a16="http://schemas.microsoft.com/office/drawing/2014/main" id="{26E23191-888E-A1D8-1C2A-DA669BCF4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753" y="411561"/>
            <a:ext cx="4290686" cy="613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C65A178-E2CE-3AA3-80AD-52A34E937CDD}"/>
              </a:ext>
            </a:extLst>
          </p:cNvPr>
          <p:cNvSpPr txBox="1"/>
          <p:nvPr/>
        </p:nvSpPr>
        <p:spPr>
          <a:xfrm>
            <a:off x="8055167" y="650629"/>
            <a:ext cx="3576394" cy="1323439"/>
          </a:xfrm>
          <a:prstGeom prst="rect">
            <a:avLst/>
          </a:prstGeom>
          <a:noFill/>
        </p:spPr>
        <p:txBody>
          <a:bodyPr wrap="square" rtlCol="0">
            <a:spAutoFit/>
          </a:bodyPr>
          <a:lstStyle/>
          <a:p>
            <a:r>
              <a:rPr lang="el-GR" sz="1600" dirty="0">
                <a:latin typeface="Arial Narrow" panose="020B0606020202030204" pitchFamily="34" charset="0"/>
              </a:rPr>
              <a:t>Ακόμα και τα παιδιά δεν είναι ασφαλή από αυτά τα διαβολικά σκουπίδια. Είδα την ταινία των </a:t>
            </a:r>
            <a:r>
              <a:rPr lang="el-GR" sz="1600" dirty="0" err="1">
                <a:latin typeface="Arial Narrow" panose="020B0606020202030204" pitchFamily="34" charset="0"/>
              </a:rPr>
              <a:t>Minions</a:t>
            </a:r>
            <a:r>
              <a:rPr lang="el-GR" sz="1600" dirty="0">
                <a:latin typeface="Arial Narrow" panose="020B0606020202030204" pitchFamily="34" charset="0"/>
              </a:rPr>
              <a:t> και μου φάνηκε περίεργο που δεν μιλούσαν αγγλικά</a:t>
            </a:r>
            <a:r>
              <a:rPr lang="en-US" sz="1600" dirty="0">
                <a:latin typeface="Arial Narrow" panose="020B0606020202030204" pitchFamily="34" charset="0"/>
              </a:rPr>
              <a:t> </a:t>
            </a:r>
            <a:r>
              <a:rPr lang="el-GR" sz="1600" dirty="0">
                <a:latin typeface="Arial Narrow" panose="020B0606020202030204" pitchFamily="34" charset="0"/>
              </a:rPr>
              <a:t>ή κάποια κατανοητή γλώσσα, τέλος πάντων.</a:t>
            </a:r>
            <a:endParaRPr lang="en-CY" sz="1600" dirty="0">
              <a:latin typeface="Arial Narrow" panose="020B0606020202030204" pitchFamily="34" charset="0"/>
            </a:endParaRPr>
          </a:p>
        </p:txBody>
      </p:sp>
      <p:sp>
        <p:nvSpPr>
          <p:cNvPr id="8" name="TextBox 7">
            <a:extLst>
              <a:ext uri="{FF2B5EF4-FFF2-40B4-BE49-F238E27FC236}">
                <a16:creationId xmlns:a16="http://schemas.microsoft.com/office/drawing/2014/main" id="{4ABB9C81-CE52-5AB0-B479-DABE0E0ABDAF}"/>
              </a:ext>
            </a:extLst>
          </p:cNvPr>
          <p:cNvSpPr txBox="1"/>
          <p:nvPr/>
        </p:nvSpPr>
        <p:spPr>
          <a:xfrm>
            <a:off x="7985068" y="2365924"/>
            <a:ext cx="3576394" cy="584775"/>
          </a:xfrm>
          <a:prstGeom prst="rect">
            <a:avLst/>
          </a:prstGeom>
          <a:noFill/>
        </p:spPr>
        <p:txBody>
          <a:bodyPr wrap="square" rtlCol="0">
            <a:spAutoFit/>
          </a:bodyPr>
          <a:lstStyle/>
          <a:p>
            <a:r>
              <a:rPr lang="el-GR" sz="1600" dirty="0">
                <a:latin typeface="Arial Narrow" panose="020B0606020202030204" pitchFamily="34" charset="0"/>
              </a:rPr>
              <a:t>Η διαβολική κρυφή ατζέντα πίσω από τα παιδιά μας — ξυπνήστε άνθρωποι!</a:t>
            </a:r>
            <a:endParaRPr lang="en-CY" sz="1600" dirty="0">
              <a:latin typeface="Arial Narrow" panose="020B0606020202030204" pitchFamily="34" charset="0"/>
            </a:endParaRPr>
          </a:p>
        </p:txBody>
      </p:sp>
      <p:sp>
        <p:nvSpPr>
          <p:cNvPr id="9" name="TextBox 8">
            <a:extLst>
              <a:ext uri="{FF2B5EF4-FFF2-40B4-BE49-F238E27FC236}">
                <a16:creationId xmlns:a16="http://schemas.microsoft.com/office/drawing/2014/main" id="{7F4EECA2-D9F4-2808-A86B-EBEDB8F8515D}"/>
              </a:ext>
            </a:extLst>
          </p:cNvPr>
          <p:cNvSpPr txBox="1"/>
          <p:nvPr/>
        </p:nvSpPr>
        <p:spPr>
          <a:xfrm>
            <a:off x="8180439" y="3259055"/>
            <a:ext cx="2526890" cy="2554545"/>
          </a:xfrm>
          <a:prstGeom prst="rect">
            <a:avLst/>
          </a:prstGeom>
          <a:noFill/>
        </p:spPr>
        <p:txBody>
          <a:bodyPr wrap="square" rtlCol="0">
            <a:spAutoFit/>
          </a:bodyPr>
          <a:lstStyle/>
          <a:p>
            <a:r>
              <a:rPr lang="el-GR" sz="1600" dirty="0">
                <a:latin typeface="Arial Narrow" panose="020B0606020202030204" pitchFamily="34" charset="0"/>
              </a:rPr>
              <a:t>Τα </a:t>
            </a:r>
            <a:r>
              <a:rPr lang="el-GR" sz="1600" dirty="0" err="1">
                <a:latin typeface="Arial Narrow" panose="020B0606020202030204" pitchFamily="34" charset="0"/>
              </a:rPr>
              <a:t>Minions</a:t>
            </a:r>
            <a:r>
              <a:rPr lang="el-GR" sz="1600" dirty="0">
                <a:latin typeface="Arial Narrow" panose="020B0606020202030204" pitchFamily="34" charset="0"/>
              </a:rPr>
              <a:t> ήταν </a:t>
            </a:r>
            <a:r>
              <a:rPr lang="el-GR" sz="1600" dirty="0" err="1">
                <a:latin typeface="Arial Narrow" panose="020B0606020202030204" pitchFamily="34" charset="0"/>
              </a:rPr>
              <a:t>Εβραιόπουλα</a:t>
            </a:r>
            <a:r>
              <a:rPr lang="el-GR" sz="1600" dirty="0">
                <a:latin typeface="Arial Narrow" panose="020B0606020202030204" pitchFamily="34" charset="0"/>
              </a:rPr>
              <a:t> που υιοθετήθηκαν από Ναζί επιστήμονες για τα πειράματά τους. Πέρασαν το μεγαλύτερο μέρος της ζωής τους μέσα στη δυστυχία και, επειδή δεν μπορούσαν να μιλήσουν γερμανικά, οι λέξεις τους ήταν αστείοι ήχοι για τους Γερμανούς.</a:t>
            </a:r>
            <a:endParaRPr lang="en-CY" sz="1600" dirty="0">
              <a:latin typeface="Arial Narrow" panose="020B0606020202030204" pitchFamily="34" charset="0"/>
            </a:endParaRPr>
          </a:p>
        </p:txBody>
      </p:sp>
    </p:spTree>
    <p:extLst>
      <p:ext uri="{BB962C8B-B14F-4D97-AF65-F5344CB8AC3E}">
        <p14:creationId xmlns:p14="http://schemas.microsoft.com/office/powerpoint/2010/main" val="2104092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820D-75EE-9793-CE8D-E6C269E1B3D7}"/>
              </a:ext>
            </a:extLst>
          </p:cNvPr>
          <p:cNvSpPr>
            <a:spLocks noGrp="1"/>
          </p:cNvSpPr>
          <p:nvPr>
            <p:ph type="title"/>
          </p:nvPr>
        </p:nvSpPr>
        <p:spPr>
          <a:xfrm>
            <a:off x="98323" y="791359"/>
            <a:ext cx="2847427" cy="5253037"/>
          </a:xfrm>
        </p:spPr>
        <p:txBody>
          <a:bodyPr>
            <a:normAutofit/>
          </a:bodyPr>
          <a:lstStyle/>
          <a:p>
            <a:pPr marR="0" lvl="0" algn="l" defTabSz="457200" rtl="0" eaLnBrk="1" fontAlgn="auto" latinLnBrk="0" hangingPunct="1">
              <a:lnSpc>
                <a:spcPct val="100000"/>
              </a:lnSpc>
              <a:spcBef>
                <a:spcPts val="1000"/>
              </a:spcBef>
              <a:spcAft>
                <a:spcPts val="0"/>
              </a:spcAft>
              <a:buClr>
                <a:srgbClr val="A5B592"/>
              </a:buClr>
              <a:buSzTx/>
              <a:tabLst/>
              <a:defRPr/>
            </a:pPr>
            <a:r>
              <a:rPr kumimoji="0" lang="el-GR" sz="1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Ορθολογισμός, τεκμηρίωση και διαφάνεια</a:t>
            </a: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λογικοί οι ισχυρισμοί της πηγής;</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Μπορούμε να ξέρουμε από πού προέρχονται οι πληροφορίες της πηγής (αναφορές στις δικές της πηγές); </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αξιόπιστες αυτές οι πληροφορίες; </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Τεκμηριώνει η πηγή τους ισχυρισμούς της; </a:t>
            </a: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651D6585-4109-E95C-9700-68B32E271528}"/>
              </a:ext>
            </a:extLst>
          </p:cNvPr>
          <p:cNvSpPr>
            <a:spLocks noGrp="1"/>
          </p:cNvSpPr>
          <p:nvPr>
            <p:ph idx="1"/>
          </p:nvPr>
        </p:nvSpPr>
        <p:spPr>
          <a:xfrm>
            <a:off x="3918180" y="538843"/>
            <a:ext cx="7518024" cy="5758071"/>
          </a:xfrm>
        </p:spPr>
        <p:txBody>
          <a:bodyPr>
            <a:normAutofit/>
          </a:bodyPr>
          <a:lstStyle/>
          <a:p>
            <a:endParaRPr lang="en-US" sz="4000" dirty="0"/>
          </a:p>
        </p:txBody>
      </p:sp>
      <p:pic>
        <p:nvPicPr>
          <p:cNvPr id="5" name="Picture 4">
            <a:extLst>
              <a:ext uri="{FF2B5EF4-FFF2-40B4-BE49-F238E27FC236}">
                <a16:creationId xmlns:a16="http://schemas.microsoft.com/office/drawing/2014/main" id="{ACE7DD86-D35E-FFB3-6D4E-2AA6EF67C92E}"/>
              </a:ext>
            </a:extLst>
          </p:cNvPr>
          <p:cNvPicPr>
            <a:picLocks noChangeAspect="1"/>
          </p:cNvPicPr>
          <p:nvPr/>
        </p:nvPicPr>
        <p:blipFill>
          <a:blip r:embed="rId2"/>
          <a:stretch>
            <a:fillRect/>
          </a:stretch>
        </p:blipFill>
        <p:spPr>
          <a:xfrm>
            <a:off x="3617886" y="118229"/>
            <a:ext cx="5367514" cy="3299649"/>
          </a:xfrm>
          <a:prstGeom prst="rect">
            <a:avLst/>
          </a:prstGeom>
        </p:spPr>
      </p:pic>
      <p:pic>
        <p:nvPicPr>
          <p:cNvPr id="4" name="Picture 3">
            <a:extLst>
              <a:ext uri="{FF2B5EF4-FFF2-40B4-BE49-F238E27FC236}">
                <a16:creationId xmlns:a16="http://schemas.microsoft.com/office/drawing/2014/main" id="{C4E862A8-EEBA-A4F1-DFF5-DAF26C90EBCD}"/>
              </a:ext>
            </a:extLst>
          </p:cNvPr>
          <p:cNvPicPr>
            <a:picLocks noChangeAspect="1"/>
          </p:cNvPicPr>
          <p:nvPr/>
        </p:nvPicPr>
        <p:blipFill>
          <a:blip r:embed="rId3"/>
          <a:stretch>
            <a:fillRect/>
          </a:stretch>
        </p:blipFill>
        <p:spPr>
          <a:xfrm>
            <a:off x="8912830" y="220443"/>
            <a:ext cx="2245558" cy="3116969"/>
          </a:xfrm>
          <a:prstGeom prst="rect">
            <a:avLst/>
          </a:prstGeom>
        </p:spPr>
      </p:pic>
      <p:pic>
        <p:nvPicPr>
          <p:cNvPr id="2050" name="Picture 2" descr="The Foundation of Rome: Myth and History: Amazon.co.uk: Grandazzi,  Alexandre, Todd, Jane Marie: 9780801482472: Books">
            <a:extLst>
              <a:ext uri="{FF2B5EF4-FFF2-40B4-BE49-F238E27FC236}">
                <a16:creationId xmlns:a16="http://schemas.microsoft.com/office/drawing/2014/main" id="{35E520D4-4E9F-5A85-C8BE-C50005FA0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3504" y="3223570"/>
            <a:ext cx="2276781" cy="34139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3A7DF7-697B-4E6A-9B1A-304953DB6909}"/>
              </a:ext>
            </a:extLst>
          </p:cNvPr>
          <p:cNvSpPr txBox="1"/>
          <p:nvPr/>
        </p:nvSpPr>
        <p:spPr>
          <a:xfrm>
            <a:off x="3617885" y="3806890"/>
            <a:ext cx="5174081" cy="1754326"/>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Βασιζόμενος σε αρχαία κείμενα και αρχαιολογικά ευρήματα, ο </a:t>
            </a:r>
            <a:r>
              <a:rPr lang="el-GR" dirty="0" err="1">
                <a:latin typeface="Arial" panose="020B0604020202020204" pitchFamily="34" charset="0"/>
                <a:cs typeface="Arial" panose="020B0604020202020204" pitchFamily="34" charset="0"/>
              </a:rPr>
              <a:t>Grandazzi</a:t>
            </a:r>
            <a:r>
              <a:rPr lang="el-GR" dirty="0">
                <a:latin typeface="Arial" panose="020B0604020202020204" pitchFamily="34" charset="0"/>
                <a:cs typeface="Arial" panose="020B0604020202020204" pitchFamily="34" charset="0"/>
              </a:rPr>
              <a:t> προσπαθεί να προσφέρει μια λεπτομερή εικόνα του πώς η Ρώμη ίσως αναπτύχθηκε οργανικά από μια σειρά χωριών για να εξελιχθεί σε έναν ενιαίο και οργανωμένο οικισμό, οδηγώντας στη δημιουργία της πόλης.</a:t>
            </a:r>
            <a:endParaRPr lang="en-CY"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430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0250B-824D-6402-22A3-BE3003EFE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23246-A75F-ED6E-0782-B2CECD74A47C}"/>
              </a:ext>
            </a:extLst>
          </p:cNvPr>
          <p:cNvSpPr>
            <a:spLocks noGrp="1"/>
          </p:cNvSpPr>
          <p:nvPr>
            <p:ph type="title"/>
          </p:nvPr>
        </p:nvSpPr>
        <p:spPr>
          <a:xfrm>
            <a:off x="196645" y="802481"/>
            <a:ext cx="2847427" cy="5253037"/>
          </a:xfrm>
        </p:spPr>
        <p:txBody>
          <a:bodyPr>
            <a:normAutofit/>
          </a:bodyPr>
          <a:lstStyle/>
          <a:p>
            <a:pPr marR="0" lvl="0" algn="l" defTabSz="457200" rtl="0" eaLnBrk="1" fontAlgn="auto" latinLnBrk="0" hangingPunct="1">
              <a:lnSpc>
                <a:spcPct val="100000"/>
              </a:lnSpc>
              <a:spcBef>
                <a:spcPts val="1000"/>
              </a:spcBef>
              <a:spcAft>
                <a:spcPts val="0"/>
              </a:spcAft>
              <a:buClr>
                <a:srgbClr val="A5B592"/>
              </a:buClr>
              <a:buSzTx/>
              <a:tabLst/>
              <a:defRPr/>
            </a:pPr>
            <a:r>
              <a:rPr kumimoji="0" lang="el-GR" sz="1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Ορθολογισμός, τεκμηρίωση και διαφάνεια</a:t>
            </a: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λογικοί οι ισχυρισμοί της πηγής;</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Μπορούμε να ξέρουμε από πού προέρχονται οι πληροφορίες της πηγής (αναφορές στις δικές της πηγές); </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Είναι αξιόπιστες αυτές οι πληροφορίες; </a:t>
            </a: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b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br>
            <a:r>
              <a:rPr kumimoji="0" lang="el-GR"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Τεκμηριώνει η πηγή τους ισχυρισμούς της; </a:t>
            </a: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1026" name="Picture 2" descr="VARIETY: 'Queen Cleopatra' Director ...">
            <a:extLst>
              <a:ext uri="{FF2B5EF4-FFF2-40B4-BE49-F238E27FC236}">
                <a16:creationId xmlns:a16="http://schemas.microsoft.com/office/drawing/2014/main" id="{11B299DC-215F-4EC2-33FC-0077F8234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683" y="37651"/>
            <a:ext cx="3226654" cy="32266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6780C92-D852-A3AF-E5A9-0658AE67D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153" y="134899"/>
            <a:ext cx="2920181" cy="4321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5D97F-BFCA-2FBF-99B8-C630CBCB7F47}"/>
              </a:ext>
            </a:extLst>
          </p:cNvPr>
          <p:cNvSpPr txBox="1"/>
          <p:nvPr/>
        </p:nvSpPr>
        <p:spPr>
          <a:xfrm>
            <a:off x="3458153" y="4456767"/>
            <a:ext cx="271370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Arial" panose="020B0604020202020204" pitchFamily="34" charset="0"/>
                <a:cs typeface="Arial" panose="020B0604020202020204" pitchFamily="34" charset="0"/>
              </a:rPr>
              <a:t>Dido Elizabeth Belle, </a:t>
            </a:r>
            <a:r>
              <a:rPr lang="el-GR" dirty="0">
                <a:latin typeface="Arial" panose="020B0604020202020204" pitchFamily="34" charset="0"/>
                <a:cs typeface="Arial" panose="020B0604020202020204" pitchFamily="34" charset="0"/>
              </a:rPr>
              <a:t>Βρετανίδα ευγενής (18</a:t>
            </a:r>
            <a:r>
              <a:rPr lang="el-GR" baseline="30000" dirty="0">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αιώνας)</a:t>
            </a:r>
            <a:endParaRPr lang="en-CY" dirty="0"/>
          </a:p>
        </p:txBody>
      </p:sp>
      <p:pic>
        <p:nvPicPr>
          <p:cNvPr id="1034" name="Picture 10" descr="Queen Charlotte: A Bridgerton Story - Wikipedia">
            <a:extLst>
              <a:ext uri="{FF2B5EF4-FFF2-40B4-BE49-F238E27FC236}">
                <a16:creationId xmlns:a16="http://schemas.microsoft.com/office/drawing/2014/main" id="{B6C0E206-9497-FE52-4F5E-CE5795422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7385" y="3296099"/>
            <a:ext cx="2381250" cy="3524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4E1F51-5336-3C29-54C9-8FDE0168B6DE}"/>
              </a:ext>
            </a:extLst>
          </p:cNvPr>
          <p:cNvSpPr txBox="1"/>
          <p:nvPr/>
        </p:nvSpPr>
        <p:spPr>
          <a:xfrm>
            <a:off x="9468635" y="748351"/>
            <a:ext cx="173047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l-GR" dirty="0">
                <a:latin typeface="Arial" panose="020B0604020202020204" pitchFamily="34" charset="0"/>
                <a:cs typeface="Arial" panose="020B0604020202020204" pitchFamily="34" charset="0"/>
              </a:rPr>
              <a:t>Βασίλισσά Κλεοπάτρα της Αιγύπτου (1</a:t>
            </a:r>
            <a:r>
              <a:rPr lang="el-GR" baseline="30000" dirty="0">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αιώνας π.Χ.)</a:t>
            </a:r>
            <a:endParaRPr lang="en-CY"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ED12B5-82E3-799E-F886-1A9E5AD4C855}"/>
              </a:ext>
            </a:extLst>
          </p:cNvPr>
          <p:cNvSpPr txBox="1"/>
          <p:nvPr/>
        </p:nvSpPr>
        <p:spPr>
          <a:xfrm>
            <a:off x="9468635" y="4758814"/>
            <a:ext cx="208426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l-GR" dirty="0">
                <a:latin typeface="Arial" panose="020B0604020202020204" pitchFamily="34" charset="0"/>
                <a:cs typeface="Arial" panose="020B0604020202020204" pitchFamily="34" charset="0"/>
              </a:rPr>
              <a:t>Βασίλισσα </a:t>
            </a:r>
            <a:r>
              <a:rPr lang="el-GR" dirty="0" err="1">
                <a:latin typeface="Arial" panose="020B0604020202020204" pitchFamily="34" charset="0"/>
                <a:cs typeface="Arial" panose="020B0604020202020204" pitchFamily="34" charset="0"/>
              </a:rPr>
              <a:t>Καρλόττα</a:t>
            </a:r>
            <a:r>
              <a:rPr lang="el-GR" dirty="0">
                <a:latin typeface="Arial" panose="020B0604020202020204" pitchFamily="34" charset="0"/>
                <a:cs typeface="Arial" panose="020B0604020202020204" pitchFamily="34" charset="0"/>
              </a:rPr>
              <a:t> της Μεγάλης Βρετανίας (18</a:t>
            </a:r>
            <a:r>
              <a:rPr lang="el-GR" baseline="30000" dirty="0">
                <a:latin typeface="Arial" panose="020B0604020202020204" pitchFamily="34" charset="0"/>
                <a:cs typeface="Arial" panose="020B0604020202020204" pitchFamily="34" charset="0"/>
              </a:rPr>
              <a:t>ος</a:t>
            </a:r>
            <a:r>
              <a:rPr lang="el-GR" dirty="0">
                <a:latin typeface="Arial" panose="020B0604020202020204" pitchFamily="34" charset="0"/>
                <a:cs typeface="Arial" panose="020B0604020202020204" pitchFamily="34" charset="0"/>
              </a:rPr>
              <a:t> αιώνας)</a:t>
            </a:r>
            <a:endParaRPr lang="en-CY"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846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5B14-6869-2C49-BED1-5DF4FAFA9EDC}"/>
              </a:ext>
            </a:extLst>
          </p:cNvPr>
          <p:cNvSpPr>
            <a:spLocks noGrp="1"/>
          </p:cNvSpPr>
          <p:nvPr>
            <p:ph type="title"/>
          </p:nvPr>
        </p:nvSpPr>
        <p:spPr/>
        <p:txBody>
          <a:bodyPr/>
          <a:lstStyle/>
          <a:p>
            <a:r>
              <a:rPr lang="en-US" dirty="0"/>
              <a:t>Tiffany EFFECT </a:t>
            </a:r>
            <a:endParaRPr lang="en-CY" dirty="0"/>
          </a:p>
        </p:txBody>
      </p:sp>
      <p:sp>
        <p:nvSpPr>
          <p:cNvPr id="3" name="Content Placeholder 2">
            <a:extLst>
              <a:ext uri="{FF2B5EF4-FFF2-40B4-BE49-F238E27FC236}">
                <a16:creationId xmlns:a16="http://schemas.microsoft.com/office/drawing/2014/main" id="{0E34DC07-0017-45AC-B52F-B22CB952787F}"/>
              </a:ext>
            </a:extLst>
          </p:cNvPr>
          <p:cNvSpPr>
            <a:spLocks noGrp="1"/>
          </p:cNvSpPr>
          <p:nvPr>
            <p:ph idx="1"/>
          </p:nvPr>
        </p:nvSpPr>
        <p:spPr>
          <a:xfrm>
            <a:off x="700635" y="2293126"/>
            <a:ext cx="3330591" cy="3636088"/>
          </a:xfrm>
        </p:spPr>
        <p:txBody>
          <a:bodyPr/>
          <a:lstStyle/>
          <a:p>
            <a:r>
              <a:rPr lang="el-GR" dirty="0">
                <a:latin typeface="Arial" panose="020B0604020202020204" pitchFamily="34" charset="0"/>
                <a:cs typeface="Arial" panose="020B0604020202020204" pitchFamily="34" charset="0"/>
              </a:rPr>
              <a:t>Ο λανθασμένος εντοπισμός αναχρονισμών</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εκεί που δεν υπάρχουν σε αναπαραστάσεις του παρελθόντος</a:t>
            </a:r>
            <a:endParaRPr lang="en-CY" dirty="0">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D9E6561B-59C1-F464-1370-7BB915E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252" y="922096"/>
            <a:ext cx="2920181" cy="4321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ing of a young women">
            <a:extLst>
              <a:ext uri="{FF2B5EF4-FFF2-40B4-BE49-F238E27FC236}">
                <a16:creationId xmlns:a16="http://schemas.microsoft.com/office/drawing/2014/main" id="{C66D3691-7669-256A-CC5F-BDFA4A899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432" y="922096"/>
            <a:ext cx="3712945" cy="43218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64E176-A782-E76C-3B0A-B1D9AD6D9C1E}"/>
              </a:ext>
            </a:extLst>
          </p:cNvPr>
          <p:cNvSpPr txBox="1"/>
          <p:nvPr/>
        </p:nvSpPr>
        <p:spPr>
          <a:xfrm>
            <a:off x="8976852" y="5243964"/>
            <a:ext cx="203527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l-GR" sz="1600" dirty="0">
                <a:latin typeface="Arial" panose="020B0604020202020204" pitchFamily="34" charset="0"/>
                <a:cs typeface="Arial" panose="020B0604020202020204" pitchFamily="34" charset="0"/>
              </a:rPr>
              <a:t>Πορτραίτο της </a:t>
            </a:r>
            <a:r>
              <a:rPr lang="en-US" sz="1600" dirty="0">
                <a:latin typeface="Arial" panose="020B0604020202020204" pitchFamily="34" charset="0"/>
                <a:cs typeface="Arial" panose="020B0604020202020204" pitchFamily="34" charset="0"/>
              </a:rPr>
              <a:t>Dido Elizabeth Belle</a:t>
            </a:r>
            <a:r>
              <a:rPr lang="el-GR" sz="1600" dirty="0">
                <a:latin typeface="Arial" panose="020B0604020202020204" pitchFamily="34" charset="0"/>
                <a:cs typeface="Arial" panose="020B0604020202020204" pitchFamily="34" charset="0"/>
              </a:rPr>
              <a:t> </a:t>
            </a:r>
            <a:endParaRPr lang="en-CY"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834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E187-1B32-C3D1-EC2E-5346F240A525}"/>
              </a:ext>
            </a:extLst>
          </p:cNvPr>
          <p:cNvSpPr>
            <a:spLocks noGrp="1"/>
          </p:cNvSpPr>
          <p:nvPr>
            <p:ph type="title"/>
          </p:nvPr>
        </p:nvSpPr>
        <p:spPr>
          <a:xfrm>
            <a:off x="1129086" y="751645"/>
            <a:ext cx="9072438" cy="1280890"/>
          </a:xfrm>
        </p:spPr>
        <p:txBody>
          <a:bodyPr>
            <a:noAutofit/>
          </a:bodyPr>
          <a:lstStyle/>
          <a:p>
            <a:r>
              <a:rPr lang="el-GR" sz="2800" b="1" dirty="0" err="1">
                <a:latin typeface="Arial Narrow" panose="020B0606020202030204" pitchFamily="34" charset="0"/>
              </a:rPr>
              <a:t>Καθετη</a:t>
            </a:r>
            <a:r>
              <a:rPr lang="el-GR" sz="2800" b="1" dirty="0">
                <a:latin typeface="Arial Narrow" panose="020B0606020202030204" pitchFamily="34" charset="0"/>
              </a:rPr>
              <a:t> - </a:t>
            </a:r>
            <a:r>
              <a:rPr lang="el-GR" sz="2800" b="1" dirty="0" err="1">
                <a:latin typeface="Arial Narrow" panose="020B0606020202030204" pitchFamily="34" charset="0"/>
              </a:rPr>
              <a:t>Οριζοντια</a:t>
            </a:r>
            <a:r>
              <a:rPr lang="el-GR" sz="2800" b="1" dirty="0">
                <a:latin typeface="Arial Narrow" panose="020B0606020202030204" pitchFamily="34" charset="0"/>
              </a:rPr>
              <a:t> </a:t>
            </a:r>
            <a:r>
              <a:rPr lang="el-GR" sz="2800" b="1" dirty="0" err="1">
                <a:latin typeface="Arial Narrow" panose="020B0606020202030204" pitchFamily="34" charset="0"/>
              </a:rPr>
              <a:t>αναγνωση</a:t>
            </a:r>
            <a:r>
              <a:rPr lang="el-GR" sz="2800" b="1" dirty="0">
                <a:latin typeface="Arial Narrow" panose="020B0606020202030204" pitchFamily="34" charset="0"/>
              </a:rPr>
              <a:t> στο </a:t>
            </a:r>
            <a:r>
              <a:rPr lang="el-GR" sz="2800" b="1" dirty="0" err="1">
                <a:latin typeface="Arial Narrow" panose="020B0606020202030204" pitchFamily="34" charset="0"/>
              </a:rPr>
              <a:t>διαδικτυο</a:t>
            </a:r>
            <a:endParaRPr lang="x-none" sz="2800" b="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CC0458E1-6646-41D8-A944-5636EF1ADD32}"/>
              </a:ext>
            </a:extLst>
          </p:cNvPr>
          <p:cNvSpPr>
            <a:spLocks noGrp="1"/>
          </p:cNvSpPr>
          <p:nvPr>
            <p:ph idx="1"/>
          </p:nvPr>
        </p:nvSpPr>
        <p:spPr>
          <a:xfrm>
            <a:off x="185189" y="1205277"/>
            <a:ext cx="7672470" cy="5074024"/>
          </a:xfrm>
        </p:spPr>
        <p:txBody>
          <a:bodyPr>
            <a:normAutofit lnSpcReduction="10000"/>
          </a:bodyPr>
          <a:lstStyle/>
          <a:p>
            <a:r>
              <a:rPr lang="el-GR" sz="2800" dirty="0">
                <a:latin typeface="Arial Narrow" panose="020B0606020202030204" pitchFamily="34" charset="0"/>
              </a:rPr>
              <a:t>Κάθετη ανάγνωση</a:t>
            </a:r>
          </a:p>
          <a:p>
            <a:pPr lvl="1"/>
            <a:r>
              <a:rPr lang="el-GR" sz="2400" dirty="0">
                <a:latin typeface="Arial Narrow" panose="020B0606020202030204" pitchFamily="34" charset="0"/>
              </a:rPr>
              <a:t>Αξιολόγηση που βασίζεται στις πληροφορίες που μας δίνει η ίδια η πηγή</a:t>
            </a:r>
            <a:r>
              <a:rPr lang="en-US" sz="2400" dirty="0">
                <a:latin typeface="Arial Narrow" panose="020B0606020202030204" pitchFamily="34" charset="0"/>
              </a:rPr>
              <a:t> </a:t>
            </a:r>
            <a:r>
              <a:rPr lang="el-GR" sz="2400" dirty="0">
                <a:latin typeface="Arial Narrow" panose="020B0606020202030204" pitchFamily="34" charset="0"/>
              </a:rPr>
              <a:t>και στις δικές μας γνώσεις.</a:t>
            </a:r>
          </a:p>
          <a:p>
            <a:r>
              <a:rPr lang="el-GR" sz="2800" dirty="0">
                <a:latin typeface="Arial Narrow" panose="020B0606020202030204" pitchFamily="34" charset="0"/>
              </a:rPr>
              <a:t>Οριζόντια ανάγνωση</a:t>
            </a:r>
          </a:p>
          <a:p>
            <a:pPr lvl="1"/>
            <a:r>
              <a:rPr lang="el-GR" sz="2400" dirty="0">
                <a:latin typeface="Arial Narrow" panose="020B0606020202030204" pitchFamily="34" charset="0"/>
              </a:rPr>
              <a:t>Αξιολόγηση αναζητώντας πληροφορίες για συγκεκριμένα στοιχεία της πηγής στο διαδίκτυο τα οποία δεν μπορούμε να αξιολογήσουμε βασισμένες/βασισμένοι στις γνώσεις μας ή την ανάγνωση της ίδιας της πηγής (π.χ. πληροφορίες για τον/την συγγραφέα της πηγής, πληροφορίες για την προέλευση της πηγής, σύγκριση με άλλες πηγές, έλεγχος των πηγών στις οποίες αναφέρεται η πηγή).</a:t>
            </a:r>
          </a:p>
          <a:p>
            <a:pPr lvl="1"/>
            <a:endParaRPr lang="en-US" sz="2400" dirty="0">
              <a:latin typeface="Arial Narrow" panose="020B0606020202030204" pitchFamily="34" charset="0"/>
            </a:endParaRPr>
          </a:p>
        </p:txBody>
      </p:sp>
      <p:sp>
        <p:nvSpPr>
          <p:cNvPr id="4" name="TextBox 3">
            <a:extLst>
              <a:ext uri="{FF2B5EF4-FFF2-40B4-BE49-F238E27FC236}">
                <a16:creationId xmlns:a16="http://schemas.microsoft.com/office/drawing/2014/main" id="{3E8182F8-86EF-1219-AD27-31EBC956DF17}"/>
              </a:ext>
            </a:extLst>
          </p:cNvPr>
          <p:cNvSpPr txBox="1"/>
          <p:nvPr/>
        </p:nvSpPr>
        <p:spPr>
          <a:xfrm>
            <a:off x="8573730" y="2192594"/>
            <a:ext cx="2576052"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Arial Narrow" panose="020B0606020202030204" pitchFamily="34" charset="0"/>
              </a:rPr>
              <a:t>Evaluating Sources with Lateral Reading:</a:t>
            </a:r>
          </a:p>
          <a:p>
            <a:r>
              <a:rPr lang="en-US" b="1" dirty="0">
                <a:latin typeface="Arial Narrow" panose="020B0606020202030204" pitchFamily="34" charset="0"/>
                <a:hlinkClick r:id="rId2"/>
              </a:rPr>
              <a:t>https://www.youtube.com/watch?v=zJxYI-1eDPQ</a:t>
            </a:r>
            <a:r>
              <a:rPr lang="en-US" b="1" dirty="0">
                <a:latin typeface="Arial Narrow" panose="020B0606020202030204" pitchFamily="34" charset="0"/>
              </a:rPr>
              <a:t> </a:t>
            </a:r>
          </a:p>
          <a:p>
            <a:endParaRPr lang="en-CY" dirty="0">
              <a:latin typeface="Arial Narrow" panose="020B0606020202030204" pitchFamily="34" charset="0"/>
            </a:endParaRPr>
          </a:p>
        </p:txBody>
      </p:sp>
    </p:spTree>
    <p:extLst>
      <p:ext uri="{BB962C8B-B14F-4D97-AF65-F5344CB8AC3E}">
        <p14:creationId xmlns:p14="http://schemas.microsoft.com/office/powerpoint/2010/main" val="3316564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37639EC-8A4B-B69D-DB10-944909BC6D49}"/>
              </a:ext>
            </a:extLst>
          </p:cNvPr>
          <p:cNvSpPr>
            <a:spLocks noGrp="1" noChangeArrowheads="1"/>
          </p:cNvSpPr>
          <p:nvPr>
            <p:ph type="title"/>
          </p:nvPr>
        </p:nvSpPr>
        <p:spPr>
          <a:xfrm>
            <a:off x="2180573" y="167704"/>
            <a:ext cx="8041341" cy="1280890"/>
          </a:xfrm>
        </p:spPr>
        <p:txBody>
          <a:bodyPr>
            <a:normAutofit/>
          </a:bodyPr>
          <a:lstStyle/>
          <a:p>
            <a:pPr eaLnBrk="1" hangingPunct="1"/>
            <a:r>
              <a:rPr lang="el-GR" altLang="x-none" sz="4000" b="1" cap="none" dirty="0"/>
              <a:t>Γίγαντες που έζησαν στο παρελθόν</a:t>
            </a:r>
          </a:p>
        </p:txBody>
      </p:sp>
      <p:sp>
        <p:nvSpPr>
          <p:cNvPr id="7171" name="Rectangle 3">
            <a:extLst>
              <a:ext uri="{FF2B5EF4-FFF2-40B4-BE49-F238E27FC236}">
                <a16:creationId xmlns:a16="http://schemas.microsoft.com/office/drawing/2014/main" id="{F163197C-C77E-163D-3D4B-DDE816CB433B}"/>
              </a:ext>
            </a:extLst>
          </p:cNvPr>
          <p:cNvSpPr>
            <a:spLocks noGrp="1" noChangeArrowheads="1"/>
          </p:cNvSpPr>
          <p:nvPr>
            <p:ph idx="1"/>
          </p:nvPr>
        </p:nvSpPr>
        <p:spPr>
          <a:xfrm>
            <a:off x="1992313" y="1628776"/>
            <a:ext cx="8229600" cy="4525963"/>
          </a:xfrm>
        </p:spPr>
        <p:txBody>
          <a:bodyPr/>
          <a:lstStyle/>
          <a:p>
            <a:pPr eaLnBrk="1" hangingPunct="1"/>
            <a:endParaRPr lang="x-none" altLang="x-none"/>
          </a:p>
        </p:txBody>
      </p:sp>
      <p:pic>
        <p:nvPicPr>
          <p:cNvPr id="7172" name="Picture 7" descr="gigantas-70">
            <a:extLst>
              <a:ext uri="{FF2B5EF4-FFF2-40B4-BE49-F238E27FC236}">
                <a16:creationId xmlns:a16="http://schemas.microsoft.com/office/drawing/2014/main" id="{2B6AB7BA-5028-0A46-3996-C872FCF27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1700214"/>
            <a:ext cx="36957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Untitled-7">
            <a:extLst>
              <a:ext uri="{FF2B5EF4-FFF2-40B4-BE49-F238E27FC236}">
                <a16:creationId xmlns:a16="http://schemas.microsoft.com/office/drawing/2014/main" id="{D327992B-20E8-FC66-AAEE-4F66AD3E0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57" t="41368" r="25787" b="10878"/>
          <a:stretch>
            <a:fillRect/>
          </a:stretch>
        </p:blipFill>
        <p:spPr bwMode="auto">
          <a:xfrm>
            <a:off x="1992314" y="1989138"/>
            <a:ext cx="44989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3F742FE7-EB1A-4C13-4DF6-AB404A60E982}"/>
              </a:ext>
            </a:extLst>
          </p:cNvPr>
          <p:cNvSpPr/>
          <p:nvPr/>
        </p:nvSpPr>
        <p:spPr>
          <a:xfrm>
            <a:off x="2099388" y="5103845"/>
            <a:ext cx="1670179" cy="81832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3" name="TextBox 2">
            <a:extLst>
              <a:ext uri="{FF2B5EF4-FFF2-40B4-BE49-F238E27FC236}">
                <a16:creationId xmlns:a16="http://schemas.microsoft.com/office/drawing/2014/main" id="{C024C67B-768E-9C1C-D0D0-9BFAC7EA7628}"/>
              </a:ext>
            </a:extLst>
          </p:cNvPr>
          <p:cNvSpPr txBox="1"/>
          <p:nvPr/>
        </p:nvSpPr>
        <p:spPr>
          <a:xfrm>
            <a:off x="328577" y="5185748"/>
            <a:ext cx="1770810" cy="6463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a:t>Search: </a:t>
            </a:r>
          </a:p>
          <a:p>
            <a:r>
              <a:rPr lang="en-US" dirty="0"/>
              <a:t>“Worth 1000”</a:t>
            </a:r>
            <a:endParaRPr lang="en-CY"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87C6373-B93B-DEC2-B416-18CEA829ED49}"/>
              </a:ext>
            </a:extLst>
          </p:cNvPr>
          <p:cNvSpPr>
            <a:spLocks noGrp="1" noChangeArrowheads="1"/>
          </p:cNvSpPr>
          <p:nvPr>
            <p:ph type="title"/>
          </p:nvPr>
        </p:nvSpPr>
        <p:spPr>
          <a:xfrm>
            <a:off x="1992313" y="0"/>
            <a:ext cx="8229600" cy="908050"/>
          </a:xfrm>
        </p:spPr>
        <p:txBody>
          <a:bodyPr/>
          <a:lstStyle/>
          <a:p>
            <a:pPr eaLnBrk="1" hangingPunct="1"/>
            <a:r>
              <a:rPr lang="el-GR" altLang="x-none" sz="2800" b="1" cap="none" dirty="0"/>
              <a:t>Γίγαντες από διαγωνισμό δημιουργίας φωτογραφίας</a:t>
            </a:r>
          </a:p>
        </p:txBody>
      </p:sp>
      <p:sp>
        <p:nvSpPr>
          <p:cNvPr id="10243" name="Rectangle 3">
            <a:extLst>
              <a:ext uri="{FF2B5EF4-FFF2-40B4-BE49-F238E27FC236}">
                <a16:creationId xmlns:a16="http://schemas.microsoft.com/office/drawing/2014/main" id="{1ABCDACE-D2FE-E1DA-B021-0F5BBADA5CAE}"/>
              </a:ext>
            </a:extLst>
          </p:cNvPr>
          <p:cNvSpPr>
            <a:spLocks noGrp="1" noChangeArrowheads="1"/>
          </p:cNvSpPr>
          <p:nvPr>
            <p:ph idx="1"/>
          </p:nvPr>
        </p:nvSpPr>
        <p:spPr>
          <a:xfrm>
            <a:off x="1919288" y="1484313"/>
            <a:ext cx="8229600" cy="4525962"/>
          </a:xfrm>
        </p:spPr>
        <p:txBody>
          <a:bodyPr/>
          <a:lstStyle/>
          <a:p>
            <a:pPr eaLnBrk="1" hangingPunct="1"/>
            <a:endParaRPr lang="x-none" altLang="x-none"/>
          </a:p>
        </p:txBody>
      </p:sp>
      <p:pic>
        <p:nvPicPr>
          <p:cNvPr id="10244" name="Picture 5" descr="Untitled-4">
            <a:extLst>
              <a:ext uri="{FF2B5EF4-FFF2-40B4-BE49-F238E27FC236}">
                <a16:creationId xmlns:a16="http://schemas.microsoft.com/office/drawing/2014/main" id="{BD191B20-A8E5-C232-860C-EAF386806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557339"/>
            <a:ext cx="324008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a:extLst>
              <a:ext uri="{FF2B5EF4-FFF2-40B4-BE49-F238E27FC236}">
                <a16:creationId xmlns:a16="http://schemas.microsoft.com/office/drawing/2014/main" id="{D1EEE95B-29E3-1B46-6DE0-E762D9292486}"/>
              </a:ext>
            </a:extLst>
          </p:cNvPr>
          <p:cNvSpPr txBox="1">
            <a:spLocks noChangeArrowheads="1"/>
          </p:cNvSpPr>
          <p:nvPr/>
        </p:nvSpPr>
        <p:spPr bwMode="auto">
          <a:xfrm>
            <a:off x="5159376" y="765175"/>
            <a:ext cx="55086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x-none" sz="2400" dirty="0"/>
              <a:t>Σε αυτό το διαγωνισμό θα δημιουργήσετε μια ψεύτικη αρχαιολογική ανακάλυψη (π.χ. την Ατλαντίδα, ένα κουτάκι </a:t>
            </a:r>
            <a:r>
              <a:rPr lang="el-GR" altLang="x-none" sz="2400" dirty="0" err="1"/>
              <a:t>coca-cola</a:t>
            </a:r>
            <a:r>
              <a:rPr lang="el-GR" altLang="x-none" sz="2400" dirty="0"/>
              <a:t> 2.000 ετών ή ένα κρανίο γίγαντα, όπως στο post του </a:t>
            </a:r>
            <a:r>
              <a:rPr lang="el-GR" altLang="x-none" sz="2400" dirty="0" err="1"/>
              <a:t>IronKite</a:t>
            </a:r>
            <a:r>
              <a:rPr lang="el-GR" altLang="x-none" sz="2400" dirty="0"/>
              <a:t>). Να είστε ανοιχτόμυαλοι, υπάρχουν πολλά μυστήρια θαμμένα στη Γη.</a:t>
            </a:r>
          </a:p>
          <a:p>
            <a:pPr eaLnBrk="1" hangingPunct="1"/>
            <a:r>
              <a:rPr lang="el-GR" altLang="x-none" sz="2400" dirty="0"/>
              <a:t>Οι όροι του παιχνιδιού είναι οι εξής: Πρέπει να δημιουργήσετε μια αρχαιολογική απάτη. Η δουλειά σας είναι να παρουσιάσετε μια εικόνα από μια αρχαιολογική ανακάλυψη που να δείχνει τόσο αληθινή, ώστε αν δεν είχε εμφανιστεί στο Worth1000, ο κόσμος δε θα πίστευε στα μάτια του!</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FCD817-2D1D-CE9D-39B1-D5F4B11FE095}"/>
              </a:ext>
            </a:extLst>
          </p:cNvPr>
          <p:cNvSpPr>
            <a:spLocks noGrp="1" noChangeArrowheads="1"/>
          </p:cNvSpPr>
          <p:nvPr>
            <p:ph type="title" idx="4294967295"/>
          </p:nvPr>
        </p:nvSpPr>
        <p:spPr>
          <a:xfrm>
            <a:off x="681135" y="116297"/>
            <a:ext cx="10711543" cy="1281112"/>
          </a:xfrm>
        </p:spPr>
        <p:txBody>
          <a:bodyPr>
            <a:normAutofit/>
          </a:bodyPr>
          <a:lstStyle/>
          <a:p>
            <a:pPr eaLnBrk="1" hangingPunct="1"/>
            <a:r>
              <a:rPr lang="el-GR" altLang="x-none" sz="3200" b="1" cap="none" dirty="0"/>
              <a:t>Αποδείξεις για την Έξοδο των Ισραηλιτών από την Αίγυπτο</a:t>
            </a:r>
          </a:p>
        </p:txBody>
      </p:sp>
      <p:sp>
        <p:nvSpPr>
          <p:cNvPr id="8196" name="Rectangle 5">
            <a:extLst>
              <a:ext uri="{FF2B5EF4-FFF2-40B4-BE49-F238E27FC236}">
                <a16:creationId xmlns:a16="http://schemas.microsoft.com/office/drawing/2014/main" id="{7DAE17DD-5426-DD64-93A3-B48AD5CE318B}"/>
              </a:ext>
            </a:extLst>
          </p:cNvPr>
          <p:cNvSpPr>
            <a:spLocks noGrp="1" noChangeArrowheads="1"/>
          </p:cNvSpPr>
          <p:nvPr>
            <p:ph type="body" sz="half" idx="4294967295"/>
          </p:nvPr>
        </p:nvSpPr>
        <p:spPr>
          <a:xfrm>
            <a:off x="7417837" y="1856868"/>
            <a:ext cx="4460033" cy="4728146"/>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nSpc>
                <a:spcPct val="80000"/>
              </a:lnSpc>
              <a:buNone/>
            </a:pPr>
            <a:r>
              <a:rPr lang="el-GR" b="1" dirty="0">
                <a:latin typeface="Arial" panose="020B0604020202020204" pitchFamily="34" charset="0"/>
                <a:cs typeface="Arial" panose="020B0604020202020204" pitchFamily="34" charset="0"/>
              </a:rPr>
              <a:t>Αιγύπτιοι αρχαιολόγοι έχουν ανακαλύψει αποδείξεις για τη βιβλική Έξοδο.</a:t>
            </a:r>
            <a:endParaRPr lang="en-US" b="1" dirty="0">
              <a:latin typeface="Arial" panose="020B0604020202020204" pitchFamily="34" charset="0"/>
              <a:cs typeface="Arial" panose="020B0604020202020204" pitchFamily="34" charset="0"/>
            </a:endParaRPr>
          </a:p>
          <a:p>
            <a:pPr marL="0" indent="0">
              <a:lnSpc>
                <a:spcPct val="80000"/>
              </a:lnSpc>
              <a:buNone/>
            </a:pPr>
            <a:r>
              <a:rPr lang="el-GR" dirty="0">
                <a:latin typeface="Arial" panose="020B0604020202020204" pitchFamily="34" charset="0"/>
                <a:cs typeface="Arial" panose="020B0604020202020204" pitchFamily="34" charset="0"/>
              </a:rPr>
              <a:t>Το Υπουργείο Αρχαιοτήτων της Αιγύπτου ανακοίνωσε σήμερα το πρωί ότι μια ομάδα υποβρύχιων αρχαιολόγων ανακάλυψε λείψανα ενός μεγάλου αιγυπτιακού στρατού του 14ου αιώνα π.Χ., στον βυθό του Κόλπου του Σουέζ, 1,5 χιλιόμετρο ανοικτά από τη σύγχρονη πόλη Ρας </a:t>
            </a:r>
            <a:r>
              <a:rPr lang="el-GR" dirty="0" err="1">
                <a:latin typeface="Arial" panose="020B0604020202020204" pitchFamily="34" charset="0"/>
                <a:cs typeface="Arial" panose="020B0604020202020204" pitchFamily="34" charset="0"/>
              </a:rPr>
              <a:t>Γκαρίμπ.Η</a:t>
            </a:r>
            <a:r>
              <a:rPr lang="el-GR" dirty="0">
                <a:latin typeface="Arial" panose="020B0604020202020204" pitchFamily="34" charset="0"/>
                <a:cs typeface="Arial" panose="020B0604020202020204" pitchFamily="34" charset="0"/>
              </a:rPr>
              <a:t> ομάδα πραγματοποιούσε έρευνες για λείψανα αρχαίων πλοίων και αντικείμενα που σχετίζονται με το εμπόριο της Εποχής του Λίθου και της Εποχής του Χαλκού στην περιοχή της Ερυθράς Θάλασσας, όταν έπεσαν τυχαία πάνω σε μια τεράστια μάζα ανθρώπινων οστών, σκουρόχρωμων από το πέρασμα του χρόνου.</a:t>
            </a:r>
            <a:endParaRPr lang="en-US" dirty="0">
              <a:latin typeface="Arial" panose="020B0604020202020204" pitchFamily="34" charset="0"/>
              <a:cs typeface="Arial" panose="020B0604020202020204" pitchFamily="34" charset="0"/>
            </a:endParaRPr>
          </a:p>
          <a:p>
            <a:pPr>
              <a:lnSpc>
                <a:spcPct val="80000"/>
              </a:lnSpc>
            </a:pPr>
            <a:endParaRPr lang="el-GR" altLang="x-none"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927FD52-2DF6-0BDD-1947-35530F3E8657}"/>
              </a:ext>
            </a:extLst>
          </p:cNvPr>
          <p:cNvPicPr>
            <a:picLocks noChangeAspect="1"/>
          </p:cNvPicPr>
          <p:nvPr/>
        </p:nvPicPr>
        <p:blipFill>
          <a:blip r:embed="rId2"/>
          <a:stretch>
            <a:fillRect/>
          </a:stretch>
        </p:blipFill>
        <p:spPr>
          <a:xfrm>
            <a:off x="466531" y="683282"/>
            <a:ext cx="6667082" cy="5789514"/>
          </a:xfrm>
          <a:prstGeom prst="rect">
            <a:avLst/>
          </a:prstGeom>
        </p:spPr>
      </p:pic>
      <p:sp>
        <p:nvSpPr>
          <p:cNvPr id="8" name="Oval 7">
            <a:extLst>
              <a:ext uri="{FF2B5EF4-FFF2-40B4-BE49-F238E27FC236}">
                <a16:creationId xmlns:a16="http://schemas.microsoft.com/office/drawing/2014/main" id="{22C6009B-7A41-2483-35A5-53667DEBC20F}"/>
              </a:ext>
            </a:extLst>
          </p:cNvPr>
          <p:cNvSpPr/>
          <p:nvPr/>
        </p:nvSpPr>
        <p:spPr>
          <a:xfrm>
            <a:off x="298580" y="490892"/>
            <a:ext cx="1063689" cy="5319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dirty="0"/>
          </a:p>
        </p:txBody>
      </p:sp>
      <p:sp>
        <p:nvSpPr>
          <p:cNvPr id="9" name="Oval 8">
            <a:extLst>
              <a:ext uri="{FF2B5EF4-FFF2-40B4-BE49-F238E27FC236}">
                <a16:creationId xmlns:a16="http://schemas.microsoft.com/office/drawing/2014/main" id="{CFE2D410-5F0F-B80A-7FE5-FBA99BF530D1}"/>
              </a:ext>
            </a:extLst>
          </p:cNvPr>
          <p:cNvSpPr/>
          <p:nvPr/>
        </p:nvSpPr>
        <p:spPr>
          <a:xfrm>
            <a:off x="233264" y="5057192"/>
            <a:ext cx="7053943" cy="180080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1C537-A18A-0CD5-0204-0BEF8BA60D05}"/>
              </a:ext>
            </a:extLst>
          </p:cNvPr>
          <p:cNvPicPr>
            <a:picLocks noChangeAspect="1"/>
          </p:cNvPicPr>
          <p:nvPr/>
        </p:nvPicPr>
        <p:blipFill>
          <a:blip r:embed="rId2"/>
          <a:stretch>
            <a:fillRect/>
          </a:stretch>
        </p:blipFill>
        <p:spPr>
          <a:xfrm>
            <a:off x="102637" y="0"/>
            <a:ext cx="8409259" cy="4596033"/>
          </a:xfrm>
          <a:prstGeom prst="rect">
            <a:avLst/>
          </a:prstGeom>
        </p:spPr>
      </p:pic>
      <p:pic>
        <p:nvPicPr>
          <p:cNvPr id="5" name="Picture 4">
            <a:extLst>
              <a:ext uri="{FF2B5EF4-FFF2-40B4-BE49-F238E27FC236}">
                <a16:creationId xmlns:a16="http://schemas.microsoft.com/office/drawing/2014/main" id="{C73933E1-8FD4-9DDD-7345-3F10DCA3EE5D}"/>
              </a:ext>
            </a:extLst>
          </p:cNvPr>
          <p:cNvPicPr>
            <a:picLocks noChangeAspect="1"/>
          </p:cNvPicPr>
          <p:nvPr/>
        </p:nvPicPr>
        <p:blipFill>
          <a:blip r:embed="rId3"/>
          <a:stretch>
            <a:fillRect/>
          </a:stretch>
        </p:blipFill>
        <p:spPr>
          <a:xfrm>
            <a:off x="3552760" y="2500747"/>
            <a:ext cx="8433965" cy="4190571"/>
          </a:xfrm>
          <a:prstGeom prst="rect">
            <a:avLst/>
          </a:prstGeom>
        </p:spPr>
      </p:pic>
    </p:spTree>
    <p:extLst>
      <p:ext uri="{BB962C8B-B14F-4D97-AF65-F5344CB8AC3E}">
        <p14:creationId xmlns:p14="http://schemas.microsoft.com/office/powerpoint/2010/main" val="38821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CB1E-8780-3284-D30F-A970054037FD}"/>
              </a:ext>
            </a:extLst>
          </p:cNvPr>
          <p:cNvSpPr>
            <a:spLocks noGrp="1"/>
          </p:cNvSpPr>
          <p:nvPr>
            <p:ph type="title"/>
          </p:nvPr>
        </p:nvSpPr>
        <p:spPr/>
        <p:txBody>
          <a:bodyPr/>
          <a:lstStyle/>
          <a:p>
            <a:r>
              <a:rPr lang="el-GR" dirty="0" err="1"/>
              <a:t>Εντοπισμοσ</a:t>
            </a:r>
            <a:r>
              <a:rPr lang="el-GR" dirty="0"/>
              <a:t> </a:t>
            </a:r>
            <a:r>
              <a:rPr lang="el-GR" dirty="0" err="1"/>
              <a:t>πηγων</a:t>
            </a:r>
            <a:r>
              <a:rPr lang="el-GR" dirty="0"/>
              <a:t> για τη </a:t>
            </a:r>
            <a:r>
              <a:rPr lang="el-GR" dirty="0" err="1"/>
              <a:t>διδασκαλια</a:t>
            </a:r>
            <a:r>
              <a:rPr lang="el-GR" dirty="0"/>
              <a:t> της </a:t>
            </a:r>
            <a:r>
              <a:rPr lang="el-GR" dirty="0" err="1"/>
              <a:t>ιστοριασ</a:t>
            </a:r>
            <a:endParaRPr lang="x-none" dirty="0"/>
          </a:p>
        </p:txBody>
      </p:sp>
      <p:sp>
        <p:nvSpPr>
          <p:cNvPr id="3" name="Content Placeholder 2">
            <a:extLst>
              <a:ext uri="{FF2B5EF4-FFF2-40B4-BE49-F238E27FC236}">
                <a16:creationId xmlns:a16="http://schemas.microsoft.com/office/drawing/2014/main" id="{F4608F8E-AFDC-1595-D3FB-7E0DBACF2269}"/>
              </a:ext>
            </a:extLst>
          </p:cNvPr>
          <p:cNvSpPr>
            <a:spLocks noGrp="1"/>
          </p:cNvSpPr>
          <p:nvPr>
            <p:ph idx="1"/>
          </p:nvPr>
        </p:nvSpPr>
        <p:spPr/>
        <p:txBody>
          <a:bodyPr/>
          <a:lstStyle/>
          <a:p>
            <a:r>
              <a:rPr lang="el-GR" dirty="0"/>
              <a:t>Ποια προβλήματα αντιμετωπίζετε στην προσπάθειά σας να εντοπίσετε πηγές για τη διδασκαλία του μαθήματος; </a:t>
            </a:r>
          </a:p>
          <a:p>
            <a:r>
              <a:rPr lang="el-GR" dirty="0"/>
              <a:t>Με ποια κριτήρια αποφασίζετε για την καταλληλόλητα μιας πηγής; </a:t>
            </a:r>
            <a:endParaRPr lang="x-none" dirty="0"/>
          </a:p>
        </p:txBody>
      </p:sp>
    </p:spTree>
    <p:extLst>
      <p:ext uri="{BB962C8B-B14F-4D97-AF65-F5344CB8AC3E}">
        <p14:creationId xmlns:p14="http://schemas.microsoft.com/office/powerpoint/2010/main" val="3536289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B875018-C24A-5F8E-F306-EF3C3E7F7BB2}"/>
              </a:ext>
            </a:extLst>
          </p:cNvPr>
          <p:cNvSpPr>
            <a:spLocks noGrp="1" noChangeArrowheads="1"/>
          </p:cNvSpPr>
          <p:nvPr>
            <p:ph type="title" idx="4294967295"/>
          </p:nvPr>
        </p:nvSpPr>
        <p:spPr>
          <a:xfrm>
            <a:off x="410547" y="87313"/>
            <a:ext cx="11691257" cy="1281112"/>
          </a:xfrm>
        </p:spPr>
        <p:txBody>
          <a:bodyPr>
            <a:normAutofit fontScale="90000"/>
          </a:bodyPr>
          <a:lstStyle/>
          <a:p>
            <a:r>
              <a:rPr lang="el-GR" altLang="x-none" b="1" cap="none" dirty="0"/>
              <a:t>Αποδείξεις για την έξοδο των Ισραηλιτών από την Αίγυπτο</a:t>
            </a:r>
            <a:endParaRPr lang="el-GR" altLang="x-none" sz="4000" b="1" dirty="0"/>
          </a:p>
        </p:txBody>
      </p:sp>
      <p:sp>
        <p:nvSpPr>
          <p:cNvPr id="11268" name="Rectangle 5">
            <a:extLst>
              <a:ext uri="{FF2B5EF4-FFF2-40B4-BE49-F238E27FC236}">
                <a16:creationId xmlns:a16="http://schemas.microsoft.com/office/drawing/2014/main" id="{43DB2F1D-CEA0-3B08-1A50-62F09764E8A9}"/>
              </a:ext>
            </a:extLst>
          </p:cNvPr>
          <p:cNvSpPr>
            <a:spLocks noGrp="1" noChangeArrowheads="1"/>
          </p:cNvSpPr>
          <p:nvPr>
            <p:ph type="body" sz="half" idx="4294967295"/>
          </p:nvPr>
        </p:nvSpPr>
        <p:spPr>
          <a:xfrm>
            <a:off x="167951" y="4404049"/>
            <a:ext cx="7546930" cy="1940194"/>
          </a:xfrm>
        </p:spPr>
        <p:style>
          <a:lnRef idx="2">
            <a:schemeClr val="dk1"/>
          </a:lnRef>
          <a:fillRef idx="1">
            <a:schemeClr val="lt1"/>
          </a:fillRef>
          <a:effectRef idx="0">
            <a:schemeClr val="dk1"/>
          </a:effectRef>
          <a:fontRef idx="minor">
            <a:schemeClr val="dk1"/>
          </a:fontRef>
        </p:style>
        <p:txBody>
          <a:bodyPr>
            <a:normAutofit lnSpcReduction="10000"/>
          </a:bodyPr>
          <a:lstStyle/>
          <a:p>
            <a:pPr eaLnBrk="1" hangingPunct="1">
              <a:lnSpc>
                <a:spcPct val="90000"/>
              </a:lnSpc>
            </a:pPr>
            <a:endParaRPr lang="en-GB" altLang="x-none" sz="1400" dirty="0"/>
          </a:p>
          <a:p>
            <a:pPr marL="0" indent="0" eaLnBrk="1" hangingPunct="1">
              <a:lnSpc>
                <a:spcPct val="90000"/>
              </a:lnSpc>
              <a:buNone/>
            </a:pPr>
            <a:r>
              <a:rPr lang="el-GR" altLang="x-none" sz="1800" dirty="0"/>
              <a:t>Αναλαμβάνουμε πλήρως την ευθύνη για τη σατιρική φύση των άρθρων μας και για τον πλασματικό χαρακτήρα του περιεχομένου τους.</a:t>
            </a:r>
            <a:r>
              <a:rPr lang="en-US" altLang="x-none" sz="1800" dirty="0"/>
              <a:t> </a:t>
            </a:r>
            <a:r>
              <a:rPr lang="el-GR" altLang="x-none" sz="1800" dirty="0"/>
              <a:t>Όλοι οι χαρακτήρες που εμφανίζονται στα άρθρα αυτού του </a:t>
            </a:r>
            <a:r>
              <a:rPr lang="el-GR" altLang="x-none" sz="1800" dirty="0" err="1"/>
              <a:t>ιστότοπου</a:t>
            </a:r>
            <a:r>
              <a:rPr lang="el-GR" altLang="x-none" sz="1800" dirty="0"/>
              <a:t> – ακόμη και εκείνοι που βασίζονται σε πραγματικά πρόσωπα – είναι εντελώς φανταστικοί, και οποιαδήποτε ομοιότητα ανάμεσά τους και σε υπαρκτά, ανύπαρκτα ή… «αθάνατα» πρόσωπα είναι καθαρή σύμπτωση (ή θαύμα) </a:t>
            </a:r>
            <a:r>
              <a:rPr lang="en-GB" altLang="x-none" sz="1800" b="1" u="sng" dirty="0"/>
              <a:t>(WorldNewsDailyReport.com)</a:t>
            </a:r>
            <a:endParaRPr lang="el-GR" altLang="x-none" sz="1800" b="1" u="sng" dirty="0"/>
          </a:p>
        </p:txBody>
      </p:sp>
      <p:pic>
        <p:nvPicPr>
          <p:cNvPr id="11269" name="Picture 6">
            <a:extLst>
              <a:ext uri="{FF2B5EF4-FFF2-40B4-BE49-F238E27FC236}">
                <a16:creationId xmlns:a16="http://schemas.microsoft.com/office/drawing/2014/main" id="{164C0315-2A04-31EE-0406-B611B7EEE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881" y="727869"/>
            <a:ext cx="4066572" cy="488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2">
            <a:extLst>
              <a:ext uri="{FF2B5EF4-FFF2-40B4-BE49-F238E27FC236}">
                <a16:creationId xmlns:a16="http://schemas.microsoft.com/office/drawing/2014/main" id="{546B4279-1503-EB87-A366-C0C42892DD48}"/>
              </a:ext>
            </a:extLst>
          </p:cNvPr>
          <p:cNvPicPr>
            <a:picLocks noChangeAspect="1"/>
          </p:cNvPicPr>
          <p:nvPr/>
        </p:nvPicPr>
        <p:blipFill>
          <a:blip r:embed="rId3"/>
          <a:stretch>
            <a:fillRect/>
          </a:stretch>
        </p:blipFill>
        <p:spPr>
          <a:xfrm>
            <a:off x="316875" y="896234"/>
            <a:ext cx="7114907" cy="350781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347F6E4-FD91-C5F5-C623-DBC0F0D1A290}"/>
              </a:ext>
            </a:extLst>
          </p:cNvPr>
          <p:cNvSpPr>
            <a:spLocks noGrp="1" noChangeArrowheads="1"/>
          </p:cNvSpPr>
          <p:nvPr>
            <p:ph type="title" idx="4294967295"/>
          </p:nvPr>
        </p:nvSpPr>
        <p:spPr>
          <a:xfrm>
            <a:off x="858416" y="112713"/>
            <a:ext cx="10795519" cy="1143000"/>
          </a:xfrm>
        </p:spPr>
        <p:txBody>
          <a:bodyPr>
            <a:normAutofit/>
          </a:bodyPr>
          <a:lstStyle/>
          <a:p>
            <a:pPr eaLnBrk="1" hangingPunct="1"/>
            <a:r>
              <a:rPr lang="el-GR" altLang="x-none" sz="2400" b="1" cap="none" dirty="0"/>
              <a:t>Τα Μ</a:t>
            </a:r>
            <a:r>
              <a:rPr lang="en-US" altLang="x-none" sz="2400" b="1" cap="none" dirty="0"/>
              <a:t>inions </a:t>
            </a:r>
            <a:r>
              <a:rPr lang="el-GR" altLang="x-none" sz="2400" b="1" cap="none" dirty="0"/>
              <a:t>ήταν στην πραγματικότητα παιδιά σκλάβοι των Ναζί </a:t>
            </a:r>
          </a:p>
        </p:txBody>
      </p:sp>
      <p:sp>
        <p:nvSpPr>
          <p:cNvPr id="9220" name="Rectangle 6">
            <a:extLst>
              <a:ext uri="{FF2B5EF4-FFF2-40B4-BE49-F238E27FC236}">
                <a16:creationId xmlns:a16="http://schemas.microsoft.com/office/drawing/2014/main" id="{DB9EA611-8940-BF07-D8B0-44CEB5C3E724}"/>
              </a:ext>
            </a:extLst>
          </p:cNvPr>
          <p:cNvSpPr>
            <a:spLocks noGrp="1" noChangeArrowheads="1"/>
          </p:cNvSpPr>
          <p:nvPr>
            <p:ph type="body" sz="half" idx="4294967295"/>
          </p:nvPr>
        </p:nvSpPr>
        <p:spPr>
          <a:xfrm>
            <a:off x="5843588" y="1268413"/>
            <a:ext cx="4824412" cy="5040312"/>
          </a:xfrm>
        </p:spPr>
        <p:txBody>
          <a:bodyPr>
            <a:normAutofit fontScale="92500"/>
          </a:bodyPr>
          <a:lstStyle/>
          <a:p>
            <a:pPr eaLnBrk="1" hangingPunct="1">
              <a:lnSpc>
                <a:spcPct val="80000"/>
              </a:lnSpc>
            </a:pPr>
            <a:r>
              <a:rPr lang="el-GR" altLang="x-none" sz="2400" dirty="0">
                <a:latin typeface="Arial" panose="020B0604020202020204" pitchFamily="34" charset="0"/>
                <a:cs typeface="Arial" panose="020B0604020202020204" pitchFamily="34" charset="0"/>
              </a:rPr>
              <a:t>Τα πραγματικά </a:t>
            </a:r>
            <a:r>
              <a:rPr lang="el-GR" altLang="x-none" sz="2400" dirty="0" err="1">
                <a:latin typeface="Arial" panose="020B0604020202020204" pitchFamily="34" charset="0"/>
                <a:cs typeface="Arial" panose="020B0604020202020204" pitchFamily="34" charset="0"/>
              </a:rPr>
              <a:t>Minions</a:t>
            </a:r>
            <a:r>
              <a:rPr lang="el-GR" altLang="x-none" sz="2400" dirty="0">
                <a:latin typeface="Arial" panose="020B0604020202020204" pitchFamily="34" charset="0"/>
                <a:cs typeface="Arial" panose="020B0604020202020204" pitchFamily="34" charset="0"/>
              </a:rPr>
              <a:t> ήταν </a:t>
            </a:r>
            <a:r>
              <a:rPr lang="el-GR" altLang="x-none" sz="2400" dirty="0" err="1">
                <a:latin typeface="Arial" panose="020B0604020202020204" pitchFamily="34" charset="0"/>
                <a:cs typeface="Arial" panose="020B0604020202020204" pitchFamily="34" charset="0"/>
              </a:rPr>
              <a:t>Εβραιόπουλα</a:t>
            </a:r>
            <a:r>
              <a:rPr lang="el-GR" altLang="x-none" sz="2400" dirty="0">
                <a:latin typeface="Arial" panose="020B0604020202020204" pitchFamily="34" charset="0"/>
                <a:cs typeface="Arial" panose="020B0604020202020204" pitchFamily="34" charset="0"/>
              </a:rPr>
              <a:t> που υιοθετήθηκαν από Ναζί επιστήμονες με αποκλειστικό σκοπό να χρησιμοποιηθούν σε πειράματα με δηλητηριώδη αέρια…Αυτό που η ταινία </a:t>
            </a:r>
            <a:r>
              <a:rPr lang="el-GR" altLang="x-none" sz="2400" dirty="0" err="1">
                <a:latin typeface="Arial" panose="020B0604020202020204" pitchFamily="34" charset="0"/>
                <a:cs typeface="Arial" panose="020B0604020202020204" pitchFamily="34" charset="0"/>
              </a:rPr>
              <a:t>Minions</a:t>
            </a:r>
            <a:r>
              <a:rPr lang="el-GR" altLang="x-none" sz="2400" dirty="0">
                <a:latin typeface="Arial" panose="020B0604020202020204" pitchFamily="34" charset="0"/>
                <a:cs typeface="Arial" panose="020B0604020202020204" pitchFamily="34" charset="0"/>
              </a:rPr>
              <a:t> θα έπρεπε να μας δείχνει, είναι ότι υπάρχει μια προσπάθεια από το </a:t>
            </a:r>
            <a:r>
              <a:rPr lang="el-GR" altLang="x-none" sz="2400" dirty="0" err="1">
                <a:latin typeface="Arial" panose="020B0604020202020204" pitchFamily="34" charset="0"/>
                <a:cs typeface="Arial" panose="020B0604020202020204" pitchFamily="34" charset="0"/>
              </a:rPr>
              <a:t>Χόλιγουντ</a:t>
            </a:r>
            <a:r>
              <a:rPr lang="el-GR" altLang="x-none" sz="2400" dirty="0">
                <a:latin typeface="Arial" panose="020B0604020202020204" pitchFamily="34" charset="0"/>
                <a:cs typeface="Arial" panose="020B0604020202020204" pitchFamily="34" charset="0"/>
              </a:rPr>
              <a:t> και την κυβέρνηση Ομπάμα να μας οδηγήσουν τελικά στο να αποδεχτούμε τον σύγχρονο ναζισμό. Η ομοιότητα ανάμεσα στα </a:t>
            </a:r>
            <a:r>
              <a:rPr lang="el-GR" altLang="x-none" sz="2400" dirty="0" err="1">
                <a:latin typeface="Arial" panose="020B0604020202020204" pitchFamily="34" charset="0"/>
                <a:cs typeface="Arial" panose="020B0604020202020204" pitchFamily="34" charset="0"/>
              </a:rPr>
              <a:t>Εβραιόπουλα</a:t>
            </a:r>
            <a:r>
              <a:rPr lang="el-GR" altLang="x-none" sz="2400" dirty="0">
                <a:latin typeface="Arial" panose="020B0604020202020204" pitchFamily="34" charset="0"/>
                <a:cs typeface="Arial" panose="020B0604020202020204" pitchFamily="34" charset="0"/>
              </a:rPr>
              <a:t> που υποβλήθηκαν σε πειράματα και στους χαρακτήρες των κινούμενων σχεδίων, </a:t>
            </a:r>
            <a:r>
              <a:rPr lang="el-GR" altLang="x-none" sz="2400" dirty="0" err="1">
                <a:latin typeface="Arial" panose="020B0604020202020204" pitchFamily="34" charset="0"/>
                <a:cs typeface="Arial" panose="020B0604020202020204" pitchFamily="34" charset="0"/>
              </a:rPr>
              <a:t>Minions</a:t>
            </a:r>
            <a:r>
              <a:rPr lang="el-GR" altLang="x-none" sz="2400" dirty="0">
                <a:latin typeface="Arial" panose="020B0604020202020204" pitchFamily="34" charset="0"/>
                <a:cs typeface="Arial" panose="020B0604020202020204" pitchFamily="34" charset="0"/>
              </a:rPr>
              <a:t>, είναι πολύ μεγάλη για να είναι σύμπτωση.</a:t>
            </a:r>
            <a:r>
              <a:rPr lang="en-US" altLang="x-none" sz="2400" b="1" dirty="0">
                <a:latin typeface="Arial" panose="020B0604020202020204" pitchFamily="34" charset="0"/>
                <a:cs typeface="Arial" panose="020B0604020202020204" pitchFamily="34" charset="0"/>
              </a:rPr>
              <a:t>(BeforeItsNews.com)</a:t>
            </a:r>
            <a:endParaRPr lang="el-GR" altLang="x-none" sz="2400" b="1" dirty="0">
              <a:latin typeface="Arial" panose="020B0604020202020204" pitchFamily="34" charset="0"/>
              <a:cs typeface="Arial" panose="020B0604020202020204" pitchFamily="34" charset="0"/>
            </a:endParaRPr>
          </a:p>
        </p:txBody>
      </p:sp>
      <p:pic>
        <p:nvPicPr>
          <p:cNvPr id="9221" name="Picture 7" descr="tJhGEjC">
            <a:extLst>
              <a:ext uri="{FF2B5EF4-FFF2-40B4-BE49-F238E27FC236}">
                <a16:creationId xmlns:a16="http://schemas.microsoft.com/office/drawing/2014/main" id="{746B77E5-500B-91FB-E5CC-9E5B81551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038" y="1080155"/>
            <a:ext cx="3943163" cy="564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D5CA1B3-08E1-39DE-CA35-E513942C8C01}"/>
              </a:ext>
            </a:extLst>
          </p:cNvPr>
          <p:cNvSpPr/>
          <p:nvPr/>
        </p:nvSpPr>
        <p:spPr>
          <a:xfrm>
            <a:off x="1483567" y="5103845"/>
            <a:ext cx="4180634" cy="18381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00C83A5-4E91-B7F8-AAF1-F4AACFFD09D8}"/>
              </a:ext>
            </a:extLst>
          </p:cNvPr>
          <p:cNvSpPr>
            <a:spLocks noGrp="1" noChangeArrowheads="1"/>
          </p:cNvSpPr>
          <p:nvPr>
            <p:ph type="title" idx="4294967295"/>
          </p:nvPr>
        </p:nvSpPr>
        <p:spPr>
          <a:xfrm>
            <a:off x="2398714" y="144463"/>
            <a:ext cx="8269287" cy="1281112"/>
          </a:xfrm>
        </p:spPr>
        <p:txBody>
          <a:bodyPr/>
          <a:lstStyle/>
          <a:p>
            <a:pPr eaLnBrk="1" hangingPunct="1"/>
            <a:r>
              <a:rPr lang="el-GR" altLang="x-none" sz="3600" b="1" dirty="0"/>
              <a:t>... </a:t>
            </a:r>
            <a:r>
              <a:rPr lang="el-GR" altLang="x-none" sz="3600" b="1" cap="none" dirty="0"/>
              <a:t>τα Μ</a:t>
            </a:r>
            <a:r>
              <a:rPr lang="en-US" altLang="x-none" sz="3600" b="1" cap="none" dirty="0"/>
              <a:t>inions </a:t>
            </a:r>
            <a:r>
              <a:rPr lang="el-GR" altLang="x-none" sz="3600" b="1" cap="none" dirty="0"/>
              <a:t>ήταν</a:t>
            </a:r>
            <a:r>
              <a:rPr lang="en-US" altLang="x-none" sz="3600" b="1" cap="none" dirty="0"/>
              <a:t> </a:t>
            </a:r>
            <a:r>
              <a:rPr lang="el-GR" altLang="x-none" sz="3600" b="1" cap="none" dirty="0"/>
              <a:t>τελικά δύτες</a:t>
            </a:r>
            <a:r>
              <a:rPr lang="el-GR" altLang="x-none" sz="3600" b="1" dirty="0"/>
              <a:t>!</a:t>
            </a:r>
          </a:p>
        </p:txBody>
      </p:sp>
      <p:sp>
        <p:nvSpPr>
          <p:cNvPr id="12291" name="Rectangle 3">
            <a:extLst>
              <a:ext uri="{FF2B5EF4-FFF2-40B4-BE49-F238E27FC236}">
                <a16:creationId xmlns:a16="http://schemas.microsoft.com/office/drawing/2014/main" id="{AC747099-60E6-B3F7-4F4E-A52683E67125}"/>
              </a:ext>
            </a:extLst>
          </p:cNvPr>
          <p:cNvSpPr>
            <a:spLocks noGrp="1" noChangeArrowheads="1"/>
          </p:cNvSpPr>
          <p:nvPr>
            <p:ph type="body" idx="4294967295"/>
          </p:nvPr>
        </p:nvSpPr>
        <p:spPr>
          <a:xfrm>
            <a:off x="4075114" y="1062038"/>
            <a:ext cx="6592887" cy="3886200"/>
          </a:xfrm>
        </p:spPr>
        <p:txBody>
          <a:bodyPr/>
          <a:lstStyle/>
          <a:p>
            <a:pPr eaLnBrk="1" hangingPunct="1"/>
            <a:r>
              <a:rPr lang="en-GB" altLang="x-none" sz="2400" i="1" dirty="0"/>
              <a:t>Hall and Rees submarine escape apparatus</a:t>
            </a:r>
            <a:r>
              <a:rPr lang="en-GB" altLang="x-none" sz="2400" dirty="0"/>
              <a:t> (c. 1908)</a:t>
            </a:r>
          </a:p>
          <a:p>
            <a:pPr eaLnBrk="1" hangingPunct="1">
              <a:buFontTx/>
              <a:buNone/>
            </a:pPr>
            <a:r>
              <a:rPr lang="en-US" altLang="x-none" sz="2400" dirty="0"/>
              <a:t>(photos: </a:t>
            </a:r>
            <a:r>
              <a:rPr lang="en-GB" altLang="x-none" sz="2400" dirty="0"/>
              <a:t>Royal Navy Submarine Museum)</a:t>
            </a:r>
            <a:endParaRPr lang="el-GR" altLang="x-none" sz="2400" dirty="0"/>
          </a:p>
        </p:txBody>
      </p:sp>
      <p:pic>
        <p:nvPicPr>
          <p:cNvPr id="12292" name="Picture 5" descr="http://cache.wists.com/thumbnails/b/35/b351a013c9dc28eb05ec8a2e6bc30fd0-orig">
            <a:extLst>
              <a:ext uri="{FF2B5EF4-FFF2-40B4-BE49-F238E27FC236}">
                <a16:creationId xmlns:a16="http://schemas.microsoft.com/office/drawing/2014/main" id="{47EA7CEB-DFD7-0FE6-D46E-DD8AE4E39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597" y="2798300"/>
            <a:ext cx="5192067" cy="35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http://www.therebreathersite.nl/12_Atmospheric%20Diving%20Suits/1908_Hall_Rees/Picture9.jpg">
            <a:extLst>
              <a:ext uri="{FF2B5EF4-FFF2-40B4-BE49-F238E27FC236}">
                <a16:creationId xmlns:a16="http://schemas.microsoft.com/office/drawing/2014/main" id="{01A35442-BA76-F650-22D4-15A492E6E7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5602" y="2447366"/>
            <a:ext cx="2992146" cy="428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66B7-E40F-3DA4-A73A-ACF98EC74604}"/>
              </a:ext>
            </a:extLst>
          </p:cNvPr>
          <p:cNvSpPr>
            <a:spLocks noGrp="1"/>
          </p:cNvSpPr>
          <p:nvPr>
            <p:ph type="title"/>
          </p:nvPr>
        </p:nvSpPr>
        <p:spPr/>
        <p:txBody>
          <a:bodyPr/>
          <a:lstStyle/>
          <a:p>
            <a:r>
              <a:rPr lang="en-CY" dirty="0"/>
              <a:t>Click restraint</a:t>
            </a:r>
            <a:r>
              <a:rPr lang="en-US" dirty="0"/>
              <a:t> (</a:t>
            </a:r>
            <a:r>
              <a:rPr lang="el-GR" dirty="0" err="1"/>
              <a:t>Συγκρατηση</a:t>
            </a:r>
            <a:r>
              <a:rPr lang="el-GR" dirty="0"/>
              <a:t> κλικ)</a:t>
            </a:r>
            <a:endParaRPr lang="en-CY" dirty="0"/>
          </a:p>
        </p:txBody>
      </p:sp>
      <p:sp>
        <p:nvSpPr>
          <p:cNvPr id="3" name="Content Placeholder 2">
            <a:extLst>
              <a:ext uri="{FF2B5EF4-FFF2-40B4-BE49-F238E27FC236}">
                <a16:creationId xmlns:a16="http://schemas.microsoft.com/office/drawing/2014/main" id="{5D0DD32B-28B5-9897-73EC-934A66513C7D}"/>
              </a:ext>
            </a:extLst>
          </p:cNvPr>
          <p:cNvSpPr>
            <a:spLocks noGrp="1"/>
          </p:cNvSpPr>
          <p:nvPr>
            <p:ph idx="1"/>
          </p:nvPr>
        </p:nvSpPr>
        <p:spPr>
          <a:xfrm>
            <a:off x="612144" y="1791679"/>
            <a:ext cx="5483856" cy="4422307"/>
          </a:xfrm>
        </p:spPr>
        <p:txBody>
          <a:bodyPr>
            <a:normAutofit fontScale="77500" lnSpcReduction="20000"/>
          </a:bodyPr>
          <a:lstStyle/>
          <a:p>
            <a:r>
              <a:rPr lang="el-GR" dirty="0"/>
              <a:t>Δίνουμε θέμα για διερεύνηση σε μηχανή αναζήτησης</a:t>
            </a:r>
          </a:p>
          <a:p>
            <a:r>
              <a:rPr lang="el-GR" dirty="0"/>
              <a:t>Ζητούμε από τα παιδιά να ΜΗΝ επιλέξουν τα πρώτα αποτελέσματα</a:t>
            </a:r>
          </a:p>
          <a:p>
            <a:r>
              <a:rPr lang="el-GR" dirty="0"/>
              <a:t>Ζητούμε να επιλέξουν ποιες σελίδες θα διαβάσουν αφού εφαρμόσουν κριτήρια αξιοπιστίας σε σχέση με</a:t>
            </a:r>
          </a:p>
          <a:p>
            <a:pPr lvl="1"/>
            <a:r>
              <a:rPr lang="el-GR" dirty="0"/>
              <a:t>Τίτλο</a:t>
            </a:r>
          </a:p>
          <a:p>
            <a:pPr lvl="1"/>
            <a:r>
              <a:rPr lang="el-GR" dirty="0"/>
              <a:t>Ηλεκτρονική διεύθυνση</a:t>
            </a:r>
          </a:p>
          <a:p>
            <a:pPr lvl="1"/>
            <a:r>
              <a:rPr lang="el-GR" dirty="0"/>
              <a:t>Περίληψη</a:t>
            </a:r>
          </a:p>
          <a:p>
            <a:pPr lvl="1"/>
            <a:r>
              <a:rPr lang="el-GR" dirty="0"/>
              <a:t>Πηγή</a:t>
            </a:r>
          </a:p>
          <a:p>
            <a:r>
              <a:rPr lang="el-GR" dirty="0"/>
              <a:t>Συζητούν τις επιλογές τους και τις συγκρίνουν με τη σειρά των αποτελεσμάτων της μηχανής αναζήτησης</a:t>
            </a:r>
          </a:p>
          <a:p>
            <a:pPr lvl="1"/>
            <a:r>
              <a:rPr lang="el-GR" dirty="0"/>
              <a:t>Γιατί επέλεξα αυτές τις ιστοσελίδες;</a:t>
            </a:r>
          </a:p>
          <a:p>
            <a:pPr lvl="1"/>
            <a:r>
              <a:rPr lang="el-GR" dirty="0"/>
              <a:t>Σε ποιες θέσεις εμφανίζονται αυτές οι ιστοσελίδες στα αποτελέσματα της μηχανής αναζήτησης; </a:t>
            </a:r>
          </a:p>
          <a:p>
            <a:pPr lvl="1"/>
            <a:r>
              <a:rPr lang="el-GR" dirty="0"/>
              <a:t>Γιατί δεν επέλεξα τα πρώτα αποτελέσματα; </a:t>
            </a:r>
          </a:p>
        </p:txBody>
      </p:sp>
      <p:pic>
        <p:nvPicPr>
          <p:cNvPr id="4" name="Online Media 3" title="How to Find Better Information Online: Click Restraint">
            <a:hlinkClick r:id="" action="ppaction://media"/>
            <a:extLst>
              <a:ext uri="{FF2B5EF4-FFF2-40B4-BE49-F238E27FC236}">
                <a16:creationId xmlns:a16="http://schemas.microsoft.com/office/drawing/2014/main" id="{BEA26394-3F0F-2D1B-6A53-793DF1D582F2}"/>
              </a:ext>
            </a:extLst>
          </p:cNvPr>
          <p:cNvPicPr>
            <a:picLocks noRot="1" noChangeAspect="1"/>
          </p:cNvPicPr>
          <p:nvPr>
            <a:videoFile r:link="rId1"/>
          </p:nvPr>
        </p:nvPicPr>
        <p:blipFill>
          <a:blip r:embed="rId3"/>
          <a:stretch>
            <a:fillRect/>
          </a:stretch>
        </p:blipFill>
        <p:spPr>
          <a:xfrm>
            <a:off x="5939680" y="2037487"/>
            <a:ext cx="6065507" cy="3424332"/>
          </a:xfrm>
          <a:prstGeom prst="rect">
            <a:avLst/>
          </a:prstGeom>
        </p:spPr>
      </p:pic>
    </p:spTree>
    <p:extLst>
      <p:ext uri="{BB962C8B-B14F-4D97-AF65-F5344CB8AC3E}">
        <p14:creationId xmlns:p14="http://schemas.microsoft.com/office/powerpoint/2010/main" val="32781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79943-865B-00D6-B0D7-54CBFDF0B7E0}"/>
              </a:ext>
            </a:extLst>
          </p:cNvPr>
          <p:cNvSpPr>
            <a:spLocks noGrp="1"/>
          </p:cNvSpPr>
          <p:nvPr>
            <p:ph type="title"/>
          </p:nvPr>
        </p:nvSpPr>
        <p:spPr/>
        <p:txBody>
          <a:bodyPr/>
          <a:lstStyle/>
          <a:p>
            <a:r>
              <a:rPr lang="en-US" dirty="0"/>
              <a:t>Digital inquiry group</a:t>
            </a:r>
            <a:endParaRPr lang="en-CY" dirty="0"/>
          </a:p>
        </p:txBody>
      </p:sp>
      <p:pic>
        <p:nvPicPr>
          <p:cNvPr id="5" name="Content Placeholder 4">
            <a:extLst>
              <a:ext uri="{FF2B5EF4-FFF2-40B4-BE49-F238E27FC236}">
                <a16:creationId xmlns:a16="http://schemas.microsoft.com/office/drawing/2014/main" id="{A8415592-9E53-E7EE-B6E8-1CA093C70D14}"/>
              </a:ext>
            </a:extLst>
          </p:cNvPr>
          <p:cNvPicPr>
            <a:picLocks noGrp="1" noChangeAspect="1"/>
          </p:cNvPicPr>
          <p:nvPr>
            <p:ph idx="1"/>
          </p:nvPr>
        </p:nvPicPr>
        <p:blipFill>
          <a:blip r:embed="rId2"/>
          <a:stretch>
            <a:fillRect/>
          </a:stretch>
        </p:blipFill>
        <p:spPr>
          <a:xfrm>
            <a:off x="800100" y="1466440"/>
            <a:ext cx="7421427" cy="3636963"/>
          </a:xfrm>
          <a:prstGeom prst="rect">
            <a:avLst/>
          </a:prstGeom>
        </p:spPr>
      </p:pic>
      <p:sp>
        <p:nvSpPr>
          <p:cNvPr id="6" name="TextBox 5">
            <a:extLst>
              <a:ext uri="{FF2B5EF4-FFF2-40B4-BE49-F238E27FC236}">
                <a16:creationId xmlns:a16="http://schemas.microsoft.com/office/drawing/2014/main" id="{3191903B-CC08-CDC4-F254-FF8B9F0C456C}"/>
              </a:ext>
            </a:extLst>
          </p:cNvPr>
          <p:cNvSpPr txBox="1"/>
          <p:nvPr/>
        </p:nvSpPr>
        <p:spPr>
          <a:xfrm>
            <a:off x="800100" y="5319252"/>
            <a:ext cx="6977216" cy="369332"/>
          </a:xfrm>
          <a:prstGeom prst="rect">
            <a:avLst/>
          </a:prstGeom>
          <a:noFill/>
        </p:spPr>
        <p:txBody>
          <a:bodyPr wrap="square" rtlCol="0">
            <a:spAutoFit/>
          </a:bodyPr>
          <a:lstStyle/>
          <a:p>
            <a:r>
              <a:rPr lang="en-CY" dirty="0">
                <a:hlinkClick r:id="rId3"/>
              </a:rPr>
              <a:t>https://www.inquirygroup.org/</a:t>
            </a:r>
            <a:r>
              <a:rPr lang="en-US" dirty="0"/>
              <a:t> </a:t>
            </a:r>
            <a:endParaRPr lang="en-CY" dirty="0"/>
          </a:p>
        </p:txBody>
      </p:sp>
    </p:spTree>
    <p:extLst>
      <p:ext uri="{BB962C8B-B14F-4D97-AF65-F5344CB8AC3E}">
        <p14:creationId xmlns:p14="http://schemas.microsoft.com/office/powerpoint/2010/main" val="3251007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BE54F-BC6C-BF15-FE86-9B1F2FB552BA}"/>
              </a:ext>
            </a:extLst>
          </p:cNvPr>
          <p:cNvSpPr>
            <a:spLocks noGrp="1"/>
          </p:cNvSpPr>
          <p:nvPr>
            <p:ph type="title"/>
          </p:nvPr>
        </p:nvSpPr>
        <p:spPr>
          <a:xfrm>
            <a:off x="695325" y="907037"/>
            <a:ext cx="3819821" cy="1955690"/>
          </a:xfrm>
        </p:spPr>
        <p:txBody>
          <a:bodyPr>
            <a:normAutofit/>
          </a:bodyPr>
          <a:lstStyle/>
          <a:p>
            <a:br>
              <a:rPr lang="el-GR" sz="3400" dirty="0"/>
            </a:br>
            <a:r>
              <a:rPr lang="el-GR" sz="3400" dirty="0" err="1"/>
              <a:t>αξιοπιστια</a:t>
            </a:r>
            <a:r>
              <a:rPr lang="el-GR" sz="3400" dirty="0"/>
              <a:t> </a:t>
            </a:r>
            <a:r>
              <a:rPr lang="el-GR" sz="3400" dirty="0" err="1"/>
              <a:t>πηγων</a:t>
            </a:r>
            <a:endParaRPr lang="en-US" sz="3400" dirty="0"/>
          </a:p>
        </p:txBody>
      </p:sp>
      <p:cxnSp>
        <p:nvCxnSpPr>
          <p:cNvPr id="20" name="Straight Connector 1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B2E8EF-6B5B-6FDF-C516-E1B311088B32}"/>
              </a:ext>
            </a:extLst>
          </p:cNvPr>
          <p:cNvSpPr>
            <a:spLocks noGrp="1"/>
          </p:cNvSpPr>
          <p:nvPr>
            <p:ph idx="1"/>
          </p:nvPr>
        </p:nvSpPr>
        <p:spPr>
          <a:xfrm>
            <a:off x="695325" y="2862727"/>
            <a:ext cx="3706113" cy="3372250"/>
          </a:xfrm>
        </p:spPr>
        <p:txBody>
          <a:bodyPr>
            <a:normAutofit/>
          </a:bodyPr>
          <a:lstStyle/>
          <a:p>
            <a:pPr marL="0" indent="0">
              <a:buNone/>
            </a:pPr>
            <a:r>
              <a:rPr lang="el-GR" sz="1900" b="1" dirty="0">
                <a:latin typeface="Arial Narrow" panose="020B0606020202030204" pitchFamily="34" charset="0"/>
              </a:rPr>
              <a:t>Η ΕΚΠΑΙΔΕΥΣΗ ΣΤΑ ΟΘΩΜΑΝΙΚΑ ΧΡΟΝΙΑ</a:t>
            </a:r>
          </a:p>
          <a:p>
            <a:pPr marL="0" indent="0">
              <a:buNone/>
            </a:pPr>
            <a:r>
              <a:rPr lang="el-GR" sz="1900" dirty="0">
                <a:latin typeface="Arial Narrow" panose="020B0606020202030204" pitchFamily="34" charset="0"/>
              </a:rPr>
              <a:t>Ερώτημα: Τι ξέρεις για την εκπαίδευση των παιδιών στα χρόνια της Οθωμανικής </a:t>
            </a:r>
            <a:r>
              <a:rPr lang="el-GR" sz="1900" dirty="0" err="1">
                <a:latin typeface="Arial Narrow" panose="020B0606020202030204" pitchFamily="34" charset="0"/>
              </a:rPr>
              <a:t>Aυτοκατορίας</a:t>
            </a:r>
            <a:r>
              <a:rPr lang="el-GR" sz="1900" dirty="0">
                <a:latin typeface="Arial Narrow" panose="020B0606020202030204" pitchFamily="34" charset="0"/>
              </a:rPr>
              <a:t> στην Ελλάδα και την Κύπρο;</a:t>
            </a:r>
            <a:endParaRPr lang="en-GB" sz="1900" dirty="0">
              <a:latin typeface="Arial Narrow" panose="020B0606020202030204" pitchFamily="34" charset="0"/>
            </a:endParaRPr>
          </a:p>
          <a:p>
            <a:pPr marL="0" indent="0">
              <a:buNone/>
            </a:pPr>
            <a:r>
              <a:rPr lang="en-GB" sz="1900" dirty="0">
                <a:latin typeface="Arial Narrow" panose="020B0606020202030204" pitchFamily="34" charset="0"/>
                <a:hlinkClick r:id="rId2"/>
              </a:rPr>
              <a:t>https://archeia.moec.gov.cy/sd/572/othomaniki_periodos_ekpaidefsi.zip</a:t>
            </a:r>
            <a:r>
              <a:rPr lang="en-GB" sz="1900" dirty="0">
                <a:latin typeface="Arial Narrow" panose="020B0606020202030204" pitchFamily="34" charset="0"/>
              </a:rPr>
              <a:t> </a:t>
            </a:r>
          </a:p>
        </p:txBody>
      </p:sp>
      <p:pic>
        <p:nvPicPr>
          <p:cNvPr id="5" name="Picture 4">
            <a:extLst>
              <a:ext uri="{FF2B5EF4-FFF2-40B4-BE49-F238E27FC236}">
                <a16:creationId xmlns:a16="http://schemas.microsoft.com/office/drawing/2014/main" id="{AB190262-1EA2-E38D-1125-FA26A088449A}"/>
              </a:ext>
            </a:extLst>
          </p:cNvPr>
          <p:cNvPicPr>
            <a:picLocks noChangeAspect="1"/>
          </p:cNvPicPr>
          <p:nvPr/>
        </p:nvPicPr>
        <p:blipFill>
          <a:blip r:embed="rId3"/>
          <a:stretch>
            <a:fillRect/>
          </a:stretch>
        </p:blipFill>
        <p:spPr>
          <a:xfrm>
            <a:off x="5210471" y="1080363"/>
            <a:ext cx="6431837" cy="5041829"/>
          </a:xfrm>
          <a:prstGeom prst="rect">
            <a:avLst/>
          </a:prstGeom>
        </p:spPr>
      </p:pic>
    </p:spTree>
    <p:extLst>
      <p:ext uri="{BB962C8B-B14F-4D97-AF65-F5344CB8AC3E}">
        <p14:creationId xmlns:p14="http://schemas.microsoft.com/office/powerpoint/2010/main" val="2468719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2DE2-D44E-5C1C-8200-4C64E62B405D}"/>
              </a:ext>
            </a:extLst>
          </p:cNvPr>
          <p:cNvSpPr>
            <a:spLocks noGrp="1"/>
          </p:cNvSpPr>
          <p:nvPr>
            <p:ph type="title"/>
          </p:nvPr>
        </p:nvSpPr>
        <p:spPr>
          <a:xfrm>
            <a:off x="239158" y="615918"/>
            <a:ext cx="2923226" cy="4272816"/>
          </a:xfrm>
        </p:spPr>
        <p:txBody>
          <a:bodyPr>
            <a:normAutofit/>
          </a:bodyPr>
          <a:lstStyle/>
          <a:p>
            <a:r>
              <a:rPr lang="el-GR" sz="2400" dirty="0" err="1"/>
              <a:t>Προσανατολισμοσ</a:t>
            </a:r>
            <a:br>
              <a:rPr lang="en-GB" sz="2400" dirty="0"/>
            </a:br>
            <a:r>
              <a:rPr lang="el-GR" sz="2400" dirty="0"/>
              <a:t>ΒΑΣΙΚΟ ΕΡΩΤΗΜΑ</a:t>
            </a:r>
            <a:br>
              <a:rPr lang="el-GR" sz="2400" dirty="0"/>
            </a:br>
            <a:r>
              <a:rPr lang="el-GR" sz="2400" dirty="0" err="1"/>
              <a:t>προϋπαρχουσα</a:t>
            </a:r>
            <a:r>
              <a:rPr lang="el-GR" sz="2400" dirty="0"/>
              <a:t> </a:t>
            </a:r>
            <a:r>
              <a:rPr lang="el-GR" sz="2400" dirty="0" err="1"/>
              <a:t>γνωση</a:t>
            </a:r>
            <a:endParaRPr lang="en-US" sz="2400" dirty="0"/>
          </a:p>
        </p:txBody>
      </p:sp>
      <p:cxnSp>
        <p:nvCxnSpPr>
          <p:cNvPr id="10" name="Straight Connector 9">
            <a:extLst>
              <a:ext uri="{FF2B5EF4-FFF2-40B4-BE49-F238E27FC236}">
                <a16:creationId xmlns:a16="http://schemas.microsoft.com/office/drawing/2014/main" id="{057DD543-A5CD-4348-8624-8B4E57DB5F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AF10CE-CCEC-21A2-6693-3FA8933CFDA3}"/>
              </a:ext>
            </a:extLst>
          </p:cNvPr>
          <p:cNvSpPr>
            <a:spLocks noGrp="1"/>
          </p:cNvSpPr>
          <p:nvPr>
            <p:ph idx="1"/>
          </p:nvPr>
        </p:nvSpPr>
        <p:spPr>
          <a:xfrm>
            <a:off x="3918180" y="538843"/>
            <a:ext cx="7518024" cy="5758071"/>
          </a:xfrm>
        </p:spPr>
        <p:txBody>
          <a:bodyPr>
            <a:normAutofit/>
          </a:bodyPr>
          <a:lstStyle/>
          <a:p>
            <a:endParaRPr lang="en-US" sz="4000"/>
          </a:p>
        </p:txBody>
      </p:sp>
      <p:pic>
        <p:nvPicPr>
          <p:cNvPr id="9" name="Picture 8">
            <a:extLst>
              <a:ext uri="{FF2B5EF4-FFF2-40B4-BE49-F238E27FC236}">
                <a16:creationId xmlns:a16="http://schemas.microsoft.com/office/drawing/2014/main" id="{61F2FBC0-27FD-D5E6-3B5C-E8478759C0F3}"/>
              </a:ext>
            </a:extLst>
          </p:cNvPr>
          <p:cNvPicPr>
            <a:picLocks noChangeAspect="1"/>
          </p:cNvPicPr>
          <p:nvPr/>
        </p:nvPicPr>
        <p:blipFill>
          <a:blip r:embed="rId2"/>
          <a:stretch>
            <a:fillRect/>
          </a:stretch>
        </p:blipFill>
        <p:spPr>
          <a:xfrm>
            <a:off x="3788728" y="1553818"/>
            <a:ext cx="7776927" cy="3947311"/>
          </a:xfrm>
          <a:prstGeom prst="rect">
            <a:avLst/>
          </a:prstGeom>
        </p:spPr>
      </p:pic>
    </p:spTree>
    <p:extLst>
      <p:ext uri="{BB962C8B-B14F-4D97-AF65-F5344CB8AC3E}">
        <p14:creationId xmlns:p14="http://schemas.microsoft.com/office/powerpoint/2010/main" val="1318397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E5A7-AC01-D147-A23C-67E55983F0D8}"/>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B0E5ADAE-F4EA-192D-27C8-1930F35F5586}"/>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AA834BAF-FFD8-9205-7437-BC7A9D9136EC}"/>
              </a:ext>
            </a:extLst>
          </p:cNvPr>
          <p:cNvPicPr>
            <a:picLocks noChangeAspect="1"/>
          </p:cNvPicPr>
          <p:nvPr/>
        </p:nvPicPr>
        <p:blipFill>
          <a:blip r:embed="rId2"/>
          <a:stretch>
            <a:fillRect/>
          </a:stretch>
        </p:blipFill>
        <p:spPr>
          <a:xfrm>
            <a:off x="568520" y="149694"/>
            <a:ext cx="5527480" cy="4522484"/>
          </a:xfrm>
          <a:prstGeom prst="rect">
            <a:avLst/>
          </a:prstGeom>
        </p:spPr>
      </p:pic>
      <p:pic>
        <p:nvPicPr>
          <p:cNvPr id="7" name="Picture 6">
            <a:extLst>
              <a:ext uri="{FF2B5EF4-FFF2-40B4-BE49-F238E27FC236}">
                <a16:creationId xmlns:a16="http://schemas.microsoft.com/office/drawing/2014/main" id="{6DA32D86-05C6-1D77-62AE-496068F0B369}"/>
              </a:ext>
            </a:extLst>
          </p:cNvPr>
          <p:cNvPicPr>
            <a:picLocks noChangeAspect="1"/>
          </p:cNvPicPr>
          <p:nvPr/>
        </p:nvPicPr>
        <p:blipFill>
          <a:blip r:embed="rId3"/>
          <a:stretch>
            <a:fillRect/>
          </a:stretch>
        </p:blipFill>
        <p:spPr>
          <a:xfrm>
            <a:off x="6014251" y="2841523"/>
            <a:ext cx="5377649" cy="3490212"/>
          </a:xfrm>
          <a:prstGeom prst="rect">
            <a:avLst/>
          </a:prstGeom>
        </p:spPr>
      </p:pic>
    </p:spTree>
    <p:extLst>
      <p:ext uri="{BB962C8B-B14F-4D97-AF65-F5344CB8AC3E}">
        <p14:creationId xmlns:p14="http://schemas.microsoft.com/office/powerpoint/2010/main" val="3168510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6107-5181-B223-0835-4ADE267F1B53}"/>
              </a:ext>
            </a:extLst>
          </p:cNvPr>
          <p:cNvSpPr>
            <a:spLocks noGrp="1"/>
          </p:cNvSpPr>
          <p:nvPr>
            <p:ph type="title"/>
          </p:nvPr>
        </p:nvSpPr>
        <p:spPr/>
        <p:txBody>
          <a:bodyPr/>
          <a:lstStyle/>
          <a:p>
            <a:endParaRPr lang="en-CY"/>
          </a:p>
        </p:txBody>
      </p:sp>
      <p:pic>
        <p:nvPicPr>
          <p:cNvPr id="7" name="Content Placeholder 6">
            <a:extLst>
              <a:ext uri="{FF2B5EF4-FFF2-40B4-BE49-F238E27FC236}">
                <a16:creationId xmlns:a16="http://schemas.microsoft.com/office/drawing/2014/main" id="{29A27C0D-38EB-7E37-C889-A67AED7D1770}"/>
              </a:ext>
            </a:extLst>
          </p:cNvPr>
          <p:cNvPicPr>
            <a:picLocks noGrp="1" noChangeAspect="1"/>
          </p:cNvPicPr>
          <p:nvPr>
            <p:ph idx="1"/>
          </p:nvPr>
        </p:nvPicPr>
        <p:blipFill>
          <a:blip r:embed="rId2"/>
          <a:stretch>
            <a:fillRect/>
          </a:stretch>
        </p:blipFill>
        <p:spPr>
          <a:xfrm>
            <a:off x="6046267" y="119421"/>
            <a:ext cx="4475791" cy="3636963"/>
          </a:xfrm>
        </p:spPr>
      </p:pic>
      <p:pic>
        <p:nvPicPr>
          <p:cNvPr id="5" name="Picture 4">
            <a:extLst>
              <a:ext uri="{FF2B5EF4-FFF2-40B4-BE49-F238E27FC236}">
                <a16:creationId xmlns:a16="http://schemas.microsoft.com/office/drawing/2014/main" id="{EC2EC67C-8E8E-2F56-F68E-AD24391E886F}"/>
              </a:ext>
            </a:extLst>
          </p:cNvPr>
          <p:cNvPicPr>
            <a:picLocks noChangeAspect="1"/>
          </p:cNvPicPr>
          <p:nvPr/>
        </p:nvPicPr>
        <p:blipFill>
          <a:blip r:embed="rId3"/>
          <a:stretch>
            <a:fillRect/>
          </a:stretch>
        </p:blipFill>
        <p:spPr>
          <a:xfrm>
            <a:off x="317402" y="2397"/>
            <a:ext cx="5424637" cy="3421422"/>
          </a:xfrm>
          <a:prstGeom prst="rect">
            <a:avLst/>
          </a:prstGeom>
        </p:spPr>
      </p:pic>
      <p:pic>
        <p:nvPicPr>
          <p:cNvPr id="9" name="Picture 8">
            <a:extLst>
              <a:ext uri="{FF2B5EF4-FFF2-40B4-BE49-F238E27FC236}">
                <a16:creationId xmlns:a16="http://schemas.microsoft.com/office/drawing/2014/main" id="{53B789A9-75AA-7D09-45AB-EAFF859AE4BD}"/>
              </a:ext>
            </a:extLst>
          </p:cNvPr>
          <p:cNvPicPr>
            <a:picLocks noChangeAspect="1"/>
          </p:cNvPicPr>
          <p:nvPr/>
        </p:nvPicPr>
        <p:blipFill>
          <a:blip r:embed="rId4"/>
          <a:stretch>
            <a:fillRect/>
          </a:stretch>
        </p:blipFill>
        <p:spPr>
          <a:xfrm>
            <a:off x="2743200" y="3756384"/>
            <a:ext cx="5688450" cy="2728292"/>
          </a:xfrm>
          <a:prstGeom prst="rect">
            <a:avLst/>
          </a:prstGeom>
        </p:spPr>
      </p:pic>
    </p:spTree>
    <p:extLst>
      <p:ext uri="{BB962C8B-B14F-4D97-AF65-F5344CB8AC3E}">
        <p14:creationId xmlns:p14="http://schemas.microsoft.com/office/powerpoint/2010/main" val="837870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4FBBF-4DC2-FA3C-3F82-580475930771}"/>
              </a:ext>
            </a:extLst>
          </p:cNvPr>
          <p:cNvSpPr>
            <a:spLocks noGrp="1"/>
          </p:cNvSpPr>
          <p:nvPr>
            <p:ph type="title"/>
          </p:nvPr>
        </p:nvSpPr>
        <p:spPr>
          <a:xfrm>
            <a:off x="695324" y="615918"/>
            <a:ext cx="2152103" cy="4272816"/>
          </a:xfrm>
        </p:spPr>
        <p:txBody>
          <a:bodyPr>
            <a:normAutofit/>
          </a:bodyPr>
          <a:lstStyle/>
          <a:p>
            <a:r>
              <a:rPr lang="el-GR" sz="2400" dirty="0" err="1"/>
              <a:t>Εντοπισμοσ</a:t>
            </a:r>
            <a:r>
              <a:rPr lang="el-GR" sz="2400" dirty="0"/>
              <a:t> </a:t>
            </a:r>
            <a:r>
              <a:rPr lang="el-GR" sz="2400" dirty="0" err="1"/>
              <a:t>τεκμηριων</a:t>
            </a:r>
            <a:r>
              <a:rPr lang="el-GR" sz="2400" dirty="0"/>
              <a:t> στις </a:t>
            </a:r>
            <a:r>
              <a:rPr lang="el-GR" sz="2400" dirty="0" err="1"/>
              <a:t>πηγεσ</a:t>
            </a:r>
            <a:br>
              <a:rPr lang="el-GR" sz="2400" dirty="0"/>
            </a:br>
            <a:br>
              <a:rPr lang="el-GR" sz="2400" dirty="0"/>
            </a:br>
            <a:r>
              <a:rPr lang="el-GR" sz="2400" dirty="0"/>
              <a:t>ΑΞΙΟΠΙΣΤΙΑ ΠΗΓΩΝ</a:t>
            </a:r>
            <a:br>
              <a:rPr lang="el-GR" sz="2400" dirty="0"/>
            </a:br>
            <a:r>
              <a:rPr lang="el-GR" sz="2400" dirty="0"/>
              <a:t>(ΚΡΙΤΗΡΙΑ ΑΞΙΟΠΙΣΤΙΑΣ)</a:t>
            </a:r>
            <a:endParaRPr lang="en-US" sz="2400" dirty="0"/>
          </a:p>
        </p:txBody>
      </p:sp>
      <p:cxnSp>
        <p:nvCxnSpPr>
          <p:cNvPr id="10" name="Straight Connector 9">
            <a:extLst>
              <a:ext uri="{FF2B5EF4-FFF2-40B4-BE49-F238E27FC236}">
                <a16:creationId xmlns:a16="http://schemas.microsoft.com/office/drawing/2014/main" id="{057DD543-A5CD-4348-8624-8B4E57DB5F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83C9B6-B13B-B1F1-F365-4CA7CE9EBC13}"/>
              </a:ext>
            </a:extLst>
          </p:cNvPr>
          <p:cNvSpPr>
            <a:spLocks noGrp="1"/>
          </p:cNvSpPr>
          <p:nvPr>
            <p:ph idx="1"/>
          </p:nvPr>
        </p:nvSpPr>
        <p:spPr>
          <a:xfrm>
            <a:off x="3918180" y="538843"/>
            <a:ext cx="7518024" cy="5758071"/>
          </a:xfrm>
        </p:spPr>
        <p:txBody>
          <a:bodyPr>
            <a:normAutofit/>
          </a:bodyPr>
          <a:lstStyle/>
          <a:p>
            <a:endParaRPr lang="en-US" sz="2800" dirty="0">
              <a:latin typeface="Arial Narrow" panose="020B0606020202030204" pitchFamily="34" charset="0"/>
            </a:endParaRPr>
          </a:p>
        </p:txBody>
      </p:sp>
      <p:pic>
        <p:nvPicPr>
          <p:cNvPr id="6" name="Picture 5">
            <a:extLst>
              <a:ext uri="{FF2B5EF4-FFF2-40B4-BE49-F238E27FC236}">
                <a16:creationId xmlns:a16="http://schemas.microsoft.com/office/drawing/2014/main" id="{6198E0D4-F34B-91C8-81A1-1BA1453A2EF8}"/>
              </a:ext>
            </a:extLst>
          </p:cNvPr>
          <p:cNvPicPr>
            <a:picLocks noChangeAspect="1"/>
          </p:cNvPicPr>
          <p:nvPr/>
        </p:nvPicPr>
        <p:blipFill>
          <a:blip r:embed="rId2"/>
          <a:stretch>
            <a:fillRect/>
          </a:stretch>
        </p:blipFill>
        <p:spPr>
          <a:xfrm>
            <a:off x="3918181" y="723900"/>
            <a:ext cx="6971948" cy="6111857"/>
          </a:xfrm>
          <a:prstGeom prst="rect">
            <a:avLst/>
          </a:prstGeom>
        </p:spPr>
      </p:pic>
    </p:spTree>
    <p:extLst>
      <p:ext uri="{BB962C8B-B14F-4D97-AF65-F5344CB8AC3E}">
        <p14:creationId xmlns:p14="http://schemas.microsoft.com/office/powerpoint/2010/main" val="299331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758F-FF3B-DDF8-E689-B99320EB173E}"/>
              </a:ext>
            </a:extLst>
          </p:cNvPr>
          <p:cNvSpPr>
            <a:spLocks noGrp="1"/>
          </p:cNvSpPr>
          <p:nvPr>
            <p:ph type="title"/>
          </p:nvPr>
        </p:nvSpPr>
        <p:spPr>
          <a:xfrm>
            <a:off x="750367" y="838120"/>
            <a:ext cx="10691265" cy="1371030"/>
          </a:xfrm>
        </p:spPr>
        <p:txBody>
          <a:bodyPr>
            <a:normAutofit/>
          </a:bodyPr>
          <a:lstStyle/>
          <a:p>
            <a:r>
              <a:rPr lang="el-GR" dirty="0" err="1"/>
              <a:t>Εντοπισμος</a:t>
            </a:r>
            <a:r>
              <a:rPr lang="el-GR" dirty="0"/>
              <a:t> </a:t>
            </a:r>
            <a:r>
              <a:rPr lang="el-GR" dirty="0" err="1"/>
              <a:t>πηγων</a:t>
            </a:r>
            <a:r>
              <a:rPr lang="el-GR" dirty="0"/>
              <a:t> και </a:t>
            </a:r>
            <a:r>
              <a:rPr lang="el-GR" dirty="0" err="1"/>
              <a:t>αξιολογηση</a:t>
            </a:r>
            <a:r>
              <a:rPr lang="el-GR" dirty="0"/>
              <a:t> </a:t>
            </a:r>
            <a:r>
              <a:rPr lang="el-GR" dirty="0" err="1"/>
              <a:t>αξιοπιστιας</a:t>
            </a:r>
            <a:r>
              <a:rPr lang="en-US" dirty="0"/>
              <a:t> </a:t>
            </a:r>
            <a:r>
              <a:rPr lang="el-GR" dirty="0"/>
              <a:t>και </a:t>
            </a:r>
            <a:r>
              <a:rPr lang="el-GR" dirty="0" err="1"/>
              <a:t>εγκυροτητας</a:t>
            </a:r>
            <a:endParaRPr lang="x-none" dirty="0"/>
          </a:p>
        </p:txBody>
      </p:sp>
      <p:sp>
        <p:nvSpPr>
          <p:cNvPr id="3" name="Content Placeholder 2">
            <a:extLst>
              <a:ext uri="{FF2B5EF4-FFF2-40B4-BE49-F238E27FC236}">
                <a16:creationId xmlns:a16="http://schemas.microsoft.com/office/drawing/2014/main" id="{EE3308D3-BA68-98E9-6419-669979B92EBF}"/>
              </a:ext>
            </a:extLst>
          </p:cNvPr>
          <p:cNvSpPr>
            <a:spLocks noGrp="1"/>
          </p:cNvSpPr>
          <p:nvPr>
            <p:ph idx="1"/>
          </p:nvPr>
        </p:nvSpPr>
        <p:spPr>
          <a:xfrm>
            <a:off x="947151" y="2114939"/>
            <a:ext cx="10184269" cy="3904941"/>
          </a:xfrm>
        </p:spPr>
        <p:txBody>
          <a:bodyPr>
            <a:normAutofit/>
          </a:bodyPr>
          <a:lstStyle/>
          <a:p>
            <a:r>
              <a:rPr lang="el-GR" sz="1900" dirty="0"/>
              <a:t>Διαχρονικό πρόβλημα που αντιμετωπίζουν οι εκπαιδευτικοί στη διδασκαλία της Ιστορίας.</a:t>
            </a:r>
          </a:p>
          <a:p>
            <a:pPr lvl="1"/>
            <a:r>
              <a:rPr lang="el-GR" dirty="0"/>
              <a:t>Λόγω της φύσης της ιστορικής γνώσης</a:t>
            </a:r>
          </a:p>
          <a:p>
            <a:pPr lvl="1"/>
            <a:r>
              <a:rPr lang="el-GR" dirty="0"/>
              <a:t>Λόγω της απουσίας διδακτικού υλικού</a:t>
            </a:r>
          </a:p>
          <a:p>
            <a:r>
              <a:rPr lang="el-GR" sz="1900" dirty="0"/>
              <a:t>Οι ΤΠΕ προσφέρουν πρόσβαση σε ένα τεράστιο όγκο πηγών και πληροφοριών.</a:t>
            </a:r>
          </a:p>
          <a:p>
            <a:r>
              <a:rPr lang="el-GR" sz="1900" dirty="0"/>
              <a:t>Ζήτημα ικανότητας των παιδιών διαχείρισης συγκεκριμένων πηγών.</a:t>
            </a:r>
          </a:p>
          <a:p>
            <a:pPr lvl="1"/>
            <a:r>
              <a:rPr lang="el-GR" dirty="0"/>
              <a:t>Διασκευή πηγών</a:t>
            </a:r>
          </a:p>
          <a:p>
            <a:r>
              <a:rPr lang="el-GR" sz="1900" dirty="0"/>
              <a:t>Ζήτημα ελέγχου αξιοπιστίας και εγκυρότητας.</a:t>
            </a:r>
          </a:p>
          <a:p>
            <a:pPr lvl="1"/>
            <a:r>
              <a:rPr lang="el-GR" dirty="0"/>
              <a:t>Αξιολόγηση αξιοπιστίας και εγκυρότητα πηγών που επιλέγουμε ως εκπαιδευτικοί</a:t>
            </a:r>
          </a:p>
          <a:p>
            <a:pPr lvl="1"/>
            <a:r>
              <a:rPr lang="el-GR" dirty="0"/>
              <a:t>Ανάπτυξη δεξιοτήτων αξιολόγησης πηγών εκ μέρους των παιδιών </a:t>
            </a:r>
          </a:p>
        </p:txBody>
      </p:sp>
    </p:spTree>
    <p:extLst>
      <p:ext uri="{BB962C8B-B14F-4D97-AF65-F5344CB8AC3E}">
        <p14:creationId xmlns:p14="http://schemas.microsoft.com/office/powerpoint/2010/main" val="3614010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EB206-390F-8A1D-8966-30D7A1AF3C63}"/>
              </a:ext>
            </a:extLst>
          </p:cNvPr>
          <p:cNvSpPr>
            <a:spLocks noGrp="1"/>
          </p:cNvSpPr>
          <p:nvPr>
            <p:ph type="title"/>
          </p:nvPr>
        </p:nvSpPr>
        <p:spPr>
          <a:xfrm>
            <a:off x="695324" y="615918"/>
            <a:ext cx="2152103" cy="4272816"/>
          </a:xfrm>
        </p:spPr>
        <p:txBody>
          <a:bodyPr>
            <a:normAutofit/>
          </a:bodyPr>
          <a:lstStyle/>
          <a:p>
            <a:r>
              <a:rPr lang="el-GR" sz="2400" dirty="0" err="1"/>
              <a:t>Συγκριση</a:t>
            </a:r>
            <a:r>
              <a:rPr lang="el-GR" sz="2400" dirty="0"/>
              <a:t> </a:t>
            </a:r>
            <a:r>
              <a:rPr lang="el-GR" sz="2400" dirty="0" err="1"/>
              <a:t>πηγων</a:t>
            </a:r>
            <a:br>
              <a:rPr lang="el-GR" sz="2400" dirty="0"/>
            </a:br>
            <a:br>
              <a:rPr lang="el-GR" sz="2400" dirty="0"/>
            </a:br>
            <a:r>
              <a:rPr lang="el-GR" sz="2400" dirty="0" err="1"/>
              <a:t>γιατι</a:t>
            </a:r>
            <a:r>
              <a:rPr lang="el-GR" sz="2400" dirty="0"/>
              <a:t> μας </a:t>
            </a:r>
            <a:r>
              <a:rPr lang="el-GR" sz="2400" dirty="0" err="1"/>
              <a:t>δινουν</a:t>
            </a:r>
            <a:r>
              <a:rPr lang="el-GR" sz="2400" dirty="0"/>
              <a:t> </a:t>
            </a:r>
            <a:r>
              <a:rPr lang="el-GR" sz="2400" dirty="0" err="1"/>
              <a:t>διαφορετικεσ</a:t>
            </a:r>
            <a:r>
              <a:rPr lang="el-GR" sz="2400" dirty="0"/>
              <a:t> </a:t>
            </a:r>
            <a:r>
              <a:rPr lang="el-GR" sz="2400" dirty="0" err="1"/>
              <a:t>πληροφοριεσ</a:t>
            </a:r>
            <a:r>
              <a:rPr lang="el-GR" sz="2400" dirty="0"/>
              <a:t>;</a:t>
            </a:r>
            <a:endParaRPr lang="en-US" sz="2400" dirty="0"/>
          </a:p>
        </p:txBody>
      </p:sp>
      <p:cxnSp>
        <p:nvCxnSpPr>
          <p:cNvPr id="10" name="Straight Connector 9">
            <a:extLst>
              <a:ext uri="{FF2B5EF4-FFF2-40B4-BE49-F238E27FC236}">
                <a16:creationId xmlns:a16="http://schemas.microsoft.com/office/drawing/2014/main" id="{057DD543-A5CD-4348-8624-8B4E57DB5F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C12E11-1947-A0C6-ECDB-224F39145C92}"/>
              </a:ext>
            </a:extLst>
          </p:cNvPr>
          <p:cNvSpPr>
            <a:spLocks noGrp="1"/>
          </p:cNvSpPr>
          <p:nvPr>
            <p:ph idx="1"/>
          </p:nvPr>
        </p:nvSpPr>
        <p:spPr>
          <a:xfrm>
            <a:off x="3918180" y="538843"/>
            <a:ext cx="7518024" cy="5758071"/>
          </a:xfrm>
        </p:spPr>
        <p:txBody>
          <a:bodyPr>
            <a:normAutofit/>
          </a:bodyPr>
          <a:lstStyle/>
          <a:p>
            <a:endParaRPr lang="en-US" sz="4000" dirty="0">
              <a:latin typeface="Arial Narrow" panose="020B0606020202030204" pitchFamily="34" charset="0"/>
            </a:endParaRPr>
          </a:p>
        </p:txBody>
      </p:sp>
      <p:pic>
        <p:nvPicPr>
          <p:cNvPr id="5" name="Picture 4">
            <a:extLst>
              <a:ext uri="{FF2B5EF4-FFF2-40B4-BE49-F238E27FC236}">
                <a16:creationId xmlns:a16="http://schemas.microsoft.com/office/drawing/2014/main" id="{020CEF64-2907-E92E-A26B-05ED6D1DE2E4}"/>
              </a:ext>
            </a:extLst>
          </p:cNvPr>
          <p:cNvPicPr>
            <a:picLocks noChangeAspect="1"/>
          </p:cNvPicPr>
          <p:nvPr/>
        </p:nvPicPr>
        <p:blipFill>
          <a:blip r:embed="rId2"/>
          <a:stretch>
            <a:fillRect/>
          </a:stretch>
        </p:blipFill>
        <p:spPr>
          <a:xfrm>
            <a:off x="3537341" y="538843"/>
            <a:ext cx="7938724" cy="5758070"/>
          </a:xfrm>
          <a:prstGeom prst="rect">
            <a:avLst/>
          </a:prstGeom>
        </p:spPr>
      </p:pic>
    </p:spTree>
    <p:extLst>
      <p:ext uri="{BB962C8B-B14F-4D97-AF65-F5344CB8AC3E}">
        <p14:creationId xmlns:p14="http://schemas.microsoft.com/office/powerpoint/2010/main" val="4237618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63C2-AD00-62D6-6394-1F21749CEE69}"/>
              </a:ext>
            </a:extLst>
          </p:cNvPr>
          <p:cNvSpPr>
            <a:spLocks noGrp="1"/>
          </p:cNvSpPr>
          <p:nvPr>
            <p:ph type="title"/>
          </p:nvPr>
        </p:nvSpPr>
        <p:spPr>
          <a:xfrm>
            <a:off x="695324" y="615918"/>
            <a:ext cx="2246657" cy="4272816"/>
          </a:xfrm>
        </p:spPr>
        <p:txBody>
          <a:bodyPr>
            <a:normAutofit/>
          </a:bodyPr>
          <a:lstStyle/>
          <a:p>
            <a:r>
              <a:rPr lang="el-GR" sz="2400" dirty="0"/>
              <a:t>ΑΞΙΟΠΙΣΤΙΑ ΠΗΓΩΝ</a:t>
            </a:r>
            <a:endParaRPr lang="en-US" sz="2400" dirty="0"/>
          </a:p>
        </p:txBody>
      </p:sp>
      <p:cxnSp>
        <p:nvCxnSpPr>
          <p:cNvPr id="10" name="Straight Connector 9">
            <a:extLst>
              <a:ext uri="{FF2B5EF4-FFF2-40B4-BE49-F238E27FC236}">
                <a16:creationId xmlns:a16="http://schemas.microsoft.com/office/drawing/2014/main" id="{057DD543-A5CD-4348-8624-8B4E57DB5F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3F6221-682B-F2C1-1A28-2CF9DF8CD170}"/>
              </a:ext>
            </a:extLst>
          </p:cNvPr>
          <p:cNvSpPr>
            <a:spLocks noGrp="1"/>
          </p:cNvSpPr>
          <p:nvPr>
            <p:ph idx="1"/>
          </p:nvPr>
        </p:nvSpPr>
        <p:spPr>
          <a:xfrm>
            <a:off x="3918180" y="538843"/>
            <a:ext cx="7518024" cy="5758071"/>
          </a:xfrm>
        </p:spPr>
        <p:txBody>
          <a:bodyPr>
            <a:normAutofit/>
          </a:bodyPr>
          <a:lstStyle/>
          <a:p>
            <a:endParaRPr lang="en-US" sz="4000" dirty="0">
              <a:latin typeface="Arial Narrow" panose="020B0606020202030204" pitchFamily="34" charset="0"/>
            </a:endParaRPr>
          </a:p>
        </p:txBody>
      </p:sp>
      <p:pic>
        <p:nvPicPr>
          <p:cNvPr id="5" name="Picture 4">
            <a:extLst>
              <a:ext uri="{FF2B5EF4-FFF2-40B4-BE49-F238E27FC236}">
                <a16:creationId xmlns:a16="http://schemas.microsoft.com/office/drawing/2014/main" id="{12B93FAF-77C4-0957-1DA6-562AD29CE525}"/>
              </a:ext>
            </a:extLst>
          </p:cNvPr>
          <p:cNvPicPr>
            <a:picLocks noChangeAspect="1"/>
          </p:cNvPicPr>
          <p:nvPr/>
        </p:nvPicPr>
        <p:blipFill>
          <a:blip r:embed="rId2"/>
          <a:stretch>
            <a:fillRect/>
          </a:stretch>
        </p:blipFill>
        <p:spPr>
          <a:xfrm>
            <a:off x="3767769" y="980410"/>
            <a:ext cx="8232067" cy="4897179"/>
          </a:xfrm>
          <a:prstGeom prst="rect">
            <a:avLst/>
          </a:prstGeom>
        </p:spPr>
      </p:pic>
    </p:spTree>
    <p:extLst>
      <p:ext uri="{BB962C8B-B14F-4D97-AF65-F5344CB8AC3E}">
        <p14:creationId xmlns:p14="http://schemas.microsoft.com/office/powerpoint/2010/main" val="314997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1B3D-59CD-14D8-485C-31D9E70C6EAA}"/>
              </a:ext>
            </a:extLst>
          </p:cNvPr>
          <p:cNvSpPr>
            <a:spLocks noGrp="1"/>
          </p:cNvSpPr>
          <p:nvPr>
            <p:ph type="title"/>
          </p:nvPr>
        </p:nvSpPr>
        <p:spPr/>
        <p:txBody>
          <a:bodyPr/>
          <a:lstStyle/>
          <a:p>
            <a:r>
              <a:rPr lang="el-GR" dirty="0" err="1"/>
              <a:t>Αξιοπιστια</a:t>
            </a:r>
            <a:r>
              <a:rPr lang="el-GR" dirty="0"/>
              <a:t> </a:t>
            </a:r>
            <a:r>
              <a:rPr lang="el-GR" dirty="0" err="1"/>
              <a:t>πηγων</a:t>
            </a:r>
            <a:r>
              <a:rPr lang="en-US" dirty="0"/>
              <a:t>- </a:t>
            </a:r>
            <a:r>
              <a:rPr lang="el-GR" dirty="0"/>
              <a:t>ΔΗΜΟΤΙΚΟ</a:t>
            </a:r>
            <a:endParaRPr lang="en-US" dirty="0"/>
          </a:p>
        </p:txBody>
      </p:sp>
      <p:graphicFrame>
        <p:nvGraphicFramePr>
          <p:cNvPr id="4" name="Table 4">
            <a:extLst>
              <a:ext uri="{FF2B5EF4-FFF2-40B4-BE49-F238E27FC236}">
                <a16:creationId xmlns:a16="http://schemas.microsoft.com/office/drawing/2014/main" id="{47BA2B8B-DA46-03CA-4681-1BFAF4CED734}"/>
              </a:ext>
            </a:extLst>
          </p:cNvPr>
          <p:cNvGraphicFramePr>
            <a:graphicFrameLocks noGrp="1"/>
          </p:cNvGraphicFramePr>
          <p:nvPr>
            <p:ph idx="1"/>
          </p:nvPr>
        </p:nvGraphicFramePr>
        <p:xfrm>
          <a:off x="700088" y="1774209"/>
          <a:ext cx="10691808" cy="3766781"/>
        </p:xfrm>
        <a:graphic>
          <a:graphicData uri="http://schemas.openxmlformats.org/drawingml/2006/table">
            <a:tbl>
              <a:tblPr firstRow="1" bandRow="1">
                <a:tableStyleId>{9D7B26C5-4107-4FEC-AEDC-1716B250A1EF}</a:tableStyleId>
              </a:tblPr>
              <a:tblGrid>
                <a:gridCol w="1620031">
                  <a:extLst>
                    <a:ext uri="{9D8B030D-6E8A-4147-A177-3AD203B41FA5}">
                      <a16:colId xmlns:a16="http://schemas.microsoft.com/office/drawing/2014/main" val="197306040"/>
                    </a:ext>
                  </a:extLst>
                </a:gridCol>
                <a:gridCol w="1187356">
                  <a:extLst>
                    <a:ext uri="{9D8B030D-6E8A-4147-A177-3AD203B41FA5}">
                      <a16:colId xmlns:a16="http://schemas.microsoft.com/office/drawing/2014/main" val="538240683"/>
                    </a:ext>
                  </a:extLst>
                </a:gridCol>
                <a:gridCol w="1337480">
                  <a:extLst>
                    <a:ext uri="{9D8B030D-6E8A-4147-A177-3AD203B41FA5}">
                      <a16:colId xmlns:a16="http://schemas.microsoft.com/office/drawing/2014/main" val="2964614410"/>
                    </a:ext>
                  </a:extLst>
                </a:gridCol>
                <a:gridCol w="1201037">
                  <a:extLst>
                    <a:ext uri="{9D8B030D-6E8A-4147-A177-3AD203B41FA5}">
                      <a16:colId xmlns:a16="http://schemas.microsoft.com/office/drawing/2014/main" val="3659150837"/>
                    </a:ext>
                  </a:extLst>
                </a:gridCol>
                <a:gridCol w="1336476">
                  <a:extLst>
                    <a:ext uri="{9D8B030D-6E8A-4147-A177-3AD203B41FA5}">
                      <a16:colId xmlns:a16="http://schemas.microsoft.com/office/drawing/2014/main" val="363012711"/>
                    </a:ext>
                  </a:extLst>
                </a:gridCol>
                <a:gridCol w="1336476">
                  <a:extLst>
                    <a:ext uri="{9D8B030D-6E8A-4147-A177-3AD203B41FA5}">
                      <a16:colId xmlns:a16="http://schemas.microsoft.com/office/drawing/2014/main" val="592922049"/>
                    </a:ext>
                  </a:extLst>
                </a:gridCol>
                <a:gridCol w="1336476">
                  <a:extLst>
                    <a:ext uri="{9D8B030D-6E8A-4147-A177-3AD203B41FA5}">
                      <a16:colId xmlns:a16="http://schemas.microsoft.com/office/drawing/2014/main" val="3218558131"/>
                    </a:ext>
                  </a:extLst>
                </a:gridCol>
                <a:gridCol w="1336476">
                  <a:extLst>
                    <a:ext uri="{9D8B030D-6E8A-4147-A177-3AD203B41FA5}">
                      <a16:colId xmlns:a16="http://schemas.microsoft.com/office/drawing/2014/main" val="193615760"/>
                    </a:ext>
                  </a:extLst>
                </a:gridCol>
              </a:tblGrid>
              <a:tr h="6578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t>Πηγή 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2792533"/>
                  </a:ext>
                </a:extLst>
              </a:tr>
              <a:tr h="657835">
                <a:tc>
                  <a:txBody>
                    <a:bodyPr/>
                    <a:lstStyle/>
                    <a:p>
                      <a:r>
                        <a:rPr lang="el-GR" b="1" dirty="0"/>
                        <a:t>Δημιουργός</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854282"/>
                  </a:ext>
                </a:extLst>
              </a:tr>
              <a:tr h="657835">
                <a:tc>
                  <a:txBody>
                    <a:bodyPr/>
                    <a:lstStyle/>
                    <a:p>
                      <a:r>
                        <a:rPr lang="el-GR" b="1" dirty="0"/>
                        <a:t>Είδος πηγής</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919854"/>
                  </a:ext>
                </a:extLst>
              </a:tr>
              <a:tr h="657835">
                <a:tc>
                  <a:txBody>
                    <a:bodyPr/>
                    <a:lstStyle/>
                    <a:p>
                      <a:r>
                        <a:rPr lang="el-GR" b="1" dirty="0"/>
                        <a:t>Περιεχόμενο</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2572679"/>
                  </a:ext>
                </a:extLst>
              </a:tr>
              <a:tr h="1135441">
                <a:tc>
                  <a:txBody>
                    <a:bodyPr/>
                    <a:lstStyle/>
                    <a:p>
                      <a:r>
                        <a:rPr lang="el-GR" b="1" dirty="0"/>
                        <a:t>Σύγκριση με άλλες πηγές</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362552"/>
                  </a:ext>
                </a:extLst>
              </a:tr>
            </a:tbl>
          </a:graphicData>
        </a:graphic>
      </p:graphicFrame>
    </p:spTree>
    <p:extLst>
      <p:ext uri="{BB962C8B-B14F-4D97-AF65-F5344CB8AC3E}">
        <p14:creationId xmlns:p14="http://schemas.microsoft.com/office/powerpoint/2010/main" val="1861408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5FCD-F945-55B9-7E32-0D9886B03836}"/>
              </a:ext>
            </a:extLst>
          </p:cNvPr>
          <p:cNvSpPr>
            <a:spLocks noGrp="1"/>
          </p:cNvSpPr>
          <p:nvPr>
            <p:ph type="title"/>
          </p:nvPr>
        </p:nvSpPr>
        <p:spPr>
          <a:xfrm>
            <a:off x="750367" y="772330"/>
            <a:ext cx="10691265" cy="1371030"/>
          </a:xfrm>
        </p:spPr>
        <p:txBody>
          <a:bodyPr/>
          <a:lstStyle/>
          <a:p>
            <a:r>
              <a:rPr lang="el-GR" dirty="0"/>
              <a:t>ΑΞΙΟΠΙΣΤΙΑ ΠΗΓΩΝ- ΓΥΜΝΑΣΙΟ-ΛΥΚΕΙΟ</a:t>
            </a:r>
            <a:endParaRPr lang="en-CY" dirty="0"/>
          </a:p>
        </p:txBody>
      </p:sp>
      <p:graphicFrame>
        <p:nvGraphicFramePr>
          <p:cNvPr id="4" name="Content Placeholder 3">
            <a:extLst>
              <a:ext uri="{FF2B5EF4-FFF2-40B4-BE49-F238E27FC236}">
                <a16:creationId xmlns:a16="http://schemas.microsoft.com/office/drawing/2014/main" id="{A71F5B78-3F59-75EC-EA5B-06C26254BF46}"/>
              </a:ext>
            </a:extLst>
          </p:cNvPr>
          <p:cNvGraphicFramePr>
            <a:graphicFrameLocks noGrp="1"/>
          </p:cNvGraphicFramePr>
          <p:nvPr>
            <p:ph idx="1"/>
            <p:extLst>
              <p:ext uri="{D42A27DB-BD31-4B8C-83A1-F6EECF244321}">
                <p14:modId xmlns:p14="http://schemas.microsoft.com/office/powerpoint/2010/main" val="951518590"/>
              </p:ext>
            </p:extLst>
          </p:nvPr>
        </p:nvGraphicFramePr>
        <p:xfrm>
          <a:off x="800100" y="1457845"/>
          <a:ext cx="10844504" cy="4400552"/>
        </p:xfrm>
        <a:graphic>
          <a:graphicData uri="http://schemas.openxmlformats.org/drawingml/2006/table">
            <a:tbl>
              <a:tblPr firstRow="1" firstCol="1" bandRow="1"/>
              <a:tblGrid>
                <a:gridCol w="1414692">
                  <a:extLst>
                    <a:ext uri="{9D8B030D-6E8A-4147-A177-3AD203B41FA5}">
                      <a16:colId xmlns:a16="http://schemas.microsoft.com/office/drawing/2014/main" val="3778756189"/>
                    </a:ext>
                  </a:extLst>
                </a:gridCol>
                <a:gridCol w="1502781">
                  <a:extLst>
                    <a:ext uri="{9D8B030D-6E8A-4147-A177-3AD203B41FA5}">
                      <a16:colId xmlns:a16="http://schemas.microsoft.com/office/drawing/2014/main" val="631195516"/>
                    </a:ext>
                  </a:extLst>
                </a:gridCol>
                <a:gridCol w="1410286">
                  <a:extLst>
                    <a:ext uri="{9D8B030D-6E8A-4147-A177-3AD203B41FA5}">
                      <a16:colId xmlns:a16="http://schemas.microsoft.com/office/drawing/2014/main" val="880637692"/>
                    </a:ext>
                  </a:extLst>
                </a:gridCol>
                <a:gridCol w="1517757">
                  <a:extLst>
                    <a:ext uri="{9D8B030D-6E8A-4147-A177-3AD203B41FA5}">
                      <a16:colId xmlns:a16="http://schemas.microsoft.com/office/drawing/2014/main" val="426278578"/>
                    </a:ext>
                  </a:extLst>
                </a:gridCol>
                <a:gridCol w="1470187">
                  <a:extLst>
                    <a:ext uri="{9D8B030D-6E8A-4147-A177-3AD203B41FA5}">
                      <a16:colId xmlns:a16="http://schemas.microsoft.com/office/drawing/2014/main" val="2427521300"/>
                    </a:ext>
                  </a:extLst>
                </a:gridCol>
                <a:gridCol w="1523040">
                  <a:extLst>
                    <a:ext uri="{9D8B030D-6E8A-4147-A177-3AD203B41FA5}">
                      <a16:colId xmlns:a16="http://schemas.microsoft.com/office/drawing/2014/main" val="2906769175"/>
                    </a:ext>
                  </a:extLst>
                </a:gridCol>
                <a:gridCol w="2005761">
                  <a:extLst>
                    <a:ext uri="{9D8B030D-6E8A-4147-A177-3AD203B41FA5}">
                      <a16:colId xmlns:a16="http://schemas.microsoft.com/office/drawing/2014/main" val="3667797294"/>
                    </a:ext>
                  </a:extLst>
                </a:gridCol>
              </a:tblGrid>
              <a:tr h="312600">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Πηγή</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Ο/η δημιουργός</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Η πηγή</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Ακροατήριο/ σκοπός</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Σύγκριση με άλλες πηγές</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Τεκμηρίωση/ διαφάνεια</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Αντικειμενικότητα/ προκατάληψη</a:t>
                      </a:r>
                      <a:endParaRPr lang="en-CY"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8713934"/>
                  </a:ext>
                </a:extLst>
              </a:tr>
              <a:tr h="508398">
                <a:tc>
                  <a:txBody>
                    <a:bodyPr/>
                    <a:lstStyle/>
                    <a:p>
                      <a:pPr marL="0" marR="0" algn="ctr">
                        <a:lnSpc>
                          <a:spcPct val="115000"/>
                        </a:lnSpc>
                        <a:spcAft>
                          <a:spcPts val="800"/>
                        </a:spcAft>
                      </a:pPr>
                      <a:r>
                        <a:rPr lang="el-GR" sz="2000" b="1" kern="100" dirty="0">
                          <a:effectLst/>
                          <a:latin typeface="Aptos" panose="020B0004020202020204" pitchFamily="34" charset="0"/>
                          <a:ea typeface="Aptos" panose="020B0004020202020204" pitchFamily="34" charset="0"/>
                          <a:cs typeface="Times New Roman" panose="02020603050405020304" pitchFamily="18" charset="0"/>
                        </a:rPr>
                        <a:t> 1</a:t>
                      </a:r>
                      <a:endParaRPr lang="en-CY"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8222949"/>
                  </a:ext>
                </a:extLst>
              </a:tr>
              <a:tr h="1197027">
                <a:tc>
                  <a:txBody>
                    <a:bodyPr/>
                    <a:lstStyle/>
                    <a:p>
                      <a:pPr marL="0" marR="0" algn="ctr">
                        <a:lnSpc>
                          <a:spcPct val="115000"/>
                        </a:lnSpc>
                        <a:spcAft>
                          <a:spcPts val="800"/>
                        </a:spcAft>
                      </a:pPr>
                      <a:r>
                        <a:rPr lang="el-GR" sz="2000" b="1" kern="100" dirty="0">
                          <a:effectLst/>
                          <a:latin typeface="Aptos" panose="020B0004020202020204" pitchFamily="34" charset="0"/>
                          <a:ea typeface="Aptos" panose="020B0004020202020204" pitchFamily="34" charset="0"/>
                          <a:cs typeface="Times New Roman" panose="02020603050405020304" pitchFamily="18" charset="0"/>
                        </a:rPr>
                        <a:t> 2</a:t>
                      </a:r>
                      <a:endParaRPr lang="en-CY"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491601"/>
                  </a:ext>
                </a:extLst>
              </a:tr>
              <a:tr h="1197027">
                <a:tc>
                  <a:txBody>
                    <a:bodyPr/>
                    <a:lstStyle/>
                    <a:p>
                      <a:pPr marL="0" marR="0" algn="ctr">
                        <a:lnSpc>
                          <a:spcPct val="115000"/>
                        </a:lnSpc>
                        <a:spcAft>
                          <a:spcPts val="800"/>
                        </a:spcAft>
                      </a:pPr>
                      <a:r>
                        <a:rPr lang="el-GR" sz="2000" b="1" kern="100" dirty="0">
                          <a:effectLst/>
                          <a:latin typeface="Aptos" panose="020B0004020202020204" pitchFamily="34" charset="0"/>
                          <a:ea typeface="Aptos" panose="020B0004020202020204" pitchFamily="34" charset="0"/>
                          <a:cs typeface="Times New Roman" panose="02020603050405020304" pitchFamily="18" charset="0"/>
                        </a:rPr>
                        <a:t> 3</a:t>
                      </a:r>
                      <a:endParaRPr lang="en-CY"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a:effectLst/>
                          <a:latin typeface="Aptos" panose="020B0004020202020204" pitchFamily="34" charset="0"/>
                          <a:ea typeface="Aptos" panose="020B0004020202020204" pitchFamily="34" charset="0"/>
                          <a:cs typeface="Times New Roman" panose="02020603050405020304" pitchFamily="18" charset="0"/>
                        </a:rPr>
                        <a:t> </a:t>
                      </a:r>
                      <a:endParaRPr lang="en-CY" sz="800" kern="10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l-GR" sz="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CY"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6390" marR="46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850441"/>
                  </a:ext>
                </a:extLst>
              </a:tr>
            </a:tbl>
          </a:graphicData>
        </a:graphic>
      </p:graphicFrame>
    </p:spTree>
    <p:extLst>
      <p:ext uri="{BB962C8B-B14F-4D97-AF65-F5344CB8AC3E}">
        <p14:creationId xmlns:p14="http://schemas.microsoft.com/office/powerpoint/2010/main" val="973042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4E5CC-5C0A-1914-37A5-FF04218AEB54}"/>
              </a:ext>
            </a:extLst>
          </p:cNvPr>
          <p:cNvSpPr>
            <a:spLocks noGrp="1"/>
          </p:cNvSpPr>
          <p:nvPr>
            <p:ph type="title"/>
          </p:nvPr>
        </p:nvSpPr>
        <p:spPr>
          <a:xfrm>
            <a:off x="695324" y="615918"/>
            <a:ext cx="2152103" cy="4272816"/>
          </a:xfrm>
        </p:spPr>
        <p:txBody>
          <a:bodyPr>
            <a:normAutofit/>
          </a:bodyPr>
          <a:lstStyle/>
          <a:p>
            <a:r>
              <a:rPr lang="el-GR" sz="2400" dirty="0" err="1"/>
              <a:t>Ολοκληρωση</a:t>
            </a:r>
            <a:br>
              <a:rPr lang="el-GR" sz="2400" dirty="0"/>
            </a:br>
            <a:br>
              <a:rPr lang="el-GR" sz="2400" dirty="0"/>
            </a:br>
            <a:r>
              <a:rPr lang="el-GR" sz="2400" dirty="0" err="1"/>
              <a:t>παραγωγη</a:t>
            </a:r>
            <a:r>
              <a:rPr lang="el-GR" sz="2400" dirty="0"/>
              <a:t> </a:t>
            </a:r>
            <a:r>
              <a:rPr lang="el-GR" sz="2400" dirty="0" err="1"/>
              <a:t>ιστορικησ</a:t>
            </a:r>
            <a:r>
              <a:rPr lang="el-GR" sz="2400" dirty="0"/>
              <a:t> </a:t>
            </a:r>
            <a:r>
              <a:rPr lang="el-GR" sz="2400" dirty="0" err="1"/>
              <a:t>αναφορασ</a:t>
            </a:r>
            <a:endParaRPr lang="en-US" sz="2400" dirty="0"/>
          </a:p>
        </p:txBody>
      </p:sp>
      <p:cxnSp>
        <p:nvCxnSpPr>
          <p:cNvPr id="10" name="Straight Connector 9">
            <a:extLst>
              <a:ext uri="{FF2B5EF4-FFF2-40B4-BE49-F238E27FC236}">
                <a16:creationId xmlns:a16="http://schemas.microsoft.com/office/drawing/2014/main" id="{057DD543-A5CD-4348-8624-8B4E57DB5F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3AF788-8A48-2234-DC94-CEB469C334E7}"/>
              </a:ext>
            </a:extLst>
          </p:cNvPr>
          <p:cNvSpPr>
            <a:spLocks noGrp="1"/>
          </p:cNvSpPr>
          <p:nvPr>
            <p:ph idx="1"/>
          </p:nvPr>
        </p:nvSpPr>
        <p:spPr>
          <a:xfrm>
            <a:off x="3918180" y="538843"/>
            <a:ext cx="7518024" cy="5758071"/>
          </a:xfrm>
        </p:spPr>
        <p:txBody>
          <a:bodyPr>
            <a:normAutofit fontScale="77500" lnSpcReduction="20000"/>
          </a:bodyPr>
          <a:lstStyle/>
          <a:p>
            <a:r>
              <a:rPr lang="el-GR" sz="4000" dirty="0">
                <a:latin typeface="Arial Narrow" panose="020B0606020202030204" pitchFamily="34" charset="0"/>
              </a:rPr>
              <a:t>Με βάση όσα μάθατε μελετώντας τις πηγές 1-7 γράψετε ένα δικό σας κείμενο για την εκπαίδευση στην Κύπρο και την Ελλάδα στα χρόνια της Οθωμανικής Αυτοκρατορίας το οποίο θα συμπεριληφθεί στη σχολική εφημερίδα.  Στο κείμενο αυτό θα πρέπει να περιγράψετε όσο το δυνατό πιο καλά το φαινόμενο. </a:t>
            </a:r>
          </a:p>
          <a:p>
            <a:r>
              <a:rPr lang="el-GR" sz="4000" dirty="0">
                <a:latin typeface="Arial Narrow" panose="020B0606020202030204" pitchFamily="34" charset="0"/>
              </a:rPr>
              <a:t>Λέξεις και φράσεις που μπορείτε να χρησιμοποιήσετε στις περιπτώσεις που δεν είστε σίγουροι/</a:t>
            </a:r>
            <a:r>
              <a:rPr lang="el-GR" sz="4000" dirty="0" err="1">
                <a:latin typeface="Arial Narrow" panose="020B0606020202030204" pitchFamily="34" charset="0"/>
              </a:rPr>
              <a:t>ες</a:t>
            </a:r>
            <a:r>
              <a:rPr lang="el-GR" sz="4000" dirty="0">
                <a:latin typeface="Arial Narrow" panose="020B0606020202030204" pitchFamily="34" charset="0"/>
              </a:rPr>
              <a:t> για κάτι: ίσως, είναι πιθανό, όλες οι ενδείξεις δείχνουν, σύμφωνα με κάποιες πηγές</a:t>
            </a:r>
          </a:p>
          <a:p>
            <a:endParaRPr lang="en-US" sz="4000" dirty="0">
              <a:latin typeface="Arial Narrow" panose="020B0606020202030204" pitchFamily="34" charset="0"/>
            </a:endParaRPr>
          </a:p>
        </p:txBody>
      </p:sp>
    </p:spTree>
    <p:extLst>
      <p:ext uri="{BB962C8B-B14F-4D97-AF65-F5344CB8AC3E}">
        <p14:creationId xmlns:p14="http://schemas.microsoft.com/office/powerpoint/2010/main" val="3941645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6FAC-2483-F910-7690-D270B9ACC68B}"/>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E788424C-4668-34E6-F6E0-D8AEF95DBE3E}"/>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C14CC1BB-22EC-D257-ADA7-B4E27CB46E3D}"/>
              </a:ext>
            </a:extLst>
          </p:cNvPr>
          <p:cNvPicPr>
            <a:picLocks noChangeAspect="1"/>
          </p:cNvPicPr>
          <p:nvPr/>
        </p:nvPicPr>
        <p:blipFill>
          <a:blip r:embed="rId2"/>
          <a:stretch>
            <a:fillRect/>
          </a:stretch>
        </p:blipFill>
        <p:spPr>
          <a:xfrm>
            <a:off x="130478" y="113837"/>
            <a:ext cx="9554908" cy="6630325"/>
          </a:xfrm>
          <a:prstGeom prst="rect">
            <a:avLst/>
          </a:prstGeom>
        </p:spPr>
      </p:pic>
      <p:sp>
        <p:nvSpPr>
          <p:cNvPr id="6" name="TextBox 5">
            <a:extLst>
              <a:ext uri="{FF2B5EF4-FFF2-40B4-BE49-F238E27FC236}">
                <a16:creationId xmlns:a16="http://schemas.microsoft.com/office/drawing/2014/main" id="{59AC06C0-C5F3-DB91-8FB0-2744EC43E18A}"/>
              </a:ext>
            </a:extLst>
          </p:cNvPr>
          <p:cNvSpPr txBox="1"/>
          <p:nvPr/>
        </p:nvSpPr>
        <p:spPr>
          <a:xfrm>
            <a:off x="9834465" y="3209731"/>
            <a:ext cx="1912776"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CY" dirty="0">
                <a:hlinkClick r:id="rId3"/>
              </a:rPr>
              <a:t>https://www.dropbox.com/scl/fi/89zvdl73ardgavuqasbvs/slavery-middle-passage_edited_CH.docx?rlkey=gmrau60qzbcpk995q4ix61b59&amp;dl=0</a:t>
            </a:r>
            <a:r>
              <a:rPr lang="en-US" dirty="0"/>
              <a:t> </a:t>
            </a:r>
            <a:endParaRPr lang="en-CY" dirty="0"/>
          </a:p>
        </p:txBody>
      </p:sp>
    </p:spTree>
    <p:extLst>
      <p:ext uri="{BB962C8B-B14F-4D97-AF65-F5344CB8AC3E}">
        <p14:creationId xmlns:p14="http://schemas.microsoft.com/office/powerpoint/2010/main" val="1198623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7F50-C793-2664-A458-9A492252A255}"/>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FD9B6EC3-77DA-A243-DD75-32578A01A39D}"/>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481453EB-A311-4CAD-96C8-6F5D5007DB52}"/>
              </a:ext>
            </a:extLst>
          </p:cNvPr>
          <p:cNvPicPr>
            <a:picLocks noChangeAspect="1"/>
          </p:cNvPicPr>
          <p:nvPr/>
        </p:nvPicPr>
        <p:blipFill>
          <a:blip r:embed="rId2"/>
          <a:stretch>
            <a:fillRect/>
          </a:stretch>
        </p:blipFill>
        <p:spPr>
          <a:xfrm>
            <a:off x="589249" y="272066"/>
            <a:ext cx="4706007" cy="6668431"/>
          </a:xfrm>
          <a:prstGeom prst="rect">
            <a:avLst/>
          </a:prstGeom>
        </p:spPr>
      </p:pic>
      <p:pic>
        <p:nvPicPr>
          <p:cNvPr id="7" name="Picture 6">
            <a:extLst>
              <a:ext uri="{FF2B5EF4-FFF2-40B4-BE49-F238E27FC236}">
                <a16:creationId xmlns:a16="http://schemas.microsoft.com/office/drawing/2014/main" id="{DFBBA97A-C2B0-EC88-AA65-D11B05A33853}"/>
              </a:ext>
            </a:extLst>
          </p:cNvPr>
          <p:cNvPicPr>
            <a:picLocks noChangeAspect="1"/>
          </p:cNvPicPr>
          <p:nvPr/>
        </p:nvPicPr>
        <p:blipFill>
          <a:blip r:embed="rId3"/>
          <a:stretch>
            <a:fillRect/>
          </a:stretch>
        </p:blipFill>
        <p:spPr>
          <a:xfrm>
            <a:off x="5531868" y="272066"/>
            <a:ext cx="5100754" cy="3445042"/>
          </a:xfrm>
          <a:prstGeom prst="rect">
            <a:avLst/>
          </a:prstGeom>
        </p:spPr>
      </p:pic>
      <p:pic>
        <p:nvPicPr>
          <p:cNvPr id="9" name="Picture 8">
            <a:extLst>
              <a:ext uri="{FF2B5EF4-FFF2-40B4-BE49-F238E27FC236}">
                <a16:creationId xmlns:a16="http://schemas.microsoft.com/office/drawing/2014/main" id="{48576367-9F6F-E2F2-648A-F56AEB3606F6}"/>
              </a:ext>
            </a:extLst>
          </p:cNvPr>
          <p:cNvPicPr>
            <a:picLocks noChangeAspect="1"/>
          </p:cNvPicPr>
          <p:nvPr/>
        </p:nvPicPr>
        <p:blipFill>
          <a:blip r:embed="rId4"/>
          <a:stretch>
            <a:fillRect/>
          </a:stretch>
        </p:blipFill>
        <p:spPr>
          <a:xfrm>
            <a:off x="7001533" y="3516143"/>
            <a:ext cx="4770006" cy="3143990"/>
          </a:xfrm>
          <a:prstGeom prst="rect">
            <a:avLst/>
          </a:prstGeom>
        </p:spPr>
      </p:pic>
    </p:spTree>
    <p:extLst>
      <p:ext uri="{BB962C8B-B14F-4D97-AF65-F5344CB8AC3E}">
        <p14:creationId xmlns:p14="http://schemas.microsoft.com/office/powerpoint/2010/main" val="2689637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EE95-6E01-5D99-09EC-99C84D0FAAC8}"/>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344F7419-72C1-6A8B-BA51-08142D37DEE2}"/>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0D1F975B-B39C-B7F8-EF72-8509FA5DED58}"/>
              </a:ext>
            </a:extLst>
          </p:cNvPr>
          <p:cNvPicPr>
            <a:picLocks noChangeAspect="1"/>
          </p:cNvPicPr>
          <p:nvPr/>
        </p:nvPicPr>
        <p:blipFill>
          <a:blip r:embed="rId2"/>
          <a:stretch>
            <a:fillRect/>
          </a:stretch>
        </p:blipFill>
        <p:spPr>
          <a:xfrm>
            <a:off x="0" y="633820"/>
            <a:ext cx="12192000" cy="5590360"/>
          </a:xfrm>
          <a:prstGeom prst="rect">
            <a:avLst/>
          </a:prstGeom>
        </p:spPr>
      </p:pic>
    </p:spTree>
    <p:extLst>
      <p:ext uri="{BB962C8B-B14F-4D97-AF65-F5344CB8AC3E}">
        <p14:creationId xmlns:p14="http://schemas.microsoft.com/office/powerpoint/2010/main" val="4159074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BC89-EAF9-9064-4001-D196FF1BD9FA}"/>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3E283796-473A-318F-F240-25FF3A09ED70}"/>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BCD18718-704A-6C9D-D521-EF08FD8F84B8}"/>
              </a:ext>
            </a:extLst>
          </p:cNvPr>
          <p:cNvPicPr>
            <a:picLocks noChangeAspect="1"/>
          </p:cNvPicPr>
          <p:nvPr/>
        </p:nvPicPr>
        <p:blipFill>
          <a:blip r:embed="rId2"/>
          <a:stretch>
            <a:fillRect/>
          </a:stretch>
        </p:blipFill>
        <p:spPr>
          <a:xfrm>
            <a:off x="-9300" y="-80023"/>
            <a:ext cx="8073924" cy="5613077"/>
          </a:xfrm>
          <a:prstGeom prst="rect">
            <a:avLst/>
          </a:prstGeom>
        </p:spPr>
      </p:pic>
      <p:pic>
        <p:nvPicPr>
          <p:cNvPr id="7" name="Picture 6">
            <a:extLst>
              <a:ext uri="{FF2B5EF4-FFF2-40B4-BE49-F238E27FC236}">
                <a16:creationId xmlns:a16="http://schemas.microsoft.com/office/drawing/2014/main" id="{44B2023F-A776-7F6D-8A4A-133330FC0101}"/>
              </a:ext>
            </a:extLst>
          </p:cNvPr>
          <p:cNvPicPr>
            <a:picLocks noChangeAspect="1"/>
          </p:cNvPicPr>
          <p:nvPr/>
        </p:nvPicPr>
        <p:blipFill>
          <a:blip r:embed="rId3"/>
          <a:stretch>
            <a:fillRect/>
          </a:stretch>
        </p:blipFill>
        <p:spPr>
          <a:xfrm>
            <a:off x="4511537" y="2454576"/>
            <a:ext cx="7106173" cy="3890241"/>
          </a:xfrm>
          <a:prstGeom prst="rect">
            <a:avLst/>
          </a:prstGeom>
        </p:spPr>
      </p:pic>
    </p:spTree>
    <p:extLst>
      <p:ext uri="{BB962C8B-B14F-4D97-AF65-F5344CB8AC3E}">
        <p14:creationId xmlns:p14="http://schemas.microsoft.com/office/powerpoint/2010/main" val="2921452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5788-4932-27A0-CA93-D5373AB6D8CB}"/>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DEC1A904-3AFA-4BAD-087C-01DA4062922F}"/>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177712AA-B16B-DA83-DA69-7151B0BFE92A}"/>
              </a:ext>
            </a:extLst>
          </p:cNvPr>
          <p:cNvPicPr>
            <a:picLocks noChangeAspect="1"/>
          </p:cNvPicPr>
          <p:nvPr/>
        </p:nvPicPr>
        <p:blipFill>
          <a:blip r:embed="rId2"/>
          <a:stretch>
            <a:fillRect/>
          </a:stretch>
        </p:blipFill>
        <p:spPr>
          <a:xfrm>
            <a:off x="3847786" y="275785"/>
            <a:ext cx="4496427" cy="6306430"/>
          </a:xfrm>
          <a:prstGeom prst="rect">
            <a:avLst/>
          </a:prstGeom>
        </p:spPr>
      </p:pic>
    </p:spTree>
    <p:extLst>
      <p:ext uri="{BB962C8B-B14F-4D97-AF65-F5344CB8AC3E}">
        <p14:creationId xmlns:p14="http://schemas.microsoft.com/office/powerpoint/2010/main" val="12212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34DB-F76A-2E39-F33B-A68CF7A7F02C}"/>
              </a:ext>
            </a:extLst>
          </p:cNvPr>
          <p:cNvSpPr>
            <a:spLocks noGrp="1"/>
          </p:cNvSpPr>
          <p:nvPr>
            <p:ph type="title"/>
          </p:nvPr>
        </p:nvSpPr>
        <p:spPr/>
        <p:txBody>
          <a:bodyPr/>
          <a:lstStyle/>
          <a:p>
            <a:r>
              <a:rPr lang="el-GR" dirty="0" err="1"/>
              <a:t>Καταλληλολητα</a:t>
            </a:r>
            <a:r>
              <a:rPr lang="el-GR" dirty="0"/>
              <a:t> για τα </a:t>
            </a:r>
            <a:r>
              <a:rPr lang="el-GR" dirty="0" err="1"/>
              <a:t>παιδια</a:t>
            </a:r>
            <a:r>
              <a:rPr lang="el-GR" dirty="0"/>
              <a:t> της </a:t>
            </a:r>
            <a:r>
              <a:rPr lang="el-GR" dirty="0" err="1"/>
              <a:t>ταξης</a:t>
            </a:r>
            <a:r>
              <a:rPr lang="el-GR" dirty="0"/>
              <a:t> μας</a:t>
            </a:r>
            <a:endParaRPr lang="x-none" dirty="0"/>
          </a:p>
        </p:txBody>
      </p:sp>
      <p:sp>
        <p:nvSpPr>
          <p:cNvPr id="3" name="Content Placeholder 2">
            <a:extLst>
              <a:ext uri="{FF2B5EF4-FFF2-40B4-BE49-F238E27FC236}">
                <a16:creationId xmlns:a16="http://schemas.microsoft.com/office/drawing/2014/main" id="{C93D6CA4-7813-55C6-0FE2-60F5CC7E7122}"/>
              </a:ext>
            </a:extLst>
          </p:cNvPr>
          <p:cNvSpPr>
            <a:spLocks noGrp="1"/>
          </p:cNvSpPr>
          <p:nvPr>
            <p:ph idx="1"/>
          </p:nvPr>
        </p:nvSpPr>
        <p:spPr/>
        <p:txBody>
          <a:bodyPr>
            <a:normAutofit/>
          </a:bodyPr>
          <a:lstStyle/>
          <a:p>
            <a:r>
              <a:rPr lang="el-GR" sz="2800" dirty="0"/>
              <a:t>Εξυπηρετεί τους στόχους του μαθήματος; </a:t>
            </a:r>
          </a:p>
          <a:p>
            <a:r>
              <a:rPr lang="el-GR" sz="2800" dirty="0"/>
              <a:t>Απαντά τα ερωτήματα που θέτω;</a:t>
            </a:r>
          </a:p>
          <a:p>
            <a:r>
              <a:rPr lang="el-GR" sz="2800" dirty="0"/>
              <a:t>Μπορούν τα παιδιά μου να την μελετήσουν;	</a:t>
            </a:r>
          </a:p>
          <a:p>
            <a:pPr lvl="1"/>
            <a:r>
              <a:rPr lang="el-GR" sz="2400" dirty="0"/>
              <a:t>Γλώσσα</a:t>
            </a:r>
          </a:p>
          <a:p>
            <a:pPr lvl="1"/>
            <a:r>
              <a:rPr lang="el-GR" sz="2400" dirty="0"/>
              <a:t>Μέγεθος</a:t>
            </a:r>
          </a:p>
          <a:p>
            <a:pPr lvl="1"/>
            <a:r>
              <a:rPr lang="el-GR" sz="2400" dirty="0"/>
              <a:t>Αναγνωστικό επίπεδο</a:t>
            </a:r>
            <a:endParaRPr lang="x-none" sz="2400" dirty="0"/>
          </a:p>
        </p:txBody>
      </p:sp>
    </p:spTree>
    <p:extLst>
      <p:ext uri="{BB962C8B-B14F-4D97-AF65-F5344CB8AC3E}">
        <p14:creationId xmlns:p14="http://schemas.microsoft.com/office/powerpoint/2010/main" val="112716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7A4E-C2A1-2A71-4CCE-649333B68693}"/>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5632F3F6-6DDA-2018-A1D0-B7FF96733F62}"/>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2819EBC0-6E68-42DB-8478-A8773D5BE4E5}"/>
              </a:ext>
            </a:extLst>
          </p:cNvPr>
          <p:cNvPicPr>
            <a:picLocks noChangeAspect="1"/>
          </p:cNvPicPr>
          <p:nvPr/>
        </p:nvPicPr>
        <p:blipFill>
          <a:blip r:embed="rId2"/>
          <a:stretch>
            <a:fillRect/>
          </a:stretch>
        </p:blipFill>
        <p:spPr>
          <a:xfrm>
            <a:off x="93307" y="157959"/>
            <a:ext cx="12098693" cy="5590360"/>
          </a:xfrm>
          <a:prstGeom prst="rect">
            <a:avLst/>
          </a:prstGeom>
        </p:spPr>
      </p:pic>
      <p:sp>
        <p:nvSpPr>
          <p:cNvPr id="6" name="TextBox 5">
            <a:extLst>
              <a:ext uri="{FF2B5EF4-FFF2-40B4-BE49-F238E27FC236}">
                <a16:creationId xmlns:a16="http://schemas.microsoft.com/office/drawing/2014/main" id="{96158220-C4B2-EB59-2ACF-894B2976E850}"/>
              </a:ext>
            </a:extLst>
          </p:cNvPr>
          <p:cNvSpPr txBox="1"/>
          <p:nvPr/>
        </p:nvSpPr>
        <p:spPr>
          <a:xfrm>
            <a:off x="4509796" y="5197240"/>
            <a:ext cx="3439886"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CY" dirty="0">
                <a:hlinkClick r:id="rId3"/>
              </a:rPr>
              <a:t>https://www.dropbox.com/scl/fo/mvc88tk5byu9h0j6v4y30/AGNFj7l2-8Zs1a1MMm5bXgI?rlkey=e3jkrif5frn8l8ymjw4pca7a9&amp;dl=0</a:t>
            </a:r>
            <a:r>
              <a:rPr lang="en-US" dirty="0"/>
              <a:t> </a:t>
            </a:r>
            <a:endParaRPr lang="en-CY" dirty="0"/>
          </a:p>
        </p:txBody>
      </p:sp>
    </p:spTree>
    <p:extLst>
      <p:ext uri="{BB962C8B-B14F-4D97-AF65-F5344CB8AC3E}">
        <p14:creationId xmlns:p14="http://schemas.microsoft.com/office/powerpoint/2010/main" val="1646178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324F-B3ED-7402-3F18-BE390AA5455E}"/>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34AFA069-CFE4-222F-91E8-2058EE9474BB}"/>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180CE607-2273-57C4-E02E-22F48667B95C}"/>
              </a:ext>
            </a:extLst>
          </p:cNvPr>
          <p:cNvPicPr>
            <a:picLocks noChangeAspect="1"/>
          </p:cNvPicPr>
          <p:nvPr/>
        </p:nvPicPr>
        <p:blipFill>
          <a:blip r:embed="rId2"/>
          <a:stretch>
            <a:fillRect/>
          </a:stretch>
        </p:blipFill>
        <p:spPr>
          <a:xfrm>
            <a:off x="0" y="608944"/>
            <a:ext cx="12192000" cy="5640111"/>
          </a:xfrm>
          <a:prstGeom prst="rect">
            <a:avLst/>
          </a:prstGeom>
        </p:spPr>
      </p:pic>
    </p:spTree>
    <p:extLst>
      <p:ext uri="{BB962C8B-B14F-4D97-AF65-F5344CB8AC3E}">
        <p14:creationId xmlns:p14="http://schemas.microsoft.com/office/powerpoint/2010/main" val="2980727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ACE9-56A3-A24B-8E6A-A8E34B3A3F06}"/>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C6FE7245-E836-6977-1EB4-67CD0ADB46D2}"/>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715D591D-2B23-EC87-B6ED-F488E40180E1}"/>
              </a:ext>
            </a:extLst>
          </p:cNvPr>
          <p:cNvPicPr>
            <a:picLocks noChangeAspect="1"/>
          </p:cNvPicPr>
          <p:nvPr/>
        </p:nvPicPr>
        <p:blipFill>
          <a:blip r:embed="rId2"/>
          <a:stretch>
            <a:fillRect/>
          </a:stretch>
        </p:blipFill>
        <p:spPr>
          <a:xfrm>
            <a:off x="1332835" y="170995"/>
            <a:ext cx="9526329" cy="6516009"/>
          </a:xfrm>
          <a:prstGeom prst="rect">
            <a:avLst/>
          </a:prstGeom>
        </p:spPr>
      </p:pic>
    </p:spTree>
    <p:extLst>
      <p:ext uri="{BB962C8B-B14F-4D97-AF65-F5344CB8AC3E}">
        <p14:creationId xmlns:p14="http://schemas.microsoft.com/office/powerpoint/2010/main" val="788791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CBC6-2CFC-C49B-BD90-C251195D7892}"/>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2D60E6D6-D6A8-6A22-011D-0096014D08CA}"/>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82B96400-3AB9-0A3C-1887-C069A4CDB3D0}"/>
              </a:ext>
            </a:extLst>
          </p:cNvPr>
          <p:cNvPicPr>
            <a:picLocks noChangeAspect="1"/>
          </p:cNvPicPr>
          <p:nvPr/>
        </p:nvPicPr>
        <p:blipFill>
          <a:blip r:embed="rId2"/>
          <a:stretch>
            <a:fillRect/>
          </a:stretch>
        </p:blipFill>
        <p:spPr>
          <a:xfrm>
            <a:off x="3919233" y="390101"/>
            <a:ext cx="4353533" cy="6077798"/>
          </a:xfrm>
          <a:prstGeom prst="rect">
            <a:avLst/>
          </a:prstGeom>
        </p:spPr>
      </p:pic>
    </p:spTree>
    <p:extLst>
      <p:ext uri="{BB962C8B-B14F-4D97-AF65-F5344CB8AC3E}">
        <p14:creationId xmlns:p14="http://schemas.microsoft.com/office/powerpoint/2010/main" val="1023646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5C17-4326-89E2-A87B-02118BA42A7C}"/>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27877836-0409-5464-355D-B68C87232AC7}"/>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AFA5478F-B03C-4266-F727-1872A78F3C65}"/>
              </a:ext>
            </a:extLst>
          </p:cNvPr>
          <p:cNvPicPr>
            <a:picLocks noChangeAspect="1"/>
          </p:cNvPicPr>
          <p:nvPr/>
        </p:nvPicPr>
        <p:blipFill>
          <a:blip r:embed="rId2"/>
          <a:stretch>
            <a:fillRect/>
          </a:stretch>
        </p:blipFill>
        <p:spPr>
          <a:xfrm>
            <a:off x="0" y="123090"/>
            <a:ext cx="12192000" cy="5566791"/>
          </a:xfrm>
          <a:prstGeom prst="rect">
            <a:avLst/>
          </a:prstGeom>
        </p:spPr>
      </p:pic>
      <p:sp>
        <p:nvSpPr>
          <p:cNvPr id="6" name="TextBox 5">
            <a:extLst>
              <a:ext uri="{FF2B5EF4-FFF2-40B4-BE49-F238E27FC236}">
                <a16:creationId xmlns:a16="http://schemas.microsoft.com/office/drawing/2014/main" id="{CC2AAEBE-9ABF-437F-7436-217E73D2E645}"/>
              </a:ext>
            </a:extLst>
          </p:cNvPr>
          <p:cNvSpPr txBox="1"/>
          <p:nvPr/>
        </p:nvSpPr>
        <p:spPr>
          <a:xfrm>
            <a:off x="4306108" y="5307573"/>
            <a:ext cx="3480318"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CY" dirty="0">
                <a:hlinkClick r:id="rId3"/>
              </a:rPr>
              <a:t>https://www.dropbox.com/scl/fi/6u090b81k9kvbr30ht1la/foundation-of-rome.docx?rlkey=e9liaqgei1q0v3oq0hndjzr55&amp;dl=0</a:t>
            </a:r>
            <a:r>
              <a:rPr lang="en-US" dirty="0"/>
              <a:t> </a:t>
            </a:r>
            <a:endParaRPr lang="en-CY" dirty="0"/>
          </a:p>
        </p:txBody>
      </p:sp>
    </p:spTree>
    <p:extLst>
      <p:ext uri="{BB962C8B-B14F-4D97-AF65-F5344CB8AC3E}">
        <p14:creationId xmlns:p14="http://schemas.microsoft.com/office/powerpoint/2010/main" val="3903889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119F-69CC-2096-EF02-87D87BE099A8}"/>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5C45274E-47A2-A15C-62E7-E4242C78BA84}"/>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413902EA-E8D6-4BE2-EF84-12F74403CCA8}"/>
              </a:ext>
            </a:extLst>
          </p:cNvPr>
          <p:cNvPicPr>
            <a:picLocks noChangeAspect="1"/>
          </p:cNvPicPr>
          <p:nvPr/>
        </p:nvPicPr>
        <p:blipFill>
          <a:blip r:embed="rId2"/>
          <a:stretch>
            <a:fillRect/>
          </a:stretch>
        </p:blipFill>
        <p:spPr>
          <a:xfrm>
            <a:off x="1268695" y="153703"/>
            <a:ext cx="9412013" cy="6382641"/>
          </a:xfrm>
          <a:prstGeom prst="rect">
            <a:avLst/>
          </a:prstGeom>
        </p:spPr>
      </p:pic>
    </p:spTree>
    <p:extLst>
      <p:ext uri="{BB962C8B-B14F-4D97-AF65-F5344CB8AC3E}">
        <p14:creationId xmlns:p14="http://schemas.microsoft.com/office/powerpoint/2010/main" val="3368111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BD16-3F0D-94EA-E913-17B2E47404B9}"/>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76C16B20-8AC9-BD6C-E0FE-7531EABE727C}"/>
              </a:ext>
            </a:extLst>
          </p:cNvPr>
          <p:cNvSpPr>
            <a:spLocks noGrp="1"/>
          </p:cNvSpPr>
          <p:nvPr>
            <p:ph idx="1"/>
          </p:nvPr>
        </p:nvSpPr>
        <p:spPr/>
        <p:txBody>
          <a:bodyPr/>
          <a:lstStyle/>
          <a:p>
            <a:endParaRPr lang="en-CY" dirty="0"/>
          </a:p>
        </p:txBody>
      </p:sp>
      <p:pic>
        <p:nvPicPr>
          <p:cNvPr id="7" name="Picture 6">
            <a:extLst>
              <a:ext uri="{FF2B5EF4-FFF2-40B4-BE49-F238E27FC236}">
                <a16:creationId xmlns:a16="http://schemas.microsoft.com/office/drawing/2014/main" id="{A6E2167F-9C2E-EB6E-C11D-3AF7587CD4EE}"/>
              </a:ext>
            </a:extLst>
          </p:cNvPr>
          <p:cNvPicPr>
            <a:picLocks noChangeAspect="1"/>
          </p:cNvPicPr>
          <p:nvPr/>
        </p:nvPicPr>
        <p:blipFill>
          <a:blip r:embed="rId2"/>
          <a:stretch>
            <a:fillRect/>
          </a:stretch>
        </p:blipFill>
        <p:spPr>
          <a:xfrm>
            <a:off x="101127" y="186612"/>
            <a:ext cx="9176165" cy="6027575"/>
          </a:xfrm>
          <a:prstGeom prst="rect">
            <a:avLst/>
          </a:prstGeom>
        </p:spPr>
      </p:pic>
      <p:sp>
        <p:nvSpPr>
          <p:cNvPr id="4" name="TextBox 3">
            <a:extLst>
              <a:ext uri="{FF2B5EF4-FFF2-40B4-BE49-F238E27FC236}">
                <a16:creationId xmlns:a16="http://schemas.microsoft.com/office/drawing/2014/main" id="{2C13D57C-B644-DAFD-763E-5A4B72502624}"/>
              </a:ext>
            </a:extLst>
          </p:cNvPr>
          <p:cNvSpPr txBox="1"/>
          <p:nvPr/>
        </p:nvSpPr>
        <p:spPr>
          <a:xfrm>
            <a:off x="8948057" y="2771192"/>
            <a:ext cx="2443843"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CY" dirty="0">
                <a:hlinkClick r:id="rId3"/>
              </a:rPr>
              <a:t>https://www.dropbox.com/scl/fi/71bniu4kj8wz8j3unyukd/.docx?rlkey=m1bguylih7q7nl6gpv2dwn5yv&amp;dl=0</a:t>
            </a:r>
            <a:r>
              <a:rPr lang="el-GR" dirty="0"/>
              <a:t> </a:t>
            </a:r>
            <a:endParaRPr lang="en-CY" dirty="0"/>
          </a:p>
        </p:txBody>
      </p:sp>
    </p:spTree>
    <p:extLst>
      <p:ext uri="{BB962C8B-B14F-4D97-AF65-F5344CB8AC3E}">
        <p14:creationId xmlns:p14="http://schemas.microsoft.com/office/powerpoint/2010/main" val="2878162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4C72-E0CD-C19C-A3D1-86A5F8023EB2}"/>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67D69840-7C57-E6C3-092C-B0DCE880DDD1}"/>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72316234-287F-2847-C13F-B9567AD6C052}"/>
              </a:ext>
            </a:extLst>
          </p:cNvPr>
          <p:cNvPicPr>
            <a:picLocks noChangeAspect="1"/>
          </p:cNvPicPr>
          <p:nvPr/>
        </p:nvPicPr>
        <p:blipFill>
          <a:blip r:embed="rId2"/>
          <a:stretch>
            <a:fillRect/>
          </a:stretch>
        </p:blipFill>
        <p:spPr>
          <a:xfrm>
            <a:off x="0" y="285311"/>
            <a:ext cx="8954750" cy="6287377"/>
          </a:xfrm>
          <a:prstGeom prst="rect">
            <a:avLst/>
          </a:prstGeom>
        </p:spPr>
      </p:pic>
      <p:pic>
        <p:nvPicPr>
          <p:cNvPr id="7" name="Picture 6">
            <a:extLst>
              <a:ext uri="{FF2B5EF4-FFF2-40B4-BE49-F238E27FC236}">
                <a16:creationId xmlns:a16="http://schemas.microsoft.com/office/drawing/2014/main" id="{7B0405F1-938A-200C-ED49-1751E364FC98}"/>
              </a:ext>
            </a:extLst>
          </p:cNvPr>
          <p:cNvPicPr>
            <a:picLocks noChangeAspect="1"/>
          </p:cNvPicPr>
          <p:nvPr/>
        </p:nvPicPr>
        <p:blipFill>
          <a:blip r:embed="rId3"/>
          <a:stretch>
            <a:fillRect/>
          </a:stretch>
        </p:blipFill>
        <p:spPr>
          <a:xfrm>
            <a:off x="4739950" y="1746438"/>
            <a:ext cx="7125811" cy="5013057"/>
          </a:xfrm>
          <a:prstGeom prst="rect">
            <a:avLst/>
          </a:prstGeom>
        </p:spPr>
      </p:pic>
    </p:spTree>
    <p:extLst>
      <p:ext uri="{BB962C8B-B14F-4D97-AF65-F5344CB8AC3E}">
        <p14:creationId xmlns:p14="http://schemas.microsoft.com/office/powerpoint/2010/main" val="3429450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F6A4-43C8-710E-980E-5DA0F4607B25}"/>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10759D8E-E181-17A2-95D0-6C19CC395C47}"/>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D3F2110C-4287-45E8-181A-7A08E994E076}"/>
              </a:ext>
            </a:extLst>
          </p:cNvPr>
          <p:cNvPicPr>
            <a:picLocks noChangeAspect="1"/>
          </p:cNvPicPr>
          <p:nvPr/>
        </p:nvPicPr>
        <p:blipFill>
          <a:blip r:embed="rId2"/>
          <a:stretch>
            <a:fillRect/>
          </a:stretch>
        </p:blipFill>
        <p:spPr>
          <a:xfrm>
            <a:off x="206505" y="94785"/>
            <a:ext cx="8811855" cy="3334215"/>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924A9A5D-B9BC-59DE-9DE8-E8F3804787CC}"/>
              </a:ext>
            </a:extLst>
          </p:cNvPr>
          <p:cNvPicPr>
            <a:picLocks noChangeAspect="1"/>
          </p:cNvPicPr>
          <p:nvPr/>
        </p:nvPicPr>
        <p:blipFill>
          <a:blip r:embed="rId3"/>
          <a:stretch>
            <a:fillRect/>
          </a:stretch>
        </p:blipFill>
        <p:spPr>
          <a:xfrm>
            <a:off x="5029230" y="1441735"/>
            <a:ext cx="7162770" cy="3988681"/>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D8ABB188-DA3E-CFD0-568E-BAB8D7FA2FE5}"/>
              </a:ext>
            </a:extLst>
          </p:cNvPr>
          <p:cNvPicPr>
            <a:picLocks noChangeAspect="1"/>
          </p:cNvPicPr>
          <p:nvPr/>
        </p:nvPicPr>
        <p:blipFill>
          <a:blip r:embed="rId4"/>
          <a:stretch>
            <a:fillRect/>
          </a:stretch>
        </p:blipFill>
        <p:spPr>
          <a:xfrm>
            <a:off x="206505" y="3429000"/>
            <a:ext cx="7347788" cy="312519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60731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55FC-96E3-634E-675C-BAB5D6D44BFB}"/>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4696F694-2C7B-0798-3308-831E6D8C268F}"/>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B734EF5F-B1F9-7070-3E8C-EDBC24B18474}"/>
              </a:ext>
            </a:extLst>
          </p:cNvPr>
          <p:cNvPicPr>
            <a:picLocks noChangeAspect="1"/>
          </p:cNvPicPr>
          <p:nvPr/>
        </p:nvPicPr>
        <p:blipFill>
          <a:blip r:embed="rId2"/>
          <a:stretch>
            <a:fillRect/>
          </a:stretch>
        </p:blipFill>
        <p:spPr>
          <a:xfrm>
            <a:off x="149290" y="1"/>
            <a:ext cx="8397552" cy="4937120"/>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B677CED2-5C79-EEF8-F4F7-156835A76C54}"/>
              </a:ext>
            </a:extLst>
          </p:cNvPr>
          <p:cNvPicPr>
            <a:picLocks noChangeAspect="1"/>
          </p:cNvPicPr>
          <p:nvPr/>
        </p:nvPicPr>
        <p:blipFill>
          <a:blip r:embed="rId3"/>
          <a:stretch>
            <a:fillRect/>
          </a:stretch>
        </p:blipFill>
        <p:spPr>
          <a:xfrm>
            <a:off x="4510276" y="3429000"/>
            <a:ext cx="7532434" cy="345370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28794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B351-E4D1-8437-CB4E-A2C4418F56E8}"/>
              </a:ext>
            </a:extLst>
          </p:cNvPr>
          <p:cNvSpPr>
            <a:spLocks noGrp="1"/>
          </p:cNvSpPr>
          <p:nvPr>
            <p:ph type="title"/>
          </p:nvPr>
        </p:nvSpPr>
        <p:spPr/>
        <p:txBody>
          <a:bodyPr>
            <a:noAutofit/>
          </a:bodyPr>
          <a:lstStyle/>
          <a:p>
            <a:r>
              <a:rPr lang="el-GR" sz="2800" dirty="0" err="1"/>
              <a:t>Διασκευη</a:t>
            </a:r>
            <a:r>
              <a:rPr lang="el-GR" sz="2800" dirty="0"/>
              <a:t> </a:t>
            </a:r>
            <a:r>
              <a:rPr lang="el-GR" sz="2800" dirty="0" err="1"/>
              <a:t>κειμενων</a:t>
            </a:r>
            <a:r>
              <a:rPr lang="el-GR" sz="2800" dirty="0"/>
              <a:t> </a:t>
            </a:r>
            <a:r>
              <a:rPr lang="el-GR" sz="2800" dirty="0" err="1"/>
              <a:t>πηγων</a:t>
            </a:r>
            <a:endParaRPr lang="x-none" sz="2800" dirty="0"/>
          </a:p>
        </p:txBody>
      </p:sp>
      <p:sp>
        <p:nvSpPr>
          <p:cNvPr id="3" name="Content Placeholder 2">
            <a:extLst>
              <a:ext uri="{FF2B5EF4-FFF2-40B4-BE49-F238E27FC236}">
                <a16:creationId xmlns:a16="http://schemas.microsoft.com/office/drawing/2014/main" id="{1B55DBCC-96E7-25AF-AD43-472C6C1C06F5}"/>
              </a:ext>
            </a:extLst>
          </p:cNvPr>
          <p:cNvSpPr>
            <a:spLocks noGrp="1"/>
          </p:cNvSpPr>
          <p:nvPr>
            <p:ph idx="1"/>
          </p:nvPr>
        </p:nvSpPr>
        <p:spPr>
          <a:xfrm>
            <a:off x="700634" y="1607612"/>
            <a:ext cx="9693667" cy="4410634"/>
          </a:xfrm>
        </p:spPr>
        <p:txBody>
          <a:bodyPr>
            <a:normAutofit/>
          </a:bodyPr>
          <a:lstStyle/>
          <a:p>
            <a:r>
              <a:rPr lang="el-GR" dirty="0"/>
              <a:t>Μετάφραση</a:t>
            </a:r>
          </a:p>
          <a:p>
            <a:pPr lvl="1"/>
            <a:r>
              <a:rPr lang="en-US" dirty="0"/>
              <a:t>Google Translate: </a:t>
            </a:r>
            <a:r>
              <a:rPr lang="en-US" dirty="0">
                <a:hlinkClick r:id="rId2"/>
              </a:rPr>
              <a:t>https://translate.google.com/</a:t>
            </a:r>
          </a:p>
          <a:p>
            <a:pPr lvl="2"/>
            <a:r>
              <a:rPr lang="el-GR" dirty="0"/>
              <a:t>Κείμενα</a:t>
            </a:r>
          </a:p>
          <a:p>
            <a:pPr lvl="2"/>
            <a:r>
              <a:rPr lang="el-GR" dirty="0"/>
              <a:t>Εικόνες </a:t>
            </a:r>
          </a:p>
          <a:p>
            <a:pPr lvl="2"/>
            <a:r>
              <a:rPr lang="el-GR" dirty="0"/>
              <a:t>Αρχεία</a:t>
            </a:r>
          </a:p>
          <a:p>
            <a:pPr lvl="2"/>
            <a:r>
              <a:rPr lang="el-GR" dirty="0"/>
              <a:t>Ιστοσελίδες </a:t>
            </a:r>
            <a:endParaRPr lang="en-US" dirty="0"/>
          </a:p>
          <a:p>
            <a:pPr lvl="1"/>
            <a:r>
              <a:rPr lang="en-US" dirty="0" err="1"/>
              <a:t>DeepL</a:t>
            </a:r>
            <a:r>
              <a:rPr lang="en-US" dirty="0"/>
              <a:t>: </a:t>
            </a:r>
            <a:r>
              <a:rPr lang="en-US" dirty="0">
                <a:hlinkClick r:id="rId3"/>
              </a:rPr>
              <a:t>https://www.deepl.com/es/translator</a:t>
            </a:r>
            <a:r>
              <a:rPr lang="en-US" dirty="0"/>
              <a:t> </a:t>
            </a:r>
          </a:p>
          <a:p>
            <a:pPr lvl="1"/>
            <a:r>
              <a:rPr lang="en-US" dirty="0"/>
              <a:t>LLMs (</a:t>
            </a:r>
            <a:r>
              <a:rPr lang="el-GR" dirty="0"/>
              <a:t>π.χ. </a:t>
            </a:r>
            <a:r>
              <a:rPr lang="en-US" dirty="0"/>
              <a:t>Microsoft Copilot, ChatGPT, Gemini)</a:t>
            </a:r>
          </a:p>
          <a:p>
            <a:r>
              <a:rPr lang="el-GR" dirty="0"/>
              <a:t>Διασκευή (έκταση- αναγνωστικό επίπεδο)</a:t>
            </a:r>
          </a:p>
          <a:p>
            <a:pPr lvl="1"/>
            <a:r>
              <a:rPr lang="en-US" dirty="0"/>
              <a:t>LLMs (</a:t>
            </a:r>
            <a:r>
              <a:rPr lang="el-GR" dirty="0"/>
              <a:t>π.χ. </a:t>
            </a:r>
            <a:r>
              <a:rPr lang="en-US" dirty="0"/>
              <a:t>Microsoft Copilot, ChatGPT, Gemini)</a:t>
            </a:r>
          </a:p>
          <a:p>
            <a:pPr marL="457200" lvl="1" indent="0">
              <a:buNone/>
            </a:pPr>
            <a:endParaRPr lang="el-GR" dirty="0"/>
          </a:p>
          <a:p>
            <a:pPr lvl="1"/>
            <a:endParaRPr lang="el-GR" dirty="0"/>
          </a:p>
          <a:p>
            <a:pPr lvl="1"/>
            <a:endParaRPr lang="en-US" dirty="0"/>
          </a:p>
        </p:txBody>
      </p:sp>
    </p:spTree>
    <p:extLst>
      <p:ext uri="{BB962C8B-B14F-4D97-AF65-F5344CB8AC3E}">
        <p14:creationId xmlns:p14="http://schemas.microsoft.com/office/powerpoint/2010/main" val="2107163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87A6-938B-EF5C-E911-F7107DCC7090}"/>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0CE06E0D-E6EA-7D2B-4E62-27B01CA90349}"/>
              </a:ext>
            </a:extLst>
          </p:cNvPr>
          <p:cNvSpPr>
            <a:spLocks noGrp="1"/>
          </p:cNvSpPr>
          <p:nvPr>
            <p:ph idx="1"/>
          </p:nvPr>
        </p:nvSpPr>
        <p:spPr/>
        <p:txBody>
          <a:bodyPr/>
          <a:lstStyle/>
          <a:p>
            <a:endParaRPr lang="en-CY"/>
          </a:p>
        </p:txBody>
      </p:sp>
      <p:pic>
        <p:nvPicPr>
          <p:cNvPr id="5" name="Picture 4">
            <a:extLst>
              <a:ext uri="{FF2B5EF4-FFF2-40B4-BE49-F238E27FC236}">
                <a16:creationId xmlns:a16="http://schemas.microsoft.com/office/drawing/2014/main" id="{45AC3133-4865-FFD6-E6BF-EFDF517BA651}"/>
              </a:ext>
            </a:extLst>
          </p:cNvPr>
          <p:cNvPicPr>
            <a:picLocks noChangeAspect="1"/>
          </p:cNvPicPr>
          <p:nvPr/>
        </p:nvPicPr>
        <p:blipFill>
          <a:blip r:embed="rId2"/>
          <a:stretch>
            <a:fillRect/>
          </a:stretch>
        </p:blipFill>
        <p:spPr>
          <a:xfrm>
            <a:off x="178122" y="201204"/>
            <a:ext cx="7006449" cy="4268730"/>
          </a:xfrm>
          <a:prstGeom prst="rect">
            <a:avLst/>
          </a:prstGeom>
          <a:ln>
            <a:solidFill>
              <a:schemeClr val="tx1"/>
            </a:solidFill>
          </a:ln>
        </p:spPr>
      </p:pic>
      <p:pic>
        <p:nvPicPr>
          <p:cNvPr id="7" name="Picture 6">
            <a:extLst>
              <a:ext uri="{FF2B5EF4-FFF2-40B4-BE49-F238E27FC236}">
                <a16:creationId xmlns:a16="http://schemas.microsoft.com/office/drawing/2014/main" id="{5FCE308D-728C-F464-62A4-9E440D2DCA0A}"/>
              </a:ext>
            </a:extLst>
          </p:cNvPr>
          <p:cNvPicPr>
            <a:picLocks noChangeAspect="1"/>
          </p:cNvPicPr>
          <p:nvPr/>
        </p:nvPicPr>
        <p:blipFill>
          <a:blip r:embed="rId3"/>
          <a:stretch>
            <a:fillRect/>
          </a:stretch>
        </p:blipFill>
        <p:spPr>
          <a:xfrm>
            <a:off x="5495731" y="3314943"/>
            <a:ext cx="6418682" cy="3467881"/>
          </a:xfrm>
          <a:prstGeom prst="rect">
            <a:avLst/>
          </a:prstGeom>
          <a:ln>
            <a:solidFill>
              <a:schemeClr val="tx1"/>
            </a:solidFill>
          </a:ln>
        </p:spPr>
      </p:pic>
    </p:spTree>
    <p:extLst>
      <p:ext uri="{BB962C8B-B14F-4D97-AF65-F5344CB8AC3E}">
        <p14:creationId xmlns:p14="http://schemas.microsoft.com/office/powerpoint/2010/main" val="1692886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11CE-89A6-C7DD-2A52-F936CC45B028}"/>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B1510BFE-05C3-1BFB-0CD8-4A2A151F2D50}"/>
              </a:ext>
            </a:extLst>
          </p:cNvPr>
          <p:cNvSpPr>
            <a:spLocks noGrp="1"/>
          </p:cNvSpPr>
          <p:nvPr>
            <p:ph idx="1"/>
          </p:nvPr>
        </p:nvSpPr>
        <p:spPr/>
        <p:txBody>
          <a:bodyPr/>
          <a:lstStyle/>
          <a:p>
            <a:endParaRPr lang="en-CY"/>
          </a:p>
        </p:txBody>
      </p:sp>
    </p:spTree>
    <p:extLst>
      <p:ext uri="{BB962C8B-B14F-4D97-AF65-F5344CB8AC3E}">
        <p14:creationId xmlns:p14="http://schemas.microsoft.com/office/powerpoint/2010/main" val="321241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91EC-E567-A1A1-B52A-D3D692354F9E}"/>
              </a:ext>
            </a:extLst>
          </p:cNvPr>
          <p:cNvSpPr>
            <a:spLocks noGrp="1"/>
          </p:cNvSpPr>
          <p:nvPr>
            <p:ph type="title"/>
          </p:nvPr>
        </p:nvSpPr>
        <p:spPr/>
        <p:txBody>
          <a:bodyPr>
            <a:noAutofit/>
          </a:bodyPr>
          <a:lstStyle/>
          <a:p>
            <a:r>
              <a:rPr lang="el-GR" sz="2800" dirty="0" err="1"/>
              <a:t>Διασκευασε</a:t>
            </a:r>
            <a:r>
              <a:rPr lang="el-GR" sz="2800" dirty="0"/>
              <a:t> το </a:t>
            </a:r>
            <a:r>
              <a:rPr lang="el-GR" sz="2800" dirty="0" err="1"/>
              <a:t>κειμενο</a:t>
            </a:r>
            <a:r>
              <a:rPr lang="el-GR" sz="2800" dirty="0"/>
              <a:t> που </a:t>
            </a:r>
            <a:r>
              <a:rPr lang="el-GR" sz="2800" dirty="0" err="1"/>
              <a:t>ακολουθει</a:t>
            </a:r>
            <a:r>
              <a:rPr lang="el-GR" sz="2800" dirty="0"/>
              <a:t> </a:t>
            </a:r>
            <a:r>
              <a:rPr lang="el-GR" sz="2800" dirty="0" err="1"/>
              <a:t>ωστε</a:t>
            </a:r>
            <a:r>
              <a:rPr lang="el-GR" sz="2800" dirty="0"/>
              <a:t> να </a:t>
            </a:r>
            <a:r>
              <a:rPr lang="el-GR" sz="2800" dirty="0" err="1"/>
              <a:t>ανταποκρινεται</a:t>
            </a:r>
            <a:r>
              <a:rPr lang="el-GR" sz="2800" dirty="0"/>
              <a:t> στο </a:t>
            </a:r>
            <a:r>
              <a:rPr lang="el-GR" sz="2800" dirty="0" err="1"/>
              <a:t>επιπεδο</a:t>
            </a:r>
            <a:r>
              <a:rPr lang="el-GR" sz="2800" dirty="0"/>
              <a:t> </a:t>
            </a:r>
            <a:r>
              <a:rPr lang="el-GR" sz="2800" dirty="0" err="1"/>
              <a:t>παιδιων</a:t>
            </a:r>
            <a:r>
              <a:rPr lang="el-GR" sz="2800" dirty="0"/>
              <a:t> 11-12 </a:t>
            </a:r>
            <a:r>
              <a:rPr lang="el-GR" sz="2800" dirty="0" err="1"/>
              <a:t>ετων</a:t>
            </a:r>
            <a:r>
              <a:rPr lang="el-GR" sz="2800" dirty="0"/>
              <a:t>.</a:t>
            </a:r>
            <a:endParaRPr lang="x-none" sz="2800" dirty="0"/>
          </a:p>
        </p:txBody>
      </p:sp>
      <p:sp>
        <p:nvSpPr>
          <p:cNvPr id="3" name="Content Placeholder 2">
            <a:extLst>
              <a:ext uri="{FF2B5EF4-FFF2-40B4-BE49-F238E27FC236}">
                <a16:creationId xmlns:a16="http://schemas.microsoft.com/office/drawing/2014/main" id="{DDBC1A55-6521-019B-DEA0-B4DAB7A10C7A}"/>
              </a:ext>
            </a:extLst>
          </p:cNvPr>
          <p:cNvSpPr>
            <a:spLocks noGrp="1"/>
          </p:cNvSpPr>
          <p:nvPr>
            <p:ph idx="1"/>
          </p:nvPr>
        </p:nvSpPr>
        <p:spPr/>
        <p:txBody>
          <a:bodyPr/>
          <a:lstStyle/>
          <a:p>
            <a:endParaRPr lang="x-none"/>
          </a:p>
        </p:txBody>
      </p:sp>
      <p:pic>
        <p:nvPicPr>
          <p:cNvPr id="5" name="Picture 4">
            <a:extLst>
              <a:ext uri="{FF2B5EF4-FFF2-40B4-BE49-F238E27FC236}">
                <a16:creationId xmlns:a16="http://schemas.microsoft.com/office/drawing/2014/main" id="{FB7CDAAE-8537-EC6F-2B52-08906AD16F48}"/>
              </a:ext>
            </a:extLst>
          </p:cNvPr>
          <p:cNvPicPr>
            <a:picLocks noChangeAspect="1"/>
          </p:cNvPicPr>
          <p:nvPr/>
        </p:nvPicPr>
        <p:blipFill>
          <a:blip r:embed="rId2"/>
          <a:stretch>
            <a:fillRect/>
          </a:stretch>
        </p:blipFill>
        <p:spPr>
          <a:xfrm>
            <a:off x="800100" y="1750222"/>
            <a:ext cx="5943030" cy="4404834"/>
          </a:xfrm>
          <a:prstGeom prst="rect">
            <a:avLst/>
          </a:prstGeom>
        </p:spPr>
      </p:pic>
      <p:pic>
        <p:nvPicPr>
          <p:cNvPr id="4" name="Picture 3">
            <a:extLst>
              <a:ext uri="{FF2B5EF4-FFF2-40B4-BE49-F238E27FC236}">
                <a16:creationId xmlns:a16="http://schemas.microsoft.com/office/drawing/2014/main" id="{52E9D233-32DE-CF9E-7083-44B86CF3D32D}"/>
              </a:ext>
            </a:extLst>
          </p:cNvPr>
          <p:cNvPicPr>
            <a:picLocks noChangeAspect="1"/>
          </p:cNvPicPr>
          <p:nvPr/>
        </p:nvPicPr>
        <p:blipFill>
          <a:blip r:embed="rId3"/>
          <a:stretch>
            <a:fillRect/>
          </a:stretch>
        </p:blipFill>
        <p:spPr>
          <a:xfrm>
            <a:off x="7535485" y="2828905"/>
            <a:ext cx="2075047" cy="2892490"/>
          </a:xfrm>
          <a:prstGeom prst="rect">
            <a:avLst/>
          </a:prstGeom>
        </p:spPr>
      </p:pic>
    </p:spTree>
    <p:extLst>
      <p:ext uri="{BB962C8B-B14F-4D97-AF65-F5344CB8AC3E}">
        <p14:creationId xmlns:p14="http://schemas.microsoft.com/office/powerpoint/2010/main" val="2068400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B6C382-2A21-1285-1CF4-7BAE460DDED5}"/>
              </a:ext>
            </a:extLst>
          </p:cNvPr>
          <p:cNvSpPr>
            <a:spLocks noGrp="1"/>
          </p:cNvSpPr>
          <p:nvPr>
            <p:ph idx="1"/>
          </p:nvPr>
        </p:nvSpPr>
        <p:spPr>
          <a:xfrm>
            <a:off x="765110" y="923730"/>
            <a:ext cx="10954139" cy="5449077"/>
          </a:xfrm>
        </p:spPr>
        <p:txBody>
          <a:bodyPr>
            <a:normAutofit fontScale="77500" lnSpcReduction="20000"/>
          </a:bodyPr>
          <a:lstStyle/>
          <a:p>
            <a:r>
              <a:rPr lang="el-GR" b="1" dirty="0"/>
              <a:t>Φανταστείτε έναν κόσμο γεμάτο μυστήρια και άγνωστες χώρες!</a:t>
            </a:r>
          </a:p>
          <a:p>
            <a:pPr marL="0" indent="0">
              <a:buNone/>
            </a:pPr>
            <a:r>
              <a:rPr lang="el-GR" dirty="0"/>
              <a:t>Αυτό ακριβώς συνέβη κατά τη διάρκεια των </a:t>
            </a:r>
            <a:r>
              <a:rPr lang="el-GR" b="1" dirty="0"/>
              <a:t>Γεωγραφικών Ανακαλύψεων</a:t>
            </a:r>
            <a:r>
              <a:rPr lang="el-GR" dirty="0"/>
              <a:t>, μια συναρπαστική εποχή γεμάτη με </a:t>
            </a:r>
            <a:r>
              <a:rPr lang="el-GR" b="1" dirty="0"/>
              <a:t>τολμηρούς θαλασσοπόρους</a:t>
            </a:r>
            <a:r>
              <a:rPr lang="el-GR" dirty="0"/>
              <a:t> που ταξίδευαν σε άγνωστα μέρη. Φανταστείτε τους σαν </a:t>
            </a:r>
            <a:r>
              <a:rPr lang="el-GR" b="1" dirty="0"/>
              <a:t>σύγχρονους πειρατές</a:t>
            </a:r>
            <a:r>
              <a:rPr lang="el-GR" dirty="0"/>
              <a:t>, αλλά αντί για χρυσάφι και κοσμήματα, αναζητούσαν </a:t>
            </a:r>
            <a:r>
              <a:rPr lang="el-GR" b="1" dirty="0"/>
              <a:t>νέες διαδρομές</a:t>
            </a:r>
            <a:r>
              <a:rPr lang="el-GR" dirty="0"/>
              <a:t> για να φτάσουν σε μακρινές χώρες.</a:t>
            </a:r>
          </a:p>
          <a:p>
            <a:pPr marL="0" indent="0">
              <a:buNone/>
            </a:pPr>
            <a:r>
              <a:rPr lang="el-GR" dirty="0"/>
              <a:t>Ένας από αυτούς ήταν ο </a:t>
            </a:r>
            <a:r>
              <a:rPr lang="el-GR" b="1" dirty="0"/>
              <a:t>Βαρθολομαίος </a:t>
            </a:r>
            <a:r>
              <a:rPr lang="el-GR" b="1" dirty="0" err="1"/>
              <a:t>Ντιάζ</a:t>
            </a:r>
            <a:r>
              <a:rPr lang="el-GR" dirty="0"/>
              <a:t>, που ανακάλυψε το </a:t>
            </a:r>
            <a:r>
              <a:rPr lang="el-GR" b="1" dirty="0"/>
              <a:t>Ακρωτήριο της Καλής Ελπίδας</a:t>
            </a:r>
            <a:r>
              <a:rPr lang="el-GR" dirty="0"/>
              <a:t>, στη νότια άκρη της Αφρικής. Ο </a:t>
            </a:r>
            <a:r>
              <a:rPr lang="el-GR" b="1" dirty="0"/>
              <a:t>Βάσκο Ντα Γκάμα</a:t>
            </a:r>
            <a:r>
              <a:rPr lang="el-GR" dirty="0"/>
              <a:t> ακολούθησε τα βήματά του και κατάφερε να διασχίσει </a:t>
            </a:r>
            <a:r>
              <a:rPr lang="el-GR" b="1" dirty="0"/>
              <a:t>ολόκληρο τον Ινδικό Ωκεανό</a:t>
            </a:r>
            <a:r>
              <a:rPr lang="el-GR" dirty="0"/>
              <a:t>, φτάνοντας μέχρι τις Ινδίες. Κανείς όμως δεν ξεπέρασε τον </a:t>
            </a:r>
            <a:r>
              <a:rPr lang="el-GR" b="1" dirty="0"/>
              <a:t>Φερδινάνδο Μαγγελάνο</a:t>
            </a:r>
            <a:r>
              <a:rPr lang="el-GR" dirty="0"/>
              <a:t>, ο οποίος πραγματοποίησε τον </a:t>
            </a:r>
            <a:r>
              <a:rPr lang="el-GR" b="1" dirty="0"/>
              <a:t>πρώτο </a:t>
            </a:r>
            <a:r>
              <a:rPr lang="el-GR" b="1" dirty="0" err="1"/>
              <a:t>περίπλου</a:t>
            </a:r>
            <a:r>
              <a:rPr lang="el-GR" b="1" dirty="0"/>
              <a:t> της γης</a:t>
            </a:r>
            <a:r>
              <a:rPr lang="el-GR" dirty="0"/>
              <a:t>, αποδεικνύοντας ότι η Γη είναι </a:t>
            </a:r>
            <a:r>
              <a:rPr lang="el-GR" b="1" dirty="0"/>
              <a:t>στρογγυλή</a:t>
            </a:r>
            <a:r>
              <a:rPr lang="el-GR" dirty="0"/>
              <a:t>!</a:t>
            </a:r>
          </a:p>
          <a:p>
            <a:pPr marL="0" indent="0">
              <a:buNone/>
            </a:pPr>
            <a:r>
              <a:rPr lang="el-GR" dirty="0"/>
              <a:t>Χάρη σε αυτούς τους θαλασσοπόρους, οι Ευρωπαίοι ανακάλυψαν </a:t>
            </a:r>
            <a:r>
              <a:rPr lang="el-GR" b="1" dirty="0"/>
              <a:t>νέες τροφές</a:t>
            </a:r>
            <a:r>
              <a:rPr lang="el-GR" dirty="0"/>
              <a:t>, όπως τα ντομάτα</a:t>
            </a:r>
            <a:r>
              <a:rPr lang="en-US" dirty="0"/>
              <a:t> </a:t>
            </a:r>
            <a:r>
              <a:rPr lang="el-GR" dirty="0"/>
              <a:t>και οι πατάτες, αλλά και </a:t>
            </a:r>
            <a:r>
              <a:rPr lang="el-GR" b="1" dirty="0"/>
              <a:t>πολύτιμα μέταλλα</a:t>
            </a:r>
            <a:r>
              <a:rPr lang="el-GR" dirty="0"/>
              <a:t>, όπως το χρυσάφι και το ασήμι. Δημιούργησαν </a:t>
            </a:r>
            <a:r>
              <a:rPr lang="el-GR" b="1" dirty="0"/>
              <a:t>αποικίες</a:t>
            </a:r>
            <a:r>
              <a:rPr lang="el-GR" dirty="0"/>
              <a:t> σε μακρινές γωνιές του κόσμου, όπου ήρθαν σε επαφή με </a:t>
            </a:r>
            <a:r>
              <a:rPr lang="el-GR" b="1" dirty="0"/>
              <a:t>διαφορετικούς πολιτισμούς</a:t>
            </a:r>
            <a:r>
              <a:rPr lang="el-GR" dirty="0"/>
              <a:t>, όπως οι Ίνκας και οι Αζτέκοι.</a:t>
            </a:r>
          </a:p>
          <a:p>
            <a:pPr marL="0" indent="0">
              <a:buNone/>
            </a:pPr>
            <a:r>
              <a:rPr lang="el-GR" dirty="0"/>
              <a:t>Αυτές οι ανακαλύψεις έφεραν </a:t>
            </a:r>
            <a:r>
              <a:rPr lang="el-GR" b="1" dirty="0"/>
              <a:t>μεγάλες αλλαγές</a:t>
            </a:r>
            <a:r>
              <a:rPr lang="el-GR" dirty="0"/>
              <a:t> στην Ευρώπη. Το εμπόριο άνθησε, οι τράπεζες και οι επιχειρήσεις πολλαπλασιάστηκαν, και νέες καλλιέργειες, όπως το καλαμπόκι, έφεραν τροφή σε εκατομμύρια ανθρώπους.</a:t>
            </a:r>
          </a:p>
          <a:p>
            <a:pPr marL="0" indent="0">
              <a:buNone/>
            </a:pPr>
            <a:r>
              <a:rPr lang="el-GR" dirty="0"/>
              <a:t>Παράλληλα, στην Ευρώπη άρχισε να διαδίδεται το </a:t>
            </a:r>
            <a:r>
              <a:rPr lang="el-GR" b="1" dirty="0"/>
              <a:t>πνεύμα του Διαφωτισμού</a:t>
            </a:r>
            <a:r>
              <a:rPr lang="el-GR" dirty="0"/>
              <a:t>. Οι άνθρωποι άρχισαν να αμφισβητούν τις παλιές ιδέες και να διεκδικούν </a:t>
            </a:r>
            <a:r>
              <a:rPr lang="el-GR" b="1" dirty="0"/>
              <a:t>ελευθερία</a:t>
            </a:r>
            <a:r>
              <a:rPr lang="el-GR" dirty="0"/>
              <a:t> και </a:t>
            </a:r>
            <a:r>
              <a:rPr lang="el-GR" b="1" dirty="0"/>
              <a:t>ισότητα</a:t>
            </a:r>
            <a:r>
              <a:rPr lang="el-GR" dirty="0"/>
              <a:t>. Σπουδαίοι διανοητές, όπως ο </a:t>
            </a:r>
            <a:r>
              <a:rPr lang="el-GR" b="1" dirty="0" err="1"/>
              <a:t>Βολταίρος</a:t>
            </a:r>
            <a:r>
              <a:rPr lang="el-GR" dirty="0"/>
              <a:t> και ο </a:t>
            </a:r>
            <a:r>
              <a:rPr lang="el-GR" b="1" dirty="0"/>
              <a:t>Ρουσσώ</a:t>
            </a:r>
            <a:r>
              <a:rPr lang="el-GR" dirty="0"/>
              <a:t>, πίστευαν στη δύναμη της </a:t>
            </a:r>
            <a:r>
              <a:rPr lang="el-GR" b="1" dirty="0"/>
              <a:t>παιδείας</a:t>
            </a:r>
            <a:r>
              <a:rPr lang="el-GR" dirty="0"/>
              <a:t> και της </a:t>
            </a:r>
            <a:r>
              <a:rPr lang="el-GR" b="1" dirty="0"/>
              <a:t>λογικής</a:t>
            </a:r>
            <a:r>
              <a:rPr lang="el-GR" dirty="0"/>
              <a:t> για να βελτιώσουν τον κόσμο.</a:t>
            </a:r>
          </a:p>
          <a:p>
            <a:pPr marL="0" indent="0">
              <a:buNone/>
            </a:pPr>
            <a:r>
              <a:rPr lang="el-GR" dirty="0"/>
              <a:t>Χάρη στις Γεωγραφικές Ανακαλύψεις και τον Διαφωτισμό, ο κόσμος άλλαξε ριζικά. Νέες ιδέες, νέες τροφές, νέες γνώσεις και νέες ευκαιρίες άνοιξαν τον δρόμο για ένα </a:t>
            </a:r>
            <a:r>
              <a:rPr lang="el-GR" b="1" dirty="0"/>
              <a:t>πιο φωτεινό μέλλον</a:t>
            </a:r>
            <a:r>
              <a:rPr lang="el-GR" dirty="0"/>
              <a:t>.</a:t>
            </a:r>
          </a:p>
          <a:p>
            <a:endParaRPr lang="x-none" dirty="0"/>
          </a:p>
        </p:txBody>
      </p:sp>
      <p:pic>
        <p:nvPicPr>
          <p:cNvPr id="4" name="Picture 2" descr="Gemini (language model) - Wikipedia">
            <a:extLst>
              <a:ext uri="{FF2B5EF4-FFF2-40B4-BE49-F238E27FC236}">
                <a16:creationId xmlns:a16="http://schemas.microsoft.com/office/drawing/2014/main" id="{AFC7A20E-3D19-5EEA-3996-C470122EA7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3093" y="6233890"/>
            <a:ext cx="1012598" cy="37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65685"/>
      </p:ext>
    </p:extLst>
  </p:cSld>
  <p:clrMapOvr>
    <a:masterClrMapping/>
  </p:clrMapOvr>
</p:sld>
</file>

<file path=ppt/theme/theme1.xml><?xml version="1.0" encoding="utf-8"?>
<a:theme xmlns:a="http://schemas.openxmlformats.org/drawingml/2006/main" name="Chronicle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8821</TotalTime>
  <Words>3464</Words>
  <Application>Microsoft Office PowerPoint</Application>
  <PresentationFormat>Widescreen</PresentationFormat>
  <Paragraphs>287</Paragraphs>
  <Slides>71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Aptos</vt:lpstr>
      <vt:lpstr>Arial</vt:lpstr>
      <vt:lpstr>Arial Narrow</vt:lpstr>
      <vt:lpstr>Calibri</vt:lpstr>
      <vt:lpstr>Calisto MT</vt:lpstr>
      <vt:lpstr>Century Gothic</vt:lpstr>
      <vt:lpstr>Univers Condensed</vt:lpstr>
      <vt:lpstr>ChronicleVTI</vt:lpstr>
      <vt:lpstr>PowerPoint Presentation</vt:lpstr>
      <vt:lpstr>ΔιαδικαστιΚΑ</vt:lpstr>
      <vt:lpstr>αξιοπιστια και εγκυροτητα πηγων</vt:lpstr>
      <vt:lpstr>Εντοπισμοσ πηγων για τη διδασκαλια της ιστοριασ</vt:lpstr>
      <vt:lpstr>Εντοπισμος πηγων και αξιολογηση αξιοπιστιας και εγκυροτητας</vt:lpstr>
      <vt:lpstr>Καταλληλολητα για τα παιδια της ταξης μας</vt:lpstr>
      <vt:lpstr>Διασκευη κειμενων πηγων</vt:lpstr>
      <vt:lpstr>Διασκευασε το κειμενο που ακολουθει ωστε να ανταποκρινεται στο επιπεδο παιδιων 11-12 ετων.</vt:lpstr>
      <vt:lpstr>PowerPoint Presentation</vt:lpstr>
      <vt:lpstr>Κανε μια περιληψη του πιο κατω κειμενου σε γλωσσα που να ειναι κατανοητη απο παιδια 11-12 ετών. </vt:lpstr>
      <vt:lpstr>Μεταφρασε το κειμενο που ακολουθει στα Νεα Ελληνικα. </vt:lpstr>
      <vt:lpstr>Μεταφρασε το κειμενο που ακολουθει στα Νεα Ελληνικα. </vt:lpstr>
      <vt:lpstr>Μεταφρασε το κειμενο που ακολουθει στα Νεα Ελληνικα. </vt:lpstr>
      <vt:lpstr>Αξιοπιστια και εγκυροτητα πηγων</vt:lpstr>
      <vt:lpstr>Τι θελουμε να κανουν τα παιδια με τις πηγες;</vt:lpstr>
      <vt:lpstr>βασικα ερωτηματα</vt:lpstr>
      <vt:lpstr>Η τεχνητη νοημοσυνη ως εργαλειο ελεγχου αξιοπιστιασ- εγκυροτητασ</vt:lpstr>
      <vt:lpstr>Η τεχνητη νοημοσυνη ως εργαλειο ελεγχου αξιοπιστιασ- εγκυροτητασ</vt:lpstr>
      <vt:lpstr>Η τεχνητη νοημοσυνη ως εργαλειο ελεγχου αξιοπιστιασ- εγκυροτητασ</vt:lpstr>
      <vt:lpstr>PowerPoint Presentation</vt:lpstr>
      <vt:lpstr>Παραισθησεισ τεχνητησ νοημοσυνησ (Ai hallucinations)</vt:lpstr>
      <vt:lpstr>Πόσο αξιόπιστη πηγή είναι το βιβλίο Brief history of Russia (Mikhail Pokrovsky- Σοβιετικός ιστορικός);</vt:lpstr>
      <vt:lpstr>Με ποια κριτηρια αποφασιζουμε για την αξιοπιστια μιασ πηγησ;</vt:lpstr>
      <vt:lpstr>Κριτηρια αξιοπιστιασ- εγκυροτητασ</vt:lpstr>
      <vt:lpstr>Κριτηρια αξιοπιστιασ</vt:lpstr>
      <vt:lpstr>Ο/η δημιουργός της πηγής  Είναι σε θέση να γνωρίζει;  Είναι προκατειλημμένος/ προκατειλημμένη; </vt:lpstr>
      <vt:lpstr>Χρόνος δημιουργίας της πηγής  Πότε δημιουργήθηκε η πηγή;   Είναι πιθανό να περιέχει πληροφορίες που έχουν αναθεωρηθεί; </vt:lpstr>
      <vt:lpstr>Είδος πηγής  Είδος της πηγής (π.χ. επιστημονικό κείμενο, δημοσιογραφικό, ιστοσελίδα).  Υπάρχει διαδικασία ελέγχου των πληροφοριών που δίνει η πηγή (π.χ. επιστημονικό άρθρο/βιβλίο, εγκυκλοπαίδεια);  Από πού προέρχεται η πηγή (αξιοπιστία του χώρου από τον οποίο προέρχεται η πηγή - π.χ. ένα επιστημονικό περιοδικό ή ένας σοβαρός οργανισμός δίνουν μεγαλύτερη έμφαση στην αξιοπιστία και την εγκυρότητα);  </vt:lpstr>
      <vt:lpstr>Ακροατήριο και σκοπός   Ακροατήριο στο οποίο απευθύνεται η πηγή.  Ο σκοπός για τον οποίο δημιουργήθηκε η πηγή. </vt:lpstr>
      <vt:lpstr>Αντικειμενικότητα και προκατάληψη  Φαίνεται να είναι αντικειμενική η πηγή;  Υπάρχουν ενδείξεις προκατάληψης σε αυτήν;   </vt:lpstr>
      <vt:lpstr>Σύγκριση με άλλες πηγές.  Συμφωνεί με άλλες αξιόπιστες πηγές αυτή η πηγή;  </vt:lpstr>
      <vt:lpstr>Ορθολογισμός, τεκμηρίωση και διαφάνεια  Είναι λογικοί οι ισχυρισμοί της πηγής;  Μπορούμε να ξέρουμε από πού προέρχονται οι πληροφορίες της πηγής (αναφορές στις δικές της πηγές);   Είναι αξιόπιστες αυτές οι πληροφορίες;   Τεκμηριώνει η πηγή τους ισχυρισμούς της; </vt:lpstr>
      <vt:lpstr>Ορθολογισμός, τεκμηρίωση και διαφάνεια  Είναι λογικοί οι ισχυρισμοί της πηγής;  Μπορούμε να ξέρουμε από πού προέρχονται οι πληροφορίες της πηγής (αναφορές στις δικές της πηγές);   Είναι αξιόπιστες αυτές οι πληροφορίες;   Τεκμηριώνει η πηγή τους ισχυρισμούς της; </vt:lpstr>
      <vt:lpstr>Tiffany EFFECT </vt:lpstr>
      <vt:lpstr>Καθετη - Οριζοντια αναγνωση στο διαδικτυο</vt:lpstr>
      <vt:lpstr>Γίγαντες που έζησαν στο παρελθόν</vt:lpstr>
      <vt:lpstr>Γίγαντες από διαγωνισμό δημιουργίας φωτογραφίας</vt:lpstr>
      <vt:lpstr>Αποδείξεις για την Έξοδο των Ισραηλιτών από την Αίγυπτο</vt:lpstr>
      <vt:lpstr>PowerPoint Presentation</vt:lpstr>
      <vt:lpstr>Αποδείξεις για την έξοδο των Ισραηλιτών από την Αίγυπτο</vt:lpstr>
      <vt:lpstr>Τα Μinions ήταν στην πραγματικότητα παιδιά σκλάβοι των Ναζί </vt:lpstr>
      <vt:lpstr>... τα Μinions ήταν τελικά δύτες!</vt:lpstr>
      <vt:lpstr>Click restraint (Συγκρατηση κλικ)</vt:lpstr>
      <vt:lpstr>Digital inquiry group</vt:lpstr>
      <vt:lpstr> αξιοπιστια πηγων</vt:lpstr>
      <vt:lpstr>Προσανατολισμοσ ΒΑΣΙΚΟ ΕΡΩΤΗΜΑ προϋπαρχουσα γνωση</vt:lpstr>
      <vt:lpstr>PowerPoint Presentation</vt:lpstr>
      <vt:lpstr>PowerPoint Presentation</vt:lpstr>
      <vt:lpstr>Εντοπισμοσ τεκμηριων στις πηγεσ  ΑΞΙΟΠΙΣΤΙΑ ΠΗΓΩΝ (ΚΡΙΤΗΡΙΑ ΑΞΙΟΠΙΣΤΙΑΣ)</vt:lpstr>
      <vt:lpstr>Συγκριση πηγων  γιατι μας δινουν διαφορετικεσ πληροφοριεσ;</vt:lpstr>
      <vt:lpstr>ΑΞΙΟΠΙΣΤΙΑ ΠΗΓΩΝ</vt:lpstr>
      <vt:lpstr>Αξιοπιστια πηγων- ΔΗΜΟΤΙΚΟ</vt:lpstr>
      <vt:lpstr>ΑΞΙΟΠΙΣΤΙΑ ΠΗΓΩΝ- ΓΥΜΝΑΣΙΟ-ΛΥΚΕΙΟ</vt:lpstr>
      <vt:lpstr>Ολοκληρωση  παραγωγη ιστορικησ αναφορασ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ΠΡΟ23.ΔΠ.ΙΣΤ.001 Ανάπτυξη ιστορικού γραμματισμού στη διδασκαλία της Ιστορίας</dc:title>
  <dc:creator>Lukas Perikleous</dc:creator>
  <cp:lastModifiedBy>Loukas Perikleous</cp:lastModifiedBy>
  <cp:revision>133</cp:revision>
  <dcterms:created xsi:type="dcterms:W3CDTF">2022-10-12T14:37:47Z</dcterms:created>
  <dcterms:modified xsi:type="dcterms:W3CDTF">2026-02-11T06:38:46Z</dcterms:modified>
</cp:coreProperties>
</file>