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256" r:id="rId2"/>
    <p:sldId id="333" r:id="rId3"/>
    <p:sldId id="353" r:id="rId4"/>
    <p:sldId id="379" r:id="rId5"/>
    <p:sldId id="355" r:id="rId6"/>
    <p:sldId id="357" r:id="rId7"/>
    <p:sldId id="356" r:id="rId8"/>
    <p:sldId id="351" r:id="rId9"/>
    <p:sldId id="365" r:id="rId10"/>
    <p:sldId id="366" r:id="rId11"/>
    <p:sldId id="367" r:id="rId12"/>
    <p:sldId id="380" r:id="rId13"/>
    <p:sldId id="352" r:id="rId14"/>
    <p:sldId id="369" r:id="rId15"/>
    <p:sldId id="370" r:id="rId16"/>
    <p:sldId id="381" r:id="rId17"/>
    <p:sldId id="382" r:id="rId18"/>
  </p:sldIdLst>
  <p:sldSz cx="9144000" cy="6858000" type="screen4x3"/>
  <p:notesSz cx="6797675" cy="987425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110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napVertSplitter="1" vertBarState="minimized" horzBarState="maximized">
    <p:restoredLeft sz="16405" autoAdjust="0"/>
    <p:restoredTop sz="94624" autoAdjust="0"/>
  </p:normalViewPr>
  <p:slideViewPr>
    <p:cSldViewPr>
      <p:cViewPr varScale="1">
        <p:scale>
          <a:sx n="73" d="100"/>
          <a:sy n="73" d="100"/>
        </p:scale>
        <p:origin x="174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86" d="100"/>
        <a:sy n="186" d="100"/>
      </p:scale>
      <p:origin x="0" y="15204"/>
    </p:cViewPr>
  </p:sorterViewPr>
  <p:notesViewPr>
    <p:cSldViewPr>
      <p:cViewPr varScale="1">
        <p:scale>
          <a:sx n="76" d="100"/>
          <a:sy n="76" d="100"/>
        </p:scale>
        <p:origin x="-2214" y="-108"/>
      </p:cViewPr>
      <p:guideLst>
        <p:guide orient="horz" pos="3110"/>
        <p:guide pos="2141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E402E5-B005-475D-A0A9-2E32717803F3}" type="datetimeFigureOut">
              <a:rPr lang="el-GR" smtClean="0"/>
              <a:t>3/7/2020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37895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688" y="937895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6E0A4C-52F9-4C7C-8FA4-CE6B04C885C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2826271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2DAC33-389F-4996-B7A4-D16C7F84146F}" type="datetimeFigureOut">
              <a:rPr lang="el-GR" smtClean="0"/>
              <a:t>3/7/2020</a:t>
            </a:fld>
            <a:endParaRPr lang="el-G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31863" y="741363"/>
            <a:ext cx="4933950" cy="3702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690269"/>
            <a:ext cx="5438140" cy="444341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8824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378824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3D449E-5767-4AC1-BDA2-755925C007C6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837385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48BF3-A1E6-40D5-A2C6-B9EC90936369}" type="datetimeFigureOut">
              <a:rPr lang="en-US" smtClean="0"/>
              <a:pPr/>
              <a:t>7/3/2020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60032-F452-4F9C-87B1-92A6CB526F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reveal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48BF3-A1E6-40D5-A2C6-B9EC90936369}" type="datetimeFigureOut">
              <a:rPr lang="en-US" smtClean="0"/>
              <a:pPr/>
              <a:t>7/3/2020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60032-F452-4F9C-87B1-92A6CB526F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reveal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48BF3-A1E6-40D5-A2C6-B9EC90936369}" type="datetimeFigureOut">
              <a:rPr lang="en-US" smtClean="0"/>
              <a:pPr/>
              <a:t>7/3/2020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60032-F452-4F9C-87B1-92A6CB526F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reveal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48BF3-A1E6-40D5-A2C6-B9EC90936369}" type="datetimeFigureOut">
              <a:rPr lang="en-US" smtClean="0"/>
              <a:pPr/>
              <a:t>7/3/2020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60032-F452-4F9C-87B1-92A6CB526F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reveal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48BF3-A1E6-40D5-A2C6-B9EC90936369}" type="datetimeFigureOut">
              <a:rPr lang="en-US" smtClean="0"/>
              <a:pPr/>
              <a:t>7/3/2020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60032-F452-4F9C-87B1-92A6CB526F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reveal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48BF3-A1E6-40D5-A2C6-B9EC90936369}" type="datetimeFigureOut">
              <a:rPr lang="en-US" smtClean="0"/>
              <a:pPr/>
              <a:t>7/3/2020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60032-F452-4F9C-87B1-92A6CB526F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reveal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48BF3-A1E6-40D5-A2C6-B9EC90936369}" type="datetimeFigureOut">
              <a:rPr lang="en-US" smtClean="0"/>
              <a:pPr/>
              <a:t>7/3/2020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60032-F452-4F9C-87B1-92A6CB526F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reveal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48BF3-A1E6-40D5-A2C6-B9EC90936369}" type="datetimeFigureOut">
              <a:rPr lang="en-US" smtClean="0"/>
              <a:pPr/>
              <a:t>7/3/2020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60032-F452-4F9C-87B1-92A6CB526F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reveal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48BF3-A1E6-40D5-A2C6-B9EC90936369}" type="datetimeFigureOut">
              <a:rPr lang="en-US" smtClean="0"/>
              <a:pPr/>
              <a:t>7/3/2020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60032-F452-4F9C-87B1-92A6CB526F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reveal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48BF3-A1E6-40D5-A2C6-B9EC90936369}" type="datetimeFigureOut">
              <a:rPr lang="en-US" smtClean="0"/>
              <a:pPr/>
              <a:t>7/3/2020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60032-F452-4F9C-87B1-92A6CB526F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reveal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48BF3-A1E6-40D5-A2C6-B9EC90936369}" type="datetimeFigureOut">
              <a:rPr lang="en-US" smtClean="0"/>
              <a:pPr/>
              <a:t>7/3/2020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60032-F452-4F9C-87B1-92A6CB526F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reveal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D48BF3-A1E6-40D5-A2C6-B9EC90936369}" type="datetimeFigureOut">
              <a:rPr lang="en-US" smtClean="0"/>
              <a:pPr/>
              <a:t>7/3/2020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60032-F452-4F9C-87B1-92A6CB526F5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250">
        <p14:reveal/>
      </p:transition>
    </mc:Choice>
    <mc:Fallback xmlns="">
      <p:transition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3038048" y="220965"/>
            <a:ext cx="3695700" cy="92333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3200" b="1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1382148"/>
            <a:ext cx="7772400" cy="2971800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l-GR" sz="3200" b="1" dirty="0" smtClean="0"/>
              <a:t>Εικαστικός Διαγωνισμός</a:t>
            </a:r>
            <a:br>
              <a:rPr lang="el-GR" sz="3200" b="1" dirty="0" smtClean="0"/>
            </a:br>
            <a:r>
              <a:rPr lang="el-GR" sz="3200" b="1" dirty="0" smtClean="0"/>
              <a:t>για την προώθηση της </a:t>
            </a:r>
            <a:r>
              <a:rPr lang="el-GR" sz="3200" b="1" dirty="0" err="1" smtClean="0"/>
              <a:t>έμφυλης</a:t>
            </a:r>
            <a:r>
              <a:rPr lang="el-GR" sz="3200" b="1" dirty="0" smtClean="0"/>
              <a:t> ισότητας</a:t>
            </a:r>
            <a:br>
              <a:rPr lang="el-GR" sz="3200" b="1" dirty="0" smtClean="0"/>
            </a:br>
            <a:r>
              <a:rPr lang="el-GR" sz="3200" b="1" dirty="0"/>
              <a:t/>
            </a:r>
            <a:br>
              <a:rPr lang="el-GR" sz="3200" b="1" dirty="0"/>
            </a:br>
            <a:r>
              <a:rPr lang="el-GR" sz="3200" b="1" dirty="0" smtClean="0"/>
              <a:t> «Άνδρες και γυναίκες σε ώρα εργασίας τα τελευταία 100 χρόνια (4 στιγμιότυπα)»</a:t>
            </a:r>
            <a:endParaRPr lang="en-US" sz="32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3401772" y="417983"/>
            <a:ext cx="29682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b="1" dirty="0" smtClean="0">
                <a:ln w="22225">
                  <a:noFill/>
                  <a:prstDash val="solid"/>
                </a:ln>
              </a:rPr>
              <a:t>ΤΕΛΕΤΗ ΒΡΑΒΕΥΣΗΣ</a:t>
            </a:r>
          </a:p>
          <a:p>
            <a:pPr algn="ctr"/>
            <a:r>
              <a:rPr lang="en-US" dirty="0" smtClean="0">
                <a:ln w="22225">
                  <a:noFill/>
                  <a:prstDash val="solid"/>
                </a:ln>
              </a:rPr>
              <a:t>6 </a:t>
            </a:r>
            <a:r>
              <a:rPr lang="el-GR" dirty="0" smtClean="0">
                <a:ln w="22225">
                  <a:noFill/>
                  <a:prstDash val="solid"/>
                </a:ln>
              </a:rPr>
              <a:t>Ιουλίου 2020, ΥΠΠΑΝ</a:t>
            </a:r>
            <a:endParaRPr lang="el-GR" dirty="0"/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2" cstate="print"/>
          <a:srcRect l="58186" t="7877"/>
          <a:stretch/>
        </p:blipFill>
        <p:spPr bwMode="auto">
          <a:xfrm>
            <a:off x="4885898" y="5492413"/>
            <a:ext cx="3810000" cy="11079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048" y="5562598"/>
            <a:ext cx="1243030" cy="967601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0" y="5334000"/>
            <a:ext cx="9144000" cy="0"/>
          </a:xfrm>
          <a:prstGeom prst="line">
            <a:avLst/>
          </a:prstGeom>
          <a:ln w="28575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52400" y="5257800"/>
            <a:ext cx="9144000" cy="0"/>
          </a:xfrm>
          <a:prstGeom prst="line">
            <a:avLst/>
          </a:prstGeom>
          <a:ln w="28575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355602"/>
            <a:ext cx="1390650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286" y="5474898"/>
            <a:ext cx="1900828" cy="1143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dirty="0" smtClean="0">
                <a:solidFill>
                  <a:schemeClr val="accent3">
                    <a:lumMod val="75000"/>
                  </a:schemeClr>
                </a:solidFill>
              </a:rPr>
              <a:t>2</a:t>
            </a:r>
            <a:r>
              <a:rPr lang="el-GR" b="1" baseline="30000" dirty="0" smtClean="0">
                <a:solidFill>
                  <a:schemeClr val="accent3">
                    <a:lumMod val="75000"/>
                  </a:schemeClr>
                </a:solidFill>
              </a:rPr>
              <a:t>ο</a:t>
            </a:r>
            <a:r>
              <a:rPr lang="el-GR" b="1" dirty="0" smtClean="0">
                <a:solidFill>
                  <a:schemeClr val="accent3">
                    <a:lumMod val="75000"/>
                  </a:schemeClr>
                </a:solidFill>
              </a:rPr>
              <a:t> βραβείο</a:t>
            </a:r>
            <a:r>
              <a:rPr lang="en-US" b="1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b="1" dirty="0" smtClean="0"/>
              <a:t>– </a:t>
            </a:r>
            <a:r>
              <a:rPr lang="el-GR" b="1" dirty="0" smtClean="0"/>
              <a:t>Χαρά Σάββα</a:t>
            </a:r>
            <a:endParaRPr lang="el-GR" b="1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912" y="1600200"/>
            <a:ext cx="6770175" cy="4525963"/>
          </a:xfrm>
        </p:spPr>
      </p:pic>
    </p:spTree>
    <p:extLst>
      <p:ext uri="{BB962C8B-B14F-4D97-AF65-F5344CB8AC3E}">
        <p14:creationId xmlns:p14="http://schemas.microsoft.com/office/powerpoint/2010/main" val="3581993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>
            <a:normAutofit/>
          </a:bodyPr>
          <a:lstStyle/>
          <a:p>
            <a:r>
              <a:rPr lang="el-GR" b="1" dirty="0" smtClean="0">
                <a:solidFill>
                  <a:schemeClr val="accent6">
                    <a:lumMod val="75000"/>
                  </a:schemeClr>
                </a:solidFill>
              </a:rPr>
              <a:t>3</a:t>
            </a:r>
            <a:r>
              <a:rPr lang="el-GR" b="1" baseline="30000" dirty="0" smtClean="0">
                <a:solidFill>
                  <a:schemeClr val="accent6">
                    <a:lumMod val="75000"/>
                  </a:schemeClr>
                </a:solidFill>
              </a:rPr>
              <a:t>ο</a:t>
            </a:r>
            <a:r>
              <a:rPr lang="el-GR" b="1" dirty="0" smtClean="0">
                <a:solidFill>
                  <a:schemeClr val="accent6">
                    <a:lumMod val="75000"/>
                  </a:schemeClr>
                </a:solidFill>
              </a:rPr>
              <a:t> βραβείο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b="1" dirty="0" smtClean="0"/>
              <a:t>– </a:t>
            </a:r>
            <a:r>
              <a:rPr lang="el-GR" b="1" dirty="0" err="1" smtClean="0"/>
              <a:t>Χρύσω</a:t>
            </a:r>
            <a:r>
              <a:rPr lang="el-GR" b="1" dirty="0" smtClean="0"/>
              <a:t> </a:t>
            </a:r>
            <a:r>
              <a:rPr lang="el-GR" b="1" dirty="0" err="1" smtClean="0"/>
              <a:t>Μπαλτζή</a:t>
            </a:r>
            <a:endParaRPr lang="el-GR" b="1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542" y="1600200"/>
            <a:ext cx="6568915" cy="4525963"/>
          </a:xfrm>
        </p:spPr>
      </p:pic>
    </p:spTree>
    <p:extLst>
      <p:ext uri="{BB962C8B-B14F-4D97-AF65-F5344CB8AC3E}">
        <p14:creationId xmlns:p14="http://schemas.microsoft.com/office/powerpoint/2010/main" val="2057180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>
            <a:normAutofit/>
          </a:bodyPr>
          <a:lstStyle/>
          <a:p>
            <a:r>
              <a:rPr lang="el-GR" b="1" dirty="0" smtClean="0">
                <a:solidFill>
                  <a:schemeClr val="accent6">
                    <a:lumMod val="75000"/>
                  </a:schemeClr>
                </a:solidFill>
              </a:rPr>
              <a:t>3</a:t>
            </a:r>
            <a:r>
              <a:rPr lang="el-GR" b="1" baseline="30000" dirty="0" smtClean="0">
                <a:solidFill>
                  <a:schemeClr val="accent6">
                    <a:lumMod val="75000"/>
                  </a:schemeClr>
                </a:solidFill>
              </a:rPr>
              <a:t>ο</a:t>
            </a:r>
            <a:r>
              <a:rPr lang="el-GR" b="1" dirty="0" smtClean="0">
                <a:solidFill>
                  <a:schemeClr val="accent6">
                    <a:lumMod val="75000"/>
                  </a:schemeClr>
                </a:solidFill>
              </a:rPr>
              <a:t> βραβείο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b="1" dirty="0" smtClean="0"/>
              <a:t>– </a:t>
            </a:r>
            <a:r>
              <a:rPr lang="el-GR" b="1" dirty="0" smtClean="0"/>
              <a:t>Μαρία Σωκράτους</a:t>
            </a:r>
            <a:endParaRPr lang="el-GR" b="1" dirty="0"/>
          </a:p>
        </p:txBody>
      </p:sp>
      <p:pic>
        <p:nvPicPr>
          <p:cNvPr id="13" name="Content Placeholder 1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077" y="1600200"/>
            <a:ext cx="6405846" cy="4525963"/>
          </a:xfrm>
        </p:spPr>
      </p:pic>
    </p:spTree>
    <p:extLst>
      <p:ext uri="{BB962C8B-B14F-4D97-AF65-F5344CB8AC3E}">
        <p14:creationId xmlns:p14="http://schemas.microsoft.com/office/powerpoint/2010/main" val="983233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solidFill>
            <a:schemeClr val="tx2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el-GR" b="1" dirty="0" smtClean="0">
                <a:solidFill>
                  <a:schemeClr val="bg1"/>
                </a:solidFill>
              </a:rPr>
              <a:t>Κατηγορία </a:t>
            </a:r>
            <a:r>
              <a:rPr lang="el-GR" b="1" dirty="0">
                <a:solidFill>
                  <a:schemeClr val="bg1"/>
                </a:solidFill>
              </a:rPr>
              <a:t>3</a:t>
            </a:r>
            <a:endParaRPr lang="en-US" b="1" dirty="0">
              <a:solidFill>
                <a:schemeClr val="bg1"/>
              </a:solidFill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7028407"/>
              </p:ext>
            </p:extLst>
          </p:nvPr>
        </p:nvGraphicFramePr>
        <p:xfrm>
          <a:off x="533400" y="1676400"/>
          <a:ext cx="8153400" cy="32037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835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03835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03835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03835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1283516">
                <a:tc>
                  <a:txBody>
                    <a:bodyPr/>
                    <a:lstStyle/>
                    <a:p>
                      <a:r>
                        <a:rPr lang="el-GR" dirty="0" smtClean="0"/>
                        <a:t>Όνομα μαθητή</a:t>
                      </a:r>
                    </a:p>
                    <a:p>
                      <a:r>
                        <a:rPr lang="el-GR" dirty="0" smtClean="0"/>
                        <a:t>/μαθήτριας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 smtClean="0"/>
                        <a:t>Λύκειο/Τεχνική</a:t>
                      </a:r>
                      <a:r>
                        <a:rPr lang="el-GR" baseline="0" dirty="0" smtClean="0"/>
                        <a:t> Σχολή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 smtClean="0"/>
                        <a:t>Υπεύθυνη εκπαιδευτικός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 smtClean="0"/>
                        <a:t>Διάκριση</a:t>
                      </a:r>
                      <a:endParaRPr lang="el-G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20537">
                <a:tc>
                  <a:txBody>
                    <a:bodyPr/>
                    <a:lstStyle/>
                    <a:p>
                      <a:r>
                        <a:rPr lang="el-GR" sz="1800" b="1" dirty="0" err="1" smtClean="0"/>
                        <a:t>Άνα</a:t>
                      </a:r>
                      <a:r>
                        <a:rPr lang="el-GR" sz="1800" b="1" dirty="0" smtClean="0"/>
                        <a:t> </a:t>
                      </a:r>
                      <a:r>
                        <a:rPr lang="el-GR" sz="1800" b="1" dirty="0" err="1" smtClean="0"/>
                        <a:t>Τουρμπάτου</a:t>
                      </a:r>
                      <a:endParaRPr lang="el-GR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800" dirty="0" err="1" smtClean="0"/>
                        <a:t>Παγκύπριο</a:t>
                      </a:r>
                      <a:r>
                        <a:rPr lang="el-GR" sz="1800" dirty="0" smtClean="0"/>
                        <a:t> Λύκειο Λάρνακας</a:t>
                      </a:r>
                      <a:endParaRPr lang="el-GR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800" dirty="0" smtClean="0"/>
                        <a:t>Δέσποινα</a:t>
                      </a:r>
                      <a:r>
                        <a:rPr lang="el-GR" sz="1800" baseline="0" dirty="0" smtClean="0"/>
                        <a:t>  Χρίστου</a:t>
                      </a:r>
                      <a:endParaRPr lang="el-GR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800" b="1" dirty="0">
                          <a:effectLst/>
                        </a:rPr>
                        <a:t>1</a:t>
                      </a:r>
                      <a:r>
                        <a:rPr lang="el-GR" sz="1800" b="1" baseline="30000" dirty="0">
                          <a:effectLst/>
                        </a:rPr>
                        <a:t>ο</a:t>
                      </a:r>
                      <a:r>
                        <a:rPr lang="el-GR" sz="1800" b="1" dirty="0">
                          <a:effectLst/>
                        </a:rPr>
                        <a:t> βραβείο</a:t>
                      </a:r>
                      <a:endParaRPr lang="el-GR" sz="18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901" marR="67901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20537">
                <a:tc>
                  <a:txBody>
                    <a:bodyPr/>
                    <a:lstStyle/>
                    <a:p>
                      <a:r>
                        <a:rPr lang="el-GR" sz="1800" b="1" dirty="0" smtClean="0"/>
                        <a:t>Θέα Σάββα</a:t>
                      </a:r>
                      <a:endParaRPr lang="el-GR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800" dirty="0" smtClean="0"/>
                        <a:t>Λύκειο Πόλης </a:t>
                      </a:r>
                      <a:r>
                        <a:rPr lang="el-GR" sz="1800" dirty="0" err="1" smtClean="0"/>
                        <a:t>Χρυσοχούς</a:t>
                      </a:r>
                      <a:endParaRPr lang="el-GR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800" dirty="0" smtClean="0"/>
                        <a:t>Αικατερίνη Γιάγκου Αγησιλάου</a:t>
                      </a:r>
                      <a:endParaRPr lang="el-GR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800" b="1" dirty="0" smtClean="0">
                          <a:effectLst/>
                        </a:rPr>
                        <a:t>2</a:t>
                      </a:r>
                      <a:r>
                        <a:rPr lang="el-GR" sz="1800" b="1" baseline="30000" dirty="0" smtClean="0">
                          <a:effectLst/>
                        </a:rPr>
                        <a:t>ο</a:t>
                      </a:r>
                      <a:r>
                        <a:rPr lang="el-GR" sz="1800" b="1" dirty="0" smtClean="0">
                          <a:effectLst/>
                        </a:rPr>
                        <a:t> βραβείο</a:t>
                      </a:r>
                      <a:endParaRPr lang="el-GR" sz="18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901" marR="67901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20537">
                <a:tc>
                  <a:txBody>
                    <a:bodyPr/>
                    <a:lstStyle/>
                    <a:p>
                      <a:r>
                        <a:rPr lang="el-GR" sz="1800" b="1" dirty="0" err="1" smtClean="0"/>
                        <a:t>Ράικερτ</a:t>
                      </a:r>
                      <a:r>
                        <a:rPr lang="el-GR" sz="1800" b="1" dirty="0" smtClean="0"/>
                        <a:t> Εμμανουήλ</a:t>
                      </a:r>
                      <a:endParaRPr lang="el-GR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800" dirty="0" err="1" smtClean="0"/>
                        <a:t>Παγκύπριο</a:t>
                      </a:r>
                      <a:r>
                        <a:rPr lang="el-GR" sz="1800" dirty="0" smtClean="0"/>
                        <a:t> Λύκειο Λάρνακας</a:t>
                      </a:r>
                      <a:endParaRPr lang="el-GR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800" dirty="0" smtClean="0"/>
                        <a:t>Δέσποινα </a:t>
                      </a:r>
                      <a:r>
                        <a:rPr lang="el-GR" sz="1800" baseline="0" dirty="0" smtClean="0"/>
                        <a:t> Χρίστου</a:t>
                      </a:r>
                      <a:endParaRPr lang="el-GR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800" b="1" dirty="0" smtClean="0">
                          <a:effectLst/>
                        </a:rPr>
                        <a:t>3</a:t>
                      </a:r>
                      <a:r>
                        <a:rPr lang="el-GR" sz="1800" b="1" baseline="30000" dirty="0" smtClean="0">
                          <a:effectLst/>
                        </a:rPr>
                        <a:t>ο</a:t>
                      </a:r>
                      <a:r>
                        <a:rPr lang="el-GR" sz="1800" b="1" dirty="0" smtClean="0">
                          <a:effectLst/>
                        </a:rPr>
                        <a:t> βραβείο</a:t>
                      </a:r>
                      <a:endParaRPr lang="el-GR" sz="1800" b="1" dirty="0" smtClean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l-GR" sz="18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901" marR="67901" marT="0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49460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b="1" dirty="0" smtClean="0">
                <a:solidFill>
                  <a:srgbClr val="FF0000"/>
                </a:solidFill>
              </a:rPr>
              <a:t>1</a:t>
            </a:r>
            <a:r>
              <a:rPr lang="el-GR" b="1" baseline="30000" dirty="0" smtClean="0">
                <a:solidFill>
                  <a:srgbClr val="FF0000"/>
                </a:solidFill>
              </a:rPr>
              <a:t>ο</a:t>
            </a:r>
            <a:r>
              <a:rPr lang="el-GR" b="1" dirty="0" smtClean="0">
                <a:solidFill>
                  <a:srgbClr val="FF0000"/>
                </a:solidFill>
              </a:rPr>
              <a:t> βραβείο </a:t>
            </a:r>
            <a:r>
              <a:rPr lang="el-GR" b="1" dirty="0" smtClean="0"/>
              <a:t>– </a:t>
            </a:r>
            <a:r>
              <a:rPr lang="el-GR" b="1" dirty="0" err="1" smtClean="0"/>
              <a:t>΄Ανα</a:t>
            </a:r>
            <a:r>
              <a:rPr lang="el-GR" b="1" dirty="0" smtClean="0"/>
              <a:t> </a:t>
            </a:r>
            <a:r>
              <a:rPr lang="el-GR" b="1" dirty="0" err="1" smtClean="0"/>
              <a:t>Τουρμπάτου</a:t>
            </a:r>
            <a:endParaRPr lang="el-GR" b="1" dirty="0"/>
          </a:p>
        </p:txBody>
      </p:sp>
      <p:pic>
        <p:nvPicPr>
          <p:cNvPr id="6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5965" y="1447800"/>
            <a:ext cx="3584835" cy="4930847"/>
          </a:xfrm>
        </p:spPr>
      </p:pic>
    </p:spTree>
    <p:extLst>
      <p:ext uri="{BB962C8B-B14F-4D97-AF65-F5344CB8AC3E}">
        <p14:creationId xmlns:p14="http://schemas.microsoft.com/office/powerpoint/2010/main" val="1022233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dirty="0" smtClean="0">
                <a:solidFill>
                  <a:srgbClr val="00B050"/>
                </a:solidFill>
              </a:rPr>
              <a:t>2</a:t>
            </a:r>
            <a:r>
              <a:rPr lang="el-GR" b="1" baseline="30000" dirty="0" smtClean="0">
                <a:solidFill>
                  <a:srgbClr val="00B050"/>
                </a:solidFill>
              </a:rPr>
              <a:t>ο</a:t>
            </a:r>
            <a:r>
              <a:rPr lang="el-GR" b="1" dirty="0" smtClean="0">
                <a:solidFill>
                  <a:srgbClr val="00B050"/>
                </a:solidFill>
              </a:rPr>
              <a:t> βραβείο </a:t>
            </a:r>
            <a:r>
              <a:rPr lang="el-GR" b="1" dirty="0" smtClean="0"/>
              <a:t>– Θέα Σάββα</a:t>
            </a:r>
            <a:endParaRPr lang="el-GR" b="1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185" y="1600200"/>
            <a:ext cx="7027630" cy="4525963"/>
          </a:xfrm>
        </p:spPr>
      </p:pic>
    </p:spTree>
    <p:extLst>
      <p:ext uri="{BB962C8B-B14F-4D97-AF65-F5344CB8AC3E}">
        <p14:creationId xmlns:p14="http://schemas.microsoft.com/office/powerpoint/2010/main" val="812973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>
            <a:normAutofit/>
          </a:bodyPr>
          <a:lstStyle/>
          <a:p>
            <a:r>
              <a:rPr lang="el-GR" b="1" dirty="0" smtClean="0">
                <a:solidFill>
                  <a:schemeClr val="accent6">
                    <a:lumMod val="75000"/>
                  </a:schemeClr>
                </a:solidFill>
              </a:rPr>
              <a:t>3</a:t>
            </a:r>
            <a:r>
              <a:rPr lang="el-GR" b="1" baseline="30000" dirty="0" smtClean="0">
                <a:solidFill>
                  <a:schemeClr val="accent6">
                    <a:lumMod val="75000"/>
                  </a:schemeClr>
                </a:solidFill>
              </a:rPr>
              <a:t>ο</a:t>
            </a:r>
            <a:r>
              <a:rPr lang="el-GR" b="1" dirty="0" smtClean="0">
                <a:solidFill>
                  <a:schemeClr val="accent6">
                    <a:lumMod val="75000"/>
                  </a:schemeClr>
                </a:solidFill>
              </a:rPr>
              <a:t> βραβείο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b="1" dirty="0" smtClean="0"/>
              <a:t>– </a:t>
            </a:r>
            <a:r>
              <a:rPr lang="el-GR" b="1" dirty="0" err="1" smtClean="0"/>
              <a:t>Ράικερτ</a:t>
            </a:r>
            <a:r>
              <a:rPr lang="el-GR" b="1" dirty="0" smtClean="0"/>
              <a:t> Εμμανουήλ</a:t>
            </a:r>
            <a:endParaRPr lang="el-GR" b="1" dirty="0"/>
          </a:p>
        </p:txBody>
      </p:sp>
      <p:pic>
        <p:nvPicPr>
          <p:cNvPr id="6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976" y="1600200"/>
            <a:ext cx="3250048" cy="4525963"/>
          </a:xfrm>
        </p:spPr>
      </p:pic>
    </p:spTree>
    <p:extLst>
      <p:ext uri="{BB962C8B-B14F-4D97-AF65-F5344CB8AC3E}">
        <p14:creationId xmlns:p14="http://schemas.microsoft.com/office/powerpoint/2010/main" val="3322242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3038048" y="220965"/>
            <a:ext cx="3695700" cy="92333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3200" b="1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1382148"/>
            <a:ext cx="7772400" cy="2971800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l-GR" sz="3200" b="1" dirty="0" smtClean="0"/>
              <a:t>Εικαστικός Διαγωνισμός</a:t>
            </a:r>
            <a:br>
              <a:rPr lang="el-GR" sz="3200" b="1" dirty="0" smtClean="0"/>
            </a:br>
            <a:r>
              <a:rPr lang="el-GR" sz="3200" b="1" dirty="0" smtClean="0"/>
              <a:t>για την προώθηση της </a:t>
            </a:r>
            <a:r>
              <a:rPr lang="el-GR" sz="3200" b="1" dirty="0" err="1" smtClean="0"/>
              <a:t>έμφυλης</a:t>
            </a:r>
            <a:r>
              <a:rPr lang="el-GR" sz="3200" b="1" dirty="0" smtClean="0"/>
              <a:t> ισότητας</a:t>
            </a:r>
            <a:br>
              <a:rPr lang="el-GR" sz="3200" b="1" dirty="0" smtClean="0"/>
            </a:br>
            <a:r>
              <a:rPr lang="el-GR" sz="3200" b="1" dirty="0"/>
              <a:t/>
            </a:r>
            <a:br>
              <a:rPr lang="el-GR" sz="3200" b="1" dirty="0"/>
            </a:br>
            <a:r>
              <a:rPr lang="el-GR" sz="3200" b="1" dirty="0" smtClean="0"/>
              <a:t> «Άνδρες και γυναίκες σε ώρα εργασίας τα τελευταία 100 χρόνια (4 στιγμιότυπα)»</a:t>
            </a:r>
            <a:endParaRPr lang="en-US" sz="32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3401772" y="417983"/>
            <a:ext cx="29682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b="1" dirty="0" smtClean="0">
                <a:ln w="22225">
                  <a:noFill/>
                  <a:prstDash val="solid"/>
                </a:ln>
              </a:rPr>
              <a:t>ΤΕΛΕΤΗ ΒΡΑΒΕΥΣΗΣ</a:t>
            </a:r>
          </a:p>
          <a:p>
            <a:pPr algn="ctr"/>
            <a:r>
              <a:rPr lang="en-US" dirty="0" smtClean="0">
                <a:ln w="22225">
                  <a:noFill/>
                  <a:prstDash val="solid"/>
                </a:ln>
              </a:rPr>
              <a:t>6 </a:t>
            </a:r>
            <a:r>
              <a:rPr lang="el-GR" dirty="0" smtClean="0">
                <a:ln w="22225">
                  <a:noFill/>
                  <a:prstDash val="solid"/>
                </a:ln>
              </a:rPr>
              <a:t>Ιουλίου 2020, ΥΠΠΑΝ</a:t>
            </a:r>
            <a:endParaRPr lang="el-GR" dirty="0"/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2" cstate="print"/>
          <a:srcRect l="58186" t="7877"/>
          <a:stretch/>
        </p:blipFill>
        <p:spPr bwMode="auto">
          <a:xfrm>
            <a:off x="4885898" y="5492413"/>
            <a:ext cx="3810000" cy="11079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048" y="5562598"/>
            <a:ext cx="1243030" cy="967601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0" y="5334000"/>
            <a:ext cx="9144000" cy="0"/>
          </a:xfrm>
          <a:prstGeom prst="line">
            <a:avLst/>
          </a:prstGeom>
          <a:ln w="28575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52400" y="5257800"/>
            <a:ext cx="9144000" cy="0"/>
          </a:xfrm>
          <a:prstGeom prst="line">
            <a:avLst/>
          </a:prstGeom>
          <a:ln w="28575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355602"/>
            <a:ext cx="1390650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286" y="5474898"/>
            <a:ext cx="1900828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998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  <a:solidFill>
            <a:schemeClr val="tx2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el-GR" b="1" dirty="0" smtClean="0">
                <a:solidFill>
                  <a:schemeClr val="bg1"/>
                </a:solidFill>
              </a:rPr>
              <a:t>Κατηγορία 1</a:t>
            </a:r>
            <a:endParaRPr lang="en-US" b="1" dirty="0">
              <a:solidFill>
                <a:schemeClr val="bg1"/>
              </a:solidFill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6345953"/>
              </p:ext>
            </p:extLst>
          </p:nvPr>
        </p:nvGraphicFramePr>
        <p:xfrm>
          <a:off x="533400" y="1676400"/>
          <a:ext cx="8153400" cy="44839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835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03835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03835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03835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1283516">
                <a:tc>
                  <a:txBody>
                    <a:bodyPr/>
                    <a:lstStyle/>
                    <a:p>
                      <a:r>
                        <a:rPr lang="el-GR" dirty="0" smtClean="0"/>
                        <a:t>Όνομα μαθήτριας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 smtClean="0"/>
                        <a:t>Δημοτικό Σχολείο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 smtClean="0"/>
                        <a:t>Υπεύθυνη εκπαιδευτικός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 smtClean="0"/>
                        <a:t>Διάκριση</a:t>
                      </a:r>
                      <a:endParaRPr lang="el-G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20537">
                <a:tc>
                  <a:txBody>
                    <a:bodyPr/>
                    <a:lstStyle/>
                    <a:p>
                      <a:r>
                        <a:rPr lang="el-GR" b="1" dirty="0" smtClean="0"/>
                        <a:t>Βαρβάρα </a:t>
                      </a:r>
                      <a:r>
                        <a:rPr lang="el-GR" b="1" dirty="0" err="1" smtClean="0"/>
                        <a:t>Παναγιωτάκη</a:t>
                      </a:r>
                      <a:endParaRPr lang="el-G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 err="1" smtClean="0"/>
                        <a:t>Γεροσκήπου</a:t>
                      </a:r>
                      <a:r>
                        <a:rPr lang="el-GR" dirty="0" smtClean="0"/>
                        <a:t> Β΄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 smtClean="0"/>
                        <a:t>Πωλίνα</a:t>
                      </a:r>
                      <a:r>
                        <a:rPr lang="el-GR" baseline="0" dirty="0" smtClean="0"/>
                        <a:t> </a:t>
                      </a:r>
                      <a:r>
                        <a:rPr lang="el-GR" baseline="0" dirty="0" err="1" smtClean="0"/>
                        <a:t>Κίτσιου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800" b="1" dirty="0">
                          <a:effectLst/>
                        </a:rPr>
                        <a:t>1</a:t>
                      </a:r>
                      <a:r>
                        <a:rPr lang="el-GR" sz="1800" b="1" baseline="30000" dirty="0">
                          <a:effectLst/>
                        </a:rPr>
                        <a:t>ο</a:t>
                      </a:r>
                      <a:r>
                        <a:rPr lang="el-GR" sz="1800" b="1" dirty="0">
                          <a:effectLst/>
                        </a:rPr>
                        <a:t> βραβείο</a:t>
                      </a:r>
                      <a:endParaRPr lang="el-GR" sz="2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901" marR="67901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20537">
                <a:tc>
                  <a:txBody>
                    <a:bodyPr/>
                    <a:lstStyle/>
                    <a:p>
                      <a:r>
                        <a:rPr lang="el-GR" b="1" dirty="0" err="1" smtClean="0"/>
                        <a:t>Βικεντία</a:t>
                      </a:r>
                      <a:r>
                        <a:rPr lang="el-GR" b="1" dirty="0" smtClean="0"/>
                        <a:t> </a:t>
                      </a:r>
                      <a:r>
                        <a:rPr lang="el-GR" b="1" dirty="0" err="1" smtClean="0"/>
                        <a:t>Σιηπεττάρη</a:t>
                      </a:r>
                      <a:endParaRPr lang="el-G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 err="1" smtClean="0"/>
                        <a:t>Λευκάρων</a:t>
                      </a:r>
                      <a:r>
                        <a:rPr lang="el-GR" baseline="0" dirty="0" smtClean="0"/>
                        <a:t> Πάνω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 smtClean="0"/>
                        <a:t>Μύρια </a:t>
                      </a:r>
                      <a:r>
                        <a:rPr lang="el-GR" dirty="0" err="1" smtClean="0"/>
                        <a:t>Νικολα</a:t>
                      </a:r>
                      <a:r>
                        <a:rPr lang="el-GR" dirty="0" err="1" smtClean="0">
                          <a:latin typeface="Calibri"/>
                        </a:rPr>
                        <a:t>ΐδου</a:t>
                      </a:r>
                      <a:r>
                        <a:rPr lang="el-GR" dirty="0" smtClean="0">
                          <a:latin typeface="Calibri"/>
                        </a:rPr>
                        <a:t> </a:t>
                      </a:r>
                      <a:r>
                        <a:rPr lang="el-GR" dirty="0" err="1" smtClean="0">
                          <a:latin typeface="Calibri"/>
                        </a:rPr>
                        <a:t>Τζιωνή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800" b="1" dirty="0" smtClean="0">
                          <a:effectLst/>
                        </a:rPr>
                        <a:t>1</a:t>
                      </a:r>
                      <a:r>
                        <a:rPr lang="el-GR" sz="1800" b="1" baseline="30000" dirty="0" smtClean="0">
                          <a:effectLst/>
                        </a:rPr>
                        <a:t>ο</a:t>
                      </a:r>
                      <a:r>
                        <a:rPr lang="el-GR" sz="1800" b="1" dirty="0" smtClean="0">
                          <a:effectLst/>
                        </a:rPr>
                        <a:t> βραβείο</a:t>
                      </a:r>
                      <a:endParaRPr lang="el-GR" sz="2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901" marR="67901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20537">
                <a:tc>
                  <a:txBody>
                    <a:bodyPr/>
                    <a:lstStyle/>
                    <a:p>
                      <a:r>
                        <a:rPr lang="el-GR" b="1" dirty="0" smtClean="0"/>
                        <a:t>Αλεξάνδρα Θεοδώρου</a:t>
                      </a:r>
                      <a:endParaRPr lang="el-G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 err="1" smtClean="0"/>
                        <a:t>Γεροσκήπου</a:t>
                      </a:r>
                      <a:r>
                        <a:rPr lang="el-GR" dirty="0" smtClean="0"/>
                        <a:t> Β΄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 smtClean="0"/>
                        <a:t>Πωλίνα</a:t>
                      </a:r>
                      <a:r>
                        <a:rPr lang="el-GR" baseline="0" dirty="0" smtClean="0"/>
                        <a:t> </a:t>
                      </a:r>
                      <a:r>
                        <a:rPr lang="el-GR" baseline="0" dirty="0" err="1" smtClean="0"/>
                        <a:t>Κίτσιου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800" b="1" dirty="0">
                          <a:effectLst/>
                        </a:rPr>
                        <a:t>2</a:t>
                      </a:r>
                      <a:r>
                        <a:rPr lang="el-GR" sz="1800" b="1" baseline="30000" dirty="0">
                          <a:effectLst/>
                        </a:rPr>
                        <a:t>ο</a:t>
                      </a:r>
                      <a:r>
                        <a:rPr lang="el-GR" sz="1800" b="1" dirty="0">
                          <a:effectLst/>
                        </a:rPr>
                        <a:t> βραβείο</a:t>
                      </a:r>
                      <a:endParaRPr lang="el-GR" sz="2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901" marR="67901" marT="0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20537">
                <a:tc>
                  <a:txBody>
                    <a:bodyPr/>
                    <a:lstStyle/>
                    <a:p>
                      <a:r>
                        <a:rPr lang="el-GR" b="1" dirty="0" smtClean="0"/>
                        <a:t>Παναγιώτα Αντωνίου</a:t>
                      </a:r>
                      <a:endParaRPr lang="el-G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 err="1" smtClean="0"/>
                        <a:t>Λευκάρων</a:t>
                      </a:r>
                      <a:r>
                        <a:rPr lang="el-GR" baseline="0" dirty="0" smtClean="0"/>
                        <a:t> Πάνω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 smtClean="0"/>
                        <a:t>Μύρια </a:t>
                      </a:r>
                      <a:r>
                        <a:rPr lang="el-GR" dirty="0" err="1" smtClean="0"/>
                        <a:t>Νικολα</a:t>
                      </a:r>
                      <a:r>
                        <a:rPr lang="el-GR" dirty="0" err="1" smtClean="0">
                          <a:latin typeface="Calibri"/>
                        </a:rPr>
                        <a:t>ΐδου</a:t>
                      </a:r>
                      <a:r>
                        <a:rPr lang="el-GR" dirty="0" smtClean="0">
                          <a:latin typeface="Calibri"/>
                        </a:rPr>
                        <a:t> </a:t>
                      </a:r>
                      <a:r>
                        <a:rPr lang="el-GR" dirty="0" err="1" smtClean="0">
                          <a:latin typeface="Calibri"/>
                        </a:rPr>
                        <a:t>Τζιωνή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800" b="1" dirty="0">
                          <a:effectLst/>
                        </a:rPr>
                        <a:t>2</a:t>
                      </a:r>
                      <a:r>
                        <a:rPr lang="el-GR" sz="1800" b="1" baseline="30000" dirty="0">
                          <a:effectLst/>
                        </a:rPr>
                        <a:t>ο</a:t>
                      </a:r>
                      <a:r>
                        <a:rPr lang="el-GR" sz="1800" b="1" dirty="0">
                          <a:effectLst/>
                        </a:rPr>
                        <a:t> βραβείο</a:t>
                      </a:r>
                      <a:endParaRPr lang="el-GR" sz="2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901" marR="67901" marT="0" marB="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20537">
                <a:tc>
                  <a:txBody>
                    <a:bodyPr/>
                    <a:lstStyle/>
                    <a:p>
                      <a:r>
                        <a:rPr lang="el-GR" b="1" dirty="0" smtClean="0"/>
                        <a:t>Κρινιώ </a:t>
                      </a:r>
                      <a:r>
                        <a:rPr lang="el-GR" b="1" dirty="0" err="1" smtClean="0"/>
                        <a:t>Πισιάρα</a:t>
                      </a:r>
                      <a:endParaRPr lang="el-G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 err="1" smtClean="0"/>
                        <a:t>Γεροσκήπου</a:t>
                      </a:r>
                      <a:r>
                        <a:rPr lang="el-GR" dirty="0" smtClean="0"/>
                        <a:t> Β΄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dirty="0" smtClean="0"/>
                        <a:t>Πωλίνα</a:t>
                      </a:r>
                      <a:r>
                        <a:rPr lang="el-GR" baseline="0" dirty="0" smtClean="0"/>
                        <a:t> </a:t>
                      </a:r>
                      <a:r>
                        <a:rPr lang="el-GR" baseline="0" dirty="0" err="1" smtClean="0"/>
                        <a:t>Κίτσιου</a:t>
                      </a:r>
                      <a:endParaRPr lang="el-GR" dirty="0" smtClean="0"/>
                    </a:p>
                    <a:p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800" b="1" dirty="0">
                          <a:effectLst/>
                        </a:rPr>
                        <a:t>3</a:t>
                      </a:r>
                      <a:r>
                        <a:rPr lang="el-GR" sz="1800" b="1" baseline="30000" dirty="0">
                          <a:effectLst/>
                        </a:rPr>
                        <a:t>ο</a:t>
                      </a:r>
                      <a:r>
                        <a:rPr lang="el-GR" sz="1800" b="1" dirty="0">
                          <a:effectLst/>
                        </a:rPr>
                        <a:t> βραβείο</a:t>
                      </a:r>
                      <a:endParaRPr lang="el-GR" sz="2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901" marR="67901" marT="0" marB="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36572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b="1" dirty="0" smtClean="0">
                <a:solidFill>
                  <a:srgbClr val="FF0000"/>
                </a:solidFill>
              </a:rPr>
              <a:t>1</a:t>
            </a:r>
            <a:r>
              <a:rPr lang="el-GR" b="1" baseline="30000" dirty="0" smtClean="0">
                <a:solidFill>
                  <a:srgbClr val="FF0000"/>
                </a:solidFill>
              </a:rPr>
              <a:t>ο</a:t>
            </a:r>
            <a:r>
              <a:rPr lang="el-GR" b="1" dirty="0" smtClean="0">
                <a:solidFill>
                  <a:srgbClr val="FF0000"/>
                </a:solidFill>
              </a:rPr>
              <a:t> βραβείο </a:t>
            </a:r>
            <a:r>
              <a:rPr lang="el-GR" b="1" dirty="0" smtClean="0"/>
              <a:t>– Βαρβάρα </a:t>
            </a:r>
            <a:r>
              <a:rPr lang="el-GR" b="1" dirty="0" err="1" smtClean="0"/>
              <a:t>Παναγιωτάκη</a:t>
            </a:r>
            <a:endParaRPr lang="el-GR" b="1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8" t="14478" r="3532" b="5296"/>
          <a:stretch/>
        </p:blipFill>
        <p:spPr bwMode="auto">
          <a:xfrm>
            <a:off x="914400" y="1428750"/>
            <a:ext cx="7239001" cy="5138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5754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b="1" dirty="0" smtClean="0">
                <a:solidFill>
                  <a:srgbClr val="FF0000"/>
                </a:solidFill>
              </a:rPr>
              <a:t>1</a:t>
            </a:r>
            <a:r>
              <a:rPr lang="el-GR" b="1" baseline="30000" dirty="0" smtClean="0">
                <a:solidFill>
                  <a:srgbClr val="FF0000"/>
                </a:solidFill>
              </a:rPr>
              <a:t>ο</a:t>
            </a:r>
            <a:r>
              <a:rPr lang="el-GR" b="1" dirty="0" smtClean="0">
                <a:solidFill>
                  <a:srgbClr val="FF0000"/>
                </a:solidFill>
              </a:rPr>
              <a:t> βραβείο </a:t>
            </a:r>
            <a:r>
              <a:rPr lang="el-GR" b="1" dirty="0" smtClean="0"/>
              <a:t>– </a:t>
            </a:r>
            <a:r>
              <a:rPr lang="el-GR" b="1" dirty="0" err="1" smtClean="0"/>
              <a:t>Βικεντία</a:t>
            </a:r>
            <a:r>
              <a:rPr lang="el-GR" b="1" dirty="0" smtClean="0"/>
              <a:t> </a:t>
            </a:r>
            <a:r>
              <a:rPr lang="el-GR" b="1" dirty="0" err="1" smtClean="0"/>
              <a:t>Σιηπεττάρη</a:t>
            </a:r>
            <a:endParaRPr lang="el-GR" b="1" dirty="0"/>
          </a:p>
        </p:txBody>
      </p:sp>
      <p:pic>
        <p:nvPicPr>
          <p:cNvPr id="2052" name="Picture 4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1" t="14942" r="4206" b="5928"/>
          <a:stretch/>
        </p:blipFill>
        <p:spPr bwMode="auto">
          <a:xfrm>
            <a:off x="996249" y="1524000"/>
            <a:ext cx="7157151" cy="5030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7771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b="1" dirty="0" smtClean="0">
                <a:solidFill>
                  <a:schemeClr val="accent3">
                    <a:lumMod val="75000"/>
                  </a:schemeClr>
                </a:solidFill>
              </a:rPr>
              <a:t>2</a:t>
            </a:r>
            <a:r>
              <a:rPr lang="el-GR" b="1" baseline="30000" dirty="0" smtClean="0">
                <a:solidFill>
                  <a:schemeClr val="accent3">
                    <a:lumMod val="75000"/>
                  </a:schemeClr>
                </a:solidFill>
              </a:rPr>
              <a:t>ο</a:t>
            </a:r>
            <a:r>
              <a:rPr lang="el-GR" b="1" dirty="0" smtClean="0">
                <a:solidFill>
                  <a:schemeClr val="accent3">
                    <a:lumMod val="75000"/>
                  </a:schemeClr>
                </a:solidFill>
              </a:rPr>
              <a:t> βραβείο </a:t>
            </a:r>
            <a:r>
              <a:rPr lang="el-GR" b="1" dirty="0" smtClean="0"/>
              <a:t>– Αλεξάνδρα Θεοδώρου</a:t>
            </a:r>
            <a:endParaRPr lang="el-GR" b="1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2" t="14732" r="3364" b="5086"/>
          <a:stretch/>
        </p:blipFill>
        <p:spPr bwMode="auto">
          <a:xfrm>
            <a:off x="914400" y="1295400"/>
            <a:ext cx="7367350" cy="5188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4142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b="1" dirty="0" smtClean="0">
                <a:solidFill>
                  <a:schemeClr val="accent3">
                    <a:lumMod val="75000"/>
                  </a:schemeClr>
                </a:solidFill>
              </a:rPr>
              <a:t>2</a:t>
            </a:r>
            <a:r>
              <a:rPr lang="el-GR" b="1" baseline="30000" dirty="0" smtClean="0">
                <a:solidFill>
                  <a:schemeClr val="accent3">
                    <a:lumMod val="75000"/>
                  </a:schemeClr>
                </a:solidFill>
              </a:rPr>
              <a:t>ο</a:t>
            </a:r>
            <a:r>
              <a:rPr lang="el-GR" b="1" dirty="0" smtClean="0">
                <a:solidFill>
                  <a:schemeClr val="accent3">
                    <a:lumMod val="75000"/>
                  </a:schemeClr>
                </a:solidFill>
              </a:rPr>
              <a:t> βραβείο</a:t>
            </a:r>
            <a:r>
              <a:rPr lang="en-US" b="1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b="1" dirty="0" smtClean="0"/>
              <a:t>–</a:t>
            </a:r>
            <a:r>
              <a:rPr lang="el-GR" b="1" dirty="0" smtClean="0"/>
              <a:t>Παναγιώτα Αντωνίου</a:t>
            </a:r>
            <a:endParaRPr lang="el-GR" b="1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3" t="15786" r="3363" b="6233"/>
          <a:stretch/>
        </p:blipFill>
        <p:spPr bwMode="auto">
          <a:xfrm>
            <a:off x="762000" y="1371600"/>
            <a:ext cx="7565142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4142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b="1" dirty="0" smtClean="0">
                <a:solidFill>
                  <a:schemeClr val="accent6">
                    <a:lumMod val="75000"/>
                  </a:schemeClr>
                </a:solidFill>
              </a:rPr>
              <a:t>3</a:t>
            </a:r>
            <a:r>
              <a:rPr lang="el-GR" b="1" baseline="30000" dirty="0" smtClean="0">
                <a:solidFill>
                  <a:schemeClr val="accent6">
                    <a:lumMod val="75000"/>
                  </a:schemeClr>
                </a:solidFill>
              </a:rPr>
              <a:t>ο</a:t>
            </a:r>
            <a:r>
              <a:rPr lang="el-GR" b="1" dirty="0" smtClean="0">
                <a:solidFill>
                  <a:schemeClr val="accent6">
                    <a:lumMod val="75000"/>
                  </a:schemeClr>
                </a:solidFill>
              </a:rPr>
              <a:t> βραβείο</a:t>
            </a:r>
            <a:r>
              <a:rPr lang="en-US" b="1" dirty="0" smtClean="0"/>
              <a:t> – </a:t>
            </a:r>
            <a:r>
              <a:rPr lang="el-GR" b="1" dirty="0" smtClean="0"/>
              <a:t>Κρινιώ </a:t>
            </a:r>
            <a:r>
              <a:rPr lang="el-GR" b="1" dirty="0" err="1" smtClean="0"/>
              <a:t>Πισιάρα</a:t>
            </a:r>
            <a:endParaRPr lang="el-GR" b="1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2" t="14731" r="3532" b="5928"/>
          <a:stretch/>
        </p:blipFill>
        <p:spPr bwMode="auto">
          <a:xfrm>
            <a:off x="993228" y="1524000"/>
            <a:ext cx="7160172" cy="4998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4142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solidFill>
            <a:schemeClr val="tx2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el-GR" b="1" dirty="0" smtClean="0">
                <a:solidFill>
                  <a:schemeClr val="bg1"/>
                </a:solidFill>
              </a:rPr>
              <a:t>Κατηγορία 2</a:t>
            </a:r>
            <a:endParaRPr lang="en-US" b="1" dirty="0">
              <a:solidFill>
                <a:schemeClr val="bg1"/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8551867"/>
              </p:ext>
            </p:extLst>
          </p:nvPr>
        </p:nvGraphicFramePr>
        <p:xfrm>
          <a:off x="533400" y="1676400"/>
          <a:ext cx="8153400" cy="37151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835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03835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03835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03835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1283516">
                <a:tc>
                  <a:txBody>
                    <a:bodyPr/>
                    <a:lstStyle/>
                    <a:p>
                      <a:r>
                        <a:rPr lang="el-GR" dirty="0" smtClean="0"/>
                        <a:t>Όνομα μαθήτριας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 smtClean="0"/>
                        <a:t>Γυμνάσιο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 smtClean="0"/>
                        <a:t>Υπεύθυνη εκπαιδευτικός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 smtClean="0"/>
                        <a:t>Διάκριση</a:t>
                      </a:r>
                      <a:endParaRPr lang="el-G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20537">
                <a:tc>
                  <a:txBody>
                    <a:bodyPr/>
                    <a:lstStyle/>
                    <a:p>
                      <a:r>
                        <a:rPr lang="el-GR" sz="1800" b="1" dirty="0" smtClean="0"/>
                        <a:t>Μαρία </a:t>
                      </a:r>
                      <a:r>
                        <a:rPr lang="el-GR" sz="1800" b="1" dirty="0" err="1" smtClean="0"/>
                        <a:t>Κουνναφή</a:t>
                      </a:r>
                      <a:endParaRPr lang="el-GR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800" dirty="0" smtClean="0"/>
                        <a:t>Αγίου Στυλιανού</a:t>
                      </a:r>
                      <a:endParaRPr lang="el-GR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800" dirty="0" err="1" smtClean="0"/>
                        <a:t>΄Ηβη</a:t>
                      </a:r>
                      <a:r>
                        <a:rPr lang="el-GR" sz="1800" baseline="0" dirty="0" smtClean="0"/>
                        <a:t> </a:t>
                      </a:r>
                      <a:r>
                        <a:rPr lang="el-GR" sz="1800" baseline="0" dirty="0" err="1" smtClean="0"/>
                        <a:t>Βασιλειάδου</a:t>
                      </a:r>
                      <a:endParaRPr lang="el-GR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800" b="1" dirty="0">
                          <a:effectLst/>
                        </a:rPr>
                        <a:t>1</a:t>
                      </a:r>
                      <a:r>
                        <a:rPr lang="el-GR" sz="1800" b="1" baseline="30000" dirty="0">
                          <a:effectLst/>
                        </a:rPr>
                        <a:t>ο</a:t>
                      </a:r>
                      <a:r>
                        <a:rPr lang="el-GR" sz="1800" b="1" dirty="0">
                          <a:effectLst/>
                        </a:rPr>
                        <a:t> βραβείο</a:t>
                      </a:r>
                      <a:endParaRPr lang="el-GR" sz="18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901" marR="67901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20537">
                <a:tc>
                  <a:txBody>
                    <a:bodyPr/>
                    <a:lstStyle/>
                    <a:p>
                      <a:r>
                        <a:rPr lang="el-GR" sz="1800" b="1" dirty="0" smtClean="0"/>
                        <a:t>Χαρά Σάββα</a:t>
                      </a:r>
                      <a:endParaRPr lang="el-GR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800" dirty="0" smtClean="0"/>
                        <a:t>Πόλης</a:t>
                      </a:r>
                      <a:r>
                        <a:rPr lang="el-GR" sz="1800" baseline="0" dirty="0" smtClean="0"/>
                        <a:t> </a:t>
                      </a:r>
                      <a:r>
                        <a:rPr lang="el-GR" sz="1800" baseline="0" dirty="0" err="1" smtClean="0"/>
                        <a:t>Χρυσοχούς</a:t>
                      </a:r>
                      <a:endParaRPr lang="el-GR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800" dirty="0" smtClean="0"/>
                        <a:t>Αικατερίνη Γιάγκου Αγησιλάου</a:t>
                      </a:r>
                      <a:endParaRPr lang="el-GR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800" b="1" dirty="0" smtClean="0">
                          <a:effectLst/>
                        </a:rPr>
                        <a:t>2</a:t>
                      </a:r>
                      <a:r>
                        <a:rPr lang="el-GR" sz="1800" b="1" baseline="30000" dirty="0" smtClean="0">
                          <a:effectLst/>
                        </a:rPr>
                        <a:t>ο</a:t>
                      </a:r>
                      <a:r>
                        <a:rPr lang="el-GR" sz="1800" b="1" dirty="0" smtClean="0">
                          <a:effectLst/>
                        </a:rPr>
                        <a:t> βραβείο</a:t>
                      </a:r>
                      <a:endParaRPr lang="el-GR" sz="18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901" marR="67901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20537">
                <a:tc>
                  <a:txBody>
                    <a:bodyPr/>
                    <a:lstStyle/>
                    <a:p>
                      <a:r>
                        <a:rPr lang="el-GR" sz="1800" b="1" dirty="0" err="1" smtClean="0"/>
                        <a:t>Χρύσω</a:t>
                      </a:r>
                      <a:r>
                        <a:rPr lang="el-GR" sz="1800" b="1" dirty="0" smtClean="0"/>
                        <a:t> </a:t>
                      </a:r>
                      <a:r>
                        <a:rPr lang="el-GR" sz="1800" b="1" dirty="0" err="1" smtClean="0"/>
                        <a:t>Μπαλτζή</a:t>
                      </a:r>
                      <a:endParaRPr lang="el-GR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800" dirty="0" smtClean="0"/>
                        <a:t>Αγίου</a:t>
                      </a:r>
                      <a:r>
                        <a:rPr lang="el-GR" sz="1800" baseline="0" dirty="0" smtClean="0"/>
                        <a:t> Στυλιανού</a:t>
                      </a:r>
                      <a:endParaRPr lang="el-GR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800" dirty="0" smtClean="0"/>
                        <a:t>Μαρία </a:t>
                      </a:r>
                      <a:r>
                        <a:rPr lang="el-GR" sz="1800" dirty="0" err="1" smtClean="0"/>
                        <a:t>Κουρούγιαννη</a:t>
                      </a:r>
                      <a:endParaRPr lang="el-GR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800" b="1" dirty="0" smtClean="0">
                          <a:effectLst/>
                        </a:rPr>
                        <a:t>3</a:t>
                      </a:r>
                      <a:r>
                        <a:rPr lang="el-GR" sz="1800" b="1" baseline="30000" dirty="0" smtClean="0">
                          <a:effectLst/>
                        </a:rPr>
                        <a:t>ο</a:t>
                      </a:r>
                      <a:r>
                        <a:rPr lang="el-GR" sz="1800" b="1" dirty="0" smtClean="0">
                          <a:effectLst/>
                        </a:rPr>
                        <a:t> βραβείο</a:t>
                      </a:r>
                      <a:endParaRPr lang="el-GR" sz="1800" b="1" dirty="0" smtClean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l-GR" sz="18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901" marR="67901" marT="0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20537">
                <a:tc>
                  <a:txBody>
                    <a:bodyPr/>
                    <a:lstStyle/>
                    <a:p>
                      <a:r>
                        <a:rPr lang="el-GR" sz="1800" b="1" dirty="0" smtClean="0"/>
                        <a:t>Μαρία Σωκράτους</a:t>
                      </a:r>
                      <a:endParaRPr lang="el-GR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800" dirty="0" smtClean="0"/>
                        <a:t>Αγίου</a:t>
                      </a:r>
                      <a:r>
                        <a:rPr lang="el-GR" sz="1800" baseline="0" dirty="0" smtClean="0"/>
                        <a:t> Στυλιανού</a:t>
                      </a:r>
                      <a:endParaRPr lang="el-GR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800" dirty="0" err="1" smtClean="0"/>
                        <a:t>΄Ηβη</a:t>
                      </a:r>
                      <a:r>
                        <a:rPr lang="el-GR" sz="1800" baseline="0" dirty="0" smtClean="0"/>
                        <a:t> </a:t>
                      </a:r>
                      <a:r>
                        <a:rPr lang="el-GR" sz="1800" baseline="0" dirty="0" err="1" smtClean="0"/>
                        <a:t>Βασιλειάδου</a:t>
                      </a:r>
                      <a:endParaRPr lang="el-GR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800" b="1" dirty="0" smtClean="0">
                          <a:effectLst/>
                        </a:rPr>
                        <a:t>3</a:t>
                      </a:r>
                      <a:r>
                        <a:rPr lang="el-GR" sz="1800" b="1" baseline="30000" dirty="0" smtClean="0">
                          <a:effectLst/>
                        </a:rPr>
                        <a:t>ο</a:t>
                      </a:r>
                      <a:r>
                        <a:rPr lang="el-GR" sz="1800" b="1" dirty="0" smtClean="0">
                          <a:effectLst/>
                        </a:rPr>
                        <a:t> βραβείο</a:t>
                      </a:r>
                      <a:endParaRPr lang="el-GR" sz="1800" b="1" dirty="0" smtClean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l-GR" sz="18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901" marR="67901" marT="0" marB="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86669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dirty="0" smtClean="0">
                <a:solidFill>
                  <a:srgbClr val="FF0000"/>
                </a:solidFill>
              </a:rPr>
              <a:t>1</a:t>
            </a:r>
            <a:r>
              <a:rPr lang="el-GR" b="1" baseline="30000" dirty="0" smtClean="0">
                <a:solidFill>
                  <a:srgbClr val="FF0000"/>
                </a:solidFill>
              </a:rPr>
              <a:t>ο</a:t>
            </a:r>
            <a:r>
              <a:rPr lang="el-GR" b="1" dirty="0" smtClean="0">
                <a:solidFill>
                  <a:srgbClr val="FF0000"/>
                </a:solidFill>
              </a:rPr>
              <a:t> βραβείο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smtClean="0"/>
              <a:t>– </a:t>
            </a:r>
            <a:r>
              <a:rPr lang="el-GR" b="1" dirty="0" smtClean="0"/>
              <a:t>Μαρία </a:t>
            </a:r>
            <a:r>
              <a:rPr lang="el-GR" b="1" dirty="0" err="1" smtClean="0"/>
              <a:t>Κουνναφή</a:t>
            </a:r>
            <a:endParaRPr lang="el-GR" b="1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7398" y="1600200"/>
            <a:ext cx="6129203" cy="4525963"/>
          </a:xfrm>
        </p:spPr>
      </p:pic>
    </p:spTree>
    <p:extLst>
      <p:ext uri="{BB962C8B-B14F-4D97-AF65-F5344CB8AC3E}">
        <p14:creationId xmlns:p14="http://schemas.microsoft.com/office/powerpoint/2010/main" val="1136156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1168</TotalTime>
  <Words>215</Words>
  <Application>Microsoft Office PowerPoint</Application>
  <PresentationFormat>On-screen Show (4:3)</PresentationFormat>
  <Paragraphs>82</Paragraphs>
  <Slides>17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Εικαστικός Διαγωνισμός για την προώθηση της έμφυλης ισότητας   «Άνδρες και γυναίκες σε ώρα εργασίας τα τελευταία 100 χρόνια (4 στιγμιότυπα)»</vt:lpstr>
      <vt:lpstr>Κατηγορία 1</vt:lpstr>
      <vt:lpstr>1ο βραβείο – Βαρβάρα Παναγιωτάκη</vt:lpstr>
      <vt:lpstr>1ο βραβείο – Βικεντία Σιηπεττάρη</vt:lpstr>
      <vt:lpstr>2ο βραβείο – Αλεξάνδρα Θεοδώρου</vt:lpstr>
      <vt:lpstr>2ο βραβείο –Παναγιώτα Αντωνίου</vt:lpstr>
      <vt:lpstr>3ο βραβείο – Κρινιώ Πισιάρα</vt:lpstr>
      <vt:lpstr>Κατηγορία 2</vt:lpstr>
      <vt:lpstr>1ο βραβείο – Μαρία Κουνναφή</vt:lpstr>
      <vt:lpstr>2ο βραβείο – Χαρά Σάββα</vt:lpstr>
      <vt:lpstr>3ο βραβείο – Χρύσω Μπαλτζή</vt:lpstr>
      <vt:lpstr>3ο βραβείο – Μαρία Σωκράτους</vt:lpstr>
      <vt:lpstr>Κατηγορία 3</vt:lpstr>
      <vt:lpstr>1ο βραβείο – ΄Ανα Τουρμπάτου</vt:lpstr>
      <vt:lpstr>2ο βραβείο – Θέα Σάββα</vt:lpstr>
      <vt:lpstr>3ο βραβείο – Ράικερτ Εμμανουήλ</vt:lpstr>
      <vt:lpstr>Εικαστικός Διαγωνισμός για την προώθηση της έμφυλης ισότητας   «Άνδρες και γυναίκες σε ώρα εργασίας τα τελευταία 100 χρόνια (4 στιγμιότυπα)»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Βραβεία και Έπαινοι  του Διαγωνισμού  «Όλα τα επαγγέλματα είναι για όλες και για όλους»</dc:title>
  <dc:creator>Ivi K</dc:creator>
  <cp:lastModifiedBy>user</cp:lastModifiedBy>
  <cp:revision>224</cp:revision>
  <cp:lastPrinted>2017-03-14T10:17:24Z</cp:lastPrinted>
  <dcterms:created xsi:type="dcterms:W3CDTF">2015-03-23T15:01:26Z</dcterms:created>
  <dcterms:modified xsi:type="dcterms:W3CDTF">2020-07-03T07:23:38Z</dcterms:modified>
</cp:coreProperties>
</file>