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2"/>
  </p:notesMasterIdLst>
  <p:handoutMasterIdLst>
    <p:handoutMasterId r:id="rId23"/>
  </p:handoutMasterIdLst>
  <p:sldIdLst>
    <p:sldId id="256" r:id="rId2"/>
    <p:sldId id="288" r:id="rId3"/>
    <p:sldId id="291" r:id="rId4"/>
    <p:sldId id="262" r:id="rId5"/>
    <p:sldId id="263" r:id="rId6"/>
    <p:sldId id="264" r:id="rId7"/>
    <p:sldId id="265" r:id="rId8"/>
    <p:sldId id="266" r:id="rId9"/>
    <p:sldId id="267" r:id="rId10"/>
    <p:sldId id="271" r:id="rId11"/>
    <p:sldId id="292" r:id="rId12"/>
    <p:sldId id="293" r:id="rId13"/>
    <p:sldId id="272" r:id="rId14"/>
    <p:sldId id="294" r:id="rId15"/>
    <p:sldId id="295" r:id="rId16"/>
    <p:sldId id="274" r:id="rId17"/>
    <p:sldId id="276" r:id="rId18"/>
    <p:sldId id="278" r:id="rId19"/>
    <p:sldId id="290" r:id="rId20"/>
    <p:sldId id="289" r:id="rId2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C8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25" autoAdjust="0"/>
  </p:normalViewPr>
  <p:slideViewPr>
    <p:cSldViewPr snapToGrid="0">
      <p:cViewPr varScale="1">
        <p:scale>
          <a:sx n="105" d="100"/>
          <a:sy n="105" d="100"/>
        </p:scale>
        <p:origin x="19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4F47BAE-566D-4AA0-AEDF-EA39899110EC}" type="datetimeFigureOut">
              <a:rPr lang="en-GB" smtClean="0"/>
              <a:t>09/11/2023</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4136579-C157-4CC3-90F6-C2C2B6ACD9F1}" type="slidenum">
              <a:rPr lang="en-GB" smtClean="0"/>
              <a:t>‹#›</a:t>
            </a:fld>
            <a:endParaRPr lang="en-GB"/>
          </a:p>
        </p:txBody>
      </p:sp>
    </p:spTree>
    <p:extLst>
      <p:ext uri="{BB962C8B-B14F-4D97-AF65-F5344CB8AC3E}">
        <p14:creationId xmlns:p14="http://schemas.microsoft.com/office/powerpoint/2010/main" val="250493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9350423-DA99-4A31-9E11-5907859C2719}" type="datetimeFigureOut">
              <a:rPr lang="en-GB" smtClean="0"/>
              <a:t>09/11/2023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B86FAE1-A388-4E5E-AE42-3D10F7DEED13}" type="slidenum">
              <a:rPr lang="en-GB" smtClean="0"/>
              <a:t>‹#›</a:t>
            </a:fld>
            <a:endParaRPr lang="en-GB"/>
          </a:p>
        </p:txBody>
      </p:sp>
    </p:spTree>
    <p:extLst>
      <p:ext uri="{BB962C8B-B14F-4D97-AF65-F5344CB8AC3E}">
        <p14:creationId xmlns:p14="http://schemas.microsoft.com/office/powerpoint/2010/main" val="2387860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6FAE1-A388-4E5E-AE42-3D10F7DEED13}" type="slidenum">
              <a:rPr lang="en-GB" smtClean="0"/>
              <a:t>1</a:t>
            </a:fld>
            <a:endParaRPr lang="en-GB"/>
          </a:p>
        </p:txBody>
      </p:sp>
    </p:spTree>
    <p:extLst>
      <p:ext uri="{BB962C8B-B14F-4D97-AF65-F5344CB8AC3E}">
        <p14:creationId xmlns:p14="http://schemas.microsoft.com/office/powerpoint/2010/main" val="3175216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3. </a:t>
            </a:r>
            <a:r>
              <a:rPr lang="el-GR" sz="1200" kern="1200" dirty="0">
                <a:solidFill>
                  <a:srgbClr val="FF0000"/>
                </a:solidFill>
                <a:effectLst/>
                <a:latin typeface="+mn-lt"/>
                <a:ea typeface="+mn-ea"/>
                <a:cs typeface="+mn-cs"/>
              </a:rPr>
              <a:t>Ερώτηση κατανόησης ή κριτικής σκέψης; Αν όχι, πώς μπορεί να μετατραπεί σε ερώτηση κριτικής σκέψης;</a:t>
            </a:r>
            <a:endParaRPr lang="en-GB" sz="1200" kern="1200" dirty="0">
              <a:solidFill>
                <a:srgbClr val="FF0000"/>
              </a:solidFill>
              <a:effectLst/>
              <a:latin typeface="+mn-lt"/>
              <a:ea typeface="+mn-ea"/>
              <a:cs typeface="+mn-cs"/>
            </a:endParaRPr>
          </a:p>
          <a:p>
            <a:pPr lvl="0"/>
            <a:r>
              <a:rPr lang="el-GR" sz="1200" kern="1200" dirty="0">
                <a:solidFill>
                  <a:schemeClr val="tx1"/>
                </a:solidFill>
                <a:effectLst/>
                <a:latin typeface="+mn-lt"/>
                <a:ea typeface="+mn-ea"/>
                <a:cs typeface="+mn-cs"/>
              </a:rPr>
              <a:t>4. Πώς παρουσιάζεται η φιγούρα; Ερώτηση κατανόησης ή κριτικής σκέψης;</a:t>
            </a:r>
            <a:endParaRPr lang="en-GB"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5. Μπορείτε να προβλέψετε το θέμα της ενότητας; Ερώτηση κατανόησης ή κριτικής σκέψης;</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B86FAE1-A388-4E5E-AE42-3D10F7DEED13}" type="slidenum">
              <a:rPr lang="en-GB" smtClean="0"/>
              <a:t>2</a:t>
            </a:fld>
            <a:endParaRPr lang="en-GB"/>
          </a:p>
        </p:txBody>
      </p:sp>
    </p:spTree>
    <p:extLst>
      <p:ext uri="{BB962C8B-B14F-4D97-AF65-F5344CB8AC3E}">
        <p14:creationId xmlns:p14="http://schemas.microsoft.com/office/powerpoint/2010/main" val="2386664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3. </a:t>
            </a:r>
            <a:r>
              <a:rPr lang="el-GR" sz="1200" kern="1200" dirty="0">
                <a:solidFill>
                  <a:srgbClr val="FF0000"/>
                </a:solidFill>
                <a:effectLst/>
                <a:latin typeface="+mn-lt"/>
                <a:ea typeface="+mn-ea"/>
                <a:cs typeface="+mn-cs"/>
              </a:rPr>
              <a:t>Ερώτηση κατανόησης ή κριτικής σκέψης; Αν όχι, πώς μπορεί να μετατραπεί σε ερώτηση κριτικής σκέψης;</a:t>
            </a:r>
            <a:endParaRPr lang="en-GB" sz="1200" kern="1200" dirty="0">
              <a:solidFill>
                <a:srgbClr val="FF0000"/>
              </a:solidFill>
              <a:effectLst/>
              <a:latin typeface="+mn-lt"/>
              <a:ea typeface="+mn-ea"/>
              <a:cs typeface="+mn-cs"/>
            </a:endParaRPr>
          </a:p>
          <a:p>
            <a:pPr lvl="0"/>
            <a:r>
              <a:rPr lang="el-GR" sz="1200" kern="1200" dirty="0">
                <a:solidFill>
                  <a:schemeClr val="tx1"/>
                </a:solidFill>
                <a:effectLst/>
                <a:latin typeface="+mn-lt"/>
                <a:ea typeface="+mn-ea"/>
                <a:cs typeface="+mn-cs"/>
              </a:rPr>
              <a:t>4. Πώς παρουσιάζεται η φιγούρα; Ερώτηση κατανόησης ή κριτικής σκέψης;</a:t>
            </a:r>
            <a:endParaRPr lang="en-GB" sz="1200" kern="1200" dirty="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5. Μπορείτε να προβλέψετε το θέμα της ενότητας; Ερώτηση κατανόησης ή κριτικής σκέψης;</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B86FAE1-A388-4E5E-AE42-3D10F7DEED13}" type="slidenum">
              <a:rPr lang="en-GB" smtClean="0"/>
              <a:t>3</a:t>
            </a:fld>
            <a:endParaRPr lang="en-GB"/>
          </a:p>
        </p:txBody>
      </p:sp>
    </p:spTree>
    <p:extLst>
      <p:ext uri="{BB962C8B-B14F-4D97-AF65-F5344CB8AC3E}">
        <p14:creationId xmlns:p14="http://schemas.microsoft.com/office/powerpoint/2010/main" val="958600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1" u="sng" kern="1200" dirty="0">
                <a:solidFill>
                  <a:schemeClr val="tx1"/>
                </a:solidFill>
                <a:effectLst/>
                <a:latin typeface="+mn-lt"/>
                <a:ea typeface="+mn-ea"/>
                <a:cs typeface="+mn-cs"/>
              </a:rPr>
              <a:t>Ερωτήσεις πριν το </a:t>
            </a:r>
            <a:r>
              <a:rPr lang="el-GR" sz="1200" b="1" u="sng" kern="1200" dirty="0" err="1">
                <a:solidFill>
                  <a:schemeClr val="tx1"/>
                </a:solidFill>
                <a:effectLst/>
                <a:latin typeface="+mn-lt"/>
                <a:ea typeface="+mn-ea"/>
                <a:cs typeface="+mn-cs"/>
              </a:rPr>
              <a:t>προαναγνωστικό</a:t>
            </a:r>
            <a:r>
              <a:rPr lang="el-GR" sz="1200" b="1" u="sng" kern="1200" dirty="0">
                <a:solidFill>
                  <a:schemeClr val="tx1"/>
                </a:solidFill>
                <a:effectLst/>
                <a:latin typeface="+mn-lt"/>
                <a:ea typeface="+mn-ea"/>
                <a:cs typeface="+mn-cs"/>
              </a:rPr>
              <a:t> στάδιο:</a:t>
            </a:r>
          </a:p>
          <a:p>
            <a:r>
              <a:rPr lang="el-GR" sz="1200" kern="1200" dirty="0">
                <a:solidFill>
                  <a:schemeClr val="tx1"/>
                </a:solidFill>
                <a:effectLst/>
                <a:latin typeface="+mn-lt"/>
                <a:ea typeface="+mn-ea"/>
                <a:cs typeface="+mn-cs"/>
              </a:rPr>
              <a:t>Με ποια κριτήρια επιλέγω ένα κείμενο; </a:t>
            </a:r>
            <a:endParaRPr lang="en-GB"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Με ποια κριτήρια προχωρώ για διασκευή του κειμένου;</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3. Ερωτήματα σχετικά με τον τίτλο του κειμένου (περιεχόμενο, στίξη, κυριολεξία κ.ά.) Είναι ερώτηση κατανόησης ή/και κριτικής σκέψης;</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B86FAE1-A388-4E5E-AE42-3D10F7DEED13}" type="slidenum">
              <a:rPr lang="en-GB" smtClean="0"/>
              <a:t>4</a:t>
            </a:fld>
            <a:endParaRPr lang="en-GB"/>
          </a:p>
        </p:txBody>
      </p:sp>
    </p:spTree>
    <p:extLst>
      <p:ext uri="{BB962C8B-B14F-4D97-AF65-F5344CB8AC3E}">
        <p14:creationId xmlns:p14="http://schemas.microsoft.com/office/powerpoint/2010/main" val="3385645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2. </a:t>
            </a:r>
            <a:r>
              <a:rPr lang="el-GR" sz="1200" kern="1200" dirty="0">
                <a:solidFill>
                  <a:schemeClr val="tx1"/>
                </a:solidFill>
                <a:effectLst/>
                <a:latin typeface="+mn-lt"/>
                <a:ea typeface="+mn-ea"/>
                <a:cs typeface="+mn-cs"/>
              </a:rPr>
              <a:t>Προβληματισμός ως προς τον τρόπο διατύπωσης του θέματος της διαλογικής συζήτησης.</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B86FAE1-A388-4E5E-AE42-3D10F7DEED13}" type="slidenum">
              <a:rPr lang="en-GB" smtClean="0"/>
              <a:t>8</a:t>
            </a:fld>
            <a:endParaRPr lang="en-GB"/>
          </a:p>
        </p:txBody>
      </p:sp>
    </p:spTree>
    <p:extLst>
      <p:ext uri="{BB962C8B-B14F-4D97-AF65-F5344CB8AC3E}">
        <p14:creationId xmlns:p14="http://schemas.microsoft.com/office/powerpoint/2010/main" val="374743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1996247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2950268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15A3838-3EEF-491F-9AC2-071A62616C43}"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5078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695774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15A3838-3EEF-491F-9AC2-071A62616C43}"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66453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940610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785431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1475025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2039246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0228B7-FF75-42DF-8BA5-24A8F4A4E3A1}" type="datetimeFigureOut">
              <a:rPr lang="en-GB" smtClean="0"/>
              <a:t>09/11/2023</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28959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519031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0228B7-FF75-42DF-8BA5-24A8F4A4E3A1}" type="datetimeFigureOut">
              <a:rPr lang="en-GB" smtClean="0"/>
              <a:t>09/11/2023</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2076142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0228B7-FF75-42DF-8BA5-24A8F4A4E3A1}" type="datetimeFigureOut">
              <a:rPr lang="en-GB" smtClean="0"/>
              <a:t>09/11/2023</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9237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228B7-FF75-42DF-8BA5-24A8F4A4E3A1}" type="datetimeFigureOut">
              <a:rPr lang="en-GB" smtClean="0"/>
              <a:t>09/11/2023</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907835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1345253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0228B7-FF75-42DF-8BA5-24A8F4A4E3A1}" type="datetimeFigureOut">
              <a:rPr lang="en-GB" smtClean="0"/>
              <a:t>09/11/2023</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15A3838-3EEF-491F-9AC2-071A62616C43}" type="slidenum">
              <a:rPr lang="en-GB" smtClean="0"/>
              <a:t>‹#›</a:t>
            </a:fld>
            <a:endParaRPr lang="en-GB"/>
          </a:p>
        </p:txBody>
      </p:sp>
    </p:spTree>
    <p:extLst>
      <p:ext uri="{BB962C8B-B14F-4D97-AF65-F5344CB8AC3E}">
        <p14:creationId xmlns:p14="http://schemas.microsoft.com/office/powerpoint/2010/main" val="344482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50228B7-FF75-42DF-8BA5-24A8F4A4E3A1}" type="datetimeFigureOut">
              <a:rPr lang="en-GB" smtClean="0"/>
              <a:t>09/11/2023</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15A3838-3EEF-491F-9AC2-071A62616C43}" type="slidenum">
              <a:rPr lang="en-GB" smtClean="0"/>
              <a:t>‹#›</a:t>
            </a:fld>
            <a:endParaRPr lang="en-GB"/>
          </a:p>
        </p:txBody>
      </p:sp>
    </p:spTree>
    <p:extLst>
      <p:ext uri="{BB962C8B-B14F-4D97-AF65-F5344CB8AC3E}">
        <p14:creationId xmlns:p14="http://schemas.microsoft.com/office/powerpoint/2010/main" val="29418631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schoolpress.sch.gr/prototypos/%CE%B5%CF%80%CE%B9%CE%BB%CE%BF%CE%B3%CE%AE-%CE%B5%CF%80%CE%B1%CE%B3%CE%B3%CE%AD%CE%BB%CE%BC%CE%B1%CF%84%CE%BF%CF%82-%CE%BC%CE%AF%CE%B1-%CE%B1%CF%80%CF%8C-%CF%84%CE%B9%CF%82-%CE%BA%CF%81%CE%B9/"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schoolpress.sch.gr/prototypos/%CE%B5%CF%80%CE%B9%CE%BB%CE%BF%CE%B3%CE%AE-%CE%B5%CF%80%CE%B1%CE%B3%CE%B3%CE%AD%CE%BB%CE%BC%CE%B1%CF%84%CE%BF%CF%82-%CE%BC%CE%AF%CE%B1-%CE%B1%CF%80%CF%8C-%CF%84%CE%B9%CF%82-%CE%BA%CF%81%CE%B9/"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8096" y="1042416"/>
            <a:ext cx="11064240" cy="4114799"/>
          </a:xfrm>
        </p:spPr>
        <p:txBody>
          <a:bodyPr>
            <a:normAutofit fontScale="90000"/>
          </a:bodyPr>
          <a:lstStyle/>
          <a:p>
            <a:pPr algn="ctr"/>
            <a:r>
              <a:rPr lang="el-GR" dirty="0" smtClean="0"/>
              <a:t>Νεοελληνική Γλώσσα</a:t>
            </a:r>
            <a:br>
              <a:rPr lang="el-GR" dirty="0" smtClean="0"/>
            </a:br>
            <a:r>
              <a:rPr lang="el-GR" dirty="0" smtClean="0"/>
              <a:t>Β΄ Γυμνασίου</a:t>
            </a:r>
            <a:br>
              <a:rPr lang="el-GR" dirty="0" smtClean="0"/>
            </a:br>
            <a:r>
              <a:rPr lang="el-GR" sz="4000" dirty="0" smtClean="0"/>
              <a:t>Θεματική ενότητα: </a:t>
            </a:r>
            <a:r>
              <a:rPr lang="el-GR" sz="4000" dirty="0" smtClean="0">
                <a:effectLst>
                  <a:outerShdw blurRad="38100" dist="38100" dir="2700000" algn="tl">
                    <a:srgbClr val="000000">
                      <a:alpha val="43137"/>
                    </a:srgbClr>
                  </a:outerShdw>
                </a:effectLst>
              </a:rPr>
              <a:t>Εργασία </a:t>
            </a:r>
            <a:r>
              <a:rPr lang="el-GR" sz="4000" dirty="0">
                <a:effectLst>
                  <a:outerShdw blurRad="38100" dist="38100" dir="2700000" algn="tl">
                    <a:srgbClr val="000000">
                      <a:alpha val="43137"/>
                    </a:srgbClr>
                  </a:outerShdw>
                </a:effectLst>
              </a:rPr>
              <a:t>– </a:t>
            </a:r>
            <a:r>
              <a:rPr lang="el-GR" sz="4000" dirty="0" smtClean="0">
                <a:effectLst>
                  <a:outerShdw blurRad="38100" dist="38100" dir="2700000" algn="tl">
                    <a:srgbClr val="000000">
                      <a:alpha val="43137"/>
                    </a:srgbClr>
                  </a:outerShdw>
                </a:effectLst>
              </a:rPr>
              <a:t>Επάγγελμα</a:t>
            </a:r>
            <a:br>
              <a:rPr lang="el-GR"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
            </a:r>
            <a:br>
              <a:rPr lang="en-GB" sz="4000" dirty="0" smtClean="0">
                <a:effectLst>
                  <a:outerShdw blurRad="38100" dist="38100" dir="2700000" algn="tl">
                    <a:srgbClr val="000000">
                      <a:alpha val="43137"/>
                    </a:srgbClr>
                  </a:outerShdw>
                </a:effectLst>
              </a:rPr>
            </a:br>
            <a:r>
              <a:rPr lang="el-GR" sz="2700" dirty="0" smtClean="0">
                <a:effectLst>
                  <a:outerShdw blurRad="38100" dist="38100" dir="2700000" algn="tl">
                    <a:srgbClr val="000000">
                      <a:alpha val="43137"/>
                    </a:srgbClr>
                  </a:outerShdw>
                </a:effectLst>
              </a:rPr>
              <a:t>Συνεργάστηκαν: </a:t>
            </a:r>
            <a:r>
              <a:rPr lang="el-GR" sz="2700" dirty="0" err="1" smtClean="0">
                <a:effectLst>
                  <a:outerShdw blurRad="38100" dist="38100" dir="2700000" algn="tl">
                    <a:srgbClr val="000000">
                      <a:alpha val="43137"/>
                    </a:srgbClr>
                  </a:outerShdw>
                </a:effectLst>
              </a:rPr>
              <a:t>Άντρια</a:t>
            </a:r>
            <a:r>
              <a:rPr lang="el-GR" sz="2700" dirty="0" smtClean="0">
                <a:effectLst>
                  <a:outerShdw blurRad="38100" dist="38100" dir="2700000" algn="tl">
                    <a:srgbClr val="000000">
                      <a:alpha val="43137"/>
                    </a:srgbClr>
                  </a:outerShdw>
                </a:effectLst>
              </a:rPr>
              <a:t> </a:t>
            </a:r>
            <a:r>
              <a:rPr lang="el-GR" sz="2700" dirty="0" err="1" smtClean="0">
                <a:effectLst>
                  <a:outerShdw blurRad="38100" dist="38100" dir="2700000" algn="tl">
                    <a:srgbClr val="000000">
                      <a:alpha val="43137"/>
                    </a:srgbClr>
                  </a:outerShdw>
                </a:effectLst>
              </a:rPr>
              <a:t>Κούμα</a:t>
            </a:r>
            <a:r>
              <a:rPr lang="el-GR" sz="2700" dirty="0" smtClean="0">
                <a:effectLst>
                  <a:outerShdw blurRad="38100" dist="38100" dir="2700000" algn="tl">
                    <a:srgbClr val="000000">
                      <a:alpha val="43137"/>
                    </a:srgbClr>
                  </a:outerShdw>
                </a:effectLst>
              </a:rPr>
              <a:t> – Αθανασίου</a:t>
            </a:r>
            <a:br>
              <a:rPr lang="el-GR" sz="2700" dirty="0" smtClean="0">
                <a:effectLst>
                  <a:outerShdw blurRad="38100" dist="38100" dir="2700000" algn="tl">
                    <a:srgbClr val="000000">
                      <a:alpha val="43137"/>
                    </a:srgbClr>
                  </a:outerShdw>
                </a:effectLst>
              </a:rPr>
            </a:br>
            <a:r>
              <a:rPr lang="el-GR" sz="2700" dirty="0" smtClean="0">
                <a:effectLst>
                  <a:outerShdw blurRad="38100" dist="38100" dir="2700000" algn="tl">
                    <a:srgbClr val="000000">
                      <a:alpha val="43137"/>
                    </a:srgbClr>
                  </a:outerShdw>
                </a:effectLst>
              </a:rPr>
              <a:t>Ανθή </a:t>
            </a:r>
            <a:r>
              <a:rPr lang="el-GR" sz="2700" dirty="0" err="1" smtClean="0">
                <a:effectLst>
                  <a:outerShdw blurRad="38100" dist="38100" dir="2700000" algn="tl">
                    <a:srgbClr val="000000">
                      <a:alpha val="43137"/>
                    </a:srgbClr>
                  </a:outerShdw>
                </a:effectLst>
              </a:rPr>
              <a:t>Περικλέους</a:t>
            </a:r>
            <a:r>
              <a:rPr lang="el-GR" sz="2700" dirty="0" smtClean="0">
                <a:effectLst>
                  <a:outerShdw blurRad="38100" dist="38100" dir="2700000" algn="tl">
                    <a:srgbClr val="000000">
                      <a:alpha val="43137"/>
                    </a:srgbClr>
                  </a:outerShdw>
                </a:effectLst>
              </a:rPr>
              <a:t/>
            </a:r>
            <a:br>
              <a:rPr lang="el-GR" sz="2700" dirty="0" smtClean="0">
                <a:effectLst>
                  <a:outerShdw blurRad="38100" dist="38100" dir="2700000" algn="tl">
                    <a:srgbClr val="000000">
                      <a:alpha val="43137"/>
                    </a:srgbClr>
                  </a:outerShdw>
                </a:effectLst>
              </a:rPr>
            </a:br>
            <a:r>
              <a:rPr lang="el-GR" sz="2700" dirty="0" smtClean="0">
                <a:effectLst>
                  <a:outerShdw blurRad="38100" dist="38100" dir="2700000" algn="tl">
                    <a:srgbClr val="000000">
                      <a:alpha val="43137"/>
                    </a:srgbClr>
                  </a:outerShdw>
                </a:effectLst>
              </a:rPr>
              <a:t>Γενική Επιμέλεια: </a:t>
            </a:r>
            <a:r>
              <a:rPr lang="el-GR" sz="2700" dirty="0" err="1" smtClean="0">
                <a:effectLst>
                  <a:outerShdw blurRad="38100" dist="38100" dir="2700000" algn="tl">
                    <a:srgbClr val="000000">
                      <a:alpha val="43137"/>
                    </a:srgbClr>
                  </a:outerShdw>
                </a:effectLst>
              </a:rPr>
              <a:t>Δρ</a:t>
            </a:r>
            <a:r>
              <a:rPr lang="el-GR" sz="2700" dirty="0" smtClean="0">
                <a:effectLst>
                  <a:outerShdw blurRad="38100" dist="38100" dir="2700000" algn="tl">
                    <a:srgbClr val="000000">
                      <a:alpha val="43137"/>
                    </a:srgbClr>
                  </a:outerShdw>
                </a:effectLst>
              </a:rPr>
              <a:t> </a:t>
            </a:r>
            <a:r>
              <a:rPr lang="el-GR" sz="2700" dirty="0" err="1" smtClean="0">
                <a:effectLst>
                  <a:outerShdw blurRad="38100" dist="38100" dir="2700000" algn="tl">
                    <a:srgbClr val="000000">
                      <a:alpha val="43137"/>
                    </a:srgbClr>
                  </a:outerShdw>
                </a:effectLst>
              </a:rPr>
              <a:t>Πόλα</a:t>
            </a:r>
            <a:r>
              <a:rPr lang="el-GR" sz="2700" dirty="0" smtClean="0">
                <a:effectLst>
                  <a:outerShdw blurRad="38100" dist="38100" dir="2700000" algn="tl">
                    <a:srgbClr val="000000">
                      <a:alpha val="43137"/>
                    </a:srgbClr>
                  </a:outerShdw>
                </a:effectLst>
              </a:rPr>
              <a:t> </a:t>
            </a:r>
            <a:r>
              <a:rPr lang="el-GR" sz="2700" dirty="0" err="1" smtClean="0">
                <a:effectLst>
                  <a:outerShdw blurRad="38100" dist="38100" dir="2700000" algn="tl">
                    <a:srgbClr val="000000">
                      <a:alpha val="43137"/>
                    </a:srgbClr>
                  </a:outerShdw>
                </a:effectLst>
              </a:rPr>
              <a:t>Χατζηνεοφύτου</a:t>
            </a:r>
            <a:r>
              <a:rPr lang="el-GR" sz="2700" dirty="0" smtClean="0">
                <a:effectLst>
                  <a:outerShdw blurRad="38100" dist="38100" dir="2700000" algn="tl">
                    <a:srgbClr val="000000">
                      <a:alpha val="43137"/>
                    </a:srgbClr>
                  </a:outerShdw>
                </a:effectLst>
              </a:rPr>
              <a:t>, ΠΛΕ, ΥΠΑΝ</a:t>
            </a:r>
            <a:r>
              <a:rPr lang="el-GR" sz="2700" dirty="0">
                <a:effectLst>
                  <a:outerShdw blurRad="38100" dist="38100" dir="2700000" algn="tl">
                    <a:srgbClr val="000000">
                      <a:alpha val="43137"/>
                    </a:srgbClr>
                  </a:outerShdw>
                </a:effectLst>
              </a:rPr>
              <a:t/>
            </a:r>
            <a:br>
              <a:rPr lang="el-GR" sz="2700" dirty="0">
                <a:effectLst>
                  <a:outerShdw blurRad="38100" dist="38100" dir="2700000" algn="tl">
                    <a:srgbClr val="000000">
                      <a:alpha val="43137"/>
                    </a:srgbClr>
                  </a:outerShdw>
                </a:effectLst>
              </a:rPr>
            </a:br>
            <a:endParaRPr lang="en-GB" sz="2700" dirty="0">
              <a:effectLst>
                <a:outerShdw blurRad="38100" dist="38100" dir="2700000" algn="tl">
                  <a:srgbClr val="000000">
                    <a:alpha val="43137"/>
                  </a:srgbClr>
                </a:outerShdw>
              </a:effectLst>
            </a:endParaRPr>
          </a:p>
        </p:txBody>
      </p:sp>
      <p:sp>
        <p:nvSpPr>
          <p:cNvPr id="3" name="Freeform: Shape 29">
            <a:extLst>
              <a:ext uri="{FF2B5EF4-FFF2-40B4-BE49-F238E27FC236}">
                <a16:creationId xmlns:a16="http://schemas.microsoft.com/office/drawing/2014/main" xmlns="" id="{2BE67753-EA0E-4819-8D22-0B6600CF72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534967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3</a:t>
            </a:r>
            <a:endParaRPr lang="en-GB" dirty="0"/>
          </a:p>
        </p:txBody>
      </p:sp>
      <p:sp>
        <p:nvSpPr>
          <p:cNvPr id="4" name="Content Placeholder 3"/>
          <p:cNvSpPr>
            <a:spLocks noGrp="1"/>
          </p:cNvSpPr>
          <p:nvPr>
            <p:ph sz="half" idx="2"/>
          </p:nvPr>
        </p:nvSpPr>
        <p:spPr>
          <a:xfrm>
            <a:off x="7190747" y="1252728"/>
            <a:ext cx="4313864" cy="4651116"/>
          </a:xfrm>
        </p:spPr>
        <p:style>
          <a:lnRef idx="2">
            <a:schemeClr val="accent4"/>
          </a:lnRef>
          <a:fillRef idx="1">
            <a:schemeClr val="lt1"/>
          </a:fillRef>
          <a:effectRef idx="0">
            <a:schemeClr val="accent4"/>
          </a:effectRef>
          <a:fontRef idx="minor">
            <a:schemeClr val="dk1"/>
          </a:fontRef>
        </p:style>
        <p:txBody>
          <a:bodyPr>
            <a:normAutofit/>
          </a:bodyPr>
          <a:lstStyle/>
          <a:p>
            <a:r>
              <a:rPr lang="el-GR" dirty="0"/>
              <a:t> </a:t>
            </a:r>
            <a:r>
              <a:rPr lang="el-GR" b="1" dirty="0">
                <a:effectLst>
                  <a:outerShdw blurRad="38100" dist="38100" dir="2700000" algn="tl">
                    <a:srgbClr val="000000">
                      <a:alpha val="43137"/>
                    </a:srgbClr>
                  </a:outerShdw>
                </a:effectLst>
              </a:rPr>
              <a:t>Ενδεικτικές </a:t>
            </a:r>
            <a:r>
              <a:rPr lang="el-GR" b="1" dirty="0" smtClean="0">
                <a:effectLst>
                  <a:outerShdw blurRad="38100" dist="38100" dir="2700000" algn="tl">
                    <a:srgbClr val="000000">
                      <a:alpha val="43137"/>
                    </a:srgbClr>
                  </a:outerShdw>
                </a:effectLst>
              </a:rPr>
              <a:t>ερωτήσεις </a:t>
            </a:r>
            <a:r>
              <a:rPr lang="el-GR" b="1" dirty="0" smtClean="0">
                <a:solidFill>
                  <a:schemeClr val="accent5">
                    <a:lumMod val="75000"/>
                  </a:schemeClr>
                </a:solidFill>
                <a:effectLst>
                  <a:outerShdw blurRad="38100" dist="38100" dir="2700000" algn="tl">
                    <a:srgbClr val="000000">
                      <a:alpha val="43137"/>
                    </a:srgbClr>
                  </a:outerShdw>
                </a:effectLst>
              </a:rPr>
              <a:t>(</a:t>
            </a:r>
            <a:r>
              <a:rPr lang="el-GR" b="1" dirty="0" err="1" smtClean="0">
                <a:solidFill>
                  <a:schemeClr val="accent5">
                    <a:lumMod val="75000"/>
                  </a:schemeClr>
                </a:solidFill>
                <a:effectLst>
                  <a:outerShdw blurRad="38100" dist="38100" dir="2700000" algn="tl">
                    <a:srgbClr val="000000">
                      <a:alpha val="43137"/>
                    </a:srgbClr>
                  </a:outerShdw>
                </a:effectLst>
              </a:rPr>
              <a:t>προαναγνωστικό</a:t>
            </a:r>
            <a:r>
              <a:rPr lang="el-GR" b="1" dirty="0" smtClean="0">
                <a:solidFill>
                  <a:schemeClr val="accent5">
                    <a:lumMod val="75000"/>
                  </a:schemeClr>
                </a:solidFill>
                <a:effectLst>
                  <a:outerShdw blurRad="38100" dist="38100" dir="2700000" algn="tl">
                    <a:srgbClr val="000000">
                      <a:alpha val="43137"/>
                    </a:srgbClr>
                  </a:outerShdw>
                </a:effectLst>
              </a:rPr>
              <a:t> στάδιο):</a:t>
            </a:r>
          </a:p>
          <a:p>
            <a:pPr algn="just">
              <a:buAutoNum type="arabicPeriod"/>
            </a:pPr>
            <a:r>
              <a:rPr lang="el-GR" dirty="0" smtClean="0"/>
              <a:t>Η </a:t>
            </a:r>
            <a:r>
              <a:rPr lang="el-GR" dirty="0"/>
              <a:t>εικόνα μπορεί να λειτουργήσει ως </a:t>
            </a:r>
            <a:r>
              <a:rPr lang="el-GR" dirty="0" err="1"/>
              <a:t>αφόρμηση</a:t>
            </a:r>
            <a:r>
              <a:rPr lang="el-GR" dirty="0"/>
              <a:t> για εισαγωγή στη Θεματική Ενότητα «Συζητώντας για την εργασία και το επάγγελμα». </a:t>
            </a:r>
            <a:r>
              <a:rPr lang="el-GR" dirty="0">
                <a:solidFill>
                  <a:schemeClr val="accent5">
                    <a:lumMod val="75000"/>
                  </a:schemeClr>
                </a:solidFill>
              </a:rPr>
              <a:t>Σχολιασμός εικόνας</a:t>
            </a:r>
            <a:r>
              <a:rPr lang="el-GR" dirty="0" smtClean="0"/>
              <a:t>.</a:t>
            </a:r>
          </a:p>
          <a:p>
            <a:pPr marL="0" lvl="0" indent="0" algn="just">
              <a:buNone/>
            </a:pPr>
            <a:r>
              <a:rPr lang="el-GR" dirty="0" smtClean="0"/>
              <a:t>2. Να εντοπίσετε </a:t>
            </a:r>
            <a:r>
              <a:rPr lang="el-GR" dirty="0"/>
              <a:t>το επικοινωνιακό πλαίσιο του Κειμένου 3. (Πομπός, δέκτης, σκοπός σκιτσογράφου/ γελοιογράφου</a:t>
            </a:r>
            <a:r>
              <a:rPr lang="el-GR" dirty="0" smtClean="0"/>
              <a:t>, </a:t>
            </a:r>
            <a:r>
              <a:rPr lang="el-GR" dirty="0">
                <a:solidFill>
                  <a:schemeClr val="accent5">
                    <a:lumMod val="75000"/>
                  </a:schemeClr>
                </a:solidFill>
              </a:rPr>
              <a:t>π</a:t>
            </a:r>
            <a:r>
              <a:rPr lang="el-GR" dirty="0" smtClean="0">
                <a:solidFill>
                  <a:schemeClr val="accent5">
                    <a:lumMod val="75000"/>
                  </a:schemeClr>
                </a:solidFill>
              </a:rPr>
              <a:t>οιο </a:t>
            </a:r>
            <a:r>
              <a:rPr lang="el-GR" dirty="0">
                <a:solidFill>
                  <a:schemeClr val="accent5">
                    <a:lumMod val="75000"/>
                  </a:schemeClr>
                </a:solidFill>
              </a:rPr>
              <a:t>θέμα </a:t>
            </a:r>
            <a:r>
              <a:rPr lang="el-GR" dirty="0" smtClean="0">
                <a:solidFill>
                  <a:schemeClr val="accent5">
                    <a:lumMod val="75000"/>
                  </a:schemeClr>
                </a:solidFill>
              </a:rPr>
              <a:t> </a:t>
            </a:r>
            <a:r>
              <a:rPr lang="el-GR" dirty="0">
                <a:solidFill>
                  <a:schemeClr val="accent5">
                    <a:lumMod val="75000"/>
                  </a:schemeClr>
                </a:solidFill>
              </a:rPr>
              <a:t>προβάλλεται</a:t>
            </a:r>
            <a:r>
              <a:rPr lang="el-GR" dirty="0" smtClean="0"/>
              <a:t>). Για </a:t>
            </a:r>
            <a:r>
              <a:rPr lang="el-GR" dirty="0"/>
              <a:t>την απάντησή σας μπορείτε </a:t>
            </a:r>
            <a:r>
              <a:rPr lang="el-GR" dirty="0">
                <a:solidFill>
                  <a:schemeClr val="accent5">
                    <a:lumMod val="75000"/>
                  </a:schemeClr>
                </a:solidFill>
              </a:rPr>
              <a:t>να αξιολογήσετε </a:t>
            </a:r>
            <a:r>
              <a:rPr lang="el-GR" dirty="0"/>
              <a:t>τα στοιχεία που έχετε στη διάθεσή σας.</a:t>
            </a:r>
            <a:endParaRPr lang="en-GB" dirty="0"/>
          </a:p>
          <a:p>
            <a:pPr marL="0" indent="0">
              <a:buNone/>
            </a:pPr>
            <a:endParaRPr lang="en-GB" dirty="0"/>
          </a:p>
          <a:p>
            <a:pPr marL="0" indent="0">
              <a:buNone/>
            </a:pPr>
            <a:endParaRPr lang="el-GR" dirty="0">
              <a:solidFill>
                <a:schemeClr val="tx1"/>
              </a:solidFill>
            </a:endParaRPr>
          </a:p>
          <a:p>
            <a:pPr marL="0" lvl="0" indent="0">
              <a:buNone/>
            </a:pPr>
            <a:endParaRPr lang="en-GB" dirty="0"/>
          </a:p>
          <a:p>
            <a:pPr marL="0" indent="0">
              <a:buNone/>
            </a:pPr>
            <a:endParaRPr lang="en-GB" dirty="0"/>
          </a:p>
        </p:txBody>
      </p:sp>
      <p:pic>
        <p:nvPicPr>
          <p:cNvPr id="5" name="Content Placeholder 4"/>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2039112"/>
            <a:ext cx="4021436" cy="3303943"/>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322262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3</a:t>
            </a:r>
            <a:endParaRPr lang="en-GB" dirty="0"/>
          </a:p>
        </p:txBody>
      </p:sp>
      <p:sp>
        <p:nvSpPr>
          <p:cNvPr id="4" name="Content Placeholder 3"/>
          <p:cNvSpPr>
            <a:spLocks noGrp="1"/>
          </p:cNvSpPr>
          <p:nvPr>
            <p:ph sz="half" idx="2"/>
          </p:nvPr>
        </p:nvSpPr>
        <p:spPr>
          <a:xfrm>
            <a:off x="7190747" y="1905000"/>
            <a:ext cx="4313864" cy="3998844"/>
          </a:xfrm>
        </p:spPr>
        <p:style>
          <a:lnRef idx="2">
            <a:schemeClr val="accent4"/>
          </a:lnRef>
          <a:fillRef idx="1">
            <a:schemeClr val="lt1"/>
          </a:fillRef>
          <a:effectRef idx="0">
            <a:schemeClr val="accent4"/>
          </a:effectRef>
          <a:fontRef idx="minor">
            <a:schemeClr val="dk1"/>
          </a:fontRef>
        </p:style>
        <p:txBody>
          <a:bodyPr>
            <a:normAutofit/>
          </a:bodyPr>
          <a:lstStyle/>
          <a:p>
            <a:pPr marL="0" indent="0">
              <a:buNone/>
            </a:pPr>
            <a:r>
              <a:rPr lang="el-GR" b="1" dirty="0" smtClean="0">
                <a:solidFill>
                  <a:schemeClr val="accent5">
                    <a:lumMod val="75000"/>
                  </a:schemeClr>
                </a:solidFill>
                <a:effectLst>
                  <a:outerShdw blurRad="38100" dist="38100" dir="2700000" algn="tl">
                    <a:srgbClr val="000000">
                      <a:alpha val="43137"/>
                    </a:srgbClr>
                  </a:outerShdw>
                </a:effectLst>
              </a:rPr>
              <a:t>Αναγνωστικό στάδιο</a:t>
            </a:r>
          </a:p>
          <a:p>
            <a:pPr algn="just">
              <a:buAutoNum type="arabicPeriod"/>
            </a:pPr>
            <a:r>
              <a:rPr lang="el-GR" dirty="0" smtClean="0"/>
              <a:t>Ποιους </a:t>
            </a:r>
            <a:r>
              <a:rPr lang="el-GR" dirty="0"/>
              <a:t>κώδικες επικοινωνίας χρησιμοποιεί ο πομπός του Κειμένου 3 προκειμένου να περάσει το </a:t>
            </a:r>
            <a:r>
              <a:rPr lang="el-GR" dirty="0" smtClean="0"/>
              <a:t>μήνυμ</a:t>
            </a:r>
            <a:r>
              <a:rPr lang="el-GR" dirty="0"/>
              <a:t>ά</a:t>
            </a:r>
            <a:r>
              <a:rPr lang="el-GR" dirty="0" smtClean="0"/>
              <a:t> </a:t>
            </a:r>
            <a:r>
              <a:rPr lang="el-GR" dirty="0"/>
              <a:t>του; Το κείμενο είναι </a:t>
            </a:r>
            <a:r>
              <a:rPr lang="el-GR" dirty="0" err="1"/>
              <a:t>πολυτροπικό</a:t>
            </a:r>
            <a:r>
              <a:rPr lang="el-GR" dirty="0"/>
              <a:t> ή </a:t>
            </a:r>
            <a:r>
              <a:rPr lang="el-GR" dirty="0" err="1"/>
              <a:t>μονοτροπικό</a:t>
            </a:r>
            <a:r>
              <a:rPr lang="el-GR" dirty="0"/>
              <a:t>; </a:t>
            </a:r>
            <a:r>
              <a:rPr lang="el-GR" dirty="0" smtClean="0"/>
              <a:t>Να τεκμηριώσετε την άποψή σας </a:t>
            </a:r>
            <a:r>
              <a:rPr lang="el-GR" dirty="0"/>
              <a:t>με στοιχεία από το κείμενο. </a:t>
            </a:r>
            <a:endParaRPr lang="el-GR" dirty="0" smtClean="0"/>
          </a:p>
          <a:p>
            <a:pPr algn="just">
              <a:buFont typeface="Wingdings 3" charset="2"/>
              <a:buAutoNum type="arabicPeriod"/>
            </a:pPr>
            <a:r>
              <a:rPr lang="el-GR" dirty="0">
                <a:solidFill>
                  <a:schemeClr val="accent5">
                    <a:lumMod val="75000"/>
                  </a:schemeClr>
                </a:solidFill>
              </a:rPr>
              <a:t>Για ποιο λόγο πιστεύετε </a:t>
            </a:r>
            <a:r>
              <a:rPr lang="el-GR" dirty="0"/>
              <a:t>ότι κάποιες λέξεις είναι έντονα γραμμένες</a:t>
            </a:r>
            <a:r>
              <a:rPr lang="el-GR" dirty="0" smtClean="0"/>
              <a:t>;</a:t>
            </a:r>
          </a:p>
          <a:p>
            <a:pPr algn="just">
              <a:buFont typeface="Wingdings 3" charset="2"/>
              <a:buAutoNum type="arabicPeriod"/>
            </a:pPr>
            <a:r>
              <a:rPr lang="el-GR" dirty="0"/>
              <a:t> Να </a:t>
            </a:r>
            <a:r>
              <a:rPr lang="el-GR" dirty="0">
                <a:solidFill>
                  <a:schemeClr val="accent5">
                    <a:lumMod val="75000"/>
                  </a:schemeClr>
                </a:solidFill>
              </a:rPr>
              <a:t>σχολιάσετε </a:t>
            </a:r>
            <a:r>
              <a:rPr lang="el-GR" dirty="0"/>
              <a:t>τα γραφόμενα της εικόνας.</a:t>
            </a:r>
            <a:endParaRPr lang="en-GB" dirty="0"/>
          </a:p>
          <a:p>
            <a:pPr marL="0" indent="0" algn="just">
              <a:buNone/>
            </a:pPr>
            <a:endParaRPr lang="en-GB" dirty="0"/>
          </a:p>
          <a:p>
            <a:pPr marL="0" indent="0">
              <a:buNone/>
            </a:pPr>
            <a:endParaRPr lang="el-GR" dirty="0" smtClean="0">
              <a:solidFill>
                <a:schemeClr val="tx1"/>
              </a:solidFill>
            </a:endParaRPr>
          </a:p>
          <a:p>
            <a:pPr marL="0" indent="0">
              <a:buNone/>
            </a:pPr>
            <a:endParaRPr lang="en-GB" b="1" dirty="0">
              <a:solidFill>
                <a:schemeClr val="accent5">
                  <a:lumMod val="75000"/>
                </a:schemeClr>
              </a:solidFill>
              <a:effectLst>
                <a:outerShdw blurRad="38100" dist="38100" dir="2700000" algn="tl">
                  <a:srgbClr val="000000">
                    <a:alpha val="43137"/>
                  </a:srgbClr>
                </a:outerShdw>
              </a:effectLst>
            </a:endParaRPr>
          </a:p>
        </p:txBody>
      </p:sp>
      <p:pic>
        <p:nvPicPr>
          <p:cNvPr id="5" name="Content Placeholder 4"/>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2039112"/>
            <a:ext cx="4021436" cy="3303943"/>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378011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3</a:t>
            </a:r>
            <a:endParaRPr lang="en-GB" dirty="0"/>
          </a:p>
        </p:txBody>
      </p:sp>
      <p:sp>
        <p:nvSpPr>
          <p:cNvPr id="4" name="Content Placeholder 3"/>
          <p:cNvSpPr>
            <a:spLocks noGrp="1"/>
          </p:cNvSpPr>
          <p:nvPr>
            <p:ph sz="half" idx="2"/>
          </p:nvPr>
        </p:nvSpPr>
        <p:spPr>
          <a:xfrm>
            <a:off x="7190747" y="1905000"/>
            <a:ext cx="4313864" cy="3998844"/>
          </a:xfrm>
        </p:spPr>
        <p:style>
          <a:lnRef idx="2">
            <a:schemeClr val="accent4"/>
          </a:lnRef>
          <a:fillRef idx="1">
            <a:schemeClr val="lt1"/>
          </a:fillRef>
          <a:effectRef idx="0">
            <a:schemeClr val="accent4"/>
          </a:effectRef>
          <a:fontRef idx="minor">
            <a:schemeClr val="dk1"/>
          </a:fontRef>
        </p:style>
        <p:txBody>
          <a:bodyPr/>
          <a:lstStyle/>
          <a:p>
            <a:pPr marL="0" lvl="0" indent="0">
              <a:buNone/>
            </a:pPr>
            <a:endParaRPr lang="el-GR" dirty="0" smtClean="0"/>
          </a:p>
          <a:p>
            <a:pPr marL="0" indent="0" algn="just">
              <a:buNone/>
            </a:pPr>
            <a:r>
              <a:rPr lang="el-GR" dirty="0" smtClean="0"/>
              <a:t>4. </a:t>
            </a:r>
            <a:r>
              <a:rPr lang="el-GR" dirty="0" smtClean="0">
                <a:solidFill>
                  <a:schemeClr val="accent5">
                    <a:lumMod val="75000"/>
                  </a:schemeClr>
                </a:solidFill>
              </a:rPr>
              <a:t>Γιατί</a:t>
            </a:r>
            <a:r>
              <a:rPr lang="el-GR" dirty="0" smtClean="0"/>
              <a:t> </a:t>
            </a:r>
            <a:r>
              <a:rPr lang="el-GR" dirty="0"/>
              <a:t>γίνεται χρήση β’ προσώπου και τι επιτυγχάνεται με </a:t>
            </a:r>
            <a:r>
              <a:rPr lang="el-GR" dirty="0" smtClean="0"/>
              <a:t>αυτό; </a:t>
            </a:r>
            <a:r>
              <a:rPr lang="el-GR" dirty="0">
                <a:solidFill>
                  <a:schemeClr val="accent5">
                    <a:lumMod val="75000"/>
                  </a:schemeClr>
                </a:solidFill>
              </a:rPr>
              <a:t>Ποια </a:t>
            </a:r>
            <a:r>
              <a:rPr lang="el-GR" dirty="0" smtClean="0">
                <a:solidFill>
                  <a:schemeClr val="accent5">
                    <a:lumMod val="75000"/>
                  </a:schemeClr>
                </a:solidFill>
              </a:rPr>
              <a:t>πιστεύετε </a:t>
            </a:r>
            <a:r>
              <a:rPr lang="el-GR" dirty="0" smtClean="0"/>
              <a:t>ότι είναι </a:t>
            </a:r>
            <a:r>
              <a:rPr lang="el-GR" dirty="0"/>
              <a:t>η πρόθεση του συντάκτη; </a:t>
            </a:r>
            <a:endParaRPr lang="en-GB" dirty="0"/>
          </a:p>
          <a:p>
            <a:pPr marL="0" indent="0" algn="just">
              <a:buNone/>
            </a:pPr>
            <a:r>
              <a:rPr lang="el-GR" dirty="0"/>
              <a:t> </a:t>
            </a:r>
            <a:endParaRPr lang="el-GR" dirty="0" smtClean="0"/>
          </a:p>
          <a:p>
            <a:pPr marL="0" indent="0" algn="just">
              <a:buNone/>
            </a:pPr>
            <a:r>
              <a:rPr lang="el-GR" dirty="0" smtClean="0"/>
              <a:t>5. Ποιο </a:t>
            </a:r>
            <a:r>
              <a:rPr lang="el-GR" dirty="0"/>
              <a:t>είναι το μήνυμα που θέλει να δώσει η εικόνα; </a:t>
            </a:r>
            <a:endParaRPr lang="en-GB" dirty="0"/>
          </a:p>
          <a:p>
            <a:pPr marL="0" indent="0">
              <a:buNone/>
            </a:pPr>
            <a:endParaRPr lang="en-GB" dirty="0"/>
          </a:p>
        </p:txBody>
      </p:sp>
      <p:pic>
        <p:nvPicPr>
          <p:cNvPr id="5" name="Content Placeholder 4"/>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2039112"/>
            <a:ext cx="4021436" cy="3303943"/>
          </a:xfrm>
          <a:prstGeom prst="rect">
            <a:avLst/>
          </a:prstGeom>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299620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a:t>
            </a:r>
            <a:r>
              <a:rPr lang="en-US" dirty="0" smtClean="0"/>
              <a:t>4</a:t>
            </a:r>
            <a:endParaRPr lang="en-GB" dirty="0"/>
          </a:p>
        </p:txBody>
      </p:sp>
      <p:sp>
        <p:nvSpPr>
          <p:cNvPr id="4" name="Content Placeholder 3"/>
          <p:cNvSpPr>
            <a:spLocks noGrp="1"/>
          </p:cNvSpPr>
          <p:nvPr>
            <p:ph sz="half" idx="2"/>
          </p:nvPr>
        </p:nvSpPr>
        <p:spPr/>
        <p:style>
          <a:lnRef idx="2">
            <a:schemeClr val="accent4"/>
          </a:lnRef>
          <a:fillRef idx="1">
            <a:schemeClr val="lt1"/>
          </a:fillRef>
          <a:effectRef idx="0">
            <a:schemeClr val="accent4"/>
          </a:effectRef>
          <a:fontRef idx="minor">
            <a:schemeClr val="dk1"/>
          </a:fontRef>
        </p:style>
        <p:txBody>
          <a:bodyPr/>
          <a:lstStyle/>
          <a:p>
            <a:pPr marL="0" indent="0">
              <a:buNone/>
            </a:pPr>
            <a:r>
              <a:rPr lang="el-GR" b="1" dirty="0" smtClean="0">
                <a:solidFill>
                  <a:schemeClr val="accent5">
                    <a:lumMod val="75000"/>
                  </a:schemeClr>
                </a:solidFill>
                <a:effectLst>
                  <a:outerShdw blurRad="38100" dist="38100" dir="2700000" algn="tl">
                    <a:srgbClr val="000000">
                      <a:alpha val="43137"/>
                    </a:srgbClr>
                  </a:outerShdw>
                </a:effectLst>
              </a:rPr>
              <a:t>Αναγνωστικό στάδιο</a:t>
            </a:r>
            <a:endParaRPr lang="en-GB" b="1" dirty="0">
              <a:solidFill>
                <a:schemeClr val="accent5">
                  <a:lumMod val="75000"/>
                </a:schemeClr>
              </a:solidFill>
              <a:effectLst>
                <a:outerShdw blurRad="38100" dist="38100" dir="2700000" algn="tl">
                  <a:srgbClr val="000000">
                    <a:alpha val="43137"/>
                  </a:srgbClr>
                </a:outerShdw>
              </a:effectLst>
            </a:endParaRPr>
          </a:p>
          <a:p>
            <a:pPr>
              <a:buAutoNum type="arabicPeriod"/>
            </a:pPr>
            <a:r>
              <a:rPr lang="el-GR" dirty="0" smtClean="0"/>
              <a:t>Τι </a:t>
            </a:r>
            <a:r>
              <a:rPr lang="el-GR" dirty="0"/>
              <a:t>απεικονίζει η εικόνα; </a:t>
            </a:r>
            <a:endParaRPr lang="el-GR" dirty="0" smtClean="0"/>
          </a:p>
          <a:p>
            <a:pPr marL="0" indent="0">
              <a:buNone/>
            </a:pPr>
            <a:r>
              <a:rPr lang="el-GR" b="1" dirty="0" err="1" smtClean="0">
                <a:solidFill>
                  <a:schemeClr val="accent5">
                    <a:lumMod val="75000"/>
                  </a:schemeClr>
                </a:solidFill>
                <a:effectLst>
                  <a:outerShdw blurRad="38100" dist="38100" dir="2700000" algn="tl">
                    <a:srgbClr val="000000">
                      <a:alpha val="43137"/>
                    </a:srgbClr>
                  </a:outerShdw>
                </a:effectLst>
              </a:rPr>
              <a:t>Μεταναγνωστικό</a:t>
            </a:r>
            <a:r>
              <a:rPr lang="el-GR" b="1" dirty="0" smtClean="0">
                <a:solidFill>
                  <a:schemeClr val="accent5">
                    <a:lumMod val="75000"/>
                  </a:schemeClr>
                </a:solidFill>
                <a:effectLst>
                  <a:outerShdw blurRad="38100" dist="38100" dir="2700000" algn="tl">
                    <a:srgbClr val="000000">
                      <a:alpha val="43137"/>
                    </a:srgbClr>
                  </a:outerShdw>
                </a:effectLst>
              </a:rPr>
              <a:t> στάδιο</a:t>
            </a:r>
          </a:p>
          <a:p>
            <a:pPr marL="0" indent="0" algn="just">
              <a:buNone/>
            </a:pPr>
            <a:r>
              <a:rPr lang="el-GR" dirty="0" smtClean="0">
                <a:solidFill>
                  <a:schemeClr val="tx1"/>
                </a:solidFill>
              </a:rPr>
              <a:t>1. </a:t>
            </a:r>
            <a:r>
              <a:rPr lang="el-GR" dirty="0"/>
              <a:t>Το πτυχίο μπορεί να εξασφαλίσει στους νέους την εξεύρεση εργασίας; Να γράψετε μια παράγραφο που να αναπτύσσεται είτε με </a:t>
            </a:r>
            <a:r>
              <a:rPr lang="el-GR" dirty="0">
                <a:solidFill>
                  <a:schemeClr val="accent5">
                    <a:lumMod val="75000"/>
                  </a:schemeClr>
                </a:solidFill>
              </a:rPr>
              <a:t>αιτιολόγηση είτε με παραδείγματα.</a:t>
            </a:r>
            <a:r>
              <a:rPr lang="el-GR" dirty="0"/>
              <a:t> </a:t>
            </a:r>
            <a:endParaRPr lang="en-GB" dirty="0">
              <a:solidFill>
                <a:schemeClr val="tx1"/>
              </a:solidFill>
            </a:endParaRPr>
          </a:p>
          <a:p>
            <a:pPr marL="0" indent="0">
              <a:buNone/>
            </a:pPr>
            <a:endParaRPr lang="en-GB" b="1" dirty="0">
              <a:solidFill>
                <a:schemeClr val="accent5">
                  <a:lumMod val="75000"/>
                </a:schemeClr>
              </a:solidFill>
              <a:effectLst>
                <a:outerShdw blurRad="38100" dist="38100" dir="2700000" algn="tl">
                  <a:srgbClr val="000000">
                    <a:alpha val="43137"/>
                  </a:srgbClr>
                </a:outerShdw>
              </a:effectLst>
            </a:endParaRPr>
          </a:p>
        </p:txBody>
      </p:sp>
      <p:pic>
        <p:nvPicPr>
          <p:cNvPr id="5" name="Content Placeholder 4" descr="F:\Ημερίδα_Οκτώβρης_κριτική σκέψη και γλώσσα\Κείμενα\download.jpg"/>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86000" y="2194560"/>
            <a:ext cx="3621881" cy="3709284"/>
          </a:xfrm>
          <a:prstGeom prst="rect">
            <a:avLst/>
          </a:prstGeom>
          <a:ln/>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202428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825292" y="699516"/>
            <a:ext cx="3341067" cy="2584704"/>
          </a:xfrm>
          <a:prstGeom prst="rect">
            <a:avLst/>
          </a:prstGeom>
        </p:spPr>
        <p:style>
          <a:lnRef idx="2">
            <a:schemeClr val="accent4"/>
          </a:lnRef>
          <a:fillRef idx="1">
            <a:schemeClr val="lt1"/>
          </a:fillRef>
          <a:effectRef idx="0">
            <a:schemeClr val="accent4"/>
          </a:effectRef>
          <a:fontRef idx="minor">
            <a:schemeClr val="dk1"/>
          </a:fontRef>
        </p:style>
      </p:pic>
      <p:sp>
        <p:nvSpPr>
          <p:cNvPr id="3" name="Content Placeholder 2"/>
          <p:cNvSpPr>
            <a:spLocks noGrp="1"/>
          </p:cNvSpPr>
          <p:nvPr>
            <p:ph sz="half" idx="1"/>
          </p:nvPr>
        </p:nvSpPr>
        <p:spPr>
          <a:xfrm>
            <a:off x="3217236" y="1767840"/>
            <a:ext cx="1949123" cy="3032760"/>
          </a:xfrm>
        </p:spPr>
        <p:txBody>
          <a:bodyPr/>
          <a:lstStyle/>
          <a:p>
            <a:pPr marL="0" indent="0">
              <a:buNone/>
            </a:pPr>
            <a:endParaRPr lang="el-GR" dirty="0" smtClean="0"/>
          </a:p>
          <a:p>
            <a:pPr marL="0" indent="0">
              <a:buNone/>
            </a:pPr>
            <a:endParaRPr lang="el-GR" dirty="0"/>
          </a:p>
          <a:p>
            <a:pPr marL="0" indent="0">
              <a:buNone/>
            </a:pPr>
            <a:endParaRPr lang="el-GR" dirty="0" smtClean="0"/>
          </a:p>
          <a:p>
            <a:pPr marL="0" indent="0">
              <a:buNone/>
            </a:pPr>
            <a:endParaRPr lang="el-GR" dirty="0"/>
          </a:p>
          <a:p>
            <a:pPr marL="0" indent="0">
              <a:buNone/>
            </a:pPr>
            <a:endParaRPr lang="el-GR" dirty="0" smtClean="0"/>
          </a:p>
          <a:p>
            <a:pPr marL="0" indent="0">
              <a:buNone/>
            </a:pPr>
            <a:endParaRPr lang="el-GR" dirty="0"/>
          </a:p>
          <a:p>
            <a:pPr marL="0" indent="0">
              <a:buNone/>
            </a:pPr>
            <a:endParaRPr lang="el-GR" dirty="0" smtClean="0"/>
          </a:p>
        </p:txBody>
      </p:sp>
      <p:pic>
        <p:nvPicPr>
          <p:cNvPr id="8" name="Content Placeholder 4" descr="F:\Ημερίδα_Οκτώβρης_κριτική σκέψη και γλώσσα\Κείμενα\download.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1698470" y="3432048"/>
            <a:ext cx="3467889" cy="1990344"/>
          </a:xfrm>
          <a:prstGeom prst="rect">
            <a:avLst/>
          </a:prstGeom>
          <a:ln/>
        </p:spPr>
        <p:style>
          <a:lnRef idx="2">
            <a:schemeClr val="accent2"/>
          </a:lnRef>
          <a:fillRef idx="1">
            <a:schemeClr val="lt1"/>
          </a:fillRef>
          <a:effectRef idx="0">
            <a:schemeClr val="accent2"/>
          </a:effectRef>
          <a:fontRef idx="minor">
            <a:schemeClr val="dk1"/>
          </a:fontRef>
        </p:style>
      </p:pic>
      <p:pic>
        <p:nvPicPr>
          <p:cNvPr id="9" name="Content Placeholder 4" descr="Ανεργία | ΦΩΤΟΔΕΝΤΡΟ"/>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6035040" y="509715"/>
            <a:ext cx="3565564" cy="2123757"/>
          </a:xfrm>
          <a:prstGeom prst="roundRect">
            <a:avLst>
              <a:gd name="adj" fmla="val 8594"/>
            </a:avLst>
          </a:prstGeom>
          <a:ln/>
        </p:spPr>
        <p:style>
          <a:lnRef idx="2">
            <a:schemeClr val="accent4"/>
          </a:lnRef>
          <a:fillRef idx="1">
            <a:schemeClr val="lt1"/>
          </a:fillRef>
          <a:effectRef idx="0">
            <a:schemeClr val="accent4"/>
          </a:effectRef>
          <a:fontRef idx="minor">
            <a:schemeClr val="dk1"/>
          </a:fontRef>
        </p:style>
      </p:pic>
      <p:pic>
        <p:nvPicPr>
          <p:cNvPr id="10" name="Content Placeholder 5" descr="reporter: Ανεργία και τεχνολογία στον 21ο αιώνα (Μέρος Α΄) - γράφει ο  Γιώργος Σιάμινος"/>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6151855" y="3081528"/>
            <a:ext cx="3558477" cy="2395728"/>
          </a:xfrm>
          <a:prstGeom prst="rect">
            <a:avLst/>
          </a:prstGeom>
          <a:noFill/>
          <a:ln>
            <a:solidFill>
              <a:schemeClr val="accent5">
                <a:lumMod val="75000"/>
              </a:schemeClr>
            </a:solidFill>
          </a:ln>
        </p:spPr>
      </p:pic>
    </p:spTree>
    <p:extLst>
      <p:ext uri="{BB962C8B-B14F-4D97-AF65-F5344CB8AC3E}">
        <p14:creationId xmlns:p14="http://schemas.microsoft.com/office/powerpoint/2010/main" val="222916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2589212" y="1773936"/>
            <a:ext cx="4313864" cy="2743200"/>
          </a:xfrm>
        </p:spPr>
        <p:style>
          <a:lnRef idx="2">
            <a:schemeClr val="accent4"/>
          </a:lnRef>
          <a:fillRef idx="1">
            <a:schemeClr val="lt1"/>
          </a:fillRef>
          <a:effectRef idx="0">
            <a:schemeClr val="accent4"/>
          </a:effectRef>
          <a:fontRef idx="minor">
            <a:schemeClr val="dk1"/>
          </a:fontRef>
        </p:style>
        <p:txBody>
          <a:bodyPr/>
          <a:lstStyle/>
          <a:p>
            <a:pPr marL="0" indent="0">
              <a:buNone/>
            </a:pPr>
            <a:r>
              <a:rPr lang="el-GR" b="1" dirty="0" smtClean="0">
                <a:solidFill>
                  <a:schemeClr val="accent5">
                    <a:lumMod val="75000"/>
                  </a:schemeClr>
                </a:solidFill>
                <a:effectLst>
                  <a:outerShdw blurRad="38100" dist="38100" dir="2700000" algn="tl">
                    <a:srgbClr val="000000">
                      <a:alpha val="43137"/>
                    </a:srgbClr>
                  </a:outerShdw>
                </a:effectLst>
              </a:rPr>
              <a:t>Αναγνωστικό στάδιο</a:t>
            </a:r>
          </a:p>
          <a:p>
            <a:pPr algn="just">
              <a:buAutoNum type="arabicPeriod"/>
            </a:pPr>
            <a:r>
              <a:rPr lang="el-GR" dirty="0" smtClean="0"/>
              <a:t>Αφού παρατηρήσετε τις πιο πάνω εικόνες, να γράψετε δικές σας λεζάντες.</a:t>
            </a:r>
          </a:p>
          <a:p>
            <a:pPr algn="just">
              <a:buFont typeface="Wingdings 3" charset="2"/>
              <a:buAutoNum type="arabicPeriod"/>
            </a:pPr>
            <a:r>
              <a:rPr lang="el-GR" dirty="0"/>
              <a:t> Αν βρισκόσασταν σε παρόμοια θέση πώς θα </a:t>
            </a:r>
            <a:r>
              <a:rPr lang="el-GR" dirty="0" smtClean="0"/>
              <a:t>αισθανόσασταν και </a:t>
            </a:r>
            <a:r>
              <a:rPr lang="el-GR" dirty="0" smtClean="0">
                <a:solidFill>
                  <a:schemeClr val="accent5">
                    <a:lumMod val="75000"/>
                  </a:schemeClr>
                </a:solidFill>
              </a:rPr>
              <a:t>γιατί; </a:t>
            </a:r>
            <a:endParaRPr lang="en-GB" dirty="0">
              <a:solidFill>
                <a:schemeClr val="accent5">
                  <a:lumMod val="75000"/>
                </a:schemeClr>
              </a:solidFill>
            </a:endParaRPr>
          </a:p>
          <a:p>
            <a:pPr algn="just">
              <a:buAutoNum type="arabicPeriod"/>
            </a:pPr>
            <a:endParaRPr lang="en-GB" dirty="0"/>
          </a:p>
        </p:txBody>
      </p:sp>
      <p:sp>
        <p:nvSpPr>
          <p:cNvPr id="10" name="Content Placeholder 9"/>
          <p:cNvSpPr>
            <a:spLocks noGrp="1"/>
          </p:cNvSpPr>
          <p:nvPr>
            <p:ph sz="half" idx="2"/>
          </p:nvPr>
        </p:nvSpPr>
        <p:spPr>
          <a:xfrm>
            <a:off x="7190747" y="1892808"/>
            <a:ext cx="4313864" cy="2624328"/>
          </a:xfrm>
        </p:spPr>
        <p:style>
          <a:lnRef idx="2">
            <a:schemeClr val="accent4"/>
          </a:lnRef>
          <a:fillRef idx="1">
            <a:schemeClr val="lt1"/>
          </a:fillRef>
          <a:effectRef idx="0">
            <a:schemeClr val="accent4"/>
          </a:effectRef>
          <a:fontRef idx="minor">
            <a:schemeClr val="dk1"/>
          </a:fontRef>
        </p:style>
        <p:txBody>
          <a:bodyPr/>
          <a:lstStyle/>
          <a:p>
            <a:pPr marL="0" indent="0">
              <a:buNone/>
            </a:pPr>
            <a:r>
              <a:rPr lang="el-GR" b="1" dirty="0" err="1" smtClean="0">
                <a:solidFill>
                  <a:schemeClr val="accent5">
                    <a:lumMod val="75000"/>
                  </a:schemeClr>
                </a:solidFill>
                <a:effectLst>
                  <a:outerShdw blurRad="38100" dist="38100" dir="2700000" algn="tl">
                    <a:srgbClr val="000000">
                      <a:alpha val="43137"/>
                    </a:srgbClr>
                  </a:outerShdw>
                </a:effectLst>
              </a:rPr>
              <a:t>Μεταναναγνωστικό</a:t>
            </a:r>
            <a:r>
              <a:rPr lang="el-GR" b="1" dirty="0" smtClean="0">
                <a:solidFill>
                  <a:schemeClr val="accent5">
                    <a:lumMod val="75000"/>
                  </a:schemeClr>
                </a:solidFill>
                <a:effectLst>
                  <a:outerShdw blurRad="38100" dist="38100" dir="2700000" algn="tl">
                    <a:srgbClr val="000000">
                      <a:alpha val="43137"/>
                    </a:srgbClr>
                  </a:outerShdw>
                </a:effectLst>
              </a:rPr>
              <a:t> στάδιο</a:t>
            </a:r>
          </a:p>
          <a:p>
            <a:pPr marL="0" indent="0" algn="just">
              <a:buNone/>
            </a:pPr>
            <a:r>
              <a:rPr lang="el-GR" dirty="0" smtClean="0"/>
              <a:t>1. </a:t>
            </a:r>
            <a:r>
              <a:rPr lang="el-GR" dirty="0"/>
              <a:t>Ποια εικόνα </a:t>
            </a:r>
            <a:r>
              <a:rPr lang="el-GR" dirty="0" smtClean="0"/>
              <a:t>σας </a:t>
            </a:r>
            <a:r>
              <a:rPr lang="el-GR" dirty="0">
                <a:solidFill>
                  <a:schemeClr val="accent5">
                    <a:lumMod val="75000"/>
                  </a:schemeClr>
                </a:solidFill>
              </a:rPr>
              <a:t>εκφράζει περισσότερο; </a:t>
            </a:r>
            <a:r>
              <a:rPr lang="el-GR" dirty="0"/>
              <a:t>Τεκμηριώστε την άποψη σας δίνοντας τρεις λόγους για να πείσετε τους συμμαθητές σας.</a:t>
            </a:r>
            <a:endParaRPr lang="en-GB" dirty="0"/>
          </a:p>
          <a:p>
            <a:pPr marL="0" indent="0">
              <a:buNone/>
            </a:pPr>
            <a:endParaRPr lang="en-GB" dirty="0"/>
          </a:p>
        </p:txBody>
      </p:sp>
    </p:spTree>
    <p:extLst>
      <p:ext uri="{BB962C8B-B14F-4D97-AF65-F5344CB8AC3E}">
        <p14:creationId xmlns:p14="http://schemas.microsoft.com/office/powerpoint/2010/main" val="39482366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effectLst>
                  <a:outerShdw blurRad="38100" dist="38100" dir="2700000" algn="tl">
                    <a:srgbClr val="000000">
                      <a:alpha val="43137"/>
                    </a:srgbClr>
                  </a:outerShdw>
                </a:effectLst>
              </a:rPr>
              <a:t>Κείμενο 5</a:t>
            </a:r>
            <a:endParaRPr lang="en-GB"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7126738" y="1264554"/>
            <a:ext cx="4815325" cy="5282549"/>
          </a:xfrm>
          <a:solidFill>
            <a:schemeClr val="accent4">
              <a:lumMod val="40000"/>
              <a:lumOff val="60000"/>
            </a:schemeClr>
          </a:solidFill>
        </p:spPr>
        <p:txBody>
          <a:bodyPr>
            <a:normAutofit fontScale="85000" lnSpcReduction="10000"/>
          </a:bodyPr>
          <a:lstStyle/>
          <a:p>
            <a:r>
              <a:rPr lang="el-GR" dirty="0"/>
              <a:t> </a:t>
            </a:r>
            <a:r>
              <a:rPr lang="el-GR" b="1" dirty="0">
                <a:effectLst>
                  <a:outerShdw blurRad="38100" dist="38100" dir="2700000" algn="tl">
                    <a:srgbClr val="000000">
                      <a:alpha val="43137"/>
                    </a:srgbClr>
                  </a:outerShdw>
                </a:effectLst>
              </a:rPr>
              <a:t>Ενδεικτικές ερωτήσεις: </a:t>
            </a:r>
            <a:endParaRPr lang="en-GB" dirty="0">
              <a:effectLst>
                <a:outerShdw blurRad="38100" dist="38100" dir="2700000" algn="tl">
                  <a:srgbClr val="000000">
                    <a:alpha val="43137"/>
                  </a:srgbClr>
                </a:outerShdw>
              </a:effectLst>
            </a:endParaRPr>
          </a:p>
          <a:p>
            <a:pPr marL="0" lvl="0" indent="0">
              <a:buNone/>
            </a:pPr>
            <a:r>
              <a:rPr lang="el-GR" dirty="0" smtClean="0"/>
              <a:t>1. Τι </a:t>
            </a:r>
            <a:r>
              <a:rPr lang="el-GR" dirty="0"/>
              <a:t>είδους κείμενο είναι; Να τεκμηριώσετε την απάντησή σας με ένα στοιχείο</a:t>
            </a:r>
            <a:r>
              <a:rPr lang="el-GR" dirty="0" smtClean="0"/>
              <a:t>.</a:t>
            </a:r>
          </a:p>
          <a:p>
            <a:pPr marL="0" lvl="0" indent="0">
              <a:buNone/>
            </a:pPr>
            <a:endParaRPr lang="en-GB" dirty="0"/>
          </a:p>
          <a:p>
            <a:pPr marL="0" lvl="0" indent="0">
              <a:buNone/>
            </a:pPr>
            <a:r>
              <a:rPr lang="el-GR" dirty="0"/>
              <a:t>2. Ποιο φαινόμενο παρουσιάζεται στην εικόνα;</a:t>
            </a:r>
            <a:endParaRPr lang="en-GB" dirty="0"/>
          </a:p>
          <a:p>
            <a:pPr marL="0" lvl="0" indent="0">
              <a:buNone/>
            </a:pPr>
            <a:r>
              <a:rPr lang="el-GR" dirty="0"/>
              <a:t>3. Ποιος είναι ο φορέας που διενεργεί την έρευνα </a:t>
            </a:r>
            <a:r>
              <a:rPr lang="el-GR" b="1" dirty="0">
                <a:solidFill>
                  <a:srgbClr val="002060"/>
                </a:solidFill>
              </a:rPr>
              <a:t>ποιος είναι ο σκοπός του γραφήματος </a:t>
            </a:r>
            <a:r>
              <a:rPr lang="el-GR" dirty="0"/>
              <a:t>και ποιος/οι είναι ο/οι  δέκτη/</a:t>
            </a:r>
            <a:r>
              <a:rPr lang="el-GR" dirty="0" err="1"/>
              <a:t>ες</a:t>
            </a:r>
            <a:r>
              <a:rPr lang="el-GR" dirty="0"/>
              <a:t> των πληροφοριών αυτών</a:t>
            </a:r>
            <a:r>
              <a:rPr lang="el-GR" dirty="0" smtClean="0"/>
              <a:t>;</a:t>
            </a:r>
          </a:p>
          <a:p>
            <a:pPr marL="0" lvl="0" indent="0">
              <a:buNone/>
            </a:pPr>
            <a:endParaRPr lang="en-GB" dirty="0"/>
          </a:p>
          <a:p>
            <a:pPr marL="0" lvl="0" indent="0">
              <a:buNone/>
            </a:pPr>
            <a:r>
              <a:rPr lang="el-GR" dirty="0"/>
              <a:t>4. Να συγκρίνετε τα αριθμητικά δεδομένα από το 2020 μέχρι το 2022</a:t>
            </a:r>
            <a:r>
              <a:rPr lang="el-GR" dirty="0" smtClean="0"/>
              <a:t>.</a:t>
            </a:r>
          </a:p>
          <a:p>
            <a:pPr marL="0" lvl="0" indent="0">
              <a:buNone/>
            </a:pPr>
            <a:endParaRPr lang="en-GB" dirty="0"/>
          </a:p>
          <a:p>
            <a:pPr marL="0" lvl="0" indent="0">
              <a:buNone/>
            </a:pPr>
            <a:r>
              <a:rPr lang="el-GR" dirty="0"/>
              <a:t>5. </a:t>
            </a:r>
            <a:r>
              <a:rPr lang="el-GR" b="1" dirty="0">
                <a:solidFill>
                  <a:srgbClr val="002060"/>
                </a:solidFill>
              </a:rPr>
              <a:t>Για ποιους λόγους </a:t>
            </a:r>
            <a:r>
              <a:rPr lang="el-GR" dirty="0"/>
              <a:t>πιστεύετε ότι υπάρχει η ανεργία</a:t>
            </a:r>
            <a:r>
              <a:rPr lang="el-GR" dirty="0" smtClean="0"/>
              <a:t>;</a:t>
            </a:r>
          </a:p>
          <a:p>
            <a:pPr marL="0" lvl="0" indent="0">
              <a:buNone/>
            </a:pPr>
            <a:endParaRPr lang="en-GB" dirty="0"/>
          </a:p>
          <a:p>
            <a:pPr marL="0" lvl="0" indent="0">
              <a:buNone/>
            </a:pPr>
            <a:r>
              <a:rPr lang="el-GR" dirty="0"/>
              <a:t>6. Μπορείτε να εισηγηθείτε τρόπους μείωσης του φαινομένου της ανεργίας;</a:t>
            </a:r>
            <a:endParaRPr lang="en-GB" dirty="0"/>
          </a:p>
          <a:p>
            <a:endParaRPr lang="en-GB" dirty="0"/>
          </a:p>
        </p:txBody>
      </p:sp>
      <p:pic>
        <p:nvPicPr>
          <p:cNvPr id="5" name="Content Placeholder 4" descr="Eurostat: Στο 6,6% η ανεργία στην Ευρωζώνη - Στο 4,8% στην Κύπρο"/>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09929" y="2126222"/>
            <a:ext cx="5102351" cy="3360178"/>
          </a:xfrm>
          <a:prstGeom prst="rect">
            <a:avLst/>
          </a:prstGeom>
          <a:noFill/>
          <a:ln>
            <a:noFill/>
          </a:ln>
        </p:spPr>
      </p:pic>
      <p:sp>
        <p:nvSpPr>
          <p:cNvPr id="6" name="Rectangle 5"/>
          <p:cNvSpPr/>
          <p:nvPr/>
        </p:nvSpPr>
        <p:spPr>
          <a:xfrm>
            <a:off x="1883664" y="5623560"/>
            <a:ext cx="4928616" cy="1084015"/>
          </a:xfrm>
          <a:prstGeom prst="rect">
            <a:avLst/>
          </a:prstGeom>
        </p:spPr>
        <p:txBody>
          <a:bodyPr wrap="square">
            <a:spAutoFit/>
          </a:bodyPr>
          <a:lstStyle/>
          <a:p>
            <a:pPr algn="r">
              <a:lnSpc>
                <a:spcPct val="107000"/>
              </a:lnSpc>
              <a:spcAft>
                <a:spcPts val="800"/>
              </a:spcAft>
            </a:pPr>
            <a:r>
              <a:rPr lang="el-GR" dirty="0" err="1">
                <a:effectLst/>
                <a:latin typeface="Calibri" panose="020F0502020204030204" pitchFamily="34" charset="0"/>
                <a:ea typeface="Calibri" panose="020F0502020204030204" pitchFamily="34" charset="0"/>
                <a:cs typeface="Times New Roman" panose="02020603050405020304" pitchFamily="18" charset="0"/>
              </a:rPr>
              <a:t>Eurostat</a:t>
            </a:r>
            <a:r>
              <a:rPr lang="el-GR" dirty="0">
                <a:effectLst/>
                <a:latin typeface="Calibri" panose="020F0502020204030204" pitchFamily="34" charset="0"/>
                <a:ea typeface="Calibri" panose="020F0502020204030204" pitchFamily="34" charset="0"/>
                <a:cs typeface="Times New Roman" panose="02020603050405020304" pitchFamily="18" charset="0"/>
              </a:rPr>
              <a:t>: Στο 6,6% η ανεργία στην Ευρωζώνη - Στο 4,8% στην Κύπρο</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800"/>
              </a:spcAft>
            </a:pPr>
            <a:r>
              <a:rPr lang="el-GR" dirty="0" err="1">
                <a:effectLst/>
                <a:latin typeface="Calibri" panose="020F0502020204030204" pitchFamily="34" charset="0"/>
                <a:ea typeface="Calibri" panose="020F0502020204030204" pitchFamily="34" charset="0"/>
                <a:cs typeface="Times New Roman" panose="02020603050405020304" pitchFamily="18" charset="0"/>
              </a:rPr>
              <a:t>Ημ.λήψης</a:t>
            </a:r>
            <a:r>
              <a:rPr lang="el-GR" dirty="0">
                <a:effectLst/>
                <a:latin typeface="Calibri" panose="020F0502020204030204" pitchFamily="34" charset="0"/>
                <a:ea typeface="Calibri" panose="020F0502020204030204" pitchFamily="34" charset="0"/>
                <a:cs typeface="Times New Roman" panose="02020603050405020304" pitchFamily="18" charset="0"/>
              </a:rPr>
              <a:t> αρχείου: 29/9/2023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8449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Effect transition="in" filter="fade">
                                      <p:cBhvr>
                                        <p:cTn id="13" dur="500"/>
                                        <p:tgtEl>
                                          <p:spTgt spid="4">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500"/>
                                        <p:tgtEl>
                                          <p:spTgt spid="4">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Effect transition="in" filter="fade">
                                      <p:cBhvr>
                                        <p:cTn id="43" dur="500"/>
                                        <p:tgtEl>
                                          <p:spTgt spid="4">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
                                            <p:txEl>
                                              <p:pRg st="10" end="10"/>
                                            </p:txEl>
                                          </p:spTgt>
                                        </p:tgtEl>
                                        <p:attrNameLst>
                                          <p:attrName>style.visibility</p:attrName>
                                        </p:attrNameLst>
                                      </p:cBhvr>
                                      <p:to>
                                        <p:strVal val="visible"/>
                                      </p:to>
                                    </p:set>
                                    <p:animEffect transition="in" filter="fade">
                                      <p:cBhvr>
                                        <p:cTn id="48"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6 - Ανεργία…</a:t>
            </a:r>
            <a:endParaRPr lang="en-GB" dirty="0"/>
          </a:p>
        </p:txBody>
      </p:sp>
      <p:pic>
        <p:nvPicPr>
          <p:cNvPr id="5" name="Content Placeholder 4" descr="Ανεργία | ΦΩΤΟΔΕΝΤΡΟ"/>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441448" y="2126222"/>
            <a:ext cx="3733133" cy="3561346"/>
          </a:xfrm>
          <a:prstGeom prst="roundRect">
            <a:avLst>
              <a:gd name="adj" fmla="val 8594"/>
            </a:avLst>
          </a:prstGeom>
          <a:ln/>
        </p:spPr>
        <p:style>
          <a:lnRef idx="2">
            <a:schemeClr val="accent4"/>
          </a:lnRef>
          <a:fillRef idx="1">
            <a:schemeClr val="lt1"/>
          </a:fillRef>
          <a:effectRef idx="0">
            <a:schemeClr val="accent4"/>
          </a:effectRef>
          <a:fontRef idx="minor">
            <a:schemeClr val="dk1"/>
          </a:fontRef>
        </p:style>
      </p:pic>
    </p:spTree>
    <p:extLst>
      <p:ext uri="{BB962C8B-B14F-4D97-AF65-F5344CB8AC3E}">
        <p14:creationId xmlns:p14="http://schemas.microsoft.com/office/powerpoint/2010/main" val="302173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Κείμενα 7 και 8</a:t>
            </a:r>
            <a:endParaRPr lang="en-GB" dirty="0"/>
          </a:p>
        </p:txBody>
      </p:sp>
      <p:pic>
        <p:nvPicPr>
          <p:cNvPr id="5" name="Content Placeholder 4" descr="Το δεύτερο υψηλότερο ποσοστό ανεργίας στην ΕΕ η Ελλάδα - The Press Project  - Ειδήσεις, Αναλύσεις, Ραδιόφωνο, Τηλεόραση"/>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89213" y="2126222"/>
            <a:ext cx="4313237" cy="3844810"/>
          </a:xfrm>
          <a:prstGeom prst="rect">
            <a:avLst/>
          </a:prstGeom>
          <a:noFill/>
          <a:ln>
            <a:solidFill>
              <a:schemeClr val="accent2">
                <a:lumMod val="50000"/>
              </a:schemeClr>
            </a:solidFill>
          </a:ln>
        </p:spPr>
      </p:pic>
      <p:pic>
        <p:nvPicPr>
          <p:cNvPr id="6" name="Content Placeholder 5" descr="reporter: Ανεργία και τεχνολογία στον 21ο αιώνα (Μέρος Α΄) - γράφει ο  Γιώργος Σιάμινος"/>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191375" y="2386584"/>
            <a:ext cx="4313238" cy="3520440"/>
          </a:xfrm>
          <a:prstGeom prst="rect">
            <a:avLst/>
          </a:prstGeom>
          <a:noFill/>
          <a:ln>
            <a:solidFill>
              <a:schemeClr val="accent5">
                <a:lumMod val="75000"/>
              </a:schemeClr>
            </a:solidFill>
          </a:ln>
        </p:spPr>
      </p:pic>
    </p:spTree>
    <p:extLst>
      <p:ext uri="{BB962C8B-B14F-4D97-AF65-F5344CB8AC3E}">
        <p14:creationId xmlns:p14="http://schemas.microsoft.com/office/powerpoint/2010/main" val="136850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Κείμενα 6 και 8</a:t>
            </a:r>
            <a:endParaRPr lang="en-GB" dirty="0"/>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lstStyle/>
          <a:p>
            <a:pPr marL="0" indent="0">
              <a:buNone/>
            </a:pPr>
            <a:r>
              <a:rPr lang="el-GR" b="1" dirty="0" err="1" smtClean="0">
                <a:solidFill>
                  <a:schemeClr val="accent5">
                    <a:lumMod val="75000"/>
                  </a:schemeClr>
                </a:solidFill>
                <a:effectLst>
                  <a:outerShdw blurRad="38100" dist="38100" dir="2700000" algn="tl">
                    <a:srgbClr val="000000">
                      <a:alpha val="43137"/>
                    </a:srgbClr>
                  </a:outerShdw>
                </a:effectLst>
              </a:rPr>
              <a:t>Μεταναγνωστικό</a:t>
            </a:r>
            <a:r>
              <a:rPr lang="el-GR" b="1" dirty="0" smtClean="0">
                <a:solidFill>
                  <a:schemeClr val="accent5">
                    <a:lumMod val="75000"/>
                  </a:schemeClr>
                </a:solidFill>
                <a:effectLst>
                  <a:outerShdw blurRad="38100" dist="38100" dir="2700000" algn="tl">
                    <a:srgbClr val="000000">
                      <a:alpha val="43137"/>
                    </a:srgbClr>
                  </a:outerShdw>
                </a:effectLst>
              </a:rPr>
              <a:t> στάδιο</a:t>
            </a:r>
          </a:p>
          <a:p>
            <a:pPr marL="0" indent="0" algn="just">
              <a:buNone/>
            </a:pPr>
            <a:r>
              <a:rPr lang="el-GR" dirty="0" smtClean="0">
                <a:solidFill>
                  <a:schemeClr val="tx1"/>
                </a:solidFill>
              </a:rPr>
              <a:t>1. </a:t>
            </a:r>
            <a:r>
              <a:rPr lang="el-GR" dirty="0" smtClean="0"/>
              <a:t>Έχοντας </a:t>
            </a:r>
            <a:r>
              <a:rPr lang="el-GR" dirty="0"/>
              <a:t>υπόψη τα κείμενα 6 και 8 να κάνετε </a:t>
            </a:r>
            <a:r>
              <a:rPr lang="el-GR" dirty="0">
                <a:solidFill>
                  <a:schemeClr val="accent5">
                    <a:lumMod val="75000"/>
                  </a:schemeClr>
                </a:solidFill>
              </a:rPr>
              <a:t>διαλογική συζήτηση</a:t>
            </a:r>
            <a:r>
              <a:rPr lang="el-GR" dirty="0"/>
              <a:t>. Οι μαθητές/-</a:t>
            </a:r>
            <a:r>
              <a:rPr lang="el-GR" dirty="0" err="1"/>
              <a:t>τριες</a:t>
            </a:r>
            <a:r>
              <a:rPr lang="el-GR" dirty="0"/>
              <a:t> μπορούν να συζητήσουν τα αίτια της ανεργίας, καθώς επίσης και τις συνέπειες (</a:t>
            </a:r>
            <a:r>
              <a:rPr lang="el-GR" dirty="0">
                <a:solidFill>
                  <a:schemeClr val="accent5">
                    <a:lumMod val="75000"/>
                  </a:schemeClr>
                </a:solidFill>
              </a:rPr>
              <a:t>σε ποιον τομέα</a:t>
            </a:r>
            <a:r>
              <a:rPr lang="el-GR" dirty="0"/>
              <a:t>; π.χ.: οικονομικό; </a:t>
            </a:r>
            <a:r>
              <a:rPr lang="el-GR" dirty="0" smtClean="0"/>
              <a:t>Κοινωνικό; </a:t>
            </a:r>
            <a:r>
              <a:rPr lang="el-GR" dirty="0"/>
              <a:t>ψυχολογικό; ).</a:t>
            </a:r>
            <a:endParaRPr lang="en-GB" dirty="0"/>
          </a:p>
          <a:p>
            <a:pPr marL="0" lvl="0" indent="0" algn="just">
              <a:buNone/>
            </a:pPr>
            <a:r>
              <a:rPr lang="el-GR" dirty="0"/>
              <a:t>2. Είσαι </a:t>
            </a:r>
            <a:r>
              <a:rPr lang="el-GR" dirty="0" err="1"/>
              <a:t>παιδοβουλευτής</a:t>
            </a:r>
            <a:r>
              <a:rPr lang="el-GR" dirty="0"/>
              <a:t> στην Κυπριακή </a:t>
            </a:r>
            <a:r>
              <a:rPr lang="el-GR" dirty="0" err="1"/>
              <a:t>Παιδοβουλή</a:t>
            </a:r>
            <a:r>
              <a:rPr lang="el-GR" dirty="0"/>
              <a:t>. Συζητάς στην ολομέλεια τα τωρινά δεδομένα σχετικά με το θέμα εξεύρεσης εργασίας, καθώς επίσης και τις </a:t>
            </a:r>
            <a:r>
              <a:rPr lang="el-GR" dirty="0" smtClean="0"/>
              <a:t>πιθανές συνέπειες </a:t>
            </a:r>
            <a:r>
              <a:rPr lang="el-GR" dirty="0"/>
              <a:t>της ανεργίας </a:t>
            </a:r>
            <a:r>
              <a:rPr lang="en-GB" dirty="0" err="1"/>
              <a:t>στον</a:t>
            </a:r>
            <a:r>
              <a:rPr lang="en-GB" dirty="0"/>
              <a:t> </a:t>
            </a:r>
            <a:r>
              <a:rPr lang="en-GB" dirty="0" err="1"/>
              <a:t>οικονομικό</a:t>
            </a:r>
            <a:r>
              <a:rPr lang="en-GB" dirty="0"/>
              <a:t> και </a:t>
            </a:r>
            <a:r>
              <a:rPr lang="en-GB" dirty="0" err="1"/>
              <a:t>ψυχολογικό</a:t>
            </a:r>
            <a:r>
              <a:rPr lang="en-GB" dirty="0"/>
              <a:t> </a:t>
            </a:r>
            <a:r>
              <a:rPr lang="en-GB" dirty="0" err="1"/>
              <a:t>τομέ</a:t>
            </a:r>
            <a:r>
              <a:rPr lang="en-GB" dirty="0"/>
              <a:t>α. </a:t>
            </a:r>
          </a:p>
          <a:p>
            <a:pPr marL="0" lvl="0" indent="0" algn="just">
              <a:buNone/>
            </a:pPr>
            <a:r>
              <a:rPr lang="el-GR" dirty="0"/>
              <a:t>3. Είσαι </a:t>
            </a:r>
            <a:r>
              <a:rPr lang="el-GR" dirty="0" err="1"/>
              <a:t>παιδοβουλευτής</a:t>
            </a:r>
            <a:r>
              <a:rPr lang="el-GR" dirty="0"/>
              <a:t> στην Κυπριακή </a:t>
            </a:r>
            <a:r>
              <a:rPr lang="el-GR" dirty="0" err="1"/>
              <a:t>Παιδοβουλή</a:t>
            </a:r>
            <a:r>
              <a:rPr lang="el-GR" dirty="0"/>
              <a:t>. Αφού μιλήσεις για τις συνέπειες της ανεργίας </a:t>
            </a:r>
            <a:r>
              <a:rPr lang="en-GB" dirty="0" err="1"/>
              <a:t>στον</a:t>
            </a:r>
            <a:r>
              <a:rPr lang="en-GB" dirty="0"/>
              <a:t> </a:t>
            </a:r>
            <a:r>
              <a:rPr lang="en-GB" dirty="0" err="1"/>
              <a:t>οικονομικό</a:t>
            </a:r>
            <a:r>
              <a:rPr lang="en-GB" dirty="0"/>
              <a:t> και </a:t>
            </a:r>
            <a:r>
              <a:rPr lang="en-GB" dirty="0" err="1"/>
              <a:t>κοινωνικό</a:t>
            </a:r>
            <a:r>
              <a:rPr lang="en-GB" dirty="0"/>
              <a:t> </a:t>
            </a:r>
            <a:r>
              <a:rPr lang="en-GB" dirty="0" err="1"/>
              <a:t>τομέ</a:t>
            </a:r>
            <a:r>
              <a:rPr lang="en-GB" dirty="0"/>
              <a:t>α</a:t>
            </a:r>
            <a:r>
              <a:rPr lang="el-GR" dirty="0"/>
              <a:t>, </a:t>
            </a:r>
            <a:r>
              <a:rPr lang="el-GR" dirty="0">
                <a:solidFill>
                  <a:schemeClr val="accent5">
                    <a:lumMod val="75000"/>
                  </a:schemeClr>
                </a:solidFill>
              </a:rPr>
              <a:t>προτείνεις τρόπους </a:t>
            </a:r>
            <a:r>
              <a:rPr lang="el-GR" dirty="0"/>
              <a:t>για τη μείωση του φαινομένου αυτού.</a:t>
            </a:r>
            <a:endParaRPr lang="en-GB" dirty="0"/>
          </a:p>
          <a:p>
            <a:pPr marL="0" indent="0" algn="just">
              <a:buNone/>
            </a:pPr>
            <a:endParaRPr lang="en-GB" dirty="0"/>
          </a:p>
        </p:txBody>
      </p:sp>
    </p:spTree>
    <p:extLst>
      <p:ext uri="{BB962C8B-B14F-4D97-AF65-F5344CB8AC3E}">
        <p14:creationId xmlns:p14="http://schemas.microsoft.com/office/powerpoint/2010/main" val="31660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effectLst>
                  <a:outerShdw blurRad="38100" dist="38100" dir="2700000" algn="tl">
                    <a:srgbClr val="000000">
                      <a:alpha val="43137"/>
                    </a:srgbClr>
                  </a:outerShdw>
                </a:effectLst>
              </a:rPr>
              <a:t>Κείμενο 1</a:t>
            </a:r>
            <a:endParaRPr lang="en-GB"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6729984" y="512065"/>
            <a:ext cx="5367528" cy="6069804"/>
          </a:xfrm>
          <a:ln>
            <a:solidFill>
              <a:schemeClr val="accent4">
                <a:lumMod val="75000"/>
              </a:schemeClr>
            </a:solidFill>
          </a:ln>
        </p:spPr>
        <p:txBody>
          <a:bodyPr>
            <a:normAutofit fontScale="92500" lnSpcReduction="20000"/>
          </a:bodyPr>
          <a:lstStyle/>
          <a:p>
            <a:r>
              <a:rPr lang="el-GR" dirty="0"/>
              <a:t> </a:t>
            </a:r>
            <a:r>
              <a:rPr lang="el-GR" b="1" dirty="0">
                <a:effectLst>
                  <a:outerShdw blurRad="38100" dist="38100" dir="2700000" algn="tl">
                    <a:srgbClr val="000000">
                      <a:alpha val="43137"/>
                    </a:srgbClr>
                  </a:outerShdw>
                </a:effectLst>
              </a:rPr>
              <a:t>Ενδεικτικές ερωτήσεις </a:t>
            </a:r>
            <a:r>
              <a:rPr lang="el-GR" b="1" dirty="0">
                <a:solidFill>
                  <a:schemeClr val="accent4">
                    <a:lumMod val="75000"/>
                  </a:schemeClr>
                </a:solidFill>
                <a:effectLst>
                  <a:outerShdw blurRad="38100" dist="38100" dir="2700000" algn="tl">
                    <a:srgbClr val="000000">
                      <a:alpha val="43137"/>
                    </a:srgbClr>
                  </a:outerShdw>
                </a:effectLst>
              </a:rPr>
              <a:t>(</a:t>
            </a:r>
            <a:r>
              <a:rPr lang="el-GR" b="1" dirty="0" err="1">
                <a:solidFill>
                  <a:schemeClr val="accent4">
                    <a:lumMod val="75000"/>
                  </a:schemeClr>
                </a:solidFill>
                <a:effectLst>
                  <a:outerShdw blurRad="38100" dist="38100" dir="2700000" algn="tl">
                    <a:srgbClr val="000000">
                      <a:alpha val="43137"/>
                    </a:srgbClr>
                  </a:outerShdw>
                </a:effectLst>
              </a:rPr>
              <a:t>προαναγνωστικό</a:t>
            </a:r>
            <a:r>
              <a:rPr lang="el-GR" b="1" dirty="0">
                <a:solidFill>
                  <a:schemeClr val="accent4">
                    <a:lumMod val="75000"/>
                  </a:schemeClr>
                </a:solidFill>
                <a:effectLst>
                  <a:outerShdw blurRad="38100" dist="38100" dir="2700000" algn="tl">
                    <a:srgbClr val="000000">
                      <a:alpha val="43137"/>
                    </a:srgbClr>
                  </a:outerShdw>
                </a:effectLst>
              </a:rPr>
              <a:t> στάδιο):</a:t>
            </a:r>
          </a:p>
          <a:p>
            <a:pPr marL="0" indent="0">
              <a:buNone/>
            </a:pPr>
            <a:r>
              <a:rPr lang="el-GR" dirty="0"/>
              <a:t>1. Σε ποιο στάδιο μπορεί να αξιοποιηθεί η πιο πάνω εικόνα;</a:t>
            </a:r>
          </a:p>
          <a:p>
            <a:pPr marL="0" indent="0">
              <a:buNone/>
            </a:pPr>
            <a:r>
              <a:rPr lang="el-GR" dirty="0"/>
              <a:t>2. Με ποιον τρόπο μπορεί να αξιοποιηθεί;</a:t>
            </a:r>
          </a:p>
          <a:p>
            <a:pPr marL="0" indent="0">
              <a:buNone/>
            </a:pPr>
            <a:r>
              <a:rPr lang="el-GR" dirty="0"/>
              <a:t>3</a:t>
            </a:r>
            <a:r>
              <a:rPr lang="el-GR" dirty="0">
                <a:effectLst>
                  <a:outerShdw blurRad="38100" dist="38100" dir="2700000" algn="tl">
                    <a:srgbClr val="000000">
                      <a:alpha val="43137"/>
                    </a:srgbClr>
                  </a:outerShdw>
                </a:effectLst>
              </a:rPr>
              <a:t>. </a:t>
            </a:r>
            <a:r>
              <a:rPr lang="el-GR" dirty="0"/>
              <a:t>Τι βλέπετε στην εικόνα;</a:t>
            </a:r>
            <a:endParaRPr lang="en-GB" dirty="0"/>
          </a:p>
          <a:p>
            <a:pPr marL="0" lvl="0" indent="0">
              <a:buNone/>
            </a:pPr>
            <a:r>
              <a:rPr lang="el-GR" dirty="0"/>
              <a:t>4.  Πώς παρουσιάζεται η φιγούρα;</a:t>
            </a:r>
            <a:endParaRPr lang="en-GB" dirty="0"/>
          </a:p>
          <a:p>
            <a:pPr marL="0" lvl="0" indent="0">
              <a:buNone/>
            </a:pPr>
            <a:r>
              <a:rPr lang="el-GR" dirty="0"/>
              <a:t>5. Μπορείτε να </a:t>
            </a:r>
            <a:r>
              <a:rPr lang="el-GR" dirty="0">
                <a:solidFill>
                  <a:schemeClr val="accent5">
                    <a:lumMod val="75000"/>
                  </a:schemeClr>
                </a:solidFill>
              </a:rPr>
              <a:t>προβλέψετε </a:t>
            </a:r>
            <a:r>
              <a:rPr lang="el-GR" dirty="0"/>
              <a:t>το θέμα της ενότητας; </a:t>
            </a:r>
            <a:endParaRPr lang="en-GB" dirty="0"/>
          </a:p>
          <a:p>
            <a:pPr marL="0" lvl="0" indent="0">
              <a:buNone/>
            </a:pPr>
            <a:r>
              <a:rPr lang="el-GR" dirty="0"/>
              <a:t>6. </a:t>
            </a:r>
            <a:r>
              <a:rPr lang="el-GR" dirty="0">
                <a:solidFill>
                  <a:schemeClr val="accent5">
                    <a:lumMod val="75000"/>
                  </a:schemeClr>
                </a:solidFill>
              </a:rPr>
              <a:t>Ποια είναι η άποψή σας/Τι πιστεύετε </a:t>
            </a:r>
            <a:r>
              <a:rPr lang="el-GR" dirty="0"/>
              <a:t>για την επιλογή του επαγγέλματος; Είναι ένα θέμα που σας απασχολεί αυτό το διάστημα; </a:t>
            </a:r>
            <a:endParaRPr lang="en-GB" dirty="0"/>
          </a:p>
          <a:p>
            <a:pPr marL="0" indent="0">
              <a:buNone/>
            </a:pPr>
            <a:r>
              <a:rPr lang="el-GR" dirty="0"/>
              <a:t>7. Ποια επαγγέλματα, </a:t>
            </a:r>
            <a:r>
              <a:rPr lang="el-GR" dirty="0">
                <a:solidFill>
                  <a:schemeClr val="accent5">
                    <a:lumMod val="75000"/>
                  </a:schemeClr>
                </a:solidFill>
              </a:rPr>
              <a:t>κατά την άποψή σας</a:t>
            </a:r>
            <a:r>
              <a:rPr lang="el-GR" dirty="0"/>
              <a:t>, θα έχουν μεγαλύτερη ζήτηση στο εγγύς μέλλον και γιατί;  Ποια επαγγέλματα της εποχής μας θα εξαφανιστούν; </a:t>
            </a:r>
            <a:r>
              <a:rPr lang="el-GR" dirty="0">
                <a:solidFill>
                  <a:schemeClr val="accent5">
                    <a:lumMod val="75000"/>
                  </a:schemeClr>
                </a:solidFill>
              </a:rPr>
              <a:t>Γιατί άραγε;  </a:t>
            </a:r>
            <a:r>
              <a:rPr lang="el-GR" dirty="0"/>
              <a:t>Μήπως θα εμφανισθούν νέα επαγγέλματα; Εάν ναι, </a:t>
            </a:r>
            <a:r>
              <a:rPr lang="el-GR" dirty="0">
                <a:solidFill>
                  <a:schemeClr val="accent5">
                    <a:lumMod val="75000"/>
                  </a:schemeClr>
                </a:solidFill>
              </a:rPr>
              <a:t>ποια νομίζετε θα είναι;</a:t>
            </a:r>
            <a:endParaRPr lang="en-GB" dirty="0">
              <a:solidFill>
                <a:schemeClr val="accent5">
                  <a:lumMod val="75000"/>
                </a:schemeClr>
              </a:solidFill>
            </a:endParaRPr>
          </a:p>
          <a:p>
            <a:pPr marL="0" lvl="0" indent="0">
              <a:buNone/>
            </a:pPr>
            <a:r>
              <a:rPr lang="el-GR" dirty="0"/>
              <a:t>8. Τι ονομάζουμε επαγγέλματα του μέλλοντος; (Κατάθεση και συλλογή απόψεων των μαθητών/</a:t>
            </a:r>
            <a:r>
              <a:rPr lang="en-GB" dirty="0"/>
              <a:t>-</a:t>
            </a:r>
            <a:r>
              <a:rPr lang="el-GR" dirty="0"/>
              <a:t>τριών μέσω της τεχνικής της </a:t>
            </a:r>
            <a:r>
              <a:rPr lang="el-GR" dirty="0" err="1">
                <a:solidFill>
                  <a:schemeClr val="accent5">
                    <a:lumMod val="75000"/>
                  </a:schemeClr>
                </a:solidFill>
              </a:rPr>
              <a:t>ιδεοθύελλας</a:t>
            </a:r>
            <a:r>
              <a:rPr lang="el-GR" dirty="0"/>
              <a:t> σχετικά με τις κύριες ιδέες που προβλέπεται ότι περιέχει το κείμενο).</a:t>
            </a:r>
            <a:endParaRPr lang="en-GB" dirty="0"/>
          </a:p>
          <a:p>
            <a:pPr marL="0" indent="0">
              <a:buNone/>
            </a:pPr>
            <a:endParaRPr lang="en-GB" dirty="0"/>
          </a:p>
        </p:txBody>
      </p:sp>
      <p:pic>
        <p:nvPicPr>
          <p:cNvPr id="5" name="Content Placeholder 4" descr="Επιλογή επαγγέλματος… μία από τις κρισιμότερες αποφάσεις στη ζωή μας |  ΠΡΩΤΟ-ΤΥΠΟΣ"/>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408177" y="1325880"/>
            <a:ext cx="4965192" cy="4168458"/>
          </a:xfrm>
          <a:prstGeom prst="rect">
            <a:avLst/>
          </a:prstGeom>
          <a:noFill/>
          <a:ln>
            <a:solidFill>
              <a:schemeClr val="accent3">
                <a:lumMod val="60000"/>
                <a:lumOff val="40000"/>
              </a:schemeClr>
            </a:solidFill>
          </a:ln>
        </p:spPr>
      </p:pic>
      <p:sp>
        <p:nvSpPr>
          <p:cNvPr id="6" name="Rectangle 5"/>
          <p:cNvSpPr/>
          <p:nvPr/>
        </p:nvSpPr>
        <p:spPr>
          <a:xfrm rot="10800000" flipV="1">
            <a:off x="914399" y="5475113"/>
            <a:ext cx="5679282" cy="1380634"/>
          </a:xfrm>
          <a:prstGeom prst="rect">
            <a:avLst/>
          </a:prstGeom>
        </p:spPr>
        <p:txBody>
          <a:bodyPr wrap="square">
            <a:spAutoFit/>
          </a:bodyPr>
          <a:lstStyle/>
          <a:p>
            <a:pPr algn="r">
              <a:lnSpc>
                <a:spcPct val="107000"/>
              </a:lnSpc>
              <a:spcAft>
                <a:spcPts val="800"/>
              </a:spcAft>
            </a:pPr>
            <a:r>
              <a:rPr lang="el-GR"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https://schoolpress.sch.gr/prototypos/%CE%B5%CF%80%CE%B9%CE%BB%CE%BF%CE%B3%CE%AE-%CE%B5%CF%80%CE%B1%CE%B3%CE%B3%CE%AD%CE%BB%CE%BC%CE%B1%CF%84%CE%BF%CF%82-%CE%BC%CE%AF%CE%B1-%CE%B1%CF%80%CF%8C-%CF%84%CE%B9%CF%82-%CE%BA%CF%81%CE%B9/</a:t>
            </a: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800"/>
              </a:spcAft>
            </a:pPr>
            <a:r>
              <a:rPr lang="el-GR" sz="1200" dirty="0" err="1">
                <a:effectLst/>
                <a:latin typeface="Calibri" panose="020F0502020204030204" pitchFamily="34" charset="0"/>
                <a:ea typeface="Calibri" panose="020F0502020204030204" pitchFamily="34" charset="0"/>
                <a:cs typeface="Times New Roman" panose="02020603050405020304" pitchFamily="18" charset="0"/>
              </a:rPr>
              <a:t>Ημ</a:t>
            </a:r>
            <a:r>
              <a:rPr lang="el-GR" sz="1200" dirty="0">
                <a:effectLst/>
                <a:latin typeface="Calibri" panose="020F0502020204030204" pitchFamily="34" charset="0"/>
                <a:ea typeface="Calibri" panose="020F0502020204030204" pitchFamily="34" charset="0"/>
                <a:cs typeface="Times New Roman" panose="02020603050405020304" pitchFamily="18" charset="0"/>
              </a:rPr>
              <a:t>. Λήψης αρχείου: 27/9/2023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74476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5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Effect transition="in" filter="fade">
                                      <p:cBhvr>
                                        <p:cTn id="47" dur="500"/>
                                        <p:tgtEl>
                                          <p:spTgt spid="4">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Effect transition="in" filter="fade">
                                      <p:cBhvr>
                                        <p:cTn id="52" dur="500"/>
                                        <p:tgtEl>
                                          <p:spTgt spid="4">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Effect transition="in" filter="fade">
                                      <p:cBhvr>
                                        <p:cTn id="5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3">
              <a:lumMod val="20000"/>
              <a:lumOff val="80000"/>
            </a:schemeClr>
          </a:solidFill>
          <a:effectLst>
            <a:glow rad="63500">
              <a:schemeClr val="accent3">
                <a:satMod val="175000"/>
                <a:alpha val="40000"/>
              </a:schemeClr>
            </a:glow>
          </a:effectLst>
        </p:spPr>
        <p:txBody>
          <a:bodyPr/>
          <a:lstStyle/>
          <a:p>
            <a:pPr marL="0" indent="0" algn="ctr">
              <a:buNone/>
            </a:pPr>
            <a:endParaRPr lang="el-GR" b="1" dirty="0">
              <a:effectLst>
                <a:outerShdw blurRad="38100" dist="38100" dir="2700000" algn="tl">
                  <a:srgbClr val="000000">
                    <a:alpha val="43137"/>
                  </a:srgbClr>
                </a:outerShdw>
              </a:effectLst>
            </a:endParaRPr>
          </a:p>
          <a:p>
            <a:pPr marL="0" indent="0" algn="ctr">
              <a:buNone/>
            </a:pPr>
            <a:endParaRPr lang="el-GR" b="1" dirty="0">
              <a:effectLst>
                <a:outerShdw blurRad="38100" dist="38100" dir="2700000" algn="tl">
                  <a:srgbClr val="000000">
                    <a:alpha val="43137"/>
                  </a:srgbClr>
                </a:outerShdw>
              </a:effectLst>
            </a:endParaRPr>
          </a:p>
          <a:p>
            <a:pPr marL="0" indent="0" algn="ctr">
              <a:buNone/>
            </a:pPr>
            <a:endParaRPr lang="el-GR" b="1" dirty="0">
              <a:effectLst>
                <a:outerShdw blurRad="38100" dist="38100" dir="2700000" algn="tl">
                  <a:srgbClr val="000000">
                    <a:alpha val="43137"/>
                  </a:srgbClr>
                </a:outerShdw>
              </a:effectLst>
            </a:endParaRPr>
          </a:p>
          <a:p>
            <a:pPr marL="0" indent="0" algn="ctr">
              <a:buNone/>
            </a:pPr>
            <a:endParaRPr lang="el-GR" b="1" dirty="0">
              <a:effectLst>
                <a:outerShdw blurRad="38100" dist="38100" dir="2700000" algn="tl">
                  <a:srgbClr val="000000">
                    <a:alpha val="43137"/>
                  </a:srgbClr>
                </a:outerShdw>
              </a:effectLst>
            </a:endParaRPr>
          </a:p>
          <a:p>
            <a:pPr marL="0" indent="0" algn="ctr">
              <a:buNone/>
            </a:pPr>
            <a:r>
              <a:rPr lang="el-GR" sz="2800" b="1" dirty="0">
                <a:effectLst>
                  <a:outerShdw blurRad="38100" dist="38100" dir="2700000" algn="tl">
                    <a:srgbClr val="000000">
                      <a:alpha val="43137"/>
                    </a:srgbClr>
                  </a:outerShdw>
                </a:effectLst>
              </a:rPr>
              <a:t>Σας ευχαριστούμε για τη συνεργασία!!!</a:t>
            </a:r>
            <a:endParaRPr lang="en-GB"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54159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effectLst>
                  <a:outerShdw blurRad="38100" dist="38100" dir="2700000" algn="tl">
                    <a:srgbClr val="000000">
                      <a:alpha val="43137"/>
                    </a:srgbClr>
                  </a:outerShdw>
                </a:effectLst>
              </a:rPr>
              <a:t>Κείμενο 1</a:t>
            </a:r>
            <a:endParaRPr lang="en-GB"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6729984" y="512065"/>
            <a:ext cx="5367528" cy="6069804"/>
          </a:xfrm>
          <a:ln>
            <a:solidFill>
              <a:schemeClr val="accent4">
                <a:lumMod val="75000"/>
              </a:schemeClr>
            </a:solidFill>
          </a:ln>
        </p:spPr>
        <p:txBody>
          <a:bodyPr>
            <a:normAutofit/>
          </a:bodyPr>
          <a:lstStyle/>
          <a:p>
            <a:r>
              <a:rPr lang="el-GR" dirty="0"/>
              <a:t> </a:t>
            </a:r>
            <a:r>
              <a:rPr lang="el-GR" b="1" dirty="0">
                <a:effectLst>
                  <a:outerShdw blurRad="38100" dist="38100" dir="2700000" algn="tl">
                    <a:srgbClr val="000000">
                      <a:alpha val="43137"/>
                    </a:srgbClr>
                  </a:outerShdw>
                </a:effectLst>
              </a:rPr>
              <a:t>Ενδεικτικές ερωτήσεις </a:t>
            </a:r>
            <a:r>
              <a:rPr lang="el-GR" b="1" dirty="0">
                <a:solidFill>
                  <a:schemeClr val="accent4">
                    <a:lumMod val="75000"/>
                  </a:schemeClr>
                </a:solidFill>
                <a:effectLst>
                  <a:outerShdw blurRad="38100" dist="38100" dir="2700000" algn="tl">
                    <a:srgbClr val="000000">
                      <a:alpha val="43137"/>
                    </a:srgbClr>
                  </a:outerShdw>
                </a:effectLst>
              </a:rPr>
              <a:t>(</a:t>
            </a:r>
            <a:r>
              <a:rPr lang="el-GR" b="1" dirty="0" err="1">
                <a:solidFill>
                  <a:schemeClr val="accent4">
                    <a:lumMod val="75000"/>
                  </a:schemeClr>
                </a:solidFill>
                <a:effectLst>
                  <a:outerShdw blurRad="38100" dist="38100" dir="2700000" algn="tl">
                    <a:srgbClr val="000000">
                      <a:alpha val="43137"/>
                    </a:srgbClr>
                  </a:outerShdw>
                </a:effectLst>
              </a:rPr>
              <a:t>προαναγνωστικό</a:t>
            </a:r>
            <a:r>
              <a:rPr lang="el-GR" b="1" dirty="0">
                <a:solidFill>
                  <a:schemeClr val="accent4">
                    <a:lumMod val="75000"/>
                  </a:schemeClr>
                </a:solidFill>
                <a:effectLst>
                  <a:outerShdw blurRad="38100" dist="38100" dir="2700000" algn="tl">
                    <a:srgbClr val="000000">
                      <a:alpha val="43137"/>
                    </a:srgbClr>
                  </a:outerShdw>
                </a:effectLst>
              </a:rPr>
              <a:t> στάδιο):</a:t>
            </a:r>
          </a:p>
          <a:p>
            <a:pPr marL="0" indent="0" algn="just">
              <a:buNone/>
            </a:pPr>
            <a:r>
              <a:rPr lang="el-GR" dirty="0"/>
              <a:t>9</a:t>
            </a:r>
            <a:r>
              <a:rPr lang="el-GR" dirty="0" smtClean="0"/>
              <a:t>. Αφού γράψω στον πίνακα τη λέξη </a:t>
            </a:r>
            <a:r>
              <a:rPr lang="el-GR" dirty="0" smtClean="0">
                <a:solidFill>
                  <a:schemeClr val="accent5">
                    <a:lumMod val="75000"/>
                  </a:schemeClr>
                </a:solidFill>
              </a:rPr>
              <a:t>Επάγγελμα, </a:t>
            </a:r>
            <a:r>
              <a:rPr lang="el-GR" dirty="0" smtClean="0">
                <a:solidFill>
                  <a:schemeClr val="tx1"/>
                </a:solidFill>
              </a:rPr>
              <a:t>ζητώ από τους μαθητές να πουν τι σκέφτονται. Οι σκέψεις τους καταγράφονται</a:t>
            </a:r>
            <a:r>
              <a:rPr lang="el-GR" dirty="0">
                <a:solidFill>
                  <a:schemeClr val="tx1"/>
                </a:solidFill>
              </a:rPr>
              <a:t> </a:t>
            </a:r>
            <a:r>
              <a:rPr lang="el-GR" dirty="0" smtClean="0">
                <a:solidFill>
                  <a:schemeClr val="tx1"/>
                </a:solidFill>
              </a:rPr>
              <a:t>στον πίνακα από τον/την εκπαιδευτικό.</a:t>
            </a:r>
          </a:p>
          <a:p>
            <a:pPr marL="0" indent="0" algn="just">
              <a:buNone/>
            </a:pPr>
            <a:r>
              <a:rPr lang="el-GR" dirty="0" smtClean="0">
                <a:solidFill>
                  <a:schemeClr val="tx1"/>
                </a:solidFill>
              </a:rPr>
              <a:t>10. Προσπάθεια ορισμού της λέξης Επάγγελμα από τους μαθητές. </a:t>
            </a:r>
            <a:r>
              <a:rPr lang="el-GR" dirty="0" smtClean="0"/>
              <a:t>Αφού </a:t>
            </a:r>
            <a:r>
              <a:rPr lang="el-GR" dirty="0"/>
              <a:t>ολοκληρωθεί η προσπάθεια από τους μαθητές, θα συμβουλευτούμε το λεξικό.</a:t>
            </a:r>
            <a:endParaRPr lang="el-GR" dirty="0" smtClean="0">
              <a:solidFill>
                <a:schemeClr val="tx1"/>
              </a:solidFill>
            </a:endParaRPr>
          </a:p>
          <a:p>
            <a:pPr marL="0" indent="0">
              <a:buNone/>
            </a:pPr>
            <a:endParaRPr lang="el-GR" dirty="0" smtClean="0">
              <a:solidFill>
                <a:schemeClr val="tx1"/>
              </a:solidFill>
            </a:endParaRPr>
          </a:p>
          <a:p>
            <a:pPr marL="0" indent="0">
              <a:buNone/>
            </a:pPr>
            <a:endParaRPr lang="en-GB" dirty="0">
              <a:solidFill>
                <a:schemeClr val="accent5">
                  <a:lumMod val="75000"/>
                </a:schemeClr>
              </a:solidFill>
            </a:endParaRPr>
          </a:p>
        </p:txBody>
      </p:sp>
      <p:pic>
        <p:nvPicPr>
          <p:cNvPr id="5" name="Content Placeholder 4" descr="Επιλογή επαγγέλματος… μία από τις κρισιμότερες αποφάσεις στη ζωή μας |  ΠΡΩΤΟ-ΤΥΠΟΣ"/>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408177" y="1325880"/>
            <a:ext cx="4965192" cy="4168458"/>
          </a:xfrm>
          <a:prstGeom prst="rect">
            <a:avLst/>
          </a:prstGeom>
          <a:noFill/>
          <a:ln>
            <a:solidFill>
              <a:schemeClr val="accent3">
                <a:lumMod val="60000"/>
                <a:lumOff val="40000"/>
              </a:schemeClr>
            </a:solidFill>
          </a:ln>
        </p:spPr>
      </p:pic>
      <p:sp>
        <p:nvSpPr>
          <p:cNvPr id="6" name="Rectangle 5"/>
          <p:cNvSpPr/>
          <p:nvPr/>
        </p:nvSpPr>
        <p:spPr>
          <a:xfrm rot="10800000" flipV="1">
            <a:off x="914399" y="5475113"/>
            <a:ext cx="5679282" cy="1380634"/>
          </a:xfrm>
          <a:prstGeom prst="rect">
            <a:avLst/>
          </a:prstGeom>
        </p:spPr>
        <p:txBody>
          <a:bodyPr wrap="square">
            <a:spAutoFit/>
          </a:bodyPr>
          <a:lstStyle/>
          <a:p>
            <a:pPr algn="r">
              <a:lnSpc>
                <a:spcPct val="107000"/>
              </a:lnSpc>
              <a:spcAft>
                <a:spcPts val="800"/>
              </a:spcAft>
            </a:pPr>
            <a:r>
              <a:rPr lang="el-GR"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https://schoolpress.sch.gr/prototypos/%CE%B5%CF%80%CE%B9%CE%BB%CE%BF%CE%B3%CE%AE-%CE%B5%CF%80%CE%B1%CE%B3%CE%B3%CE%AD%CE%BB%CE%BC%CE%B1%CF%84%CE%BF%CF%82-%CE%BC%CE%AF%CE%B1-%CE%B1%CF%80%CF%8C-%CF%84%CE%B9%CF%82-%CE%BA%CF%81%CE%B9/</a:t>
            </a: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800"/>
              </a:spcAft>
            </a:pPr>
            <a:r>
              <a:rPr lang="el-GR" sz="1200" dirty="0" err="1">
                <a:effectLst/>
                <a:latin typeface="Calibri" panose="020F0502020204030204" pitchFamily="34" charset="0"/>
                <a:ea typeface="Calibri" panose="020F0502020204030204" pitchFamily="34" charset="0"/>
                <a:cs typeface="Times New Roman" panose="02020603050405020304" pitchFamily="18" charset="0"/>
              </a:rPr>
              <a:t>Ημ</a:t>
            </a:r>
            <a:r>
              <a:rPr lang="el-GR" sz="1200" dirty="0">
                <a:effectLst/>
                <a:latin typeface="Calibri" panose="020F0502020204030204" pitchFamily="34" charset="0"/>
                <a:ea typeface="Calibri" panose="020F0502020204030204" pitchFamily="34" charset="0"/>
                <a:cs typeface="Times New Roman" panose="02020603050405020304" pitchFamily="18" charset="0"/>
              </a:rPr>
              <a:t>. Λήψης αρχείου: 27/9/2023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56104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effectLst>
                  <a:outerShdw blurRad="38100" dist="38100" dir="2700000" algn="tl">
                    <a:srgbClr val="000000">
                      <a:alpha val="43137"/>
                    </a:srgbClr>
                  </a:outerShdw>
                </a:effectLst>
              </a:rPr>
              <a:t>Κείμενο 2</a:t>
            </a:r>
            <a:r>
              <a:rPr lang="el-GR" dirty="0"/>
              <a:t>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a:xfrm>
            <a:off x="768096" y="1600200"/>
            <a:ext cx="10736516" cy="5111496"/>
          </a:xfrm>
        </p:spPr>
        <p:txBody>
          <a:bodyPr>
            <a:normAutofit fontScale="92500" lnSpcReduction="20000"/>
          </a:bodyPr>
          <a:lstStyle/>
          <a:p>
            <a:r>
              <a:rPr lang="el-GR" dirty="0"/>
              <a:t> </a:t>
            </a:r>
            <a:r>
              <a:rPr lang="el-GR" b="1" dirty="0">
                <a:effectLst>
                  <a:outerShdw blurRad="38100" dist="38100" dir="2700000" algn="tl">
                    <a:srgbClr val="000000">
                      <a:alpha val="43137"/>
                    </a:srgbClr>
                  </a:outerShdw>
                </a:effectLst>
              </a:rPr>
              <a:t>Ενδεικτικές ερωτήσεις:</a:t>
            </a:r>
          </a:p>
          <a:p>
            <a:pPr marL="0" indent="0">
              <a:buNone/>
            </a:pPr>
            <a:r>
              <a:rPr lang="el-GR" b="1" dirty="0"/>
              <a:t>Ερωτήσεις </a:t>
            </a:r>
            <a:r>
              <a:rPr lang="el-GR" b="1" dirty="0" err="1">
                <a:solidFill>
                  <a:schemeClr val="accent5">
                    <a:lumMod val="75000"/>
                  </a:schemeClr>
                </a:solidFill>
              </a:rPr>
              <a:t>προαναγνωστικού</a:t>
            </a:r>
            <a:r>
              <a:rPr lang="el-GR" b="1" dirty="0">
                <a:solidFill>
                  <a:schemeClr val="accent5">
                    <a:lumMod val="75000"/>
                  </a:schemeClr>
                </a:solidFill>
              </a:rPr>
              <a:t> τύπου </a:t>
            </a:r>
            <a:r>
              <a:rPr lang="el-GR" b="1" dirty="0"/>
              <a:t>(σε περίπτωση που η εικόνα 1 συνοδεύει το κείμενο 1): </a:t>
            </a:r>
            <a:endParaRPr lang="en-GB" dirty="0"/>
          </a:p>
          <a:p>
            <a:pPr lvl="0">
              <a:buAutoNum type="arabicPeriod"/>
            </a:pPr>
            <a:r>
              <a:rPr lang="el-GR" dirty="0" smtClean="0">
                <a:solidFill>
                  <a:schemeClr val="accent5">
                    <a:lumMod val="75000"/>
                  </a:schemeClr>
                </a:solidFill>
              </a:rPr>
              <a:t>Πώς </a:t>
            </a:r>
            <a:r>
              <a:rPr lang="el-GR" dirty="0">
                <a:solidFill>
                  <a:schemeClr val="accent5">
                    <a:lumMod val="75000"/>
                  </a:schemeClr>
                </a:solidFill>
              </a:rPr>
              <a:t>συνδέονται </a:t>
            </a:r>
            <a:r>
              <a:rPr lang="el-GR" dirty="0"/>
              <a:t>τα δύο κείμενα (Κείμενο 1 – εικόνα - και Κείμενο 2); Με ποιον τρόπο συνομιλούν τα δύο κείμενα; </a:t>
            </a:r>
            <a:endParaRPr lang="el-GR" dirty="0" smtClean="0"/>
          </a:p>
          <a:p>
            <a:pPr marL="0" lvl="0" indent="0">
              <a:buNone/>
            </a:pPr>
            <a:endParaRPr lang="en-GB" dirty="0"/>
          </a:p>
          <a:p>
            <a:pPr marL="0" lvl="0" indent="0">
              <a:buNone/>
            </a:pPr>
            <a:r>
              <a:rPr lang="el-GR" dirty="0"/>
              <a:t>2. Έχοντας υπόψη τον τίτλο του Κειμένου 2, </a:t>
            </a:r>
            <a:r>
              <a:rPr lang="el-GR" dirty="0" smtClean="0">
                <a:solidFill>
                  <a:schemeClr val="accent5">
                    <a:lumMod val="75000"/>
                  </a:schemeClr>
                </a:solidFill>
              </a:rPr>
              <a:t>ποια πιστεύετε ότι </a:t>
            </a:r>
            <a:r>
              <a:rPr lang="el-GR" dirty="0">
                <a:solidFill>
                  <a:schemeClr val="accent5">
                    <a:lumMod val="75000"/>
                  </a:schemeClr>
                </a:solidFill>
              </a:rPr>
              <a:t>είναι η πρόθεση </a:t>
            </a:r>
            <a:r>
              <a:rPr lang="el-GR" dirty="0"/>
              <a:t>της συγγραφέως; </a:t>
            </a:r>
            <a:endParaRPr lang="el-GR" dirty="0" smtClean="0"/>
          </a:p>
          <a:p>
            <a:pPr marL="0" lvl="0" indent="0">
              <a:buNone/>
            </a:pPr>
            <a:endParaRPr lang="en-GB" dirty="0"/>
          </a:p>
          <a:p>
            <a:pPr marL="0" lvl="0" indent="0">
              <a:buNone/>
            </a:pPr>
            <a:r>
              <a:rPr lang="el-GR" dirty="0"/>
              <a:t>3. Ερωτήματα σχετικά με τον τίτλο του κειμένου (περιεχόμενο, στίξη, κυριολεξία κ.ά</a:t>
            </a:r>
            <a:r>
              <a:rPr lang="el-GR" dirty="0" smtClean="0"/>
              <a:t>.)       </a:t>
            </a:r>
            <a:r>
              <a:rPr lang="el-GR" dirty="0" smtClean="0">
                <a:solidFill>
                  <a:schemeClr val="accent5">
                    <a:lumMod val="75000"/>
                  </a:schemeClr>
                </a:solidFill>
              </a:rPr>
              <a:t>Ποια πιστεύετε</a:t>
            </a:r>
            <a:r>
              <a:rPr lang="el-GR" dirty="0" smtClean="0"/>
              <a:t> ότι είναι η χρήση του ερωτηματικού; </a:t>
            </a:r>
            <a:r>
              <a:rPr lang="el-GR" dirty="0" smtClean="0">
                <a:solidFill>
                  <a:schemeClr val="accent5">
                    <a:lumMod val="75000"/>
                  </a:schemeClr>
                </a:solidFill>
              </a:rPr>
              <a:t>Τι θέλει  να πετύχει </a:t>
            </a:r>
            <a:r>
              <a:rPr lang="el-GR" dirty="0" smtClean="0"/>
              <a:t>η συγγραφέας;</a:t>
            </a:r>
          </a:p>
          <a:p>
            <a:pPr marL="0" lvl="0" indent="0">
              <a:buNone/>
            </a:pPr>
            <a:endParaRPr lang="en-GB" dirty="0"/>
          </a:p>
          <a:p>
            <a:pPr marL="0" lvl="0" indent="0">
              <a:buNone/>
            </a:pPr>
            <a:r>
              <a:rPr lang="el-GR" dirty="0"/>
              <a:t>4. Ερωτήματα σχετικά με το επικοινωνιακό πλαίσιο του κειμένου (συγγραφέας, </a:t>
            </a:r>
            <a:r>
              <a:rPr lang="el-GR" dirty="0" err="1"/>
              <a:t>κειμενικό</a:t>
            </a:r>
            <a:r>
              <a:rPr lang="el-GR" dirty="0"/>
              <a:t> είδος, τόπος δημοσίευσης, ημερομηνία δημοσίευσης</a:t>
            </a:r>
            <a:r>
              <a:rPr lang="el-GR" dirty="0" smtClean="0"/>
              <a:t>)</a:t>
            </a:r>
          </a:p>
          <a:p>
            <a:pPr marL="0" lvl="0" indent="0">
              <a:buNone/>
            </a:pPr>
            <a:endParaRPr lang="en-GB" dirty="0"/>
          </a:p>
          <a:p>
            <a:pPr marL="0" lvl="0" indent="0">
              <a:buNone/>
            </a:pPr>
            <a:r>
              <a:rPr lang="el-GR" dirty="0"/>
              <a:t>5. Ερωτήματα/υποθέσεις/προσδοκίες </a:t>
            </a:r>
            <a:r>
              <a:rPr lang="el-GR" dirty="0">
                <a:solidFill>
                  <a:schemeClr val="accent5">
                    <a:lumMod val="75000"/>
                  </a:schemeClr>
                </a:solidFill>
              </a:rPr>
              <a:t>για τον σκοπό της συγγραφέως </a:t>
            </a:r>
            <a:r>
              <a:rPr lang="el-GR" dirty="0"/>
              <a:t>σε σχέση με το μέσο δημοσίευσης, τους αποδέκτες του κειμένου κ.ά.</a:t>
            </a:r>
            <a:endParaRPr lang="en-GB" dirty="0"/>
          </a:p>
          <a:p>
            <a:pPr marL="0" indent="0">
              <a:buNone/>
            </a:pPr>
            <a:r>
              <a:rPr lang="el-GR" dirty="0"/>
              <a:t> </a:t>
            </a:r>
            <a:endParaRPr lang="en-GB" dirty="0"/>
          </a:p>
          <a:p>
            <a:pPr marL="0" indent="0">
              <a:buNone/>
            </a:pPr>
            <a:endParaRPr lang="en-GB" b="1" dirty="0">
              <a:effectLst>
                <a:outerShdw blurRad="38100" dist="38100" dir="2700000" algn="tl">
                  <a:srgbClr val="000000">
                    <a:alpha val="43137"/>
                  </a:srgbClr>
                </a:outerShdw>
              </a:effectLst>
            </a:endParaRPr>
          </a:p>
        </p:txBody>
      </p:sp>
      <p:cxnSp>
        <p:nvCxnSpPr>
          <p:cNvPr id="6" name="Straight Arrow Connector 5"/>
          <p:cNvCxnSpPr/>
          <p:nvPr/>
        </p:nvCxnSpPr>
        <p:spPr>
          <a:xfrm>
            <a:off x="9400032" y="3954780"/>
            <a:ext cx="320040" cy="9144"/>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3012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2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p:txBody>
          <a:bodyPr>
            <a:normAutofit/>
          </a:bodyPr>
          <a:lstStyle/>
          <a:p>
            <a:r>
              <a:rPr lang="el-GR" dirty="0"/>
              <a:t> </a:t>
            </a:r>
            <a:r>
              <a:rPr lang="en-GB" b="1" dirty="0" err="1"/>
              <a:t>Ερωτήσεις</a:t>
            </a:r>
            <a:r>
              <a:rPr lang="en-GB" b="1" dirty="0"/>
              <a:t> </a:t>
            </a:r>
            <a:r>
              <a:rPr lang="en-GB" b="1" dirty="0">
                <a:solidFill>
                  <a:schemeClr val="accent5">
                    <a:lumMod val="75000"/>
                  </a:schemeClr>
                </a:solidFill>
              </a:rPr>
              <a:t>ανα</a:t>
            </a:r>
            <a:r>
              <a:rPr lang="en-GB" b="1" dirty="0" err="1">
                <a:solidFill>
                  <a:schemeClr val="accent5">
                    <a:lumMod val="75000"/>
                  </a:schemeClr>
                </a:solidFill>
              </a:rPr>
              <a:t>γνωστικού</a:t>
            </a:r>
            <a:r>
              <a:rPr lang="en-GB" b="1" dirty="0">
                <a:solidFill>
                  <a:schemeClr val="accent5">
                    <a:lumMod val="75000"/>
                  </a:schemeClr>
                </a:solidFill>
              </a:rPr>
              <a:t> </a:t>
            </a:r>
            <a:r>
              <a:rPr lang="en-GB" b="1" dirty="0" err="1">
                <a:solidFill>
                  <a:schemeClr val="accent5">
                    <a:lumMod val="75000"/>
                  </a:schemeClr>
                </a:solidFill>
              </a:rPr>
              <a:t>στ</a:t>
            </a:r>
            <a:r>
              <a:rPr lang="en-GB" b="1" dirty="0">
                <a:solidFill>
                  <a:schemeClr val="accent5">
                    <a:lumMod val="75000"/>
                  </a:schemeClr>
                </a:solidFill>
              </a:rPr>
              <a:t>αδίου:</a:t>
            </a:r>
            <a:endParaRPr lang="en-GB" dirty="0">
              <a:solidFill>
                <a:schemeClr val="accent5">
                  <a:lumMod val="75000"/>
                </a:schemeClr>
              </a:solidFill>
            </a:endParaRPr>
          </a:p>
          <a:p>
            <a:pPr marL="0" lvl="0" indent="0">
              <a:buNone/>
            </a:pPr>
            <a:r>
              <a:rPr lang="el-GR" b="1" dirty="0">
                <a:effectLst>
                  <a:outerShdw blurRad="38100" dist="38100" dir="2700000" algn="tl">
                    <a:srgbClr val="000000">
                      <a:alpha val="43137"/>
                    </a:srgbClr>
                  </a:outerShdw>
                </a:effectLst>
              </a:rPr>
              <a:t> Α.</a:t>
            </a:r>
            <a:r>
              <a:rPr lang="el-GR" dirty="0"/>
              <a:t> Ερωτήματα σχετικά με την κατανόηση και την επεξεργασία του κειμένου σε περιεχόμενο και μορφή (σημασιολογικό και πραγματολογικό επίπεδο).</a:t>
            </a:r>
            <a:endParaRPr lang="en-GB" dirty="0"/>
          </a:p>
          <a:p>
            <a:pPr marL="0" lvl="0" indent="0">
              <a:buNone/>
            </a:pPr>
            <a:r>
              <a:rPr lang="el-GR" dirty="0"/>
              <a:t>1. Ποιοι είναι οι σημαντικοί προσωπικοί παράγοντες που πρέπει να ληφθούν υπόψη για τον επαγγελματικό προσανατολισμό των εφήβων;</a:t>
            </a:r>
            <a:endParaRPr lang="en-GB" dirty="0"/>
          </a:p>
          <a:p>
            <a:pPr marL="0" lvl="0" indent="0">
              <a:buNone/>
            </a:pPr>
            <a:r>
              <a:rPr lang="el-GR" dirty="0"/>
              <a:t>2. Να καταγράψετε τους κύριους ατομικούς παράγοντες που πρέπει να ληφθούν υπόψη για τον επαγγελματικό προσανατολισμό των εφήβων.</a:t>
            </a:r>
            <a:endParaRPr lang="en-GB" dirty="0"/>
          </a:p>
          <a:p>
            <a:pPr marL="0" lvl="0" indent="0">
              <a:buNone/>
            </a:pPr>
            <a:r>
              <a:rPr lang="el-GR" dirty="0"/>
              <a:t>3. </a:t>
            </a:r>
            <a:r>
              <a:rPr lang="el-GR" dirty="0">
                <a:solidFill>
                  <a:schemeClr val="accent5">
                    <a:lumMod val="75000"/>
                  </a:schemeClr>
                </a:solidFill>
              </a:rPr>
              <a:t>Να εξηγήσετε με δικά σας λόγια </a:t>
            </a:r>
            <a:r>
              <a:rPr lang="el-GR" dirty="0"/>
              <a:t>έναν κύριο παράγοντα που πρέπει να ληφθεί υπόψη για τον επαγγελματικό προσανατολισμό των εφήβων.</a:t>
            </a:r>
            <a:endParaRPr lang="en-GB" dirty="0"/>
          </a:p>
        </p:txBody>
      </p:sp>
    </p:spTree>
    <p:extLst>
      <p:ext uri="{BB962C8B-B14F-4D97-AF65-F5344CB8AC3E}">
        <p14:creationId xmlns:p14="http://schemas.microsoft.com/office/powerpoint/2010/main" val="411870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2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p:txBody>
          <a:bodyPr>
            <a:normAutofit/>
          </a:bodyPr>
          <a:lstStyle/>
          <a:p>
            <a:r>
              <a:rPr lang="el-GR" dirty="0"/>
              <a:t> </a:t>
            </a:r>
            <a:r>
              <a:rPr lang="en-GB" b="1" dirty="0" err="1"/>
              <a:t>Ερωτήσεις</a:t>
            </a:r>
            <a:r>
              <a:rPr lang="en-GB" b="1" dirty="0"/>
              <a:t> </a:t>
            </a:r>
            <a:r>
              <a:rPr lang="en-GB" b="1" dirty="0">
                <a:solidFill>
                  <a:schemeClr val="accent5">
                    <a:lumMod val="75000"/>
                  </a:schemeClr>
                </a:solidFill>
              </a:rPr>
              <a:t>ανα</a:t>
            </a:r>
            <a:r>
              <a:rPr lang="en-GB" b="1" dirty="0" err="1">
                <a:solidFill>
                  <a:schemeClr val="accent5">
                    <a:lumMod val="75000"/>
                  </a:schemeClr>
                </a:solidFill>
              </a:rPr>
              <a:t>γνωστικού</a:t>
            </a:r>
            <a:r>
              <a:rPr lang="en-GB" b="1" dirty="0">
                <a:solidFill>
                  <a:schemeClr val="accent5">
                    <a:lumMod val="75000"/>
                  </a:schemeClr>
                </a:solidFill>
              </a:rPr>
              <a:t> </a:t>
            </a:r>
            <a:r>
              <a:rPr lang="en-GB" b="1" dirty="0" err="1">
                <a:solidFill>
                  <a:schemeClr val="accent5">
                    <a:lumMod val="75000"/>
                  </a:schemeClr>
                </a:solidFill>
              </a:rPr>
              <a:t>στ</a:t>
            </a:r>
            <a:r>
              <a:rPr lang="en-GB" b="1" dirty="0">
                <a:solidFill>
                  <a:schemeClr val="accent5">
                    <a:lumMod val="75000"/>
                  </a:schemeClr>
                </a:solidFill>
              </a:rPr>
              <a:t>αδίου:</a:t>
            </a:r>
            <a:endParaRPr lang="en-GB" dirty="0">
              <a:solidFill>
                <a:schemeClr val="accent5">
                  <a:lumMod val="75000"/>
                </a:schemeClr>
              </a:solidFill>
            </a:endParaRPr>
          </a:p>
          <a:p>
            <a:pPr marL="0" indent="0">
              <a:buNone/>
            </a:pPr>
            <a:r>
              <a:rPr lang="el-GR" b="1" dirty="0">
                <a:effectLst>
                  <a:outerShdw blurRad="38100" dist="38100" dir="2700000" algn="tl">
                    <a:srgbClr val="000000">
                      <a:alpha val="43137"/>
                    </a:srgbClr>
                  </a:outerShdw>
                </a:effectLst>
              </a:rPr>
              <a:t>Β.</a:t>
            </a:r>
            <a:r>
              <a:rPr lang="el-GR" dirty="0"/>
              <a:t> </a:t>
            </a:r>
            <a:r>
              <a:rPr lang="en-GB" dirty="0" err="1"/>
              <a:t>Ερωτήμ</a:t>
            </a:r>
            <a:r>
              <a:rPr lang="en-GB" dirty="0"/>
              <a:t>ατα σχετικά με την κατανόηση του περιεχομένου (ο/η μαθητής/</a:t>
            </a:r>
            <a:r>
              <a:rPr lang="el-GR" dirty="0"/>
              <a:t>-</a:t>
            </a:r>
            <a:r>
              <a:rPr lang="en-GB" dirty="0" err="1"/>
              <a:t>τρι</a:t>
            </a:r>
            <a:r>
              <a:rPr lang="en-GB" dirty="0"/>
              <a:t>α επιβεβαιώνει ή όχι τις προσδοκίες του/της, αξιολογεί τις απόψεις του</a:t>
            </a:r>
            <a:r>
              <a:rPr lang="el-GR" dirty="0"/>
              <a:t>/της</a:t>
            </a:r>
            <a:r>
              <a:rPr lang="en-GB" dirty="0"/>
              <a:t> συγγραφέ</a:t>
            </a:r>
            <a:r>
              <a:rPr lang="el-GR" dirty="0"/>
              <a:t>ως</a:t>
            </a:r>
            <a:r>
              <a:rPr lang="en-GB" dirty="0"/>
              <a:t>).</a:t>
            </a:r>
            <a:endParaRPr lang="el-GR" dirty="0"/>
          </a:p>
          <a:p>
            <a:pPr marL="0" lvl="0" indent="0" algn="just">
              <a:buNone/>
            </a:pPr>
            <a:r>
              <a:rPr lang="el-GR" dirty="0"/>
              <a:t>4. «Οι δεξιότητες είναι το πρώτο στοιχείο του εφήβου το οποίο συνήθως λαμβάνουμε υπόψη όταν συζητάμε για τον επαγγελματικό του προσανατολισμό». Αφού </a:t>
            </a:r>
            <a:r>
              <a:rPr lang="el-GR" b="1" dirty="0">
                <a:solidFill>
                  <a:schemeClr val="accent5">
                    <a:lumMod val="75000"/>
                  </a:schemeClr>
                </a:solidFill>
              </a:rPr>
              <a:t>σχολιάσετε</a:t>
            </a:r>
            <a:r>
              <a:rPr lang="el-GR" dirty="0"/>
              <a:t> την πιο πάνω πρόταση, </a:t>
            </a:r>
            <a:r>
              <a:rPr lang="el-GR" b="1" dirty="0">
                <a:solidFill>
                  <a:schemeClr val="accent5">
                    <a:lumMod val="75000"/>
                  </a:schemeClr>
                </a:solidFill>
              </a:rPr>
              <a:t>να γράψετε (διατυπώσετε) την άποψή σας</a:t>
            </a:r>
            <a:r>
              <a:rPr lang="el-GR" dirty="0">
                <a:solidFill>
                  <a:schemeClr val="accent5">
                    <a:lumMod val="75000"/>
                  </a:schemeClr>
                </a:solidFill>
              </a:rPr>
              <a:t> </a:t>
            </a:r>
            <a:r>
              <a:rPr lang="el-GR" dirty="0"/>
              <a:t>για το θέμα αυτό (αν οι δεξιότητες είναι σημαντικές για την επιλογή ενός επαγγέλματος).</a:t>
            </a:r>
            <a:endParaRPr lang="en-GB" dirty="0"/>
          </a:p>
          <a:p>
            <a:pPr marL="0" lvl="0" indent="0">
              <a:buNone/>
            </a:pPr>
            <a:r>
              <a:rPr lang="el-GR" dirty="0"/>
              <a:t>5. Να δώσετε έναν δικό σας τίτλο, ο οποίος να σχετίζεται με το περιεχόμενο του κειμένου.</a:t>
            </a:r>
            <a:endParaRPr lang="en-GB" dirty="0"/>
          </a:p>
          <a:p>
            <a:pPr marL="0" indent="0">
              <a:buNone/>
            </a:pPr>
            <a:endParaRPr lang="en-GB" dirty="0"/>
          </a:p>
        </p:txBody>
      </p:sp>
    </p:spTree>
    <p:extLst>
      <p:ext uri="{BB962C8B-B14F-4D97-AF65-F5344CB8AC3E}">
        <p14:creationId xmlns:p14="http://schemas.microsoft.com/office/powerpoint/2010/main" val="103659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2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p:txBody>
          <a:bodyPr>
            <a:normAutofit/>
          </a:bodyPr>
          <a:lstStyle/>
          <a:p>
            <a:r>
              <a:rPr lang="el-GR" dirty="0"/>
              <a:t> </a:t>
            </a:r>
            <a:r>
              <a:rPr lang="en-GB" b="1" dirty="0" err="1"/>
              <a:t>Ερωτήσεις</a:t>
            </a:r>
            <a:r>
              <a:rPr lang="en-GB" b="1" dirty="0"/>
              <a:t> </a:t>
            </a:r>
            <a:r>
              <a:rPr lang="en-GB" b="1" dirty="0">
                <a:solidFill>
                  <a:schemeClr val="accent5">
                    <a:lumMod val="75000"/>
                  </a:schemeClr>
                </a:solidFill>
              </a:rPr>
              <a:t>ανα</a:t>
            </a:r>
            <a:r>
              <a:rPr lang="en-GB" b="1" dirty="0" err="1">
                <a:solidFill>
                  <a:schemeClr val="accent5">
                    <a:lumMod val="75000"/>
                  </a:schemeClr>
                </a:solidFill>
              </a:rPr>
              <a:t>γνωστικού</a:t>
            </a:r>
            <a:r>
              <a:rPr lang="en-GB" b="1" dirty="0">
                <a:solidFill>
                  <a:schemeClr val="accent5">
                    <a:lumMod val="75000"/>
                  </a:schemeClr>
                </a:solidFill>
              </a:rPr>
              <a:t> </a:t>
            </a:r>
            <a:r>
              <a:rPr lang="en-GB" b="1" dirty="0" err="1">
                <a:solidFill>
                  <a:schemeClr val="accent5">
                    <a:lumMod val="75000"/>
                  </a:schemeClr>
                </a:solidFill>
              </a:rPr>
              <a:t>στ</a:t>
            </a:r>
            <a:r>
              <a:rPr lang="en-GB" b="1" dirty="0">
                <a:solidFill>
                  <a:schemeClr val="accent5">
                    <a:lumMod val="75000"/>
                  </a:schemeClr>
                </a:solidFill>
              </a:rPr>
              <a:t>αδίου:</a:t>
            </a:r>
            <a:endParaRPr lang="en-GB" dirty="0">
              <a:solidFill>
                <a:schemeClr val="accent5">
                  <a:lumMod val="75000"/>
                </a:schemeClr>
              </a:solidFill>
            </a:endParaRPr>
          </a:p>
          <a:p>
            <a:pPr marL="0" indent="0" algn="just">
              <a:buNone/>
            </a:pPr>
            <a:r>
              <a:rPr lang="el-GR" b="1" dirty="0">
                <a:effectLst>
                  <a:outerShdw blurRad="38100" dist="38100" dir="2700000" algn="tl">
                    <a:srgbClr val="000000">
                      <a:alpha val="43137"/>
                    </a:srgbClr>
                  </a:outerShdw>
                </a:effectLst>
              </a:rPr>
              <a:t>Γ.</a:t>
            </a:r>
            <a:r>
              <a:rPr lang="el-GR" dirty="0"/>
              <a:t> Ερωτήματα – δραστηριότητες σχετικά με τη γραμματική</a:t>
            </a:r>
          </a:p>
          <a:p>
            <a:pPr marL="0" lvl="0" indent="0" algn="just">
              <a:buNone/>
            </a:pPr>
            <a:r>
              <a:rPr lang="el-GR" dirty="0"/>
              <a:t>6. «και θα περνούν </a:t>
            </a:r>
            <a:r>
              <a:rPr lang="el-GR" u="sng" dirty="0"/>
              <a:t>το μεγαλύτερο</a:t>
            </a:r>
            <a:r>
              <a:rPr lang="el-GR" dirty="0"/>
              <a:t> μέρος της ζωής τους». Να αναγνωρίστε τον βαθμό επιθέτου. Ποιος είναι ο </a:t>
            </a:r>
            <a:r>
              <a:rPr lang="el-GR" dirty="0">
                <a:solidFill>
                  <a:schemeClr val="accent5">
                    <a:lumMod val="75000"/>
                  </a:schemeClr>
                </a:solidFill>
              </a:rPr>
              <a:t>ρόλος της χρήσης του</a:t>
            </a:r>
            <a:r>
              <a:rPr lang="el-GR" dirty="0"/>
              <a:t>; </a:t>
            </a:r>
            <a:endParaRPr lang="en-GB" dirty="0"/>
          </a:p>
          <a:p>
            <a:pPr marL="0" indent="0">
              <a:buNone/>
            </a:pPr>
            <a:endParaRPr lang="el-GR" dirty="0"/>
          </a:p>
          <a:p>
            <a:pPr marL="0" indent="0">
              <a:buNone/>
            </a:pPr>
            <a:endParaRPr lang="en-GB" dirty="0"/>
          </a:p>
        </p:txBody>
      </p:sp>
    </p:spTree>
    <p:extLst>
      <p:ext uri="{BB962C8B-B14F-4D97-AF65-F5344CB8AC3E}">
        <p14:creationId xmlns:p14="http://schemas.microsoft.com/office/powerpoint/2010/main" val="281892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2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p:txBody>
          <a:bodyPr>
            <a:normAutofit fontScale="92500"/>
          </a:bodyPr>
          <a:lstStyle/>
          <a:p>
            <a:r>
              <a:rPr lang="el-GR" dirty="0"/>
              <a:t> </a:t>
            </a:r>
            <a:r>
              <a:rPr lang="en-GB" b="1" dirty="0" err="1"/>
              <a:t>Ερωτήσεις</a:t>
            </a:r>
            <a:r>
              <a:rPr lang="en-GB" b="1" dirty="0"/>
              <a:t> </a:t>
            </a:r>
            <a:r>
              <a:rPr lang="el-GR" b="1" dirty="0" err="1">
                <a:solidFill>
                  <a:schemeClr val="accent5">
                    <a:lumMod val="75000"/>
                  </a:schemeClr>
                </a:solidFill>
              </a:rPr>
              <a:t>μετ</a:t>
            </a:r>
            <a:r>
              <a:rPr lang="en-GB" b="1" dirty="0">
                <a:solidFill>
                  <a:schemeClr val="accent5">
                    <a:lumMod val="75000"/>
                  </a:schemeClr>
                </a:solidFill>
              </a:rPr>
              <a:t>ανα</a:t>
            </a:r>
            <a:r>
              <a:rPr lang="en-GB" b="1" dirty="0" err="1">
                <a:solidFill>
                  <a:schemeClr val="accent5">
                    <a:lumMod val="75000"/>
                  </a:schemeClr>
                </a:solidFill>
              </a:rPr>
              <a:t>γνωστικού</a:t>
            </a:r>
            <a:r>
              <a:rPr lang="en-GB" b="1" dirty="0">
                <a:solidFill>
                  <a:schemeClr val="accent5">
                    <a:lumMod val="75000"/>
                  </a:schemeClr>
                </a:solidFill>
              </a:rPr>
              <a:t> </a:t>
            </a:r>
            <a:r>
              <a:rPr lang="en-GB" b="1" dirty="0" err="1">
                <a:solidFill>
                  <a:schemeClr val="accent5">
                    <a:lumMod val="75000"/>
                  </a:schemeClr>
                </a:solidFill>
              </a:rPr>
              <a:t>στ</a:t>
            </a:r>
            <a:r>
              <a:rPr lang="en-GB" b="1" dirty="0">
                <a:solidFill>
                  <a:schemeClr val="accent5">
                    <a:lumMod val="75000"/>
                  </a:schemeClr>
                </a:solidFill>
              </a:rPr>
              <a:t>αδίου:</a:t>
            </a:r>
            <a:endParaRPr lang="el-GR" b="1" dirty="0">
              <a:solidFill>
                <a:schemeClr val="accent5">
                  <a:lumMod val="75000"/>
                </a:schemeClr>
              </a:solidFill>
            </a:endParaRPr>
          </a:p>
          <a:p>
            <a:pPr algn="just"/>
            <a:r>
              <a:rPr lang="el-GR" dirty="0"/>
              <a:t>Δραστηριότητα κατά την οποία ο/η μαθητής/-</a:t>
            </a:r>
            <a:r>
              <a:rPr lang="el-GR" dirty="0" err="1"/>
              <a:t>τρια</a:t>
            </a:r>
            <a:r>
              <a:rPr lang="el-GR" dirty="0"/>
              <a:t> συλλέγει υλικό από το κείμενο</a:t>
            </a:r>
            <a:endParaRPr lang="en-GB" dirty="0"/>
          </a:p>
          <a:p>
            <a:pPr marL="0" indent="0" algn="just">
              <a:buNone/>
            </a:pPr>
            <a:r>
              <a:rPr lang="el-GR" dirty="0"/>
              <a:t>(π.χ. ιδέες, λεξιλόγιο), για να συντάξει ένα δικό του/της κείμενο.</a:t>
            </a:r>
            <a:endParaRPr lang="en-GB" dirty="0"/>
          </a:p>
          <a:p>
            <a:pPr marL="0" indent="0" algn="just">
              <a:buNone/>
            </a:pPr>
            <a:r>
              <a:rPr lang="el-GR" dirty="0"/>
              <a:t>1. Να γράψετε μία παράγραφο (50-70 λέξεις) σχετικά με τα κριτήρια επιλογής επαγγέλματος, αξιοποιώντας τις εξής λέξεις: προσωπικότητα, δεξιότητα, μέλλον, έφηβος, σπουδές. Προσοχή στη δομή της παραγράφου (θεματική πρόταση – λεπτομέρειες, κατακλείδα πρόταση). Τρόπος ανάπτυξης παραγράφου</a:t>
            </a:r>
            <a:r>
              <a:rPr lang="el-GR" b="1" dirty="0"/>
              <a:t>: </a:t>
            </a:r>
            <a:r>
              <a:rPr lang="el-GR" b="1" dirty="0">
                <a:solidFill>
                  <a:schemeClr val="accent5">
                    <a:lumMod val="75000"/>
                  </a:schemeClr>
                </a:solidFill>
              </a:rPr>
              <a:t>αιτιολόγηση.</a:t>
            </a:r>
            <a:endParaRPr lang="en-GB" b="1" dirty="0">
              <a:solidFill>
                <a:schemeClr val="accent5">
                  <a:lumMod val="75000"/>
                </a:schemeClr>
              </a:solidFill>
            </a:endParaRPr>
          </a:p>
          <a:p>
            <a:pPr marL="0" indent="0" algn="just">
              <a:buNone/>
            </a:pPr>
            <a:r>
              <a:rPr lang="el-GR" dirty="0"/>
              <a:t> 2. Αφού χωριστεί η τάξη σε δύο ομάδες  να κάνει διαλογική συζήτηση. Θέμα της διαλογικής συζήτησης είναι: «Χειρωνακτικά ή όχι επαγγέλματα;» Παρακαλείστε όπως οριστεί ο συντονιστής της κάθε ομάδας. Οι υπόλοιποι μαθητές να πάρουν πρώτα σημειώσεις για τα επιχειρήματα που θα αξιοποιήσουν.</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6825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Κείμενο 2  - </a:t>
            </a:r>
            <a:r>
              <a:rPr lang="el-GR" b="1" dirty="0"/>
              <a:t>Ποιο επάγγελμα να διαλέξω;</a:t>
            </a:r>
            <a:r>
              <a:rPr lang="en-GB" dirty="0"/>
              <a:t/>
            </a:r>
            <a:br>
              <a:rPr lang="en-GB" dirty="0"/>
            </a:br>
            <a:endParaRPr lang="en-GB" dirty="0"/>
          </a:p>
        </p:txBody>
      </p:sp>
      <p:sp>
        <p:nvSpPr>
          <p:cNvPr id="3" name="Content Placeholder 2"/>
          <p:cNvSpPr>
            <a:spLocks noGrp="1"/>
          </p:cNvSpPr>
          <p:nvPr>
            <p:ph idx="1"/>
          </p:nvPr>
        </p:nvSpPr>
        <p:spPr/>
        <p:txBody>
          <a:bodyPr>
            <a:normAutofit/>
          </a:bodyPr>
          <a:lstStyle/>
          <a:p>
            <a:r>
              <a:rPr lang="el-GR" dirty="0"/>
              <a:t> </a:t>
            </a:r>
            <a:r>
              <a:rPr lang="en-GB" b="1" dirty="0" err="1"/>
              <a:t>Ερωτήσεις</a:t>
            </a:r>
            <a:r>
              <a:rPr lang="en-GB" b="1" dirty="0"/>
              <a:t> </a:t>
            </a:r>
            <a:r>
              <a:rPr lang="el-GR" b="1" dirty="0" err="1">
                <a:solidFill>
                  <a:schemeClr val="accent5">
                    <a:lumMod val="75000"/>
                  </a:schemeClr>
                </a:solidFill>
              </a:rPr>
              <a:t>μετ</a:t>
            </a:r>
            <a:r>
              <a:rPr lang="en-GB" b="1" dirty="0">
                <a:solidFill>
                  <a:schemeClr val="accent5">
                    <a:lumMod val="75000"/>
                  </a:schemeClr>
                </a:solidFill>
              </a:rPr>
              <a:t>ανα</a:t>
            </a:r>
            <a:r>
              <a:rPr lang="en-GB" b="1" dirty="0" err="1">
                <a:solidFill>
                  <a:schemeClr val="accent5">
                    <a:lumMod val="75000"/>
                  </a:schemeClr>
                </a:solidFill>
              </a:rPr>
              <a:t>γνωστικού</a:t>
            </a:r>
            <a:r>
              <a:rPr lang="en-GB" b="1" dirty="0">
                <a:solidFill>
                  <a:schemeClr val="accent5">
                    <a:lumMod val="75000"/>
                  </a:schemeClr>
                </a:solidFill>
              </a:rPr>
              <a:t> </a:t>
            </a:r>
            <a:r>
              <a:rPr lang="en-GB" b="1" dirty="0" err="1">
                <a:solidFill>
                  <a:schemeClr val="accent5">
                    <a:lumMod val="75000"/>
                  </a:schemeClr>
                </a:solidFill>
              </a:rPr>
              <a:t>στ</a:t>
            </a:r>
            <a:r>
              <a:rPr lang="en-GB" b="1" dirty="0">
                <a:solidFill>
                  <a:schemeClr val="accent5">
                    <a:lumMod val="75000"/>
                  </a:schemeClr>
                </a:solidFill>
              </a:rPr>
              <a:t>αδίου:</a:t>
            </a:r>
            <a:endParaRPr lang="el-GR" b="1" dirty="0">
              <a:solidFill>
                <a:schemeClr val="accent5">
                  <a:lumMod val="75000"/>
                </a:schemeClr>
              </a:solidFill>
            </a:endParaRPr>
          </a:p>
          <a:p>
            <a:pPr marL="0" indent="0">
              <a:buNone/>
            </a:pPr>
            <a:r>
              <a:rPr lang="el-GR" dirty="0"/>
              <a:t>3. Να γράψετε ένα άρθρο το οποίο θα δημοσιευθεί στο περιοδικό του σχολείου σας με τίτλο «Το επάγγελμα των ονείρων μου…» (180-200 λέξεις).</a:t>
            </a:r>
          </a:p>
          <a:p>
            <a:pPr marL="0" indent="0">
              <a:buNone/>
            </a:pPr>
            <a:r>
              <a:rPr lang="el-GR" dirty="0"/>
              <a:t>4. Να γράψετε μία – δύο παραγράφους (60-80 λέξεις περίπου) με θέμα: «Τι προσόντα απαιτούνται για να γίνεις ένας επιτυχημένος δικηγόρος;». Στο κείμενό σας, να χρησιμοποιήσετε όσο το δυνατό περισσότερα επίθετα  από τον πιο κάτω πίνακα. Προσπαθήστε, έτσι ώστε κάποια από αυτά να βρίσκονται στον θετικό, άλλα στον συγκριτικό και άλλα υπερθετικό βαθμό!</a:t>
            </a:r>
          </a:p>
          <a:p>
            <a:pPr marL="0" indent="0">
              <a:buNone/>
            </a:pPr>
            <a:endParaRPr lang="el-GR" dirty="0"/>
          </a:p>
          <a:p>
            <a:pPr marL="0" indent="0">
              <a:buNone/>
            </a:pPr>
            <a:endParaRPr lang="en-GB" dirty="0"/>
          </a:p>
          <a:p>
            <a:pPr marL="0" indent="0">
              <a:buNone/>
            </a:pPr>
            <a:endParaRPr lang="en-GB" dirty="0"/>
          </a:p>
        </p:txBody>
      </p:sp>
      <p:pic>
        <p:nvPicPr>
          <p:cNvPr id="5" name="Picture 4"/>
          <p:cNvPicPr>
            <a:picLocks noChangeAspect="1"/>
          </p:cNvPicPr>
          <p:nvPr/>
        </p:nvPicPr>
        <p:blipFill>
          <a:blip r:embed="rId2"/>
          <a:stretch>
            <a:fillRect/>
          </a:stretch>
        </p:blipFill>
        <p:spPr>
          <a:xfrm>
            <a:off x="2688336" y="5038344"/>
            <a:ext cx="8531352" cy="1408176"/>
          </a:xfrm>
          <a:prstGeom prst="rect">
            <a:avLst/>
          </a:prstGeom>
        </p:spPr>
      </p:pic>
    </p:spTree>
    <p:extLst>
      <p:ext uri="{BB962C8B-B14F-4D97-AF65-F5344CB8AC3E}">
        <p14:creationId xmlns:p14="http://schemas.microsoft.com/office/powerpoint/2010/main" val="81305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1024</TotalTime>
  <Words>1540</Words>
  <Application>Microsoft Office PowerPoint</Application>
  <PresentationFormat>Widescreen</PresentationFormat>
  <Paragraphs>132</Paragraphs>
  <Slides>20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Century Gothic</vt:lpstr>
      <vt:lpstr>Times New Roman</vt:lpstr>
      <vt:lpstr>Wingdings 3</vt:lpstr>
      <vt:lpstr>Wisp</vt:lpstr>
      <vt:lpstr>Νεοελληνική Γλώσσα Β΄ Γυμνασίου Θεματική ενότητα: Εργασία – Επάγγελμα  Συνεργάστηκαν: Άντρια Κούμα – Αθανασίου Ανθή Περικλέους Γενική Επιμέλεια: Δρ Πόλα Χατζηνεοφύτου, ΠΛΕ, ΥΠΑΝ </vt:lpstr>
      <vt:lpstr>Κείμενο 1</vt:lpstr>
      <vt:lpstr>Κείμενο 1</vt:lpstr>
      <vt:lpstr>Κείμενο 2  - Ποιο επάγγελμα να διαλέξω; </vt:lpstr>
      <vt:lpstr>Κείμενο 2  - Ποιο επάγγελμα να διαλέξω; </vt:lpstr>
      <vt:lpstr>Κείμενο 2  - Ποιο επάγγελμα να διαλέξω; </vt:lpstr>
      <vt:lpstr>Κείμενο 2  - Ποιο επάγγελμα να διαλέξω; </vt:lpstr>
      <vt:lpstr>Κείμενο 2  - Ποιο επάγγελμα να διαλέξω; </vt:lpstr>
      <vt:lpstr>Κείμενο 2  - Ποιο επάγγελμα να διαλέξω; </vt:lpstr>
      <vt:lpstr>Κείμενο 3</vt:lpstr>
      <vt:lpstr>Κείμενο 3</vt:lpstr>
      <vt:lpstr>Κείμενο 3</vt:lpstr>
      <vt:lpstr>Κείμενο 4</vt:lpstr>
      <vt:lpstr>PowerPoint Presentation</vt:lpstr>
      <vt:lpstr>PowerPoint Presentation</vt:lpstr>
      <vt:lpstr>Κείμενο 5</vt:lpstr>
      <vt:lpstr>Κείμενο 6 - Ανεργία…</vt:lpstr>
      <vt:lpstr>Κείμενα 7 και 8</vt:lpstr>
      <vt:lpstr>Κείμενα 6 και 8</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Εργασία – Επάγγελμα Β’ Γυμνασίου</dc:title>
  <dc:creator>Andria Kouma Athanasiou</dc:creator>
  <cp:lastModifiedBy>Andria Kouma Athanasiou</cp:lastModifiedBy>
  <cp:revision>166</cp:revision>
  <cp:lastPrinted>2023-10-18T05:47:11Z</cp:lastPrinted>
  <dcterms:created xsi:type="dcterms:W3CDTF">2023-10-02T07:41:55Z</dcterms:created>
  <dcterms:modified xsi:type="dcterms:W3CDTF">2023-11-09T10:59:14Z</dcterms:modified>
</cp:coreProperties>
</file>