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63" r:id="rId4"/>
    <p:sldId id="280" r:id="rId5"/>
    <p:sldId id="271" r:id="rId6"/>
    <p:sldId id="264" r:id="rId7"/>
    <p:sldId id="285" r:id="rId8"/>
    <p:sldId id="293" r:id="rId9"/>
    <p:sldId id="304" r:id="rId10"/>
    <p:sldId id="291" r:id="rId11"/>
    <p:sldId id="294" r:id="rId12"/>
    <p:sldId id="295" r:id="rId13"/>
    <p:sldId id="296" r:id="rId14"/>
    <p:sldId id="305" r:id="rId15"/>
    <p:sldId id="292" r:id="rId16"/>
    <p:sldId id="306" r:id="rId17"/>
    <p:sldId id="283" r:id="rId18"/>
    <p:sldId id="281" r:id="rId19"/>
    <p:sldId id="282" r:id="rId20"/>
    <p:sldId id="284" r:id="rId21"/>
    <p:sldId id="287" r:id="rId22"/>
    <p:sldId id="288" r:id="rId23"/>
    <p:sldId id="289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290" r:id="rId32"/>
    <p:sldId id="286" r:id="rId33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156" autoAdjust="0"/>
  </p:normalViewPr>
  <p:slideViewPr>
    <p:cSldViewPr snapToGrid="0">
      <p:cViewPr varScale="1">
        <p:scale>
          <a:sx n="59" d="100"/>
          <a:sy n="59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93FCB-D1F1-4517-8281-6E9CFF6D7D70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86E44-E78D-4BE5-B3E2-2760D1C0B62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9892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Y" sz="1200" dirty="0" err="1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Ανάδειξη</a:t>
            </a:r>
            <a:r>
              <a:rPr lang="en-CY" sz="1200" dirty="0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Y" sz="1200" dirty="0" err="1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των</a:t>
            </a:r>
            <a:r>
              <a:rPr lang="en-CY" sz="1200" dirty="0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Y" sz="1200" dirty="0" err="1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τριών</a:t>
            </a:r>
            <a:r>
              <a:rPr lang="en-CY" sz="1200" dirty="0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</a:t>
            </a:r>
            <a:r>
              <a:rPr lang="en-CY" sz="1200" dirty="0" err="1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υλώνων</a:t>
            </a:r>
            <a:r>
              <a:rPr lang="en-CY" sz="1200" dirty="0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Y" sz="1200" dirty="0" err="1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των</a:t>
            </a:r>
            <a:r>
              <a:rPr lang="en-CY" sz="1200" dirty="0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Y" sz="1200" dirty="0" err="1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</a:t>
            </a:r>
            <a:r>
              <a:rPr lang="en-CY" sz="1200" dirty="0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αλυτικών Προγραμμάτων (συνεκτικό σώμα γνώσεων, δημοκρατικός πολίτης, δεξιότητες 21ου αιώνα) </a:t>
            </a:r>
            <a:endParaRPr lang="en-US" sz="1200" dirty="0">
              <a:solidFill>
                <a:srgbClr val="676A6C"/>
              </a:solidFill>
              <a:effectLst/>
              <a:latin typeface="Ubuntu" panose="020B05040306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Y" sz="1200" dirty="0">
                <a:solidFill>
                  <a:srgbClr val="676A6C"/>
                </a:solidFill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της σημασία που έχουν οι εξωδιδακτικές Δράσεις/Προγράμματα για την κατάκτηση γνώσεων και δεξιοτήτων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2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526660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	</a:t>
            </a:r>
          </a:p>
          <a:p>
            <a:r>
              <a:rPr lang="el-GR" dirty="0"/>
              <a:t>συμμόρφωση: ο μαθητής συμμετέχει τουλάχιστον σε ορισμένες δραστηριότητες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Πραγματισμός: ο μαθητής αποφασίζει να ενταχθεί στο σχολείο επειδή έτσι μπορεί να κερδίσει ορισμένα οφέλη</a:t>
            </a:r>
            <a:endParaRPr lang="en-CY" dirty="0"/>
          </a:p>
          <a:p>
            <a:r>
              <a:rPr lang="el-GR" dirty="0"/>
              <a:t>αντίσταση: το σχολείο γίνεται για τον μαθητή χώρος αντιπαράθεσης με την εξουσία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14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587232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Ποιες ομάδες μαθητών συναντούν τις μεγαλύτερες δυσκολίες κοινωνικοποίησης; 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16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755187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Δεν εντάσσονται σε αυτό που ονομάζεται κυρίαρχη τάξη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17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28245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Δεν εντάσσονται σε αυτό που ονομάζεται κυρίαρχη τάξη</a:t>
            </a:r>
          </a:p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18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294031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Δεν εντάσσονται σε αυτό που ονομάζεται κυρίαρχη τάξη</a:t>
            </a:r>
            <a:endParaRPr lang="en-CY" dirty="0"/>
          </a:p>
          <a:p>
            <a:r>
              <a:rPr lang="el-GR" dirty="0"/>
              <a:t>Η αξιολόγηση των μαθητών με κοινά ή παρόμοια εργαλεία με την ολομέλεια της τάξης δεν αφήνει περιθώρια για να δοθεί ιδιαίτερη έμφαση στις πτυχές του κρυφού αναλυτικού προγράμματος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19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979787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32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8437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Ποιος από τους σκοπούς τίθεται συνήθως υπό έμφαση; </a:t>
            </a:r>
          </a:p>
          <a:p>
            <a:r>
              <a:rPr lang="el-GR" dirty="0"/>
              <a:t>Μπορείτε να ανακαλέσετε περιπτώσεις που προωθήσατε κάποιον από τους άλλους δύο σκοπούς; </a:t>
            </a:r>
          </a:p>
          <a:p>
            <a:r>
              <a:rPr lang="el-GR" dirty="0"/>
              <a:t>Μπορούν να προωθηθούν επαρκώς οι άλλοι δύο σκοποί μέσα από τη συνηθισμένη διδακτική διαδικασία;</a:t>
            </a:r>
            <a:endParaRPr lang="en-US" dirty="0"/>
          </a:p>
          <a:p>
            <a:pPr marL="0" indent="0">
              <a:buFontTx/>
              <a:buNone/>
            </a:pPr>
            <a:r>
              <a:rPr lang="el-GR" dirty="0"/>
              <a:t>-προσκόλληση στα σχολικά εγχειρίδια </a:t>
            </a:r>
            <a:endParaRPr lang="en-US" dirty="0"/>
          </a:p>
          <a:p>
            <a:pPr marL="0" indent="0">
              <a:buFontTx/>
              <a:buNone/>
            </a:pPr>
            <a:r>
              <a:rPr lang="el-GR" dirty="0"/>
              <a:t>-ανάπτυξη ενός προγράμματος μαθημάτων στο επίπεδο του σχολείου; </a:t>
            </a:r>
          </a:p>
          <a:p>
            <a:pPr marL="0" indent="0">
              <a:buFontTx/>
              <a:buNone/>
            </a:pPr>
            <a:r>
              <a:rPr lang="el-GR" dirty="0"/>
              <a:t>-προσαρμογή του προγράμματος στις τοπικές ανάγκες;</a:t>
            </a:r>
          </a:p>
          <a:p>
            <a:pPr marL="0" indent="0">
              <a:buFontTx/>
              <a:buNone/>
            </a:pPr>
            <a:r>
              <a:rPr lang="el-GR" dirty="0"/>
              <a:t>-προσαρμογή στις ανάγκες συγκεκριμένων ομάδων;</a:t>
            </a:r>
          </a:p>
          <a:p>
            <a:pPr marL="0" indent="0">
              <a:buFontTx/>
              <a:buNone/>
            </a:pPr>
            <a:r>
              <a:rPr lang="el-GR" dirty="0"/>
              <a:t>-πρωτοβουλία των εκπαιδευτικών;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BD8D0-6CB6-42C2-A047-5D82CBBE2F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5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</a:t>
            </a:r>
            <a:r>
              <a:rPr lang="el-GR" baseline="0" dirty="0"/>
              <a:t> </a:t>
            </a:r>
            <a:r>
              <a:rPr lang="el-GR" dirty="0"/>
              <a:t>πολίτης δεν ορίζεται απλά ως φορέας ατομικών δικαιωμάτων, είναι</a:t>
            </a:r>
            <a:r>
              <a:rPr lang="el-GR" baseline="0" dirty="0"/>
              <a:t> </a:t>
            </a:r>
            <a:r>
              <a:rPr lang="el-GR" dirty="0"/>
              <a:t>μέλος μιας πολιτικής κοινότητας</a:t>
            </a:r>
            <a:r>
              <a:rPr lang="el-GR" baseline="0" dirty="0"/>
              <a:t> </a:t>
            </a:r>
            <a:r>
              <a:rPr lang="el-GR" dirty="0"/>
              <a:t>μέσα στην οποία καλείται να λειτουργήσει αποτελεσματικά με αυτοσεβασμό αλλά και σεβασμό για τον άλλο</a:t>
            </a:r>
            <a:endParaRPr lang="en-US" dirty="0"/>
          </a:p>
          <a:p>
            <a:r>
              <a:rPr lang="en-US" dirty="0"/>
              <a:t>Curriculum?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BD8D0-6CB6-42C2-A047-5D82CBBE2F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1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Σε ποιο βαθμό καλλιεργούνται οι δεξιότητες;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5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31953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ΜΥΘΟΙ</a:t>
            </a:r>
          </a:p>
          <a:p>
            <a:r>
              <a:rPr lang="el-GR" dirty="0"/>
              <a:t>Δημοκρατικό σχολείο</a:t>
            </a:r>
          </a:p>
          <a:p>
            <a:r>
              <a:rPr lang="el-GR" dirty="0"/>
              <a:t>Ισότητα</a:t>
            </a:r>
          </a:p>
          <a:p>
            <a:r>
              <a:rPr lang="el-GR" dirty="0"/>
              <a:t>Ολόπλευρη ανάπτυξη (ύλη-φυσική άσκηση-καλλιτεχνική έκφραση</a:t>
            </a:r>
          </a:p>
          <a:p>
            <a:r>
              <a:rPr lang="el-GR" dirty="0"/>
              <a:t>Οργάνωση σχολικού </a:t>
            </a:r>
            <a:r>
              <a:rPr lang="el-GR" dirty="0" err="1"/>
              <a:t>χωρο</a:t>
            </a:r>
            <a:r>
              <a:rPr lang="el-GR" dirty="0"/>
              <a:t>-χρόνου</a:t>
            </a:r>
          </a:p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6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504125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πλευρές μάθησης που είναι  ανεπίσημες ή μη συνειδητές-δε σχεδιάζεται και δεν αλλάζει εύκολα</a:t>
            </a:r>
          </a:p>
          <a:p>
            <a:r>
              <a:rPr lang="el-GR" dirty="0"/>
              <a:t>να μάθουν να σηκώνουν το χέρι για να πάρουν τον λόγο</a:t>
            </a:r>
          </a:p>
          <a:p>
            <a:r>
              <a:rPr lang="el-GR" dirty="0"/>
              <a:t>τρόπος οργάνωσης και λειτουργίας του σχολείου, οι κανόνες του, ο καθημερινός ρυθμός</a:t>
            </a:r>
            <a:endParaRPr lang="en-US" dirty="0"/>
          </a:p>
          <a:p>
            <a:r>
              <a:rPr lang="el-GR" dirty="0"/>
              <a:t>Σιωπηλή</a:t>
            </a:r>
            <a:r>
              <a:rPr lang="en-US" dirty="0"/>
              <a:t>/</a:t>
            </a:r>
            <a:r>
              <a:rPr lang="el-GR" dirty="0"/>
              <a:t>ακούσια διδασκαλία αντιλήψεων, ιδεών, συμπεριφορών και αξιών-αναπαραγωγή των αξιών και των  πεποιθήσεων της κοινωνίας μέσα στο σχολικό σύστημα 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7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44378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Παρά-πρόγραμμα: παράλληλο με το ΑΠ αλλά και σε σύγκρουση/αναντιστοιχία με το ΑΠ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8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080534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Σχέσεις σχολικής ζωής-Κοινωνικές σχέσεις που χαρακτηρίζουν την παραγωγή</a:t>
            </a:r>
          </a:p>
          <a:p>
            <a:r>
              <a:rPr lang="el-GR" dirty="0"/>
              <a:t>Συντηρεί τις υφιστάμενες κοινωνικές σχέσεις της καπιταλιστικής κοινωνίας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11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05385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Όταν κρυφό ΑΠ και ΑΠ έρχονται σε ρήξη, το κρυφό ΑΠ έχει περισσότερη βαρύτητα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86E44-E78D-4BE5-B3E2-2760D1C0B629}" type="slidenum">
              <a:rPr lang="en-CY" smtClean="0"/>
              <a:t>13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59826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F6A3-F4E0-4590-93EC-E60A66B9D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3197F-0D3A-4FA6-B550-9466CD812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0BDCC-8FD5-489D-8B66-53456FF6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C6049-938A-489F-ACA8-CBCEB993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33B70-95D9-41C9-909A-08E710C9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2349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605E-FCE0-444C-B7FC-CD7AFB1C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473F8-A1C9-4E6C-AEBA-0AC4F1DDC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3A9F7-BFB7-466F-9EE2-7891B566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6D6ED-57AE-418A-B65F-58FC547C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09954-A678-49B2-9A06-B202CE4E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2887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6369E-3E6C-43CE-86A1-6F6E02ACB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FC868-41AA-4EDA-8CBE-99F5F80D2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B5FFA-0380-420C-AD0B-7218A5E2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12EF9-47BE-4DB0-A40A-FA48359D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BBB63-411A-4521-823C-7DBA9426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34938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E533-C229-4234-AD44-4CAD10B14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14F7F-EA1D-47DD-8345-E5B723937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CE22D-9ACE-4513-9435-03C4CF4E3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D669C-6A1D-465D-9F34-6049BECA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F600-D4C9-4C7E-B65A-1A3E61B0F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0574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8FC33-3E5F-4000-88A7-A50795B1A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AE8E0-A6BD-49BB-AA4D-E636FDFFC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B2DA-32C5-43C8-A646-18B044A10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E0F49-0FD1-4618-9CB5-934B661A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15AB4-0A3C-44D4-83C6-5CAFFE63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5691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BF19F-3FC0-4E2C-9324-6D54C5FFE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41745-71E5-43B7-9305-E76EF8DDE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F3359-0C1A-4350-9368-2C6457E95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C3A37-5D7C-4811-B198-D5348C1C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AEEE9-296E-4076-B150-A4E12B2C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4ED2E-E4DE-469B-8666-024A372D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39240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872B-E6E6-4795-8EB2-433C1C419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CF460-9D2F-4A18-99C5-B79B94862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23784-35A9-4ECD-B728-105741168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BB54A-1C13-47AA-AA6E-882513E00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786EC-EB7D-4795-8AFF-85E332A2E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23D3F1-D6B1-4112-984A-A9BFBF58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A7237-F1E7-4885-A023-1448A9CB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37212-FAFA-4EC7-862C-8C4D691A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1649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BD5F4-3F69-43CD-8492-22247FA08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D02E5-C12D-4484-B877-007914E91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C3F21-A589-4B95-85A4-762D48E9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B2789-07FB-4CD1-9474-B57683EC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62407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D04525-AB5B-432F-AF56-24E3AC0C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6F20C-B03B-4675-A11F-B0D718E4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4BEF0-4C1F-4E4F-9F6E-A309C447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616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32766-DBD5-476F-B007-25DC4B18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EB88B-316A-4408-AC32-0785E9CBF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B7529-F42B-4016-9680-BDF6AF368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07836-8164-42C2-B019-5907C18F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0990F-2D59-4AE4-9F64-0A76BE8C1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814DD-5106-434B-BE48-9155E105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55102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2EBC-B97E-4F26-A2FC-DB6245F72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10AEB9-27AB-4B45-9D35-D48BAA7ED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B816E-5013-4105-B7E8-1A732DD86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ED8A1-BF2B-4E8C-99FA-986EA768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7F455-C03D-41F1-A791-16AB31A17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18235-9A04-4756-965F-4F693AB9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37449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E57DC-1DE8-44F0-A8C1-B1DB14F8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A917-CBCB-49A8-AFB8-F171B6881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5B0E5-6671-4A63-BA38-8F856EACD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71A9-62DC-44CF-AE42-1903DCF49275}" type="datetimeFigureOut">
              <a:rPr lang="en-CY" smtClean="0"/>
              <a:t>05/09/2022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C34D-C1FC-44CD-80ED-893E0EF2A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EE126-FBE2-43FC-B970-42AA50124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6B83-23D6-4CB5-A035-44B8016E427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8711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.pep.uoi.gr/gmavrog/analytika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nclusiveeducationplanning.com.au/uncategorized/three-social-skill-resources-for-students-with-disability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6.xml"/><Relationship Id="rId7" Type="http://schemas.openxmlformats.org/officeDocument/2006/relationships/slide" Target="slide29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hyperlink" Target="http://europeanschoolradio.eu/el/members/kyriaki_tsitsou/myproductions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syxrona_analytika_prog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ers.auth.gr/gtsiakal/Metarrythmisi.htm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../../personal_developement_calendar.pub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profile/Fulya-Damla-Kentli/publication/265989584_Comparison_of_hidden_curriculum_theories/links/5efcbc6c4585155050812872/Comparison-of-hidden-curriculum-theories.pdf" TargetMode="External"/><Relationship Id="rId3" Type="http://schemas.openxmlformats.org/officeDocument/2006/relationships/hyperlink" Target="https://inclusiveeducationplanning.com.au/uncategorized/three-social-skill-resources-for-students-with-disability/" TargetMode="External"/><Relationship Id="rId7" Type="http://schemas.openxmlformats.org/officeDocument/2006/relationships/hyperlink" Target="https://docplayer.gr/29737545-Ti-einai-to-paraprogramma-i-kryfo-analytiko-programma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s.sch.gr/akoptsi/images/7perif_docs/Arthra_Epistimonika/paraprogramma.pdf" TargetMode="External"/><Relationship Id="rId11" Type="http://schemas.openxmlformats.org/officeDocument/2006/relationships/hyperlink" Target="https://philenews.com/koinonia/eidiseis/article/1460328/katangelia-mathitis-skopeve-na-anoixei-pyr-se-scholeio" TargetMode="External"/><Relationship Id="rId5" Type="http://schemas.openxmlformats.org/officeDocument/2006/relationships/hyperlink" Target="https://opencourses.uoc.gr/courses/pluginfile.php/14173/mod_resource/content/3/%CE%94%CE%B9%CE%AC%CE%BB%CE%B5%CE%BE%CE%B7%207%CE%B1%20-%20%CE%A4%CE%BF%20%CE%A0%CE%B1%CF%81%CE%B1%CF%80%CF%81%CF%8C%CE%B3%CF%81%CE%B1%CE%BC%CE%BC%CE%B1%20%CE%AE%20%CE%BA%CF%81%CF%85%CF%86%CF%8C%20%CE%91%CE%BD%CE%B1%CE%BB%CF%85%CF%84%CE%B9%CE%BA%CF%8C%20%CE%A0%CF%81%CF%8C%CE%B3%CF%81%CE%B1%CE%BC%CE%BC%CE%B1.pdf" TargetMode="External"/><Relationship Id="rId10" Type="http://schemas.openxmlformats.org/officeDocument/2006/relationships/hyperlink" Target="https://philenews.com/koinonia/eidiseis/article/1460516/mathitis-apeilise-na-ktypisei-me-oplo-se-scholeio" TargetMode="External"/><Relationship Id="rId4" Type="http://schemas.openxmlformats.org/officeDocument/2006/relationships/hyperlink" Target="https://www.youtube.com/watch?v=ogr1dkDhpGo" TargetMode="External"/><Relationship Id="rId9" Type="http://schemas.openxmlformats.org/officeDocument/2006/relationships/hyperlink" Target="https://anthroposkaioiskios.blogspot.com/2011/05/blog-post_14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ea_analytika_alazun_stoxi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nea_analytika_ma8ites_dexiotites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73936-A3F2-4E72-97C0-A8ED9C1D8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8580" y="2126012"/>
            <a:ext cx="9144000" cy="3251202"/>
          </a:xfrm>
        </p:spPr>
        <p:txBody>
          <a:bodyPr>
            <a:normAutofit/>
          </a:bodyPr>
          <a:lstStyle/>
          <a:p>
            <a:r>
              <a:rPr lang="el-GR" sz="4400" b="0" i="0" dirty="0" err="1">
                <a:effectLst/>
                <a:latin typeface="Ubuntu" panose="020B0504030602030204" pitchFamily="34" charset="0"/>
              </a:rPr>
              <a:t>Εξωδιδακτικές</a:t>
            </a:r>
            <a:r>
              <a:rPr lang="el-GR" sz="4400" b="0" i="0" dirty="0">
                <a:effectLst/>
                <a:latin typeface="Ubuntu" panose="020B0504030602030204" pitchFamily="34" charset="0"/>
              </a:rPr>
              <a:t> Δράσεις/Προγράμματα και προώθηση αναλυτικού/κρυφού </a:t>
            </a:r>
            <a:r>
              <a:rPr lang="el-GR" sz="4400" dirty="0">
                <a:latin typeface="Ubuntu" panose="020B0504030602030204" pitchFamily="34" charset="0"/>
              </a:rPr>
              <a:t>αναλυτικού </a:t>
            </a:r>
            <a:r>
              <a:rPr lang="el-GR" sz="4400" b="0" i="0" dirty="0">
                <a:effectLst/>
                <a:latin typeface="Ubuntu" panose="020B0504030602030204" pitchFamily="34" charset="0"/>
              </a:rPr>
              <a:t>προγράμματος </a:t>
            </a:r>
            <a:br>
              <a:rPr lang="el-GR" sz="4400" b="0" i="0" dirty="0">
                <a:effectLst/>
                <a:latin typeface="Ubuntu" panose="020B0504030602030204" pitchFamily="34" charset="0"/>
              </a:rPr>
            </a:br>
            <a:r>
              <a:rPr lang="el-GR" sz="4400" dirty="0">
                <a:latin typeface="Ubuntu" panose="020B0504030602030204" pitchFamily="34" charset="0"/>
              </a:rPr>
              <a:t>(</a:t>
            </a:r>
            <a:r>
              <a:rPr lang="el-GR" sz="4400" dirty="0" err="1">
                <a:latin typeface="Ubuntu" panose="020B0504030602030204" pitchFamily="34" charset="0"/>
              </a:rPr>
              <a:t>hidden</a:t>
            </a:r>
            <a:r>
              <a:rPr lang="el-GR" sz="4400" dirty="0">
                <a:latin typeface="Ubuntu" panose="020B0504030602030204" pitchFamily="34" charset="0"/>
              </a:rPr>
              <a:t> </a:t>
            </a:r>
            <a:r>
              <a:rPr lang="el-GR" sz="4400" dirty="0" err="1">
                <a:latin typeface="Ubuntu" panose="020B0504030602030204" pitchFamily="34" charset="0"/>
              </a:rPr>
              <a:t>curriculum</a:t>
            </a:r>
            <a:r>
              <a:rPr lang="el-GR" sz="4400" dirty="0">
                <a:latin typeface="Ubuntu" panose="020B0504030602030204" pitchFamily="34" charset="0"/>
              </a:rPr>
              <a:t>) </a:t>
            </a:r>
            <a:endParaRPr lang="en-CY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92748-301E-4242-AD56-D89D7D4B6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0" y="5221464"/>
            <a:ext cx="10992098" cy="881463"/>
          </a:xfrm>
        </p:spPr>
        <p:txBody>
          <a:bodyPr>
            <a:normAutofit/>
          </a:bodyPr>
          <a:lstStyle/>
          <a:p>
            <a:pPr algn="r"/>
            <a:r>
              <a:rPr lang="el-GR" dirty="0"/>
              <a:t>Κυριακή Τσίτσου</a:t>
            </a:r>
            <a:endParaRPr lang="en-US" dirty="0"/>
          </a:p>
          <a:p>
            <a:pPr algn="r"/>
            <a:r>
              <a:rPr lang="en-US" dirty="0"/>
              <a:t>fil.ky@cytanet.com.cy</a:t>
            </a:r>
            <a:endParaRPr lang="el-GR" dirty="0"/>
          </a:p>
          <a:p>
            <a:endParaRPr lang="en-CY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6088" y="648677"/>
            <a:ext cx="1761523" cy="12003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599" y="648677"/>
            <a:ext cx="860515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2400" dirty="0"/>
              <a:t>Παιδαγωγικό Ινστιτούτο Κύπρου</a:t>
            </a:r>
          </a:p>
          <a:p>
            <a:pPr algn="ctr"/>
            <a:r>
              <a:rPr lang="el-GR" sz="2400" dirty="0"/>
              <a:t>Σειρά σεμιναρίων «Οι εκπαιδευτικοί μιλούν για το έργο τους»</a:t>
            </a:r>
            <a:endParaRPr lang="en-GB" sz="2400" dirty="0"/>
          </a:p>
          <a:p>
            <a:pPr algn="ctr"/>
            <a:r>
              <a:rPr lang="el-GR" sz="2400" dirty="0"/>
              <a:t>5 Μαΐου 2022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48645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83E0-A8CF-4792-9E76-0B7CDDA09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4207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ΚΡΥΦΟ/ΛΑΝΘΑΝΟΝ ΑΝΑΛΥΤΙΚΟ ΠΡΟΓΡΑΜΜΑ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Hargreaves, D. (1978). «Power and the </a:t>
            </a:r>
            <a:r>
              <a:rPr lang="en-US" sz="2400" dirty="0" err="1"/>
              <a:t>Paracurriculum</a:t>
            </a:r>
            <a:r>
              <a:rPr lang="en-US" sz="2400" dirty="0"/>
              <a:t>», </a:t>
            </a:r>
            <a:r>
              <a:rPr lang="el-GR" sz="2400" dirty="0"/>
              <a:t>στο </a:t>
            </a:r>
            <a:r>
              <a:rPr lang="en-US" sz="2400" dirty="0"/>
              <a:t>Richards, C. (ed). «Power and the Curriculum», </a:t>
            </a:r>
            <a:r>
              <a:rPr lang="en-US" sz="2400" dirty="0" err="1"/>
              <a:t>Nafferton</a:t>
            </a:r>
            <a:r>
              <a:rPr lang="en-US" sz="2400" dirty="0"/>
              <a:t> Books, Driffield.</a:t>
            </a:r>
            <a:br>
              <a:rPr lang="en-US" sz="2400" dirty="0"/>
            </a:br>
            <a:endParaRPr lang="en-CY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EEB40-B1C5-4C3F-ACF3-376321A77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Εσωτερικ</a:t>
            </a:r>
            <a:r>
              <a:rPr lang="el-GR" dirty="0">
                <a:solidFill>
                  <a:srgbClr val="202122"/>
                </a:solidFill>
                <a:latin typeface="Arial" panose="020B0604020202020204" pitchFamily="34" charset="0"/>
              </a:rPr>
              <a:t>ό: </a:t>
            </a:r>
          </a:p>
          <a:p>
            <a:pPr marL="0" indent="0">
              <a:buNone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-δημιουργία μη ισότιμων σχέσεων μεταξύ εκπαιδευτικού-μαθητή</a:t>
            </a:r>
          </a:p>
          <a:p>
            <a:pPr marL="0" indent="0">
              <a:buNone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-ανάπτυξη </a:t>
            </a:r>
            <a:r>
              <a:rPr lang="el-G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εξαρτητικών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σχέσεων </a:t>
            </a:r>
          </a:p>
          <a:p>
            <a:pPr marL="0" indent="0">
              <a:buNone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-προσαρμογή μαθητή στις απαιτήσεις/προσδοκίες εκπαιδευτικών 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Εξωτερικό: </a:t>
            </a:r>
          </a:p>
          <a:p>
            <a:pPr marL="0" indent="0">
              <a:buNone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-αναπαραγωγή της κυρίαρχης κοινωνικής/πολιτισμικής ιδεολογίας</a:t>
            </a:r>
          </a:p>
          <a:p>
            <a:pPr marL="0" indent="0">
              <a:buNone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-κοινωνικός έλεγχος</a:t>
            </a:r>
          </a:p>
        </p:txBody>
      </p:sp>
    </p:spTree>
    <p:extLst>
      <p:ext uri="{BB962C8B-B14F-4D97-AF65-F5344CB8AC3E}">
        <p14:creationId xmlns:p14="http://schemas.microsoft.com/office/powerpoint/2010/main" val="465426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31600-9982-4E00-B624-2586741C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9177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ΚΡΥΦΟ/ΛΑΝΘΑΝΟΝ ΑΝΑΛΥΤΙΚΟ ΠΡΟΓΡΑΜΜΑ</a:t>
            </a:r>
            <a:br>
              <a:rPr lang="el-GR" dirty="0"/>
            </a:br>
            <a:r>
              <a:rPr lang="en-US" sz="2400" dirty="0"/>
              <a:t>Bowles, S. &amp; Gintis, H.(</a:t>
            </a:r>
            <a:r>
              <a:rPr lang="el-GR" sz="2400" dirty="0"/>
              <a:t>1976</a:t>
            </a:r>
            <a:r>
              <a:rPr lang="en-US" sz="2400" dirty="0"/>
              <a:t>). «Schooling in Capitalist America»</a:t>
            </a:r>
            <a:br>
              <a:rPr lang="en-US" sz="2400" dirty="0"/>
            </a:br>
            <a:endParaRPr lang="en-CY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30C6-6734-497D-8633-B8F8B8086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Συσχέτιση της Εκπαίδευσης με την Οικονομία</a:t>
            </a:r>
          </a:p>
        </p:txBody>
      </p:sp>
    </p:spTree>
    <p:extLst>
      <p:ext uri="{BB962C8B-B14F-4D97-AF65-F5344CB8AC3E}">
        <p14:creationId xmlns:p14="http://schemas.microsoft.com/office/powerpoint/2010/main" val="17760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31600-9982-4E00-B624-2586741C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9177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ΚΡΥΦΟ/ΛΑΝΘΑΝΟΝ ΑΝΑΛΥΤΙΚΟ ΠΡΟΓΡΑΜΜΑ</a:t>
            </a:r>
            <a:br>
              <a:rPr lang="el-GR" dirty="0"/>
            </a:br>
            <a:r>
              <a:rPr lang="el-GR" sz="2400" dirty="0" err="1"/>
              <a:t>Althusser</a:t>
            </a:r>
            <a:r>
              <a:rPr lang="el-GR" sz="2400" dirty="0"/>
              <a:t>, L. (1977). «Θέσεις» (μετάφραση </a:t>
            </a:r>
            <a:r>
              <a:rPr lang="el-GR" sz="2400" dirty="0" err="1"/>
              <a:t>Γιαταγάνα</a:t>
            </a:r>
            <a:r>
              <a:rPr lang="el-GR" sz="2400" dirty="0"/>
              <a:t>, Ξ.), Αθήνα: Θεμέλιο.</a:t>
            </a:r>
            <a:br>
              <a:rPr lang="el-GR" sz="2400" dirty="0"/>
            </a:br>
            <a:endParaRPr lang="en-CY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30C6-6734-497D-8633-B8F8B8086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baseline="30000" dirty="0">
              <a:solidFill>
                <a:srgbClr val="0645AD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>
                <a:solidFill>
                  <a:srgbClr val="202122"/>
                </a:solidFill>
                <a:latin typeface="Arial" panose="020B0604020202020204" pitchFamily="34" charset="0"/>
              </a:rPr>
              <a:t>Αναπαραγωγή:</a:t>
            </a:r>
          </a:p>
          <a:p>
            <a:pPr marL="0" indent="0">
              <a:buNone/>
            </a:pPr>
            <a:r>
              <a:rPr lang="el-GR" dirty="0">
                <a:solidFill>
                  <a:srgbClr val="202122"/>
                </a:solidFill>
                <a:latin typeface="Arial" panose="020B0604020202020204" pitchFamily="34" charset="0"/>
              </a:rPr>
              <a:t>-εργασιακών δεξιοτήτων και κανόνων</a:t>
            </a:r>
            <a:endParaRPr lang="el-G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>
                <a:solidFill>
                  <a:srgbClr val="202122"/>
                </a:solidFill>
                <a:latin typeface="Arial" panose="020B0604020202020204" pitchFamily="34" charset="0"/>
              </a:rPr>
              <a:t>-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σχέσεων παραγωγής </a:t>
            </a:r>
          </a:p>
          <a:p>
            <a:pPr marL="0" indent="0">
              <a:buNone/>
            </a:pPr>
            <a:r>
              <a:rPr lang="el-GR" dirty="0">
                <a:solidFill>
                  <a:srgbClr val="202122"/>
                </a:solidFill>
                <a:latin typeface="Arial" panose="020B0604020202020204" pitchFamily="34" charset="0"/>
              </a:rPr>
              <a:t>-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ιδεολογικών πρακτικών της κυρίαρχης τάξης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473561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3C1F-A31A-4D85-84B0-9F0145DD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hlinkClick r:id="rId3" action="ppaction://hlinksldjump"/>
              </a:rPr>
              <a:t>ΑΠ</a:t>
            </a:r>
            <a:r>
              <a:rPr lang="el-GR" dirty="0"/>
              <a:t> </a:t>
            </a:r>
            <a:r>
              <a:rPr lang="en-US" dirty="0"/>
              <a:t>VS </a:t>
            </a:r>
            <a:r>
              <a:rPr lang="el-GR" dirty="0"/>
              <a:t>ΚΡΥΦΟ ΑΠ</a:t>
            </a:r>
            <a:br>
              <a:rPr lang="el-GR" dirty="0"/>
            </a:br>
            <a:r>
              <a:rPr lang="el-GR" sz="2400" dirty="0"/>
              <a:t>ΜΑΥΡΟΓΙΩΡΓΟΣ, Γ.: «Αναλυτικά προγράμματα και εξετάσεις» </a:t>
            </a:r>
            <a:r>
              <a:rPr lang="en-US" sz="2400" dirty="0">
                <a:hlinkClick r:id="rId4"/>
              </a:rPr>
              <a:t>http://edu.pep.uoi.gr/gmavrog/analytika.htm</a:t>
            </a:r>
            <a:r>
              <a:rPr lang="en-US" sz="2400" dirty="0"/>
              <a:t> </a:t>
            </a:r>
            <a:endParaRPr lang="en-CY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B4E57-652B-4E6F-A590-559BFCB0C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παθητική αποδοχή της γνώσης παρά η δημιουργική κριτική είναι πιο επιθυμητή επιλογή</a:t>
            </a:r>
          </a:p>
          <a:p>
            <a:r>
              <a:rPr lang="el-GR" dirty="0"/>
              <a:t>Η μηχανιστική απομνημόνευση είναι η ανώτερη μορφή νοητικής εργασίας</a:t>
            </a:r>
          </a:p>
          <a:p>
            <a:r>
              <a:rPr lang="el-GR" dirty="0"/>
              <a:t>Υπάρχει μόνο μία ορθή απάντηση σε κάθε ερώτηση</a:t>
            </a:r>
          </a:p>
          <a:p>
            <a:r>
              <a:rPr lang="el-GR" dirty="0"/>
              <a:t>Ο ανταγωνισμός είναι πιο επιθυμητή επιλογή παρά η συνεργασία</a:t>
            </a:r>
          </a:p>
          <a:p>
            <a:r>
              <a:rPr lang="el-GR" dirty="0"/>
              <a:t>Η ατομική κατάκτηση της γνώσης είναι πιο σημαντική διαδικασία παρά η συλλογική εργασία</a:t>
            </a:r>
          </a:p>
          <a:p>
            <a:r>
              <a:rPr lang="el-GR" dirty="0"/>
              <a:t>Ο γραπτός λόγος είναι σημαντικότερος από τον προφορικό λόγο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85257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B056-7BE1-EF31-9221-AE21995C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Ναι μεν, αλλά…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EDB54-7E56-6A02-6556-E7986BCCB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l-GR" sz="4400" dirty="0"/>
              <a:t>σ</a:t>
            </a:r>
            <a:r>
              <a:rPr lang="el-GR" sz="4400" b="0" i="0" dirty="0">
                <a:effectLst/>
              </a:rPr>
              <a:t>υμμόρφωση</a:t>
            </a:r>
          </a:p>
          <a:p>
            <a:pPr algn="l"/>
            <a:r>
              <a:rPr lang="el-GR" sz="4400" b="0" i="0" dirty="0">
                <a:effectLst/>
              </a:rPr>
              <a:t>Πραγματισμός (ωφελιμισμός)</a:t>
            </a:r>
          </a:p>
          <a:p>
            <a:r>
              <a:rPr lang="el-GR" sz="4400" dirty="0"/>
              <a:t>αντίσταση</a:t>
            </a:r>
            <a:r>
              <a:rPr lang="el-GR" dirty="0"/>
              <a:t/>
            </a:r>
            <a:br>
              <a:rPr lang="el-GR" dirty="0"/>
            </a:b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188797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6A254-285A-49BA-9EFA-666F2CD8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Ναι μεν, αλλά…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BE9B-8BC8-4B9F-AD1F-D66387B86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0" i="0" dirty="0">
                <a:effectLst/>
                <a:latin typeface="+mj-lt"/>
              </a:rPr>
              <a:t>Μαθητές με δυσκολίες (γλωσσικές, μαθησιακές, φτωχό/διαφορετικό οικογενειακό υπόβαθρο, αναπηρίες) μπορεί να μην είναι σε θέση να αφομοιώσουν </a:t>
            </a:r>
            <a:r>
              <a:rPr lang="el-GR">
                <a:latin typeface="+mj-lt"/>
              </a:rPr>
              <a:t>το Κρυφό </a:t>
            </a:r>
            <a:r>
              <a:rPr lang="el-GR" dirty="0">
                <a:latin typeface="+mj-lt"/>
              </a:rPr>
              <a:t>ΑΠ με αποτέλεσμα να αντιμετωπίζουν δυσκολίες στην κοινωνικοποίηση</a:t>
            </a:r>
          </a:p>
          <a:p>
            <a:pPr marL="0" indent="0">
              <a:buNone/>
            </a:pPr>
            <a:r>
              <a:rPr lang="el-GR" dirty="0">
                <a:latin typeface="+mj-lt"/>
              </a:rPr>
              <a:t>-άδικη μεταχείριση</a:t>
            </a:r>
          </a:p>
          <a:p>
            <a:pPr marL="0" indent="0">
              <a:buNone/>
            </a:pPr>
            <a:r>
              <a:rPr lang="el-GR" dirty="0">
                <a:latin typeface="+mj-lt"/>
              </a:rPr>
              <a:t>-«προβληματική συμπεριφορά»</a:t>
            </a:r>
          </a:p>
          <a:p>
            <a:r>
              <a:rPr lang="el-GR" dirty="0">
                <a:latin typeface="+mj-lt"/>
              </a:rPr>
              <a:t>Επιβολή ιδεολογικών πρακτικών της κυρίαρχης τάξης</a:t>
            </a:r>
          </a:p>
          <a:p>
            <a:pPr marL="0" indent="0">
              <a:buNone/>
            </a:pPr>
            <a:endParaRPr lang="el-GR" b="0" i="0" dirty="0">
              <a:solidFill>
                <a:srgbClr val="6A6D6F"/>
              </a:solidFill>
              <a:effectLst/>
              <a:latin typeface="Raleway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A05BC62F-2DE9-0E88-5476-34F51E4257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47"/>
          <a:stretch/>
        </p:blipFill>
        <p:spPr>
          <a:xfrm>
            <a:off x="2038664" y="2038666"/>
            <a:ext cx="8162447" cy="46544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98B44CC-1E8F-A2B2-C0BE-3DAD1559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Palatino Linotype" panose="02040502050505030304" pitchFamily="18" charset="0"/>
              </a:rPr>
              <a:t>«Δεν υπάρχει τίποτα πιο άνισο από την ίση μεταχείριση των </a:t>
            </a:r>
            <a:r>
              <a:rPr lang="el-GR" dirty="0" err="1">
                <a:latin typeface="Palatino Linotype" panose="02040502050505030304" pitchFamily="18" charset="0"/>
              </a:rPr>
              <a:t>ανίσων</a:t>
            </a:r>
            <a:r>
              <a:rPr lang="el-GR" dirty="0">
                <a:latin typeface="Palatino Linotype" panose="02040502050505030304" pitchFamily="18" charset="0"/>
              </a:rPr>
              <a:t>»          Αριστοτέλης </a:t>
            </a:r>
            <a:endParaRPr lang="en-CY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01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7EEB2-1060-4750-BB8F-8B3D8160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Αλλόγλωσσοι&gt;εκμάθηση ελληνικής γλώσσας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F6608-D8CF-406B-B7A8-7213C12A7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Ένταξη/Κοινωνικοποίηση </a:t>
            </a:r>
          </a:p>
          <a:p>
            <a:r>
              <a:rPr lang="el-GR" dirty="0"/>
              <a:t>Γνωριμία με τον τόπο και τους ανθρώπους</a:t>
            </a:r>
          </a:p>
          <a:p>
            <a:r>
              <a:rPr lang="el-GR" dirty="0"/>
              <a:t>Ενδυνάμωση εαυτού</a:t>
            </a:r>
          </a:p>
          <a:p>
            <a:r>
              <a:rPr lang="el-GR" dirty="0"/>
              <a:t>Μεταφορά κεκτημένης γνώσης στο σπίτι</a:t>
            </a:r>
          </a:p>
          <a:p>
            <a:r>
              <a:rPr lang="el-GR" dirty="0"/>
              <a:t>Ανάπτυξη οικειότητας με το εκπαιδευτικό σύστημα</a:t>
            </a:r>
          </a:p>
          <a:p>
            <a:r>
              <a:rPr lang="el-GR" dirty="0"/>
              <a:t>Ανάπτυξη οικειότητας με το διοικητικό σύστημα</a:t>
            </a:r>
          </a:p>
        </p:txBody>
      </p:sp>
    </p:spTree>
    <p:extLst>
      <p:ext uri="{BB962C8B-B14F-4D97-AF65-F5344CB8AC3E}">
        <p14:creationId xmlns:p14="http://schemas.microsoft.com/office/powerpoint/2010/main" val="214782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86C2B-F178-4339-BC77-80A5BA88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Ειδική Αγωγή: Ειδική Μονάδα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80E69-658D-4229-8D06-D41E1D6FD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Ατομική μέριμνα</a:t>
            </a:r>
          </a:p>
          <a:p>
            <a:r>
              <a:rPr lang="el-GR" dirty="0"/>
              <a:t>Εκπαιδευτικές επισκέψεις</a:t>
            </a:r>
          </a:p>
          <a:p>
            <a:r>
              <a:rPr lang="el-GR" dirty="0"/>
              <a:t>Ασκήσεις προσομοίωσης/</a:t>
            </a:r>
            <a:r>
              <a:rPr lang="en-US" dirty="0"/>
              <a:t>role playing/</a:t>
            </a:r>
            <a:r>
              <a:rPr lang="el-GR" dirty="0"/>
              <a:t>δραματοποίηση: λήψη απόφασης, ευκαιρία επιλογών</a:t>
            </a:r>
          </a:p>
          <a:p>
            <a:r>
              <a:rPr lang="el-GR" dirty="0"/>
              <a:t>Λειτουργική επικοινωνία</a:t>
            </a:r>
          </a:p>
          <a:p>
            <a:r>
              <a:rPr lang="el-GR" dirty="0"/>
              <a:t>Κοινωνικοποίηση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22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B058A-7C36-4A5A-99C6-C2F8C2ABC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Ειδική Αγωγή: Στήριξη/Αλφαβητισμός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3F5D5-8068-4E2F-80F6-07A18BD4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Ενδυνάμωση εαυτού</a:t>
            </a:r>
          </a:p>
          <a:p>
            <a:r>
              <a:rPr lang="el-GR" dirty="0"/>
              <a:t>Κοινωνικοποίηση</a:t>
            </a:r>
          </a:p>
          <a:p>
            <a:r>
              <a:rPr lang="el-GR" dirty="0"/>
              <a:t>Μαθησιακές Δυσκολίες</a:t>
            </a:r>
          </a:p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70651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6178-8F2C-4640-96FD-00E1FCBA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ΠΟΡΕΙΑ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A9889-7E77-44A1-A8D4-276C88AE2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ΑΝΑΛΥΤΙΚΟ ΠΡΟΓΡΑΜΜΑ-ΣΚΟΠΟΣ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ΚΡΥΦΟ ΑΝΑΛΥΤΙΚΟ ΠΡΟΓΡΑΜΜΑ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ΕΞΩΔΙΔΑΚΤΙΚΕΣ ΔΡΑΣΕΙΣ/ΠΡΟΓΡΑΜΜΑΤΑ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ΚΑΛΕΣ ΠΡΑΚΤΙΚΕΣ</a:t>
            </a:r>
            <a:endParaRPr lang="en-C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1224375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C248-D635-472B-9272-2A9DBC66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Τάξεις μεικτής ικανότητας</a:t>
            </a:r>
            <a:r>
              <a:rPr lang="en-US" dirty="0"/>
              <a:t/>
            </a:r>
            <a:br>
              <a:rPr lang="en-US" dirty="0"/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DEAE5-29E7-4630-9B3A-45FD6F9C5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Ρατσισμός</a:t>
            </a:r>
          </a:p>
          <a:p>
            <a:r>
              <a:rPr lang="el-GR" dirty="0" err="1"/>
              <a:t>Ομοφοβία</a:t>
            </a:r>
            <a:r>
              <a:rPr lang="el-GR" dirty="0"/>
              <a:t> </a:t>
            </a:r>
          </a:p>
          <a:p>
            <a:r>
              <a:rPr lang="el-GR" dirty="0" err="1"/>
              <a:t>Μισαναπηρισμός</a:t>
            </a:r>
            <a:endParaRPr lang="el-GR" dirty="0"/>
          </a:p>
          <a:p>
            <a:r>
              <a:rPr lang="el-GR" dirty="0"/>
              <a:t>Δικοινοτικό </a:t>
            </a:r>
          </a:p>
          <a:p>
            <a:r>
              <a:rPr lang="el-GR" dirty="0"/>
              <a:t>Θεατρική αγωγή</a:t>
            </a:r>
          </a:p>
          <a:p>
            <a:endParaRPr lang="en-CY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7E4D0C-4B40-4244-A667-B0C2BED6BD21}"/>
              </a:ext>
            </a:extLst>
          </p:cNvPr>
          <p:cNvSpPr txBox="1"/>
          <p:nvPr/>
        </p:nvSpPr>
        <p:spPr>
          <a:xfrm>
            <a:off x="6430780" y="2782669"/>
            <a:ext cx="398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political correctness</a:t>
            </a:r>
            <a:endParaRPr lang="en-CY" sz="3600" dirty="0"/>
          </a:p>
        </p:txBody>
      </p:sp>
    </p:spTree>
    <p:extLst>
      <p:ext uri="{BB962C8B-B14F-4D97-AF65-F5344CB8AC3E}">
        <p14:creationId xmlns:p14="http://schemas.microsoft.com/office/powerpoint/2010/main" val="411698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E3EF-39B4-420C-9C1D-F4754AF1B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ΚΟΙΝΩΝΙΚΟΠΟΙΗΣΗ:ΑΝΑΓΚΗ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0EEDD-D9B7-4706-B33D-B63334B1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Μεταφορά πρακτικών από την Ειδική Αγωγή στη Γενική Αγωγή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https://inclusiveeducationplanning.com.au/uncategorized/three-social-skill-resources-for-students-with-disability/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23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E8F5C-2DA6-494E-8E06-F7242B8F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Πρόβλημα 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B63AE-E0C1-4B84-A9FC-924BD278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Όλα είναι θέμα χρόνου!;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775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53CF9-7EE5-45C0-A4E5-E0C95EE60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μπορώ να κάνω;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48D98-242B-4734-A9B9-D226800ED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Στοχευμένα</a:t>
            </a:r>
            <a:r>
              <a:rPr lang="el-GR" dirty="0"/>
              <a:t> εργαστήρια</a:t>
            </a:r>
          </a:p>
          <a:p>
            <a:r>
              <a:rPr lang="el-GR" dirty="0" err="1"/>
              <a:t>Στοχευμένες</a:t>
            </a:r>
            <a:r>
              <a:rPr lang="el-GR" dirty="0"/>
              <a:t> επισκέψεις</a:t>
            </a:r>
          </a:p>
          <a:p>
            <a:r>
              <a:rPr lang="el-GR" dirty="0" err="1"/>
              <a:t>Στοχευμένες</a:t>
            </a:r>
            <a:r>
              <a:rPr lang="el-GR" dirty="0"/>
              <a:t> εκπαιδευτικές εκδρομές  </a:t>
            </a:r>
          </a:p>
          <a:p>
            <a:r>
              <a:rPr lang="el-GR" dirty="0"/>
              <a:t>Άλλες </a:t>
            </a:r>
            <a:r>
              <a:rPr lang="el-GR" dirty="0" err="1"/>
              <a:t>εξωδιδακτικές</a:t>
            </a:r>
            <a:r>
              <a:rPr lang="el-GR" dirty="0"/>
              <a:t> δράσεις</a:t>
            </a:r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B0BD-C589-43CD-8812-6DE7127D1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45"/>
            <a:ext cx="10515600" cy="1325563"/>
          </a:xfrm>
        </p:spPr>
        <p:txBody>
          <a:bodyPr/>
          <a:lstStyle/>
          <a:p>
            <a:r>
              <a:rPr lang="el-GR" dirty="0" err="1"/>
              <a:t>Εξωδιδακτικές</a:t>
            </a:r>
            <a:r>
              <a:rPr lang="el-GR" dirty="0"/>
              <a:t> Δράσεις/Προγράμματα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E33C-E0B8-4E9F-A6B7-00D820802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899"/>
            <a:ext cx="10515600" cy="5116955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Θεσμός ΥΤ</a:t>
            </a:r>
            <a:endParaRPr lang="en-US" dirty="0"/>
          </a:p>
          <a:p>
            <a:r>
              <a:rPr lang="el-GR" dirty="0"/>
              <a:t>Μαθητικό Συμβούλιο/ Κεντρικό Μαθητικό Συμβούλιο</a:t>
            </a:r>
          </a:p>
          <a:p>
            <a:r>
              <a:rPr lang="el-GR" dirty="0">
                <a:hlinkClick r:id="rId2" action="ppaction://hlinksldjump"/>
              </a:rPr>
              <a:t>Διαγωνισμοί</a:t>
            </a:r>
            <a:endParaRPr lang="el-GR" dirty="0"/>
          </a:p>
          <a:p>
            <a:r>
              <a:rPr lang="el-GR" dirty="0"/>
              <a:t>Θέατρο</a:t>
            </a:r>
          </a:p>
          <a:p>
            <a:r>
              <a:rPr lang="el-GR" dirty="0"/>
              <a:t>Μαθητικά Συνέδρια</a:t>
            </a:r>
          </a:p>
          <a:p>
            <a:r>
              <a:rPr lang="el-GR" dirty="0">
                <a:hlinkClick r:id="rId3" action="ppaction://hlinksldjump"/>
              </a:rPr>
              <a:t>Όμιλοι</a:t>
            </a:r>
            <a:r>
              <a:rPr lang="el-GR" dirty="0"/>
              <a:t> </a:t>
            </a:r>
          </a:p>
          <a:p>
            <a:r>
              <a:rPr lang="el-GR" dirty="0">
                <a:hlinkClick r:id="rId4"/>
              </a:rPr>
              <a:t>Μαθητικό Διαδικτυακό Ραδιόφωνο</a:t>
            </a:r>
            <a:endParaRPr lang="el-GR" dirty="0"/>
          </a:p>
          <a:p>
            <a:r>
              <a:rPr lang="el-GR" dirty="0">
                <a:hlinkClick r:id="rId5" action="ppaction://hlinksldjump"/>
              </a:rPr>
              <a:t>Κοινωνικές Δράσεις</a:t>
            </a:r>
            <a:endParaRPr lang="el-GR" dirty="0"/>
          </a:p>
          <a:p>
            <a:r>
              <a:rPr lang="el-GR" dirty="0"/>
              <a:t>Ευρωπαϊκά προγράμματα</a:t>
            </a:r>
          </a:p>
          <a:p>
            <a:r>
              <a:rPr lang="el-GR" dirty="0">
                <a:hlinkClick r:id="rId6" action="ppaction://hlinksldjump"/>
              </a:rPr>
              <a:t>Πρόγραμμα ΟΑΠ</a:t>
            </a:r>
            <a:endParaRPr lang="el-GR" dirty="0"/>
          </a:p>
          <a:p>
            <a:r>
              <a:rPr lang="el-GR" dirty="0"/>
              <a:t>Μαθητές με ιδιαιτερότητες σε Προγράμματα</a:t>
            </a:r>
          </a:p>
          <a:p>
            <a:r>
              <a:rPr lang="el-GR" dirty="0">
                <a:hlinkClick r:id="rId7" action="ppaction://hlinksldjump"/>
              </a:rPr>
              <a:t>Θεσμός Ανοικτού Σχολείου</a:t>
            </a:r>
            <a:endParaRPr lang="el-GR" dirty="0"/>
          </a:p>
          <a:p>
            <a:r>
              <a:rPr lang="el-GR" dirty="0">
                <a:hlinkClick r:id="rId8" action="ppaction://hlinksldjump"/>
              </a:rPr>
              <a:t>Παρεκβατικές δράσεις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136714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7E7C7-8F3C-4FCE-977E-BA6CE7C6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ΔΙΑΓΩΝΙΣΜΟΙ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9807-913E-4BA8-8719-94326116A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Κάν</a:t>
            </a:r>
            <a:r>
              <a:rPr lang="el-GR" dirty="0"/>
              <a:t>’ το ν’ ακουστεί</a:t>
            </a:r>
          </a:p>
          <a:p>
            <a:r>
              <a:rPr lang="el-GR" dirty="0" err="1"/>
              <a:t>Ιδεοδρόμιο</a:t>
            </a:r>
            <a:endParaRPr lang="en-US" dirty="0"/>
          </a:p>
          <a:p>
            <a:r>
              <a:rPr lang="en-US" dirty="0"/>
              <a:t>Junior Achievement</a:t>
            </a:r>
          </a:p>
          <a:p>
            <a:r>
              <a:rPr lang="el-GR" dirty="0"/>
              <a:t>Θέατρο </a:t>
            </a:r>
            <a:endParaRPr lang="en-US" dirty="0"/>
          </a:p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692923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C169-A152-4373-900E-D81E0552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ΟΜΙΛΟΙ</a:t>
            </a:r>
            <a:endParaRPr lang="en-C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88CB1-308E-0536-D832-10695CFA7E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HATE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DBF68-0948-48B7-8541-0C8D62E64C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Παραγωγή Βίντεο με κοινωνικό μήνυμα/Ηχητικό</a:t>
            </a:r>
          </a:p>
          <a:p>
            <a:r>
              <a:rPr lang="el-GR" dirty="0"/>
              <a:t>Επισκέψεις: </a:t>
            </a:r>
          </a:p>
          <a:p>
            <a:pPr marL="0" indent="0">
              <a:buNone/>
            </a:pPr>
            <a:r>
              <a:rPr lang="el-GR" dirty="0"/>
              <a:t>-Κέντρο Φιλοξενίας Προσφύγων Κοφίνου</a:t>
            </a:r>
          </a:p>
          <a:p>
            <a:pPr marL="0" indent="0">
              <a:buNone/>
            </a:pPr>
            <a:r>
              <a:rPr lang="el-GR" dirty="0"/>
              <a:t>-Κέντρο ημερήσιας φροντίδας Δήμου Λευκωσίας</a:t>
            </a:r>
          </a:p>
          <a:p>
            <a:pPr marL="0" indent="0">
              <a:buNone/>
            </a:pPr>
            <a:r>
              <a:rPr lang="el-GR" dirty="0"/>
              <a:t>-Ξενώνας ασυνόδευτων (</a:t>
            </a:r>
            <a:r>
              <a:rPr lang="en-US" dirty="0"/>
              <a:t>Hope for Children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dirty="0"/>
              <a:t>-Οργανισμοί με εθελοντική και κοινωνική δράση</a:t>
            </a:r>
          </a:p>
          <a:p>
            <a:pPr marL="0" indent="0">
              <a:buNone/>
            </a:pPr>
            <a:endParaRPr lang="en-CY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5F842-0A50-950D-FCCA-6A65EE469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/>
              <a:t>ΜΑΘΗΤΙΚΟ ΡΑΔΙΟΦΩΝΟ</a:t>
            </a:r>
            <a:endParaRPr lang="en-CY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53FFC-EB4C-A5BF-1616-38FBE3EB262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LOGO</a:t>
            </a:r>
            <a:endParaRPr lang="el-GR" dirty="0"/>
          </a:p>
          <a:p>
            <a:r>
              <a:rPr lang="el-GR" dirty="0"/>
              <a:t>ΚΕΙΜΕΝΑ</a:t>
            </a:r>
          </a:p>
          <a:p>
            <a:r>
              <a:rPr lang="el-GR" dirty="0"/>
              <a:t>ΜΟΥΣΙΚΗ ΕΠΕΝΔΥΣΗ</a:t>
            </a:r>
            <a:endParaRPr lang="en-US" dirty="0"/>
          </a:p>
          <a:p>
            <a:r>
              <a:rPr lang="el-GR" dirty="0"/>
              <a:t>ΗΧΟΓΡΑΦΗΣΕΙΣ</a:t>
            </a:r>
          </a:p>
          <a:p>
            <a:r>
              <a:rPr lang="el-GR" dirty="0"/>
              <a:t>ΜΕΤΑΤΡΟΠΗ ΑΡΧΕΙΩΝ</a:t>
            </a:r>
          </a:p>
          <a:p>
            <a:r>
              <a:rPr lang="el-GR" dirty="0"/>
              <a:t>ΜΟΝΤΑΖ</a:t>
            </a:r>
            <a:r>
              <a:rPr lang="en-US" dirty="0"/>
              <a:t> (AUDACITY)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37609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9BC6-DE8C-4703-82D0-4CA6C36C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Κοινωνικές Δράσεις</a:t>
            </a:r>
            <a:br>
              <a:rPr lang="el-GR" dirty="0"/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D9E7-B863-4524-8083-9336A266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Προσφυγικό/Κώδικας Ρητορικής μίσους: Διοργάνωση Μαθητικού Συνεδρίου</a:t>
            </a:r>
          </a:p>
          <a:p>
            <a:r>
              <a:rPr lang="el-GR" dirty="0"/>
              <a:t>Συλλογή ειδών πρώτης ανάγκης (Κέντρο Φιλοξενίας Προσφύγων Κοφίνου)</a:t>
            </a:r>
          </a:p>
          <a:p>
            <a:r>
              <a:rPr lang="en-US" dirty="0"/>
              <a:t>Let's do it cy</a:t>
            </a:r>
            <a:r>
              <a:rPr lang="el-GR" dirty="0"/>
              <a:t> (Εκστρατεία καθαριότητας)</a:t>
            </a:r>
          </a:p>
          <a:p>
            <a:r>
              <a:rPr lang="el-GR" dirty="0" err="1"/>
              <a:t>Παζαράκια</a:t>
            </a:r>
            <a:r>
              <a:rPr lang="el-GR" dirty="0"/>
              <a:t> για την ενίσχυση του ταμείου μαθητικής πρόνοιας [</a:t>
            </a:r>
            <a:r>
              <a:rPr lang="el-GR" dirty="0" err="1"/>
              <a:t>λούτρινα</a:t>
            </a:r>
            <a:r>
              <a:rPr lang="el-GR" dirty="0"/>
              <a:t>/βιβλία/λεμονάδες]</a:t>
            </a:r>
          </a:p>
          <a:p>
            <a:r>
              <a:rPr lang="el-GR" dirty="0"/>
              <a:t>Βίντεο/ηχητικά με κοινωνικό μήνυμα</a:t>
            </a:r>
          </a:p>
          <a:p>
            <a:endParaRPr lang="el-GR" dirty="0"/>
          </a:p>
          <a:p>
            <a:pPr marL="0" indent="0">
              <a:buNone/>
            </a:pP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12341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8FB2-35B6-4EA9-A264-1010F149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Πρόγραμμα ΟΑΠ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D51C-9322-4837-86EA-6D898792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Διαγωνισμός </a:t>
            </a:r>
            <a:r>
              <a:rPr lang="el-GR" dirty="0" err="1"/>
              <a:t>Ιδεοδρόμιο</a:t>
            </a:r>
            <a:endParaRPr lang="en-US" dirty="0"/>
          </a:p>
          <a:p>
            <a:r>
              <a:rPr lang="el-GR" dirty="0" err="1"/>
              <a:t>Κάν</a:t>
            </a:r>
            <a:r>
              <a:rPr lang="el-GR" dirty="0"/>
              <a:t>’ το ν’ ακουστεί-Διαδικτυακό Μαθητικό Ραδιόφωνο</a:t>
            </a:r>
          </a:p>
          <a:p>
            <a:r>
              <a:rPr lang="en-US" dirty="0" err="1"/>
              <a:t>Graffity</a:t>
            </a:r>
            <a:r>
              <a:rPr lang="el-GR" dirty="0"/>
              <a:t>-Εργαστήριο Μαθητικού Συνεδρίου</a:t>
            </a:r>
          </a:p>
          <a:p>
            <a:r>
              <a:rPr lang="en-US" dirty="0"/>
              <a:t>«When life gives you lemons, make lemonade»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2931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6552FD98-3ABB-46DE-907B-9E9944A52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67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Αναλυτικό Πρόγραμμα-Σκοπός</a:t>
            </a:r>
            <a:r>
              <a:rPr lang="en-US" b="1" dirty="0"/>
              <a:t> (</a:t>
            </a:r>
            <a:r>
              <a:rPr lang="el-GR" b="1" dirty="0">
                <a:hlinkClick r:id="rId3" action="ppaction://hlinkfile"/>
              </a:rPr>
              <a:t>ΝΑΠ</a:t>
            </a:r>
            <a:r>
              <a:rPr lang="el-GR" b="1" dirty="0"/>
              <a:t>)</a:t>
            </a:r>
            <a:br>
              <a:rPr lang="el-GR" b="1" dirty="0"/>
            </a:br>
            <a:r>
              <a:rPr lang="en-US" b="1" dirty="0">
                <a:hlinkClick r:id="rId4"/>
              </a:rPr>
              <a:t>http://users.auth.gr/gtsiakal/Metarrythmisi.htm</a:t>
            </a:r>
            <a:r>
              <a:rPr lang="el-GR" b="1" dirty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Συνεκτικό σώμα γνώσεων</a:t>
            </a:r>
          </a:p>
          <a:p>
            <a:r>
              <a:rPr lang="el-GR" dirty="0"/>
              <a:t>Δημοκρατικός πολίτης </a:t>
            </a:r>
          </a:p>
          <a:p>
            <a:r>
              <a:rPr lang="el-GR" dirty="0"/>
              <a:t>Δεξιότητες 21</a:t>
            </a:r>
            <a:r>
              <a:rPr lang="el-GR" baseline="30000" dirty="0"/>
              <a:t>ου</a:t>
            </a:r>
            <a:r>
              <a:rPr lang="el-GR" dirty="0"/>
              <a:t> αιώνα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Αναλυτικά Προγράμματα, Τόμος Α΄, σσ.5-6.ΠΙΚ-ΥΑΠ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3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0A44D-1430-4EC4-BDEC-BA27F1C5C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Παρεκβατικές δράσεις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4B55C-22EB-486A-BF3A-1A12F569E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Εργαστήριο ενδυνάμωσης εαυτού</a:t>
            </a:r>
          </a:p>
          <a:p>
            <a:r>
              <a:rPr lang="el-GR" dirty="0"/>
              <a:t>Σε πέντε λεπτά</a:t>
            </a:r>
          </a:p>
          <a:p>
            <a:r>
              <a:rPr lang="en-US" dirty="0">
                <a:hlinkClick r:id="rId2" action="ppaction://hlinkfile"/>
              </a:rPr>
              <a:t>Personal Development 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4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47A18-6327-4421-BA45-5599768E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τελευταία σκέψη!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B3E1-CB47-4EC2-B271-7AE9091A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20" y="1825625"/>
            <a:ext cx="1109397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Τι κάνω για τους μαθητές μου;</a:t>
            </a:r>
          </a:p>
          <a:p>
            <a:pPr marL="0" indent="0">
              <a:buNone/>
            </a:pPr>
            <a:r>
              <a:rPr lang="el-GR" dirty="0"/>
              <a:t>Τι κάνω για να (μάθουν να) είναι ευτυχισμένοι οι μαθητές μου; </a:t>
            </a:r>
          </a:p>
          <a:p>
            <a:pPr marL="0" indent="0">
              <a:buNone/>
            </a:pPr>
            <a:r>
              <a:rPr lang="el-GR" dirty="0"/>
              <a:t>Τι μπορώ να κάνω για να (μάθουν να) είναι ευτυχισμένοι οι μαθητές μου ;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54956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29577-3A37-421A-8203-1FE13227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Χρήσιμο υλικό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40FB0-311C-4E01-B21C-F1FEB83E1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0696"/>
          </a:xfrm>
        </p:spPr>
        <p:txBody>
          <a:bodyPr>
            <a:normAutofit fontScale="40000" lnSpcReduction="20000"/>
          </a:bodyPr>
          <a:lstStyle/>
          <a:p>
            <a:r>
              <a:rPr lang="en-US" dirty="0">
                <a:hlinkClick r:id="rId3"/>
              </a:rPr>
              <a:t>https://inclusiveeducationplanning.com.au/uncategorized/three-social-skill-resources-for-students-with-disability/</a:t>
            </a: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b="0" i="0" dirty="0">
                <a:effectLst/>
                <a:latin typeface="Raleway" pitchFamily="2" charset="0"/>
              </a:rPr>
              <a:t>-</a:t>
            </a:r>
            <a:r>
              <a:rPr lang="en-US" b="0" i="0" dirty="0">
                <a:effectLst/>
                <a:latin typeface="Raleway" pitchFamily="2" charset="0"/>
              </a:rPr>
              <a:t>What’s the Buzz?’ by Mark Le </a:t>
            </a:r>
            <a:r>
              <a:rPr lang="en-US" b="0" i="0" dirty="0" err="1">
                <a:effectLst/>
                <a:latin typeface="Raleway" pitchFamily="2" charset="0"/>
              </a:rPr>
              <a:t>Messurier</a:t>
            </a:r>
            <a:r>
              <a:rPr lang="en-US" b="0" i="0" dirty="0">
                <a:effectLst/>
                <a:latin typeface="Raleway" pitchFamily="2" charset="0"/>
              </a:rPr>
              <a:t> and  Madhavi </a:t>
            </a:r>
            <a:r>
              <a:rPr lang="en-US" b="0" i="0" dirty="0" err="1">
                <a:effectLst/>
                <a:latin typeface="Raleway" pitchFamily="2" charset="0"/>
              </a:rPr>
              <a:t>Nawana</a:t>
            </a:r>
            <a:r>
              <a:rPr lang="en-US" b="0" i="0" dirty="0">
                <a:effectLst/>
                <a:latin typeface="Raleway" pitchFamily="2" charset="0"/>
              </a:rPr>
              <a:t> Parker</a:t>
            </a:r>
            <a:endParaRPr lang="el-GR" b="0" i="0" dirty="0">
              <a:effectLst/>
              <a:latin typeface="Raleway" pitchFamily="2" charset="0"/>
            </a:endParaRPr>
          </a:p>
          <a:p>
            <a:pPr marL="0" indent="0">
              <a:buNone/>
            </a:pPr>
            <a:r>
              <a:rPr lang="el-GR" dirty="0">
                <a:latin typeface="Raleway" pitchFamily="2" charset="0"/>
              </a:rPr>
              <a:t>-</a:t>
            </a:r>
            <a:r>
              <a:rPr lang="en-US" b="0" i="0" dirty="0">
                <a:effectLst/>
                <a:latin typeface="Raleway" pitchFamily="2" charset="0"/>
              </a:rPr>
              <a:t>Developing Social Skills’ by Sue </a:t>
            </a:r>
            <a:r>
              <a:rPr lang="en-US" b="0" i="0" dirty="0" err="1">
                <a:effectLst/>
                <a:latin typeface="Raleway" pitchFamily="2" charset="0"/>
              </a:rPr>
              <a:t>Larkey</a:t>
            </a:r>
            <a:r>
              <a:rPr lang="en-US" b="0" i="0" dirty="0">
                <a:effectLst/>
                <a:latin typeface="Raleway" pitchFamily="2" charset="0"/>
              </a:rPr>
              <a:t> and Gay von </a:t>
            </a:r>
            <a:r>
              <a:rPr lang="en-US" b="0" i="0" dirty="0" err="1">
                <a:effectLst/>
                <a:latin typeface="Raleway" pitchFamily="2" charset="0"/>
              </a:rPr>
              <a:t>Ess</a:t>
            </a:r>
            <a:endParaRPr lang="el-GR" b="0" i="0" dirty="0">
              <a:effectLst/>
              <a:latin typeface="Raleway" pitchFamily="2" charset="0"/>
            </a:endParaRPr>
          </a:p>
          <a:p>
            <a:pPr marL="0" indent="0" algn="l">
              <a:buNone/>
            </a:pPr>
            <a:r>
              <a:rPr lang="el-GR" b="0" i="0" dirty="0">
                <a:effectLst/>
                <a:latin typeface="Raleway" pitchFamily="2" charset="0"/>
              </a:rPr>
              <a:t>-</a:t>
            </a:r>
            <a:r>
              <a:rPr lang="en-US" b="0" i="0" dirty="0">
                <a:effectLst/>
                <a:latin typeface="Raleway" pitchFamily="2" charset="0"/>
              </a:rPr>
              <a:t>‘Play is the Way’ by Wilson McCaskill</a:t>
            </a:r>
          </a:p>
          <a:p>
            <a:r>
              <a:rPr lang="el-GR" dirty="0">
                <a:hlinkClick r:id="rId4"/>
              </a:rPr>
              <a:t>(759) Μαθητές διδάσκονται πώς να είναι ευτυχισμένοι - </a:t>
            </a:r>
            <a:r>
              <a:rPr lang="el-GR" dirty="0" err="1">
                <a:hlinkClick r:id="rId4"/>
              </a:rPr>
              <a:t>learning</a:t>
            </a:r>
            <a:r>
              <a:rPr lang="el-GR" dirty="0">
                <a:hlinkClick r:id="rId4"/>
              </a:rPr>
              <a:t> </a:t>
            </a:r>
            <a:r>
              <a:rPr lang="el-GR" dirty="0" err="1">
                <a:hlinkClick r:id="rId4"/>
              </a:rPr>
              <a:t>world</a:t>
            </a:r>
            <a:r>
              <a:rPr lang="el-GR" dirty="0">
                <a:hlinkClick r:id="rId4"/>
              </a:rPr>
              <a:t> – </a:t>
            </a:r>
            <a:r>
              <a:rPr lang="el-GR" dirty="0" err="1">
                <a:hlinkClick r:id="rId4"/>
              </a:rPr>
              <a:t>YouTube</a:t>
            </a:r>
            <a:r>
              <a:rPr lang="el-GR" dirty="0"/>
              <a:t> (</a:t>
            </a:r>
            <a:r>
              <a:rPr lang="en-US" dirty="0">
                <a:hlinkClick r:id="rId4"/>
              </a:rPr>
              <a:t>https://www.youtube.com/watch?v=ogr1dkDhpGo</a:t>
            </a:r>
            <a:r>
              <a:rPr lang="el-GR" dirty="0"/>
              <a:t>)</a:t>
            </a:r>
          </a:p>
          <a:p>
            <a:r>
              <a:rPr lang="el-GR" dirty="0"/>
              <a:t>Το </a:t>
            </a:r>
            <a:r>
              <a:rPr lang="el-GR" dirty="0" err="1"/>
              <a:t>Παραπρόγραμμα</a:t>
            </a:r>
            <a:r>
              <a:rPr lang="el-GR" dirty="0"/>
              <a:t> ή κρυφό Αναλυτικό  Πρόγραμμα </a:t>
            </a:r>
            <a:r>
              <a:rPr lang="en-US" dirty="0">
                <a:hlinkClick r:id="rId5"/>
              </a:rPr>
              <a:t>&lt;4D6963726F736F667420506F776572506F696E74202D20C4E9DCEBE5EEE72037E1202D20D4EF20D0E1F1E1F0F1FCE3F1E1ECECE120DE20EAF1F5F6FC20C1EDE1EBF5F4E9EAFC20D0F1FCE3F1E1ECECE12E707074205B436F6D7061746962696C697479204D6F64655D&gt; (uoc.gr)</a:t>
            </a:r>
            <a:r>
              <a:rPr lang="el-GR" dirty="0"/>
              <a:t> </a:t>
            </a:r>
          </a:p>
          <a:p>
            <a:r>
              <a:rPr lang="en-US" dirty="0"/>
              <a:t>To </a:t>
            </a:r>
            <a:r>
              <a:rPr lang="el-GR" dirty="0"/>
              <a:t>κρυφό αναλυτικό </a:t>
            </a:r>
            <a:r>
              <a:rPr lang="el-GR" dirty="0" err="1"/>
              <a:t>πρόγρα</a:t>
            </a:r>
            <a:r>
              <a:rPr lang="el-GR" dirty="0"/>
              <a:t>µµα  </a:t>
            </a:r>
            <a:r>
              <a:rPr lang="en-US" dirty="0">
                <a:hlinkClick r:id="rId6"/>
              </a:rPr>
              <a:t>http://users.sch.gr/akoptsi/images/7perif_docs/Arthra_Epistimonika/paraprogramma.pdf</a:t>
            </a:r>
            <a:endParaRPr lang="el-GR" dirty="0"/>
          </a:p>
          <a:p>
            <a:r>
              <a:rPr lang="el-GR" dirty="0">
                <a:hlinkClick r:id="rId7"/>
              </a:rPr>
              <a:t>Τι είναι το </a:t>
            </a:r>
            <a:r>
              <a:rPr lang="el-GR" dirty="0" err="1">
                <a:hlinkClick r:id="rId7"/>
              </a:rPr>
              <a:t>παραπρόγραμμα</a:t>
            </a:r>
            <a:r>
              <a:rPr lang="el-GR" dirty="0">
                <a:hlinkClick r:id="rId7"/>
              </a:rPr>
              <a:t> ή κρυφό αναλυτικό πρόγραμμα. - PDF ΔΩΡΕΑΝ Λήψη (docplayer.gr)</a:t>
            </a:r>
            <a:r>
              <a:rPr lang="el-GR" dirty="0"/>
              <a:t>      (</a:t>
            </a:r>
            <a:r>
              <a:rPr lang="en-US" dirty="0">
                <a:hlinkClick r:id="rId7"/>
              </a:rPr>
              <a:t>https://docplayer.gr/29737545-Ti-einai-to-paraprogramma-i-kryfo-analytiko-programma.html</a:t>
            </a:r>
            <a:r>
              <a:rPr lang="el-GR" dirty="0"/>
              <a:t>) </a:t>
            </a:r>
          </a:p>
          <a:p>
            <a:r>
              <a:rPr lang="en-US" dirty="0">
                <a:hlinkClick r:id="rId8"/>
              </a:rPr>
              <a:t>https://www.researchgate.net/profile/Fulya-Damla-Kentli/publication/265989584_Comparison_of_hidden_curriculum_theories/links/5efcbc6c4585155050812872/Comparison-of-hidden-curriculum-theories.pdf</a:t>
            </a:r>
            <a:r>
              <a:rPr lang="el-GR" dirty="0"/>
              <a:t> </a:t>
            </a:r>
          </a:p>
          <a:p>
            <a:r>
              <a:rPr lang="el-GR" dirty="0">
                <a:hlinkClick r:id="rId9"/>
              </a:rPr>
              <a:t>"Ο ΑΝΘΡΩΠΟΣ ΚΑΙ Ο ΙΣΚΙΟΣ ΤΟΥ": Κρυφό αναλυτικό πρόγραμμα και τελετουργίες στην εκπαίδευση (anthroposkaioiskios.blogspot.com)</a:t>
            </a:r>
            <a:r>
              <a:rPr lang="el-GR" dirty="0"/>
              <a:t> (</a:t>
            </a:r>
            <a:r>
              <a:rPr lang="en-US" dirty="0">
                <a:hlinkClick r:id="rId9"/>
              </a:rPr>
              <a:t>https://anthroposkaioiskios.blogspot.com/2011/05/blog-post_14.html</a:t>
            </a:r>
            <a:r>
              <a:rPr lang="el-GR" dirty="0"/>
              <a:t>)</a:t>
            </a:r>
          </a:p>
          <a:p>
            <a:r>
              <a:rPr lang="el-GR" dirty="0">
                <a:hlinkClick r:id="rId10"/>
              </a:rPr>
              <a:t>Μαθητής απείλησε να κτυπήσει με όπλο σε σχολείο (philenews.com)</a:t>
            </a:r>
            <a:r>
              <a:rPr lang="el-GR" dirty="0"/>
              <a:t> </a:t>
            </a:r>
          </a:p>
          <a:p>
            <a:r>
              <a:rPr lang="en-US" dirty="0">
                <a:hlinkClick r:id="rId11"/>
              </a:rPr>
              <a:t>https://philenews.com/koinonia/eidiseis/article/1460328/katangelia-mathitis-skopeve-na-anoixei-pyr-se-scholeio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008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hlinkClick r:id="rId3" action="ppaction://hlinkfile"/>
              </a:rPr>
              <a:t>Δημοκρατικός πολίτης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240" y="3794463"/>
            <a:ext cx="3220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ΠΟΛΙΤΕΙΑ </a:t>
            </a:r>
            <a:r>
              <a:rPr lang="el-GR" sz="2400" dirty="0"/>
              <a:t>Δημοκρατικότητα </a:t>
            </a:r>
          </a:p>
          <a:p>
            <a:r>
              <a:rPr lang="el-GR" sz="2400" dirty="0"/>
              <a:t>Αγωνιστικότητα</a:t>
            </a:r>
          </a:p>
          <a:p>
            <a:r>
              <a:rPr lang="el-GR" sz="2400" dirty="0"/>
              <a:t>Παρρησία </a:t>
            </a:r>
          </a:p>
          <a:p>
            <a:r>
              <a:rPr lang="el-GR" sz="2400" dirty="0"/>
              <a:t>Κοινωνική δικαιοσύνη</a:t>
            </a:r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70134" y="1784955"/>
            <a:ext cx="46450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Ο ΑΛΛΟΣ</a:t>
            </a:r>
          </a:p>
          <a:p>
            <a:r>
              <a:rPr lang="el-GR" sz="2400" dirty="0"/>
              <a:t>Ισότητα μεταξύ των δύο φύλων </a:t>
            </a:r>
          </a:p>
          <a:p>
            <a:r>
              <a:rPr lang="el-GR" sz="2400" dirty="0"/>
              <a:t>Σεβασμός ετερότητας</a:t>
            </a:r>
            <a:endParaRPr lang="en-US" sz="2400" dirty="0"/>
          </a:p>
          <a:p>
            <a:r>
              <a:rPr lang="el-GR" sz="2400" dirty="0"/>
              <a:t>Αλληλεγγύη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6276" y="4533127"/>
            <a:ext cx="669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ΠΕΡΙΒΑΛΛΟΝ </a:t>
            </a:r>
          </a:p>
          <a:p>
            <a:r>
              <a:rPr lang="el-GR" sz="2400" dirty="0"/>
              <a:t>Σεβασμός φυσικού/πολιτιστικού περιβάλλοντος προώθηση αειφόρου ανάπτυξης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72515" y="1574040"/>
            <a:ext cx="27602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ΕΑΥΤΟΣ</a:t>
            </a:r>
          </a:p>
          <a:p>
            <a:r>
              <a:rPr lang="el-GR" sz="2400" dirty="0"/>
              <a:t>Ευεξία</a:t>
            </a:r>
          </a:p>
          <a:p>
            <a:r>
              <a:rPr lang="el-GR" sz="2400" dirty="0"/>
              <a:t>Αυτογνωσία </a:t>
            </a:r>
          </a:p>
          <a:p>
            <a:r>
              <a:rPr lang="el-GR" sz="2400" dirty="0"/>
              <a:t>Διεκδικητικότητα  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2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hlinkClick r:id="rId3" action="ppaction://hlinkfile"/>
              </a:rPr>
              <a:t>Δεξιότητες 21</a:t>
            </a:r>
            <a:r>
              <a:rPr lang="el-GR" b="1" baseline="30000" dirty="0">
                <a:hlinkClick r:id="rId3" action="ppaction://hlinkfile"/>
              </a:rPr>
              <a:t>ου</a:t>
            </a:r>
            <a:r>
              <a:rPr lang="el-GR" b="1" dirty="0">
                <a:hlinkClick r:id="rId3" action="ppaction://hlinkfile"/>
              </a:rPr>
              <a:t> αιώνα</a:t>
            </a:r>
            <a:r>
              <a:rPr lang="el-GR" dirty="0">
                <a:solidFill>
                  <a:srgbClr val="FF0000"/>
                </a:solidFill>
              </a:rPr>
              <a:t/>
            </a:r>
            <a:br>
              <a:rPr lang="el-GR" dirty="0">
                <a:solidFill>
                  <a:srgbClr val="FF0000"/>
                </a:solidFill>
              </a:rPr>
            </a:br>
            <a:r>
              <a:rPr lang="el-GR" sz="2700" dirty="0"/>
              <a:t>(</a:t>
            </a:r>
            <a:r>
              <a:rPr lang="el-GR" sz="2700" dirty="0" err="1"/>
              <a:t>Dede</a:t>
            </a:r>
            <a:r>
              <a:rPr lang="el-GR" sz="2700" dirty="0"/>
              <a:t>, 2009 ·</a:t>
            </a:r>
            <a:r>
              <a:rPr lang="el-GR" sz="2700" dirty="0" err="1"/>
              <a:t>Voogt</a:t>
            </a:r>
            <a:r>
              <a:rPr lang="el-GR" sz="2700" dirty="0"/>
              <a:t> &amp; </a:t>
            </a:r>
            <a:r>
              <a:rPr lang="el-GR" sz="2700" dirty="0" err="1"/>
              <a:t>Robin</a:t>
            </a:r>
            <a:r>
              <a:rPr lang="el-GR" sz="2700" dirty="0"/>
              <a:t>, 2010· </a:t>
            </a:r>
            <a:r>
              <a:rPr lang="el-GR" sz="2700" dirty="0" err="1"/>
              <a:t>Saavadera</a:t>
            </a:r>
            <a:r>
              <a:rPr lang="el-GR" sz="2700" dirty="0"/>
              <a:t> &amp; </a:t>
            </a:r>
            <a:r>
              <a:rPr lang="el-GR" sz="2700" dirty="0" err="1"/>
              <a:t>Opfer</a:t>
            </a:r>
            <a:r>
              <a:rPr lang="el-GR" sz="2700" dirty="0"/>
              <a:t>, 2012</a:t>
            </a:r>
            <a:r>
              <a:rPr lang="en-US" sz="2700" dirty="0"/>
              <a:t>)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• Κριτική σκέψη</a:t>
            </a:r>
          </a:p>
          <a:p>
            <a:pPr marL="0" indent="0">
              <a:buNone/>
            </a:pPr>
            <a:r>
              <a:rPr lang="el-GR" dirty="0"/>
              <a:t>• Επίλυση προβλήματος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dirty="0" err="1"/>
              <a:t>Συνεργατικότητα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• Προσαρμοστικότητα και ευελιξία</a:t>
            </a:r>
          </a:p>
          <a:p>
            <a:pPr marL="0" indent="0">
              <a:buNone/>
            </a:pPr>
            <a:r>
              <a:rPr lang="el-GR" dirty="0"/>
              <a:t>• Δημιουργικότητα και καινοτομία</a:t>
            </a:r>
          </a:p>
          <a:p>
            <a:pPr marL="0" indent="0">
              <a:buNone/>
            </a:pPr>
            <a:r>
              <a:rPr lang="el-GR" dirty="0"/>
              <a:t>• Επικοινωνία</a:t>
            </a:r>
          </a:p>
          <a:p>
            <a:pPr marL="0" indent="0">
              <a:buNone/>
            </a:pPr>
            <a:r>
              <a:rPr lang="el-GR" dirty="0"/>
              <a:t>• Οικοδόμηση/εφαρμογή της γνώσης</a:t>
            </a:r>
          </a:p>
          <a:p>
            <a:pPr marL="0" indent="0">
              <a:buNone/>
            </a:pPr>
            <a:r>
              <a:rPr lang="el-GR" dirty="0"/>
              <a:t>• Τεχνολογικός αλφαβητισμός</a:t>
            </a:r>
          </a:p>
          <a:p>
            <a:pPr marL="0" indent="0">
              <a:buNone/>
            </a:pPr>
            <a:r>
              <a:rPr lang="el-GR" dirty="0"/>
              <a:t>• Κοινωνική και πολιτιστική επίγνωση</a:t>
            </a:r>
            <a:endParaRPr lang="en-US" dirty="0"/>
          </a:p>
          <a:p>
            <a:r>
              <a:rPr lang="el-GR" dirty="0"/>
              <a:t>Ενσυναίσθηση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4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 with low confidence">
            <a:extLst>
              <a:ext uri="{FF2B5EF4-FFF2-40B4-BE49-F238E27FC236}">
                <a16:creationId xmlns:a16="http://schemas.microsoft.com/office/drawing/2014/main" id="{2F2CCCDF-DA36-413A-BFB4-44D3A8ACF8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570" y="269266"/>
            <a:ext cx="5147615" cy="640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5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3739-FBF3-4907-9FAB-095247668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ΚΡΥΦΟ/ΛΑΝΘΑΝΟΝ ΑΝΑΛΥΤΙΚΟ ΠΡΟΓΡΑΜΜΑ</a:t>
            </a:r>
            <a:br>
              <a:rPr lang="el-GR" dirty="0"/>
            </a:br>
            <a:r>
              <a:rPr lang="en-US" sz="2200" b="0" i="0" dirty="0">
                <a:effectLst/>
                <a:latin typeface="Raleway" pitchFamily="2" charset="0"/>
              </a:rPr>
              <a:t>Jackson, P.W. (1968) </a:t>
            </a:r>
            <a:r>
              <a:rPr lang="en-US" sz="2200" b="0" i="1" dirty="0">
                <a:effectLst/>
                <a:latin typeface="Raleway" pitchFamily="2" charset="0"/>
              </a:rPr>
              <a:t>Life in Classrooms</a:t>
            </a:r>
            <a:r>
              <a:rPr lang="en-US" sz="2200" b="0" i="0" dirty="0">
                <a:effectLst/>
                <a:latin typeface="Raleway" pitchFamily="2" charset="0"/>
              </a:rPr>
              <a:t> New York: Holt, Rhinehart and Winston</a:t>
            </a:r>
            <a:r>
              <a:rPr lang="el-GR" sz="2200" b="0" i="0" dirty="0">
                <a:effectLst/>
                <a:latin typeface="Raleway" pitchFamily="2" charset="0"/>
              </a:rPr>
              <a:t/>
            </a:r>
            <a:br>
              <a:rPr lang="el-GR" sz="2200" b="0" i="0" dirty="0">
                <a:effectLst/>
                <a:latin typeface="Raleway" pitchFamily="2" charset="0"/>
              </a:rPr>
            </a:br>
            <a:r>
              <a:rPr lang="en-US" sz="2200" b="0" i="0" dirty="0">
                <a:effectLst/>
                <a:latin typeface="Raleway" pitchFamily="2" charset="0"/>
              </a:rPr>
              <a:t>Dreeben, R. (1967). On What is Learned in School. London: Addison-Wesley.</a:t>
            </a:r>
            <a:r>
              <a:rPr lang="el-GR" sz="2200" b="0" i="0" dirty="0">
                <a:effectLst/>
                <a:latin typeface="Raleway" pitchFamily="2" charset="0"/>
              </a:rPr>
              <a:t/>
            </a:r>
            <a:br>
              <a:rPr lang="el-GR" sz="2200" b="0" i="0" dirty="0">
                <a:effectLst/>
                <a:latin typeface="Raleway" pitchFamily="2" charset="0"/>
              </a:rPr>
            </a:br>
            <a:endParaRPr lang="en-CY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B8947-6F18-491F-AEE5-7C96AC651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297834"/>
            <a:ext cx="5181600" cy="2623281"/>
          </a:xfrm>
        </p:spPr>
        <p:txBody>
          <a:bodyPr>
            <a:normAutofit/>
          </a:bodyPr>
          <a:lstStyle/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γνώσεις</a:t>
            </a:r>
            <a:endParaRPr lang="el-GR" b="0" i="0" u="sng" dirty="0">
              <a:effectLst/>
              <a:latin typeface="Arial" panose="020B0604020202020204" pitchFamily="34" charset="0"/>
            </a:endParaRPr>
          </a:p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αξίες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στάσεις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νόρμες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πεποιθήσεις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59F564-0482-4992-8FE6-8BF952AFB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5816" y="4032353"/>
            <a:ext cx="5181600" cy="106430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l-GR" b="0" i="0" dirty="0">
                <a:effectLst/>
                <a:latin typeface="Arial" panose="020B0604020202020204" pitchFamily="34" charset="0"/>
              </a:rPr>
              <a:t>Κοινωνικοποίηση</a:t>
            </a:r>
          </a:p>
          <a:p>
            <a:pPr marL="0" indent="0" algn="l">
              <a:buNone/>
            </a:pPr>
            <a:r>
              <a:rPr lang="el-GR" b="0" i="0" dirty="0">
                <a:effectLst/>
                <a:latin typeface="Arial" panose="020B0604020202020204" pitchFamily="34" charset="0"/>
              </a:rPr>
              <a:t>Κοινωνικός έλεγχος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8A62FB6-6088-4E8F-9F24-9F0533464962}"/>
              </a:ext>
            </a:extLst>
          </p:cNvPr>
          <p:cNvSpPr/>
          <p:nvPr/>
        </p:nvSpPr>
        <p:spPr>
          <a:xfrm>
            <a:off x="4467069" y="3927422"/>
            <a:ext cx="1552731" cy="1274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C2620-4E06-2866-3F88-1DDA36A8F4A7}"/>
              </a:ext>
            </a:extLst>
          </p:cNvPr>
          <p:cNvSpPr txBox="1"/>
          <p:nvPr/>
        </p:nvSpPr>
        <p:spPr>
          <a:xfrm>
            <a:off x="838200" y="1993692"/>
            <a:ext cx="10719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202122"/>
                </a:solidFill>
                <a:latin typeface="Arial" panose="020B0604020202020204" pitchFamily="34" charset="0"/>
              </a:rPr>
              <a:t>Ακούσια μηνύματα που μεταδίδονται στην τάξη/στο σχολείο μέσω διδακτικών αλλά και </a:t>
            </a:r>
            <a:r>
              <a:rPr lang="el-GR" sz="2800" dirty="0" err="1">
                <a:solidFill>
                  <a:srgbClr val="202122"/>
                </a:solidFill>
                <a:latin typeface="Arial" panose="020B0604020202020204" pitchFamily="34" charset="0"/>
              </a:rPr>
              <a:t>εξωδιδακτικών</a:t>
            </a:r>
            <a:r>
              <a:rPr lang="el-GR" sz="2800" dirty="0">
                <a:solidFill>
                  <a:srgbClr val="202122"/>
                </a:solidFill>
                <a:latin typeface="Arial" panose="020B0604020202020204" pitchFamily="34" charset="0"/>
              </a:rPr>
              <a:t> διαδικασιών</a:t>
            </a:r>
            <a:endParaRPr lang="en-CY" sz="2800" dirty="0"/>
          </a:p>
        </p:txBody>
      </p:sp>
    </p:spTree>
    <p:extLst>
      <p:ext uri="{BB962C8B-B14F-4D97-AF65-F5344CB8AC3E}">
        <p14:creationId xmlns:p14="http://schemas.microsoft.com/office/powerpoint/2010/main" val="278977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9C9D-09EF-4CCF-AB54-EE17E39E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Φορείς Κρυφού ΑΠ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89673-1D31-49D2-81D7-5FB2E59E0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εκπαιδευτικοί</a:t>
            </a:r>
          </a:p>
          <a:p>
            <a:r>
              <a:rPr lang="el-GR" dirty="0"/>
              <a:t>μαθητές</a:t>
            </a:r>
          </a:p>
          <a:p>
            <a:r>
              <a:rPr lang="el-GR" dirty="0"/>
              <a:t>γονείς</a:t>
            </a:r>
          </a:p>
          <a:p>
            <a:r>
              <a:rPr lang="el-GR" dirty="0"/>
              <a:t>“κοινή γνώμη”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highlight>
                  <a:srgbClr val="FF0000"/>
                </a:highlight>
              </a:rPr>
              <a:t>Βασικές ιδιαιτερότητες</a:t>
            </a:r>
          </a:p>
          <a:p>
            <a:pPr marL="0" indent="0">
              <a:buNone/>
            </a:pPr>
            <a:r>
              <a:rPr lang="el-GR" dirty="0">
                <a:highlight>
                  <a:srgbClr val="FF0000"/>
                </a:highlight>
              </a:rPr>
              <a:t>-προϊόν μιας συγκεκριμένης κοινωνίας (</a:t>
            </a:r>
            <a:r>
              <a:rPr lang="el-GR" dirty="0" err="1">
                <a:highlight>
                  <a:srgbClr val="FF0000"/>
                </a:highlight>
              </a:rPr>
              <a:t>χωρο</a:t>
            </a:r>
            <a:r>
              <a:rPr lang="el-GR" dirty="0">
                <a:highlight>
                  <a:srgbClr val="FF0000"/>
                </a:highlight>
              </a:rPr>
              <a:t>-χρονικά) </a:t>
            </a:r>
          </a:p>
          <a:p>
            <a:pPr marL="0" indent="0">
              <a:buNone/>
            </a:pPr>
            <a:r>
              <a:rPr lang="el-GR" dirty="0">
                <a:highlight>
                  <a:srgbClr val="FF0000"/>
                </a:highlight>
              </a:rPr>
              <a:t>-διαφέρει από σχολείο σε σχολείο</a:t>
            </a:r>
          </a:p>
        </p:txBody>
      </p:sp>
    </p:spTree>
    <p:extLst>
      <p:ext uri="{BB962C8B-B14F-4D97-AF65-F5344CB8AC3E}">
        <p14:creationId xmlns:p14="http://schemas.microsoft.com/office/powerpoint/2010/main" val="223665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85B9-A11B-8767-C324-724A912CA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ΠΑΡΑΓΟΝΤΕΣ ΔΙΑΜΟΡΦΩΣΗΣ ΚΡΥΦΟΥ ΑΠ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D2E0F-514F-0F19-41FC-9CEF412A8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Διάταξη/κίνηση αντικειμένων/προσώπων στην τάξη/στο σχολείο</a:t>
            </a:r>
          </a:p>
          <a:p>
            <a:r>
              <a:rPr lang="el-GR" dirty="0"/>
              <a:t>Διάκριση/κατηγοριοποίηση μαθητών  </a:t>
            </a:r>
          </a:p>
          <a:p>
            <a:r>
              <a:rPr lang="el-GR" dirty="0"/>
              <a:t>Σχολική κουλτούρα: αξίες, ιδέες, προσδοκίες                                                         (μαθητών, εκπαιδευτικών, διευθυντή)</a:t>
            </a:r>
          </a:p>
          <a:p>
            <a:r>
              <a:rPr lang="el-GR" dirty="0"/>
              <a:t>Διαπροσωπικές σχέσεις: μαθητές-μαθητές/δάσκαλος-μαθητές</a:t>
            </a:r>
          </a:p>
          <a:p>
            <a:r>
              <a:rPr lang="el-GR" dirty="0"/>
              <a:t>Μέθοδος και τεχνική διδασκαλίας  </a:t>
            </a:r>
          </a:p>
          <a:p>
            <a:r>
              <a:rPr lang="el-GR" dirty="0"/>
              <a:t>Αντίληψη για τη φύση της γνώσης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423396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975</Words>
  <Application>Microsoft Office PowerPoint</Application>
  <PresentationFormat>Widescreen</PresentationFormat>
  <Paragraphs>262</Paragraphs>
  <Slides>32</Slides>
  <Notes>15</Notes>
  <HiddenSlides>6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Palatino Linotype</vt:lpstr>
      <vt:lpstr>Raleway</vt:lpstr>
      <vt:lpstr>Times New Roman</vt:lpstr>
      <vt:lpstr>Ubuntu</vt:lpstr>
      <vt:lpstr>Office Theme</vt:lpstr>
      <vt:lpstr>Εξωδιδακτικές Δράσεις/Προγράμματα και προώθηση αναλυτικού/κρυφού αναλυτικού προγράμματος  (hidden curriculum) </vt:lpstr>
      <vt:lpstr>ΠΟΡΕΙΑ</vt:lpstr>
      <vt:lpstr>Αναλυτικό Πρόγραμμα-Σκοπός (ΝΑΠ) http://users.auth.gr/gtsiakal/Metarrythmisi.htm </vt:lpstr>
      <vt:lpstr>Δημοκρατικός πολίτης</vt:lpstr>
      <vt:lpstr>Δεξιότητες 21ου αιώνα (Dede, 2009 ·Voogt &amp; Robin, 2010· Saavadera &amp; Opfer, 2012) </vt:lpstr>
      <vt:lpstr>PowerPoint Presentation</vt:lpstr>
      <vt:lpstr>ΚΡΥΦΟ/ΛΑΝΘΑΝΟΝ ΑΝΑΛΥΤΙΚΟ ΠΡΟΓΡΑΜΜΑ Jackson, P.W. (1968) Life in Classrooms New York: Holt, Rhinehart and Winston Dreeben, R. (1967). On What is Learned in School. London: Addison-Wesley. </vt:lpstr>
      <vt:lpstr>Φορείς Κρυφού ΑΠ</vt:lpstr>
      <vt:lpstr>ΠΑΡΑΓΟΝΤΕΣ ΔΙΑΜΟΡΦΩΣΗΣ ΚΡΥΦΟΥ ΑΠ</vt:lpstr>
      <vt:lpstr>ΚΡΥΦΟ/ΛΑΝΘΑΝΟΝ ΑΝΑΛΥΤΙΚΟ ΠΡΟΓΡΑΜΜΑ Hargreaves, D. (1978). «Power and the Paracurriculum», στο Richards, C. (ed). «Power and the Curriculum», Nafferton Books, Driffield. </vt:lpstr>
      <vt:lpstr>ΚΡΥΦΟ/ΛΑΝΘΑΝΟΝ ΑΝΑΛΥΤΙΚΟ ΠΡΟΓΡΑΜΜΑ Bowles, S. &amp; Gintis, H.(1976). «Schooling in Capitalist America» </vt:lpstr>
      <vt:lpstr>ΚΡΥΦΟ/ΛΑΝΘΑΝΟΝ ΑΝΑΛΥΤΙΚΟ ΠΡΟΓΡΑΜΜΑ Althusser, L. (1977). «Θέσεις» (μετάφραση Γιαταγάνα, Ξ.), Αθήνα: Θεμέλιο. </vt:lpstr>
      <vt:lpstr>ΑΠ VS ΚΡΥΦΟ ΑΠ ΜΑΥΡΟΓΙΩΡΓΟΣ, Γ.: «Αναλυτικά προγράμματα και εξετάσεις» http://edu.pep.uoi.gr/gmavrog/analytika.htm </vt:lpstr>
      <vt:lpstr>Ναι μεν, αλλά…</vt:lpstr>
      <vt:lpstr>Ναι μεν, αλλά…</vt:lpstr>
      <vt:lpstr>«Δεν υπάρχει τίποτα πιο άνισο από την ίση μεταχείριση των ανίσων»          Αριστοτέλης </vt:lpstr>
      <vt:lpstr>Αλλόγλωσσοι&gt;εκμάθηση ελληνικής γλώσσας</vt:lpstr>
      <vt:lpstr>Ειδική Αγωγή: Ειδική Μονάδα</vt:lpstr>
      <vt:lpstr>Ειδική Αγωγή: Στήριξη/Αλφαβητισμός</vt:lpstr>
      <vt:lpstr>Τάξεις μεικτής ικανότητας </vt:lpstr>
      <vt:lpstr>ΚΟΙΝΩΝΙΚΟΠΟΙΗΣΗ:ΑΝΑΓΚΗ</vt:lpstr>
      <vt:lpstr>Πρόβλημα </vt:lpstr>
      <vt:lpstr>Τι μπορώ να κάνω;</vt:lpstr>
      <vt:lpstr>Εξωδιδακτικές Δράσεις/Προγράμματα</vt:lpstr>
      <vt:lpstr>ΔΙΑΓΩΝΙΣΜΟΙ</vt:lpstr>
      <vt:lpstr>ΟΜΙΛΟΙ</vt:lpstr>
      <vt:lpstr>Κοινωνικές Δράσεις </vt:lpstr>
      <vt:lpstr>Πρόγραμμα ΟΑΠ</vt:lpstr>
      <vt:lpstr>PowerPoint Presentation</vt:lpstr>
      <vt:lpstr>Παρεκβατικές δράσεις</vt:lpstr>
      <vt:lpstr>Μια τελευταία σκέψη!</vt:lpstr>
      <vt:lpstr>Χρήσιμο υλικό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KYRIAKI TSITSOU</dc:creator>
  <cp:lastModifiedBy>Kalypso Apergi</cp:lastModifiedBy>
  <cp:revision>54</cp:revision>
  <dcterms:created xsi:type="dcterms:W3CDTF">2022-04-17T03:29:45Z</dcterms:created>
  <dcterms:modified xsi:type="dcterms:W3CDTF">2022-05-09T08:52:31Z</dcterms:modified>
</cp:coreProperties>
</file>