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67" r:id="rId3"/>
    <p:sldId id="319" r:id="rId4"/>
    <p:sldId id="322" r:id="rId5"/>
    <p:sldId id="321" r:id="rId6"/>
    <p:sldId id="315" r:id="rId7"/>
    <p:sldId id="316" r:id="rId8"/>
    <p:sldId id="326" r:id="rId9"/>
    <p:sldId id="329" r:id="rId10"/>
    <p:sldId id="333" r:id="rId11"/>
    <p:sldId id="348" r:id="rId12"/>
    <p:sldId id="328" r:id="rId13"/>
    <p:sldId id="332" r:id="rId14"/>
    <p:sldId id="336" r:id="rId15"/>
    <p:sldId id="257" r:id="rId16"/>
    <p:sldId id="274" r:id="rId17"/>
    <p:sldId id="349" r:id="rId18"/>
    <p:sldId id="263" r:id="rId19"/>
    <p:sldId id="300" r:id="rId20"/>
    <p:sldId id="269" r:id="rId21"/>
    <p:sldId id="331" r:id="rId22"/>
    <p:sldId id="324" r:id="rId23"/>
    <p:sldId id="264" r:id="rId24"/>
    <p:sldId id="285" r:id="rId25"/>
    <p:sldId id="354" r:id="rId26"/>
    <p:sldId id="327" r:id="rId27"/>
    <p:sldId id="330" r:id="rId28"/>
    <p:sldId id="287" r:id="rId29"/>
    <p:sldId id="296" r:id="rId30"/>
    <p:sldId id="355" r:id="rId31"/>
    <p:sldId id="267" r:id="rId32"/>
    <p:sldId id="266" r:id="rId33"/>
    <p:sldId id="356" r:id="rId34"/>
    <p:sldId id="358" r:id="rId35"/>
    <p:sldId id="268" r:id="rId36"/>
    <p:sldId id="299" r:id="rId37"/>
    <p:sldId id="339" r:id="rId38"/>
    <p:sldId id="281" r:id="rId39"/>
    <p:sldId id="353" r:id="rId40"/>
    <p:sldId id="359" r:id="rId41"/>
    <p:sldId id="270" r:id="rId42"/>
    <p:sldId id="278" r:id="rId43"/>
    <p:sldId id="282" r:id="rId44"/>
    <p:sldId id="290" r:id="rId45"/>
    <p:sldId id="298" r:id="rId46"/>
    <p:sldId id="302" r:id="rId47"/>
    <p:sldId id="361" r:id="rId48"/>
    <p:sldId id="323" r:id="rId49"/>
    <p:sldId id="362" r:id="rId50"/>
    <p:sldId id="292" r:id="rId51"/>
    <p:sldId id="363" r:id="rId52"/>
    <p:sldId id="364" r:id="rId53"/>
    <p:sldId id="341" r:id="rId54"/>
    <p:sldId id="365" r:id="rId55"/>
    <p:sldId id="273" r:id="rId56"/>
    <p:sldId id="276" r:id="rId57"/>
    <p:sldId id="308" r:id="rId58"/>
    <p:sldId id="350" r:id="rId59"/>
    <p:sldId id="342" r:id="rId60"/>
    <p:sldId id="313" r:id="rId61"/>
    <p:sldId id="360" r:id="rId62"/>
    <p:sldId id="366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339"/>
    <a:srgbClr val="C82E53"/>
    <a:srgbClr val="8D436D"/>
    <a:srgbClr val="269683"/>
    <a:srgbClr val="2AA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404E-0A84-472D-9BDC-CCAA179533D4}" type="datetimeFigureOut">
              <a:rPr lang="en-GB" smtClean="0"/>
              <a:pPr/>
              <a:t>07/05/2012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0E7F-39C6-4DD4-B324-33185072E9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1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0E7F-39C6-4DD4-B324-33185072E9B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0E7F-39C6-4DD4-B324-33185072E9B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0E7F-39C6-4DD4-B324-33185072E9BF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1470025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Segoe Script" pitchFamily="34" charset="0"/>
              </a:rPr>
              <a:t>ΔΗΜΟΤΙΚΟ ΣΧΟΛΕΙΟ ΑΠΟΣΤΟΛΟΥ ΛΟΥΚΑ</a:t>
            </a:r>
            <a:endParaRPr lang="en-GB" sz="2400" b="1" dirty="0">
              <a:latin typeface="Segoe Scrip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14 ΦΕΒΡΟΥΑΡΙΟΥ 2012</a:t>
            </a:r>
          </a:p>
          <a:p>
            <a:endParaRPr lang="el-GR" dirty="0" smtClean="0"/>
          </a:p>
          <a:p>
            <a:r>
              <a:rPr lang="el-GR" dirty="0" smtClean="0"/>
              <a:t>ΗΜΕΡΑ ΕΙΚΑΣΤΙΚΗΣ ΠΑΡΕΜΒΑΣΗΣ</a:t>
            </a:r>
            <a:r>
              <a:rPr lang="en-GB" dirty="0" smtClean="0"/>
              <a:t> </a:t>
            </a:r>
            <a:r>
              <a:rPr lang="el-GR" dirty="0" smtClean="0"/>
              <a:t>ΚΑΙ ΔΗΜΙΟΥΡΓΙΑΣ</a:t>
            </a:r>
            <a:endParaRPr lang="en-GB" dirty="0"/>
          </a:p>
        </p:txBody>
      </p:sp>
      <p:pic>
        <p:nvPicPr>
          <p:cNvPr id="4" name="Picture 2" descr="C:\Users\Vaggelio\Documents\14 ΦΕΒΡΟΥΑΡΙΟΥ 2012\ΦΩΤΟΣ\015 14.2.2012 Kallitexnes\P2150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5265674"/>
            <a:ext cx="4788024" cy="1592325"/>
          </a:xfrm>
          <a:prstGeom prst="rect">
            <a:avLst/>
          </a:prstGeom>
          <a:noFill/>
        </p:spPr>
      </p:pic>
      <p:pic>
        <p:nvPicPr>
          <p:cNvPr id="5" name="Picture 2" descr="C:\Users\Vaggelio\Documents\14 ΦΕΒΡΟΥΑΡΙΟΥ 2012\ΦΩΤΟΣ\015 14.2.2012 Kallitexnes\P2150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65675"/>
            <a:ext cx="4788024" cy="159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Vaggelio\Documents\14 ΦΕΒΡΟΥΑΡΙΟΥ 2012\ΦΩΤΟΣ\015 14.2.2012 Kallitexnes\P21402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868144" y="620688"/>
            <a:ext cx="2160240" cy="1296144"/>
          </a:xfrm>
          <a:prstGeom prst="cloudCallout">
            <a:avLst>
              <a:gd name="adj1" fmla="val -48411"/>
              <a:gd name="adj2" fmla="val 6250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012160" y="332656"/>
            <a:ext cx="19090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;;;</a:t>
            </a:r>
            <a:endParaRPr lang="el-GR" sz="9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322" name="Picture 2" descr="F:\DSC07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9122930" cy="5877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79912" y="620688"/>
            <a:ext cx="5143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…να πώς έγινα!!!</a:t>
            </a:r>
            <a:endParaRPr lang="el-GR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Vaggelio\Documents\14 ΦΕΒΡΟΥΑΡΙΟΥ 2012\ΦΩΤΟΣ\015 14.2.2012 Kallitexnes\P21402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46268" y="0"/>
            <a:ext cx="5997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Κρητική Μυθολογία</a:t>
            </a:r>
            <a:endParaRPr lang="el-GR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Vaggelio\Documents\14 ΦΕΒΡΟΥΑΡΙΟΥ 2012\ΦΩΤΟΣ\015 14.2.2012 Kallitexnes\P21402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14970" y="0"/>
            <a:ext cx="72290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l-G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…με οδηγό, σχέδιο μαθητή </a:t>
            </a:r>
          </a:p>
          <a:p>
            <a:pPr algn="r"/>
            <a:r>
              <a:rPr lang="el-G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της Α΄ τάξης</a:t>
            </a:r>
            <a:endParaRPr lang="el-GR" sz="4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Arrow 1"/>
          <p:cNvSpPr/>
          <p:nvPr/>
        </p:nvSpPr>
        <p:spPr>
          <a:xfrm rot="1750718">
            <a:off x="3981750" y="633906"/>
            <a:ext cx="827202" cy="699954"/>
          </a:xfrm>
          <a:prstGeom prst="rightArrow">
            <a:avLst>
              <a:gd name="adj1" fmla="val 25758"/>
              <a:gd name="adj2" fmla="val 333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Vaggelio\Documents\14 ΦΕΒΡΟΥΑΡΙΟΥ 2012\ΦΩΤΟΣ\015 14.2.2012 Kallitexnes\P21403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2555776" y="0"/>
            <a:ext cx="6588224" cy="1196752"/>
          </a:xfrm>
          <a:prstGeom prst="cloudCallout">
            <a:avLst>
              <a:gd name="adj1" fmla="val -19452"/>
              <a:gd name="adj2" fmla="val 317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72996" y="0"/>
            <a:ext cx="5740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Το έργο προχωρά…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075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99792" y="0"/>
            <a:ext cx="62696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…με τη βοήθεια</a:t>
            </a:r>
          </a:p>
          <a:p>
            <a:pPr algn="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μικρών και μεγάλων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DSC075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156176" y="0"/>
            <a:ext cx="2987824" cy="1844824"/>
          </a:xfrm>
          <a:prstGeom prst="cloudCallout">
            <a:avLst>
              <a:gd name="adj1" fmla="val -19452"/>
              <a:gd name="adj2" fmla="val 317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64088" y="0"/>
            <a:ext cx="36053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l-GR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…και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DSC077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2051720" y="0"/>
            <a:ext cx="7092280" cy="2132856"/>
          </a:xfrm>
          <a:prstGeom prst="cloudCallout">
            <a:avLst>
              <a:gd name="adj1" fmla="val -19452"/>
              <a:gd name="adj2" fmla="val 317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44188" y="620688"/>
            <a:ext cx="587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ολοκληρώνεται</a:t>
            </a:r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SC075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loud Callout 3"/>
          <p:cNvSpPr/>
          <p:nvPr/>
        </p:nvSpPr>
        <p:spPr>
          <a:xfrm>
            <a:off x="5148064" y="1628800"/>
            <a:ext cx="3995936" cy="3312368"/>
          </a:xfrm>
          <a:prstGeom prst="cloudCallout">
            <a:avLst>
              <a:gd name="adj1" fmla="val -22691"/>
              <a:gd name="adj2" fmla="val 320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52120" y="2204864"/>
            <a:ext cx="3491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το συνεργείο </a:t>
            </a:r>
          </a:p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της ΣΤ΄ τάξης</a:t>
            </a:r>
            <a:r>
              <a:rPr lang="el-GR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DSC076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loud Callout 3"/>
          <p:cNvSpPr/>
          <p:nvPr/>
        </p:nvSpPr>
        <p:spPr>
          <a:xfrm>
            <a:off x="-252536" y="-243408"/>
            <a:ext cx="8280920" cy="1728192"/>
          </a:xfrm>
          <a:prstGeom prst="cloudCallout">
            <a:avLst>
              <a:gd name="adj1" fmla="val -13304"/>
              <a:gd name="adj2" fmla="val 29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737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δούλεψε ακούραστα</a:t>
            </a:r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F:\DSC07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4320480" cy="3672408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F:\DSC075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843677" cy="4248472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F:\DSC075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412553" cy="3139549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F:\DSC075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030" y="3258212"/>
            <a:ext cx="1645085" cy="3260775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1" y="2132856"/>
            <a:ext cx="2016223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κ. Κώστας Κουρέας</a:t>
            </a:r>
            <a:endParaRPr lang="en-GB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Segoe Script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788024" y="5301208"/>
            <a:ext cx="2016223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κ.</a:t>
            </a:r>
            <a:r>
              <a:rPr lang="el-GR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Segoe Script"/>
              </a:rPr>
              <a:t>Πόλα</a:t>
            </a:r>
            <a:r>
              <a:rPr lang="el-G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Segoe Script"/>
              </a:rPr>
              <a:t> </a:t>
            </a:r>
            <a:r>
              <a:rPr lang="el-GR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Segoe Script"/>
              </a:rPr>
              <a:t>Χατζήπαπα</a:t>
            </a:r>
            <a:endParaRPr lang="en-GB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Segoe Script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5940152" y="2204864"/>
            <a:ext cx="2016223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κ. Λούης</a:t>
            </a:r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 </a:t>
            </a:r>
            <a:r>
              <a:rPr lang="el-GR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Γιανναππής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 </a:t>
            </a:r>
            <a:endParaRPr lang="en-GB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Segoe Script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1331640" y="5805264"/>
            <a:ext cx="2232248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κ. Ευστάθιος Χριστοφόρου</a:t>
            </a:r>
            <a:endParaRPr lang="en-GB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Segoe Script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2411760" y="188640"/>
            <a:ext cx="2016223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κ. </a:t>
            </a:r>
            <a:r>
              <a:rPr lang="el-G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Segoe Script"/>
              </a:rPr>
              <a:t>Σάββας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Segoe Script"/>
              </a:rPr>
              <a:t> Κουρέας</a:t>
            </a:r>
            <a:endParaRPr lang="en-GB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Segoe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SC075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loud Callout 3"/>
          <p:cNvSpPr/>
          <p:nvPr/>
        </p:nvSpPr>
        <p:spPr>
          <a:xfrm>
            <a:off x="3635896" y="188640"/>
            <a:ext cx="5508104" cy="1584176"/>
          </a:xfrm>
          <a:prstGeom prst="cloudCallout">
            <a:avLst>
              <a:gd name="adj1" fmla="val -13304"/>
              <a:gd name="adj2" fmla="val 29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851920" y="332656"/>
            <a:ext cx="4851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όλη τη μέρα</a:t>
            </a:r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Vaggelio\Documents\14 ΦΕΒΡΟΥΑΡΙΟΥ 2012\ΦΩΤΟΣ\015 14.2.2012 Kallitexnes\P21402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Callout 2"/>
          <p:cNvSpPr/>
          <p:nvPr/>
        </p:nvSpPr>
        <p:spPr>
          <a:xfrm>
            <a:off x="2843808" y="0"/>
            <a:ext cx="5940152" cy="1844824"/>
          </a:xfrm>
          <a:prstGeom prst="cloudCallout">
            <a:avLst>
              <a:gd name="adj1" fmla="val 2790"/>
              <a:gd name="adj2" fmla="val 641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75856" y="188640"/>
            <a:ext cx="50513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με την καθοδήγηση</a:t>
            </a:r>
          </a:p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</a:t>
            </a:r>
            <a:r>
              <a:rPr lang="el-GR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ου κυρίου Σάββα…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:\Users\Vaggelio\Documents\14 ΦΕΒΡΟΥΑΡΙΟΥ 2012\ΦΩΤΟΣ\015 14.2.2012 Kallitexnes\P21402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332656"/>
            <a:ext cx="4608512" cy="6139235"/>
          </a:xfrm>
          <a:prstGeom prst="rect">
            <a:avLst/>
          </a:prstGeom>
          <a:noFill/>
        </p:spPr>
      </p:pic>
      <p:pic>
        <p:nvPicPr>
          <p:cNvPr id="67586" name="Picture 2" descr="C:\Users\Vaggelio\Documents\14 ΦΕΒΡΟΥΑΡΙΟΥ 2012\ΦΩΤΟΣ\015 14.2.2012 Kallitexnes\P21402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992" y="260648"/>
            <a:ext cx="3899968" cy="6336704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0"/>
            <a:ext cx="4644008" cy="1484784"/>
          </a:xfrm>
          <a:prstGeom prst="cloudCallout">
            <a:avLst>
              <a:gd name="adj1" fmla="val 31412"/>
              <a:gd name="adj2" fmla="val 456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Ευρώπη εδώ…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0" y="5517232"/>
            <a:ext cx="7740352" cy="1340768"/>
          </a:xfrm>
          <a:prstGeom prst="cloudCallout">
            <a:avLst>
              <a:gd name="adj1" fmla="val 31412"/>
              <a:gd name="adj2" fmla="val 456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6968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εμπνευσμένο από έργα της ΣΤ΄ τάξης</a:t>
            </a:r>
          </a:p>
        </p:txBody>
      </p:sp>
      <p:pic>
        <p:nvPicPr>
          <p:cNvPr id="6" name="Picture 3" descr="F:\DSC075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332656"/>
            <a:ext cx="936104" cy="1311864"/>
          </a:xfrm>
          <a:prstGeom prst="rect">
            <a:avLst/>
          </a:prstGeom>
          <a:noFill/>
        </p:spPr>
      </p:pic>
      <p:pic>
        <p:nvPicPr>
          <p:cNvPr id="7170" name="Picture 2" descr="E:\015 14.2.2012 Kallitexnes\P21302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32656"/>
            <a:ext cx="792088" cy="1196752"/>
          </a:xfrm>
          <a:prstGeom prst="rect">
            <a:avLst/>
          </a:prstGeom>
          <a:noFill/>
        </p:spPr>
      </p:pic>
      <p:pic>
        <p:nvPicPr>
          <p:cNvPr id="7171" name="Picture 3" descr="E:\015 14.2.2012 Kallitexnes\P21302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003083">
            <a:off x="6498214" y="3645024"/>
            <a:ext cx="59406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F:\DSC075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88640"/>
            <a:ext cx="7632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el-G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…η κυρία Πόλα</a:t>
            </a:r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Χατζήπαπα</a:t>
            </a:r>
          </a:p>
          <a:p>
            <a:pPr lvl="1"/>
            <a:r>
              <a:rPr lang="el-G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πολύτιμη βοηθός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DSC076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55714">
            <a:off x="5076056" y="332656"/>
            <a:ext cx="3888432" cy="3284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όλοι έβαλαν την πινελιά τους</a:t>
            </a:r>
          </a:p>
        </p:txBody>
      </p:sp>
      <p:pic>
        <p:nvPicPr>
          <p:cNvPr id="5" name="Picture 2" descr="F:\DSC076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80728"/>
            <a:ext cx="4283968" cy="3948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F:\DSC076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00790">
            <a:off x="4110989" y="3390170"/>
            <a:ext cx="3995936" cy="3336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79512" y="5411450"/>
            <a:ext cx="5004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τα πρωτάκια μας</a:t>
            </a:r>
          </a:p>
          <a:p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τις καλύτερες!!!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00808"/>
            <a:ext cx="9144000" cy="3744416"/>
          </a:xfrm>
          <a:prstGeom prst="rect">
            <a:avLst/>
          </a:prstGeom>
          <a:solidFill>
            <a:srgbClr val="C82E53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87042" name="Picture 2" descr="C:\Users\Vaggelio\Documents\14 ΦΕΒΡΟΥΑΡΙΟΥ 2012\ΦΩΤΟΣ\015 14.2.2012 Kallitexnes\P21503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16832"/>
            <a:ext cx="8748464" cy="328067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31640" y="260648"/>
            <a:ext cx="6552728" cy="769441"/>
          </a:xfrm>
          <a:prstGeom prst="rect">
            <a:avLst/>
          </a:prstGeom>
          <a:solidFill>
            <a:srgbClr val="C82E53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και να το αποτέλεσμα…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658" name="Picture 2" descr="C:\Users\Vaggelio\Documents\14 ΦΕΒΡΟΥΑΡΙΟΥ 2012\ΦΩΤΟΣ\015 14.2.2012 Kallitexnes\P21402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2646"/>
            <a:ext cx="8712968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0" y="0"/>
            <a:ext cx="4644008" cy="1772816"/>
          </a:xfrm>
          <a:prstGeom prst="cloudCallout">
            <a:avLst>
              <a:gd name="adj1" fmla="val 25445"/>
              <a:gd name="adj2" fmla="val 33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…μια ιδέα μαθήτριας της </a:t>
            </a:r>
            <a:r>
              <a:rPr lang="el-GR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Ε΄τάξης</a:t>
            </a:r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730" name="Picture 2" descr="C:\Users\Vaggelio\Documents\14 ΦΕΒΡΟΥΑΡΙΟΥ 2012\ΦΩΤΟΣ\015 14.2.2012 Kallitexnes\P21402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4224469" cy="3356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Vaggelio\Documents\14 ΦΕΒΡΟΥΑΡΙΟΥ 2012\ΦΩΤΟΣ\015 14.2.2012 Kallitexnes\P21403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340768"/>
            <a:ext cx="4067944" cy="3483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Vaggelio\Documents\14 ΦΕΒΡΟΥΑΡΙΟΥ 2012\ΦΩΤΟΣ\015 14.2.2012 Kallitexnes\P21403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33461">
            <a:off x="1713687" y="3749996"/>
            <a:ext cx="4360949" cy="2894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5536" y="188640"/>
            <a:ext cx="8496944" cy="584775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…δίνει έμπνευση στους μικρούς καλλιτέχνες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22" name="Picture 2" descr="F:\DSC076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7272808" cy="604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1331640" y="5445224"/>
            <a:ext cx="7812360" cy="1412776"/>
          </a:xfrm>
          <a:prstGeom prst="cloudCallout">
            <a:avLst>
              <a:gd name="adj1" fmla="val 31412"/>
              <a:gd name="adj2" fmla="val 456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…και το δέντρο μας μεγαλώνει…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914" name="Picture 2" descr="F:\DSC076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532440" cy="6336704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loud Callout 3"/>
          <p:cNvSpPr/>
          <p:nvPr/>
        </p:nvSpPr>
        <p:spPr>
          <a:xfrm>
            <a:off x="4067944" y="5445224"/>
            <a:ext cx="5076056" cy="1412776"/>
          </a:xfrm>
          <a:prstGeom prst="cloudCallout">
            <a:avLst>
              <a:gd name="adj1" fmla="val 28956"/>
              <a:gd name="adj2" fmla="val 191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μεγαλώνει…</a:t>
            </a:r>
          </a:p>
        </p:txBody>
      </p:sp>
      <p:pic>
        <p:nvPicPr>
          <p:cNvPr id="2050" name="Picture 2" descr="F:\DSC076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20078">
            <a:off x="15468" y="4395597"/>
            <a:ext cx="3272565" cy="2298588"/>
          </a:xfrm>
          <a:prstGeom prst="ellipse">
            <a:avLst/>
          </a:prstGeom>
          <a:ln w="63500" cap="rnd">
            <a:solidFill>
              <a:srgbClr val="C82E5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Μία μέρα πριν…</a:t>
            </a:r>
            <a:endParaRPr lang="en-GB" dirty="0"/>
          </a:p>
        </p:txBody>
      </p:sp>
      <p:pic>
        <p:nvPicPr>
          <p:cNvPr id="61442" name="Picture 2" descr="C:\Users\Vaggelio\Documents\14 ΦΕΒΡΟΥΑΡΙΟΥ 2012\ΦΩΤΟΣ\015 14.2.2012 Kallitexnes\P2130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88640"/>
            <a:ext cx="3923928" cy="3129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3" name="Picture 3" descr="C:\Users\Vaggelio\Documents\14 ΦΕΒΡΟΥΑΡΙΟΥ 2012\ΦΩΤΟΣ\015 14.2.2012 Kallitexnes\P21302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43019">
            <a:off x="5013664" y="3540464"/>
            <a:ext cx="3937106" cy="3039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Vaggelio\Documents\14 ΦΕΒΡΟΥΑΡΙΟΥ 2012\ΦΩΤΟΣ\015 14.2.2012 Kallitexnes\P2130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645024"/>
            <a:ext cx="4685301" cy="3051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970" name="Picture 2" descr="C:\Users\Vaggelio\Documents\14 ΦΕΒΡΟΥΑΡΙΟΥ 2012\ΦΩΤΟΣ\015 14.2.2012 Kallitexnes\P21503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531" y="260648"/>
            <a:ext cx="8448938" cy="6336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Callout 2"/>
          <p:cNvSpPr/>
          <p:nvPr/>
        </p:nvSpPr>
        <p:spPr>
          <a:xfrm>
            <a:off x="0" y="5445224"/>
            <a:ext cx="4860032" cy="1412776"/>
          </a:xfrm>
          <a:prstGeom prst="cloudCallout">
            <a:avLst>
              <a:gd name="adj1" fmla="val 28956"/>
              <a:gd name="adj2" fmla="val 19193"/>
            </a:avLst>
          </a:prstGeom>
          <a:solidFill>
            <a:schemeClr val="bg1"/>
          </a:solidFill>
          <a:ln w="38100">
            <a:solidFill>
              <a:srgbClr val="C82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82E5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Και βγάζει… καρπούς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96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F:\DSC075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6120680" cy="6221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 rot="614963">
            <a:off x="4180684" y="1734335"/>
            <a:ext cx="3566233" cy="3046988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…δημιουργός και καθοδηγητής του έργου αυτού,</a:t>
            </a:r>
          </a:p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μαθητής της ΣΤ΄ τάξης</a:t>
            </a:r>
          </a:p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96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F:\DSC075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79"/>
            <a:ext cx="8424936" cy="5716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79512" y="5589240"/>
            <a:ext cx="4824536" cy="1077218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…το θέμα ενθουσίασε παιδιά και… καλλιτέχνες</a:t>
            </a:r>
          </a:p>
        </p:txBody>
      </p:sp>
      <p:pic>
        <p:nvPicPr>
          <p:cNvPr id="1026" name="Picture 2" descr="F:\DSC07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9084" y="1"/>
            <a:ext cx="2504915" cy="2996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F:\DSC075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1657" y="4509120"/>
            <a:ext cx="1942343" cy="234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DSC077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708920"/>
            <a:ext cx="8496944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:\DSC077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0"/>
            <a:ext cx="936104" cy="6372944"/>
          </a:xfrm>
          <a:prstGeom prst="rect">
            <a:avLst/>
          </a:prstGeom>
          <a:noFill/>
        </p:spPr>
      </p:pic>
      <p:pic>
        <p:nvPicPr>
          <p:cNvPr id="4" name="Picture 2" descr="C:\Users\Vaggelio\Documents\14 ΦΕΒΡΟΥΑΡΙΟΥ 2012\ΦΩΤΟΣ\015 14.2.2012 Kallitexnes\P21503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77855">
            <a:off x="5863528" y="270968"/>
            <a:ext cx="3240359" cy="2169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31640" y="908720"/>
            <a:ext cx="4392488" cy="584775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…και να τι φτιάξαμε!!!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SC07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5143500" cy="594928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 rot="690503">
            <a:off x="4869245" y="2715294"/>
            <a:ext cx="3995936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τη βοήθεια του αγιογράφου</a:t>
            </a:r>
            <a:r>
              <a:rPr lang="en-GB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Ευστάθιου Χριστοφόρου και του κ. Κώστα Κουρέα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SC075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51520" y="188640"/>
            <a:ext cx="482453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Κύπρος- Παράδοση- Εκκλησία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986" name="Picture 2" descr="F:\DSC076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32656"/>
            <a:ext cx="6860372" cy="6135888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946" name="Picture 2" descr="C:\Users\Vaggelio\Documents\14 ΦΕΒΡΟΥΑΡΙΟΥ 2012\ΦΩΤΟΣ\015 14.2.2012 Kallitexnes\P21403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244408" cy="6237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11560" y="0"/>
            <a:ext cx="8028384" cy="769441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Κύπρος- Πολιτισμός- Μουσική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78" name="Picture 2" descr="F:\DSC07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88640"/>
            <a:ext cx="4680520" cy="3161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:\DSC076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692112"/>
            <a:ext cx="3528392" cy="5299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F:\DSC075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43068" y="3645025"/>
            <a:ext cx="4777402" cy="2952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043608" y="6088559"/>
            <a:ext cx="1944216" cy="769441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Όλοι…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SC076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82E5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8028384" cy="769441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…μα όλοι δούλεψαν!!!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Vaggelio\Documents\14 ΦΕΒΡΟΥΑΡΙΟΥ 2012\ΦΩΤΟΣ\015 14.2.2012 Kallitexnes\P21302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95936" y="0"/>
            <a:ext cx="5148064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l-GR" sz="4400" b="1" dirty="0" smtClean="0">
                <a:solidFill>
                  <a:srgbClr val="92D050"/>
                </a:solidFill>
              </a:rPr>
              <a:t>… ο καλλιτέχνης μας, </a:t>
            </a:r>
          </a:p>
          <a:p>
            <a:pPr algn="r"/>
            <a:r>
              <a:rPr lang="el-GR" sz="4400" b="1" dirty="0" smtClean="0">
                <a:solidFill>
                  <a:srgbClr val="92D050"/>
                </a:solidFill>
              </a:rPr>
              <a:t>Σάββας Κουρέας </a:t>
            </a:r>
          </a:p>
          <a:p>
            <a:pPr algn="r"/>
            <a:r>
              <a:rPr lang="el-GR" sz="4400" b="1" dirty="0" smtClean="0">
                <a:solidFill>
                  <a:srgbClr val="92D050"/>
                </a:solidFill>
              </a:rPr>
              <a:t>σκιτσάρει </a:t>
            </a:r>
            <a:endParaRPr lang="en-GB" sz="44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130" name="Picture 2" descr="F:\DSC077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987824" y="4941168"/>
            <a:ext cx="3888432" cy="769441"/>
          </a:xfrm>
          <a:prstGeom prst="rect">
            <a:avLst/>
          </a:prstGeom>
          <a:solidFill>
            <a:srgbClr val="C82E53"/>
          </a:solidFill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…και ιδού 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SC07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536" y="332656"/>
            <a:ext cx="5328592" cy="646331"/>
          </a:xfrm>
          <a:prstGeom prst="rect">
            <a:avLst/>
          </a:prstGeom>
          <a:solidFill>
            <a:srgbClr val="C4D339"/>
          </a:solidFill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…στην αίθουσα τελετών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:\Users\Vaggelio\Documents\14 ΦΕΒΡΟΥΑΡΙΟΥ 2012\ΦΩΤΟΣ\015 14.2.2012 Kallitexnes\P2140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1" y="188639"/>
            <a:ext cx="5087152" cy="3760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6" name="Picture 2" descr="F:\DSC076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780928"/>
            <a:ext cx="6048672" cy="3825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1520" y="188640"/>
            <a:ext cx="3456384" cy="1800200"/>
          </a:xfrm>
          <a:prstGeom prst="rect">
            <a:avLst/>
          </a:prstGeom>
          <a:solidFill>
            <a:srgbClr val="C4D339"/>
          </a:solidFill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…οι Ε΄ τάξεις των δύο σχολείων δημιουργούν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0" name="Picture 2" descr="F:\DSC07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47740" y="292418"/>
            <a:ext cx="4312016" cy="41044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:\DSC076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296240" y="2564904"/>
            <a:ext cx="4622415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SC076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429000"/>
            <a:ext cx="7488832" cy="31810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18" name="Picture 2" descr="F:\DSC07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3247761" cy="309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F:\DSC076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 rot="1045638">
            <a:off x="4718601" y="190498"/>
            <a:ext cx="4197717" cy="2629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F:\DSC075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980728"/>
            <a:ext cx="1872208" cy="2139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F:\DSC076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2536726"/>
            <a:ext cx="4752528" cy="413263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2" name="Picture 2" descr="F:\DSC076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4752528" cy="390554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220072" y="620688"/>
            <a:ext cx="338437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…Κύπρος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869160"/>
            <a:ext cx="338437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…Πολιτισμός</a:t>
            </a:r>
          </a:p>
          <a:p>
            <a:pPr algn="ctr"/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…Φύση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0"/>
            <a:ext cx="849694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Έμπνευση των παιδιών του δημοτικού Κωνσταντινουπόλεως </a:t>
            </a:r>
          </a:p>
        </p:txBody>
      </p:sp>
      <p:pic>
        <p:nvPicPr>
          <p:cNvPr id="4099" name="Picture 3" descr="F:\DSC076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764704"/>
            <a:ext cx="6048672" cy="49685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95536" y="5373216"/>
            <a:ext cx="8496944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…δώρο από τα παιδιά της </a:t>
            </a: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</a:t>
            </a:r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σχολής </a:t>
            </a:r>
            <a:r>
              <a:rPr lang="el-GR" sz="2000" dirty="0" smtClean="0"/>
              <a:t>(Έλληνα Σοφόκλεια   Κώστα Ραφαήλ   Δημητρίου Δημήτρης,  Δαμιανού </a:t>
            </a:r>
            <a:r>
              <a:rPr lang="el-GR" sz="2000" dirty="0" err="1" smtClean="0"/>
              <a:t>Χριστάκης</a:t>
            </a:r>
            <a:r>
              <a:rPr lang="el-GR" sz="2000" dirty="0" smtClean="0"/>
              <a:t>,  </a:t>
            </a:r>
            <a:r>
              <a:rPr lang="el-GR" sz="2000" dirty="0" err="1" smtClean="0"/>
              <a:t>Τάνου</a:t>
            </a:r>
            <a:r>
              <a:rPr lang="el-GR" sz="2000" dirty="0" smtClean="0"/>
              <a:t> Μαρία  Ψαρά Κυριακή)</a:t>
            </a:r>
            <a:r>
              <a:rPr lang="el-G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DSC076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634"/>
            <a:ext cx="8784976" cy="6588731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Vaggelio\Documents\14 ΦΕΒΡΟΥΑΡΙΟΥ 2012\ΦΩΤΟΣ\015 14.2.2012 Kallitexnes\P21402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…αλλά και στις αίθουσες διδασκαλίας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kallitexnes\IMG_0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C82E5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Placeholder 4" descr="C:\Users\Toshiba\AppData\Local\Microsoft\Windows\Temporary Internet Files\Content.Word\IMG_0246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796098" y="836751"/>
            <a:ext cx="3744417" cy="2592214"/>
          </a:xfrm>
          <a:prstGeom prst="rect">
            <a:avLst/>
          </a:prstGeom>
          <a:ln w="228600" cap="sq" cmpd="thickThin">
            <a:solidFill>
              <a:srgbClr val="C82E5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347864" y="5805264"/>
            <a:ext cx="5472608" cy="646331"/>
          </a:xfrm>
          <a:prstGeom prst="rect">
            <a:avLst/>
          </a:prstGeom>
          <a:solidFill>
            <a:srgbClr val="C82E53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…από την Α΄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Vaggelio\Documents\14 ΦΕΒΡΟΥΑΡΙΟΥ 2012\ΦΩΤΟΣ\015 14.2.2012 Kallitexnes\P2130239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188640"/>
            <a:ext cx="4968552" cy="769441"/>
          </a:xfrm>
          <a:prstGeom prst="rect">
            <a:avLst/>
          </a:prstGeom>
          <a:solidFill>
            <a:srgbClr val="8D436D"/>
          </a:solidFill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92D050"/>
                </a:solidFill>
              </a:rPr>
              <a:t>… όλα περιμένουν…</a:t>
            </a:r>
            <a:endParaRPr lang="en-GB" sz="44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C:\Users\Vaggelio\Documents\14 ΦΕΒΡΟΥΑΡΙΟΥ 2012\ΦΩΤΟΣ\015 14.2.2012 Kallitexnes\P21402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5333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347864" y="5805264"/>
            <a:ext cx="5472608" cy="646331"/>
          </a:xfrm>
          <a:prstGeom prst="rect">
            <a:avLst/>
          </a:prstGeom>
          <a:solidFill>
            <a:srgbClr val="C82E53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…μέχρι την ΣΤ΄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907704" y="1772816"/>
            <a:ext cx="1656184" cy="1368152"/>
          </a:xfrm>
          <a:prstGeom prst="cloudCallout">
            <a:avLst>
              <a:gd name="adj1" fmla="val -60987"/>
              <a:gd name="adj2" fmla="val 60236"/>
            </a:avLst>
          </a:prstGeom>
          <a:solidFill>
            <a:srgbClr val="C8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;;;</a:t>
            </a:r>
            <a:endParaRPr lang="en-GB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015 14.2.2012 Kallitexnes\P2140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42646"/>
            <a:ext cx="8784976" cy="646271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347864" y="5805264"/>
            <a:ext cx="5472608" cy="646331"/>
          </a:xfrm>
          <a:prstGeom prst="rect">
            <a:avLst/>
          </a:prstGeom>
          <a:solidFill>
            <a:srgbClr val="C82E53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…όλοι δημιουργούν!!!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015 14.2.2012 Kallitexnes\P21403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843808" y="188640"/>
            <a:ext cx="6120680" cy="646331"/>
          </a:xfrm>
          <a:prstGeom prst="rect">
            <a:avLst/>
          </a:prstGeom>
          <a:solidFill>
            <a:srgbClr val="C82E53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…έξω  ο αγώνας συνεχίζεται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F:\DSC075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4399342" cy="396044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F:\DSC076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4695" y="1916832"/>
            <a:ext cx="5089305" cy="399619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843808" y="188640"/>
            <a:ext cx="6120680" cy="646331"/>
          </a:xfrm>
          <a:prstGeom prst="rect">
            <a:avLst/>
          </a:prstGeom>
          <a:solidFill>
            <a:srgbClr val="C82E53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…θέμα, η κυπριακή φύση</a:t>
            </a:r>
          </a:p>
        </p:txBody>
      </p:sp>
      <p:pic>
        <p:nvPicPr>
          <p:cNvPr id="7" name="Picture 2" descr="F:\DSC075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060528"/>
            <a:ext cx="2664296" cy="279747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loud Callout 7"/>
          <p:cNvSpPr/>
          <p:nvPr/>
        </p:nvSpPr>
        <p:spPr>
          <a:xfrm>
            <a:off x="6084168" y="3590892"/>
            <a:ext cx="1008112" cy="648072"/>
          </a:xfrm>
          <a:prstGeom prst="cloudCallout">
            <a:avLst>
              <a:gd name="adj1" fmla="val -57481"/>
              <a:gd name="adj2" fmla="val -10186"/>
            </a:avLst>
          </a:prstGeom>
          <a:solidFill>
            <a:srgbClr val="C4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err="1" smtClean="0"/>
              <a:t>Ουαου</a:t>
            </a:r>
            <a:r>
              <a:rPr lang="en-US" sz="1200" dirty="0" smtClean="0"/>
              <a:t>!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DSC07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50" r="-3661"/>
          <a:stretch>
            <a:fillRect/>
          </a:stretch>
        </p:blipFill>
        <p:spPr bwMode="auto">
          <a:xfrm>
            <a:off x="467544" y="260649"/>
            <a:ext cx="5422757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:\Users\Vaggelio\Documents\14 ΦΕΒΡΟΥΑΡΙΟΥ 2012\ΦΩΤΟΣ\015 14.2.2012 Kallitexnes\P21503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42646"/>
            <a:ext cx="8784976" cy="631870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DSC075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771800" y="260648"/>
            <a:ext cx="6120680" cy="646331"/>
          </a:xfrm>
          <a:prstGeom prst="rect">
            <a:avLst/>
          </a:prstGeom>
          <a:solidFill>
            <a:srgbClr val="7030A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…εγώ, κάπως έτσι ξεκίνησα…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DSC076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61454">
            <a:off x="197395" y="604599"/>
            <a:ext cx="5472608" cy="3800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F:\DSC076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264308"/>
            <a:ext cx="6120680" cy="3333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48064" y="188640"/>
            <a:ext cx="3744416" cy="1200329"/>
          </a:xfrm>
          <a:prstGeom prst="rect">
            <a:avLst/>
          </a:prstGeom>
          <a:solidFill>
            <a:srgbClr val="7030A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…κάπως έτσι με συνέχισαν…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DSC077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573016"/>
            <a:ext cx="8640960" cy="3024336"/>
          </a:xfrm>
          <a:prstGeom prst="rect">
            <a:avLst/>
          </a:prstGeom>
          <a:noFill/>
        </p:spPr>
      </p:pic>
      <p:pic>
        <p:nvPicPr>
          <p:cNvPr id="3" name="Picture 2" descr="F:\DSC077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360" y="620688"/>
            <a:ext cx="1080120" cy="60129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71600" y="548680"/>
            <a:ext cx="5832648" cy="175432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…και κάπως έτσι κατέληξα!!!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F:\DSC075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816424" cy="407899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F:\DSC075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3284984"/>
            <a:ext cx="5400600" cy="336159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355976" y="476672"/>
            <a:ext cx="4536504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…Κύπρος-</a:t>
            </a:r>
            <a:r>
              <a:rPr lang="el-G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Θάλασσα</a:t>
            </a:r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Ελλάδα…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Vaggelio\Documents\14 ΦΕΒΡΟΥΑΡΙΟΥ 2012\ΦΩΤΟΣ\015 14.2.2012 Kallitexnes\P21503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712968" cy="642671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DSC075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08104" y="188640"/>
            <a:ext cx="336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Πρωί-πρωί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8D4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346" name="Picture 2" descr="F:\DSC077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4176464" cy="5832648"/>
          </a:xfrm>
          <a:prstGeom prst="rect">
            <a:avLst/>
          </a:prstGeom>
          <a:ln w="228600" cap="sq" cmpd="thickThin">
            <a:solidFill>
              <a:srgbClr val="8D43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148064" y="2564904"/>
            <a:ext cx="3528392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…ΟΛΑ…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SC077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1224136" cy="604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F:\DSC077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332656"/>
            <a:ext cx="1368152" cy="604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F:\DSC076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32656"/>
            <a:ext cx="3168352" cy="4869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4932040" y="5517232"/>
            <a:ext cx="399593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…μα ΟΛΑ τα βάψαμε!!!</a:t>
            </a:r>
          </a:p>
        </p:txBody>
      </p:sp>
      <p:pic>
        <p:nvPicPr>
          <p:cNvPr id="7" name="Picture 6" descr="F:\DSC077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332656"/>
            <a:ext cx="1080120" cy="604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8D4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F:\DSC076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81739">
            <a:off x="5375045" y="2088203"/>
            <a:ext cx="2062048" cy="3240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3" descr="F:\DSC076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68960"/>
            <a:ext cx="2160240" cy="3110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9" name="Picture 5" descr="F:\DSC076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466283">
            <a:off x="1579911" y="1364699"/>
            <a:ext cx="3463135" cy="3888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0" name="Picture 2" descr="F:\DSC076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83495">
            <a:off x="6900498" y="249685"/>
            <a:ext cx="2132545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1" name="Picture 3" descr="F:\DSC076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36125">
            <a:off x="6746956" y="4041008"/>
            <a:ext cx="2147472" cy="2808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2" name="Picture 4" descr="F:\DSC0757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944" y="260648"/>
            <a:ext cx="244827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8" name="Picture 4" descr="F:\DSC0762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32925">
            <a:off x="14360" y="296529"/>
            <a:ext cx="2808312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123728" y="5517232"/>
            <a:ext cx="3995936" cy="1077218"/>
          </a:xfrm>
          <a:prstGeom prst="rect">
            <a:avLst/>
          </a:prstGeom>
          <a:solidFill>
            <a:srgbClr val="C82E53"/>
          </a:solidFill>
          <a:ln w="57150">
            <a:solidFill>
              <a:srgbClr val="8D436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…ΚΑΙ ΠΟΛΥ ΤΟ ΧΑΡΗΚΑΜΕ!!!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DSC075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59395" name="Picture 3" descr="F:\DSC075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47" y="0"/>
            <a:ext cx="89849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οι μαθητές της σχολής </a:t>
            </a:r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FORUM</a:t>
            </a:r>
            <a:endParaRPr lang="el-GR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αναλαμβάνουν δουλειά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Vaggelio\Documents\14 ΦΕΒΡΟΥΑΡΙΟΥ 2012\ΦΩΤΟΣ\015 14.2.2012 Kallitexnes\P21402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" y="0"/>
            <a:ext cx="8964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…κ</a:t>
            </a:r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αι οι πρώτοι δημιουργοί </a:t>
            </a:r>
          </a:p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πιάνουν δουλειά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Vaggelio\Documents\14 ΦΕΒΡΟΥΑΡΙΟΥ 2012\ΦΩΤΟΣ\015 14.2.2012 Kallitexnes\P2140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28078" y="0"/>
            <a:ext cx="7115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Θέμα παρμένο από την </a:t>
            </a:r>
          </a:p>
          <a:p>
            <a:pPr algn="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Ελληνική Μυθολογία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859</TotalTime>
  <Words>382</Words>
  <Application>Microsoft Office PowerPoint</Application>
  <PresentationFormat>On-screen Show (4:3)</PresentationFormat>
  <Paragraphs>87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Median</vt:lpstr>
      <vt:lpstr>ΔΗΜΟΤΙΚΟ ΣΧΟΛΕΙΟ ΑΠΟΣΤΟΛΟΥ ΛΟΥΚΑ</vt:lpstr>
      <vt:lpstr>PowerPoint Presentation</vt:lpstr>
      <vt:lpstr>Μία μέρα πριν…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ΔΗΜΟΤΙΚΟ ΣΧΟΛΕΙΟ ΑΠΟΣΤΟΛΟΥ ΛΟΥΚΑ</dc:title>
  <dc:creator>Vaggelio</dc:creator>
  <cp:lastModifiedBy>user</cp:lastModifiedBy>
  <cp:revision>106</cp:revision>
  <dcterms:created xsi:type="dcterms:W3CDTF">2012-02-19T14:30:50Z</dcterms:created>
  <dcterms:modified xsi:type="dcterms:W3CDTF">2012-05-07T06:35:11Z</dcterms:modified>
</cp:coreProperties>
</file>