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7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8" r:id="rId35"/>
    <p:sldId id="299" r:id="rId36"/>
    <p:sldId id="296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6" autoAdjust="0"/>
    <p:restoredTop sz="94660"/>
  </p:normalViewPr>
  <p:slideViewPr>
    <p:cSldViewPr>
      <p:cViewPr>
        <p:scale>
          <a:sx n="94" d="100"/>
          <a:sy n="94" d="100"/>
        </p:scale>
        <p:origin x="-202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B503A-735B-4307-BE66-5A34FFFA67F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023F83D-B4AF-4DC6-A3DB-5671E5B09118}">
      <dgm:prSet phldrT="[Text]"/>
      <dgm:spPr/>
      <dgm:t>
        <a:bodyPr/>
        <a:lstStyle/>
        <a:p>
          <a:r>
            <a:rPr lang="el-GR" dirty="0" smtClean="0"/>
            <a:t>ΣΤΑΘΜΟΣ           ΦΥΛΛΑ ΕΡΓΑΣΙΑΣ</a:t>
          </a:r>
          <a:endParaRPr lang="el-GR" dirty="0"/>
        </a:p>
      </dgm:t>
    </dgm:pt>
    <dgm:pt modelId="{B5D2B79D-520C-4A39-A925-7CACF9AC9225}" type="parTrans" cxnId="{B0B3BF69-AEC3-44C2-A345-5C5731F5F0EF}">
      <dgm:prSet/>
      <dgm:spPr/>
      <dgm:t>
        <a:bodyPr/>
        <a:lstStyle/>
        <a:p>
          <a:endParaRPr lang="el-GR"/>
        </a:p>
      </dgm:t>
    </dgm:pt>
    <dgm:pt modelId="{E84F44ED-F2E0-4870-A264-C82868C9E603}" type="sibTrans" cxnId="{B0B3BF69-AEC3-44C2-A345-5C5731F5F0EF}">
      <dgm:prSet/>
      <dgm:spPr/>
      <dgm:t>
        <a:bodyPr/>
        <a:lstStyle/>
        <a:p>
          <a:endParaRPr lang="el-GR"/>
        </a:p>
      </dgm:t>
    </dgm:pt>
    <dgm:pt modelId="{8DBBA12B-C92B-4C7F-8F8E-285924B4DA5F}">
      <dgm:prSet phldrT="[Text]"/>
      <dgm:spPr/>
      <dgm:t>
        <a:bodyPr/>
        <a:lstStyle/>
        <a:p>
          <a:r>
            <a:rPr lang="el-GR" dirty="0" smtClean="0"/>
            <a:t>ΠΡΟΓΡΑΜΜΑ ΕΠΙΣΚΕΨΕΩΝ (Κ.Α &amp; Κ.Β)</a:t>
          </a:r>
          <a:endParaRPr lang="el-GR" dirty="0"/>
        </a:p>
      </dgm:t>
    </dgm:pt>
    <dgm:pt modelId="{4F488DF0-B9C2-4394-8031-158C2F2DB785}" type="parTrans" cxnId="{97EDFC9E-9E5F-4EE6-B865-0E813D85D905}">
      <dgm:prSet/>
      <dgm:spPr/>
      <dgm:t>
        <a:bodyPr/>
        <a:lstStyle/>
        <a:p>
          <a:endParaRPr lang="el-GR"/>
        </a:p>
      </dgm:t>
    </dgm:pt>
    <dgm:pt modelId="{FD7EF708-174F-46C4-9B83-72E8A4249620}" type="sibTrans" cxnId="{97EDFC9E-9E5F-4EE6-B865-0E813D85D905}">
      <dgm:prSet/>
      <dgm:spPr/>
      <dgm:t>
        <a:bodyPr/>
        <a:lstStyle/>
        <a:p>
          <a:endParaRPr lang="el-GR"/>
        </a:p>
      </dgm:t>
    </dgm:pt>
    <dgm:pt modelId="{CB73B9DB-26CD-4769-A519-9042716D3E2D}">
      <dgm:prSet phldrT="[Text]"/>
      <dgm:spPr/>
      <dgm:t>
        <a:bodyPr/>
        <a:lstStyle/>
        <a:p>
          <a:r>
            <a:rPr lang="el-GR" dirty="0" smtClean="0"/>
            <a:t>ΑΝΑΡΤΗΣΗ ΕΡΓΑΣΙΩΝ ΤΩΝ ΠΑΙΔΙΩΝ</a:t>
          </a:r>
          <a:endParaRPr lang="el-GR" dirty="0"/>
        </a:p>
      </dgm:t>
    </dgm:pt>
    <dgm:pt modelId="{D0335001-B3D6-442E-8255-B0BCF5028149}" type="parTrans" cxnId="{D8FEA742-3E8B-48B6-9D7F-BBA5344550F9}">
      <dgm:prSet/>
      <dgm:spPr/>
      <dgm:t>
        <a:bodyPr/>
        <a:lstStyle/>
        <a:p>
          <a:endParaRPr lang="el-GR"/>
        </a:p>
      </dgm:t>
    </dgm:pt>
    <dgm:pt modelId="{1D3E2350-F597-450D-98DA-076A0507ECCC}" type="sibTrans" cxnId="{D8FEA742-3E8B-48B6-9D7F-BBA5344550F9}">
      <dgm:prSet/>
      <dgm:spPr/>
      <dgm:t>
        <a:bodyPr/>
        <a:lstStyle/>
        <a:p>
          <a:endParaRPr lang="el-GR"/>
        </a:p>
      </dgm:t>
    </dgm:pt>
    <dgm:pt modelId="{481D0AB2-EA8D-4623-A663-5AC426AC6EEF}" type="pres">
      <dgm:prSet presAssocID="{6F0B503A-735B-4307-BE66-5A34FFFA67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A58B4E3-AD90-4841-86E2-71AB4EF9DCBF}" type="pres">
      <dgm:prSet presAssocID="{D023F83D-B4AF-4DC6-A3DB-5671E5B09118}" presName="parentLin" presStyleCnt="0"/>
      <dgm:spPr/>
    </dgm:pt>
    <dgm:pt modelId="{82EF00AA-E75B-48AE-9B9C-D3A125F27F67}" type="pres">
      <dgm:prSet presAssocID="{D023F83D-B4AF-4DC6-A3DB-5671E5B09118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94BEA50B-7CA0-44DF-AC4C-471CB4E4BAF4}" type="pres">
      <dgm:prSet presAssocID="{D023F83D-B4AF-4DC6-A3DB-5671E5B0911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E65786-1CDC-431D-A65E-09ED2B04F14F}" type="pres">
      <dgm:prSet presAssocID="{D023F83D-B4AF-4DC6-A3DB-5671E5B09118}" presName="negativeSpace" presStyleCnt="0"/>
      <dgm:spPr/>
    </dgm:pt>
    <dgm:pt modelId="{07C33853-5577-4C74-9A1B-2D63A74213BF}" type="pres">
      <dgm:prSet presAssocID="{D023F83D-B4AF-4DC6-A3DB-5671E5B09118}" presName="childText" presStyleLbl="conFgAcc1" presStyleIdx="0" presStyleCnt="3">
        <dgm:presLayoutVars>
          <dgm:bulletEnabled val="1"/>
        </dgm:presLayoutVars>
      </dgm:prSet>
      <dgm:spPr/>
    </dgm:pt>
    <dgm:pt modelId="{A6BFE378-E538-404B-AE2D-9656D453D85B}" type="pres">
      <dgm:prSet presAssocID="{E84F44ED-F2E0-4870-A264-C82868C9E603}" presName="spaceBetweenRectangles" presStyleCnt="0"/>
      <dgm:spPr/>
    </dgm:pt>
    <dgm:pt modelId="{5456CCA5-CC8F-4683-832F-96BE94A76EE0}" type="pres">
      <dgm:prSet presAssocID="{8DBBA12B-C92B-4C7F-8F8E-285924B4DA5F}" presName="parentLin" presStyleCnt="0"/>
      <dgm:spPr/>
    </dgm:pt>
    <dgm:pt modelId="{17B7F36C-2E83-49CD-91BE-821263754E9B}" type="pres">
      <dgm:prSet presAssocID="{8DBBA12B-C92B-4C7F-8F8E-285924B4DA5F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9781B3A1-A59E-4D03-B4A9-7891FDF5FD21}" type="pres">
      <dgm:prSet presAssocID="{8DBBA12B-C92B-4C7F-8F8E-285924B4DA5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97728C-42AF-484C-9491-5CED4A09B172}" type="pres">
      <dgm:prSet presAssocID="{8DBBA12B-C92B-4C7F-8F8E-285924B4DA5F}" presName="negativeSpace" presStyleCnt="0"/>
      <dgm:spPr/>
    </dgm:pt>
    <dgm:pt modelId="{E63E1442-CD6A-4B0F-8072-450F7C86357E}" type="pres">
      <dgm:prSet presAssocID="{8DBBA12B-C92B-4C7F-8F8E-285924B4DA5F}" presName="childText" presStyleLbl="conFgAcc1" presStyleIdx="1" presStyleCnt="3">
        <dgm:presLayoutVars>
          <dgm:bulletEnabled val="1"/>
        </dgm:presLayoutVars>
      </dgm:prSet>
      <dgm:spPr/>
    </dgm:pt>
    <dgm:pt modelId="{9E680327-A11A-4B47-A06B-F4733A97C758}" type="pres">
      <dgm:prSet presAssocID="{FD7EF708-174F-46C4-9B83-72E8A4249620}" presName="spaceBetweenRectangles" presStyleCnt="0"/>
      <dgm:spPr/>
    </dgm:pt>
    <dgm:pt modelId="{15D7D6FE-F9AD-4B17-A1F3-36290C5B138E}" type="pres">
      <dgm:prSet presAssocID="{CB73B9DB-26CD-4769-A519-9042716D3E2D}" presName="parentLin" presStyleCnt="0"/>
      <dgm:spPr/>
    </dgm:pt>
    <dgm:pt modelId="{2DD9B089-1E39-4934-9623-610E8B36F777}" type="pres">
      <dgm:prSet presAssocID="{CB73B9DB-26CD-4769-A519-9042716D3E2D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AC814417-4EAB-413A-895B-F0CD7F518E41}" type="pres">
      <dgm:prSet presAssocID="{CB73B9DB-26CD-4769-A519-9042716D3E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691326-0D04-4958-8CF2-889D81C69262}" type="pres">
      <dgm:prSet presAssocID="{CB73B9DB-26CD-4769-A519-9042716D3E2D}" presName="negativeSpace" presStyleCnt="0"/>
      <dgm:spPr/>
    </dgm:pt>
    <dgm:pt modelId="{20DC4FD9-28B4-4A18-9B27-85D89B7151B6}" type="pres">
      <dgm:prSet presAssocID="{CB73B9DB-26CD-4769-A519-9042716D3E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7B7540-6B8A-4E51-80DC-968D187A0204}" type="presOf" srcId="{D023F83D-B4AF-4DC6-A3DB-5671E5B09118}" destId="{94BEA50B-7CA0-44DF-AC4C-471CB4E4BAF4}" srcOrd="1" destOrd="0" presId="urn:microsoft.com/office/officeart/2005/8/layout/list1"/>
    <dgm:cxn modelId="{EC774EEF-6E2D-4143-AC30-05027753B145}" type="presOf" srcId="{8DBBA12B-C92B-4C7F-8F8E-285924B4DA5F}" destId="{9781B3A1-A59E-4D03-B4A9-7891FDF5FD21}" srcOrd="1" destOrd="0" presId="urn:microsoft.com/office/officeart/2005/8/layout/list1"/>
    <dgm:cxn modelId="{02357707-8C22-41A5-BDC4-E198F97983A1}" type="presOf" srcId="{8DBBA12B-C92B-4C7F-8F8E-285924B4DA5F}" destId="{17B7F36C-2E83-49CD-91BE-821263754E9B}" srcOrd="0" destOrd="0" presId="urn:microsoft.com/office/officeart/2005/8/layout/list1"/>
    <dgm:cxn modelId="{D8FEA742-3E8B-48B6-9D7F-BBA5344550F9}" srcId="{6F0B503A-735B-4307-BE66-5A34FFFA67F7}" destId="{CB73B9DB-26CD-4769-A519-9042716D3E2D}" srcOrd="2" destOrd="0" parTransId="{D0335001-B3D6-442E-8255-B0BCF5028149}" sibTransId="{1D3E2350-F597-450D-98DA-076A0507ECCC}"/>
    <dgm:cxn modelId="{56B86F40-EBC5-4A3B-AB4B-4827BE5E2243}" type="presOf" srcId="{CB73B9DB-26CD-4769-A519-9042716D3E2D}" destId="{2DD9B089-1E39-4934-9623-610E8B36F777}" srcOrd="0" destOrd="0" presId="urn:microsoft.com/office/officeart/2005/8/layout/list1"/>
    <dgm:cxn modelId="{B0B3BF69-AEC3-44C2-A345-5C5731F5F0EF}" srcId="{6F0B503A-735B-4307-BE66-5A34FFFA67F7}" destId="{D023F83D-B4AF-4DC6-A3DB-5671E5B09118}" srcOrd="0" destOrd="0" parTransId="{B5D2B79D-520C-4A39-A925-7CACF9AC9225}" sibTransId="{E84F44ED-F2E0-4870-A264-C82868C9E603}"/>
    <dgm:cxn modelId="{DFE4AB55-121C-419C-B4C8-1FC27413EB3D}" type="presOf" srcId="{6F0B503A-735B-4307-BE66-5A34FFFA67F7}" destId="{481D0AB2-EA8D-4623-A663-5AC426AC6EEF}" srcOrd="0" destOrd="0" presId="urn:microsoft.com/office/officeart/2005/8/layout/list1"/>
    <dgm:cxn modelId="{97EDFC9E-9E5F-4EE6-B865-0E813D85D905}" srcId="{6F0B503A-735B-4307-BE66-5A34FFFA67F7}" destId="{8DBBA12B-C92B-4C7F-8F8E-285924B4DA5F}" srcOrd="1" destOrd="0" parTransId="{4F488DF0-B9C2-4394-8031-158C2F2DB785}" sibTransId="{FD7EF708-174F-46C4-9B83-72E8A4249620}"/>
    <dgm:cxn modelId="{0E435912-8BB8-4E11-A681-2951FAC691CB}" type="presOf" srcId="{D023F83D-B4AF-4DC6-A3DB-5671E5B09118}" destId="{82EF00AA-E75B-48AE-9B9C-D3A125F27F67}" srcOrd="0" destOrd="0" presId="urn:microsoft.com/office/officeart/2005/8/layout/list1"/>
    <dgm:cxn modelId="{3CC52BCF-A3A9-4DA7-8A4B-5C424CA9A047}" type="presOf" srcId="{CB73B9DB-26CD-4769-A519-9042716D3E2D}" destId="{AC814417-4EAB-413A-895B-F0CD7F518E41}" srcOrd="1" destOrd="0" presId="urn:microsoft.com/office/officeart/2005/8/layout/list1"/>
    <dgm:cxn modelId="{58EBECC4-82AA-476D-AAA4-85B314269A94}" type="presParOf" srcId="{481D0AB2-EA8D-4623-A663-5AC426AC6EEF}" destId="{5A58B4E3-AD90-4841-86E2-71AB4EF9DCBF}" srcOrd="0" destOrd="0" presId="urn:microsoft.com/office/officeart/2005/8/layout/list1"/>
    <dgm:cxn modelId="{BE274D72-E209-487B-A518-D13C96194C29}" type="presParOf" srcId="{5A58B4E3-AD90-4841-86E2-71AB4EF9DCBF}" destId="{82EF00AA-E75B-48AE-9B9C-D3A125F27F67}" srcOrd="0" destOrd="0" presId="urn:microsoft.com/office/officeart/2005/8/layout/list1"/>
    <dgm:cxn modelId="{89CB8712-C0E0-4146-B895-CAFFE0990C70}" type="presParOf" srcId="{5A58B4E3-AD90-4841-86E2-71AB4EF9DCBF}" destId="{94BEA50B-7CA0-44DF-AC4C-471CB4E4BAF4}" srcOrd="1" destOrd="0" presId="urn:microsoft.com/office/officeart/2005/8/layout/list1"/>
    <dgm:cxn modelId="{0903832C-A04C-4F5E-8661-0FE801A14C68}" type="presParOf" srcId="{481D0AB2-EA8D-4623-A663-5AC426AC6EEF}" destId="{42E65786-1CDC-431D-A65E-09ED2B04F14F}" srcOrd="1" destOrd="0" presId="urn:microsoft.com/office/officeart/2005/8/layout/list1"/>
    <dgm:cxn modelId="{00B186C5-03F4-46E8-A1F1-4EB363091076}" type="presParOf" srcId="{481D0AB2-EA8D-4623-A663-5AC426AC6EEF}" destId="{07C33853-5577-4C74-9A1B-2D63A74213BF}" srcOrd="2" destOrd="0" presId="urn:microsoft.com/office/officeart/2005/8/layout/list1"/>
    <dgm:cxn modelId="{19C8673C-292E-44F3-9042-D851A521AE43}" type="presParOf" srcId="{481D0AB2-EA8D-4623-A663-5AC426AC6EEF}" destId="{A6BFE378-E538-404B-AE2D-9656D453D85B}" srcOrd="3" destOrd="0" presId="urn:microsoft.com/office/officeart/2005/8/layout/list1"/>
    <dgm:cxn modelId="{4C8F7A2F-7F6E-4303-A90C-5E5C3B8790F9}" type="presParOf" srcId="{481D0AB2-EA8D-4623-A663-5AC426AC6EEF}" destId="{5456CCA5-CC8F-4683-832F-96BE94A76EE0}" srcOrd="4" destOrd="0" presId="urn:microsoft.com/office/officeart/2005/8/layout/list1"/>
    <dgm:cxn modelId="{F520757B-DE85-41A2-BFC0-0ECC9CA4CC2A}" type="presParOf" srcId="{5456CCA5-CC8F-4683-832F-96BE94A76EE0}" destId="{17B7F36C-2E83-49CD-91BE-821263754E9B}" srcOrd="0" destOrd="0" presId="urn:microsoft.com/office/officeart/2005/8/layout/list1"/>
    <dgm:cxn modelId="{C37D3615-66EA-46BC-8C8A-3BCF6B27512C}" type="presParOf" srcId="{5456CCA5-CC8F-4683-832F-96BE94A76EE0}" destId="{9781B3A1-A59E-4D03-B4A9-7891FDF5FD21}" srcOrd="1" destOrd="0" presId="urn:microsoft.com/office/officeart/2005/8/layout/list1"/>
    <dgm:cxn modelId="{A9555864-431E-44E9-AB48-4702F1CE176D}" type="presParOf" srcId="{481D0AB2-EA8D-4623-A663-5AC426AC6EEF}" destId="{D997728C-42AF-484C-9491-5CED4A09B172}" srcOrd="5" destOrd="0" presId="urn:microsoft.com/office/officeart/2005/8/layout/list1"/>
    <dgm:cxn modelId="{073F3984-80A3-44F0-961B-B9E9D1D9AB01}" type="presParOf" srcId="{481D0AB2-EA8D-4623-A663-5AC426AC6EEF}" destId="{E63E1442-CD6A-4B0F-8072-450F7C86357E}" srcOrd="6" destOrd="0" presId="urn:microsoft.com/office/officeart/2005/8/layout/list1"/>
    <dgm:cxn modelId="{8B1762D2-9A7B-4772-B3DB-239A7ED2D2C6}" type="presParOf" srcId="{481D0AB2-EA8D-4623-A663-5AC426AC6EEF}" destId="{9E680327-A11A-4B47-A06B-F4733A97C758}" srcOrd="7" destOrd="0" presId="urn:microsoft.com/office/officeart/2005/8/layout/list1"/>
    <dgm:cxn modelId="{6F40AC2D-D4CE-4997-B285-B36A1728F907}" type="presParOf" srcId="{481D0AB2-EA8D-4623-A663-5AC426AC6EEF}" destId="{15D7D6FE-F9AD-4B17-A1F3-36290C5B138E}" srcOrd="8" destOrd="0" presId="urn:microsoft.com/office/officeart/2005/8/layout/list1"/>
    <dgm:cxn modelId="{4452E4D6-F2CF-4F8D-BD9C-85A3DA482905}" type="presParOf" srcId="{15D7D6FE-F9AD-4B17-A1F3-36290C5B138E}" destId="{2DD9B089-1E39-4934-9623-610E8B36F777}" srcOrd="0" destOrd="0" presId="urn:microsoft.com/office/officeart/2005/8/layout/list1"/>
    <dgm:cxn modelId="{FFEF8510-1410-43F8-84AF-E574ABA2E81B}" type="presParOf" srcId="{15D7D6FE-F9AD-4B17-A1F3-36290C5B138E}" destId="{AC814417-4EAB-413A-895B-F0CD7F518E41}" srcOrd="1" destOrd="0" presId="urn:microsoft.com/office/officeart/2005/8/layout/list1"/>
    <dgm:cxn modelId="{743FA6B7-42F4-4247-AD47-A2CA7A3A5F27}" type="presParOf" srcId="{481D0AB2-EA8D-4623-A663-5AC426AC6EEF}" destId="{05691326-0D04-4958-8CF2-889D81C69262}" srcOrd="9" destOrd="0" presId="urn:microsoft.com/office/officeart/2005/8/layout/list1"/>
    <dgm:cxn modelId="{AFC92FC0-78EF-42C0-971C-1D8353D73B60}" type="presParOf" srcId="{481D0AB2-EA8D-4623-A663-5AC426AC6EEF}" destId="{20DC4FD9-28B4-4A18-9B27-85D89B7151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D85A-EED9-45DA-BFE3-64D99D80DE2A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75B1-4E86-4DD5-B2E2-9963D597090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D85A-EED9-45DA-BFE3-64D99D80DE2A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75B1-4E86-4DD5-B2E2-9963D597090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D85A-EED9-45DA-BFE3-64D99D80DE2A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75B1-4E86-4DD5-B2E2-9963D597090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D85A-EED9-45DA-BFE3-64D99D80DE2A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75B1-4E86-4DD5-B2E2-9963D597090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D85A-EED9-45DA-BFE3-64D99D80DE2A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75B1-4E86-4DD5-B2E2-9963D597090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D85A-EED9-45DA-BFE3-64D99D80DE2A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75B1-4E86-4DD5-B2E2-9963D597090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D85A-EED9-45DA-BFE3-64D99D80DE2A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75B1-4E86-4DD5-B2E2-9963D597090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D85A-EED9-45DA-BFE3-64D99D80DE2A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75B1-4E86-4DD5-B2E2-9963D597090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D85A-EED9-45DA-BFE3-64D99D80DE2A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75B1-4E86-4DD5-B2E2-9963D597090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D85A-EED9-45DA-BFE3-64D99D80DE2A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75B1-4E86-4DD5-B2E2-9963D597090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ED85A-EED9-45DA-BFE3-64D99D80DE2A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4975B1-4E86-4DD5-B2E2-9963D597090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1ED85A-EED9-45DA-BFE3-64D99D80DE2A}" type="datetimeFigureOut">
              <a:rPr lang="el-GR" smtClean="0"/>
              <a:pPr/>
              <a:t>7/5/2012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4975B1-4E86-4DD5-B2E2-9963D5970904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« Η ΚΥΠΡΟΣ ΣΤΗΝ ΕΥΡΩΠΗ»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ΠΑΡΟΥΣΙΑΣΗ  ΑΠΟ  ΤΟ ΣΧΕΔΙΟ ΔΡΑΣΗΣ  ΤΟΥ Ζ΄ΔΗΜΟΤΙΚΟΥ  ΣΧΟΛΕΙΟΥ  ΛΕΜΕΣΟΥ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(ΑΠ.ΑΝΔΡΕΑ) - (Κ.Α)</a:t>
            </a:r>
          </a:p>
          <a:p>
            <a:r>
              <a:rPr lang="el-GR" dirty="0" smtClean="0"/>
              <a:t>Π.Ι., ΛΕΜΕΣΟΣ,</a:t>
            </a:r>
          </a:p>
          <a:p>
            <a:r>
              <a:rPr lang="el-GR" dirty="0" smtClean="0"/>
              <a:t> ΤΡΙΤΗ 21/02/2012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ΤΑΞΙΔΕΥΟΝΤΑΣ ΣΤΗΝ ΕΥΡΩΠΗ</a:t>
            </a:r>
            <a:br>
              <a:rPr lang="el-GR" b="1" dirty="0" smtClean="0"/>
            </a:br>
            <a:r>
              <a:rPr lang="el-GR" sz="3600" b="1" dirty="0" smtClean="0"/>
              <a:t>Γνωριμία με τις ευρωπαϊκές πρωτεύουσες και τα κυριότερα αξιοθέατά τους.</a:t>
            </a:r>
            <a:endParaRPr lang="el-GR" sz="3600" b="1" dirty="0"/>
          </a:p>
        </p:txBody>
      </p:sp>
      <p:pic>
        <p:nvPicPr>
          <p:cNvPr id="10243" name="Picture 3" descr="C:\Users\Maria\Documents\Maria\Ζ΄Δημοτικό Λσού\Euro2012\DSC01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5852583" cy="4389437"/>
          </a:xfrm>
          <a:prstGeom prst="rect">
            <a:avLst/>
          </a:prstGeom>
          <a:noFill/>
        </p:spPr>
      </p:pic>
      <p:pic>
        <p:nvPicPr>
          <p:cNvPr id="10244" name="Picture 4" descr="C:\Users\Maria\Documents\Maria\Ζ΄Δημοτικό Λσού\Euro2012\DSC015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dirty="0" smtClean="0"/>
              <a:t>«ΤΟ ΕΥΡΩ ΣΤΗ ΖΩΗ ΜΑΣ»</a:t>
            </a:r>
            <a:br>
              <a:rPr lang="el-GR" sz="3600" b="1" dirty="0" smtClean="0"/>
            </a:br>
            <a:r>
              <a:rPr lang="el-GR" sz="3600" b="1" dirty="0" smtClean="0"/>
              <a:t>ΚΑΙ</a:t>
            </a:r>
            <a:br>
              <a:rPr lang="el-GR" sz="3600" b="1" dirty="0" smtClean="0"/>
            </a:br>
            <a:r>
              <a:rPr lang="el-GR" sz="3600" b="1" dirty="0" smtClean="0"/>
              <a:t>«Ο ΕΥΡΩΠΑΪΚΟΣ ΥΜΝΟΣ» (1)</a:t>
            </a:r>
            <a:endParaRPr lang="el-GR" sz="3600" b="1" dirty="0"/>
          </a:p>
        </p:txBody>
      </p:sp>
      <p:pic>
        <p:nvPicPr>
          <p:cNvPr id="11266" name="Picture 2" descr="C:\Users\Maria\Documents\Maria\Ζ΄Δημοτικό Λσού\Euro2012\DSC01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336704" cy="4570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dirty="0" smtClean="0"/>
              <a:t>ΤΟ ΕΥΡΩ ΣΤΗ ΖΩΗ ΜΑΣ </a:t>
            </a:r>
            <a:br>
              <a:rPr lang="el-GR" sz="3600" b="1" dirty="0" smtClean="0"/>
            </a:br>
            <a:r>
              <a:rPr lang="el-GR" sz="3600" b="1" dirty="0" smtClean="0"/>
              <a:t>ΚΑΙ </a:t>
            </a:r>
            <a:br>
              <a:rPr lang="el-GR" sz="3600" b="1" dirty="0" smtClean="0"/>
            </a:br>
            <a:r>
              <a:rPr lang="el-GR" sz="3600" b="1" dirty="0" smtClean="0"/>
              <a:t>Ο ΕΥΡΩΠΑΪΚΟΣ ΥΜΝΟΣ (2)</a:t>
            </a:r>
            <a:endParaRPr lang="el-GR" sz="3600" b="1" dirty="0"/>
          </a:p>
        </p:txBody>
      </p:sp>
      <p:pic>
        <p:nvPicPr>
          <p:cNvPr id="12290" name="Picture 2" descr="C:\Users\Maria\Documents\Maria\Ζ΄Δημοτικό Λσού\Euro2012\DSC01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40112" y="2408464"/>
            <a:ext cx="4509120" cy="3381840"/>
          </a:xfrm>
          <a:prstGeom prst="rect">
            <a:avLst/>
          </a:prstGeom>
          <a:noFill/>
        </p:spPr>
      </p:pic>
      <p:pic>
        <p:nvPicPr>
          <p:cNvPr id="12291" name="Picture 3" descr="C:\Users\Maria\Documents\Maria\Ζ΄Δημοτικό Λσού\Euro2012\DSC015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07937" y="2432890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ΜΟΥΣΙΚΗ ΓΩΝΙΑ!</a:t>
            </a:r>
            <a:endParaRPr lang="el-GR" b="1" dirty="0"/>
          </a:p>
        </p:txBody>
      </p:sp>
      <p:pic>
        <p:nvPicPr>
          <p:cNvPr id="13314" name="Picture 2" descr="http://store.drumbum.com/media/colorful-music-notes-cutou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1129308" cy="1129308"/>
          </a:xfrm>
          <a:prstGeom prst="rect">
            <a:avLst/>
          </a:prstGeom>
          <a:noFill/>
        </p:spPr>
      </p:pic>
      <p:pic>
        <p:nvPicPr>
          <p:cNvPr id="5" name="Picture 2" descr="http://store.drumbum.com/media/colorful-music-notes-cutou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129308" cy="1129308"/>
          </a:xfrm>
          <a:prstGeom prst="rect">
            <a:avLst/>
          </a:prstGeom>
          <a:noFill/>
        </p:spPr>
      </p:pic>
      <p:pic>
        <p:nvPicPr>
          <p:cNvPr id="13315" name="Picture 3" descr="C:\Users\Maria\Documents\Maria\Ζ΄Δημοτικό Λσού\Euro2012\DSC015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3704354" cy="1944216"/>
          </a:xfrm>
          <a:prstGeom prst="rect">
            <a:avLst/>
          </a:prstGeom>
          <a:noFill/>
        </p:spPr>
      </p:pic>
      <p:pic>
        <p:nvPicPr>
          <p:cNvPr id="13316" name="Picture 4" descr="C:\Users\Maria\Documents\Maria\Ζ΄Δημοτικό Λσού\Euro2012\DSC016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43535" y="2699919"/>
            <a:ext cx="4536505" cy="3402379"/>
          </a:xfrm>
          <a:prstGeom prst="rect">
            <a:avLst/>
          </a:prstGeom>
          <a:noFill/>
        </p:spPr>
      </p:pic>
      <p:pic>
        <p:nvPicPr>
          <p:cNvPr id="13317" name="Picture 5" descr="C:\Users\Maria\Documents\Maria\Ζ΄Δημοτικό Λσού\Euro2012\DSC016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77827">
            <a:off x="5842566" y="3334633"/>
            <a:ext cx="3462939" cy="2597205"/>
          </a:xfrm>
          <a:prstGeom prst="rect">
            <a:avLst/>
          </a:prstGeom>
          <a:noFill/>
        </p:spPr>
      </p:pic>
      <p:pic>
        <p:nvPicPr>
          <p:cNvPr id="10" name="Picture 9" descr="C:\Users\Maria\Documents\Maria\Ζ΄Δημοτικό Λσού\Euro2012\DSC01657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18722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Η ΚΥΠΡΟΣ ΜΑΣ</a:t>
            </a:r>
            <a:endParaRPr lang="el-GR" b="1" dirty="0"/>
          </a:p>
        </p:txBody>
      </p:sp>
      <p:pic>
        <p:nvPicPr>
          <p:cNvPr id="28674" name="Picture 2" descr="C:\Users\Maria\Documents\Maria\Ζ΄Δημοτικό Λσού\Euro2012\DSC01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166651" cy="462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Α. Αναδρομή στο παρελθόν και η κυπριακή πραγματικότητα.</a:t>
            </a:r>
            <a:endParaRPr lang="el-GR" b="1" dirty="0"/>
          </a:p>
        </p:txBody>
      </p:sp>
      <p:pic>
        <p:nvPicPr>
          <p:cNvPr id="29698" name="Picture 2" descr="C:\Users\Maria\Documents\Maria\Ζ΄Δημοτικό Λσού\Euro2012\DSC01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360374" cy="2520280"/>
          </a:xfrm>
          <a:prstGeom prst="rect">
            <a:avLst/>
          </a:prstGeom>
          <a:noFill/>
        </p:spPr>
      </p:pic>
      <p:pic>
        <p:nvPicPr>
          <p:cNvPr id="29699" name="Picture 3" descr="C:\Users\Maria\Documents\Maria\Ζ΄Δημοτικό Λσού\Euro2012\DSC016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312368" cy="2484276"/>
          </a:xfrm>
          <a:prstGeom prst="rect">
            <a:avLst/>
          </a:prstGeom>
          <a:noFill/>
        </p:spPr>
      </p:pic>
      <p:pic>
        <p:nvPicPr>
          <p:cNvPr id="29700" name="Picture 4" descr="C:\Users\Maria\Documents\Maria\Ζ΄Δημοτικό Λσού\Euro2012\DSC016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816424" cy="225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Β. Η κυπριακή μας παράδοση (1)</a:t>
            </a:r>
            <a:endParaRPr lang="el-GR" b="1" dirty="0"/>
          </a:p>
        </p:txBody>
      </p:sp>
      <p:pic>
        <p:nvPicPr>
          <p:cNvPr id="30722" name="Picture 2" descr="C:\Users\Maria\Documents\Maria\Ζ΄Δημοτικό Λσού\Euro2012\DSC01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8477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Β. Η κυπριακή μας παράδοση (2)</a:t>
            </a:r>
            <a:endParaRPr lang="el-GR" b="1" dirty="0"/>
          </a:p>
        </p:txBody>
      </p:sp>
      <p:pic>
        <p:nvPicPr>
          <p:cNvPr id="31746" name="Picture 2" descr="C:\Users\Maria\Documents\Maria\Ζ΄Δημοτικό Λσού\Euro2012\DSC01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992555" cy="3744416"/>
          </a:xfrm>
          <a:prstGeom prst="rect">
            <a:avLst/>
          </a:prstGeom>
          <a:noFill/>
        </p:spPr>
      </p:pic>
      <p:pic>
        <p:nvPicPr>
          <p:cNvPr id="31747" name="Picture 3" descr="C:\Users\Maria\Documents\Maria\Ζ΄Δημοτικό Λσού\Euro2012\DSC016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16803">
            <a:off x="5453448" y="2846519"/>
            <a:ext cx="3655677" cy="2741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Γ. Κυπριακή χλωρίδα και πανίδα</a:t>
            </a:r>
            <a:endParaRPr lang="el-GR" b="1" dirty="0"/>
          </a:p>
        </p:txBody>
      </p:sp>
      <p:pic>
        <p:nvPicPr>
          <p:cNvPr id="32770" name="Picture 2" descr="C:\Users\Maria\Documents\Maria\Ζ΄Δημοτικό Λσού\Euro2012\DSC01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48833" y="2417184"/>
            <a:ext cx="4578882" cy="3434161"/>
          </a:xfrm>
          <a:prstGeom prst="rect">
            <a:avLst/>
          </a:prstGeom>
          <a:noFill/>
        </p:spPr>
      </p:pic>
      <p:pic>
        <p:nvPicPr>
          <p:cNvPr id="32771" name="Picture 3" descr="C:\Users\Maria\Documents\Maria\Ζ΄Δημοτικό Λσού\Euro2012\DSC015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Ο ΧΑΡΤΗΣ ΤΗΣ ΕΥΡΩΠΗΣ </a:t>
            </a:r>
            <a:endParaRPr lang="el-GR" b="1" dirty="0"/>
          </a:p>
        </p:txBody>
      </p:sp>
      <p:pic>
        <p:nvPicPr>
          <p:cNvPr id="33794" name="Picture 2" descr="C:\Users\Maria\Documents\Maria\Ζ΄Δημοτικό Λσού\Euro2012\DSC01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44525" y="2432890"/>
            <a:ext cx="4896545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1988840"/>
            <a:ext cx="3024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Ανάπτυξη δεξιοτήτων χρήσης γεωγραφικού χάρτη.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Εντοπισμός και καταγραφή της χώρας προέλευσης  αλλόγλωσσων μαθητών του σχολείου μας (που προέρχονται από την Ε.Ε.)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«Η ΑΙΘΟΥΣΑ ΤΗΣ ΕΥΡΩΠΗΣ»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Γνωρίζω την Ευρώπη                   Γνωρίζω την Κύπρο</a:t>
            </a:r>
          </a:p>
          <a:p>
            <a:pPr>
              <a:buNone/>
            </a:pPr>
            <a:r>
              <a:rPr lang="el-GR" sz="2000" dirty="0" smtClean="0"/>
              <a:t>    (Ήπειρος, 27 χώρες                                     (Κράτος- μέλος της Ε.Ε.,</a:t>
            </a:r>
          </a:p>
          <a:p>
            <a:pPr>
              <a:buNone/>
            </a:pPr>
            <a:r>
              <a:rPr lang="el-GR" sz="2000" dirty="0" smtClean="0"/>
              <a:t>      κράτη μέλη της Ε.Ε.)                                  Παράδοση &amp; Πολιτισμός,  </a:t>
            </a:r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Κυπριακή Προεδρία)                       </a:t>
            </a:r>
            <a:endParaRPr lang="el-GR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83768" y="2060848"/>
            <a:ext cx="20882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72000" y="2060848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ΔΗΜΙΟΥΡΓΙΑ ΠΡΟΘΗΚΗΣ ΚΥΠΡΙΑΚΟΥ ΜΟΥΣΕΙΟΥ(1)</a:t>
            </a:r>
            <a:endParaRPr lang="el-GR" b="1" dirty="0"/>
          </a:p>
        </p:txBody>
      </p:sp>
      <p:pic>
        <p:nvPicPr>
          <p:cNvPr id="34818" name="Picture 2" descr="C:\Users\Maria\Documents\Maria\Ζ΄Δημοτικό Λσού\Euro2012\DSC01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88540" y="2384884"/>
            <a:ext cx="4896544" cy="3672408"/>
          </a:xfrm>
          <a:prstGeom prst="rect">
            <a:avLst/>
          </a:prstGeom>
          <a:noFill/>
        </p:spPr>
      </p:pic>
      <p:pic>
        <p:nvPicPr>
          <p:cNvPr id="34819" name="Picture 3" descr="C:\Users\Maria\Documents\Maria\Ζ΄Δημοτικό Λσού\Euro2012\DSC016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188973" cy="31417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234888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l-GR" sz="2400" dirty="0" smtClean="0"/>
              <a:t>Παραδοσιακά αντικείμενα.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ΔΗΜΙΟΥΡΓΙΑ ΠΡΟΘΗΚΗΣ</a:t>
            </a:r>
            <a:br>
              <a:rPr lang="el-GR" b="1" dirty="0" smtClean="0"/>
            </a:br>
            <a:r>
              <a:rPr lang="el-GR" b="1" dirty="0" smtClean="0"/>
              <a:t>ΚΥΠΡΙΑΚΟΥ ΜΟΥΣΕΙΟΥ(2)</a:t>
            </a:r>
            <a:endParaRPr lang="el-GR" b="1" dirty="0"/>
          </a:p>
        </p:txBody>
      </p:sp>
      <p:pic>
        <p:nvPicPr>
          <p:cNvPr id="35842" name="Picture 2" descr="C:\Users\Maria\Documents\Maria\Ζ΄Δημοτικό Λσού\Euro2012\DSC01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198713" cy="3528392"/>
          </a:xfrm>
          <a:prstGeom prst="rect">
            <a:avLst/>
          </a:prstGeom>
          <a:noFill/>
        </p:spPr>
      </p:pic>
      <p:pic>
        <p:nvPicPr>
          <p:cNvPr id="35843" name="Picture 3" descr="C:\Users\Maria\Documents\Maria\Ζ΄Δημοτικό Λσού\Euro2012\DSC016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168352" cy="2376264"/>
          </a:xfrm>
          <a:prstGeom prst="rect">
            <a:avLst/>
          </a:prstGeom>
          <a:noFill/>
        </p:spPr>
      </p:pic>
      <p:pic>
        <p:nvPicPr>
          <p:cNvPr id="35844" name="Picture 4" descr="C:\Users\Maria\Documents\Maria\Ζ΄Δημοτικό Λσού\Euro2012\DSC016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264363" cy="2448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206084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Φωτογραφικό υλικό με παραδοσιακά επαγγέλματα του παρελθόντος.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dirty="0" smtClean="0"/>
              <a:t>ΣΥΛΛΟΓΗ ΜΕ ΠΑΡΑΔΟΣΙΑΚΕΣ ΣΤΟΛΕΣ ΚΑΙ ΠΑΡΑΔΟΣΙΑΚΑ ΑΝΤΙΚΕΙΜΕΝΑ ΟΙΚΙΑΚΗΣ ΧΡΗΣΗΣ </a:t>
            </a:r>
            <a:endParaRPr lang="el-GR" sz="3600" b="1" dirty="0"/>
          </a:p>
        </p:txBody>
      </p:sp>
      <p:pic>
        <p:nvPicPr>
          <p:cNvPr id="36869" name="Picture 5" descr="C:\Users\Maria\Documents\Maria\Ζ΄Δημοτικό Λσού\Euro2012\DSC016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968552" cy="4752528"/>
          </a:xfrm>
          <a:prstGeom prst="rect">
            <a:avLst/>
          </a:prstGeom>
          <a:noFill/>
        </p:spPr>
      </p:pic>
      <p:pic>
        <p:nvPicPr>
          <p:cNvPr id="36867" name="Picture 3" descr="C:\Users\Maria\Documents\Maria\Ζ΄Δημοτικό Λσού\Euro2012\DSC016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264362" cy="2448272"/>
          </a:xfrm>
          <a:prstGeom prst="rect">
            <a:avLst/>
          </a:prstGeom>
          <a:noFill/>
        </p:spPr>
      </p:pic>
      <p:pic>
        <p:nvPicPr>
          <p:cNvPr id="36870" name="Picture 6" descr="C:\Users\Maria\Documents\Maria\Ζ΄Δημοτικό Λσού\Euro2012\DSC016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b="1" dirty="0" smtClean="0"/>
              <a:t>ΣΥΛΛΟΓΗ ΜΕ ΠΑΡΑΔΟΣΙΑΚΕΣ ΣΤΟΛΕΣ ΤΗΣ ΕΥΡΩΠΗΣ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700" dirty="0" smtClean="0"/>
              <a:t>(ΣΕ ΕΝΤΥΠΟ ΚΑΙ ΦΩΤΟΓΡΑΦΙΚΟ ΥΛΙΚΟ ΚΑΙ ΣΕ ΠΟΡΣΕΛΑΝΙΝΕΣ ΚΟΥΚΛΕΣ)</a:t>
            </a:r>
            <a:endParaRPr lang="el-GR" sz="2700" dirty="0"/>
          </a:p>
        </p:txBody>
      </p:sp>
      <p:pic>
        <p:nvPicPr>
          <p:cNvPr id="37890" name="Picture 2" descr="C:\Users\Maria\Documents\Maria\Ζ΄Δημοτικό Λσού\Euro2012\DSC01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3456384" cy="2304256"/>
          </a:xfrm>
          <a:prstGeom prst="rect">
            <a:avLst/>
          </a:prstGeom>
          <a:noFill/>
        </p:spPr>
      </p:pic>
      <p:pic>
        <p:nvPicPr>
          <p:cNvPr id="37891" name="Picture 3" descr="C:\Users\Maria\Documents\Maria\Ζ΄Δημοτικό Λσού\Euro2012\DSC015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432381" cy="2574286"/>
          </a:xfrm>
          <a:prstGeom prst="rect">
            <a:avLst/>
          </a:prstGeom>
          <a:noFill/>
        </p:spPr>
      </p:pic>
      <p:pic>
        <p:nvPicPr>
          <p:cNvPr id="37892" name="Picture 4" descr="C:\Users\Maria\Documents\Maria\Ζ΄Δημοτικό Λσού\Euro2012\DSC015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08004" y="2168860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dirty="0" smtClean="0"/>
              <a:t>ΣΥΛΛΟΓΗ ΓΡΑΜΜΑΤΟΣΗΜΩΝ ΚΑΙ ΔΗΜΙΟΥΡΓΙΑ ΣΥΛΛΟΓΩΝ ΜΕ ΚΥΠΡΙΑΚΑ ΝΟΜΙΣΜΑΤΑ</a:t>
            </a:r>
            <a:endParaRPr lang="el-GR" sz="3600" b="1" dirty="0"/>
          </a:p>
        </p:txBody>
      </p:sp>
      <p:pic>
        <p:nvPicPr>
          <p:cNvPr id="38914" name="Picture 2" descr="C:\Users\Maria\Documents\Maria\Ζ΄Δημοτικό Λσού\Euro2012\DSC01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222435" cy="3672408"/>
          </a:xfrm>
          <a:prstGeom prst="rect">
            <a:avLst/>
          </a:prstGeom>
          <a:noFill/>
        </p:spPr>
      </p:pic>
      <p:pic>
        <p:nvPicPr>
          <p:cNvPr id="38915" name="Picture 3" descr="C:\Users\Maria\Documents\Maria\Ζ΄Δημοτικό Λσού\Euro2012\DSC015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014" y="2132856"/>
            <a:ext cx="422446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ΜΕΛΕΤΩΝΤΑΣ ΤΗΝ ΥΔΡΟΓΕΙΟ ΣΦΑΙΡΑ (1)</a:t>
            </a:r>
            <a:endParaRPr lang="el-GR" b="1" dirty="0"/>
          </a:p>
        </p:txBody>
      </p:sp>
      <p:pic>
        <p:nvPicPr>
          <p:cNvPr id="4" name="Content Placeholder 3" descr="C:\Users\Maria\Documents\Maria\Ζ΄Δημοτικό Λσού\Euro2012\DSC0152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9523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C:\Users\Maria\Documents\Maria\Ζ΄Δημοτικό Λσού\Euro2012\DSC016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3888432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213285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Με τη χρήση του μεγεθυντικού φακού εντοπίζονται οι χώρες της Ε.Ε.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ΜΕΛΕΤΩΝΤΑΣ ΤΗΝ ΥΔΡΟΓΕΙΟ ΣΦΑΙΡΑ (2)</a:t>
            </a:r>
            <a:endParaRPr lang="el-GR" b="1" dirty="0"/>
          </a:p>
        </p:txBody>
      </p:sp>
      <p:pic>
        <p:nvPicPr>
          <p:cNvPr id="40962" name="Picture 2" descr="C:\Users\Maria\Documents\Maria\Ζ΄Δημοτικό Λσού\Euro2012\DSC015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5852583" cy="4389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72200" y="234888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Σε ομοίωμα υδρογείου σφαίρας τοποθετείται η σημαία της κάθε χώρας της Ε.Ε. </a:t>
            </a:r>
            <a:endParaRPr lang="el-GR" sz="2000" dirty="0"/>
          </a:p>
        </p:txBody>
      </p:sp>
      <p:pic>
        <p:nvPicPr>
          <p:cNvPr id="40963" name="Picture 3" descr="C:\Users\Maria\Documents\Maria\Ζ΄Δημοτικό Λσού\Euro2012\DSC015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9228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ΤΟ ΕΥΡΩΠΑΪΚΟ ΚΟΙΝΟΒΟΥΛΙΟ</a:t>
            </a:r>
            <a:endParaRPr lang="el-GR" b="1" dirty="0"/>
          </a:p>
        </p:txBody>
      </p:sp>
      <p:pic>
        <p:nvPicPr>
          <p:cNvPr id="41986" name="Picture 2" descr="C:\Users\Maria\Documents\Maria\Ζ΄Δημοτικό Λσού\Euro2012\DSC01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2060849"/>
            <a:ext cx="5664630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44208" y="1988840"/>
            <a:ext cx="2376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Μέσα από την εκπαιδευτική αξιοποίηση σχετικών φύλλων εργασίας ο εκπαιδευτικός θέτει προς συζήτηση διάφορα ευρωπαϊκά θέματα (π.χ. ο σεβασμός των ανθρωπίνων δικαιωμάτων, η κυπριακή προεδρία κλπ ).Οι  συνεδρίες γίνονται στο χώρο του «Ευρωπαϊκού μας Κοινοβουλίου».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ΓΩΝΙΑ ΠΡΟΒΟΛΩΝ</a:t>
            </a:r>
            <a:br>
              <a:rPr lang="el-GR" b="1" dirty="0" smtClean="0"/>
            </a:br>
            <a:r>
              <a:rPr lang="el-GR" sz="3600" b="1" dirty="0" smtClean="0"/>
              <a:t>(ΜΕ ΤΗ ΧΡΗΣΗ ΗΛ.ΥΠΟΛΟΓΙΣΤΗ &amp; ΤΗΛΕΟΡΑΣΗΣ)</a:t>
            </a:r>
            <a:endParaRPr lang="el-GR" sz="3600" b="1" dirty="0"/>
          </a:p>
        </p:txBody>
      </p:sp>
      <p:pic>
        <p:nvPicPr>
          <p:cNvPr id="43010" name="Picture 2" descr="C:\Users\Maria\Documents\Maria\Ζ΄Δημοτικό Λσού\Euro2012\DSC01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484431" cy="4389437"/>
          </a:xfrm>
          <a:prstGeom prst="rect">
            <a:avLst/>
          </a:prstGeom>
          <a:noFill/>
        </p:spPr>
      </p:pic>
      <p:pic>
        <p:nvPicPr>
          <p:cNvPr id="43011" name="Picture 3" descr="C:\Users\Maria\Documents\Maria\Ζ΄Δημοτικό Λσού\Euro2012\DSC016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2976331" cy="2232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20072" y="2132856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Στο γραφείο του ηλεκτρονικού υπολογιστή βρίσκεται κατάλογος με χρήσιμες ιστοσελίδες σχετικές με την Ε.Ε.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Προβολή ταινιών από διάφορες ευρωπαϊκές χώρες.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ΕΚΠΑΙΔΕΥΤΙΚΑ ΠΑΙΧΝΙΔΙΑ (1)</a:t>
            </a:r>
            <a:endParaRPr lang="el-GR" b="1" dirty="0"/>
          </a:p>
        </p:txBody>
      </p:sp>
      <p:pic>
        <p:nvPicPr>
          <p:cNvPr id="44034" name="Picture 2" descr="C:\Users\Maria\Documents\Maria\Ζ΄Δημοτικό Λσού\Euro2012\DSC01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55953" y="2568321"/>
            <a:ext cx="4635846" cy="3476884"/>
          </a:xfrm>
          <a:prstGeom prst="rect">
            <a:avLst/>
          </a:prstGeom>
          <a:noFill/>
        </p:spPr>
      </p:pic>
      <p:pic>
        <p:nvPicPr>
          <p:cNvPr id="44035" name="Picture 3" descr="C:\Users\Maria\Documents\Maria\Ζ΄Δημοτικό Λσού\Euro2012\DSC016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3744416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1960" y="1988840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Πάνω σε βουβό χάρτη τα παιδιά τοποθετούν την αντίστοιχη καρτελίτσα με το όνομα και τη σημαία κάθε χώρας της Ε.Ε.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ΚΑΛΩΣΟΡΙΣΑΤΕ ΣΤΗΝ ΑΙΘΟΥΣΑ ΤΗΣ ΕΥΡΩΠΗΣ!</a:t>
            </a:r>
            <a:endParaRPr lang="el-GR" dirty="0"/>
          </a:p>
        </p:txBody>
      </p:sp>
      <p:pic>
        <p:nvPicPr>
          <p:cNvPr id="1028" name="Picture 4" descr="C:\Users\Maria\Documents\Maria\Ζ΄Δημοτικό Λσού\Euro2012\DSC01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ΕΚΠΑΙΔΕΥΤΙΚΑ ΠΑΙΧΝΙΔΙΑ (2)</a:t>
            </a:r>
            <a:endParaRPr lang="el-GR" b="1" dirty="0"/>
          </a:p>
        </p:txBody>
      </p:sp>
      <p:pic>
        <p:nvPicPr>
          <p:cNvPr id="45058" name="Picture 2" descr="C:\Users\Maria\Documents\Maria\Ζ΄Δημοτικό Λσού\Euro2012\DSC01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608512" cy="3456384"/>
          </a:xfrm>
          <a:prstGeom prst="rect">
            <a:avLst/>
          </a:prstGeom>
          <a:noFill/>
        </p:spPr>
      </p:pic>
      <p:pic>
        <p:nvPicPr>
          <p:cNvPr id="45059" name="Picture 3" descr="C:\Users\Maria\Documents\Maria\Ζ΄Δημοτικό Λσού\Euro2012\DSC016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840427" cy="34563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1844824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Συναρμολόγηση </a:t>
            </a:r>
            <a:r>
              <a:rPr lang="en-GB" sz="2000" dirty="0" smtClean="0"/>
              <a:t>puzzle</a:t>
            </a:r>
            <a:r>
              <a:rPr lang="en-US" sz="2000" dirty="0" smtClean="0"/>
              <a:t> </a:t>
            </a:r>
            <a:r>
              <a:rPr lang="el-GR" sz="2000" dirty="0" smtClean="0"/>
              <a:t>γεωφυσικού χάρτη της Κύπρου και πολιτικού χάρτη της Ευρώπης.</a:t>
            </a:r>
          </a:p>
          <a:p>
            <a:r>
              <a:rPr lang="el-GR" sz="2000" dirty="0" smtClean="0"/>
              <a:t>(Ερμηνεία διαφορετικών τύπων γεωγραφικού χάρτη).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ΕΚΠΑΙΔΕΥΤΙΚΑ ΠΑΙΧΝΙΔΙΑ (3)</a:t>
            </a:r>
            <a:endParaRPr lang="el-GR" b="1" dirty="0"/>
          </a:p>
        </p:txBody>
      </p:sp>
      <p:pic>
        <p:nvPicPr>
          <p:cNvPr id="46082" name="Picture 2" descr="C:\Users\Maria\Documents\Maria\Ζ΄Δημοτικό Λσού\Euro2012\DSC01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>
            <a:fillRect/>
          </a:stretch>
        </p:blipFill>
        <p:spPr bwMode="auto">
          <a:xfrm rot="5400000">
            <a:off x="326005" y="1986363"/>
            <a:ext cx="4608514" cy="46134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2636912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 smtClean="0"/>
              <a:t>Δημιουργία της ευρωπαϊκής σημαίας με αυτοκόλλητα αστέρια.</a:t>
            </a:r>
            <a:endParaRPr lang="el-GR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63888" y="3645024"/>
            <a:ext cx="237626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ΕΚΠΑΙΔΕΥΤΙΚΑ ΠΑΙΧΝΙΔΙΑ (4)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Παιχνίδι του κρυμμένου θησαυρού: συμπλήρωση καρτελών αξιοποιώντας το εποπτικό υλικό της αίθουσας.(π.χ. καρτέλες με ευρωπαϊκές πρωτεύουσες, αξιοθέατα, σημαίες κλπ.)</a:t>
            </a:r>
          </a:p>
          <a:p>
            <a:r>
              <a:rPr lang="el-GR" dirty="0" smtClean="0"/>
              <a:t>Συμπλήρωση, χρωμάτισμα και κατασκευή των σημαιών των ευρωπαϊκών χωρών.</a:t>
            </a:r>
            <a:endParaRPr lang="el-GR" dirty="0"/>
          </a:p>
        </p:txBody>
      </p:sp>
      <p:pic>
        <p:nvPicPr>
          <p:cNvPr id="5" name="Picture 4" descr="C:\Users\Maria\Documents\Maria\Ζ΄Δημοτικό Λσού\Euro2012\DSC0158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581128"/>
            <a:ext cx="39604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el-GR" b="1" dirty="0" smtClean="0"/>
              <a:t>ΠΡΟΚΗΡΥΞΗ ΔΙΑΓΩΝΙΣΜΟΥ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Προκήρυξη διαγωνισμού εμβλήματος με αφορμή την κυπριακή προεδρία μετά από μελέτη των λογότυπων που έχουν ήδη υποβληθεί στο σχετικό διαγωνισμό που προκήρυξε η Κύπρος ως προεδρεύουσα χώρα.</a:t>
            </a:r>
            <a:endParaRPr lang="el-GR" dirty="0"/>
          </a:p>
        </p:txBody>
      </p:sp>
      <p:pic>
        <p:nvPicPr>
          <p:cNvPr id="4" name="Picture 3" descr="C:\Users\Maria\Documents\Maria\Ζ΄Δημοτικό Λσού\Euro2012\DSC0164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Maria\Documents\Maria\Ζ΄Δημοτικό Λσού\Euro2012\DSC0165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aria\Documents\Maria\Ζ΄Δημοτικό Λσού\Euro2012\DSC0165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157192"/>
            <a:ext cx="2232248" cy="15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Maria\Documents\Maria\Ζ΄Δημοτικό Λσού\Euro2012\DSC0165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199453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ΕΚΠΑΙΔΕΥΤΙΚΗ ΑΞΙΟΠΟΙΗΣΗ ΤΗΣ «ΑΙΘΟΥΣΑΣ ΤΗΣ ΕΥΡΩΠΗΣ»</a:t>
            </a:r>
            <a:endParaRPr lang="el-GR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2627784" y="285293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2"/>
                </a:solidFill>
              </a:rPr>
              <a:t> </a:t>
            </a:r>
            <a:endParaRPr lang="el-GR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signmag.gr/wp-content/uploads/2011/04/cype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420888" cy="20596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12474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accent1"/>
                </a:solidFill>
              </a:rPr>
              <a:t>ΚΥΠΡΙΑΚΗ  ΠΡΟΕΔΡΙΑ</a:t>
            </a:r>
            <a:endParaRPr lang="el-GR" sz="36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1916832"/>
            <a:ext cx="373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ΣΠΟΥΔΑΙΟ ΙΣΤΟΡΙΚΟ ΓΕΓΟΝΟΣ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3419872" y="2348880"/>
            <a:ext cx="260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ΜΕΓΑΛΗ </a:t>
            </a:r>
            <a:r>
              <a:rPr lang="el-GR" b="1" dirty="0" smtClean="0"/>
              <a:t>ΠΡΟΚΛΗΣΗ 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339752" y="2852936"/>
            <a:ext cx="4487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«ΚΑΛΗ ΕΠΙΤΥΧΙΑ ΣΤΗΝ ΚΥΠΡΟ ΜΑΣ!»</a:t>
            </a:r>
            <a:endParaRPr lang="el-GR" b="1" dirty="0"/>
          </a:p>
        </p:txBody>
      </p:sp>
      <p:pic>
        <p:nvPicPr>
          <p:cNvPr id="2050" name="Picture 2" descr="http://eu.greekreporter.gr/files/kyp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8100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dirty="0" smtClean="0"/>
              <a:t>ΣΑΣ ΕΥΧΑΡΙΣΤΩ ΓΙΑ ΤΗΝ ΠΡΟΣΟΧΗ ΣΑΣ!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dirty="0" smtClean="0"/>
              <a:t>Εκ μέρους της Συντονιστικής Ομάδας του σχολείου μας για την προώθηση του υπό έμφαση στόχου</a:t>
            </a:r>
          </a:p>
          <a:p>
            <a:pPr algn="ctr">
              <a:buNone/>
            </a:pPr>
            <a:r>
              <a:rPr lang="el-GR" b="1" dirty="0" smtClean="0"/>
              <a:t> «Η Κύπρος στην Ευρώπη» :</a:t>
            </a:r>
          </a:p>
          <a:p>
            <a:pPr algn="ctr"/>
            <a:r>
              <a:rPr lang="el-GR" dirty="0" smtClean="0"/>
              <a:t>ΜΑΡΙΑ ΕΛΕΥΘΕΡΙΟΥ</a:t>
            </a:r>
          </a:p>
          <a:p>
            <a:pPr algn="ctr"/>
            <a:r>
              <a:rPr lang="el-GR" dirty="0" smtClean="0"/>
              <a:t>ΑΥΓΗ ΕΥΘΥΜΙΟΥ – ΚΑΣΟΥΛΙΔΟΥ</a:t>
            </a:r>
          </a:p>
          <a:p>
            <a:pPr algn="ctr"/>
            <a:r>
              <a:rPr lang="el-GR" dirty="0" smtClean="0"/>
              <a:t>ΜΑΡΙΑΝΝΑ ΑΝΤΩΝΙΑΔΟΥ</a:t>
            </a:r>
          </a:p>
          <a:p>
            <a:pPr algn="ctr"/>
            <a:r>
              <a:rPr lang="el-GR" dirty="0" smtClean="0"/>
              <a:t>ΧΡΙΣΤΙΑΝΑ ΧΡΙΣΤΟΔΟΥΛΟΥ</a:t>
            </a:r>
          </a:p>
          <a:p>
            <a:pPr algn="ctr"/>
            <a:r>
              <a:rPr lang="el-GR" dirty="0" smtClean="0"/>
              <a:t>ΑΓΓΕΛΙΚΗ ΚΟΥΑΛΗ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ΚΑΛΩΣΟΡΙΣΑΤΕ ΣΤΗΝ ΑΙΘΟΥΣΑ ΤΗΣ ΕΥΡΩΠΗΣ!</a:t>
            </a:r>
            <a:endParaRPr lang="el-GR" dirty="0"/>
          </a:p>
        </p:txBody>
      </p:sp>
      <p:pic>
        <p:nvPicPr>
          <p:cNvPr id="2050" name="Picture 2" descr="C:\Users\Maria\Documents\Maria\Ζ΄Δημοτικό Λσού\Euro2012\DSC01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ΕΙΣΟΔΟΣ ΤΗΣ ΑΙΘΟΥΣΑΣ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500803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ΗΜΕΡΟΛΟΓΙΟ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28795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ΓΛΩΣΣΕΣ ΤΗΣ Ε.Ε.</a:t>
            </a:r>
            <a:endParaRPr lang="el-GR" b="1" dirty="0"/>
          </a:p>
        </p:txBody>
      </p:sp>
      <p:pic>
        <p:nvPicPr>
          <p:cNvPr id="5125" name="Picture 5" descr="C:\Users\Maria\Documents\Maria\Ζ΄Δημοτικό Λσού\Euro2012\DSC015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888432" cy="3478976"/>
          </a:xfrm>
          <a:prstGeom prst="rect">
            <a:avLst/>
          </a:prstGeom>
          <a:noFill/>
        </p:spPr>
      </p:pic>
      <p:pic>
        <p:nvPicPr>
          <p:cNvPr id="10" name="Picture 9" descr="C:\Users\Maria\Documents\Maria\Ζ΄Δημοτικό Λσού\Euro2012\DSC0154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8164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4400" b="1" dirty="0" smtClean="0"/>
              <a:t>ΟΙ ΧΩΡΕΣ ΤΗΣ Ε.Ε. ΚΑΙ ΟΙ ΣΗΜΑΙΕΣ ΤΟΥΣ</a:t>
            </a:r>
            <a:endParaRPr lang="el-GR" sz="4400" b="1" dirty="0"/>
          </a:p>
        </p:txBody>
      </p:sp>
      <p:pic>
        <p:nvPicPr>
          <p:cNvPr id="6146" name="Picture 2" descr="C:\Users\Maria\Documents\Maria\Ζ΄Δημοτικό Λσού\Euro2012\DSC01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35163"/>
            <a:ext cx="6696744" cy="473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400" b="1" dirty="0" smtClean="0"/>
              <a:t>ΣΥΝΘΗΜΑΤΑ-ΑΡΧΕΣ ΣΤΑ ΟΠΟΙΑ ΣΤΗΡΙΖΕΤΑΙ Η Ε.Ε. </a:t>
            </a:r>
            <a:endParaRPr lang="el-GR" sz="4400" b="1" dirty="0"/>
          </a:p>
        </p:txBody>
      </p:sp>
      <p:pic>
        <p:nvPicPr>
          <p:cNvPr id="7170" name="Picture 2" descr="C:\Users\Maria\Documents\Maria\Ζ΄Δημοτικό Λσού\Euro2012\DSC01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39591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Η ΕΥΡΩΠΑΪΚΗ ΒΙΒΛΙΟΘΗΚΗ</a:t>
            </a:r>
            <a:endParaRPr lang="el-GR" b="1" dirty="0"/>
          </a:p>
        </p:txBody>
      </p:sp>
      <p:pic>
        <p:nvPicPr>
          <p:cNvPr id="8194" name="Picture 2" descr="C:\Users\Maria\Documents\Maria\Ζ΄Δημοτικό Λσού\Euro2012\DSC01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39961" y="2508912"/>
            <a:ext cx="4736637" cy="3552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916832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Συγκέντρωση όλου του έντυπου υλικού που μαζεύτηκε από το Γραφείο του Ευρωπαϊκού Κοινοβουλίου στην Κύπρο και το Γραφείο Τύπου και Πληροφοριών.</a:t>
            </a:r>
          </a:p>
          <a:p>
            <a:r>
              <a:rPr lang="el-GR" dirty="0" smtClean="0"/>
              <a:t>Το υλικό περιλαμβάνει ενημερωτικά έντυπα, τετράδια δραστηριοτήτων, χάρτες καθώς και παραμύθια για την Ευρώπη.</a:t>
            </a:r>
            <a:endParaRPr lang="el-GR" dirty="0"/>
          </a:p>
        </p:txBody>
      </p:sp>
      <p:pic>
        <p:nvPicPr>
          <p:cNvPr id="8195" name="Picture 3" descr="C:\Users\Maria\Documents\Maria\Ζ΄Δημοτικό Λσού\Euro2012\DSC015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ΤΑ ΣΥΜΒΟΛΑ ΤΗΣ Ε.Ε.</a:t>
            </a:r>
            <a:endParaRPr lang="el-GR" b="1" dirty="0"/>
          </a:p>
        </p:txBody>
      </p:sp>
      <p:pic>
        <p:nvPicPr>
          <p:cNvPr id="9218" name="Picture 2" descr="C:\Users\Maria\Documents\Maria\Ζ΄Δημοτικό Λσού\Euro2012\DSC015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3528" y="2420888"/>
            <a:ext cx="4680520" cy="3672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2708920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Αναφορά στα 4 σύμβολα της Ε.Ε</a:t>
            </a:r>
            <a:r>
              <a:rPr lang="en-US" sz="2000" dirty="0" smtClean="0"/>
              <a:t>.</a:t>
            </a:r>
            <a:r>
              <a:rPr lang="el-GR" sz="2000" dirty="0" smtClean="0"/>
              <a:t> όπως αναφέρονται στην επίσημη ιστοσελίδα της ένωσης: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Η σημαία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Ο ύμνος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Το σύνθημα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Η μέρα της Ευρώπης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545</TotalTime>
  <Words>623</Words>
  <Application>Microsoft Office PowerPoint</Application>
  <PresentationFormat>On-screen Show (4:3)</PresentationFormat>
  <Paragraphs>87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« Η ΚΥΠΡΟΣ ΣΤΗΝ ΕΥΡΩΠΗ»</vt:lpstr>
      <vt:lpstr>«Η ΑΙΘΟΥΣΑ ΤΗΣ ΕΥΡΩΠΗΣ»</vt:lpstr>
      <vt:lpstr>ΚΑΛΩΣΟΡΙΣΑΤΕ ΣΤΗΝ ΑΙΘΟΥΣΑ ΤΗΣ ΕΥΡΩΠΗΣ!</vt:lpstr>
      <vt:lpstr>ΚΑΛΩΣΟΡΙΣΑΤΕ ΣΤΗΝ ΑΙΘΟΥΣΑ ΤΗΣ ΕΥΡΩΠΗΣ!</vt:lpstr>
      <vt:lpstr>ΕΙΣΟΔΟΣ ΤΗΣ ΑΙΘΟΥΣΑΣ</vt:lpstr>
      <vt:lpstr>ΟΙ ΧΩΡΕΣ ΤΗΣ Ε.Ε. ΚΑΙ ΟΙ ΣΗΜΑΙΕΣ ΤΟΥΣ</vt:lpstr>
      <vt:lpstr>ΣΥΝΘΗΜΑΤΑ-ΑΡΧΕΣ ΣΤΑ ΟΠΟΙΑ ΣΤΗΡΙΖΕΤΑΙ Η Ε.Ε. </vt:lpstr>
      <vt:lpstr>Η ΕΥΡΩΠΑΪΚΗ ΒΙΒΛΙΟΘΗΚΗ</vt:lpstr>
      <vt:lpstr>ΤΑ ΣΥΜΒΟΛΑ ΤΗΣ Ε.Ε.</vt:lpstr>
      <vt:lpstr>ΤΑΞΙΔΕΥΟΝΤΑΣ ΣΤΗΝ ΕΥΡΩΠΗ Γνωριμία με τις ευρωπαϊκές πρωτεύουσες και τα κυριότερα αξιοθέατά τους.</vt:lpstr>
      <vt:lpstr>«ΤΟ ΕΥΡΩ ΣΤΗ ΖΩΗ ΜΑΣ» ΚΑΙ «Ο ΕΥΡΩΠΑΪΚΟΣ ΥΜΝΟΣ» (1)</vt:lpstr>
      <vt:lpstr>ΤΟ ΕΥΡΩ ΣΤΗ ΖΩΗ ΜΑΣ  ΚΑΙ  Ο ΕΥΡΩΠΑΪΚΟΣ ΥΜΝΟΣ (2)</vt:lpstr>
      <vt:lpstr>ΜΟΥΣΙΚΗ ΓΩΝΙΑ!</vt:lpstr>
      <vt:lpstr>Η ΚΥΠΡΟΣ ΜΑΣ</vt:lpstr>
      <vt:lpstr>Α. Αναδρομή στο παρελθόν και η κυπριακή πραγματικότητα.</vt:lpstr>
      <vt:lpstr>Β. Η κυπριακή μας παράδοση (1)</vt:lpstr>
      <vt:lpstr>Β. Η κυπριακή μας παράδοση (2)</vt:lpstr>
      <vt:lpstr>Γ. Κυπριακή χλωρίδα και πανίδα</vt:lpstr>
      <vt:lpstr>Ο ΧΑΡΤΗΣ ΤΗΣ ΕΥΡΩΠΗΣ </vt:lpstr>
      <vt:lpstr>ΔΗΜΙΟΥΡΓΙΑ ΠΡΟΘΗΚΗΣ ΚΥΠΡΙΑΚΟΥ ΜΟΥΣΕΙΟΥ(1)</vt:lpstr>
      <vt:lpstr>ΔΗΜΙΟΥΡΓΙΑ ΠΡΟΘΗΚΗΣ ΚΥΠΡΙΑΚΟΥ ΜΟΥΣΕΙΟΥ(2)</vt:lpstr>
      <vt:lpstr>ΣΥΛΛΟΓΗ ΜΕ ΠΑΡΑΔΟΣΙΑΚΕΣ ΣΤΟΛΕΣ ΚΑΙ ΠΑΡΑΔΟΣΙΑΚΑ ΑΝΤΙΚΕΙΜΕΝΑ ΟΙΚΙΑΚΗΣ ΧΡΗΣΗΣ </vt:lpstr>
      <vt:lpstr>ΣΥΛΛΟΓΗ ΜΕ ΠΑΡΑΔΟΣΙΑΚΕΣ ΣΤΟΛΕΣ ΤΗΣ ΕΥΡΩΠΗΣ (ΣΕ ΕΝΤΥΠΟ ΚΑΙ ΦΩΤΟΓΡΑΦΙΚΟ ΥΛΙΚΟ ΚΑΙ ΣΕ ΠΟΡΣΕΛΑΝΙΝΕΣ ΚΟΥΚΛΕΣ)</vt:lpstr>
      <vt:lpstr>ΣΥΛΛΟΓΗ ΓΡΑΜΜΑΤΟΣΗΜΩΝ ΚΑΙ ΔΗΜΙΟΥΡΓΙΑ ΣΥΛΛΟΓΩΝ ΜΕ ΚΥΠΡΙΑΚΑ ΝΟΜΙΣΜΑΤΑ</vt:lpstr>
      <vt:lpstr>ΜΕΛΕΤΩΝΤΑΣ ΤΗΝ ΥΔΡΟΓΕΙΟ ΣΦΑΙΡΑ (1)</vt:lpstr>
      <vt:lpstr>ΜΕΛΕΤΩΝΤΑΣ ΤΗΝ ΥΔΡΟΓΕΙΟ ΣΦΑΙΡΑ (2)</vt:lpstr>
      <vt:lpstr>ΤΟ ΕΥΡΩΠΑΪΚΟ ΚΟΙΝΟΒΟΥΛΙΟ</vt:lpstr>
      <vt:lpstr>ΓΩΝΙΑ ΠΡΟΒΟΛΩΝ (ΜΕ ΤΗ ΧΡΗΣΗ ΗΛ.ΥΠΟΛΟΓΙΣΤΗ &amp; ΤΗΛΕΟΡΑΣΗΣ)</vt:lpstr>
      <vt:lpstr>ΕΚΠΑΙΔΕΥΤΙΚΑ ΠΑΙΧΝΙΔΙΑ (1)</vt:lpstr>
      <vt:lpstr>ΕΚΠΑΙΔΕΥΤΙΚΑ ΠΑΙΧΝΙΔΙΑ (2)</vt:lpstr>
      <vt:lpstr>ΕΚΠΑΙΔΕΥΤΙΚΑ ΠΑΙΧΝΙΔΙΑ (3)</vt:lpstr>
      <vt:lpstr>ΕΚΠΑΙΔΕΥΤΙΚΑ ΠΑΙΧΝΙΔΙΑ (4)</vt:lpstr>
      <vt:lpstr>ΠΡΟΚΗΡΥΞΗ ΔΙΑΓΩΝΙΣΜΟΥ </vt:lpstr>
      <vt:lpstr>ΕΚΠΑΙΔΕΥΤΙΚΗ ΑΞΙΟΠΟΙΗΣΗ ΤΗΣ «ΑΙΘΟΥΣΑΣ ΤΗΣ ΕΥΡΩΠΗΣ»</vt:lpstr>
      <vt:lpstr>PowerPoint Presentation</vt:lpstr>
      <vt:lpstr>ΣΑΣ ΕΥΧΑΡΙΣΤΩ ΓΙΑ ΤΗΝ ΠΡΟΣΟΧΗ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Η ΚΥΠΡΟΣ ΣΤΗΝ ΕΥΡΩΠΗ»</dc:title>
  <dc:creator>Maria</dc:creator>
  <cp:lastModifiedBy>user</cp:lastModifiedBy>
  <cp:revision>89</cp:revision>
  <dcterms:created xsi:type="dcterms:W3CDTF">2012-02-19T11:16:09Z</dcterms:created>
  <dcterms:modified xsi:type="dcterms:W3CDTF">2012-05-07T06:33:32Z</dcterms:modified>
</cp:coreProperties>
</file>