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notesMasterIdLst>
    <p:notesMasterId r:id="rId25"/>
  </p:notesMasterIdLst>
  <p:sldIdLst>
    <p:sldId id="256" r:id="rId5"/>
    <p:sldId id="260" r:id="rId6"/>
    <p:sldId id="300" r:id="rId7"/>
    <p:sldId id="301" r:id="rId8"/>
    <p:sldId id="302" r:id="rId9"/>
    <p:sldId id="284" r:id="rId10"/>
    <p:sldId id="286" r:id="rId11"/>
    <p:sldId id="287" r:id="rId12"/>
    <p:sldId id="288" r:id="rId13"/>
    <p:sldId id="289" r:id="rId14"/>
    <p:sldId id="290" r:id="rId15"/>
    <p:sldId id="291" r:id="rId16"/>
    <p:sldId id="285" r:id="rId17"/>
    <p:sldId id="292" r:id="rId18"/>
    <p:sldId id="293" r:id="rId19"/>
    <p:sldId id="294" r:id="rId20"/>
    <p:sldId id="295" r:id="rId21"/>
    <p:sldId id="296" r:id="rId22"/>
    <p:sldId id="297" r:id="rId23"/>
    <p:sldId id="298" r:id="rId24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D583BB-C629-400F-94EF-033CAC7F8F48}" v="715" dt="2020-07-01T07:52:15.252"/>
    <p1510:client id="{9CAE8A5A-6ACB-49CC-9858-26FC80E981F9}" v="14" dt="2020-07-01T06:53:14.098"/>
    <p1510:client id="{B0A4CAF5-E6C5-47A2-A714-4C2D3A2EE9FF}" v="39" dt="2020-07-01T06:53:06.908"/>
    <p1510:client id="{B7EA42BC-6E1E-4030-B00F-78FBAF5AB277}" v="63" dt="2020-07-01T07:17:22.983"/>
    <p1510:client id="{F9C9575C-990F-4F50-8F80-0F74618DD7A3}" v="97" dt="2020-07-01T07:40:55.5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48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Νίκη Καλυφόμματου" userId="S::nikika@te.schools.ac.cy::fe90b5ad-411f-40b4-8f40-6adcb5451212" providerId="AD" clId="Web-{97D583BB-C629-400F-94EF-033CAC7F8F48}"/>
    <pc:docChg chg="delSld modSld">
      <pc:chgData name="Νίκη Καλυφόμματου" userId="S::nikika@te.schools.ac.cy::fe90b5ad-411f-40b4-8f40-6adcb5451212" providerId="AD" clId="Web-{97D583BB-C629-400F-94EF-033CAC7F8F48}" dt="2020-07-01T07:52:15.252" v="707" actId="20577"/>
      <pc:docMkLst>
        <pc:docMk/>
      </pc:docMkLst>
      <pc:sldChg chg="addSp delSp modSp">
        <pc:chgData name="Νίκη Καλυφόμματου" userId="S::nikika@te.schools.ac.cy::fe90b5ad-411f-40b4-8f40-6adcb5451212" providerId="AD" clId="Web-{97D583BB-C629-400F-94EF-033CAC7F8F48}" dt="2020-07-01T07:52:15.252" v="706" actId="20577"/>
        <pc:sldMkLst>
          <pc:docMk/>
          <pc:sldMk cId="4047084489" sldId="257"/>
        </pc:sldMkLst>
        <pc:spChg chg="mod">
          <ac:chgData name="Νίκη Καλυφόμματου" userId="S::nikika@te.schools.ac.cy::fe90b5ad-411f-40b4-8f40-6adcb5451212" providerId="AD" clId="Web-{97D583BB-C629-400F-94EF-033CAC7F8F48}" dt="2020-07-01T07:43:58.558" v="285" actId="1076"/>
          <ac:spMkLst>
            <pc:docMk/>
            <pc:sldMk cId="4047084489" sldId="257"/>
            <ac:spMk id="2" creationId="{00000000-0000-0000-0000-000000000000}"/>
          </ac:spMkLst>
        </pc:spChg>
        <pc:spChg chg="mod">
          <ac:chgData name="Νίκη Καλυφόμματου" userId="S::nikika@te.schools.ac.cy::fe90b5ad-411f-40b4-8f40-6adcb5451212" providerId="AD" clId="Web-{97D583BB-C629-400F-94EF-033CAC7F8F48}" dt="2020-07-01T07:52:15.252" v="706" actId="20577"/>
          <ac:spMkLst>
            <pc:docMk/>
            <pc:sldMk cId="4047084489" sldId="257"/>
            <ac:spMk id="3" creationId="{00000000-0000-0000-0000-000000000000}"/>
          </ac:spMkLst>
        </pc:spChg>
        <pc:spChg chg="add del mod">
          <ac:chgData name="Νίκη Καλυφόμματου" userId="S::nikika@te.schools.ac.cy::fe90b5ad-411f-40b4-8f40-6adcb5451212" providerId="AD" clId="Web-{97D583BB-C629-400F-94EF-033CAC7F8F48}" dt="2020-07-01T07:38:08.773" v="53"/>
          <ac:spMkLst>
            <pc:docMk/>
            <pc:sldMk cId="4047084489" sldId="257"/>
            <ac:spMk id="4" creationId="{96651231-03DC-4778-A22F-0300CACFAA6D}"/>
          </ac:spMkLst>
        </pc:spChg>
      </pc:sldChg>
      <pc:sldChg chg="modSp del">
        <pc:chgData name="Νίκη Καλυφόμματου" userId="S::nikika@te.schools.ac.cy::fe90b5ad-411f-40b4-8f40-6adcb5451212" providerId="AD" clId="Web-{97D583BB-C629-400F-94EF-033CAC7F8F48}" dt="2020-07-01T07:50:44.876" v="675"/>
        <pc:sldMkLst>
          <pc:docMk/>
          <pc:sldMk cId="208333418" sldId="258"/>
        </pc:sldMkLst>
        <pc:spChg chg="mod">
          <ac:chgData name="Νίκη Καλυφόμματου" userId="S::nikika@te.schools.ac.cy::fe90b5ad-411f-40b4-8f40-6adcb5451212" providerId="AD" clId="Web-{97D583BB-C629-400F-94EF-033CAC7F8F48}" dt="2020-07-01T07:50:35.548" v="672" actId="20577"/>
          <ac:spMkLst>
            <pc:docMk/>
            <pc:sldMk cId="208333418" sldId="258"/>
            <ac:spMk id="3" creationId="{00000000-0000-0000-0000-000000000000}"/>
          </ac:spMkLst>
        </pc:spChg>
      </pc:sldChg>
    </pc:docChg>
  </pc:docChgLst>
  <pc:docChgLst>
    <pc:chgData name="Μαρία Μεσαρίτου Παπαγαπίου" userId="S::mariamessaritou@te.schools.ac.cy::c53341bf-4e23-45f9-8cf2-cfbb423b3abc" providerId="AD" clId="Web-{B7EA42BC-6E1E-4030-B00F-78FBAF5AB277}"/>
    <pc:docChg chg="modSld">
      <pc:chgData name="Μαρία Μεσαρίτου Παπαγαπίου" userId="S::mariamessaritou@te.schools.ac.cy::c53341bf-4e23-45f9-8cf2-cfbb423b3abc" providerId="AD" clId="Web-{B7EA42BC-6E1E-4030-B00F-78FBAF5AB277}" dt="2020-07-01T07:17:22.983" v="62" actId="20577"/>
      <pc:docMkLst>
        <pc:docMk/>
      </pc:docMkLst>
      <pc:sldChg chg="modSp">
        <pc:chgData name="Μαρία Μεσαρίτου Παπαγαπίου" userId="S::mariamessaritou@te.schools.ac.cy::c53341bf-4e23-45f9-8cf2-cfbb423b3abc" providerId="AD" clId="Web-{B7EA42BC-6E1E-4030-B00F-78FBAF5AB277}" dt="2020-07-01T07:17:22.967" v="61" actId="20577"/>
        <pc:sldMkLst>
          <pc:docMk/>
          <pc:sldMk cId="4047084489" sldId="257"/>
        </pc:sldMkLst>
        <pc:spChg chg="mod">
          <ac:chgData name="Μαρία Μεσαρίτου Παπαγαπίου" userId="S::mariamessaritou@te.schools.ac.cy::c53341bf-4e23-45f9-8cf2-cfbb423b3abc" providerId="AD" clId="Web-{B7EA42BC-6E1E-4030-B00F-78FBAF5AB277}" dt="2020-07-01T07:17:22.967" v="61" actId="20577"/>
          <ac:spMkLst>
            <pc:docMk/>
            <pc:sldMk cId="4047084489" sldId="257"/>
            <ac:spMk id="3" creationId="{00000000-0000-0000-0000-000000000000}"/>
          </ac:spMkLst>
        </pc:spChg>
      </pc:sldChg>
    </pc:docChg>
  </pc:docChgLst>
  <pc:docChgLst>
    <pc:chgData name="Νίκη Καλυφόμματου" userId="S::nikika@te.schools.ac.cy::fe90b5ad-411f-40b4-8f40-6adcb5451212" providerId="AD" clId="Web-{9CAE8A5A-6ACB-49CC-9858-26FC80E981F9}"/>
    <pc:docChg chg="modSld">
      <pc:chgData name="Νίκη Καλυφόμματου" userId="S::nikika@te.schools.ac.cy::fe90b5ad-411f-40b4-8f40-6adcb5451212" providerId="AD" clId="Web-{9CAE8A5A-6ACB-49CC-9858-26FC80E981F9}" dt="2020-07-01T06:53:13.348" v="12" actId="20577"/>
      <pc:docMkLst>
        <pc:docMk/>
      </pc:docMkLst>
      <pc:sldChg chg="modSp">
        <pc:chgData name="Νίκη Καλυφόμματου" userId="S::nikika@te.schools.ac.cy::fe90b5ad-411f-40b4-8f40-6adcb5451212" providerId="AD" clId="Web-{9CAE8A5A-6ACB-49CC-9858-26FC80E981F9}" dt="2020-07-01T06:53:11.614" v="10" actId="20577"/>
        <pc:sldMkLst>
          <pc:docMk/>
          <pc:sldMk cId="2432519408" sldId="256"/>
        </pc:sldMkLst>
        <pc:spChg chg="mod">
          <ac:chgData name="Νίκη Καλυφόμματου" userId="S::nikika@te.schools.ac.cy::fe90b5ad-411f-40b4-8f40-6adcb5451212" providerId="AD" clId="Web-{9CAE8A5A-6ACB-49CC-9858-26FC80E981F9}" dt="2020-07-01T06:53:11.614" v="10" actId="20577"/>
          <ac:spMkLst>
            <pc:docMk/>
            <pc:sldMk cId="2432519408" sldId="256"/>
            <ac:spMk id="2" creationId="{00000000-0000-0000-0000-000000000000}"/>
          </ac:spMkLst>
        </pc:spChg>
      </pc:sldChg>
    </pc:docChg>
  </pc:docChgLst>
  <pc:docChgLst>
    <pc:chgData name="Μαρία Μεσαρίτου Παπαγαπίου" userId="S::mariamessaritou@te.schools.ac.cy::c53341bf-4e23-45f9-8cf2-cfbb423b3abc" providerId="AD" clId="Web-{B0A4CAF5-E6C5-47A2-A714-4C2D3A2EE9FF}"/>
    <pc:docChg chg="modSld">
      <pc:chgData name="Μαρία Μεσαρίτου Παπαγαπίου" userId="S::mariamessaritou@te.schools.ac.cy::c53341bf-4e23-45f9-8cf2-cfbb423b3abc" providerId="AD" clId="Web-{B0A4CAF5-E6C5-47A2-A714-4C2D3A2EE9FF}" dt="2020-07-01T06:53:06.189" v="37" actId="20577"/>
      <pc:docMkLst>
        <pc:docMk/>
      </pc:docMkLst>
      <pc:sldChg chg="modSp">
        <pc:chgData name="Μαρία Μεσαρίτου Παπαγαπίου" userId="S::mariamessaritou@te.schools.ac.cy::c53341bf-4e23-45f9-8cf2-cfbb423b3abc" providerId="AD" clId="Web-{B0A4CAF5-E6C5-47A2-A714-4C2D3A2EE9FF}" dt="2020-07-01T06:53:01.908" v="35" actId="20577"/>
        <pc:sldMkLst>
          <pc:docMk/>
          <pc:sldMk cId="2432519408" sldId="256"/>
        </pc:sldMkLst>
        <pc:spChg chg="mod">
          <ac:chgData name="Μαρία Μεσαρίτου Παπαγαπίου" userId="S::mariamessaritou@te.schools.ac.cy::c53341bf-4e23-45f9-8cf2-cfbb423b3abc" providerId="AD" clId="Web-{B0A4CAF5-E6C5-47A2-A714-4C2D3A2EE9FF}" dt="2020-07-01T06:53:01.908" v="35" actId="20577"/>
          <ac:spMkLst>
            <pc:docMk/>
            <pc:sldMk cId="2432519408" sldId="256"/>
            <ac:spMk id="2" creationId="{00000000-0000-0000-0000-000000000000}"/>
          </ac:spMkLst>
        </pc:spChg>
      </pc:sldChg>
    </pc:docChg>
  </pc:docChgLst>
  <pc:docChgLst>
    <pc:chgData name="Μαρία Μεσαρίτου Παπαγαπίου" userId="S::mariamessaritou@te.schools.ac.cy::c53341bf-4e23-45f9-8cf2-cfbb423b3abc" providerId="AD" clId="Web-{F9C9575C-990F-4F50-8F80-0F74618DD7A3}"/>
    <pc:docChg chg="modSld">
      <pc:chgData name="Μαρία Μεσαρίτου Παπαγαπίου" userId="S::mariamessaritou@te.schools.ac.cy::c53341bf-4e23-45f9-8cf2-cfbb423b3abc" providerId="AD" clId="Web-{F9C9575C-990F-4F50-8F80-0F74618DD7A3}" dt="2020-07-01T07:40:55.549" v="95" actId="20577"/>
      <pc:docMkLst>
        <pc:docMk/>
      </pc:docMkLst>
      <pc:sldChg chg="modSp">
        <pc:chgData name="Μαρία Μεσαρίτου Παπαγαπίου" userId="S::mariamessaritou@te.schools.ac.cy::c53341bf-4e23-45f9-8cf2-cfbb423b3abc" providerId="AD" clId="Web-{F9C9575C-990F-4F50-8F80-0F74618DD7A3}" dt="2020-07-01T07:40:23.062" v="93" actId="20577"/>
        <pc:sldMkLst>
          <pc:docMk/>
          <pc:sldMk cId="4047084489" sldId="257"/>
        </pc:sldMkLst>
        <pc:spChg chg="mod">
          <ac:chgData name="Μαρία Μεσαρίτου Παπαγαπίου" userId="S::mariamessaritou@te.schools.ac.cy::c53341bf-4e23-45f9-8cf2-cfbb423b3abc" providerId="AD" clId="Web-{F9C9575C-990F-4F50-8F80-0F74618DD7A3}" dt="2020-07-01T07:40:23.062" v="93" actId="20577"/>
          <ac:spMkLst>
            <pc:docMk/>
            <pc:sldMk cId="4047084489" sldId="257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F261DF-660D-417E-8979-868FD0D350A3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5CA9F-3AF3-40FE-9E57-92FDBEA38FA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2621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l-GR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54147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11236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49402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66480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71504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603623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42280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2975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26637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42093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00049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10714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38007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557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8559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56759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99317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D837DE8-1FD0-456E-8A7B-18A0FDD8E4E9}" type="datetimeFigureOut">
              <a:rPr lang="el-GR" smtClean="0"/>
              <a:t>27/8/2020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l-GR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FDA6EBDC-87CD-4BE3-AFD8-2966A81723A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83538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OV"/><Relationship Id="rId1" Type="http://schemas.microsoft.com/office/2007/relationships/media" Target="../media/media4.MOV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YrBwXmJITw" TargetMode="External"/><Relationship Id="rId2" Type="http://schemas.openxmlformats.org/officeDocument/2006/relationships/hyperlink" Target="https://www.youtube.com/watch?v=8EJQCjUwMWw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youtube.com/watch?v=2mTibbpXlko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FLf4rZ3ULOI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17345"/>
            <a:ext cx="8825658" cy="2677648"/>
          </a:xfrm>
        </p:spPr>
        <p:txBody>
          <a:bodyPr>
            <a:noAutofit/>
          </a:bodyPr>
          <a:lstStyle/>
          <a:p>
            <a:r>
              <a:rPr lang="el-GR" sz="4400" dirty="0"/>
              <a:t>Αξιοποίηση </a:t>
            </a:r>
            <a:r>
              <a:rPr lang="el-GR" sz="4400" dirty="0" err="1"/>
              <a:t>οπτικογραφημένων</a:t>
            </a:r>
            <a:r>
              <a:rPr lang="el-GR" sz="4400" dirty="0"/>
              <a:t> </a:t>
            </a:r>
            <a:r>
              <a:rPr lang="el-GR" sz="4400" dirty="0" smtClean="0"/>
              <a:t>πειραμάτων στη διδασκαλία</a:t>
            </a:r>
            <a:r>
              <a:rPr lang="en-GB" sz="4400" dirty="0" smtClean="0"/>
              <a:t> </a:t>
            </a:r>
            <a:r>
              <a:rPr lang="el-GR" sz="4400" dirty="0" smtClean="0"/>
              <a:t>και μάθηση των Φυσικών Επιστημών μέσω </a:t>
            </a:r>
            <a:r>
              <a:rPr lang="el-GR" sz="4400" dirty="0" err="1" smtClean="0"/>
              <a:t>τηλεκπαίδευσης</a:t>
            </a:r>
            <a:r>
              <a:rPr lang="el-GR" sz="4400" dirty="0" smtClean="0"/>
              <a:t> </a:t>
            </a:r>
            <a:endParaRPr lang="el-GR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954801"/>
            <a:ext cx="8825658" cy="861420"/>
          </a:xfrm>
        </p:spPr>
        <p:txBody>
          <a:bodyPr>
            <a:noAutofit/>
          </a:bodyPr>
          <a:lstStyle/>
          <a:p>
            <a:pPr algn="r"/>
            <a:r>
              <a:rPr lang="el-GR" sz="2000" b="1" dirty="0"/>
              <a:t>ΔΙΗΜΕΡΟ </a:t>
            </a:r>
            <a:r>
              <a:rPr lang="el-GR" sz="2000" b="1" dirty="0" smtClean="0"/>
              <a:t>ΕΚΠΑΙΔΕΥΤΙΚΟΥ</a:t>
            </a:r>
          </a:p>
          <a:p>
            <a:pPr algn="r"/>
            <a:r>
              <a:rPr lang="el-GR" sz="2000" b="1" dirty="0" err="1" smtClean="0"/>
              <a:t>Σεπτεμβρησ</a:t>
            </a:r>
            <a:r>
              <a:rPr lang="el-GR" sz="2000" b="1" dirty="0" smtClean="0"/>
              <a:t> 2020</a:t>
            </a:r>
            <a:endParaRPr lang="el-GR" sz="2000" b="1" dirty="0"/>
          </a:p>
          <a:p>
            <a:pPr algn="r"/>
            <a:r>
              <a:rPr lang="el-GR" sz="2000" b="1" dirty="0"/>
              <a:t>ΟΜΑΔΑ ΦΥΣΙΚΩΝ </a:t>
            </a:r>
            <a:r>
              <a:rPr lang="el-GR" sz="2000" b="1" dirty="0" smtClean="0"/>
              <a:t>ΕΠΙΣΤΗΜΩΝ</a:t>
            </a:r>
            <a:endParaRPr lang="el-GR" sz="2000" b="1" dirty="0"/>
          </a:p>
        </p:txBody>
      </p:sp>
    </p:spTree>
    <p:extLst>
      <p:ext uri="{BB962C8B-B14F-4D97-AF65-F5344CB8AC3E}">
        <p14:creationId xmlns:p14="http://schemas.microsoft.com/office/powerpoint/2010/main" val="2432519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Παράδειγμα 1 </a:t>
            </a:r>
            <a:endParaRPr lang="en-US" dirty="0"/>
          </a:p>
        </p:txBody>
      </p:sp>
      <p:pic>
        <p:nvPicPr>
          <p:cNvPr id="4" name="IMG_9747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86100" y="2322513"/>
            <a:ext cx="5138738" cy="3854450"/>
          </a:xfrm>
        </p:spPr>
      </p:pic>
    </p:spTree>
    <p:extLst>
      <p:ext uri="{BB962C8B-B14F-4D97-AF65-F5344CB8AC3E}">
        <p14:creationId xmlns:p14="http://schemas.microsoft.com/office/powerpoint/2010/main" val="9629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Παράδειγμα 1 </a:t>
            </a:r>
            <a:endParaRPr lang="en-US" dirty="0"/>
          </a:p>
        </p:txBody>
      </p:sp>
      <p:pic>
        <p:nvPicPr>
          <p:cNvPr id="4" name="IMG_9748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94038" y="2284413"/>
            <a:ext cx="5189537" cy="3892550"/>
          </a:xfrm>
        </p:spPr>
      </p:pic>
    </p:spTree>
    <p:extLst>
      <p:ext uri="{BB962C8B-B14F-4D97-AF65-F5344CB8AC3E}">
        <p14:creationId xmlns:p14="http://schemas.microsoft.com/office/powerpoint/2010/main" val="133528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 2 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b="1" dirty="0"/>
              <a:t>Τάξη: </a:t>
            </a:r>
            <a:r>
              <a:rPr lang="el-GR" b="1" dirty="0" smtClean="0"/>
              <a:t>Ε’ </a:t>
            </a:r>
            <a:endParaRPr lang="el-GR" b="1" dirty="0"/>
          </a:p>
          <a:p>
            <a:r>
              <a:rPr lang="el-GR" b="1" dirty="0"/>
              <a:t>Ενότητα: </a:t>
            </a:r>
            <a:r>
              <a:rPr lang="el-GR" b="1" dirty="0" smtClean="0"/>
              <a:t>Θερμότητα-Θερμοκρασία</a:t>
            </a:r>
            <a:endParaRPr lang="el-GR" b="1" dirty="0"/>
          </a:p>
          <a:p>
            <a:r>
              <a:rPr lang="el-GR" b="1" dirty="0"/>
              <a:t>Δείκτης επιτυχίας: </a:t>
            </a:r>
          </a:p>
          <a:p>
            <a:pPr lvl="1"/>
            <a:r>
              <a:rPr lang="el-GR" sz="1800" b="1" dirty="0"/>
              <a:t>Να περιγράφουν τις μεταβολές στον όγκο των στερεών, υγρών και αερίων </a:t>
            </a:r>
            <a:r>
              <a:rPr lang="el-GR" sz="1800" b="1" dirty="0" smtClean="0"/>
              <a:t>σωμάτων </a:t>
            </a:r>
            <a:r>
              <a:rPr lang="el-GR" sz="1800" b="1" dirty="0"/>
              <a:t>όταν θερμαίνονται (διαστολή) και όταν ψύχονται (συστολή).</a:t>
            </a:r>
          </a:p>
        </p:txBody>
      </p:sp>
    </p:spTree>
    <p:extLst>
      <p:ext uri="{BB962C8B-B14F-4D97-AF65-F5344CB8AC3E}">
        <p14:creationId xmlns:p14="http://schemas.microsoft.com/office/powerpoint/2010/main" val="2185008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 2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862" y="2562557"/>
            <a:ext cx="5778109" cy="3416300"/>
          </a:xfrm>
        </p:spPr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https://www.youtube.com/watch?v=8EJQCjUwMWw</a:t>
            </a:r>
            <a:endParaRPr lang="en-US" dirty="0">
              <a:hlinkClick r:id="rId3"/>
            </a:endParaRPr>
          </a:p>
          <a:p>
            <a:r>
              <a:rPr lang="el-GR" dirty="0" smtClean="0"/>
              <a:t>Ο/Η εκπαιδευτικός προβάλλει το βίντεο (κάνοντας κοινοποίηση της οθόνης) από το 0:10-0:15 και συζητείται η πειραματική διάταξη. </a:t>
            </a:r>
          </a:p>
          <a:p>
            <a:r>
              <a:rPr lang="el-GR" dirty="0" smtClean="0"/>
              <a:t>Στη συνέχεια, συνεχίζει την προβολή του βίντεο μέχρι το 1:15 και ζητά από τα παιδιά να αναφέρουν και να εξηγήσουν  τις παρατηρήσεις τους. </a:t>
            </a:r>
          </a:p>
          <a:p>
            <a:r>
              <a:rPr lang="el-GR" dirty="0" smtClean="0"/>
              <a:t>Προβάλλεται το βίντεο ως  το τέλος και τα παιδιά αναφέρουν το αποτέλεσμα. </a:t>
            </a:r>
            <a:endParaRPr lang="el-G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7971" y="2688609"/>
            <a:ext cx="5801645" cy="329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16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 3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b="1" dirty="0" smtClean="0"/>
              <a:t>Τάξη</a:t>
            </a:r>
            <a:r>
              <a:rPr lang="el-GR" b="1" dirty="0"/>
              <a:t>: Ε’ </a:t>
            </a:r>
          </a:p>
          <a:p>
            <a:r>
              <a:rPr lang="el-GR" b="1" dirty="0"/>
              <a:t>Ενότητα: Θερμότητα-Θερμοκρασία</a:t>
            </a:r>
          </a:p>
          <a:p>
            <a:r>
              <a:rPr lang="el-GR" b="1" dirty="0"/>
              <a:t>Δείκτης επιτυχίας: </a:t>
            </a:r>
          </a:p>
          <a:p>
            <a:pPr marL="457200" lvl="1" indent="0">
              <a:buNone/>
            </a:pPr>
            <a:r>
              <a:rPr lang="el-GR" sz="1800" b="1" dirty="0" smtClean="0"/>
              <a:t>Να </a:t>
            </a:r>
            <a:r>
              <a:rPr lang="el-GR" sz="1800" b="1" dirty="0"/>
              <a:t>σχεδιάζουν και υλοποιούν έγκυρα πειράματα, για να διαπιστώσουν την </a:t>
            </a:r>
            <a:r>
              <a:rPr lang="el-GR" sz="1800" b="1" dirty="0" smtClean="0"/>
              <a:t> </a:t>
            </a:r>
            <a:r>
              <a:rPr lang="el-GR" sz="1800" b="1" dirty="0"/>
              <a:t>επίδραση διάφορων παραγόντων στο βαθμό διαστολής και συστολής </a:t>
            </a:r>
            <a:r>
              <a:rPr lang="el-GR" sz="1800" b="1" dirty="0" smtClean="0"/>
              <a:t>των  </a:t>
            </a:r>
            <a:r>
              <a:rPr lang="el-GR" sz="1800" b="1" dirty="0"/>
              <a:t>υλικών (στην περίπτωση στερεών και υγρών σωμάτων). </a:t>
            </a:r>
          </a:p>
          <a:p>
            <a:endParaRPr lang="el-GR" b="1" dirty="0"/>
          </a:p>
        </p:txBody>
      </p:sp>
    </p:spTree>
    <p:extLst>
      <p:ext uri="{BB962C8B-B14F-4D97-AF65-F5344CB8AC3E}">
        <p14:creationId xmlns:p14="http://schemas.microsoft.com/office/powerpoint/2010/main" val="140042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Παράδειγμα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565" y="2589852"/>
            <a:ext cx="6337668" cy="3416300"/>
          </a:xfrm>
        </p:spPr>
        <p:txBody>
          <a:bodyPr>
            <a:normAutofit fontScale="92500" lnSpcReduction="10000"/>
          </a:bodyPr>
          <a:lstStyle/>
          <a:p>
            <a:r>
              <a:rPr lang="el-GR" dirty="0" smtClean="0"/>
              <a:t>Ο/Η εκπαιδευτικός συζητά με τα παιδιά την Ερώτηση 2 του ΦΥΛΛΟΥ ΕΡΓΑΣΙΑΣ 6 και τους ζητά καταγράψουν την υπόθεσή τους (π.χ. Αν αλλάξουμε </a:t>
            </a:r>
            <a:r>
              <a:rPr lang="el-GR" dirty="0"/>
              <a:t>το είδος του υγρού μέσα στο θερμόμετρο, τότε </a:t>
            </a:r>
            <a:r>
              <a:rPr lang="el-GR" u="sng" dirty="0" smtClean="0"/>
              <a:t>δεν </a:t>
            </a:r>
            <a:r>
              <a:rPr lang="el-GR" u="sng" dirty="0"/>
              <a:t>θα αλλάξει/θα αλλάξει </a:t>
            </a:r>
            <a:r>
              <a:rPr lang="el-GR" dirty="0"/>
              <a:t>και ο βαθμός στον οποίο διαστέλλεται και συστέλλεται </a:t>
            </a:r>
            <a:r>
              <a:rPr lang="el-GR" dirty="0" smtClean="0"/>
              <a:t>το υγρό). </a:t>
            </a:r>
            <a:endParaRPr lang="el-GR" dirty="0"/>
          </a:p>
          <a:p>
            <a:r>
              <a:rPr lang="el-GR" dirty="0" smtClean="0"/>
              <a:t>Ακολουθεί συζήτηση για την </a:t>
            </a:r>
            <a:r>
              <a:rPr lang="el-GR" dirty="0"/>
              <a:t>πειραματική </a:t>
            </a:r>
            <a:r>
              <a:rPr lang="el-GR" dirty="0" smtClean="0"/>
              <a:t>διάταξη (η οποία προβάλλεται με κοινοποίηση της οθόνης του/της εκπαιδευτικού)</a:t>
            </a:r>
            <a:r>
              <a:rPr lang="en-GB" dirty="0" smtClean="0"/>
              <a:t>,</a:t>
            </a:r>
            <a:r>
              <a:rPr lang="el-GR" dirty="0" smtClean="0"/>
              <a:t> με τη βοήθεια των ερωτήσεων της Εργασίας 1.  </a:t>
            </a:r>
            <a:endParaRPr lang="en-GB" dirty="0" smtClean="0"/>
          </a:p>
          <a:p>
            <a:r>
              <a:rPr lang="en-GB" dirty="0" smtClean="0"/>
              <a:t>To </a:t>
            </a:r>
            <a:r>
              <a:rPr lang="el-GR" dirty="0" smtClean="0"/>
              <a:t>πείραμα σχεδιάζεται με συζήτηση στην ολομέλεια της τάξης με την καταγραφή των αντίστοιχων  παραγόντων στην Εργασία 2. </a:t>
            </a:r>
            <a:endParaRPr lang="el-GR" dirty="0"/>
          </a:p>
          <a:p>
            <a:endParaRPr lang="el-G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4115" y="625839"/>
            <a:ext cx="4246482" cy="623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51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 3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4263207" cy="34163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https://www.youtube.com/watch?v=2mTibbpXlko</a:t>
            </a:r>
            <a:r>
              <a:rPr lang="el-GR" dirty="0"/>
              <a:t> (</a:t>
            </a:r>
            <a:r>
              <a:rPr lang="el-GR" dirty="0" smtClean="0"/>
              <a:t>0:35-τέλος)</a:t>
            </a:r>
            <a:endParaRPr lang="en-US" dirty="0" smtClean="0"/>
          </a:p>
          <a:p>
            <a:r>
              <a:rPr lang="el-GR" dirty="0" smtClean="0"/>
              <a:t>Ο/Η εκπαιδευτικός ζητά από τα παιδιά να παρακολουθήσουν το πείραμα από το </a:t>
            </a:r>
            <a:r>
              <a:rPr lang="en-GB" dirty="0" smtClean="0"/>
              <a:t>video </a:t>
            </a:r>
            <a:r>
              <a:rPr lang="el-GR" dirty="0" smtClean="0"/>
              <a:t>π</a:t>
            </a:r>
            <a:r>
              <a:rPr lang="en-GB" dirty="0" smtClean="0"/>
              <a:t>o</a:t>
            </a:r>
            <a:r>
              <a:rPr lang="el-GR" dirty="0" smtClean="0"/>
              <a:t>υ υπάρχει στον πιο πάνω σύνδεσμο και να καταγράψουν τις παρατηρήσεις τους στην Εργασία 3 (ο ήχος του βίντεο μπορεί να απενεργοποιηθεί, για να διατυπώσουν τις δικές τους παρατηρήσεις).</a:t>
            </a:r>
            <a:endParaRPr lang="en-US" dirty="0" smtClean="0"/>
          </a:p>
          <a:p>
            <a:endParaRPr lang="el-GR" dirty="0"/>
          </a:p>
          <a:p>
            <a:endParaRPr lang="el-G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4417" y="2532039"/>
            <a:ext cx="52387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2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 3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603500"/>
            <a:ext cx="5573392" cy="3416300"/>
          </a:xfrm>
        </p:spPr>
        <p:txBody>
          <a:bodyPr/>
          <a:lstStyle/>
          <a:p>
            <a:r>
              <a:rPr lang="el-GR" dirty="0" smtClean="0"/>
              <a:t>Στη συνέχεια, τα παιδιά συμπληρώνουν τις Εργασίες 4 και 5 και ανακοινώνουν τις απαντήσεις τους.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6981" y="648913"/>
            <a:ext cx="4194057" cy="605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8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 4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sz="2000" b="1" dirty="0"/>
              <a:t>Τάξη: </a:t>
            </a:r>
            <a:r>
              <a:rPr lang="el-GR" sz="2000" b="1" dirty="0" smtClean="0"/>
              <a:t>Στ’ </a:t>
            </a:r>
            <a:endParaRPr lang="el-GR" sz="2000" b="1" dirty="0"/>
          </a:p>
          <a:p>
            <a:r>
              <a:rPr lang="el-GR" sz="2000" b="1" dirty="0"/>
              <a:t>Ενότητα: Θερμότητα-Θερμοκρασία</a:t>
            </a:r>
          </a:p>
          <a:p>
            <a:r>
              <a:rPr lang="el-GR" sz="2000" b="1" dirty="0"/>
              <a:t>Δείκτης επιτυχίας: </a:t>
            </a:r>
          </a:p>
          <a:p>
            <a:pPr lvl="1"/>
            <a:r>
              <a:rPr lang="el-GR" sz="2000" b="1" dirty="0"/>
              <a:t>Να επεξηγούν φαινόμενα διάδοσης της θερμότητας σε διάφορες περιπτώσεις της καθημερινής ζωής χρησιμοποιώντας τους όρους αγωγή, ρεύματα μεταφοράς, ακτινοβολία.</a:t>
            </a:r>
          </a:p>
        </p:txBody>
      </p:sp>
    </p:spTree>
    <p:extLst>
      <p:ext uri="{BB962C8B-B14F-4D97-AF65-F5344CB8AC3E}">
        <p14:creationId xmlns:p14="http://schemas.microsoft.com/office/powerpoint/2010/main" val="27650287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Παράδειγμα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3" y="3053876"/>
            <a:ext cx="5450561" cy="3416300"/>
          </a:xfrm>
        </p:spPr>
        <p:txBody>
          <a:bodyPr/>
          <a:lstStyle/>
          <a:p>
            <a:r>
              <a:rPr lang="el-GR" dirty="0" smtClean="0"/>
              <a:t>Ο/Η εκπαιδευτικός θέτει την Ερώτηση 1 στα παιδιά και αφού διαβάσουν τις οδηγίες των Εργασιών 1, 2 και 3,  συζητείται στην ολομέλεια της τάξης η πειραματική διάταξη που θα χρησιμοποιηθεί. </a:t>
            </a:r>
            <a:endParaRPr lang="el-G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3327" y="493807"/>
            <a:ext cx="4180533" cy="629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427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193" y="878132"/>
            <a:ext cx="8761413" cy="706964"/>
          </a:xfrm>
        </p:spPr>
        <p:txBody>
          <a:bodyPr/>
          <a:lstStyle/>
          <a:p>
            <a:r>
              <a:rPr lang="el-GR" dirty="0"/>
              <a:t>Αξιοποίηση </a:t>
            </a:r>
            <a:r>
              <a:rPr lang="el-GR" dirty="0" err="1"/>
              <a:t>οπτικογραφημένων</a:t>
            </a:r>
            <a:r>
              <a:rPr lang="el-GR" dirty="0"/>
              <a:t> </a:t>
            </a:r>
            <a:r>
              <a:rPr lang="el-GR" dirty="0" smtClean="0"/>
              <a:t>πειραμάτων στο στάδιο της διερεύνησης 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l-GR" dirty="0"/>
              <a:t>Επιλογή πειραμάτων από το </a:t>
            </a:r>
            <a:r>
              <a:rPr lang="en-US" dirty="0" err="1"/>
              <a:t>Youtube</a:t>
            </a:r>
            <a:endParaRPr lang="el-GR" dirty="0"/>
          </a:p>
          <a:p>
            <a:r>
              <a:rPr lang="el-GR" dirty="0" err="1"/>
              <a:t>Οπτικογράφηση</a:t>
            </a:r>
            <a:r>
              <a:rPr lang="el-GR" dirty="0"/>
              <a:t> πειραμάτων </a:t>
            </a:r>
            <a:r>
              <a:rPr lang="el-GR" dirty="0" smtClean="0"/>
              <a:t> </a:t>
            </a:r>
            <a:r>
              <a:rPr lang="el-GR" dirty="0"/>
              <a:t>πριν από το μάθημα</a:t>
            </a:r>
          </a:p>
          <a:p>
            <a:endParaRPr lang="el-GR" dirty="0"/>
          </a:p>
          <a:p>
            <a:pPr marL="0" indent="0">
              <a:buNone/>
            </a:pPr>
            <a:r>
              <a:rPr lang="el-GR" dirty="0" smtClean="0"/>
              <a:t>Φάσεις της πειραματικής διερεύνησης μέσω </a:t>
            </a:r>
            <a:r>
              <a:rPr lang="el-GR" dirty="0" err="1" smtClean="0"/>
              <a:t>τηλεκπαίδευσης</a:t>
            </a:r>
            <a:r>
              <a:rPr lang="el-GR" dirty="0" smtClean="0"/>
              <a:t>:</a:t>
            </a:r>
            <a:endParaRPr lang="el-GR" dirty="0"/>
          </a:p>
          <a:p>
            <a:r>
              <a:rPr lang="el-GR" dirty="0"/>
              <a:t>Επίδειξη της πειραματικής διάταξης</a:t>
            </a:r>
          </a:p>
          <a:p>
            <a:r>
              <a:rPr lang="el-GR" dirty="0" smtClean="0"/>
              <a:t>Διατύπωση πρόβλεψης </a:t>
            </a:r>
            <a:r>
              <a:rPr lang="el-GR" dirty="0"/>
              <a:t>από τα παιδιά</a:t>
            </a:r>
          </a:p>
          <a:p>
            <a:r>
              <a:rPr lang="el-GR" dirty="0"/>
              <a:t>Προβολή του πειράματος </a:t>
            </a:r>
            <a:r>
              <a:rPr lang="el-GR" dirty="0" smtClean="0"/>
              <a:t>κάνοντας κοινοποίηση της οθόνης στα παιδιά (οδηγίες στην επόμενη διαφάνεια)</a:t>
            </a:r>
            <a:endParaRPr lang="el-GR" dirty="0"/>
          </a:p>
          <a:p>
            <a:r>
              <a:rPr lang="el-GR" dirty="0" smtClean="0"/>
              <a:t>Διατύπωση παρατηρήσεων </a:t>
            </a:r>
            <a:r>
              <a:rPr lang="el-GR" dirty="0"/>
              <a:t>από τα παιδιά</a:t>
            </a:r>
          </a:p>
          <a:p>
            <a:r>
              <a:rPr lang="el-GR" dirty="0"/>
              <a:t>Ερμηνεία των παρατηρήσεων </a:t>
            </a:r>
          </a:p>
          <a:p>
            <a:pPr marL="0" indent="0">
              <a:buNone/>
            </a:pPr>
            <a:endParaRPr lang="en-US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9256190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Παράδειγμα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8476" y="2603500"/>
            <a:ext cx="5772449" cy="34163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hlinkClick r:id="rId2"/>
              </a:rPr>
              <a:t>https://www.youtube.com/watch?v=FLf4rZ3ULOI</a:t>
            </a:r>
            <a:endParaRPr lang="el-GR" dirty="0"/>
          </a:p>
          <a:p>
            <a:r>
              <a:rPr lang="el-GR" dirty="0"/>
              <a:t>Π</a:t>
            </a:r>
            <a:r>
              <a:rPr lang="el-GR" dirty="0" smtClean="0"/>
              <a:t>ροβάλλεται το βίντεο από τον πιο πάνω σύνδεσμο (με κοινοποίηση της οθόνης) και ζητείται από τα παιδιά να  καταγράψουν και να εξηγήσουν τις παρατηρήσεις τους στις Εργασίες 3, 4 και 5, αντίστοιχα. </a:t>
            </a:r>
          </a:p>
          <a:p>
            <a:r>
              <a:rPr lang="el-GR" dirty="0" smtClean="0"/>
              <a:t>Στο τελευταίο μέρος του βίντεο απενεργοποιείται ο ήχος, ώστε τα παιδιά να  καταγράψουν τις δικές τους παρατηρήσεις και ερμηνείες. </a:t>
            </a:r>
          </a:p>
          <a:p>
            <a:r>
              <a:rPr lang="el-GR" dirty="0" smtClean="0"/>
              <a:t>Τα παιδιά καταγράφουν το συμπέρασμά τους στην Εργασία 6 και το ανακοινώνουν στην ολομέλεια της τάξης.  </a:t>
            </a:r>
            <a:endParaRPr lang="el-G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147" y="2459037"/>
            <a:ext cx="52197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16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</a:t>
            </a:r>
            <a:r>
              <a:rPr lang="el-GR" dirty="0" smtClean="0"/>
              <a:t>οινοποίηση οθόνης </a:t>
            </a:r>
            <a:r>
              <a:rPr lang="el-GR" dirty="0"/>
              <a:t>στα </a:t>
            </a:r>
            <a:r>
              <a:rPr lang="el-GR" dirty="0" smtClean="0"/>
              <a:t>παιδιά (1)</a:t>
            </a:r>
            <a:endParaRPr lang="el-GR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407018" y="2634785"/>
            <a:ext cx="3484729" cy="3602242"/>
          </a:xfrm>
        </p:spPr>
        <p:txBody>
          <a:bodyPr>
            <a:normAutofit/>
          </a:bodyPr>
          <a:lstStyle/>
          <a:p>
            <a:r>
              <a:rPr lang="el-GR" dirty="0" smtClean="0"/>
              <a:t>Αφού ξεκινήσει η τηλεδιάσκεψη, ο/η εκπαιδευτικός πατά το εικονίδιο που φαίνεται στην εικόνα, για να κάνει κοινοποίηση (</a:t>
            </a:r>
            <a:r>
              <a:rPr lang="en-US" dirty="0" smtClean="0"/>
              <a:t>share</a:t>
            </a:r>
            <a:r>
              <a:rPr lang="el-GR" dirty="0" smtClean="0"/>
              <a:t>)</a:t>
            </a:r>
            <a:r>
              <a:rPr lang="en-US" dirty="0" smtClean="0"/>
              <a:t> </a:t>
            </a:r>
            <a:r>
              <a:rPr lang="el-GR" dirty="0" smtClean="0"/>
              <a:t>την οθόνη του στα παιδιά.  </a:t>
            </a:r>
            <a:endParaRPr lang="el-GR" dirty="0"/>
          </a:p>
        </p:txBody>
      </p:sp>
      <p:grpSp>
        <p:nvGrpSpPr>
          <p:cNvPr id="5" name="Group 4"/>
          <p:cNvGrpSpPr/>
          <p:nvPr/>
        </p:nvGrpSpPr>
        <p:grpSpPr>
          <a:xfrm>
            <a:off x="723332" y="2634786"/>
            <a:ext cx="7446121" cy="3990946"/>
            <a:chOff x="723332" y="2634786"/>
            <a:chExt cx="7446121" cy="399094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3332" y="2634786"/>
              <a:ext cx="7446121" cy="3990946"/>
            </a:xfrm>
            <a:prstGeom prst="rect">
              <a:avLst/>
            </a:prstGeom>
          </p:spPr>
        </p:pic>
        <p:sp>
          <p:nvSpPr>
            <p:cNvPr id="7" name="Oval 6"/>
            <p:cNvSpPr/>
            <p:nvPr/>
          </p:nvSpPr>
          <p:spPr>
            <a:xfrm>
              <a:off x="4121623" y="5199797"/>
              <a:ext cx="518615" cy="914400"/>
            </a:xfrm>
            <a:prstGeom prst="ellipse">
              <a:avLst/>
            </a:prstGeom>
            <a:noFill/>
            <a:ln w="57150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3" name="Oval 2"/>
            <p:cNvSpPr/>
            <p:nvPr/>
          </p:nvSpPr>
          <p:spPr>
            <a:xfrm>
              <a:off x="4339987" y="4517409"/>
              <a:ext cx="559558" cy="49131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val="3851465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</a:t>
            </a:r>
            <a:r>
              <a:rPr lang="el-GR" dirty="0"/>
              <a:t>οινοποίηση οθόνης στα </a:t>
            </a:r>
            <a:r>
              <a:rPr lang="el-GR" dirty="0" smtClean="0"/>
              <a:t>παιδιά (2)</a:t>
            </a:r>
            <a:endParaRPr lang="el-GR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407018" y="2634785"/>
            <a:ext cx="3484729" cy="3602242"/>
          </a:xfrm>
        </p:spPr>
        <p:txBody>
          <a:bodyPr>
            <a:normAutofit/>
          </a:bodyPr>
          <a:lstStyle/>
          <a:p>
            <a:r>
              <a:rPr lang="el-GR" dirty="0" smtClean="0"/>
              <a:t>Ακολούθως, εμφανίζεται η διπλανή οθόνη και ο/η εκπαιδευτικός πατά το κουμπί «Συμπερίληψη ήχου συστήματος», ώστε τα παιδιά να ακούνε τον ήχο των βίντεο που θα προβληθούν.  </a:t>
            </a:r>
            <a:endParaRPr lang="el-GR" dirty="0"/>
          </a:p>
        </p:txBody>
      </p:sp>
      <p:grpSp>
        <p:nvGrpSpPr>
          <p:cNvPr id="7" name="Group 6"/>
          <p:cNvGrpSpPr/>
          <p:nvPr/>
        </p:nvGrpSpPr>
        <p:grpSpPr>
          <a:xfrm>
            <a:off x="464021" y="2473056"/>
            <a:ext cx="7697339" cy="4077724"/>
            <a:chOff x="464021" y="2473056"/>
            <a:chExt cx="7697339" cy="407772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4021" y="2473056"/>
              <a:ext cx="7697339" cy="4077724"/>
            </a:xfrm>
            <a:prstGeom prst="rect">
              <a:avLst/>
            </a:prstGeom>
          </p:spPr>
        </p:pic>
        <p:sp>
          <p:nvSpPr>
            <p:cNvPr id="6" name="Oval 5"/>
            <p:cNvSpPr/>
            <p:nvPr/>
          </p:nvSpPr>
          <p:spPr>
            <a:xfrm>
              <a:off x="1086713" y="5213444"/>
              <a:ext cx="1629190" cy="491319"/>
            </a:xfrm>
            <a:prstGeom prst="ellipse">
              <a:avLst/>
            </a:prstGeom>
            <a:noFill/>
            <a:ln w="57150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3" name="Rectangle 2"/>
            <p:cNvSpPr/>
            <p:nvPr/>
          </p:nvSpPr>
          <p:spPr>
            <a:xfrm>
              <a:off x="4162567" y="4394579"/>
              <a:ext cx="668740" cy="34119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val="2069142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</a:t>
            </a:r>
            <a:r>
              <a:rPr lang="el-GR" dirty="0"/>
              <a:t>οινοποίηση οθόνης στα </a:t>
            </a:r>
            <a:r>
              <a:rPr lang="el-GR" dirty="0" smtClean="0"/>
              <a:t>παιδιά (3)</a:t>
            </a:r>
            <a:endParaRPr lang="el-GR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407018" y="2634785"/>
            <a:ext cx="3484729" cy="3602242"/>
          </a:xfrm>
        </p:spPr>
        <p:txBody>
          <a:bodyPr>
            <a:normAutofit fontScale="92500" lnSpcReduction="10000"/>
          </a:bodyPr>
          <a:lstStyle/>
          <a:p>
            <a:r>
              <a:rPr lang="el-GR" dirty="0" smtClean="0"/>
              <a:t>Τέλος, ο/η εκπαιδευτικός επιλέγει την «Οθόνη», ώστε τα παιδιά να βλέπουν ότι υπάρχει στην οθόνη του ηλεκτρονικού του/της υπολογιστή.</a:t>
            </a:r>
          </a:p>
          <a:p>
            <a:r>
              <a:rPr lang="el-GR" dirty="0" smtClean="0"/>
              <a:t>Τονίζεται ότι είναι σημαντικό ο/η εκπαιδευτικός να έχει ήδη ανοικτά όλα τα αρχεία ή προγράμματα που θα χρησιμοποιήσει πριν από την έναρξη του μαθήματος (π.χ. παρουσιάσεις, </a:t>
            </a:r>
            <a:r>
              <a:rPr lang="en-US" dirty="0" err="1" smtClean="0"/>
              <a:t>youtube</a:t>
            </a:r>
            <a:r>
              <a:rPr lang="el-GR" dirty="0" smtClean="0"/>
              <a:t> κτλ.)  </a:t>
            </a:r>
            <a:endParaRPr lang="el-GR" dirty="0"/>
          </a:p>
        </p:txBody>
      </p:sp>
      <p:grpSp>
        <p:nvGrpSpPr>
          <p:cNvPr id="7" name="Group 6"/>
          <p:cNvGrpSpPr/>
          <p:nvPr/>
        </p:nvGrpSpPr>
        <p:grpSpPr>
          <a:xfrm>
            <a:off x="450373" y="2473056"/>
            <a:ext cx="7697339" cy="4077724"/>
            <a:chOff x="450373" y="2473056"/>
            <a:chExt cx="7697339" cy="407772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0373" y="2473056"/>
              <a:ext cx="7697339" cy="4077724"/>
            </a:xfrm>
            <a:prstGeom prst="rect">
              <a:avLst/>
            </a:prstGeom>
          </p:spPr>
        </p:pic>
        <p:sp>
          <p:nvSpPr>
            <p:cNvPr id="5" name="Oval 4"/>
            <p:cNvSpPr/>
            <p:nvPr/>
          </p:nvSpPr>
          <p:spPr>
            <a:xfrm>
              <a:off x="1045769" y="5513697"/>
              <a:ext cx="1042338" cy="1023583"/>
            </a:xfrm>
            <a:prstGeom prst="ellipse">
              <a:avLst/>
            </a:prstGeom>
            <a:noFill/>
            <a:ln w="57150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3" name="Rectangle 2"/>
            <p:cNvSpPr/>
            <p:nvPr/>
          </p:nvSpPr>
          <p:spPr>
            <a:xfrm>
              <a:off x="4217158" y="4449170"/>
              <a:ext cx="559558" cy="28660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val="661221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Παράδειγμα 1 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sz="2000" b="1" dirty="0"/>
              <a:t>Τάξη: </a:t>
            </a:r>
            <a:r>
              <a:rPr lang="el-GR" sz="2000" b="1" dirty="0" smtClean="0"/>
              <a:t>Ε’ </a:t>
            </a:r>
            <a:endParaRPr lang="el-GR" sz="2000" b="1" dirty="0"/>
          </a:p>
          <a:p>
            <a:r>
              <a:rPr lang="el-GR" sz="2000" b="1" dirty="0"/>
              <a:t>Ενότητα: </a:t>
            </a:r>
            <a:r>
              <a:rPr lang="el-GR" sz="2000" b="1" dirty="0" smtClean="0"/>
              <a:t>Φως</a:t>
            </a:r>
            <a:endParaRPr lang="el-GR" sz="2000" b="1" dirty="0"/>
          </a:p>
          <a:p>
            <a:r>
              <a:rPr lang="el-GR" sz="2000" b="1" dirty="0"/>
              <a:t>Δείκτης επιτυχίας: </a:t>
            </a:r>
          </a:p>
          <a:p>
            <a:pPr marL="457200" lvl="1" indent="0">
              <a:buNone/>
            </a:pPr>
            <a:r>
              <a:rPr lang="el-GR" sz="2000" b="1" dirty="0" smtClean="0"/>
              <a:t>Να </a:t>
            </a:r>
            <a:r>
              <a:rPr lang="el-GR" sz="2000" b="1" dirty="0"/>
              <a:t>περιγράφουν τα χαρακτηριστικά των ειδώλων στον επίπεδο καθρέφτη</a:t>
            </a:r>
            <a:r>
              <a:rPr lang="el-GR" dirty="0"/>
              <a:t>.</a:t>
            </a:r>
            <a:r>
              <a:rPr lang="el-GR" b="1" dirty="0"/>
              <a:t>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403179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Παράδειγμα 1 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54703" y="2521615"/>
            <a:ext cx="5805404" cy="39064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 smtClean="0"/>
              <a:t>Ο/Η εκπαιδευτικός δείχνει την πειραματική διάταξη στο Φύλλο Εργασίας 5 (κάνοντας κοινοποίηση της οθόνης) και εξηγεί στα παιδιά πώς θα εργαστούν. </a:t>
            </a:r>
          </a:p>
          <a:p>
            <a:r>
              <a:rPr lang="el-GR" dirty="0"/>
              <a:t>Στη συνέχεια,  προβάλλει τα βίντεο που υπάρχουν στις επόμενες διαφάνειες (</a:t>
            </a:r>
            <a:r>
              <a:rPr lang="el-GR" b="1" dirty="0"/>
              <a:t>κάνοντας κλικ πάνω στην εικόνα</a:t>
            </a:r>
            <a:r>
              <a:rPr lang="el-GR" dirty="0"/>
              <a:t>).</a:t>
            </a:r>
          </a:p>
          <a:p>
            <a:r>
              <a:rPr lang="el-GR" dirty="0"/>
              <a:t>Για κάθε βίντεο, τα παιδιά καλούνται να αναφέρουν τις παρατηρήσεις  και τις εξηγήσεις τους.  </a:t>
            </a:r>
          </a:p>
          <a:p>
            <a:endParaRPr lang="el-GR" dirty="0"/>
          </a:p>
          <a:p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1912" y="518615"/>
            <a:ext cx="4698777" cy="612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2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Παράδειγμα 1 </a:t>
            </a:r>
            <a:endParaRPr lang="en-US" sz="3600" dirty="0"/>
          </a:p>
        </p:txBody>
      </p:sp>
      <p:pic>
        <p:nvPicPr>
          <p:cNvPr id="5" name="IMG_9738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90863" y="2299340"/>
            <a:ext cx="5168900" cy="3876675"/>
          </a:xfrm>
        </p:spPr>
      </p:pic>
    </p:spTree>
    <p:extLst>
      <p:ext uri="{BB962C8B-B14F-4D97-AF65-F5344CB8AC3E}">
        <p14:creationId xmlns:p14="http://schemas.microsoft.com/office/powerpoint/2010/main" val="2355543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/>
              <a:t>Παράδειγμα 1 </a:t>
            </a:r>
            <a:endParaRPr lang="en-US" sz="3600" dirty="0"/>
          </a:p>
        </p:txBody>
      </p:sp>
      <p:pic>
        <p:nvPicPr>
          <p:cNvPr id="4" name="IMG_9746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89275" y="2308225"/>
            <a:ext cx="5157788" cy="3868738"/>
          </a:xfrm>
        </p:spPr>
      </p:pic>
    </p:spTree>
    <p:extLst>
      <p:ext uri="{BB962C8B-B14F-4D97-AF65-F5344CB8AC3E}">
        <p14:creationId xmlns:p14="http://schemas.microsoft.com/office/powerpoint/2010/main" val="328369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C39BD1DB4E714C9119E5022A73D174" ma:contentTypeVersion="2" ma:contentTypeDescription="Create a new document." ma:contentTypeScope="" ma:versionID="d656779bd0032a4136fd8a8a326ce513">
  <xsd:schema xmlns:xsd="http://www.w3.org/2001/XMLSchema" xmlns:xs="http://www.w3.org/2001/XMLSchema" xmlns:p="http://schemas.microsoft.com/office/2006/metadata/properties" xmlns:ns2="a868b081-9d18-4f3d-833f-e07c59388304" targetNamespace="http://schemas.microsoft.com/office/2006/metadata/properties" ma:root="true" ma:fieldsID="654a3a39ffb2bac09a1f76c4ebae7ace" ns2:_="">
    <xsd:import namespace="a868b081-9d18-4f3d-833f-e07c593883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8b081-9d18-4f3d-833f-e07c593883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AE9BD9B-62F2-472C-B02C-DF5EA9379038}">
  <ds:schemaRefs>
    <ds:schemaRef ds:uri="a868b081-9d18-4f3d-833f-e07c5938830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F9C842E-AA11-4ADF-AAF6-5BFECF23AFB4}">
  <ds:schemaRefs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a868b081-9d18-4f3d-833f-e07c59388304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0160D6B-BCFB-43A8-9E3A-5280FB3365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1836</TotalTime>
  <Words>763</Words>
  <Application>Microsoft Office PowerPoint</Application>
  <PresentationFormat>Widescreen</PresentationFormat>
  <Paragraphs>70</Paragraphs>
  <Slides>20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Century Gothic</vt:lpstr>
      <vt:lpstr>Wingdings 3</vt:lpstr>
      <vt:lpstr>Ion Boardroom</vt:lpstr>
      <vt:lpstr>Αξιοποίηση οπτικογραφημένων πειραμάτων στη διδασκαλία και μάθηση των Φυσικών Επιστημών μέσω τηλεκπαίδευσης </vt:lpstr>
      <vt:lpstr>Αξιοποίηση οπτικογραφημένων πειραμάτων στο στάδιο της διερεύνησης </vt:lpstr>
      <vt:lpstr>Kοινοποίηση οθόνης στα παιδιά (1)</vt:lpstr>
      <vt:lpstr>Kοινοποίηση οθόνης στα παιδιά (2)</vt:lpstr>
      <vt:lpstr>Kοινοποίηση οθόνης στα παιδιά (3)</vt:lpstr>
      <vt:lpstr>Παράδειγμα 1 </vt:lpstr>
      <vt:lpstr>Παράδειγμα 1 </vt:lpstr>
      <vt:lpstr>Παράδειγμα 1 </vt:lpstr>
      <vt:lpstr>Παράδειγμα 1 </vt:lpstr>
      <vt:lpstr>Παράδειγμα 1 </vt:lpstr>
      <vt:lpstr>Παράδειγμα 1 </vt:lpstr>
      <vt:lpstr>Παράδειγμα 2 </vt:lpstr>
      <vt:lpstr>Παράδειγμα 2</vt:lpstr>
      <vt:lpstr>Παράδειγμα 3</vt:lpstr>
      <vt:lpstr>Παράδειγμα 3</vt:lpstr>
      <vt:lpstr>Παράδειγμα 3</vt:lpstr>
      <vt:lpstr>Παράδειγμα 3</vt:lpstr>
      <vt:lpstr>Παράδειγμα 4</vt:lpstr>
      <vt:lpstr>Παράδειγμα 4</vt:lpstr>
      <vt:lpstr>Παράδειγμα 4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Αξιοποίηση εργαλείων τηλεκπαίδευσης στο μάθημα των Φυσικών Επιστημών</dc:title>
  <dc:creator>Niki Kalyfommatou</dc:creator>
  <cp:lastModifiedBy>Niki Kalyfommatou</cp:lastModifiedBy>
  <cp:revision>81</cp:revision>
  <dcterms:created xsi:type="dcterms:W3CDTF">2020-06-25T11:12:08Z</dcterms:created>
  <dcterms:modified xsi:type="dcterms:W3CDTF">2020-08-27T10:14:25Z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0x01010007C39BD1DB4E714C9119E5022A73D174</vt:lpwstr>
  </property>
</Properties>
</file>