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4"/>
  </p:sldMasterIdLst>
  <p:notesMasterIdLst>
    <p:notesMasterId r:id="rId24"/>
  </p:notesMasterIdLst>
  <p:sldIdLst>
    <p:sldId id="256" r:id="rId5"/>
    <p:sldId id="259" r:id="rId6"/>
    <p:sldId id="268" r:id="rId7"/>
    <p:sldId id="288" r:id="rId8"/>
    <p:sldId id="289" r:id="rId9"/>
    <p:sldId id="290" r:id="rId10"/>
    <p:sldId id="267" r:id="rId11"/>
    <p:sldId id="278" r:id="rId12"/>
    <p:sldId id="276" r:id="rId13"/>
    <p:sldId id="279" r:id="rId14"/>
    <p:sldId id="277" r:id="rId15"/>
    <p:sldId id="280" r:id="rId16"/>
    <p:sldId id="281" r:id="rId17"/>
    <p:sldId id="282" r:id="rId18"/>
    <p:sldId id="283" r:id="rId19"/>
    <p:sldId id="284" r:id="rId20"/>
    <p:sldId id="285" r:id="rId21"/>
    <p:sldId id="286" r:id="rId22"/>
    <p:sldId id="287" r:id="rId2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D583BB-C629-400F-94EF-033CAC7F8F48}" v="715" dt="2020-07-01T07:52:15.252"/>
    <p1510:client id="{9CAE8A5A-6ACB-49CC-9858-26FC80E981F9}" v="14" dt="2020-07-01T06:53:14.098"/>
    <p1510:client id="{B0A4CAF5-E6C5-47A2-A714-4C2D3A2EE9FF}" v="39" dt="2020-07-01T06:53:06.908"/>
    <p1510:client id="{B7EA42BC-6E1E-4030-B00F-78FBAF5AB277}" v="63" dt="2020-07-01T07:17:22.983"/>
    <p1510:client id="{F9C9575C-990F-4F50-8F80-0F74618DD7A3}" v="97" dt="2020-07-01T07:40:55.5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47"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48"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Νίκη Καλυφόμματου" userId="S::nikika@te.schools.ac.cy::fe90b5ad-411f-40b4-8f40-6adcb5451212" providerId="AD" clId="Web-{97D583BB-C629-400F-94EF-033CAC7F8F48}"/>
    <pc:docChg chg="delSld modSld">
      <pc:chgData name="Νίκη Καλυφόμματου" userId="S::nikika@te.schools.ac.cy::fe90b5ad-411f-40b4-8f40-6adcb5451212" providerId="AD" clId="Web-{97D583BB-C629-400F-94EF-033CAC7F8F48}" dt="2020-07-01T07:52:15.252" v="707" actId="20577"/>
      <pc:docMkLst>
        <pc:docMk/>
      </pc:docMkLst>
      <pc:sldChg chg="addSp delSp modSp">
        <pc:chgData name="Νίκη Καλυφόμματου" userId="S::nikika@te.schools.ac.cy::fe90b5ad-411f-40b4-8f40-6adcb5451212" providerId="AD" clId="Web-{97D583BB-C629-400F-94EF-033CAC7F8F48}" dt="2020-07-01T07:52:15.252" v="706" actId="20577"/>
        <pc:sldMkLst>
          <pc:docMk/>
          <pc:sldMk cId="4047084489" sldId="257"/>
        </pc:sldMkLst>
        <pc:spChg chg="mod">
          <ac:chgData name="Νίκη Καλυφόμματου" userId="S::nikika@te.schools.ac.cy::fe90b5ad-411f-40b4-8f40-6adcb5451212" providerId="AD" clId="Web-{97D583BB-C629-400F-94EF-033CAC7F8F48}" dt="2020-07-01T07:43:58.558" v="285" actId="1076"/>
          <ac:spMkLst>
            <pc:docMk/>
            <pc:sldMk cId="4047084489" sldId="257"/>
            <ac:spMk id="2" creationId="{00000000-0000-0000-0000-000000000000}"/>
          </ac:spMkLst>
        </pc:spChg>
        <pc:spChg chg="mod">
          <ac:chgData name="Νίκη Καλυφόμματου" userId="S::nikika@te.schools.ac.cy::fe90b5ad-411f-40b4-8f40-6adcb5451212" providerId="AD" clId="Web-{97D583BB-C629-400F-94EF-033CAC7F8F48}" dt="2020-07-01T07:52:15.252" v="706" actId="20577"/>
          <ac:spMkLst>
            <pc:docMk/>
            <pc:sldMk cId="4047084489" sldId="257"/>
            <ac:spMk id="3" creationId="{00000000-0000-0000-0000-000000000000}"/>
          </ac:spMkLst>
        </pc:spChg>
        <pc:spChg chg="add del mod">
          <ac:chgData name="Νίκη Καλυφόμματου" userId="S::nikika@te.schools.ac.cy::fe90b5ad-411f-40b4-8f40-6adcb5451212" providerId="AD" clId="Web-{97D583BB-C629-400F-94EF-033CAC7F8F48}" dt="2020-07-01T07:38:08.773" v="53"/>
          <ac:spMkLst>
            <pc:docMk/>
            <pc:sldMk cId="4047084489" sldId="257"/>
            <ac:spMk id="4" creationId="{96651231-03DC-4778-A22F-0300CACFAA6D}"/>
          </ac:spMkLst>
        </pc:spChg>
      </pc:sldChg>
      <pc:sldChg chg="modSp del">
        <pc:chgData name="Νίκη Καλυφόμματου" userId="S::nikika@te.schools.ac.cy::fe90b5ad-411f-40b4-8f40-6adcb5451212" providerId="AD" clId="Web-{97D583BB-C629-400F-94EF-033CAC7F8F48}" dt="2020-07-01T07:50:44.876" v="675"/>
        <pc:sldMkLst>
          <pc:docMk/>
          <pc:sldMk cId="208333418" sldId="258"/>
        </pc:sldMkLst>
        <pc:spChg chg="mod">
          <ac:chgData name="Νίκη Καλυφόμματου" userId="S::nikika@te.schools.ac.cy::fe90b5ad-411f-40b4-8f40-6adcb5451212" providerId="AD" clId="Web-{97D583BB-C629-400F-94EF-033CAC7F8F48}" dt="2020-07-01T07:50:35.548" v="672" actId="20577"/>
          <ac:spMkLst>
            <pc:docMk/>
            <pc:sldMk cId="208333418" sldId="258"/>
            <ac:spMk id="3" creationId="{00000000-0000-0000-0000-000000000000}"/>
          </ac:spMkLst>
        </pc:spChg>
      </pc:sldChg>
    </pc:docChg>
  </pc:docChgLst>
  <pc:docChgLst>
    <pc:chgData name="Μαρία Μεσαρίτου Παπαγαπίου" userId="S::mariamessaritou@te.schools.ac.cy::c53341bf-4e23-45f9-8cf2-cfbb423b3abc" providerId="AD" clId="Web-{B7EA42BC-6E1E-4030-B00F-78FBAF5AB277}"/>
    <pc:docChg chg="modSld">
      <pc:chgData name="Μαρία Μεσαρίτου Παπαγαπίου" userId="S::mariamessaritou@te.schools.ac.cy::c53341bf-4e23-45f9-8cf2-cfbb423b3abc" providerId="AD" clId="Web-{B7EA42BC-6E1E-4030-B00F-78FBAF5AB277}" dt="2020-07-01T07:17:22.983" v="62" actId="20577"/>
      <pc:docMkLst>
        <pc:docMk/>
      </pc:docMkLst>
      <pc:sldChg chg="modSp">
        <pc:chgData name="Μαρία Μεσαρίτου Παπαγαπίου" userId="S::mariamessaritou@te.schools.ac.cy::c53341bf-4e23-45f9-8cf2-cfbb423b3abc" providerId="AD" clId="Web-{B7EA42BC-6E1E-4030-B00F-78FBAF5AB277}" dt="2020-07-01T07:17:22.967" v="61" actId="20577"/>
        <pc:sldMkLst>
          <pc:docMk/>
          <pc:sldMk cId="4047084489" sldId="257"/>
        </pc:sldMkLst>
        <pc:spChg chg="mod">
          <ac:chgData name="Μαρία Μεσαρίτου Παπαγαπίου" userId="S::mariamessaritou@te.schools.ac.cy::c53341bf-4e23-45f9-8cf2-cfbb423b3abc" providerId="AD" clId="Web-{B7EA42BC-6E1E-4030-B00F-78FBAF5AB277}" dt="2020-07-01T07:17:22.967" v="61" actId="20577"/>
          <ac:spMkLst>
            <pc:docMk/>
            <pc:sldMk cId="4047084489" sldId="257"/>
            <ac:spMk id="3" creationId="{00000000-0000-0000-0000-000000000000}"/>
          </ac:spMkLst>
        </pc:spChg>
      </pc:sldChg>
    </pc:docChg>
  </pc:docChgLst>
  <pc:docChgLst>
    <pc:chgData name="Νίκη Καλυφόμματου" userId="S::nikika@te.schools.ac.cy::fe90b5ad-411f-40b4-8f40-6adcb5451212" providerId="AD" clId="Web-{9CAE8A5A-6ACB-49CC-9858-26FC80E981F9}"/>
    <pc:docChg chg="modSld">
      <pc:chgData name="Νίκη Καλυφόμματου" userId="S::nikika@te.schools.ac.cy::fe90b5ad-411f-40b4-8f40-6adcb5451212" providerId="AD" clId="Web-{9CAE8A5A-6ACB-49CC-9858-26FC80E981F9}" dt="2020-07-01T06:53:13.348" v="12" actId="20577"/>
      <pc:docMkLst>
        <pc:docMk/>
      </pc:docMkLst>
      <pc:sldChg chg="modSp">
        <pc:chgData name="Νίκη Καλυφόμματου" userId="S::nikika@te.schools.ac.cy::fe90b5ad-411f-40b4-8f40-6adcb5451212" providerId="AD" clId="Web-{9CAE8A5A-6ACB-49CC-9858-26FC80E981F9}" dt="2020-07-01T06:53:11.614" v="10" actId="20577"/>
        <pc:sldMkLst>
          <pc:docMk/>
          <pc:sldMk cId="2432519408" sldId="256"/>
        </pc:sldMkLst>
        <pc:spChg chg="mod">
          <ac:chgData name="Νίκη Καλυφόμματου" userId="S::nikika@te.schools.ac.cy::fe90b5ad-411f-40b4-8f40-6adcb5451212" providerId="AD" clId="Web-{9CAE8A5A-6ACB-49CC-9858-26FC80E981F9}" dt="2020-07-01T06:53:11.614" v="10" actId="20577"/>
          <ac:spMkLst>
            <pc:docMk/>
            <pc:sldMk cId="2432519408" sldId="256"/>
            <ac:spMk id="2" creationId="{00000000-0000-0000-0000-000000000000}"/>
          </ac:spMkLst>
        </pc:spChg>
      </pc:sldChg>
    </pc:docChg>
  </pc:docChgLst>
  <pc:docChgLst>
    <pc:chgData name="Μαρία Μεσαρίτου Παπαγαπίου" userId="S::mariamessaritou@te.schools.ac.cy::c53341bf-4e23-45f9-8cf2-cfbb423b3abc" providerId="AD" clId="Web-{B0A4CAF5-E6C5-47A2-A714-4C2D3A2EE9FF}"/>
    <pc:docChg chg="modSld">
      <pc:chgData name="Μαρία Μεσαρίτου Παπαγαπίου" userId="S::mariamessaritou@te.schools.ac.cy::c53341bf-4e23-45f9-8cf2-cfbb423b3abc" providerId="AD" clId="Web-{B0A4CAF5-E6C5-47A2-A714-4C2D3A2EE9FF}" dt="2020-07-01T06:53:06.189" v="37" actId="20577"/>
      <pc:docMkLst>
        <pc:docMk/>
      </pc:docMkLst>
      <pc:sldChg chg="modSp">
        <pc:chgData name="Μαρία Μεσαρίτου Παπαγαπίου" userId="S::mariamessaritou@te.schools.ac.cy::c53341bf-4e23-45f9-8cf2-cfbb423b3abc" providerId="AD" clId="Web-{B0A4CAF5-E6C5-47A2-A714-4C2D3A2EE9FF}" dt="2020-07-01T06:53:01.908" v="35" actId="20577"/>
        <pc:sldMkLst>
          <pc:docMk/>
          <pc:sldMk cId="2432519408" sldId="256"/>
        </pc:sldMkLst>
        <pc:spChg chg="mod">
          <ac:chgData name="Μαρία Μεσαρίτου Παπαγαπίου" userId="S::mariamessaritou@te.schools.ac.cy::c53341bf-4e23-45f9-8cf2-cfbb423b3abc" providerId="AD" clId="Web-{B0A4CAF5-E6C5-47A2-A714-4C2D3A2EE9FF}" dt="2020-07-01T06:53:01.908" v="35" actId="20577"/>
          <ac:spMkLst>
            <pc:docMk/>
            <pc:sldMk cId="2432519408" sldId="256"/>
            <ac:spMk id="2" creationId="{00000000-0000-0000-0000-000000000000}"/>
          </ac:spMkLst>
        </pc:spChg>
      </pc:sldChg>
    </pc:docChg>
  </pc:docChgLst>
  <pc:docChgLst>
    <pc:chgData name="Μαρία Μεσαρίτου Παπαγαπίου" userId="S::mariamessaritou@te.schools.ac.cy::c53341bf-4e23-45f9-8cf2-cfbb423b3abc" providerId="AD" clId="Web-{F9C9575C-990F-4F50-8F80-0F74618DD7A3}"/>
    <pc:docChg chg="modSld">
      <pc:chgData name="Μαρία Μεσαρίτου Παπαγαπίου" userId="S::mariamessaritou@te.schools.ac.cy::c53341bf-4e23-45f9-8cf2-cfbb423b3abc" providerId="AD" clId="Web-{F9C9575C-990F-4F50-8F80-0F74618DD7A3}" dt="2020-07-01T07:40:55.549" v="95" actId="20577"/>
      <pc:docMkLst>
        <pc:docMk/>
      </pc:docMkLst>
      <pc:sldChg chg="modSp">
        <pc:chgData name="Μαρία Μεσαρίτου Παπαγαπίου" userId="S::mariamessaritou@te.schools.ac.cy::c53341bf-4e23-45f9-8cf2-cfbb423b3abc" providerId="AD" clId="Web-{F9C9575C-990F-4F50-8F80-0F74618DD7A3}" dt="2020-07-01T07:40:23.062" v="93" actId="20577"/>
        <pc:sldMkLst>
          <pc:docMk/>
          <pc:sldMk cId="4047084489" sldId="257"/>
        </pc:sldMkLst>
        <pc:spChg chg="mod">
          <ac:chgData name="Μαρία Μεσαρίτου Παπαγαπίου" userId="S::mariamessaritou@te.schools.ac.cy::c53341bf-4e23-45f9-8cf2-cfbb423b3abc" providerId="AD" clId="Web-{F9C9575C-990F-4F50-8F80-0F74618DD7A3}" dt="2020-07-01T07:40:23.062" v="93" actId="20577"/>
          <ac:spMkLst>
            <pc:docMk/>
            <pc:sldMk cId="4047084489" sldId="25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F261DF-660D-417E-8979-868FD0D350A3}" type="datetimeFigureOut">
              <a:rPr lang="el-GR" smtClean="0"/>
              <a:t>27/8/2020</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B5CA9F-3AF3-40FE-9E57-92FDBEA38FA7}" type="slidenum">
              <a:rPr lang="el-GR" smtClean="0"/>
              <a:t>‹#›</a:t>
            </a:fld>
            <a:endParaRPr lang="el-GR"/>
          </a:p>
        </p:txBody>
      </p:sp>
    </p:spTree>
    <p:extLst>
      <p:ext uri="{BB962C8B-B14F-4D97-AF65-F5344CB8AC3E}">
        <p14:creationId xmlns:p14="http://schemas.microsoft.com/office/powerpoint/2010/main" val="2226218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l-G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859783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37DE8-1FD0-456E-8A7B-18A0FDD8E4E9}" type="datetimeFigureOut">
              <a:rPr lang="el-GR" smtClean="0"/>
              <a:t>27/8/2020</a:t>
            </a:fld>
            <a:endParaRPr lang="el-GR"/>
          </a:p>
        </p:txBody>
      </p:sp>
      <p:sp>
        <p:nvSpPr>
          <p:cNvPr id="6" name="Footer Placeholder 5"/>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1893860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1878206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604167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1192047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D837DE8-1FD0-456E-8A7B-18A0FDD8E4E9}" type="datetimeFigureOut">
              <a:rPr lang="el-GR" smtClean="0"/>
              <a:t>27/8/2020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73277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D837DE8-1FD0-456E-8A7B-18A0FDD8E4E9}" type="datetimeFigureOut">
              <a:rPr lang="el-GR" smtClean="0"/>
              <a:t>27/8/2020</a:t>
            </a:fld>
            <a:endParaRPr lang="el-GR"/>
          </a:p>
        </p:txBody>
      </p:sp>
      <p:sp>
        <p:nvSpPr>
          <p:cNvPr id="8" name="Footer Placeholder 7"/>
          <p:cNvSpPr>
            <a:spLocks noGrp="1"/>
          </p:cNvSpPr>
          <p:nvPr>
            <p:ph type="ftr" sz="quarter" idx="11"/>
          </p:nvPr>
        </p:nvSpPr>
        <p:spPr>
          <a:xfrm>
            <a:off x="561111" y="6391838"/>
            <a:ext cx="3644282" cy="304801"/>
          </a:xfrm>
        </p:spPr>
        <p:txBody>
          <a:bodyPr/>
          <a:lstStyle/>
          <a:p>
            <a:endParaRPr lang="el-GR"/>
          </a:p>
        </p:txBody>
      </p:sp>
      <p:sp>
        <p:nvSpPr>
          <p:cNvPr id="9" name="Slide Number Placeholder 8"/>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648333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4011467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633308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0242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837DE8-1FD0-456E-8A7B-18A0FDD8E4E9}" type="datetimeFigureOut">
              <a:rPr lang="el-GR" smtClean="0"/>
              <a:t>27/8/2020</a:t>
            </a:fld>
            <a:endParaRPr lang="el-GR"/>
          </a:p>
        </p:txBody>
      </p:sp>
      <p:sp>
        <p:nvSpPr>
          <p:cNvPr id="5" name="Footer Placeholder 4"/>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108039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837DE8-1FD0-456E-8A7B-18A0FDD8E4E9}" type="datetimeFigureOut">
              <a:rPr lang="el-GR" smtClean="0"/>
              <a:t>27/8/2020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861813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837DE8-1FD0-456E-8A7B-18A0FDD8E4E9}" type="datetimeFigureOut">
              <a:rPr lang="el-GR" smtClean="0"/>
              <a:t>27/8/2020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445272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D837DE8-1FD0-456E-8A7B-18A0FDD8E4E9}" type="datetimeFigureOut">
              <a:rPr lang="el-GR" smtClean="0"/>
              <a:t>27/8/2020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622423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837DE8-1FD0-456E-8A7B-18A0FDD8E4E9}" type="datetimeFigureOut">
              <a:rPr lang="el-GR" smtClean="0"/>
              <a:t>27/8/2020</a:t>
            </a:fld>
            <a:endParaRPr lang="el-GR"/>
          </a:p>
        </p:txBody>
      </p:sp>
      <p:sp>
        <p:nvSpPr>
          <p:cNvPr id="3" name="Footer Placeholder 2"/>
          <p:cNvSpPr>
            <a:spLocks noGrp="1"/>
          </p:cNvSpPr>
          <p:nvPr>
            <p:ph type="ftr" sz="quarter" idx="11"/>
          </p:nvPr>
        </p:nvSpPr>
        <p:spPr/>
        <p:txBody>
          <a:bodyPr/>
          <a:lstStyle/>
          <a:p>
            <a:endParaRPr lang="el-G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324374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37DE8-1FD0-456E-8A7B-18A0FDD8E4E9}" type="datetimeFigureOut">
              <a:rPr lang="el-GR" smtClean="0"/>
              <a:t>27/8/2020</a:t>
            </a:fld>
            <a:endParaRPr lang="el-GR"/>
          </a:p>
        </p:txBody>
      </p:sp>
      <p:sp>
        <p:nvSpPr>
          <p:cNvPr id="6" name="Footer Placeholder 5"/>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2133429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837DE8-1FD0-456E-8A7B-18A0FDD8E4E9}" type="datetimeFigureOut">
              <a:rPr lang="el-GR" smtClean="0"/>
              <a:t>27/8/2020</a:t>
            </a:fld>
            <a:endParaRPr lang="el-GR"/>
          </a:p>
        </p:txBody>
      </p:sp>
      <p:sp>
        <p:nvSpPr>
          <p:cNvPr id="6" name="Footer Placeholder 5"/>
          <p:cNvSpPr>
            <a:spLocks noGrp="1"/>
          </p:cNvSpPr>
          <p:nvPr>
            <p:ph type="ftr" sz="quarter" idx="11"/>
          </p:nvPr>
        </p:nvSpPr>
        <p:spPr/>
        <p:txBody>
          <a:bodyPr/>
          <a:lstStyle/>
          <a:p>
            <a:endParaRPr lang="el-G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FDA6EBDC-87CD-4BE3-AFD8-2966A81723AD}" type="slidenum">
              <a:rPr lang="el-GR" smtClean="0"/>
              <a:t>‹#›</a:t>
            </a:fld>
            <a:endParaRPr lang="el-GR"/>
          </a:p>
        </p:txBody>
      </p:sp>
    </p:spTree>
    <p:extLst>
      <p:ext uri="{BB962C8B-B14F-4D97-AF65-F5344CB8AC3E}">
        <p14:creationId xmlns:p14="http://schemas.microsoft.com/office/powerpoint/2010/main" val="1676620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D837DE8-1FD0-456E-8A7B-18A0FDD8E4E9}" type="datetimeFigureOut">
              <a:rPr lang="el-GR" smtClean="0"/>
              <a:t>27/8/2020</a:t>
            </a:fld>
            <a:endParaRPr lang="el-GR"/>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l-G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FDA6EBDC-87CD-4BE3-AFD8-2966A81723AD}" type="slidenum">
              <a:rPr lang="el-GR" smtClean="0"/>
              <a:t>‹#›</a:t>
            </a:fld>
            <a:endParaRPr lang="el-GR"/>
          </a:p>
        </p:txBody>
      </p:sp>
    </p:spTree>
    <p:extLst>
      <p:ext uri="{BB962C8B-B14F-4D97-AF65-F5344CB8AC3E}">
        <p14:creationId xmlns:p14="http://schemas.microsoft.com/office/powerpoint/2010/main" val="2076691538"/>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dropbox.com/sh/tqhdxnvhiln6l64/AACVz4YZRlOXWSIFJF-cpXmAa?dl=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fysed.schools.ac.cy/index.php/el/yliko/pliroforiki-ypostirix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fysed.schools.ac.cy/index.php/el/yliko/pliroforiki-ypostirixi"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dropbox.com/sh/tqhdxnvhiln6l64/AACVz4YZRlOXWSIFJF-cpXmAa?dl=0"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phet.colorado.edu/" TargetMode="External"/><Relationship Id="rId2" Type="http://schemas.openxmlformats.org/officeDocument/2006/relationships/hyperlink" Target="https://www.dropbox.com/sh/tqhdxnvhiln6l64/AACVz4YZRlOXWSIFJF-cpXmAa?dl=0" TargetMode="External"/><Relationship Id="rId1" Type="http://schemas.openxmlformats.org/officeDocument/2006/relationships/slideLayout" Target="../slideLayouts/slideLayout2.xml"/><Relationship Id="rId4" Type="http://schemas.openxmlformats.org/officeDocument/2006/relationships/hyperlink" Target="http://fysed.schools.ac.cy/index.php/el/yliko/pliroforiki-ypostirix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phet.colorado.ed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dropbox.com/sh/tqhdxnvhiln6l64/AACVz4YZRlOXWSIFJF-cpXmAa?dl=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2290805"/>
            <a:ext cx="8825658" cy="2677648"/>
          </a:xfrm>
        </p:spPr>
        <p:txBody>
          <a:bodyPr>
            <a:normAutofit fontScale="90000"/>
          </a:bodyPr>
          <a:lstStyle/>
          <a:p>
            <a:r>
              <a:rPr lang="el-GR" dirty="0"/>
              <a:t>Αξιοποίηση εικονικών </a:t>
            </a:r>
            <a:r>
              <a:rPr lang="el-GR" dirty="0" smtClean="0"/>
              <a:t>εργαστηρίων</a:t>
            </a:r>
            <a:r>
              <a:rPr lang="en-US" dirty="0" smtClean="0"/>
              <a:t> </a:t>
            </a:r>
            <a:r>
              <a:rPr lang="el-GR" dirty="0" smtClean="0"/>
              <a:t>και</a:t>
            </a:r>
            <a:r>
              <a:rPr lang="en-US" dirty="0" smtClean="0"/>
              <a:t> </a:t>
            </a:r>
            <a:r>
              <a:rPr lang="el-GR" dirty="0" smtClean="0"/>
              <a:t>προσομοιώσεων στην </a:t>
            </a:r>
            <a:br>
              <a:rPr lang="el-GR" dirty="0" smtClean="0"/>
            </a:br>
            <a:r>
              <a:rPr lang="el-GR" dirty="0" smtClean="0"/>
              <a:t>εξ’ αποστάσεως διδασκαλία και μάθηση των Φυσικών Επιστημών</a:t>
            </a:r>
            <a:endParaRPr lang="el-GR" dirty="0"/>
          </a:p>
        </p:txBody>
      </p:sp>
      <p:sp>
        <p:nvSpPr>
          <p:cNvPr id="3" name="Subtitle 2"/>
          <p:cNvSpPr>
            <a:spLocks noGrp="1"/>
          </p:cNvSpPr>
          <p:nvPr>
            <p:ph type="subTitle" idx="1"/>
          </p:nvPr>
        </p:nvSpPr>
        <p:spPr>
          <a:xfrm>
            <a:off x="1154955" y="4954801"/>
            <a:ext cx="8825658" cy="1146454"/>
          </a:xfrm>
        </p:spPr>
        <p:txBody>
          <a:bodyPr>
            <a:normAutofit lnSpcReduction="10000"/>
          </a:bodyPr>
          <a:lstStyle/>
          <a:p>
            <a:pPr algn="r"/>
            <a:r>
              <a:rPr lang="el-GR" dirty="0"/>
              <a:t>ΔΙΗΜΕΡΟ </a:t>
            </a:r>
            <a:r>
              <a:rPr lang="el-GR" dirty="0" smtClean="0"/>
              <a:t>ΕΚΠΑΙΔΕΥΤΙΚΟΥ</a:t>
            </a:r>
          </a:p>
          <a:p>
            <a:pPr algn="r"/>
            <a:r>
              <a:rPr lang="el-GR" dirty="0" err="1" smtClean="0"/>
              <a:t>Σεπτεμβρησ</a:t>
            </a:r>
            <a:r>
              <a:rPr lang="el-GR" dirty="0" smtClean="0"/>
              <a:t> </a:t>
            </a:r>
            <a:r>
              <a:rPr lang="el-GR" dirty="0" smtClean="0"/>
              <a:t>2020</a:t>
            </a:r>
            <a:endParaRPr lang="el-GR" dirty="0"/>
          </a:p>
          <a:p>
            <a:pPr algn="r"/>
            <a:r>
              <a:rPr lang="el-GR" dirty="0"/>
              <a:t>ΟΜΑΔΑ ΦΥΣΙΚΩΝ ΕΠΙΣΤΗΜΩΝ, 2020</a:t>
            </a:r>
          </a:p>
        </p:txBody>
      </p:sp>
    </p:spTree>
    <p:extLst>
      <p:ext uri="{BB962C8B-B14F-4D97-AF65-F5344CB8AC3E}">
        <p14:creationId xmlns:p14="http://schemas.microsoft.com/office/powerpoint/2010/main" val="2432519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2</a:t>
            </a:r>
          </a:p>
        </p:txBody>
      </p:sp>
      <p:sp>
        <p:nvSpPr>
          <p:cNvPr id="3" name="Content Placeholder 2"/>
          <p:cNvSpPr>
            <a:spLocks noGrp="1"/>
          </p:cNvSpPr>
          <p:nvPr>
            <p:ph idx="1"/>
          </p:nvPr>
        </p:nvSpPr>
        <p:spPr>
          <a:xfrm>
            <a:off x="599090" y="2603499"/>
            <a:ext cx="4966138" cy="3742709"/>
          </a:xfrm>
        </p:spPr>
        <p:txBody>
          <a:bodyPr>
            <a:normAutofit fontScale="85000" lnSpcReduction="10000"/>
          </a:bodyPr>
          <a:lstStyle/>
          <a:p>
            <a:r>
              <a:rPr lang="el-GR" sz="2000" dirty="0" smtClean="0"/>
              <a:t>Ο/Η εκπαιδευτικός παρουσιάζει στα παιδιά διάφορες διατάξεις (με κοινοποίηση της οθόνης) και τους ζητά να αναφέρουν αν είναι κλειστά ή ανοιχτά κυκλώματα. Στη συνέχεια, κάνει επαλήθευση, κλείνοντας τους διακόπτες.   </a:t>
            </a:r>
          </a:p>
          <a:p>
            <a:r>
              <a:rPr lang="el-GR" sz="2000" dirty="0" smtClean="0"/>
              <a:t>Ο/Η εκπαιδευτικός θα πρέπει να φτιάξει τα κυκλώματα πριν από το μάθημα για εξοικονόμηση του διδακτικού χρόνου. Για να μην χρειαστεί να τα σβήσει, όταν θα φύγει από το εικονικό εργαστήριο, χρησιμοποιεί το </a:t>
            </a:r>
            <a:r>
              <a:rPr lang="en-US" sz="2000" dirty="0" smtClean="0"/>
              <a:t>Alt </a:t>
            </a:r>
            <a:r>
              <a:rPr lang="el-GR" sz="2000" dirty="0" smtClean="0"/>
              <a:t>και το </a:t>
            </a:r>
            <a:r>
              <a:rPr lang="en-US" sz="2000" dirty="0" smtClean="0"/>
              <a:t>Tab</a:t>
            </a:r>
            <a:r>
              <a:rPr lang="el-GR" sz="2000" dirty="0" smtClean="0"/>
              <a:t>,</a:t>
            </a:r>
            <a:r>
              <a:rPr lang="en-US" sz="2000" dirty="0" smtClean="0"/>
              <a:t> </a:t>
            </a:r>
            <a:r>
              <a:rPr lang="el-GR" sz="2000" dirty="0" smtClean="0"/>
              <a:t>για να μετακινηθεί από το ένα πρόγραμμα/αρχείο/εφαρμογή στο άλλο. </a:t>
            </a:r>
            <a:endParaRPr lang="el-GR" sz="2000" dirty="0"/>
          </a:p>
        </p:txBody>
      </p:sp>
      <p:pic>
        <p:nvPicPr>
          <p:cNvPr id="4" name="Picture 3"/>
          <p:cNvPicPr>
            <a:picLocks noChangeAspect="1"/>
          </p:cNvPicPr>
          <p:nvPr/>
        </p:nvPicPr>
        <p:blipFill>
          <a:blip r:embed="rId2"/>
          <a:stretch>
            <a:fillRect/>
          </a:stretch>
        </p:blipFill>
        <p:spPr>
          <a:xfrm>
            <a:off x="5964071" y="2426075"/>
            <a:ext cx="5718761" cy="4266801"/>
          </a:xfrm>
          <a:prstGeom prst="rect">
            <a:avLst/>
          </a:prstGeom>
        </p:spPr>
      </p:pic>
    </p:spTree>
    <p:extLst>
      <p:ext uri="{BB962C8B-B14F-4D97-AF65-F5344CB8AC3E}">
        <p14:creationId xmlns:p14="http://schemas.microsoft.com/office/powerpoint/2010/main" val="1363765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a:t>
            </a:r>
            <a:r>
              <a:rPr lang="el-GR" dirty="0" smtClean="0"/>
              <a:t>3</a:t>
            </a:r>
            <a:endParaRPr lang="el-GR" dirty="0"/>
          </a:p>
        </p:txBody>
      </p:sp>
      <p:sp>
        <p:nvSpPr>
          <p:cNvPr id="3" name="Content Placeholder 2"/>
          <p:cNvSpPr>
            <a:spLocks noGrp="1"/>
          </p:cNvSpPr>
          <p:nvPr>
            <p:ph idx="1"/>
          </p:nvPr>
        </p:nvSpPr>
        <p:spPr/>
        <p:txBody>
          <a:bodyPr/>
          <a:lstStyle/>
          <a:p>
            <a:r>
              <a:rPr lang="el-GR" sz="2000" b="1" dirty="0"/>
              <a:t>Τάξη: Δ’ </a:t>
            </a:r>
          </a:p>
          <a:p>
            <a:r>
              <a:rPr lang="el-GR" sz="2000" b="1" dirty="0"/>
              <a:t>Ενότητα: Ηλεκτρισμός-Ηλεκτρικά κυκλώματα</a:t>
            </a:r>
          </a:p>
          <a:p>
            <a:r>
              <a:rPr lang="el-GR" sz="2000" b="1" dirty="0"/>
              <a:t>Δείκτες επιτυχίας: </a:t>
            </a:r>
          </a:p>
          <a:p>
            <a:pPr marL="457200" lvl="1" indent="0">
              <a:buNone/>
            </a:pPr>
            <a:r>
              <a:rPr lang="el-GR" sz="2000" b="1" dirty="0" smtClean="0"/>
              <a:t>Να </a:t>
            </a:r>
            <a:r>
              <a:rPr lang="el-GR" sz="2000" b="1" dirty="0"/>
              <a:t>διακρίνουν τα υλικά σε αγωγούς και μονωτές του ηλεκτρισμού. </a:t>
            </a:r>
            <a:endParaRPr lang="en-US" sz="2000" b="1" dirty="0" smtClean="0"/>
          </a:p>
          <a:p>
            <a:pPr marL="457200" lvl="1" indent="0">
              <a:buNone/>
            </a:pPr>
            <a:endParaRPr lang="en-US" sz="2000" b="1" dirty="0" smtClean="0"/>
          </a:p>
          <a:p>
            <a:pPr indent="-285750"/>
            <a:r>
              <a:rPr lang="el-GR" sz="2000" b="1" dirty="0" smtClean="0"/>
              <a:t>Εικονικό εργαστήριο: </a:t>
            </a:r>
            <a:r>
              <a:rPr lang="en-US" sz="2000" b="1" dirty="0" smtClean="0"/>
              <a:t>Virtual </a:t>
            </a:r>
            <a:r>
              <a:rPr lang="en-US" sz="2000" b="1" dirty="0"/>
              <a:t>Labs </a:t>
            </a:r>
            <a:r>
              <a:rPr lang="en-US" sz="2000" b="1" dirty="0" smtClean="0"/>
              <a:t>Electricity</a:t>
            </a:r>
            <a:endParaRPr lang="el-GR" sz="2000" b="1" dirty="0" smtClean="0"/>
          </a:p>
          <a:p>
            <a:pPr marL="57150" indent="0">
              <a:buNone/>
            </a:pPr>
            <a:r>
              <a:rPr lang="en-AU" sz="2000" b="1" dirty="0">
                <a:hlinkClick r:id="rId2"/>
              </a:rPr>
              <a:t>https</a:t>
            </a:r>
            <a:r>
              <a:rPr lang="el-GR" sz="2000" b="1" dirty="0">
                <a:hlinkClick r:id="rId2"/>
              </a:rPr>
              <a:t>://</a:t>
            </a:r>
            <a:r>
              <a:rPr lang="en-AU" sz="2000" b="1" dirty="0">
                <a:hlinkClick r:id="rId2"/>
              </a:rPr>
              <a:t>www</a:t>
            </a:r>
            <a:r>
              <a:rPr lang="el-GR" sz="2000" b="1" dirty="0">
                <a:hlinkClick r:id="rId2"/>
              </a:rPr>
              <a:t>.</a:t>
            </a:r>
            <a:r>
              <a:rPr lang="en-AU" sz="2000" b="1" dirty="0" err="1">
                <a:hlinkClick r:id="rId2"/>
              </a:rPr>
              <a:t>dropbox</a:t>
            </a:r>
            <a:r>
              <a:rPr lang="el-GR" sz="2000" b="1" dirty="0">
                <a:hlinkClick r:id="rId2"/>
              </a:rPr>
              <a:t>.</a:t>
            </a:r>
            <a:r>
              <a:rPr lang="en-AU" sz="2000" b="1" dirty="0">
                <a:hlinkClick r:id="rId2"/>
              </a:rPr>
              <a:t>com</a:t>
            </a:r>
            <a:r>
              <a:rPr lang="el-GR" sz="2000" b="1" dirty="0">
                <a:hlinkClick r:id="rId2"/>
              </a:rPr>
              <a:t>/</a:t>
            </a:r>
            <a:r>
              <a:rPr lang="en-AU" sz="2000" b="1" dirty="0" err="1">
                <a:hlinkClick r:id="rId2"/>
              </a:rPr>
              <a:t>sh</a:t>
            </a:r>
            <a:r>
              <a:rPr lang="el-GR" sz="2000" b="1" dirty="0">
                <a:hlinkClick r:id="rId2"/>
              </a:rPr>
              <a:t>/</a:t>
            </a:r>
            <a:r>
              <a:rPr lang="en-AU" sz="2000" b="1" dirty="0" err="1">
                <a:hlinkClick r:id="rId2"/>
              </a:rPr>
              <a:t>tqhdxnvhiln</a:t>
            </a:r>
            <a:r>
              <a:rPr lang="el-GR" sz="2000" b="1" dirty="0">
                <a:hlinkClick r:id="rId2"/>
              </a:rPr>
              <a:t>6</a:t>
            </a:r>
            <a:r>
              <a:rPr lang="en-AU" sz="2000" b="1" dirty="0">
                <a:hlinkClick r:id="rId2"/>
              </a:rPr>
              <a:t>l</a:t>
            </a:r>
            <a:r>
              <a:rPr lang="el-GR" sz="2000" b="1" dirty="0">
                <a:hlinkClick r:id="rId2"/>
              </a:rPr>
              <a:t>64/</a:t>
            </a:r>
            <a:r>
              <a:rPr lang="en-AU" sz="2000" b="1" dirty="0" err="1">
                <a:hlinkClick r:id="rId2"/>
              </a:rPr>
              <a:t>AACVz</a:t>
            </a:r>
            <a:r>
              <a:rPr lang="el-GR" sz="2000" b="1" dirty="0">
                <a:hlinkClick r:id="rId2"/>
              </a:rPr>
              <a:t>4</a:t>
            </a:r>
            <a:r>
              <a:rPr lang="en-AU" sz="2000" b="1" dirty="0" err="1">
                <a:hlinkClick r:id="rId2"/>
              </a:rPr>
              <a:t>YZRlOXWSIFJF</a:t>
            </a:r>
            <a:r>
              <a:rPr lang="el-GR" sz="2000" b="1" dirty="0">
                <a:hlinkClick r:id="rId2"/>
              </a:rPr>
              <a:t>-</a:t>
            </a:r>
            <a:r>
              <a:rPr lang="en-AU" sz="2000" b="1" dirty="0" err="1">
                <a:hlinkClick r:id="rId2"/>
              </a:rPr>
              <a:t>cpXmAa</a:t>
            </a:r>
            <a:r>
              <a:rPr lang="el-GR" sz="2000" b="1" dirty="0">
                <a:hlinkClick r:id="rId2"/>
              </a:rPr>
              <a:t>?</a:t>
            </a:r>
            <a:r>
              <a:rPr lang="en-AU" sz="2000" b="1" dirty="0">
                <a:hlinkClick r:id="rId2"/>
              </a:rPr>
              <a:t>dl</a:t>
            </a:r>
            <a:r>
              <a:rPr lang="el-GR" sz="2000" b="1" dirty="0">
                <a:hlinkClick r:id="rId2"/>
              </a:rPr>
              <a:t>=0</a:t>
            </a:r>
            <a:endParaRPr lang="en-US" sz="2000" b="1" dirty="0"/>
          </a:p>
          <a:p>
            <a:pPr marL="57150" indent="0">
              <a:buNone/>
            </a:pPr>
            <a:endParaRPr lang="el-GR" sz="2000" b="1" dirty="0"/>
          </a:p>
          <a:p>
            <a:pPr marL="57150" indent="0">
              <a:buNone/>
            </a:pPr>
            <a:endParaRPr lang="el-GR" sz="2000" b="1" dirty="0"/>
          </a:p>
          <a:p>
            <a:endParaRPr lang="el-GR" dirty="0"/>
          </a:p>
        </p:txBody>
      </p:sp>
    </p:spTree>
    <p:extLst>
      <p:ext uri="{BB962C8B-B14F-4D97-AF65-F5344CB8AC3E}">
        <p14:creationId xmlns:p14="http://schemas.microsoft.com/office/powerpoint/2010/main" val="510120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Παράδειγμα 3</a:t>
            </a:r>
            <a:endParaRPr lang="el-GR" dirty="0"/>
          </a:p>
        </p:txBody>
      </p:sp>
      <p:sp>
        <p:nvSpPr>
          <p:cNvPr id="3" name="Content Placeholder 2"/>
          <p:cNvSpPr>
            <a:spLocks noGrp="1"/>
          </p:cNvSpPr>
          <p:nvPr>
            <p:ph idx="1"/>
          </p:nvPr>
        </p:nvSpPr>
        <p:spPr>
          <a:xfrm>
            <a:off x="0" y="2313296"/>
            <a:ext cx="6589910" cy="4681184"/>
          </a:xfrm>
        </p:spPr>
        <p:txBody>
          <a:bodyPr>
            <a:noAutofit/>
          </a:bodyPr>
          <a:lstStyle/>
          <a:p>
            <a:r>
              <a:rPr lang="el-GR" sz="1600" dirty="0" smtClean="0"/>
              <a:t>Ο/Η εκπαιδευτικός κατασκευάζει και παρουσιάζει από την </a:t>
            </a:r>
            <a:r>
              <a:rPr lang="el-GR" sz="1600" dirty="0"/>
              <a:t>ο</a:t>
            </a:r>
            <a:r>
              <a:rPr lang="el-GR" sz="1600" dirty="0" smtClean="0"/>
              <a:t>θόνη του τα  πιο κάτω κυκλώματα και ζητά από τα παιδιά να προβλέψουν ποια υλικά επιτρέπουν στον ηλεκτρισμό να </a:t>
            </a:r>
            <a:r>
              <a:rPr lang="el-GR" sz="1600" dirty="0" smtClean="0"/>
              <a:t>διαδοθεί, </a:t>
            </a:r>
            <a:r>
              <a:rPr lang="el-GR" sz="1600" dirty="0" smtClean="0"/>
              <a:t>για να ανάψει  η λάμπα. Αφού τα παιδιά αναφέρουν τις προβλέψεις τους, ο/η εκπαιδευτικός κλείνει τους διακόπτες και τα παιδιά αναφέρουν τις παρατηρήσεις </a:t>
            </a:r>
            <a:r>
              <a:rPr lang="el-GR" sz="1600" dirty="0"/>
              <a:t> </a:t>
            </a:r>
            <a:r>
              <a:rPr lang="el-GR" sz="1600" dirty="0" smtClean="0"/>
              <a:t>και τα συμπεράσματά τους. </a:t>
            </a:r>
          </a:p>
          <a:p>
            <a:r>
              <a:rPr lang="el-GR" sz="1600" dirty="0"/>
              <a:t>Ο/Η εκπαιδευτικός θα πρέπει να φτιάξει τα κυκλώματα πριν από το μάθημα για εξοικονόμηση του διδακτικού χρόνου. Για να μην χρειαστεί να τα σβήσει, όταν θα φύγει από το εικονικό εργαστήριο, χρησιμοποιεί το </a:t>
            </a:r>
            <a:r>
              <a:rPr lang="en-US" sz="1600" dirty="0"/>
              <a:t>Alt </a:t>
            </a:r>
            <a:r>
              <a:rPr lang="el-GR" sz="1600" dirty="0"/>
              <a:t>και το </a:t>
            </a:r>
            <a:r>
              <a:rPr lang="en-US" sz="1600" dirty="0"/>
              <a:t>Tab </a:t>
            </a:r>
            <a:r>
              <a:rPr lang="el-GR" sz="1600" dirty="0"/>
              <a:t>για να μετακινηθεί από το ένα πρόγραμμα/αρχείο/εφαρμογή στο άλλο. </a:t>
            </a:r>
          </a:p>
          <a:p>
            <a:r>
              <a:rPr lang="el-GR" sz="1600" dirty="0" smtClean="0"/>
              <a:t>Εναλλακτικά, τα παιδιά κατασκευάζουν τα κυκλώματα που παρουσιάζει  ο/η εκπαιδευτικός στις δικές τους συσκευές και αναφέρουν τις παρατηρήσεις και τα συμπεράσματά </a:t>
            </a:r>
            <a:r>
              <a:rPr lang="el-GR" sz="1600" dirty="0" smtClean="0"/>
              <a:t>τους (θα πρέπει να κατεβάσουν το εργαστήριο πριν από το μάθημα). </a:t>
            </a:r>
            <a:endParaRPr lang="el-GR" sz="1600" dirty="0" smtClean="0"/>
          </a:p>
        </p:txBody>
      </p:sp>
      <p:pic>
        <p:nvPicPr>
          <p:cNvPr id="4" name="Picture 3"/>
          <p:cNvPicPr>
            <a:picLocks noChangeAspect="1"/>
          </p:cNvPicPr>
          <p:nvPr/>
        </p:nvPicPr>
        <p:blipFill>
          <a:blip r:embed="rId2"/>
          <a:stretch>
            <a:fillRect/>
          </a:stretch>
        </p:blipFill>
        <p:spPr>
          <a:xfrm>
            <a:off x="6589910" y="2395184"/>
            <a:ext cx="5515017" cy="4155743"/>
          </a:xfrm>
          <a:prstGeom prst="rect">
            <a:avLst/>
          </a:prstGeom>
        </p:spPr>
      </p:pic>
    </p:spTree>
    <p:extLst>
      <p:ext uri="{BB962C8B-B14F-4D97-AF65-F5344CB8AC3E}">
        <p14:creationId xmlns:p14="http://schemas.microsoft.com/office/powerpoint/2010/main" val="3620093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a:t>
            </a:r>
            <a:r>
              <a:rPr lang="en-US" dirty="0" smtClean="0"/>
              <a:t>4</a:t>
            </a:r>
            <a:endParaRPr lang="el-GR" dirty="0"/>
          </a:p>
        </p:txBody>
      </p:sp>
      <p:sp>
        <p:nvSpPr>
          <p:cNvPr id="3" name="Content Placeholder 2"/>
          <p:cNvSpPr>
            <a:spLocks noGrp="1"/>
          </p:cNvSpPr>
          <p:nvPr>
            <p:ph idx="1"/>
          </p:nvPr>
        </p:nvSpPr>
        <p:spPr/>
        <p:txBody>
          <a:bodyPr>
            <a:normAutofit fontScale="92500" lnSpcReduction="20000"/>
          </a:bodyPr>
          <a:lstStyle/>
          <a:p>
            <a:r>
              <a:rPr lang="el-GR" sz="2000" b="1" dirty="0"/>
              <a:t>Τάξη: </a:t>
            </a:r>
            <a:r>
              <a:rPr lang="el-GR" sz="2000" b="1" dirty="0" smtClean="0"/>
              <a:t>Στ’ </a:t>
            </a:r>
            <a:endParaRPr lang="el-GR" sz="2000" b="1" dirty="0"/>
          </a:p>
          <a:p>
            <a:r>
              <a:rPr lang="el-GR" sz="2000" b="1" dirty="0"/>
              <a:t>Ενότητα: </a:t>
            </a:r>
            <a:r>
              <a:rPr lang="el-GR" sz="2000" b="1" dirty="0" smtClean="0"/>
              <a:t>Θερμότητα-Θερμοκρασία</a:t>
            </a:r>
            <a:endParaRPr lang="el-GR" sz="2000" b="1" dirty="0"/>
          </a:p>
          <a:p>
            <a:r>
              <a:rPr lang="el-GR" sz="2000" b="1" dirty="0"/>
              <a:t>Δείκτες επιτυχίας: </a:t>
            </a:r>
          </a:p>
          <a:p>
            <a:pPr lvl="1"/>
            <a:r>
              <a:rPr lang="el-GR" sz="2000" b="1" dirty="0" smtClean="0"/>
              <a:t>Να </a:t>
            </a:r>
            <a:r>
              <a:rPr lang="el-GR" sz="2000" b="1" dirty="0"/>
              <a:t>συνδέουν την ιδέα της θερμομόνωσης με περιπτώσεις από την καθημερινή ζωή και να εκτιμούν την κατάλληλη επιλογή θερμομονωτικών υλικών ως μέσων εξοικονόμησης ηλεκτρισμού και καυσίμων. </a:t>
            </a:r>
            <a:endParaRPr lang="el-GR" sz="2000" b="1" dirty="0" smtClean="0"/>
          </a:p>
          <a:p>
            <a:pPr lvl="1"/>
            <a:endParaRPr lang="el-GR" sz="2000" b="1" dirty="0"/>
          </a:p>
          <a:p>
            <a:r>
              <a:rPr lang="el-GR" sz="2000" b="1" dirty="0" smtClean="0"/>
              <a:t>Εικονικό εργαστήριο: </a:t>
            </a:r>
            <a:r>
              <a:rPr lang="en-US" sz="2000" b="1" dirty="0" err="1" smtClean="0"/>
              <a:t>Velos</a:t>
            </a:r>
            <a:endParaRPr lang="el-GR" sz="2000" b="1" dirty="0" smtClean="0"/>
          </a:p>
          <a:p>
            <a:pPr marL="0" indent="0">
              <a:buNone/>
            </a:pPr>
            <a:r>
              <a:rPr lang="el-GR" sz="2000" b="1" u="sng" dirty="0">
                <a:hlinkClick r:id="rId2"/>
              </a:rPr>
              <a:t>http://fysed.schools.ac.cy/index.php/el/yliko/pliroforiki-ypostirixi</a:t>
            </a:r>
            <a:endParaRPr lang="el-GR" sz="2000" b="1" dirty="0"/>
          </a:p>
          <a:p>
            <a:pPr marL="0" indent="0">
              <a:buNone/>
            </a:pPr>
            <a:endParaRPr lang="el-GR" sz="2000" b="1" dirty="0"/>
          </a:p>
          <a:p>
            <a:endParaRPr lang="el-GR" dirty="0"/>
          </a:p>
        </p:txBody>
      </p:sp>
    </p:spTree>
    <p:extLst>
      <p:ext uri="{BB962C8B-B14F-4D97-AF65-F5344CB8AC3E}">
        <p14:creationId xmlns:p14="http://schemas.microsoft.com/office/powerpoint/2010/main" val="4012863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Παράδειγμα 4</a:t>
            </a:r>
            <a:endParaRPr lang="el-GR" dirty="0"/>
          </a:p>
        </p:txBody>
      </p:sp>
      <p:sp>
        <p:nvSpPr>
          <p:cNvPr id="3" name="Content Placeholder 2"/>
          <p:cNvSpPr>
            <a:spLocks noGrp="1"/>
          </p:cNvSpPr>
          <p:nvPr>
            <p:ph idx="1"/>
          </p:nvPr>
        </p:nvSpPr>
        <p:spPr>
          <a:xfrm>
            <a:off x="189186" y="2272424"/>
            <a:ext cx="5815829" cy="3906482"/>
          </a:xfrm>
        </p:spPr>
        <p:txBody>
          <a:bodyPr>
            <a:noAutofit/>
          </a:bodyPr>
          <a:lstStyle/>
          <a:p>
            <a:r>
              <a:rPr lang="el-GR" dirty="0" smtClean="0"/>
              <a:t>Ο/Η εκπαιδευτικός δίνει οδηγίες, για να </a:t>
            </a:r>
            <a:r>
              <a:rPr lang="el-GR" dirty="0"/>
              <a:t>εργαστούν </a:t>
            </a:r>
            <a:r>
              <a:rPr lang="el-GR" dirty="0" smtClean="0"/>
              <a:t>τα παιδιά στο σπίτι και να συμπληρώσουν την Εργασία 1 και 2 του ΦΥΛΛΟΥ </a:t>
            </a:r>
            <a:r>
              <a:rPr lang="el-GR" dirty="0" smtClean="0"/>
              <a:t>ΕΡΓΑΣΙΑΣ </a:t>
            </a:r>
            <a:r>
              <a:rPr lang="el-GR" dirty="0" smtClean="0"/>
              <a:t>8. </a:t>
            </a:r>
          </a:p>
          <a:p>
            <a:r>
              <a:rPr lang="el-GR" dirty="0" smtClean="0"/>
              <a:t>Στέλνει τις οδηγίες για την χρήση της προσομοίωσης «</a:t>
            </a:r>
            <a:r>
              <a:rPr lang="en-US" dirty="0" err="1" smtClean="0"/>
              <a:t>Velos</a:t>
            </a:r>
            <a:r>
              <a:rPr lang="el-GR" dirty="0" smtClean="0"/>
              <a:t>»</a:t>
            </a:r>
            <a:r>
              <a:rPr lang="en-US" dirty="0" smtClean="0"/>
              <a:t> </a:t>
            </a:r>
            <a:r>
              <a:rPr lang="el-GR" dirty="0" smtClean="0"/>
              <a:t>και ζητά από τα παιδιά να  χρησιμοποιήσουν διάφορους  συνδυασμούς υλικών, ώστε να εντοπίσουν τα καταλληλότερα υλικά για θερμομόνωση του σπιτιού το καλοκαίρι και το χειμώνα.  </a:t>
            </a:r>
          </a:p>
          <a:p>
            <a:r>
              <a:rPr lang="el-GR" dirty="0" smtClean="0"/>
              <a:t>Εναλλακτικά, ο/η εκπαιδευτικός μπορεί να ακολουθεί τις οδηγίες των παιδιών την ώρα του μαθήματος, για να  χρησιμοποιήσουν τα πιο κατάλληλα  θερμομονωτικά υλικά.  </a:t>
            </a:r>
            <a:endParaRPr lang="el-GR" dirty="0"/>
          </a:p>
        </p:txBody>
      </p:sp>
      <p:pic>
        <p:nvPicPr>
          <p:cNvPr id="4" name="Picture 3"/>
          <p:cNvPicPr>
            <a:picLocks noChangeAspect="1"/>
          </p:cNvPicPr>
          <p:nvPr/>
        </p:nvPicPr>
        <p:blipFill>
          <a:blip r:embed="rId2"/>
          <a:stretch>
            <a:fillRect/>
          </a:stretch>
        </p:blipFill>
        <p:spPr>
          <a:xfrm>
            <a:off x="6005015" y="713457"/>
            <a:ext cx="4339988" cy="5968878"/>
          </a:xfrm>
          <a:prstGeom prst="rect">
            <a:avLst/>
          </a:prstGeom>
        </p:spPr>
      </p:pic>
    </p:spTree>
    <p:extLst>
      <p:ext uri="{BB962C8B-B14F-4D97-AF65-F5344CB8AC3E}">
        <p14:creationId xmlns:p14="http://schemas.microsoft.com/office/powerpoint/2010/main" val="3865519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Παράδειγμα 4 </a:t>
            </a:r>
            <a:endParaRPr lang="el-GR" dirty="0"/>
          </a:p>
        </p:txBody>
      </p:sp>
      <p:sp>
        <p:nvSpPr>
          <p:cNvPr id="3" name="Content Placeholder 2"/>
          <p:cNvSpPr>
            <a:spLocks noGrp="1"/>
          </p:cNvSpPr>
          <p:nvPr>
            <p:ph idx="1"/>
          </p:nvPr>
        </p:nvSpPr>
        <p:spPr>
          <a:xfrm>
            <a:off x="126125" y="2202358"/>
            <a:ext cx="6479392" cy="4433981"/>
          </a:xfrm>
        </p:spPr>
        <p:txBody>
          <a:bodyPr>
            <a:noAutofit/>
          </a:bodyPr>
          <a:lstStyle/>
          <a:p>
            <a:pPr marL="0" indent="0">
              <a:buNone/>
            </a:pPr>
            <a:r>
              <a:rPr lang="el-GR" sz="1500" dirty="0" smtClean="0"/>
              <a:t>Οδηγίες στους/στις μαθητές/</a:t>
            </a:r>
            <a:r>
              <a:rPr lang="el-GR" sz="1500" dirty="0" err="1" smtClean="0"/>
              <a:t>τριες</a:t>
            </a:r>
            <a:r>
              <a:rPr lang="el-GR" sz="1500" dirty="0" smtClean="0"/>
              <a:t>: </a:t>
            </a:r>
            <a:endParaRPr lang="el-GR" sz="1500" u="sng" dirty="0" smtClean="0">
              <a:hlinkClick r:id="rId2"/>
            </a:endParaRPr>
          </a:p>
          <a:p>
            <a:r>
              <a:rPr lang="el-GR" sz="1500" u="sng" dirty="0" smtClean="0">
                <a:hlinkClick r:id="rId2"/>
              </a:rPr>
              <a:t>http</a:t>
            </a:r>
            <a:r>
              <a:rPr lang="el-GR" sz="1500" u="sng" dirty="0">
                <a:hlinkClick r:id="rId2"/>
              </a:rPr>
              <a:t>://fysed.schools.ac.cy/index.php/el/yliko/pliroforiki-ypostirixi</a:t>
            </a:r>
            <a:endParaRPr lang="el-GR" sz="1500" dirty="0"/>
          </a:p>
          <a:p>
            <a:r>
              <a:rPr lang="el-GR" sz="1500" dirty="0"/>
              <a:t>Στον σύνδεσμο αυτό θα βρείτε ένα παιχνίδι για τα θερμομονωτικά υλικά. Να επιλέξετε το αρχείο «Λογισμικό - </a:t>
            </a:r>
            <a:r>
              <a:rPr lang="en-US" sz="1500" dirty="0" err="1"/>
              <a:t>velos</a:t>
            </a:r>
            <a:r>
              <a:rPr lang="el-GR" sz="1500" dirty="0"/>
              <a:t>». Όταν ανοίξει ο φάκελος, θα δείτε πολλά αρχεία. Να ανοίξετε το αρχείο με όνομα «</a:t>
            </a:r>
            <a:r>
              <a:rPr lang="en-US" sz="1500" dirty="0"/>
              <a:t>start</a:t>
            </a:r>
            <a:r>
              <a:rPr lang="el-GR" sz="1500" dirty="0"/>
              <a:t>-</a:t>
            </a:r>
            <a:r>
              <a:rPr lang="en-US" sz="1500" dirty="0"/>
              <a:t>house</a:t>
            </a:r>
            <a:r>
              <a:rPr lang="el-GR" sz="1500" dirty="0"/>
              <a:t>.</a:t>
            </a:r>
            <a:r>
              <a:rPr lang="en-US" sz="1500" dirty="0"/>
              <a:t>exe</a:t>
            </a:r>
            <a:r>
              <a:rPr lang="el-GR" sz="1500" dirty="0"/>
              <a:t>» και θα δείτε </a:t>
            </a:r>
            <a:r>
              <a:rPr lang="el-GR" sz="1500" dirty="0" smtClean="0"/>
              <a:t>τη διπλανή </a:t>
            </a:r>
            <a:r>
              <a:rPr lang="el-GR" sz="1500" dirty="0"/>
              <a:t>εικόνα</a:t>
            </a:r>
            <a:r>
              <a:rPr lang="el-GR" sz="1500" dirty="0" smtClean="0"/>
              <a:t>.</a:t>
            </a:r>
          </a:p>
          <a:p>
            <a:r>
              <a:rPr lang="el-GR" sz="1500" dirty="0"/>
              <a:t>Αν επιλέξετε το καλοκαίρι, θα πρέπει να διαλέξετε τα κατάλληλα υλικά, για να διατηρείται το σπίτι όσο πιο δροσερό γίνεται. Πατώντας τον σπόγγο μπορείτε να ακυρώσετε τις επιλογές που κάνατε </a:t>
            </a:r>
            <a:r>
              <a:rPr lang="el-GR" sz="1500" dirty="0" smtClean="0"/>
              <a:t> </a:t>
            </a:r>
            <a:r>
              <a:rPr lang="el-GR" sz="1500" dirty="0"/>
              <a:t>και να </a:t>
            </a:r>
            <a:r>
              <a:rPr lang="el-GR" sz="1500" dirty="0" smtClean="0"/>
              <a:t> χρησιμοποιήσετε </a:t>
            </a:r>
            <a:r>
              <a:rPr lang="el-GR" sz="1500" dirty="0"/>
              <a:t>καινούριες. Πατώντας την κιμωλία, θα δείτε τη θερμοκρασία που θα υπάρχει μέσα στο σπίτι με τα υλικά που επιλέξατε. Μπορείτε να κάνετε όσες δοκιμές θέλετε. Ποια είναι άραγε η πιο χαμηλή θερμοκρασία που μπορεί να έχει μέσα στο σπίτι το καλοκαίρι; </a:t>
            </a:r>
          </a:p>
          <a:p>
            <a:r>
              <a:rPr lang="el-GR" sz="1500" dirty="0"/>
              <a:t>Στη συνέχεια, θα κάνετε το ίδιο και για τον χειμώνα. Ποια είναι η πιο ψηλή θερμοκρασία που μπορεί να έχει μέσα στο σπίτι; Θα επιλέξετε τα ίδια υλικά με αυτά που επιλέξατε για το καλοκαίρι; Γιατί;  </a:t>
            </a:r>
          </a:p>
        </p:txBody>
      </p:sp>
      <p:pic>
        <p:nvPicPr>
          <p:cNvPr id="4" name="Picture 3"/>
          <p:cNvPicPr>
            <a:picLocks noChangeAspect="1"/>
          </p:cNvPicPr>
          <p:nvPr/>
        </p:nvPicPr>
        <p:blipFill>
          <a:blip r:embed="rId3"/>
          <a:stretch>
            <a:fillRect/>
          </a:stretch>
        </p:blipFill>
        <p:spPr>
          <a:xfrm>
            <a:off x="6805214" y="2603500"/>
            <a:ext cx="5251734" cy="3527284"/>
          </a:xfrm>
          <a:prstGeom prst="rect">
            <a:avLst/>
          </a:prstGeom>
        </p:spPr>
      </p:pic>
    </p:spTree>
    <p:extLst>
      <p:ext uri="{BB962C8B-B14F-4D97-AF65-F5344CB8AC3E}">
        <p14:creationId xmlns:p14="http://schemas.microsoft.com/office/powerpoint/2010/main" val="4230023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Παράδειγμα 5</a:t>
            </a:r>
            <a:endParaRPr lang="el-GR" dirty="0"/>
          </a:p>
        </p:txBody>
      </p:sp>
      <p:sp>
        <p:nvSpPr>
          <p:cNvPr id="3" name="Content Placeholder 2"/>
          <p:cNvSpPr>
            <a:spLocks noGrp="1"/>
          </p:cNvSpPr>
          <p:nvPr>
            <p:ph idx="1"/>
          </p:nvPr>
        </p:nvSpPr>
        <p:spPr/>
        <p:txBody>
          <a:bodyPr>
            <a:normAutofit/>
          </a:bodyPr>
          <a:lstStyle/>
          <a:p>
            <a:r>
              <a:rPr lang="el-GR" sz="2000" b="1" dirty="0"/>
              <a:t>Τάξη: </a:t>
            </a:r>
            <a:r>
              <a:rPr lang="el-GR" sz="2000" b="1" dirty="0" smtClean="0"/>
              <a:t>Ε’ </a:t>
            </a:r>
            <a:endParaRPr lang="el-GR" sz="2000" b="1" dirty="0"/>
          </a:p>
          <a:p>
            <a:r>
              <a:rPr lang="el-GR" sz="2000" b="1" dirty="0"/>
              <a:t>Ενότητα: </a:t>
            </a:r>
            <a:r>
              <a:rPr lang="el-GR" sz="2000" b="1" dirty="0" smtClean="0"/>
              <a:t>Φως</a:t>
            </a:r>
            <a:endParaRPr lang="el-GR" sz="2000" b="1" dirty="0"/>
          </a:p>
          <a:p>
            <a:r>
              <a:rPr lang="el-GR" sz="2000" b="1" dirty="0"/>
              <a:t>Δείκτες επιτυχίας: </a:t>
            </a:r>
          </a:p>
          <a:p>
            <a:pPr lvl="1"/>
            <a:r>
              <a:rPr lang="el-GR" sz="2000" b="1" dirty="0" smtClean="0"/>
              <a:t>Να </a:t>
            </a:r>
            <a:r>
              <a:rPr lang="el-GR" sz="2000" b="1" dirty="0"/>
              <a:t>επεξηγούν το φαινόμενο της ανάκλασης του φωτός.</a:t>
            </a:r>
          </a:p>
          <a:p>
            <a:pPr lvl="1"/>
            <a:endParaRPr lang="el-GR" sz="2000" b="1" dirty="0"/>
          </a:p>
          <a:p>
            <a:r>
              <a:rPr lang="el-GR" sz="2000" b="1" dirty="0" smtClean="0"/>
              <a:t>Εικονικά εργαστήρια: </a:t>
            </a:r>
            <a:r>
              <a:rPr lang="en-US" sz="2000" b="1" dirty="0" smtClean="0"/>
              <a:t>Virtual labs </a:t>
            </a:r>
            <a:r>
              <a:rPr lang="en-US" sz="2000" b="1" dirty="0" smtClean="0"/>
              <a:t>light</a:t>
            </a:r>
            <a:endParaRPr lang="el-GR" sz="2000" b="1" dirty="0" smtClean="0"/>
          </a:p>
          <a:p>
            <a:pPr marL="57150" indent="0">
              <a:buNone/>
            </a:pPr>
            <a:r>
              <a:rPr lang="en-AU" sz="2000" b="1" dirty="0">
                <a:hlinkClick r:id="rId2"/>
              </a:rPr>
              <a:t>https</a:t>
            </a:r>
            <a:r>
              <a:rPr lang="el-GR" sz="2000" b="1" dirty="0">
                <a:hlinkClick r:id="rId2"/>
              </a:rPr>
              <a:t>://</a:t>
            </a:r>
            <a:r>
              <a:rPr lang="en-AU" sz="2000" b="1" dirty="0">
                <a:hlinkClick r:id="rId2"/>
              </a:rPr>
              <a:t>www</a:t>
            </a:r>
            <a:r>
              <a:rPr lang="el-GR" sz="2000" b="1" dirty="0">
                <a:hlinkClick r:id="rId2"/>
              </a:rPr>
              <a:t>.</a:t>
            </a:r>
            <a:r>
              <a:rPr lang="en-AU" sz="2000" b="1" dirty="0" err="1">
                <a:hlinkClick r:id="rId2"/>
              </a:rPr>
              <a:t>dropbox</a:t>
            </a:r>
            <a:r>
              <a:rPr lang="el-GR" sz="2000" b="1" dirty="0">
                <a:hlinkClick r:id="rId2"/>
              </a:rPr>
              <a:t>.</a:t>
            </a:r>
            <a:r>
              <a:rPr lang="en-AU" sz="2000" b="1" dirty="0">
                <a:hlinkClick r:id="rId2"/>
              </a:rPr>
              <a:t>com</a:t>
            </a:r>
            <a:r>
              <a:rPr lang="el-GR" sz="2000" b="1" dirty="0">
                <a:hlinkClick r:id="rId2"/>
              </a:rPr>
              <a:t>/</a:t>
            </a:r>
            <a:r>
              <a:rPr lang="en-AU" sz="2000" b="1" dirty="0" err="1">
                <a:hlinkClick r:id="rId2"/>
              </a:rPr>
              <a:t>sh</a:t>
            </a:r>
            <a:r>
              <a:rPr lang="el-GR" sz="2000" b="1" dirty="0">
                <a:hlinkClick r:id="rId2"/>
              </a:rPr>
              <a:t>/</a:t>
            </a:r>
            <a:r>
              <a:rPr lang="en-AU" sz="2000" b="1" dirty="0" err="1">
                <a:hlinkClick r:id="rId2"/>
              </a:rPr>
              <a:t>tqhdxnvhiln</a:t>
            </a:r>
            <a:r>
              <a:rPr lang="el-GR" sz="2000" b="1" dirty="0">
                <a:hlinkClick r:id="rId2"/>
              </a:rPr>
              <a:t>6</a:t>
            </a:r>
            <a:r>
              <a:rPr lang="en-AU" sz="2000" b="1" dirty="0">
                <a:hlinkClick r:id="rId2"/>
              </a:rPr>
              <a:t>l</a:t>
            </a:r>
            <a:r>
              <a:rPr lang="el-GR" sz="2000" b="1" dirty="0">
                <a:hlinkClick r:id="rId2"/>
              </a:rPr>
              <a:t>64/</a:t>
            </a:r>
            <a:r>
              <a:rPr lang="en-AU" sz="2000" b="1" dirty="0" err="1">
                <a:hlinkClick r:id="rId2"/>
              </a:rPr>
              <a:t>AACVz</a:t>
            </a:r>
            <a:r>
              <a:rPr lang="el-GR" sz="2000" b="1" dirty="0">
                <a:hlinkClick r:id="rId2"/>
              </a:rPr>
              <a:t>4</a:t>
            </a:r>
            <a:r>
              <a:rPr lang="en-AU" sz="2000" b="1" dirty="0" err="1">
                <a:hlinkClick r:id="rId2"/>
              </a:rPr>
              <a:t>YZRlOXWSIFJF</a:t>
            </a:r>
            <a:r>
              <a:rPr lang="el-GR" sz="2000" b="1" dirty="0">
                <a:hlinkClick r:id="rId2"/>
              </a:rPr>
              <a:t>-</a:t>
            </a:r>
            <a:r>
              <a:rPr lang="en-AU" sz="2000" b="1" dirty="0" err="1">
                <a:hlinkClick r:id="rId2"/>
              </a:rPr>
              <a:t>cpXmAa</a:t>
            </a:r>
            <a:r>
              <a:rPr lang="el-GR" sz="2000" b="1" dirty="0">
                <a:hlinkClick r:id="rId2"/>
              </a:rPr>
              <a:t>?</a:t>
            </a:r>
            <a:r>
              <a:rPr lang="en-AU" sz="2000" b="1" dirty="0">
                <a:hlinkClick r:id="rId2"/>
              </a:rPr>
              <a:t>dl</a:t>
            </a:r>
            <a:r>
              <a:rPr lang="el-GR" sz="2000" b="1" dirty="0">
                <a:hlinkClick r:id="rId2"/>
              </a:rPr>
              <a:t>=0</a:t>
            </a:r>
            <a:endParaRPr lang="en-US" sz="2000" b="1" dirty="0"/>
          </a:p>
          <a:p>
            <a:pPr marL="57150" indent="0">
              <a:buNone/>
            </a:pPr>
            <a:endParaRPr lang="el-GR" sz="2000" b="1"/>
          </a:p>
          <a:p>
            <a:endParaRPr lang="el-GR" sz="2000" b="1" dirty="0"/>
          </a:p>
          <a:p>
            <a:endParaRPr lang="el-GR" sz="2000" b="1" dirty="0"/>
          </a:p>
        </p:txBody>
      </p:sp>
    </p:spTree>
    <p:extLst>
      <p:ext uri="{BB962C8B-B14F-4D97-AF65-F5344CB8AC3E}">
        <p14:creationId xmlns:p14="http://schemas.microsoft.com/office/powerpoint/2010/main" val="3492008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5</a:t>
            </a:r>
          </a:p>
        </p:txBody>
      </p:sp>
      <p:sp>
        <p:nvSpPr>
          <p:cNvPr id="3" name="Content Placeholder 2"/>
          <p:cNvSpPr>
            <a:spLocks noGrp="1"/>
          </p:cNvSpPr>
          <p:nvPr>
            <p:ph idx="1"/>
          </p:nvPr>
        </p:nvSpPr>
        <p:spPr>
          <a:xfrm>
            <a:off x="1154954" y="2603500"/>
            <a:ext cx="4754527" cy="3416300"/>
          </a:xfrm>
        </p:spPr>
        <p:txBody>
          <a:bodyPr/>
          <a:lstStyle/>
          <a:p>
            <a:r>
              <a:rPr lang="el-GR" dirty="0" smtClean="0"/>
              <a:t>Τα παιδιά συζητούν με τον/την εκπαιδευτικό πώς θα εργαστούν στο εικονικό εργαστήριο, για να απαντήσουν στην Ερώτηση 3 του Φύλλου Εργασίας 3: </a:t>
            </a:r>
          </a:p>
          <a:p>
            <a:pPr marL="0" indent="0" algn="ctr">
              <a:buNone/>
            </a:pPr>
            <a:r>
              <a:rPr lang="el-GR" dirty="0" smtClean="0"/>
              <a:t>«Ποια σχέση υπάρχει μεταξύ των γωνιών που σχηματίζουν η προσπίπτουσα και η ανακλώμενη ακτίνα με τον καθρέφτη;»</a:t>
            </a:r>
          </a:p>
        </p:txBody>
      </p:sp>
      <p:pic>
        <p:nvPicPr>
          <p:cNvPr id="4" name="Picture 3"/>
          <p:cNvPicPr>
            <a:picLocks noChangeAspect="1"/>
          </p:cNvPicPr>
          <p:nvPr/>
        </p:nvPicPr>
        <p:blipFill>
          <a:blip r:embed="rId2"/>
          <a:stretch>
            <a:fillRect/>
          </a:stretch>
        </p:blipFill>
        <p:spPr>
          <a:xfrm>
            <a:off x="7355848" y="131937"/>
            <a:ext cx="4515310" cy="6670032"/>
          </a:xfrm>
          <a:prstGeom prst="rect">
            <a:avLst/>
          </a:prstGeom>
        </p:spPr>
      </p:pic>
    </p:spTree>
    <p:extLst>
      <p:ext uri="{BB962C8B-B14F-4D97-AF65-F5344CB8AC3E}">
        <p14:creationId xmlns:p14="http://schemas.microsoft.com/office/powerpoint/2010/main" val="1206250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5</a:t>
            </a:r>
          </a:p>
        </p:txBody>
      </p:sp>
      <p:sp>
        <p:nvSpPr>
          <p:cNvPr id="3" name="Content Placeholder 2"/>
          <p:cNvSpPr>
            <a:spLocks noGrp="1"/>
          </p:cNvSpPr>
          <p:nvPr>
            <p:ph idx="1"/>
          </p:nvPr>
        </p:nvSpPr>
        <p:spPr>
          <a:xfrm>
            <a:off x="640929" y="2507966"/>
            <a:ext cx="6119303" cy="3416300"/>
          </a:xfrm>
        </p:spPr>
        <p:txBody>
          <a:bodyPr/>
          <a:lstStyle/>
          <a:p>
            <a:r>
              <a:rPr lang="el-GR" dirty="0"/>
              <a:t>Ο/Η εκπαιδευτικός τοποθετεί στο εικονικό εργαστήριο μια πηγή φωτός και ένα καθρέφτη. </a:t>
            </a:r>
            <a:endParaRPr lang="el-GR" dirty="0" smtClean="0"/>
          </a:p>
          <a:p>
            <a:endParaRPr lang="el-GR" dirty="0"/>
          </a:p>
          <a:p>
            <a:pPr marL="0" indent="0">
              <a:buNone/>
            </a:pPr>
            <a:endParaRPr lang="el-GR" dirty="0" smtClean="0"/>
          </a:p>
          <a:p>
            <a:r>
              <a:rPr lang="el-GR" dirty="0" smtClean="0"/>
              <a:t>Για να αλλάξει τη γωνία της προσπίπτουσας ακτίνας με τον καθρέφτη, θα πρέπει να περιστρέφει τον καθρέφτη.</a:t>
            </a:r>
          </a:p>
          <a:p>
            <a:pPr marL="0" indent="0">
              <a:buNone/>
            </a:pPr>
            <a:endParaRPr lang="el-GR" dirty="0"/>
          </a:p>
          <a:p>
            <a:endParaRPr lang="el-GR" dirty="0"/>
          </a:p>
          <a:p>
            <a:endParaRPr lang="el-GR" dirty="0"/>
          </a:p>
        </p:txBody>
      </p:sp>
      <p:pic>
        <p:nvPicPr>
          <p:cNvPr id="4" name="Picture 3"/>
          <p:cNvPicPr>
            <a:picLocks noChangeAspect="1"/>
          </p:cNvPicPr>
          <p:nvPr/>
        </p:nvPicPr>
        <p:blipFill>
          <a:blip r:embed="rId2"/>
          <a:stretch>
            <a:fillRect/>
          </a:stretch>
        </p:blipFill>
        <p:spPr>
          <a:xfrm>
            <a:off x="7812506" y="629987"/>
            <a:ext cx="3838981" cy="2901907"/>
          </a:xfrm>
          <a:prstGeom prst="rect">
            <a:avLst/>
          </a:prstGeom>
        </p:spPr>
      </p:pic>
      <p:pic>
        <p:nvPicPr>
          <p:cNvPr id="5" name="Picture 4"/>
          <p:cNvPicPr>
            <a:picLocks noChangeAspect="1"/>
          </p:cNvPicPr>
          <p:nvPr/>
        </p:nvPicPr>
        <p:blipFill>
          <a:blip r:embed="rId3"/>
          <a:stretch>
            <a:fillRect/>
          </a:stretch>
        </p:blipFill>
        <p:spPr>
          <a:xfrm>
            <a:off x="7812506" y="3737811"/>
            <a:ext cx="3879283" cy="2909462"/>
          </a:xfrm>
          <a:prstGeom prst="rect">
            <a:avLst/>
          </a:prstGeom>
        </p:spPr>
      </p:pic>
    </p:spTree>
    <p:extLst>
      <p:ext uri="{BB962C8B-B14F-4D97-AF65-F5344CB8AC3E}">
        <p14:creationId xmlns:p14="http://schemas.microsoft.com/office/powerpoint/2010/main" val="719202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5</a:t>
            </a:r>
          </a:p>
        </p:txBody>
      </p:sp>
      <p:sp>
        <p:nvSpPr>
          <p:cNvPr id="3" name="Content Placeholder 2"/>
          <p:cNvSpPr>
            <a:spLocks noGrp="1"/>
          </p:cNvSpPr>
          <p:nvPr>
            <p:ph idx="1"/>
          </p:nvPr>
        </p:nvSpPr>
        <p:spPr>
          <a:xfrm>
            <a:off x="583324" y="2603500"/>
            <a:ext cx="5576845" cy="3416300"/>
          </a:xfrm>
        </p:spPr>
        <p:txBody>
          <a:bodyPr/>
          <a:lstStyle/>
          <a:p>
            <a:r>
              <a:rPr lang="el-GR" dirty="0" smtClean="0"/>
              <a:t>Τα </a:t>
            </a:r>
            <a:r>
              <a:rPr lang="el-GR" dirty="0"/>
              <a:t>παιδιά </a:t>
            </a:r>
            <a:r>
              <a:rPr lang="el-GR" dirty="0" smtClean="0"/>
              <a:t>μετρούν με το μοιρογνωμόνιο </a:t>
            </a:r>
            <a:r>
              <a:rPr lang="el-GR" dirty="0"/>
              <a:t>στην οθόνη του ηλεκτρονικού τους </a:t>
            </a:r>
            <a:r>
              <a:rPr lang="el-GR" dirty="0" smtClean="0"/>
              <a:t>υπολογιστή</a:t>
            </a:r>
            <a:r>
              <a:rPr lang="el-GR" dirty="0"/>
              <a:t> </a:t>
            </a:r>
            <a:r>
              <a:rPr lang="el-GR" dirty="0" smtClean="0"/>
              <a:t> τις γωνίες που σχηματίζουν η προσπίπτουσα και η ανακλώμενη ακτίνα με τον καθρέφτη και σημειώνουν τις μετρήσεις τους.</a:t>
            </a:r>
          </a:p>
          <a:p>
            <a:r>
              <a:rPr lang="el-GR" dirty="0" smtClean="0"/>
              <a:t>Στη συνέχεια, ανακοινώνουν τα συμπεράσματά τους.</a:t>
            </a:r>
            <a:endParaRPr lang="el-GR" dirty="0"/>
          </a:p>
        </p:txBody>
      </p:sp>
      <p:pic>
        <p:nvPicPr>
          <p:cNvPr id="4" name="Picture 3"/>
          <p:cNvPicPr>
            <a:picLocks noChangeAspect="1"/>
          </p:cNvPicPr>
          <p:nvPr/>
        </p:nvPicPr>
        <p:blipFill>
          <a:blip r:embed="rId2"/>
          <a:stretch>
            <a:fillRect/>
          </a:stretch>
        </p:blipFill>
        <p:spPr>
          <a:xfrm>
            <a:off x="6300092" y="2346826"/>
            <a:ext cx="5391698" cy="4043773"/>
          </a:xfrm>
          <a:prstGeom prst="rect">
            <a:avLst/>
          </a:prstGeom>
        </p:spPr>
      </p:pic>
      <p:pic>
        <p:nvPicPr>
          <p:cNvPr id="5" name="Picture 4"/>
          <p:cNvPicPr>
            <a:picLocks noChangeAspect="1"/>
          </p:cNvPicPr>
          <p:nvPr/>
        </p:nvPicPr>
        <p:blipFill>
          <a:blip r:embed="rId3"/>
          <a:stretch>
            <a:fillRect/>
          </a:stretch>
        </p:blipFill>
        <p:spPr>
          <a:xfrm>
            <a:off x="795807" y="4836113"/>
            <a:ext cx="4280689" cy="2021887"/>
          </a:xfrm>
          <a:prstGeom prst="rect">
            <a:avLst/>
          </a:prstGeom>
        </p:spPr>
      </p:pic>
    </p:spTree>
    <p:extLst>
      <p:ext uri="{BB962C8B-B14F-4D97-AF65-F5344CB8AC3E}">
        <p14:creationId xmlns:p14="http://schemas.microsoft.com/office/powerpoint/2010/main" val="2118984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Αξιοποίηση εικονικών εργαστηρίων/προσομοιώσεων</a:t>
            </a:r>
          </a:p>
        </p:txBody>
      </p:sp>
      <p:sp>
        <p:nvSpPr>
          <p:cNvPr id="3" name="Content Placeholder 2"/>
          <p:cNvSpPr>
            <a:spLocks noGrp="1"/>
          </p:cNvSpPr>
          <p:nvPr>
            <p:ph idx="1"/>
          </p:nvPr>
        </p:nvSpPr>
        <p:spPr>
          <a:xfrm>
            <a:off x="777922" y="2562556"/>
            <a:ext cx="10604311" cy="3416300"/>
          </a:xfrm>
        </p:spPr>
        <p:txBody>
          <a:bodyPr>
            <a:noAutofit/>
          </a:bodyPr>
          <a:lstStyle/>
          <a:p>
            <a:pPr marL="0" indent="0">
              <a:buNone/>
            </a:pPr>
            <a:r>
              <a:rPr lang="el-GR" b="1" dirty="0" smtClean="0"/>
              <a:t>Εικονικά εργαστήρια ή προσομοιώσεις:</a:t>
            </a:r>
          </a:p>
          <a:p>
            <a:r>
              <a:rPr lang="en-US" b="1" dirty="0" smtClean="0"/>
              <a:t>Virtual </a:t>
            </a:r>
            <a:r>
              <a:rPr lang="en-US" b="1" dirty="0"/>
              <a:t>labs </a:t>
            </a:r>
            <a:r>
              <a:rPr lang="en-US" b="1" dirty="0" smtClean="0"/>
              <a:t>electricity</a:t>
            </a:r>
            <a:endParaRPr lang="el-GR" b="1" dirty="0" smtClean="0"/>
          </a:p>
          <a:p>
            <a:pPr lvl="1"/>
            <a:r>
              <a:rPr lang="en-AU" sz="1800" b="1" dirty="0">
                <a:hlinkClick r:id="rId2"/>
              </a:rPr>
              <a:t>https</a:t>
            </a:r>
            <a:r>
              <a:rPr lang="el-GR" sz="1800" b="1" dirty="0">
                <a:hlinkClick r:id="rId2"/>
              </a:rPr>
              <a:t>://</a:t>
            </a:r>
            <a:r>
              <a:rPr lang="en-AU" sz="1800" b="1" dirty="0">
                <a:hlinkClick r:id="rId2"/>
              </a:rPr>
              <a:t>www</a:t>
            </a:r>
            <a:r>
              <a:rPr lang="el-GR" sz="1800" b="1" dirty="0">
                <a:hlinkClick r:id="rId2"/>
              </a:rPr>
              <a:t>.</a:t>
            </a:r>
            <a:r>
              <a:rPr lang="en-AU" sz="1800" b="1" dirty="0" err="1">
                <a:hlinkClick r:id="rId2"/>
              </a:rPr>
              <a:t>dropbox</a:t>
            </a:r>
            <a:r>
              <a:rPr lang="el-GR" sz="1800" b="1" dirty="0">
                <a:hlinkClick r:id="rId2"/>
              </a:rPr>
              <a:t>.</a:t>
            </a:r>
            <a:r>
              <a:rPr lang="en-AU" sz="1800" b="1" dirty="0">
                <a:hlinkClick r:id="rId2"/>
              </a:rPr>
              <a:t>com</a:t>
            </a:r>
            <a:r>
              <a:rPr lang="el-GR" sz="1800" b="1" dirty="0">
                <a:hlinkClick r:id="rId2"/>
              </a:rPr>
              <a:t>/</a:t>
            </a:r>
            <a:r>
              <a:rPr lang="en-AU" sz="1800" b="1" dirty="0" err="1">
                <a:hlinkClick r:id="rId2"/>
              </a:rPr>
              <a:t>sh</a:t>
            </a:r>
            <a:r>
              <a:rPr lang="el-GR" sz="1800" b="1" dirty="0">
                <a:hlinkClick r:id="rId2"/>
              </a:rPr>
              <a:t>/</a:t>
            </a:r>
            <a:r>
              <a:rPr lang="en-AU" sz="1800" b="1" dirty="0" err="1">
                <a:hlinkClick r:id="rId2"/>
              </a:rPr>
              <a:t>tqhdxnvhiln</a:t>
            </a:r>
            <a:r>
              <a:rPr lang="el-GR" sz="1800" b="1" dirty="0">
                <a:hlinkClick r:id="rId2"/>
              </a:rPr>
              <a:t>6</a:t>
            </a:r>
            <a:r>
              <a:rPr lang="en-AU" sz="1800" b="1" dirty="0">
                <a:hlinkClick r:id="rId2"/>
              </a:rPr>
              <a:t>l</a:t>
            </a:r>
            <a:r>
              <a:rPr lang="el-GR" sz="1800" b="1" dirty="0">
                <a:hlinkClick r:id="rId2"/>
              </a:rPr>
              <a:t>64/</a:t>
            </a:r>
            <a:r>
              <a:rPr lang="en-AU" sz="1800" b="1" dirty="0" err="1">
                <a:hlinkClick r:id="rId2"/>
              </a:rPr>
              <a:t>AACVz</a:t>
            </a:r>
            <a:r>
              <a:rPr lang="el-GR" sz="1800" b="1" dirty="0">
                <a:hlinkClick r:id="rId2"/>
              </a:rPr>
              <a:t>4</a:t>
            </a:r>
            <a:r>
              <a:rPr lang="en-AU" sz="1800" b="1" dirty="0" err="1">
                <a:hlinkClick r:id="rId2"/>
              </a:rPr>
              <a:t>YZRlOXWSIFJF</a:t>
            </a:r>
            <a:r>
              <a:rPr lang="el-GR" sz="1800" b="1" dirty="0">
                <a:hlinkClick r:id="rId2"/>
              </a:rPr>
              <a:t>-</a:t>
            </a:r>
            <a:r>
              <a:rPr lang="en-AU" sz="1800" b="1" dirty="0" err="1">
                <a:hlinkClick r:id="rId2"/>
              </a:rPr>
              <a:t>cpXmAa</a:t>
            </a:r>
            <a:r>
              <a:rPr lang="el-GR" sz="1800" b="1" dirty="0">
                <a:hlinkClick r:id="rId2"/>
              </a:rPr>
              <a:t>?</a:t>
            </a:r>
            <a:r>
              <a:rPr lang="en-AU" sz="1800" b="1" dirty="0">
                <a:hlinkClick r:id="rId2"/>
              </a:rPr>
              <a:t>dl</a:t>
            </a:r>
            <a:r>
              <a:rPr lang="el-GR" sz="1800" b="1" dirty="0" smtClean="0">
                <a:hlinkClick r:id="rId2"/>
              </a:rPr>
              <a:t>=0</a:t>
            </a:r>
            <a:endParaRPr lang="en-US" sz="1800" b="1" dirty="0"/>
          </a:p>
          <a:p>
            <a:r>
              <a:rPr lang="en-US" b="1" dirty="0"/>
              <a:t>Virtual labs </a:t>
            </a:r>
            <a:r>
              <a:rPr lang="en-US" b="1" dirty="0" smtClean="0"/>
              <a:t>light</a:t>
            </a:r>
            <a:endParaRPr lang="el-GR" b="1" dirty="0" smtClean="0"/>
          </a:p>
          <a:p>
            <a:pPr lvl="1"/>
            <a:r>
              <a:rPr lang="en-AU" sz="1800" b="1" dirty="0">
                <a:hlinkClick r:id="rId2"/>
              </a:rPr>
              <a:t>https</a:t>
            </a:r>
            <a:r>
              <a:rPr lang="el-GR" sz="1800" b="1" dirty="0">
                <a:hlinkClick r:id="rId2"/>
              </a:rPr>
              <a:t>://</a:t>
            </a:r>
            <a:r>
              <a:rPr lang="en-AU" sz="1800" b="1" dirty="0">
                <a:hlinkClick r:id="rId2"/>
              </a:rPr>
              <a:t>www</a:t>
            </a:r>
            <a:r>
              <a:rPr lang="el-GR" sz="1800" b="1" dirty="0">
                <a:hlinkClick r:id="rId2"/>
              </a:rPr>
              <a:t>.</a:t>
            </a:r>
            <a:r>
              <a:rPr lang="en-AU" sz="1800" b="1" dirty="0" err="1">
                <a:hlinkClick r:id="rId2"/>
              </a:rPr>
              <a:t>dropbox</a:t>
            </a:r>
            <a:r>
              <a:rPr lang="el-GR" sz="1800" b="1" dirty="0">
                <a:hlinkClick r:id="rId2"/>
              </a:rPr>
              <a:t>.</a:t>
            </a:r>
            <a:r>
              <a:rPr lang="en-AU" sz="1800" b="1" dirty="0">
                <a:hlinkClick r:id="rId2"/>
              </a:rPr>
              <a:t>com</a:t>
            </a:r>
            <a:r>
              <a:rPr lang="el-GR" sz="1800" b="1" dirty="0">
                <a:hlinkClick r:id="rId2"/>
              </a:rPr>
              <a:t>/</a:t>
            </a:r>
            <a:r>
              <a:rPr lang="en-AU" sz="1800" b="1" dirty="0" err="1">
                <a:hlinkClick r:id="rId2"/>
              </a:rPr>
              <a:t>sh</a:t>
            </a:r>
            <a:r>
              <a:rPr lang="el-GR" sz="1800" b="1" dirty="0">
                <a:hlinkClick r:id="rId2"/>
              </a:rPr>
              <a:t>/</a:t>
            </a:r>
            <a:r>
              <a:rPr lang="en-AU" sz="1800" b="1" dirty="0" err="1">
                <a:hlinkClick r:id="rId2"/>
              </a:rPr>
              <a:t>tqhdxnvhiln</a:t>
            </a:r>
            <a:r>
              <a:rPr lang="el-GR" sz="1800" b="1" dirty="0">
                <a:hlinkClick r:id="rId2"/>
              </a:rPr>
              <a:t>6</a:t>
            </a:r>
            <a:r>
              <a:rPr lang="en-AU" sz="1800" b="1" dirty="0">
                <a:hlinkClick r:id="rId2"/>
              </a:rPr>
              <a:t>l</a:t>
            </a:r>
            <a:r>
              <a:rPr lang="el-GR" sz="1800" b="1" dirty="0">
                <a:hlinkClick r:id="rId2"/>
              </a:rPr>
              <a:t>64/</a:t>
            </a:r>
            <a:r>
              <a:rPr lang="en-AU" sz="1800" b="1" dirty="0" err="1">
                <a:hlinkClick r:id="rId2"/>
              </a:rPr>
              <a:t>AACVz</a:t>
            </a:r>
            <a:r>
              <a:rPr lang="el-GR" sz="1800" b="1" dirty="0">
                <a:hlinkClick r:id="rId2"/>
              </a:rPr>
              <a:t>4</a:t>
            </a:r>
            <a:r>
              <a:rPr lang="en-AU" sz="1800" b="1" dirty="0" err="1">
                <a:hlinkClick r:id="rId2"/>
              </a:rPr>
              <a:t>YZRlOXWSIFJF</a:t>
            </a:r>
            <a:r>
              <a:rPr lang="el-GR" sz="1800" b="1" dirty="0">
                <a:hlinkClick r:id="rId2"/>
              </a:rPr>
              <a:t>-</a:t>
            </a:r>
            <a:r>
              <a:rPr lang="en-AU" sz="1800" b="1" dirty="0" err="1">
                <a:hlinkClick r:id="rId2"/>
              </a:rPr>
              <a:t>cpXmAa</a:t>
            </a:r>
            <a:r>
              <a:rPr lang="el-GR" sz="1800" b="1" dirty="0">
                <a:hlinkClick r:id="rId2"/>
              </a:rPr>
              <a:t>?</a:t>
            </a:r>
            <a:r>
              <a:rPr lang="en-AU" sz="1800" b="1" dirty="0">
                <a:hlinkClick r:id="rId2"/>
              </a:rPr>
              <a:t>dl</a:t>
            </a:r>
            <a:r>
              <a:rPr lang="el-GR" sz="1800" b="1" dirty="0" smtClean="0">
                <a:hlinkClick r:id="rId2"/>
              </a:rPr>
              <a:t>=0</a:t>
            </a:r>
            <a:endParaRPr lang="en-US" sz="1800" b="1" dirty="0"/>
          </a:p>
          <a:p>
            <a:r>
              <a:rPr lang="en-US" b="1" dirty="0" err="1"/>
              <a:t>Phet</a:t>
            </a:r>
            <a:r>
              <a:rPr lang="en-US" b="1" dirty="0"/>
              <a:t> simulations </a:t>
            </a:r>
          </a:p>
          <a:p>
            <a:pPr lvl="1"/>
            <a:r>
              <a:rPr lang="en-US" sz="1800" b="1" dirty="0">
                <a:hlinkClick r:id="rId3"/>
              </a:rPr>
              <a:t>https://phet.colorado.edu/</a:t>
            </a:r>
            <a:endParaRPr lang="el-GR" sz="1800" b="1" dirty="0"/>
          </a:p>
          <a:p>
            <a:r>
              <a:rPr lang="en-US" b="1" dirty="0" err="1"/>
              <a:t>Velos</a:t>
            </a:r>
            <a:r>
              <a:rPr lang="en-US" b="1" dirty="0"/>
              <a:t> </a:t>
            </a:r>
            <a:r>
              <a:rPr lang="el-GR" b="1" dirty="0"/>
              <a:t>(θερμομονωτικά υλικά)</a:t>
            </a:r>
          </a:p>
          <a:p>
            <a:pPr lvl="1"/>
            <a:r>
              <a:rPr lang="el-GR" sz="1800" b="1" u="sng" dirty="0">
                <a:hlinkClick r:id="rId4"/>
              </a:rPr>
              <a:t>http://fysed.schools.ac.cy/index.php/el/yliko/pliroforiki-ypostirixi</a:t>
            </a:r>
            <a:endParaRPr lang="el-GR" sz="1800" b="1" dirty="0"/>
          </a:p>
          <a:p>
            <a:endParaRPr lang="el-GR" b="1" dirty="0"/>
          </a:p>
        </p:txBody>
      </p:sp>
    </p:spTree>
    <p:extLst>
      <p:ext uri="{BB962C8B-B14F-4D97-AF65-F5344CB8AC3E}">
        <p14:creationId xmlns:p14="http://schemas.microsoft.com/office/powerpoint/2010/main" val="489274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3065" y="721418"/>
            <a:ext cx="8761413" cy="706964"/>
          </a:xfrm>
        </p:spPr>
        <p:txBody>
          <a:bodyPr/>
          <a:lstStyle/>
          <a:p>
            <a:r>
              <a:rPr lang="el-GR" dirty="0"/>
              <a:t>Αξιοποίηση εικονικών εργαστηρίων/προσομοιώσεων</a:t>
            </a:r>
          </a:p>
        </p:txBody>
      </p:sp>
      <p:sp>
        <p:nvSpPr>
          <p:cNvPr id="3" name="Content Placeholder 2"/>
          <p:cNvSpPr>
            <a:spLocks noGrp="1"/>
          </p:cNvSpPr>
          <p:nvPr>
            <p:ph idx="1"/>
          </p:nvPr>
        </p:nvSpPr>
        <p:spPr>
          <a:xfrm>
            <a:off x="283779" y="2146301"/>
            <a:ext cx="11461531" cy="3416300"/>
          </a:xfrm>
        </p:spPr>
        <p:txBody>
          <a:bodyPr>
            <a:noAutofit/>
          </a:bodyPr>
          <a:lstStyle/>
          <a:p>
            <a:pPr marL="0" indent="0">
              <a:buNone/>
            </a:pPr>
            <a:r>
              <a:rPr lang="el-GR" sz="2400" b="1" dirty="0" smtClean="0"/>
              <a:t>Εκτέλεση εικονικών πειραμάτων:</a:t>
            </a:r>
          </a:p>
          <a:p>
            <a:r>
              <a:rPr lang="el-GR" sz="2400" b="1" dirty="0" smtClean="0"/>
              <a:t>Από </a:t>
            </a:r>
            <a:r>
              <a:rPr lang="el-GR" sz="2400" b="1" dirty="0"/>
              <a:t>τον/την </a:t>
            </a:r>
            <a:r>
              <a:rPr lang="el-GR" sz="2400" b="1" dirty="0" smtClean="0"/>
              <a:t>εκπαιδευτικό κατά τη διάρκεια του μαθήματος: </a:t>
            </a:r>
            <a:r>
              <a:rPr lang="el-GR" sz="2400" dirty="0" smtClean="0"/>
              <a:t>Ο/Η εκπαιδευτικός συζητά τις οδηγίες με τα παιδιά και εκτελεί τα διάφορα πειράματα κάνοντας κοινοποίηση της οθόνης του (οδηγίες στις επόμενες διαφάνειες).</a:t>
            </a:r>
          </a:p>
          <a:p>
            <a:r>
              <a:rPr lang="el-GR" sz="2400" b="1" dirty="0" smtClean="0"/>
              <a:t>Από τα παιδιά κατά τη διάρκεια του μαθήματος: </a:t>
            </a:r>
            <a:r>
              <a:rPr lang="el-GR" sz="2400" dirty="0" smtClean="0"/>
              <a:t>Το πείραμα εκτελείται από το κάθε παιδί με τη βοήθεια γραπτών ή προφορικών οδηγιών στην ατομική </a:t>
            </a:r>
            <a:r>
              <a:rPr lang="el-GR" sz="2400" dirty="0" smtClean="0"/>
              <a:t>του </a:t>
            </a:r>
            <a:r>
              <a:rPr lang="el-GR" sz="2400" dirty="0" smtClean="0"/>
              <a:t>συσκευή. </a:t>
            </a:r>
          </a:p>
          <a:p>
            <a:r>
              <a:rPr lang="el-GR" sz="2400" b="1" dirty="0"/>
              <a:t>Από </a:t>
            </a:r>
            <a:r>
              <a:rPr lang="el-GR" sz="2400" b="1" dirty="0" smtClean="0"/>
              <a:t>τα παιδιά πριν από το μάθημα: </a:t>
            </a:r>
            <a:r>
              <a:rPr lang="el-GR" sz="2400" dirty="0" smtClean="0"/>
              <a:t>Το πείραμα εκτελείται από τα παιδιά με τη βοήθεια γραπτών οδηγιών και παρουσιάζουν στο μάθημα τις παρατηρήσεις και τα συμπεράσματά τους για σκοπούς συζήτησης. </a:t>
            </a:r>
            <a:endParaRPr lang="el-GR" sz="2400" dirty="0"/>
          </a:p>
          <a:p>
            <a:pPr marL="0" indent="0">
              <a:buNone/>
            </a:pPr>
            <a:endParaRPr lang="el-GR" sz="2400" dirty="0"/>
          </a:p>
        </p:txBody>
      </p:sp>
    </p:spTree>
    <p:extLst>
      <p:ext uri="{BB962C8B-B14F-4D97-AF65-F5344CB8AC3E}">
        <p14:creationId xmlns:p14="http://schemas.microsoft.com/office/powerpoint/2010/main" val="3650865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a:t>
            </a:r>
            <a:r>
              <a:rPr lang="el-GR" dirty="0" smtClean="0"/>
              <a:t>οινοποίηση οθόνης </a:t>
            </a:r>
            <a:r>
              <a:rPr lang="el-GR" dirty="0"/>
              <a:t>στα </a:t>
            </a:r>
            <a:r>
              <a:rPr lang="el-GR" dirty="0" smtClean="0"/>
              <a:t>παιδιά (1)</a:t>
            </a:r>
            <a:endParaRPr lang="el-GR" dirty="0"/>
          </a:p>
        </p:txBody>
      </p:sp>
      <p:sp>
        <p:nvSpPr>
          <p:cNvPr id="6" name="Content Placeholder 2"/>
          <p:cNvSpPr>
            <a:spLocks noGrp="1"/>
          </p:cNvSpPr>
          <p:nvPr>
            <p:ph idx="1"/>
          </p:nvPr>
        </p:nvSpPr>
        <p:spPr>
          <a:xfrm>
            <a:off x="8407018" y="2634785"/>
            <a:ext cx="3484729" cy="3602242"/>
          </a:xfrm>
        </p:spPr>
        <p:txBody>
          <a:bodyPr>
            <a:normAutofit/>
          </a:bodyPr>
          <a:lstStyle/>
          <a:p>
            <a:r>
              <a:rPr lang="el-GR" dirty="0" smtClean="0"/>
              <a:t>Αφού ξεκινήσει η τηλεδιάσκεψη, ο/η εκπαιδευτικός πατά το εικονίδιο που φαίνεται στην εικόνα, για να κάνει κοινοποίηση (</a:t>
            </a:r>
            <a:r>
              <a:rPr lang="en-US" dirty="0" smtClean="0"/>
              <a:t>share</a:t>
            </a:r>
            <a:r>
              <a:rPr lang="el-GR" dirty="0" smtClean="0"/>
              <a:t>)</a:t>
            </a:r>
            <a:r>
              <a:rPr lang="en-US" dirty="0" smtClean="0"/>
              <a:t> </a:t>
            </a:r>
            <a:r>
              <a:rPr lang="el-GR" dirty="0" smtClean="0"/>
              <a:t>την οθόνη του στα παιδιά.  </a:t>
            </a:r>
            <a:endParaRPr lang="el-GR" dirty="0"/>
          </a:p>
        </p:txBody>
      </p:sp>
      <p:grpSp>
        <p:nvGrpSpPr>
          <p:cNvPr id="5" name="Group 4"/>
          <p:cNvGrpSpPr/>
          <p:nvPr/>
        </p:nvGrpSpPr>
        <p:grpSpPr>
          <a:xfrm>
            <a:off x="723332" y="2634786"/>
            <a:ext cx="7446121" cy="3990946"/>
            <a:chOff x="723332" y="2634786"/>
            <a:chExt cx="7446121" cy="3990946"/>
          </a:xfrm>
        </p:grpSpPr>
        <p:pic>
          <p:nvPicPr>
            <p:cNvPr id="4" name="Picture 3"/>
            <p:cNvPicPr>
              <a:picLocks noChangeAspect="1"/>
            </p:cNvPicPr>
            <p:nvPr/>
          </p:nvPicPr>
          <p:blipFill>
            <a:blip r:embed="rId2"/>
            <a:stretch>
              <a:fillRect/>
            </a:stretch>
          </p:blipFill>
          <p:spPr>
            <a:xfrm>
              <a:off x="723332" y="2634786"/>
              <a:ext cx="7446121" cy="3990946"/>
            </a:xfrm>
            <a:prstGeom prst="rect">
              <a:avLst/>
            </a:prstGeom>
          </p:spPr>
        </p:pic>
        <p:sp>
          <p:nvSpPr>
            <p:cNvPr id="7" name="Oval 6"/>
            <p:cNvSpPr/>
            <p:nvPr/>
          </p:nvSpPr>
          <p:spPr>
            <a:xfrm>
              <a:off x="4121623" y="5199797"/>
              <a:ext cx="518615" cy="914400"/>
            </a:xfrm>
            <a:prstGeom prst="ellipse">
              <a:avLst/>
            </a:prstGeom>
            <a:noFill/>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 name="Oval 2"/>
            <p:cNvSpPr/>
            <p:nvPr/>
          </p:nvSpPr>
          <p:spPr>
            <a:xfrm>
              <a:off x="4312693" y="4476466"/>
              <a:ext cx="573206" cy="504967"/>
            </a:xfrm>
            <a:prstGeom prst="ellipse">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3086025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a:t>
            </a:r>
            <a:r>
              <a:rPr lang="el-GR" dirty="0"/>
              <a:t>οινοποίηση οθόνης στα </a:t>
            </a:r>
            <a:r>
              <a:rPr lang="el-GR" dirty="0" smtClean="0"/>
              <a:t>παιδιά (2)</a:t>
            </a:r>
            <a:endParaRPr lang="el-GR" dirty="0"/>
          </a:p>
        </p:txBody>
      </p:sp>
      <p:sp>
        <p:nvSpPr>
          <p:cNvPr id="5" name="Content Placeholder 2"/>
          <p:cNvSpPr>
            <a:spLocks noGrp="1"/>
          </p:cNvSpPr>
          <p:nvPr>
            <p:ph idx="1"/>
          </p:nvPr>
        </p:nvSpPr>
        <p:spPr>
          <a:xfrm>
            <a:off x="8407018" y="2634785"/>
            <a:ext cx="3484729" cy="3602242"/>
          </a:xfrm>
        </p:spPr>
        <p:txBody>
          <a:bodyPr>
            <a:normAutofit/>
          </a:bodyPr>
          <a:lstStyle/>
          <a:p>
            <a:r>
              <a:rPr lang="el-GR" dirty="0" smtClean="0"/>
              <a:t>Ακολούθως, εμφανίζεται η διπλανή οθόνη και ο/η εκπαιδευτικός πατά το κουμπί «Συμπερίληψη ήχου συστήματος», ώστε τα παιδιά να ακούνε τον ήχο των εικονικών </a:t>
            </a:r>
            <a:r>
              <a:rPr lang="el-GR" dirty="0" smtClean="0"/>
              <a:t>εργαστηρίων </a:t>
            </a:r>
            <a:r>
              <a:rPr lang="el-GR" dirty="0" smtClean="0"/>
              <a:t>και των προσομοιώσεων που θα αξιοποιηθούν.  </a:t>
            </a:r>
            <a:endParaRPr lang="el-GR" dirty="0"/>
          </a:p>
        </p:txBody>
      </p:sp>
      <p:grpSp>
        <p:nvGrpSpPr>
          <p:cNvPr id="7" name="Group 6"/>
          <p:cNvGrpSpPr/>
          <p:nvPr/>
        </p:nvGrpSpPr>
        <p:grpSpPr>
          <a:xfrm>
            <a:off x="464021" y="2473056"/>
            <a:ext cx="7697339" cy="4077724"/>
            <a:chOff x="464021" y="2473056"/>
            <a:chExt cx="7697339" cy="4077724"/>
          </a:xfrm>
        </p:grpSpPr>
        <p:pic>
          <p:nvPicPr>
            <p:cNvPr id="4" name="Picture 3"/>
            <p:cNvPicPr>
              <a:picLocks noChangeAspect="1"/>
            </p:cNvPicPr>
            <p:nvPr/>
          </p:nvPicPr>
          <p:blipFill>
            <a:blip r:embed="rId2"/>
            <a:stretch>
              <a:fillRect/>
            </a:stretch>
          </p:blipFill>
          <p:spPr>
            <a:xfrm>
              <a:off x="464021" y="2473056"/>
              <a:ext cx="7697339" cy="4077724"/>
            </a:xfrm>
            <a:prstGeom prst="rect">
              <a:avLst/>
            </a:prstGeom>
          </p:spPr>
        </p:pic>
        <p:sp>
          <p:nvSpPr>
            <p:cNvPr id="6" name="Oval 5"/>
            <p:cNvSpPr/>
            <p:nvPr/>
          </p:nvSpPr>
          <p:spPr>
            <a:xfrm>
              <a:off x="1086713" y="5213444"/>
              <a:ext cx="1629190" cy="491319"/>
            </a:xfrm>
            <a:prstGeom prst="ellipse">
              <a:avLst/>
            </a:prstGeom>
            <a:noFill/>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 name="Rectangle 2"/>
            <p:cNvSpPr/>
            <p:nvPr/>
          </p:nvSpPr>
          <p:spPr>
            <a:xfrm>
              <a:off x="4176215" y="4435522"/>
              <a:ext cx="655092" cy="286603"/>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1191162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a:t>
            </a:r>
            <a:r>
              <a:rPr lang="el-GR" dirty="0"/>
              <a:t>οινοποίηση οθόνης στα </a:t>
            </a:r>
            <a:r>
              <a:rPr lang="el-GR" dirty="0" smtClean="0"/>
              <a:t>παιδιά (3)</a:t>
            </a:r>
            <a:endParaRPr lang="el-GR" dirty="0"/>
          </a:p>
        </p:txBody>
      </p:sp>
      <p:sp>
        <p:nvSpPr>
          <p:cNvPr id="6" name="Content Placeholder 2"/>
          <p:cNvSpPr>
            <a:spLocks noGrp="1"/>
          </p:cNvSpPr>
          <p:nvPr>
            <p:ph idx="1"/>
          </p:nvPr>
        </p:nvSpPr>
        <p:spPr>
          <a:xfrm>
            <a:off x="8407018" y="2634785"/>
            <a:ext cx="3484729" cy="3602242"/>
          </a:xfrm>
        </p:spPr>
        <p:txBody>
          <a:bodyPr>
            <a:normAutofit fontScale="92500"/>
          </a:bodyPr>
          <a:lstStyle/>
          <a:p>
            <a:r>
              <a:rPr lang="el-GR" dirty="0" smtClean="0"/>
              <a:t>Τέλος, ο/η εκπαιδευτικός επιλέγει την «Οθόνη», ώστε τα παιδιά να βλέπουν ότι υπάρχει στην οθόνη του ηλεκτρονικού του/της υπολογιστή.</a:t>
            </a:r>
          </a:p>
          <a:p>
            <a:r>
              <a:rPr lang="el-GR" dirty="0" smtClean="0"/>
              <a:t>Τονίζεται ότι είναι σημαντικό ο/η εκπαιδευτικός να έχει ήδη ανοικτά όλα τα εικονικά εργαστήρια ή τις προσομοιώσεις που θα χρησιμοποιήσει, πριν από την έναρξη του </a:t>
            </a:r>
            <a:r>
              <a:rPr lang="el-GR" dirty="0" smtClean="0"/>
              <a:t>μαθήματος. </a:t>
            </a:r>
            <a:endParaRPr lang="el-GR" dirty="0" smtClean="0"/>
          </a:p>
          <a:p>
            <a:pPr marL="0" indent="0">
              <a:buNone/>
            </a:pPr>
            <a:endParaRPr lang="el-GR" dirty="0"/>
          </a:p>
        </p:txBody>
      </p:sp>
      <p:grpSp>
        <p:nvGrpSpPr>
          <p:cNvPr id="7" name="Group 6"/>
          <p:cNvGrpSpPr/>
          <p:nvPr/>
        </p:nvGrpSpPr>
        <p:grpSpPr>
          <a:xfrm>
            <a:off x="450373" y="2473056"/>
            <a:ext cx="7697339" cy="4077724"/>
            <a:chOff x="450373" y="2473056"/>
            <a:chExt cx="7697339" cy="4077724"/>
          </a:xfrm>
        </p:grpSpPr>
        <p:pic>
          <p:nvPicPr>
            <p:cNvPr id="4" name="Picture 3"/>
            <p:cNvPicPr>
              <a:picLocks noChangeAspect="1"/>
            </p:cNvPicPr>
            <p:nvPr/>
          </p:nvPicPr>
          <p:blipFill>
            <a:blip r:embed="rId2"/>
            <a:stretch>
              <a:fillRect/>
            </a:stretch>
          </p:blipFill>
          <p:spPr>
            <a:xfrm>
              <a:off x="450373" y="2473056"/>
              <a:ext cx="7697339" cy="4077724"/>
            </a:xfrm>
            <a:prstGeom prst="rect">
              <a:avLst/>
            </a:prstGeom>
          </p:spPr>
        </p:pic>
        <p:sp>
          <p:nvSpPr>
            <p:cNvPr id="5" name="Oval 4"/>
            <p:cNvSpPr/>
            <p:nvPr/>
          </p:nvSpPr>
          <p:spPr>
            <a:xfrm>
              <a:off x="1045769" y="5513697"/>
              <a:ext cx="1042338" cy="1023583"/>
            </a:xfrm>
            <a:prstGeom prst="ellipse">
              <a:avLst/>
            </a:prstGeom>
            <a:noFill/>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el-GR"/>
            </a:p>
          </p:txBody>
        </p:sp>
        <p:sp>
          <p:nvSpPr>
            <p:cNvPr id="3" name="Rectangle 2"/>
            <p:cNvSpPr/>
            <p:nvPr/>
          </p:nvSpPr>
          <p:spPr>
            <a:xfrm>
              <a:off x="4121624" y="4421875"/>
              <a:ext cx="750627" cy="313898"/>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pSp>
    </p:spTree>
    <p:extLst>
      <p:ext uri="{BB962C8B-B14F-4D97-AF65-F5344CB8AC3E}">
        <p14:creationId xmlns:p14="http://schemas.microsoft.com/office/powerpoint/2010/main" val="39103863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Παράδειγμα 1</a:t>
            </a:r>
            <a:endParaRPr lang="el-GR" dirty="0"/>
          </a:p>
        </p:txBody>
      </p:sp>
      <p:sp>
        <p:nvSpPr>
          <p:cNvPr id="3" name="Content Placeholder 2"/>
          <p:cNvSpPr>
            <a:spLocks noGrp="1"/>
          </p:cNvSpPr>
          <p:nvPr>
            <p:ph idx="1"/>
          </p:nvPr>
        </p:nvSpPr>
        <p:spPr>
          <a:xfrm>
            <a:off x="1437300" y="2614968"/>
            <a:ext cx="8825659" cy="3416300"/>
          </a:xfrm>
        </p:spPr>
        <p:txBody>
          <a:bodyPr>
            <a:normAutofit fontScale="92500" lnSpcReduction="20000"/>
          </a:bodyPr>
          <a:lstStyle/>
          <a:p>
            <a:r>
              <a:rPr lang="el-GR" sz="2400" b="1" dirty="0" smtClean="0"/>
              <a:t>Τάξη: Δ’ </a:t>
            </a:r>
          </a:p>
          <a:p>
            <a:r>
              <a:rPr lang="el-GR" sz="2400" b="1" dirty="0" smtClean="0"/>
              <a:t>Ενότητα: Ηλεκτρισμός-Ηλεκτρικά κυκλώματα</a:t>
            </a:r>
          </a:p>
          <a:p>
            <a:r>
              <a:rPr lang="el-GR" sz="2400" b="1" dirty="0" smtClean="0"/>
              <a:t>Δείκτης επιτυχίας: </a:t>
            </a:r>
          </a:p>
          <a:p>
            <a:pPr marL="457200" lvl="1" indent="0">
              <a:buNone/>
            </a:pPr>
            <a:r>
              <a:rPr lang="el-GR" sz="2400" b="1" dirty="0" smtClean="0"/>
              <a:t>Να </a:t>
            </a:r>
            <a:r>
              <a:rPr lang="el-GR" sz="2400" b="1" dirty="0"/>
              <a:t>κατασκευάζουν απλά ηλεκτρικά κυκλώματα με τη χρήση μπαταρίας, ενός ή περισσότερων καλωδίων και ηλεκτρικής </a:t>
            </a:r>
            <a:r>
              <a:rPr lang="el-GR" sz="2400" b="1" dirty="0" smtClean="0"/>
              <a:t>συσκευής</a:t>
            </a:r>
            <a:endParaRPr lang="en-US" sz="2400" b="1" dirty="0"/>
          </a:p>
          <a:p>
            <a:pPr lvl="1"/>
            <a:endParaRPr lang="en-US" sz="2400" b="1" dirty="0" smtClean="0"/>
          </a:p>
          <a:p>
            <a:r>
              <a:rPr lang="el-GR" sz="2400" b="1" dirty="0" smtClean="0"/>
              <a:t>Εικονικό εργαστήριο: </a:t>
            </a:r>
            <a:r>
              <a:rPr lang="en-US" sz="2400" b="1" dirty="0" err="1" smtClean="0"/>
              <a:t>Phet</a:t>
            </a:r>
            <a:r>
              <a:rPr lang="en-US" sz="2400" b="1" dirty="0" smtClean="0"/>
              <a:t> </a:t>
            </a:r>
            <a:r>
              <a:rPr lang="en-US" sz="2400" b="1" dirty="0"/>
              <a:t>simulations </a:t>
            </a:r>
            <a:endParaRPr lang="el-GR" sz="2400" b="1" dirty="0" smtClean="0"/>
          </a:p>
          <a:p>
            <a:pPr marL="0" lvl="1" indent="361950">
              <a:buNone/>
            </a:pPr>
            <a:r>
              <a:rPr lang="en-US" sz="2400" b="1" dirty="0" smtClean="0">
                <a:hlinkClick r:id="rId2"/>
              </a:rPr>
              <a:t>https</a:t>
            </a:r>
            <a:r>
              <a:rPr lang="en-US" sz="2400" b="1" dirty="0">
                <a:hlinkClick r:id="rId2"/>
              </a:rPr>
              <a:t>://phet.colorado.edu/</a:t>
            </a:r>
            <a:endParaRPr lang="el-GR" sz="2400" b="1" dirty="0"/>
          </a:p>
          <a:p>
            <a:endParaRPr lang="en-US" sz="2400" b="1" dirty="0"/>
          </a:p>
          <a:p>
            <a:pPr marL="57150" indent="0">
              <a:buNone/>
            </a:pPr>
            <a:endParaRPr lang="el-GR" dirty="0" smtClean="0"/>
          </a:p>
          <a:p>
            <a:pPr marL="457200" lvl="1" indent="0">
              <a:buNone/>
            </a:pPr>
            <a:endParaRPr lang="el-GR" dirty="0"/>
          </a:p>
        </p:txBody>
      </p:sp>
    </p:spTree>
    <p:extLst>
      <p:ext uri="{BB962C8B-B14F-4D97-AF65-F5344CB8AC3E}">
        <p14:creationId xmlns:p14="http://schemas.microsoft.com/office/powerpoint/2010/main" val="2448679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a:t>
            </a:r>
            <a:r>
              <a:rPr lang="el-GR" dirty="0" smtClean="0"/>
              <a:t>1</a:t>
            </a:r>
            <a:endParaRPr lang="el-GR" dirty="0"/>
          </a:p>
        </p:txBody>
      </p:sp>
      <p:sp>
        <p:nvSpPr>
          <p:cNvPr id="3" name="Content Placeholder 2"/>
          <p:cNvSpPr>
            <a:spLocks noGrp="1"/>
          </p:cNvSpPr>
          <p:nvPr>
            <p:ph idx="1"/>
          </p:nvPr>
        </p:nvSpPr>
        <p:spPr>
          <a:xfrm>
            <a:off x="268014" y="2289597"/>
            <a:ext cx="4682358" cy="3416300"/>
          </a:xfrm>
        </p:spPr>
        <p:txBody>
          <a:bodyPr>
            <a:noAutofit/>
          </a:bodyPr>
          <a:lstStyle/>
          <a:p>
            <a:r>
              <a:rPr lang="el-GR" dirty="0" smtClean="0"/>
              <a:t>Ο/Η εκπαιδευτικός αφήνει χρόνο στα παιδιά, για να συνδέσουν μια μπαταρία, μια ηλεκτρική συσκευή και τα καλώδια με τον κατάλληλο τρόπο τρόπο, ώστε να λειτουργήσει η συσκευή (η εργασία αυτή γίνεται στις δικές τους συσκευές). Για να γίνει αυτό θα πρέπει να δοθούν οδηγίες στους μαθητές, ώστε να κατεβάσουν και να ανοίξουν το εικονικό εργαστήριο πριν από το μάθημα.</a:t>
            </a:r>
          </a:p>
          <a:p>
            <a:r>
              <a:rPr lang="el-GR" dirty="0" smtClean="0"/>
              <a:t>Εναλλακτικά, τα παιδιά δίνουν οδηγίες στον/στην εκπαιδευτικό για τον τρόπο που θα συνδέσει τα αντικείμενα και το κάνει στην δική του συσκευή (κοινοποίηση οθόνης).</a:t>
            </a:r>
            <a:endParaRPr lang="el-GR" dirty="0"/>
          </a:p>
        </p:txBody>
      </p:sp>
      <p:pic>
        <p:nvPicPr>
          <p:cNvPr id="4" name="Picture 3"/>
          <p:cNvPicPr>
            <a:picLocks noChangeAspect="1"/>
          </p:cNvPicPr>
          <p:nvPr/>
        </p:nvPicPr>
        <p:blipFill>
          <a:blip r:embed="rId2"/>
          <a:stretch>
            <a:fillRect/>
          </a:stretch>
        </p:blipFill>
        <p:spPr>
          <a:xfrm>
            <a:off x="5244500" y="2825087"/>
            <a:ext cx="6715487" cy="2552085"/>
          </a:xfrm>
          <a:prstGeom prst="rect">
            <a:avLst/>
          </a:prstGeom>
        </p:spPr>
      </p:pic>
    </p:spTree>
    <p:extLst>
      <p:ext uri="{BB962C8B-B14F-4D97-AF65-F5344CB8AC3E}">
        <p14:creationId xmlns:p14="http://schemas.microsoft.com/office/powerpoint/2010/main" val="386187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Παράδειγμα </a:t>
            </a:r>
            <a:r>
              <a:rPr lang="el-GR" dirty="0" smtClean="0"/>
              <a:t>2</a:t>
            </a:r>
            <a:endParaRPr lang="el-GR" dirty="0"/>
          </a:p>
        </p:txBody>
      </p:sp>
      <p:sp>
        <p:nvSpPr>
          <p:cNvPr id="5" name="Content Placeholder 4"/>
          <p:cNvSpPr>
            <a:spLocks noGrp="1"/>
          </p:cNvSpPr>
          <p:nvPr>
            <p:ph idx="1"/>
          </p:nvPr>
        </p:nvSpPr>
        <p:spPr/>
        <p:txBody>
          <a:bodyPr>
            <a:normAutofit fontScale="92500" lnSpcReduction="10000"/>
          </a:bodyPr>
          <a:lstStyle/>
          <a:p>
            <a:r>
              <a:rPr lang="el-GR" sz="2400" b="1" dirty="0"/>
              <a:t>Τάξη: Δ’ </a:t>
            </a:r>
          </a:p>
          <a:p>
            <a:r>
              <a:rPr lang="el-GR" sz="2400" b="1" dirty="0"/>
              <a:t>Ενότητα: Ηλεκτρισμός-Ηλεκτρικά κυκλώματα</a:t>
            </a:r>
          </a:p>
          <a:p>
            <a:r>
              <a:rPr lang="el-GR" sz="2400" b="1" dirty="0" smtClean="0"/>
              <a:t>Δείκτης </a:t>
            </a:r>
            <a:r>
              <a:rPr lang="el-GR" sz="2400" b="1" dirty="0"/>
              <a:t>επιτυχίας: </a:t>
            </a:r>
          </a:p>
          <a:p>
            <a:pPr marL="457200" lvl="1" indent="0">
              <a:buNone/>
            </a:pPr>
            <a:r>
              <a:rPr lang="el-GR" sz="2400" b="1" dirty="0" smtClean="0"/>
              <a:t>Να </a:t>
            </a:r>
            <a:r>
              <a:rPr lang="el-GR" sz="2400" b="1" dirty="0"/>
              <a:t>διακρίνουν τα κλειστά και τα ανοικτά κυκλώματα</a:t>
            </a:r>
            <a:r>
              <a:rPr lang="el-GR" sz="2400" b="1" dirty="0" smtClean="0"/>
              <a:t>.</a:t>
            </a:r>
          </a:p>
          <a:p>
            <a:pPr lvl="1"/>
            <a:endParaRPr lang="el-GR" sz="2400" b="1" dirty="0"/>
          </a:p>
          <a:p>
            <a:r>
              <a:rPr lang="el-GR" sz="2400" b="1" dirty="0" smtClean="0"/>
              <a:t>Εικονικό εργαστήριο: </a:t>
            </a:r>
            <a:r>
              <a:rPr lang="en-US" sz="2400" b="1" dirty="0" smtClean="0"/>
              <a:t>Virtual Labs Electricity</a:t>
            </a:r>
            <a:endParaRPr lang="el-GR" sz="2400" b="1" dirty="0" smtClean="0"/>
          </a:p>
          <a:p>
            <a:pPr marL="0" indent="0">
              <a:buNone/>
            </a:pPr>
            <a:r>
              <a:rPr lang="en-AU" sz="2400" b="1" dirty="0">
                <a:hlinkClick r:id="rId2"/>
              </a:rPr>
              <a:t>https</a:t>
            </a:r>
            <a:r>
              <a:rPr lang="el-GR" sz="2400" b="1" dirty="0">
                <a:hlinkClick r:id="rId2"/>
              </a:rPr>
              <a:t>://</a:t>
            </a:r>
            <a:r>
              <a:rPr lang="en-AU" sz="2400" b="1" dirty="0">
                <a:hlinkClick r:id="rId2"/>
              </a:rPr>
              <a:t>www</a:t>
            </a:r>
            <a:r>
              <a:rPr lang="el-GR" sz="2400" b="1" dirty="0">
                <a:hlinkClick r:id="rId2"/>
              </a:rPr>
              <a:t>.</a:t>
            </a:r>
            <a:r>
              <a:rPr lang="en-AU" sz="2400" b="1" dirty="0" err="1">
                <a:hlinkClick r:id="rId2"/>
              </a:rPr>
              <a:t>dropbox</a:t>
            </a:r>
            <a:r>
              <a:rPr lang="el-GR" sz="2400" b="1" dirty="0">
                <a:hlinkClick r:id="rId2"/>
              </a:rPr>
              <a:t>.</a:t>
            </a:r>
            <a:r>
              <a:rPr lang="en-AU" sz="2400" b="1" dirty="0">
                <a:hlinkClick r:id="rId2"/>
              </a:rPr>
              <a:t>com</a:t>
            </a:r>
            <a:r>
              <a:rPr lang="el-GR" sz="2400" b="1" dirty="0">
                <a:hlinkClick r:id="rId2"/>
              </a:rPr>
              <a:t>/</a:t>
            </a:r>
            <a:r>
              <a:rPr lang="en-AU" sz="2400" b="1" dirty="0" err="1">
                <a:hlinkClick r:id="rId2"/>
              </a:rPr>
              <a:t>sh</a:t>
            </a:r>
            <a:r>
              <a:rPr lang="el-GR" sz="2400" b="1" dirty="0">
                <a:hlinkClick r:id="rId2"/>
              </a:rPr>
              <a:t>/</a:t>
            </a:r>
            <a:r>
              <a:rPr lang="en-AU" sz="2400" b="1" dirty="0" err="1">
                <a:hlinkClick r:id="rId2"/>
              </a:rPr>
              <a:t>tqhdxnvhiln</a:t>
            </a:r>
            <a:r>
              <a:rPr lang="el-GR" sz="2400" b="1" dirty="0">
                <a:hlinkClick r:id="rId2"/>
              </a:rPr>
              <a:t>6</a:t>
            </a:r>
            <a:r>
              <a:rPr lang="en-AU" sz="2400" b="1" dirty="0">
                <a:hlinkClick r:id="rId2"/>
              </a:rPr>
              <a:t>l</a:t>
            </a:r>
            <a:r>
              <a:rPr lang="el-GR" sz="2400" b="1" dirty="0">
                <a:hlinkClick r:id="rId2"/>
              </a:rPr>
              <a:t>64/</a:t>
            </a:r>
            <a:r>
              <a:rPr lang="en-AU" sz="2400" b="1" dirty="0" err="1">
                <a:hlinkClick r:id="rId2"/>
              </a:rPr>
              <a:t>AACVz</a:t>
            </a:r>
            <a:r>
              <a:rPr lang="el-GR" sz="2400" b="1" dirty="0">
                <a:hlinkClick r:id="rId2"/>
              </a:rPr>
              <a:t>4</a:t>
            </a:r>
            <a:r>
              <a:rPr lang="en-AU" sz="2400" b="1" dirty="0" err="1">
                <a:hlinkClick r:id="rId2"/>
              </a:rPr>
              <a:t>YZRlOXWSIFJF</a:t>
            </a:r>
            <a:r>
              <a:rPr lang="el-GR" sz="2400" b="1" dirty="0">
                <a:hlinkClick r:id="rId2"/>
              </a:rPr>
              <a:t>-</a:t>
            </a:r>
            <a:r>
              <a:rPr lang="en-AU" sz="2400" b="1" dirty="0" err="1">
                <a:hlinkClick r:id="rId2"/>
              </a:rPr>
              <a:t>cpXmAa</a:t>
            </a:r>
            <a:r>
              <a:rPr lang="el-GR" sz="2400" b="1" dirty="0">
                <a:hlinkClick r:id="rId2"/>
              </a:rPr>
              <a:t>?</a:t>
            </a:r>
            <a:r>
              <a:rPr lang="en-AU" sz="2400" b="1" dirty="0">
                <a:hlinkClick r:id="rId2"/>
              </a:rPr>
              <a:t>dl</a:t>
            </a:r>
            <a:r>
              <a:rPr lang="el-GR" sz="2400" b="1" dirty="0">
                <a:hlinkClick r:id="rId2"/>
              </a:rPr>
              <a:t>=0</a:t>
            </a:r>
            <a:endParaRPr lang="en-US" sz="2400" b="1" dirty="0"/>
          </a:p>
          <a:p>
            <a:pPr marL="0" indent="0">
              <a:buNone/>
            </a:pPr>
            <a:endParaRPr lang="el-GR" sz="2400" b="1" dirty="0"/>
          </a:p>
        </p:txBody>
      </p:sp>
    </p:spTree>
    <p:extLst>
      <p:ext uri="{BB962C8B-B14F-4D97-AF65-F5344CB8AC3E}">
        <p14:creationId xmlns:p14="http://schemas.microsoft.com/office/powerpoint/2010/main" val="12904593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7C39BD1DB4E714C9119E5022A73D174" ma:contentTypeVersion="2" ma:contentTypeDescription="Create a new document." ma:contentTypeScope="" ma:versionID="d656779bd0032a4136fd8a8a326ce513">
  <xsd:schema xmlns:xsd="http://www.w3.org/2001/XMLSchema" xmlns:xs="http://www.w3.org/2001/XMLSchema" xmlns:p="http://schemas.microsoft.com/office/2006/metadata/properties" xmlns:ns2="a868b081-9d18-4f3d-833f-e07c59388304" targetNamespace="http://schemas.microsoft.com/office/2006/metadata/properties" ma:root="true" ma:fieldsID="654a3a39ffb2bac09a1f76c4ebae7ace" ns2:_="">
    <xsd:import namespace="a868b081-9d18-4f3d-833f-e07c59388304"/>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68b081-9d18-4f3d-833f-e07c593883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9C842E-AA11-4ADF-AAF6-5BFECF23AFB4}">
  <ds:schemaRefs>
    <ds:schemaRef ds:uri="http://www.w3.org/XML/1998/namespace"/>
    <ds:schemaRef ds:uri="http://purl.org/dc/elements/1.1/"/>
    <ds:schemaRef ds:uri="http://schemas.microsoft.com/office/2006/metadata/properties"/>
    <ds:schemaRef ds:uri="http://schemas.openxmlformats.org/package/2006/metadata/core-properties"/>
    <ds:schemaRef ds:uri="http://purl.org/dc/terms/"/>
    <ds:schemaRef ds:uri="http://schemas.microsoft.com/office/2006/documentManagement/types"/>
    <ds:schemaRef ds:uri="a868b081-9d18-4f3d-833f-e07c59388304"/>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FAE9BD9B-62F2-472C-B02C-DF5EA9379038}">
  <ds:schemaRefs>
    <ds:schemaRef ds:uri="a868b081-9d18-4f3d-833f-e07c593883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0160D6B-BCFB-43A8-9E3A-5280FB3365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503</TotalTime>
  <Words>1282</Words>
  <Application>Microsoft Office PowerPoint</Application>
  <PresentationFormat>Widescreen</PresentationFormat>
  <Paragraphs>101</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Century Gothic</vt:lpstr>
      <vt:lpstr>Wingdings 3</vt:lpstr>
      <vt:lpstr>Ion Boardroom</vt:lpstr>
      <vt:lpstr>Αξιοποίηση εικονικών εργαστηρίων και προσομοιώσεων στην  εξ’ αποστάσεως διδασκαλία και μάθηση των Φυσικών Επιστημών</vt:lpstr>
      <vt:lpstr>Αξιοποίηση εικονικών εργαστηρίων/προσομοιώσεων</vt:lpstr>
      <vt:lpstr>Αξιοποίηση εικονικών εργαστηρίων/προσομοιώσεων</vt:lpstr>
      <vt:lpstr>Kοινοποίηση οθόνης στα παιδιά (1)</vt:lpstr>
      <vt:lpstr>Kοινοποίηση οθόνης στα παιδιά (2)</vt:lpstr>
      <vt:lpstr>Kοινοποίηση οθόνης στα παιδιά (3)</vt:lpstr>
      <vt:lpstr>Παράδειγμα 1</vt:lpstr>
      <vt:lpstr>Παράδειγμα 1</vt:lpstr>
      <vt:lpstr>Παράδειγμα 2</vt:lpstr>
      <vt:lpstr>Παράδειγμα 2</vt:lpstr>
      <vt:lpstr>Παράδειγμα 3</vt:lpstr>
      <vt:lpstr>Παράδειγμα 3</vt:lpstr>
      <vt:lpstr>Παράδειγμα 4</vt:lpstr>
      <vt:lpstr>Παράδειγμα 4</vt:lpstr>
      <vt:lpstr>Παράδειγμα 4 </vt:lpstr>
      <vt:lpstr>Παράδειγμα 5</vt:lpstr>
      <vt:lpstr>Παράδειγμα 5</vt:lpstr>
      <vt:lpstr>Παράδειγμα 5</vt:lpstr>
      <vt:lpstr>Παράδειγμα 5</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Αξιοποίηση εργαλείων τηλεκπαίδευσης στο μάθημα των Φυσικών Επιστημών</dc:title>
  <dc:creator>Niki Kalyfommatou</dc:creator>
  <cp:lastModifiedBy>Niki Kalyfommatou</cp:lastModifiedBy>
  <cp:revision>84</cp:revision>
  <dcterms:created xsi:type="dcterms:W3CDTF">2020-06-25T11:12:08Z</dcterms:created>
  <dcterms:modified xsi:type="dcterms:W3CDTF">2020-08-27T10:45:08Z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0x01010007C39BD1DB4E714C9119E5022A73D174</vt:lpwstr>
  </property>
</Properties>
</file>