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67" r:id="rId6"/>
    <p:sldId id="261" r:id="rId7"/>
    <p:sldId id="262" r:id="rId8"/>
    <p:sldId id="263" r:id="rId9"/>
    <p:sldId id="264" r:id="rId10"/>
    <p:sldId id="259" r:id="rId11"/>
    <p:sldId id="260" r:id="rId12"/>
    <p:sldId id="265" r:id="rId1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E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08" autoAdjust="0"/>
  </p:normalViewPr>
  <p:slideViewPr>
    <p:cSldViewPr snapToGrid="0">
      <p:cViewPr>
        <p:scale>
          <a:sx n="70" d="100"/>
          <a:sy n="70" d="100"/>
        </p:scale>
        <p:origin x="714" y="-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92613-88BB-4280-9733-45424CC5B1F6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C1804-A5D6-4BAA-9B5D-A0F13BE1150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713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5CA9F-3AF3-40FE-9E57-92FDBEA38FA7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941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1430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026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8413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3226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3816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6896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745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1857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364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064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857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764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2620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7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9221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2284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587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11CA345-13E1-4DB0-856D-D794B9C1575C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A171161-89B7-4092-AA91-AFBAEA6EEA7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640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ant1.com.cy/webtv/show-page/episodes/?show=9982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gmatv.com/shows/prwtoselido.junior/episodes/season/171" TargetMode="External"/><Relationship Id="rId2" Type="http://schemas.openxmlformats.org/officeDocument/2006/relationships/hyperlink" Target="https://www.ant1.com.cy/webtv/show-page/episodes/?show=9982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user/cymoec/videos" TargetMode="External"/><Relationship Id="rId4" Type="http://schemas.openxmlformats.org/officeDocument/2006/relationships/hyperlink" Target="http://cybc.com.cy/video-on-demand/%CF%81%CE%B9%CE%BA-2/%CE%B3%CE%BA%CE%BF%CE%BB-%CE%BA%CE%B1%CE%B9-%CE%B8%CE%AD%CE%B1%CE%BC%CE%B1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-video-cutter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igmatv.com/shows/prwtoselido.junior/episodes/season/17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gmatv.com/shows/prwtoselido.junior/episodes/season/171" TargetMode="External"/><Relationship Id="rId2" Type="http://schemas.openxmlformats.org/officeDocument/2006/relationships/hyperlink" Target="https://www.ant1.com.cy/webtv/show-page/episodes/?show=9982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639258"/>
            <a:ext cx="8825658" cy="2677648"/>
          </a:xfrm>
        </p:spPr>
        <p:txBody>
          <a:bodyPr>
            <a:noAutofit/>
          </a:bodyPr>
          <a:lstStyle/>
          <a:p>
            <a:r>
              <a:rPr lang="el-GR" sz="4000" dirty="0" smtClean="0"/>
              <a:t>Αξιοποίηση της εκπαιδευτικής τηλεόρασης </a:t>
            </a:r>
            <a:r>
              <a:rPr lang="el-GR" sz="4000" dirty="0"/>
              <a:t> </a:t>
            </a:r>
            <a:r>
              <a:rPr lang="el-GR" sz="4000" dirty="0" smtClean="0"/>
              <a:t>στη διδασκαλία  και μάθηση των </a:t>
            </a:r>
            <a:r>
              <a:rPr lang="el-GR" sz="4000" dirty="0" smtClean="0"/>
              <a:t>Φυσικών</a:t>
            </a:r>
            <a:r>
              <a:rPr lang="el-GR" sz="4000" dirty="0"/>
              <a:t> </a:t>
            </a:r>
            <a:r>
              <a:rPr lang="el-GR" sz="4000" dirty="0" smtClean="0"/>
              <a:t>Επιστημών μέσω </a:t>
            </a:r>
            <a:r>
              <a:rPr lang="el-GR" sz="4000" dirty="0" err="1" smtClean="0"/>
              <a:t>τηλεκπαίδευσης</a:t>
            </a:r>
            <a:r>
              <a:rPr lang="el-GR" sz="4000" dirty="0"/>
              <a:t/>
            </a:r>
            <a:br>
              <a:rPr lang="el-GR" sz="4000" dirty="0"/>
            </a:b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954801"/>
            <a:ext cx="8825658" cy="861420"/>
          </a:xfrm>
        </p:spPr>
        <p:txBody>
          <a:bodyPr>
            <a:noAutofit/>
          </a:bodyPr>
          <a:lstStyle/>
          <a:p>
            <a:pPr algn="r"/>
            <a:r>
              <a:rPr lang="el-GR" sz="1600" b="1" dirty="0" err="1" smtClean="0"/>
              <a:t>Διημερο</a:t>
            </a:r>
            <a:r>
              <a:rPr lang="el-GR" sz="1600" b="1" dirty="0" smtClean="0"/>
              <a:t> </a:t>
            </a:r>
            <a:r>
              <a:rPr lang="el-GR" sz="1600" b="1" dirty="0" err="1" smtClean="0"/>
              <a:t>εκπαιδευτικου</a:t>
            </a:r>
            <a:endParaRPr lang="el-GR" sz="1600" b="1" dirty="0" smtClean="0"/>
          </a:p>
          <a:p>
            <a:pPr algn="r"/>
            <a:r>
              <a:rPr lang="el-GR" sz="1600" b="1" dirty="0" err="1" smtClean="0"/>
              <a:t>Σεπτεμβρησ</a:t>
            </a:r>
            <a:r>
              <a:rPr lang="el-GR" sz="1600" b="1" dirty="0" smtClean="0"/>
              <a:t> 2020</a:t>
            </a:r>
          </a:p>
          <a:p>
            <a:pPr algn="r"/>
            <a:r>
              <a:rPr lang="el-GR" sz="1600" b="1" dirty="0" smtClean="0"/>
              <a:t>ΟΜΑΔΑ </a:t>
            </a:r>
            <a:r>
              <a:rPr lang="el-GR" sz="1600" b="1" dirty="0"/>
              <a:t>ΦΥΣΙΚΩΝ ΕΠΙΣΤΗΜΩΝ, 2020</a:t>
            </a:r>
          </a:p>
        </p:txBody>
      </p:sp>
    </p:spTree>
    <p:extLst>
      <p:ext uri="{BB962C8B-B14F-4D97-AF65-F5344CB8AC3E}">
        <p14:creationId xmlns:p14="http://schemas.microsoft.com/office/powerpoint/2010/main" val="460285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6" y="2152649"/>
            <a:ext cx="11191874" cy="4391025"/>
          </a:xfrm>
        </p:spPr>
        <p:txBody>
          <a:bodyPr>
            <a:normAutofit fontScale="85000" lnSpcReduction="10000"/>
          </a:bodyPr>
          <a:lstStyle/>
          <a:p>
            <a:r>
              <a:rPr lang="el-GR" b="1" dirty="0"/>
              <a:t>Τάξη: Δ’ </a:t>
            </a:r>
          </a:p>
          <a:p>
            <a:r>
              <a:rPr lang="el-GR" b="1" dirty="0"/>
              <a:t>Ενότητα: Φως</a:t>
            </a:r>
          </a:p>
          <a:p>
            <a:pPr marL="457200" lvl="1" indent="0">
              <a:buNone/>
            </a:pPr>
            <a:r>
              <a:rPr lang="el-GR" sz="1800" b="1" dirty="0"/>
              <a:t>Δείκτης επιτυχίας: </a:t>
            </a:r>
            <a:endParaRPr lang="el-GR" sz="1800" b="1" dirty="0" smtClean="0"/>
          </a:p>
          <a:p>
            <a:pPr marL="457200" lvl="1" indent="0">
              <a:buNone/>
            </a:pPr>
            <a:r>
              <a:rPr lang="el-GR" sz="1800" b="1" dirty="0" smtClean="0"/>
              <a:t>Να </a:t>
            </a:r>
            <a:r>
              <a:rPr lang="el-GR" sz="1800" b="1" dirty="0"/>
              <a:t>ερμηνεύουν τις παρατηρήσεις τους για την πορεία του φωτός που εκπέμπεται από φωτεινές πηγές, για να διαπιστώσουν την ευθύγραμμη πορεία του.</a:t>
            </a:r>
          </a:p>
          <a:p>
            <a:r>
              <a:rPr lang="el-GR" b="1" dirty="0"/>
              <a:t> Δείκτες επάρκειας:</a:t>
            </a:r>
            <a:r>
              <a:rPr lang="en-GB" b="1" dirty="0"/>
              <a:t>  </a:t>
            </a:r>
          </a:p>
          <a:p>
            <a:r>
              <a:rPr lang="el-GR" b="1" dirty="0"/>
              <a:t>1.1 Καταγραφή περιπτώσεων,  στις οποίες μια πηγή φωτός είναι ορατή κάτω από συγκεκριμένες συνθήκες (π.χ. ένας λαμπτήρας σε ένα αδιαφανές δοχείο με μια οπή ή στο </a:t>
            </a:r>
            <a:r>
              <a:rPr lang="el-GR" b="1" dirty="0" smtClean="0"/>
              <a:t>άνοιγμα ενός </a:t>
            </a:r>
            <a:r>
              <a:rPr lang="el-GR" b="1" dirty="0"/>
              <a:t>ευλύγιστου σωλήνα).  </a:t>
            </a:r>
            <a:endParaRPr lang="en-GB" b="1" dirty="0"/>
          </a:p>
          <a:p>
            <a:r>
              <a:rPr lang="el-GR" b="1" dirty="0"/>
              <a:t>1.2 Συσχέτιση των περιπτώσεων στις οποίες μια φωτεινή πηγή είναι </a:t>
            </a:r>
            <a:r>
              <a:rPr lang="el-GR" b="1" dirty="0" smtClean="0"/>
              <a:t>ορατή </a:t>
            </a:r>
            <a:r>
              <a:rPr lang="el-GR" b="1" dirty="0"/>
              <a:t>με συγκεκριμένη πορεία που διανύει το φως, </a:t>
            </a:r>
            <a:r>
              <a:rPr lang="el-GR" b="1" dirty="0" smtClean="0"/>
              <a:t>για </a:t>
            </a:r>
            <a:r>
              <a:rPr lang="el-GR" b="1" dirty="0"/>
              <a:t>να φτάσει στα μάτια μας: ευθύγραμμη διάδοση του φωτός από τη φωτεινή πηγή στα μάτια μας με αποτέλεσμα να τη βλέπουμε.</a:t>
            </a:r>
            <a:endParaRPr lang="en-GB" b="1" dirty="0"/>
          </a:p>
          <a:p>
            <a:r>
              <a:rPr lang="el-GR" b="1" dirty="0"/>
              <a:t>1.3 Ευθύγραμμη διάδοση του φωτός προς όλες τις κατευθύνσεις. </a:t>
            </a:r>
            <a:endParaRPr lang="en-GB" b="1" dirty="0"/>
          </a:p>
          <a:p>
            <a:r>
              <a:rPr lang="el-GR" b="1" dirty="0"/>
              <a:t>1.4 Διάκριση της παρατήρησης από την ερμηνεία της και το συμπέρασμα: Οι πληροφορίες της παρατήρησης προκύπτουν από τις αισθήσεις μας/ Η ερμηνεία της παρατήρησης είναι ανθρώπινο κατασκεύασμα.</a:t>
            </a:r>
          </a:p>
          <a:p>
            <a:endParaRPr lang="el-GR" b="1" dirty="0"/>
          </a:p>
          <a:p>
            <a:endParaRPr lang="el-GR" b="1" dirty="0"/>
          </a:p>
          <a:p>
            <a:endParaRPr lang="el-GR" b="1" dirty="0"/>
          </a:p>
          <a:p>
            <a:endParaRPr lang="el-GR" b="1" dirty="0"/>
          </a:p>
          <a:p>
            <a:endParaRPr lang="el-GR" b="1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973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</a:t>
            </a:r>
            <a:r>
              <a:rPr lang="en-GB" dirty="0"/>
              <a:t>2</a:t>
            </a:r>
            <a:r>
              <a:rPr lang="el-GR" dirty="0"/>
              <a:t> (Συνέχεια):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276" y="2603500"/>
            <a:ext cx="6264322" cy="39337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 smtClean="0"/>
              <a:t>Αντ1 </a:t>
            </a:r>
            <a:endParaRPr lang="el-GR" dirty="0"/>
          </a:p>
          <a:p>
            <a:r>
              <a:rPr lang="el-GR" dirty="0"/>
              <a:t>	</a:t>
            </a:r>
            <a:r>
              <a:rPr lang="en-US" dirty="0">
                <a:hlinkClick r:id="rId2"/>
              </a:rPr>
              <a:t>https://www.ant1.com.cy/webtv/show-page/episodes/?show=99829</a:t>
            </a:r>
            <a:endParaRPr lang="el-GR" dirty="0"/>
          </a:p>
          <a:p>
            <a:pPr marL="0" indent="0">
              <a:buNone/>
            </a:pPr>
            <a:endParaRPr lang="el-GR" sz="800" dirty="0"/>
          </a:p>
          <a:p>
            <a:pPr fontAlgn="base"/>
            <a:r>
              <a:rPr lang="el-GR" b="1" dirty="0"/>
              <a:t>ΕΠΕΙΣΟΔΙΟ 1: </a:t>
            </a:r>
          </a:p>
          <a:p>
            <a:pPr fontAlgn="base"/>
            <a:r>
              <a:rPr lang="el-GR" dirty="0"/>
              <a:t>20/04/2020 - Φυσικές Επιστήμες: Η διάδοση του Φωτός (1) Δ’ Τάξη</a:t>
            </a:r>
          </a:p>
          <a:p>
            <a:r>
              <a:rPr lang="el-GR" dirty="0"/>
              <a:t>Απόσπασμα: 1:54-3:55</a:t>
            </a:r>
          </a:p>
          <a:p>
            <a:pPr marL="0" indent="0">
              <a:buNone/>
            </a:pPr>
            <a:r>
              <a:rPr lang="el-GR" dirty="0" smtClean="0"/>
              <a:t>Ο/Η </a:t>
            </a:r>
            <a:r>
              <a:rPr lang="el-GR" dirty="0"/>
              <a:t>εκπαιδευτικός απομονώνει το πιο πάνω απόσπασμα και το προβάλλει </a:t>
            </a:r>
            <a:r>
              <a:rPr lang="el-GR" dirty="0" smtClean="0"/>
              <a:t>στα παιδιά, </a:t>
            </a:r>
            <a:r>
              <a:rPr lang="el-GR" dirty="0"/>
              <a:t>ώστε να </a:t>
            </a:r>
            <a:r>
              <a:rPr lang="el-GR" dirty="0" smtClean="0"/>
              <a:t>διατυπώσουν </a:t>
            </a:r>
            <a:r>
              <a:rPr lang="el-GR" dirty="0"/>
              <a:t>τις παρατηρήσεις τους και να καταλήξουν στο συμπέρασμά τους «Το φως διαδίδεται ευθύγραμμα».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923" y="3043452"/>
            <a:ext cx="4849848" cy="274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02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9981C4-E0CE-4229-A75A-3B7245B9C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Εκπαιδευτική Τηλεόραση: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218FFFB-B89A-4CFF-AD92-D629CB112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1" y="2428875"/>
            <a:ext cx="10363200" cy="3857625"/>
          </a:xfrm>
        </p:spPr>
        <p:txBody>
          <a:bodyPr>
            <a:noAutofit/>
          </a:bodyPr>
          <a:lstStyle/>
          <a:p>
            <a:r>
              <a:rPr lang="el-GR" dirty="0"/>
              <a:t>Η πορεία των μαθημάτων στην εκπαιδευτική τηλεόραση του ΑΝΤ1 «Μένω σπίτι - Μαθαίνω σπίτι» </a:t>
            </a:r>
            <a:r>
              <a:rPr lang="el-GR" dirty="0" smtClean="0"/>
              <a:t>ακολουθεί συνήθως </a:t>
            </a:r>
            <a:r>
              <a:rPr lang="el-GR" dirty="0"/>
              <a:t>τα στάδια της επιστημονικής διαδικασίας:</a:t>
            </a:r>
          </a:p>
          <a:p>
            <a:pPr marL="0" indent="0">
              <a:buNone/>
            </a:pPr>
            <a:r>
              <a:rPr lang="el-GR" dirty="0" smtClean="0"/>
              <a:t>Ερώτημα </a:t>
            </a:r>
            <a:r>
              <a:rPr lang="el-GR" dirty="0"/>
              <a:t>– Πρόβλεψη – Πείραμα – Παρατήρηση – Μέτρηση - Συμπέρασμα.</a:t>
            </a:r>
          </a:p>
          <a:p>
            <a:pPr marL="0" indent="0">
              <a:buNone/>
            </a:pPr>
            <a:r>
              <a:rPr lang="el-GR" dirty="0" smtClean="0"/>
              <a:t>Ο/Η </a:t>
            </a:r>
            <a:r>
              <a:rPr lang="el-GR" dirty="0"/>
              <a:t>εκπαιδευτικός σε αυτή την περίπτωση μπορεί να οργανώσει μαθήματα για την </a:t>
            </a:r>
            <a:r>
              <a:rPr lang="el-GR" dirty="0" smtClean="0"/>
              <a:t>εξ’ </a:t>
            </a:r>
            <a:r>
              <a:rPr lang="el-GR" dirty="0"/>
              <a:t>αποστάσεως διδασκαλία με βάση την επιστημονική διαδικασία αξιοποιώντας ταυτόχρονα και τα φύλλα εργασίας </a:t>
            </a:r>
            <a:r>
              <a:rPr lang="el-GR" dirty="0" smtClean="0"/>
              <a:t> </a:t>
            </a:r>
            <a:r>
              <a:rPr lang="el-GR" dirty="0"/>
              <a:t>και εντάσσοντας τα συγκεκριμένα μαθήματα του ΑΝΤ1 σε όποια στάδιο της διδασκαλίας του ο ίδιος επιθυμεί.   </a:t>
            </a:r>
          </a:p>
          <a:p>
            <a:pPr marL="0" indent="0">
              <a:buNone/>
            </a:pPr>
            <a:endParaRPr lang="el-GR" dirty="0"/>
          </a:p>
          <a:p>
            <a:r>
              <a:rPr lang="el-GR" dirty="0"/>
              <a:t>Γενικά τα μαθήματα της εκπαιδευτικής τηλεόρασης που παρουσιάζουν πειράματα και κατασκευές είναι πολύ </a:t>
            </a:r>
            <a:r>
              <a:rPr lang="el-GR" dirty="0" smtClean="0"/>
              <a:t>χρήσιμα, </a:t>
            </a:r>
            <a:r>
              <a:rPr lang="el-GR" dirty="0"/>
              <a:t>γιατί εξυπηρετούν δείκτες επιτυχίας και μπορούν να αξιοποιηθούν σύμφωνα με την κρίση του κάθε εκπαιδευτικού που διδάσκει Φυσικές Επιστήμες μέσω </a:t>
            </a:r>
            <a:r>
              <a:rPr lang="el-GR" dirty="0" err="1" smtClean="0"/>
              <a:t>τηλεκπαίδευσης</a:t>
            </a:r>
            <a:r>
              <a:rPr lang="en-GB" dirty="0" smtClean="0"/>
              <a:t>.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01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935" y="902713"/>
            <a:ext cx="9298228" cy="706964"/>
          </a:xfrm>
        </p:spPr>
        <p:txBody>
          <a:bodyPr>
            <a:noAutofit/>
          </a:bodyPr>
          <a:lstStyle/>
          <a:p>
            <a:r>
              <a:rPr lang="el-GR" dirty="0" smtClean="0"/>
              <a:t>Η πρόκληση της εκτέλεσης πειραμάτων στο στάδιο της διερεύνησης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219" y="2417138"/>
            <a:ext cx="8825659" cy="44408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z="2400" dirty="0">
                <a:ea typeface="+mn-lt"/>
                <a:cs typeface="+mn-lt"/>
              </a:rPr>
              <a:t>Αξιοποίηση εικονικών εργαστηρίων</a:t>
            </a:r>
            <a:r>
              <a:rPr lang="en-US" sz="2400" dirty="0">
                <a:ea typeface="+mn-lt"/>
                <a:cs typeface="+mn-lt"/>
              </a:rPr>
              <a:t>/</a:t>
            </a:r>
            <a:r>
              <a:rPr lang="el-GR" sz="2400" dirty="0">
                <a:ea typeface="+mn-lt"/>
                <a:cs typeface="+mn-lt"/>
              </a:rPr>
              <a:t>προσομοιώσεων  </a:t>
            </a:r>
            <a:endParaRPr lang="en-US" sz="2400" dirty="0">
              <a:ea typeface="+mn-lt"/>
              <a:cs typeface="+mn-lt"/>
            </a:endParaRPr>
          </a:p>
          <a:p>
            <a:r>
              <a:rPr lang="el-GR" sz="2400" dirty="0">
                <a:ea typeface="+mn-lt"/>
                <a:cs typeface="+mn-lt"/>
              </a:rPr>
              <a:t>Αξιοποίηση οπτικογραφημένων πειραμάτων</a:t>
            </a:r>
            <a:endParaRPr lang="en-US" sz="2400" dirty="0">
              <a:ea typeface="+mn-lt"/>
              <a:cs typeface="+mn-lt"/>
            </a:endParaRPr>
          </a:p>
          <a:p>
            <a:r>
              <a:rPr lang="el-GR" sz="2400" b="1" dirty="0">
                <a:ea typeface="+mn-lt"/>
                <a:cs typeface="+mn-lt"/>
              </a:rPr>
              <a:t>Αξιοποίηση εκπαιδευτικής τηλεόρασης </a:t>
            </a:r>
            <a:endParaRPr lang="el-GR" sz="2400" b="1" dirty="0"/>
          </a:p>
          <a:p>
            <a:r>
              <a:rPr lang="el-GR" sz="2400" dirty="0">
                <a:ea typeface="+mn-lt"/>
                <a:cs typeface="+mn-lt"/>
              </a:rPr>
              <a:t>Εκτέλεση πειραμάτων από τα παιδιά με απλά υλικά στο σπίτι</a:t>
            </a:r>
          </a:p>
          <a:p>
            <a:r>
              <a:rPr lang="el-GR" sz="2400" dirty="0">
                <a:ea typeface="+mn-lt"/>
                <a:cs typeface="+mn-lt"/>
              </a:rPr>
              <a:t>Εκτέλεση πειραμάτων από τον/την εκπαιδευτικό με επίδειξη (χρήση κάμερας)</a:t>
            </a:r>
            <a:endParaRPr lang="el-GR" sz="2400" dirty="0"/>
          </a:p>
          <a:p>
            <a:pPr marL="457200" lvl="1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47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Αξιοποίηση εκπαιδευτικής τηλεόρασης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2147391"/>
            <a:ext cx="11769969" cy="4039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b="1" dirty="0" smtClean="0"/>
              <a:t>Πηγές  </a:t>
            </a:r>
            <a:r>
              <a:rPr lang="el-GR" b="1" dirty="0" smtClean="0"/>
              <a:t>επεισοδίων </a:t>
            </a:r>
            <a:r>
              <a:rPr lang="el-GR" b="1" dirty="0" smtClean="0"/>
              <a:t>εκπαιδευτικής τηλεόρασης:</a:t>
            </a:r>
            <a:endParaRPr lang="el-GR" b="1" dirty="0"/>
          </a:p>
          <a:p>
            <a:pPr marL="0" indent="0">
              <a:buNone/>
            </a:pPr>
            <a:r>
              <a:rPr lang="el-GR" dirty="0" smtClean="0"/>
              <a:t>Αντ1 </a:t>
            </a:r>
            <a:endParaRPr lang="el-GR" dirty="0"/>
          </a:p>
          <a:p>
            <a:r>
              <a:rPr lang="el-GR" dirty="0"/>
              <a:t>	</a:t>
            </a:r>
            <a:r>
              <a:rPr lang="en-US" dirty="0">
                <a:hlinkClick r:id="rId2"/>
              </a:rPr>
              <a:t>https://www.ant1.com.cy/webtv/show-page/episodes/?show=99829</a:t>
            </a:r>
            <a:endParaRPr lang="el-GR" dirty="0"/>
          </a:p>
          <a:p>
            <a:pPr marL="0" indent="0">
              <a:buNone/>
            </a:pPr>
            <a:endParaRPr lang="el-GR" sz="400" dirty="0"/>
          </a:p>
          <a:p>
            <a:pPr marL="0" indent="0">
              <a:buNone/>
            </a:pPr>
            <a:r>
              <a:rPr lang="en-GB" dirty="0" smtClean="0"/>
              <a:t>Sigma</a:t>
            </a:r>
            <a:endParaRPr lang="el-GR" dirty="0"/>
          </a:p>
          <a:p>
            <a:r>
              <a:rPr lang="en-US" dirty="0">
                <a:hlinkClick r:id="rId3"/>
              </a:rPr>
              <a:t>https://www.sigmatv.com/shows/prwtoselido.junior/episodes/season/171</a:t>
            </a:r>
            <a:endParaRPr lang="el-GR" dirty="0"/>
          </a:p>
          <a:p>
            <a:pPr marL="0" indent="0">
              <a:buNone/>
            </a:pPr>
            <a:endParaRPr lang="el-GR" sz="400" dirty="0"/>
          </a:p>
          <a:p>
            <a:pPr marL="0" indent="0">
              <a:buNone/>
            </a:pPr>
            <a:r>
              <a:rPr lang="el-GR" dirty="0" smtClean="0"/>
              <a:t>ΡΙΚ</a:t>
            </a:r>
            <a:endParaRPr lang="el-GR" dirty="0"/>
          </a:p>
          <a:p>
            <a:r>
              <a:rPr lang="en-US" dirty="0">
                <a:hlinkClick r:id="rId4"/>
              </a:rPr>
              <a:t>http://cybc.com.cy/video-on-demand/%CF%81%CE%B9%CE%BA-2/%CE%B3%CE%BA%CE%BF%CE%BB-%CE%BA%CE%B1%CE%B9-%CE%B8%CE%AD%CE%B1%CE%BC%CE%B1/</a:t>
            </a:r>
            <a:endParaRPr lang="el-GR" dirty="0"/>
          </a:p>
          <a:p>
            <a:endParaRPr lang="el-GR" sz="400" dirty="0"/>
          </a:p>
          <a:p>
            <a:pPr marL="0" indent="0">
              <a:buNone/>
            </a:pPr>
            <a:r>
              <a:rPr lang="el-GR" dirty="0"/>
              <a:t>Υπουργείο Παιδείας, Πολιτισμού, Αθλητισμού και Νεολαίας </a:t>
            </a:r>
          </a:p>
          <a:p>
            <a:r>
              <a:rPr lang="en-US" dirty="0">
                <a:hlinkClick r:id="rId5"/>
              </a:rPr>
              <a:t>https://www.youtube.com/user/cymoec/videos</a:t>
            </a: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5854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Αξιοποίηση εκπαιδευτικής τηλεόρασης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708" y="2308079"/>
            <a:ext cx="8825659" cy="3403404"/>
          </a:xfrm>
        </p:spPr>
        <p:txBody>
          <a:bodyPr/>
          <a:lstStyle/>
          <a:p>
            <a:r>
              <a:rPr lang="el-GR" dirty="0" smtClean="0"/>
              <a:t>Ο/Η εκπαιδευτικός μπορεί </a:t>
            </a:r>
            <a:r>
              <a:rPr lang="el-GR" dirty="0"/>
              <a:t>να </a:t>
            </a:r>
            <a:r>
              <a:rPr lang="el-GR" dirty="0" smtClean="0"/>
              <a:t>κατεβάσει </a:t>
            </a:r>
            <a:r>
              <a:rPr lang="el-GR" dirty="0"/>
              <a:t>τα επεισόδια στον ηλεκτρονικό </a:t>
            </a:r>
            <a:r>
              <a:rPr lang="el-GR" dirty="0" smtClean="0"/>
              <a:t>υπολογιστή </a:t>
            </a:r>
            <a:r>
              <a:rPr lang="el-GR" dirty="0"/>
              <a:t>και να </a:t>
            </a:r>
            <a:r>
              <a:rPr lang="el-GR" dirty="0" smtClean="0"/>
              <a:t>απομονώσει  </a:t>
            </a:r>
            <a:r>
              <a:rPr lang="el-GR" dirty="0"/>
              <a:t>τις σκηνές πειραμάτων με τη χρήση </a:t>
            </a:r>
            <a:r>
              <a:rPr lang="en-GB" dirty="0"/>
              <a:t>on line </a:t>
            </a:r>
            <a:r>
              <a:rPr lang="el-GR" dirty="0"/>
              <a:t>λογισμικών,</a:t>
            </a:r>
            <a:r>
              <a:rPr lang="en-US" dirty="0"/>
              <a:t> </a:t>
            </a:r>
            <a:r>
              <a:rPr lang="el-GR" dirty="0"/>
              <a:t>όπως για παράδειγμα αυτό που βρίσκεται στην ακόλουθη ιστοσελίδα: </a:t>
            </a:r>
            <a:endParaRPr lang="en-US" dirty="0"/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://online-video-cutter.com/</a:t>
            </a:r>
            <a:r>
              <a:rPr lang="el-GR" dirty="0">
                <a:hlinkClick r:id="rId2"/>
              </a:rPr>
              <a:t> </a:t>
            </a:r>
            <a:endParaRPr lang="el-GR" dirty="0" smtClean="0"/>
          </a:p>
          <a:p>
            <a:r>
              <a:rPr lang="el-GR" dirty="0" smtClean="0"/>
              <a:t>Στη συνέχεια, ανεβάζει το βίντεο στα Αρχεία της ομάδας, ώστε να είναι στη διάθεση των παιδιών. </a:t>
            </a:r>
          </a:p>
          <a:p>
            <a:pPr marL="0" indent="0">
              <a:buNone/>
            </a:pPr>
            <a:endParaRPr lang="en-GB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23468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Αξιοποίηση εκπαιδευτικής τηλεόρασης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893" y="2603499"/>
            <a:ext cx="3867212" cy="3416300"/>
          </a:xfrm>
        </p:spPr>
        <p:txBody>
          <a:bodyPr/>
          <a:lstStyle/>
          <a:p>
            <a:r>
              <a:rPr lang="el-GR" dirty="0" smtClean="0"/>
              <a:t>Πατώντας στα Αρχεία της ομάδας και μετά στην Αποστολή, ο/η εκπαιδευτικός μπορεί να ανεβάσει τα βίντεο που είναι απαραίτητα για το μάθημα. </a:t>
            </a:r>
            <a:endParaRPr lang="el-GR" dirty="0"/>
          </a:p>
        </p:txBody>
      </p:sp>
      <p:grpSp>
        <p:nvGrpSpPr>
          <p:cNvPr id="8" name="Group 7"/>
          <p:cNvGrpSpPr/>
          <p:nvPr/>
        </p:nvGrpSpPr>
        <p:grpSpPr>
          <a:xfrm>
            <a:off x="4348751" y="2272851"/>
            <a:ext cx="7843249" cy="4184220"/>
            <a:chOff x="4348751" y="2272851"/>
            <a:chExt cx="7843249" cy="41842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8751" y="2272851"/>
              <a:ext cx="7843249" cy="4184220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7835704" y="2504049"/>
              <a:ext cx="478301" cy="36576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" name="Oval 5"/>
            <p:cNvSpPr/>
            <p:nvPr/>
          </p:nvSpPr>
          <p:spPr>
            <a:xfrm>
              <a:off x="7638757" y="2841673"/>
              <a:ext cx="478301" cy="351693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888231" y="3727939"/>
              <a:ext cx="564064" cy="1125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7509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7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6375B4-1A4F-4E24-8A9E-6E387AB02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575" y="722833"/>
            <a:ext cx="10674849" cy="706964"/>
          </a:xfrm>
        </p:spPr>
        <p:txBody>
          <a:bodyPr/>
          <a:lstStyle/>
          <a:p>
            <a:r>
              <a:rPr lang="el-GR" sz="3200" dirty="0"/>
              <a:t>Εκπαιδευτική Τηλεόραση </a:t>
            </a:r>
            <a:r>
              <a:rPr lang="en-GB" sz="3200" dirty="0"/>
              <a:t>SIGMA:  </a:t>
            </a:r>
            <a:r>
              <a:rPr lang="el-GR" sz="3200" dirty="0"/>
              <a:t>Πρωτοσέλιδο </a:t>
            </a:r>
            <a:r>
              <a:rPr lang="en-GB" sz="3200" dirty="0"/>
              <a:t>Junior</a:t>
            </a:r>
            <a:r>
              <a:rPr lang="en-GB" dirty="0"/>
              <a:t/>
            </a:r>
            <a:br>
              <a:rPr lang="en-GB" dirty="0"/>
            </a:br>
            <a:r>
              <a:rPr lang="en-US" sz="1800" dirty="0">
                <a:solidFill>
                  <a:schemeClr val="bg1"/>
                </a:solidFill>
                <a:hlinkClick r:id="rId2"/>
              </a:rPr>
              <a:t>https://www.sigmatv.com/shows/prwtoselido.junior/episodes/season/171</a:t>
            </a:r>
            <a:r>
              <a:rPr lang="el-GR" sz="1800" dirty="0">
                <a:hlinkClick r:id="rId2"/>
              </a:rPr>
              <a:t/>
            </a:r>
            <a:br>
              <a:rPr lang="el-GR" sz="1800" dirty="0">
                <a:hlinkClick r:id="rId2"/>
              </a:rPr>
            </a:b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="" xmlns:a16="http://schemas.microsoft.com/office/drawing/2014/main" id="{1612A3BC-CC74-46A1-9BCC-E4CF22410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785213"/>
              </p:ext>
            </p:extLst>
          </p:nvPr>
        </p:nvGraphicFramePr>
        <p:xfrm>
          <a:off x="936982" y="1342705"/>
          <a:ext cx="9964151" cy="5590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5475">
                  <a:extLst>
                    <a:ext uri="{9D8B030D-6E8A-4147-A177-3AD203B41FA5}">
                      <a16:colId xmlns="" xmlns:a16="http://schemas.microsoft.com/office/drawing/2014/main" val="3084184342"/>
                    </a:ext>
                  </a:extLst>
                </a:gridCol>
                <a:gridCol w="1990066">
                  <a:extLst>
                    <a:ext uri="{9D8B030D-6E8A-4147-A177-3AD203B41FA5}">
                      <a16:colId xmlns="" xmlns:a16="http://schemas.microsoft.com/office/drawing/2014/main" val="1656755188"/>
                    </a:ext>
                  </a:extLst>
                </a:gridCol>
                <a:gridCol w="2029484">
                  <a:extLst>
                    <a:ext uri="{9D8B030D-6E8A-4147-A177-3AD203B41FA5}">
                      <a16:colId xmlns="" xmlns:a16="http://schemas.microsoft.com/office/drawing/2014/main" val="3419122382"/>
                    </a:ext>
                  </a:extLst>
                </a:gridCol>
                <a:gridCol w="2022923">
                  <a:extLst>
                    <a:ext uri="{9D8B030D-6E8A-4147-A177-3AD203B41FA5}">
                      <a16:colId xmlns="" xmlns:a16="http://schemas.microsoft.com/office/drawing/2014/main" val="758894643"/>
                    </a:ext>
                  </a:extLst>
                </a:gridCol>
                <a:gridCol w="2026203">
                  <a:extLst>
                    <a:ext uri="{9D8B030D-6E8A-4147-A177-3AD203B41FA5}">
                      <a16:colId xmlns="" xmlns:a16="http://schemas.microsoft.com/office/drawing/2014/main" val="3850508816"/>
                    </a:ext>
                  </a:extLst>
                </a:gridCol>
              </a:tblGrid>
              <a:tr h="8333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23/3/20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ΜΑΓΝΗΤΕΣ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6:40-15:20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2E7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24/3/20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ΑΤΜΟΣΦΑΙΡΙΚΟΣ ΑΕΡΑΣ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37:00-45:50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2E7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26/3/20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ΗΛΕΚΤΡΙΣΜΟΣ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(ΑΠΛΟ ΚΥΚΛΩΜΑ)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15:00-24:45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2E7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30/3/20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ΗΛΕΚΤΡΙΣΜΟΣ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(ΑΓΩΓΟΙ-ΜΟΝΩΤΕΣ)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10:00-22:00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2E7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31/3/20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ΗΛΕΚΤΡΙΣΜΟΣ 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(ΦΑΝΑΡΑΚΙ)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37:10-45:55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2E7E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51731386"/>
                  </a:ext>
                </a:extLst>
              </a:tr>
              <a:tr h="7418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02/4/20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ΗΛΕΚΤΡΙΣΜΟΣ 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(ΚΑΤΑΣΚΕΥΗ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ΜΠΑΤΑΡΙΑΣ)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10:40-18:10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π. 6/4/20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ΗΛΕΚΤΡΙΣΜΟΣ 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(ΠΑΡΑΓΩΓΗ ΗΛΕΚΤΡΙΣΜΟΥ)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07:00-18:55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7/4/20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ΔΙΟΞΕΙΔΙΟ ΤΟΥ ΑΝΘΡΑΚΑ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34:00-45:20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9/4/20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ΑΤΜΟΣΦΑΙΡΙΚΗ ΠΙΕΣΗ 1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12:15-21:00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13/4/20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ΑΤΜΟΣΦΑΙΡΙΚΗ ΠΙΕΣΗ 2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07:15-19:00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46840440"/>
                  </a:ext>
                </a:extLst>
              </a:tr>
              <a:tr h="2627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15/4/20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ΒΥΘΙΣΗ ΠΛΕΥΣΗ ΣΤΕΡΕΩΝ ΣΕ ΥΓΡΑ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08:30-20:30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21/4/20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ΒΥΘΙΣΗ ΠΛΕΥΣΗ ΥΓΡΩΝ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08:30-20:30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23/4/20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ΙΣΟΡΡΟΠΙΑ 1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10:45-21:00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28/4/20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ΙΣΟΡΡΟΠΙΑ 2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10:50-21:50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30/4/20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ΦΩΣ ΚΑΙ ΧΡΩΜΑΤΑ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14:00-24:00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2807216"/>
                  </a:ext>
                </a:extLst>
              </a:tr>
              <a:tr h="4346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5/5/20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ΗΛΙΑΚ0 ΣΥΣΤΗΜΑ 1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10:25-21:40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7/5/20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ΗΛΙΑΚ0 ΣΥΣΤΗΜΑ 2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08:50-22:40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12/5/20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ΗΛΙΑΚ0 ΣΥΣΤΗΜΑ 3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09:00-20:20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14/5/20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ΗΛΙΑΚ0 ΣΥΣΤΗΜΑ 4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15:00-25:45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18/5/20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ΗΛΙΑΚ0 ΣΥΣΤΗΜΑ 5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08:40-24:40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7959019"/>
                  </a:ext>
                </a:extLst>
              </a:tr>
              <a:tr h="7418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28/5/20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ΣΤΑΤΙΚΟΣ ΗΛΕΚΤΡΙΣΜΟΣ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09:40-24:10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4/6/20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ΑΤΜΟΣΦΑΙΡΙΚΟΣ ΗΛΕΚΤΡΙΣΜΟΣ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07:40-21:30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11/6/20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ΜΙΓΜΑΤΑ-ΔΙΑΛΥΜΑΤΑ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07:00-22:20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18/6/20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ΠΑΡΑΓΟΝΤΕΣ ΔΙΑΛΥΣΗΣ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08:00-21:25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 E</a:t>
                      </a:r>
                      <a:r>
                        <a:rPr lang="el-GR" sz="1200" b="1" dirty="0">
                          <a:effectLst/>
                          <a:latin typeface="+mn-lt"/>
                        </a:rPr>
                        <a:t>π. 25/06/20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ΣΥΣΤΟΛΗ – ΔΙΑΣΤΟΛΗ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34:50-50:00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l-G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08958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8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8102A9-D58E-4A64-AF4C-D61C6EC8D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1: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4CC219-119D-4273-A5C7-8827647A4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436032" cy="3873500"/>
          </a:xfrm>
        </p:spPr>
        <p:txBody>
          <a:bodyPr>
            <a:normAutofit fontScale="92500" lnSpcReduction="20000"/>
          </a:bodyPr>
          <a:lstStyle/>
          <a:p>
            <a:r>
              <a:rPr lang="el-GR" b="1" dirty="0"/>
              <a:t>Τάξη: ΣΤ’ </a:t>
            </a:r>
          </a:p>
          <a:p>
            <a:r>
              <a:rPr lang="el-GR" b="1" dirty="0"/>
              <a:t>Ενότητα: ΟΥΡΑΝΟΣ ΚΑΙ ΓΗ</a:t>
            </a:r>
          </a:p>
          <a:p>
            <a:r>
              <a:rPr lang="el-GR" b="1" dirty="0"/>
              <a:t>ΜΑΘΗΜΑ 1: </a:t>
            </a:r>
            <a:r>
              <a:rPr lang="el-GR" b="1" i="1" dirty="0"/>
              <a:t>Γη, Σελήνη και ήλιος </a:t>
            </a:r>
            <a:endParaRPr lang="el-GR" b="1" dirty="0"/>
          </a:p>
          <a:p>
            <a:r>
              <a:rPr lang="el-GR" b="1" dirty="0"/>
              <a:t>Δείκτης επιτυχίας:  </a:t>
            </a:r>
          </a:p>
          <a:p>
            <a:pPr marL="0" indent="0">
              <a:buNone/>
            </a:pPr>
            <a:r>
              <a:rPr lang="el-GR" b="1" dirty="0" smtClean="0"/>
              <a:t>	Να </a:t>
            </a:r>
            <a:r>
              <a:rPr lang="el-GR" b="1" dirty="0"/>
              <a:t>περιγράφουν τις κινήσεις της Γης και της Σελήνης με τη βοήθεια μοντέλων και </a:t>
            </a:r>
            <a:r>
              <a:rPr lang="el-GR" b="1" dirty="0" smtClean="0"/>
              <a:t>	προσομοιώσεων</a:t>
            </a:r>
            <a:r>
              <a:rPr lang="el-GR" b="1" dirty="0"/>
              <a:t>. </a:t>
            </a:r>
          </a:p>
          <a:p>
            <a:r>
              <a:rPr lang="el-GR" b="1" dirty="0"/>
              <a:t>Δείκτες επάρκειας:</a:t>
            </a:r>
          </a:p>
          <a:p>
            <a:pPr marL="1081088" indent="-1081088">
              <a:buNone/>
            </a:pPr>
            <a:r>
              <a:rPr lang="el-GR" b="1" dirty="0"/>
              <a:t> </a:t>
            </a:r>
            <a:r>
              <a:rPr lang="el-GR" b="1" dirty="0" smtClean="0"/>
              <a:t>          1.1   Οι </a:t>
            </a:r>
            <a:r>
              <a:rPr lang="el-GR" b="1" dirty="0"/>
              <a:t>κινήσεις της Γης: περιστροφή γύρω από τον άξονά της και περιφορά γύρω από </a:t>
            </a:r>
            <a:r>
              <a:rPr lang="el-GR" b="1" dirty="0" smtClean="0"/>
              <a:t>	        τον </a:t>
            </a:r>
            <a:r>
              <a:rPr lang="el-GR" b="1" dirty="0"/>
              <a:t>ήλιο. </a:t>
            </a:r>
          </a:p>
          <a:p>
            <a:pPr marL="0" indent="0">
              <a:buNone/>
            </a:pPr>
            <a:r>
              <a:rPr lang="el-GR" b="1" dirty="0" smtClean="0"/>
              <a:t>	   1.2  </a:t>
            </a:r>
            <a:r>
              <a:rPr lang="el-GR" b="1" dirty="0"/>
              <a:t>Η Σελήνη ως φυσικός δορυφόρος της Γης. </a:t>
            </a:r>
          </a:p>
          <a:p>
            <a:pPr marL="1081088" indent="-1081088">
              <a:buNone/>
            </a:pPr>
            <a:r>
              <a:rPr lang="el-GR" b="1" dirty="0" smtClean="0"/>
              <a:t>           1.3   Οι </a:t>
            </a:r>
            <a:r>
              <a:rPr lang="el-GR" b="1" dirty="0"/>
              <a:t>κινήσεις της Σελήνης: Περιφορά γύρω από τη Γη και περιστροφή γύρω από τον εαυτό </a:t>
            </a:r>
            <a:r>
              <a:rPr lang="el-GR" b="1" dirty="0" smtClean="0"/>
              <a:t> της</a:t>
            </a:r>
            <a:r>
              <a:rPr lang="el-GR" b="1" dirty="0"/>
              <a:t>: Σύγχρονη κίνηση.</a:t>
            </a:r>
          </a:p>
          <a:p>
            <a:pPr marL="0" indent="0">
              <a:buNone/>
            </a:pPr>
            <a:endParaRPr lang="en-GB" b="1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7774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8102A9-D58E-4A64-AF4C-D61C6EC8D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1 (συνέχεια) 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4CC219-119D-4273-A5C7-8827647A4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789271" cy="3873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b="1" u="sng" dirty="0" smtClean="0"/>
              <a:t>ΠΡΩΤΟΣΕΛΙΔΟ </a:t>
            </a:r>
            <a:r>
              <a:rPr lang="en-GB" b="1" u="sng" dirty="0"/>
              <a:t>JUNI</a:t>
            </a:r>
            <a:r>
              <a:rPr lang="el-GR" b="1" u="sng" dirty="0"/>
              <a:t>Ο</a:t>
            </a:r>
            <a:r>
              <a:rPr lang="en-GB" b="1" u="sng" dirty="0"/>
              <a:t>R</a:t>
            </a:r>
            <a:r>
              <a:rPr lang="el-GR" b="1" u="sng" dirty="0"/>
              <a:t>:</a:t>
            </a:r>
          </a:p>
          <a:p>
            <a:r>
              <a:rPr lang="el-GR" dirty="0" smtClean="0"/>
              <a:t>Για </a:t>
            </a:r>
            <a:r>
              <a:rPr lang="el-GR" dirty="0"/>
              <a:t>το </a:t>
            </a:r>
            <a:r>
              <a:rPr lang="el-GR" dirty="0" smtClean="0"/>
              <a:t>συγκεκριμένο θέμα  </a:t>
            </a:r>
            <a:r>
              <a:rPr lang="el-GR" dirty="0"/>
              <a:t>που αφορά τις κινήσεις της </a:t>
            </a:r>
            <a:r>
              <a:rPr lang="el-GR" dirty="0" smtClean="0"/>
              <a:t>Σελήνης, ο/η </a:t>
            </a:r>
            <a:r>
              <a:rPr lang="el-GR" dirty="0"/>
              <a:t>εκπαιδευτικός θα ανατρέξει στο επεισόδιο,12/5/2020 (ΗΛΙΑΚΟ ΣΥΣΤΗΜΑ 3) και συγκεκριμένα στο απόσπασμα: 9:35’ </a:t>
            </a:r>
            <a:r>
              <a:rPr lang="el-GR" dirty="0" smtClean="0"/>
              <a:t>έως </a:t>
            </a:r>
            <a:r>
              <a:rPr lang="el-GR" dirty="0"/>
              <a:t>19:40’.</a:t>
            </a:r>
          </a:p>
          <a:p>
            <a:r>
              <a:rPr lang="el-GR" dirty="0"/>
              <a:t>Κ</a:t>
            </a:r>
            <a:r>
              <a:rPr lang="el-GR" dirty="0" smtClean="0"/>
              <a:t>αθώς </a:t>
            </a:r>
            <a:r>
              <a:rPr lang="el-GR" dirty="0"/>
              <a:t>προβάλλεται το </a:t>
            </a:r>
            <a:r>
              <a:rPr lang="el-GR" dirty="0" smtClean="0"/>
              <a:t>απόσπασμα, μπορεί </a:t>
            </a:r>
            <a:r>
              <a:rPr lang="el-GR" dirty="0"/>
              <a:t>να σταματήσει σε όποιο σημείο </a:t>
            </a:r>
            <a:r>
              <a:rPr lang="el-GR" dirty="0" smtClean="0"/>
              <a:t>κρίνει  </a:t>
            </a:r>
            <a:r>
              <a:rPr lang="el-GR" dirty="0"/>
              <a:t>πως χρειάζεται κάποια </a:t>
            </a:r>
            <a:r>
              <a:rPr lang="el-GR" dirty="0" smtClean="0"/>
              <a:t>διευκρίνιση </a:t>
            </a:r>
            <a:r>
              <a:rPr lang="el-GR" dirty="0"/>
              <a:t>ή για να υποβάλει κάποιες ερωτήσεις προς </a:t>
            </a:r>
            <a:r>
              <a:rPr lang="el-GR" dirty="0" smtClean="0"/>
              <a:t>τα παιδιά.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60527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6375B4-1A4F-4E24-8A9E-6E387AB02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7" y="1102977"/>
            <a:ext cx="8761413" cy="706964"/>
          </a:xfrm>
        </p:spPr>
        <p:txBody>
          <a:bodyPr/>
          <a:lstStyle/>
          <a:p>
            <a:r>
              <a:rPr lang="el-GR" dirty="0"/>
              <a:t>Εκπαιδευτική Τηλεόραση ΑΝΤ1</a:t>
            </a:r>
            <a:r>
              <a:rPr lang="en-GB" dirty="0"/>
              <a:t>:  </a:t>
            </a:r>
            <a:r>
              <a:rPr lang="el-GR" dirty="0"/>
              <a:t/>
            </a:r>
            <a:br>
              <a:rPr lang="el-GR" dirty="0"/>
            </a:br>
            <a:r>
              <a:rPr lang="el-GR" dirty="0"/>
              <a:t>Μένω Σπίτι – Μαθαίνω Σπίτι </a:t>
            </a:r>
            <a:r>
              <a:rPr lang="en-GB" dirty="0"/>
              <a:t/>
            </a:r>
            <a:br>
              <a:rPr lang="en-GB" dirty="0"/>
            </a:br>
            <a:r>
              <a:rPr lang="en-GB" sz="1800" dirty="0">
                <a:hlinkClick r:id="rId2"/>
              </a:rPr>
              <a:t>https://www.ant1.com.cy/webtv/show-page/episodes/?show=99829</a:t>
            </a:r>
            <a:r>
              <a:rPr lang="el-GR" sz="1800" dirty="0">
                <a:hlinkClick r:id="rId3"/>
              </a:rPr>
              <a:t/>
            </a:r>
            <a:br>
              <a:rPr lang="el-GR" sz="1800" dirty="0">
                <a:hlinkClick r:id="rId3"/>
              </a:rPr>
            </a:b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892C969-91AE-4AC7-9826-1CB9268CA7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259540"/>
              </p:ext>
            </p:extLst>
          </p:nvPr>
        </p:nvGraphicFramePr>
        <p:xfrm>
          <a:off x="419100" y="2219979"/>
          <a:ext cx="11534775" cy="4251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0952">
                  <a:extLst>
                    <a:ext uri="{9D8B030D-6E8A-4147-A177-3AD203B41FA5}">
                      <a16:colId xmlns="" xmlns:a16="http://schemas.microsoft.com/office/drawing/2014/main" val="2144020814"/>
                    </a:ext>
                  </a:extLst>
                </a:gridCol>
                <a:gridCol w="2346070">
                  <a:extLst>
                    <a:ext uri="{9D8B030D-6E8A-4147-A177-3AD203B41FA5}">
                      <a16:colId xmlns="" xmlns:a16="http://schemas.microsoft.com/office/drawing/2014/main" val="1522704113"/>
                    </a:ext>
                  </a:extLst>
                </a:gridCol>
                <a:gridCol w="2390899">
                  <a:extLst>
                    <a:ext uri="{9D8B030D-6E8A-4147-A177-3AD203B41FA5}">
                      <a16:colId xmlns="" xmlns:a16="http://schemas.microsoft.com/office/drawing/2014/main" val="344388750"/>
                    </a:ext>
                  </a:extLst>
                </a:gridCol>
                <a:gridCol w="2233204">
                  <a:extLst>
                    <a:ext uri="{9D8B030D-6E8A-4147-A177-3AD203B41FA5}">
                      <a16:colId xmlns="" xmlns:a16="http://schemas.microsoft.com/office/drawing/2014/main" val="1002731080"/>
                    </a:ext>
                  </a:extLst>
                </a:gridCol>
                <a:gridCol w="2533650">
                  <a:extLst>
                    <a:ext uri="{9D8B030D-6E8A-4147-A177-3AD203B41FA5}">
                      <a16:colId xmlns="" xmlns:a16="http://schemas.microsoft.com/office/drawing/2014/main" val="3717222042"/>
                    </a:ext>
                  </a:extLst>
                </a:gridCol>
              </a:tblGrid>
              <a:tr h="16068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πεισόδιο 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20/4/2020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Η ΔΙΑΔΟΣΗ ΤΟΥ ΦΩΤΟΣ 1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519" marR="82519" marT="41259" marB="4125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πεισόδιο 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22/4/20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Η ΔΙΑΔΟΣΗ ΤΟΥ ΦΩΤΟΣ 1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519" marR="82519" marT="41259" marB="4125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πεισόδιο 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30/4/20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ΣΚΙΑ 1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2519" marR="82519" marT="41259" marB="4125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πεισόδιο 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1/5/20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ΣΚΙΑ 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2519" marR="82519" marT="41259" marB="4125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πεισόδιο 15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11/5/20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ΔΥΝΑΜΕΙΣ: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</a:rPr>
                        <a:t>ΤΡΑΒΩ ΚΑΙ ΣΠΡΩΧΝΩ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2519" marR="82519" marT="41259" marB="4125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67008441"/>
                  </a:ext>
                </a:extLst>
              </a:tr>
              <a:tr h="26253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effectLst/>
                        </a:rPr>
                        <a:t> E</a:t>
                      </a:r>
                      <a:r>
                        <a:rPr lang="el-GR" sz="1800" b="1" dirty="0">
                          <a:effectLst/>
                        </a:rPr>
                        <a:t>πεισόδιο 16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12/5/20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ΔΥΝΑΜΕΙΣ: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ΚΙΝΗΣΕΙΣ ΜΕ ΜΑΓΝΗΤΕΣ</a:t>
                      </a:r>
                      <a:endParaRPr lang="en-GB" sz="1800" b="1" dirty="0">
                        <a:effectLst/>
                      </a:endParaRPr>
                    </a:p>
                  </a:txBody>
                  <a:tcPr marL="82519" marR="82519" marT="41259" marB="41259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effectLst/>
                        </a:rPr>
                        <a:t> E</a:t>
                      </a:r>
                      <a:r>
                        <a:rPr lang="el-GR" sz="1800" b="1" dirty="0">
                          <a:effectLst/>
                        </a:rPr>
                        <a:t>πεισόδιο 20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18/5/20</a:t>
                      </a:r>
                      <a:endParaRPr lang="en-GB" sz="1800" b="1" dirty="0">
                        <a:effectLst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ΔΥΝΑΜΕΙΣ: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ΠΑΙΧΝΙΔΙΑ ΜΕ ΜΑΓΝΗΤΕΣ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519" marR="82519" marT="41259" marB="41259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effectLst/>
                        </a:rPr>
                        <a:t> E</a:t>
                      </a:r>
                      <a:r>
                        <a:rPr lang="el-GR" sz="1800" b="1" dirty="0">
                          <a:effectLst/>
                        </a:rPr>
                        <a:t>πεισόδιο 38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11/6/20</a:t>
                      </a:r>
                      <a:endParaRPr lang="en-GB" sz="1800" b="1" dirty="0">
                        <a:effectLst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ΔΥΝΑΜΕΙΣ: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effectLst/>
                        </a:rPr>
                        <a:t>Η ΔΥΝΑΜΗ ΤΗΣ ΒΑΡΥΤΗΤΑΣ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1" dirty="0">
                        <a:effectLst/>
                      </a:endParaRPr>
                    </a:p>
                  </a:txBody>
                  <a:tcPr marL="82519" marR="82519" marT="41259" marB="41259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effectLst/>
                        </a:rPr>
                        <a:t> E</a:t>
                      </a:r>
                      <a:r>
                        <a:rPr lang="el-GR" sz="1800" b="1" dirty="0">
                          <a:effectLst/>
                        </a:rPr>
                        <a:t>πεισόδιο 39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12/6/20</a:t>
                      </a:r>
                      <a:endParaRPr lang="en-GB" sz="1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ΗΛΕΚΤΡΙΣΜΟΣ 1</a:t>
                      </a:r>
                      <a:endParaRPr lang="en-GB" sz="1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(</a:t>
                      </a:r>
                      <a:r>
                        <a:rPr lang="el-GR" sz="1800" b="1" dirty="0" smtClean="0">
                          <a:effectLst/>
                        </a:rPr>
                        <a:t>ΑΠΛΟ ΗΛΕΚΤΡΙΚΟ </a:t>
                      </a:r>
                      <a:r>
                        <a:rPr lang="el-GR" sz="1800" b="1" dirty="0">
                          <a:effectLst/>
                        </a:rPr>
                        <a:t>ΚΥΚΛΩΜΑ)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519" marR="82519" marT="41259" marB="41259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effectLst/>
                        </a:rPr>
                        <a:t> E</a:t>
                      </a:r>
                      <a:r>
                        <a:rPr lang="el-GR" sz="1800" b="1" dirty="0">
                          <a:effectLst/>
                        </a:rPr>
                        <a:t>πεισόδιο 42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17/6/20</a:t>
                      </a:r>
                      <a:endParaRPr lang="en-GB" sz="1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ΗΛΕΚΤΡΙΣΜΟΣ 2</a:t>
                      </a:r>
                      <a:endParaRPr lang="en-GB" sz="1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800" b="1" dirty="0">
                          <a:effectLst/>
                        </a:rPr>
                        <a:t>(ΑΓΩΓΟΙ ΚΑΙ </a:t>
                      </a:r>
                      <a:r>
                        <a:rPr lang="el-GR" sz="1800" b="1" dirty="0" smtClean="0">
                          <a:effectLst/>
                        </a:rPr>
                        <a:t>ΜΟΝΩΤΕΣ/ΚΑΤΑΣΚΕΥΗ ΦΑΝΑΡΙΟΥ)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519" marR="82519" marT="41259" marB="41259"/>
                </a:tc>
                <a:extLst>
                  <a:ext uri="{0D108BD9-81ED-4DB2-BD59-A6C34878D82A}">
                    <a16:rowId xmlns="" xmlns:a16="http://schemas.microsoft.com/office/drawing/2014/main" val="4016965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037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427</TotalTime>
  <Words>608</Words>
  <Application>Microsoft Office PowerPoint</Application>
  <PresentationFormat>Widescreen</PresentationFormat>
  <Paragraphs>191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Ion Boardroom</vt:lpstr>
      <vt:lpstr>Αξιοποίηση της εκπαιδευτικής τηλεόρασης  στη διδασκαλία  και μάθηση των Φυσικών Επιστημών μέσω τηλεκπαίδευσης </vt:lpstr>
      <vt:lpstr>Η πρόκληση της εκτέλεσης πειραμάτων στο στάδιο της διερεύνησης</vt:lpstr>
      <vt:lpstr>Αξιοποίηση εκπαιδευτικής τηλεόρασης </vt:lpstr>
      <vt:lpstr>Αξιοποίηση εκπαιδευτικής τηλεόρασης </vt:lpstr>
      <vt:lpstr>Αξιοποίηση εκπαιδευτικής τηλεόρασης </vt:lpstr>
      <vt:lpstr>Εκπαιδευτική Τηλεόραση SIGMA:  Πρωτοσέλιδο Junior https://www.sigmatv.com/shows/prwtoselido.junior/episodes/season/171 </vt:lpstr>
      <vt:lpstr>Παράδειγμα 1:</vt:lpstr>
      <vt:lpstr>Παράδειγμα 1 (συνέχεια) :</vt:lpstr>
      <vt:lpstr>Εκπαιδευτική Τηλεόραση ΑΝΤ1:   Μένω Σπίτι – Μαθαίνω Σπίτι  https://www.ant1.com.cy/webtv/show-page/episodes/?show=99829 </vt:lpstr>
      <vt:lpstr>Παράδειγμα 2</vt:lpstr>
      <vt:lpstr>Παράδειγμα 2 (Συνέχεια):</vt:lpstr>
      <vt:lpstr>Εκπαιδευτική Τηλεόραση: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Εξ' αποστάσεως διδασκαλία των Φυσικών Επιστημών Χρήση Microsoft Teams</dc:title>
  <dc:creator>Niki Kalyfommatou</dc:creator>
  <cp:lastModifiedBy>Niki Kalyfommatou</cp:lastModifiedBy>
  <cp:revision>47</cp:revision>
  <dcterms:created xsi:type="dcterms:W3CDTF">2020-07-02T06:48:06Z</dcterms:created>
  <dcterms:modified xsi:type="dcterms:W3CDTF">2020-08-27T10:10:07Z</dcterms:modified>
</cp:coreProperties>
</file>