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0" r:id="rId4"/>
  </p:sldMasterIdLst>
  <p:notesMasterIdLst>
    <p:notesMasterId r:id="rId12"/>
  </p:notesMasterIdLst>
  <p:sldIdLst>
    <p:sldId id="256" r:id="rId5"/>
    <p:sldId id="273" r:id="rId6"/>
    <p:sldId id="274" r:id="rId7"/>
    <p:sldId id="275" r:id="rId8"/>
    <p:sldId id="276" r:id="rId9"/>
    <p:sldId id="277" r:id="rId10"/>
    <p:sldId id="283" r:id="rId11"/>
  </p:sldIdLst>
  <p:sldSz cx="12192000" cy="6858000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7D583BB-C629-400F-94EF-033CAC7F8F48}" v="715" dt="2020-07-01T07:52:15.252"/>
    <p1510:client id="{9CAE8A5A-6ACB-49CC-9858-26FC80E981F9}" v="14" dt="2020-07-01T06:53:14.098"/>
    <p1510:client id="{B0A4CAF5-E6C5-47A2-A714-4C2D3A2EE9FF}" v="39" dt="2020-07-01T06:53:06.908"/>
    <p1510:client id="{B7EA42BC-6E1E-4030-B00F-78FBAF5AB277}" v="63" dt="2020-07-01T07:17:22.983"/>
    <p1510:client id="{F9C9575C-990F-4F50-8F80-0F74618DD7A3}" v="97" dt="2020-07-01T07:40:55.54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36" Type="http://schemas.microsoft.com/office/2015/10/relationships/revisionInfo" Target="revisionInfo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Relationship Id="rId35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Νίκη Καλυφόμματου" userId="S::nikika@te.schools.ac.cy::fe90b5ad-411f-40b4-8f40-6adcb5451212" providerId="AD" clId="Web-{97D583BB-C629-400F-94EF-033CAC7F8F48}"/>
    <pc:docChg chg="delSld modSld">
      <pc:chgData name="Νίκη Καλυφόμματου" userId="S::nikika@te.schools.ac.cy::fe90b5ad-411f-40b4-8f40-6adcb5451212" providerId="AD" clId="Web-{97D583BB-C629-400F-94EF-033CAC7F8F48}" dt="2020-07-01T07:52:15.252" v="707" actId="20577"/>
      <pc:docMkLst>
        <pc:docMk/>
      </pc:docMkLst>
      <pc:sldChg chg="addSp delSp modSp">
        <pc:chgData name="Νίκη Καλυφόμματου" userId="S::nikika@te.schools.ac.cy::fe90b5ad-411f-40b4-8f40-6adcb5451212" providerId="AD" clId="Web-{97D583BB-C629-400F-94EF-033CAC7F8F48}" dt="2020-07-01T07:52:15.252" v="706" actId="20577"/>
        <pc:sldMkLst>
          <pc:docMk/>
          <pc:sldMk cId="4047084489" sldId="257"/>
        </pc:sldMkLst>
        <pc:spChg chg="mod">
          <ac:chgData name="Νίκη Καλυφόμματου" userId="S::nikika@te.schools.ac.cy::fe90b5ad-411f-40b4-8f40-6adcb5451212" providerId="AD" clId="Web-{97D583BB-C629-400F-94EF-033CAC7F8F48}" dt="2020-07-01T07:43:58.558" v="285" actId="1076"/>
          <ac:spMkLst>
            <pc:docMk/>
            <pc:sldMk cId="4047084489" sldId="257"/>
            <ac:spMk id="2" creationId="{00000000-0000-0000-0000-000000000000}"/>
          </ac:spMkLst>
        </pc:spChg>
        <pc:spChg chg="mod">
          <ac:chgData name="Νίκη Καλυφόμματου" userId="S::nikika@te.schools.ac.cy::fe90b5ad-411f-40b4-8f40-6adcb5451212" providerId="AD" clId="Web-{97D583BB-C629-400F-94EF-033CAC7F8F48}" dt="2020-07-01T07:52:15.252" v="706" actId="20577"/>
          <ac:spMkLst>
            <pc:docMk/>
            <pc:sldMk cId="4047084489" sldId="257"/>
            <ac:spMk id="3" creationId="{00000000-0000-0000-0000-000000000000}"/>
          </ac:spMkLst>
        </pc:spChg>
        <pc:spChg chg="add del mod">
          <ac:chgData name="Νίκη Καλυφόμματου" userId="S::nikika@te.schools.ac.cy::fe90b5ad-411f-40b4-8f40-6adcb5451212" providerId="AD" clId="Web-{97D583BB-C629-400F-94EF-033CAC7F8F48}" dt="2020-07-01T07:38:08.773" v="53"/>
          <ac:spMkLst>
            <pc:docMk/>
            <pc:sldMk cId="4047084489" sldId="257"/>
            <ac:spMk id="4" creationId="{96651231-03DC-4778-A22F-0300CACFAA6D}"/>
          </ac:spMkLst>
        </pc:spChg>
      </pc:sldChg>
      <pc:sldChg chg="modSp del">
        <pc:chgData name="Νίκη Καλυφόμματου" userId="S::nikika@te.schools.ac.cy::fe90b5ad-411f-40b4-8f40-6adcb5451212" providerId="AD" clId="Web-{97D583BB-C629-400F-94EF-033CAC7F8F48}" dt="2020-07-01T07:50:44.876" v="675"/>
        <pc:sldMkLst>
          <pc:docMk/>
          <pc:sldMk cId="208333418" sldId="258"/>
        </pc:sldMkLst>
        <pc:spChg chg="mod">
          <ac:chgData name="Νίκη Καλυφόμματου" userId="S::nikika@te.schools.ac.cy::fe90b5ad-411f-40b4-8f40-6adcb5451212" providerId="AD" clId="Web-{97D583BB-C629-400F-94EF-033CAC7F8F48}" dt="2020-07-01T07:50:35.548" v="672" actId="20577"/>
          <ac:spMkLst>
            <pc:docMk/>
            <pc:sldMk cId="208333418" sldId="258"/>
            <ac:spMk id="3" creationId="{00000000-0000-0000-0000-000000000000}"/>
          </ac:spMkLst>
        </pc:spChg>
      </pc:sldChg>
    </pc:docChg>
  </pc:docChgLst>
  <pc:docChgLst>
    <pc:chgData name="Μαρία Μεσαρίτου Παπαγαπίου" userId="S::mariamessaritou@te.schools.ac.cy::c53341bf-4e23-45f9-8cf2-cfbb423b3abc" providerId="AD" clId="Web-{B7EA42BC-6E1E-4030-B00F-78FBAF5AB277}"/>
    <pc:docChg chg="modSld">
      <pc:chgData name="Μαρία Μεσαρίτου Παπαγαπίου" userId="S::mariamessaritou@te.schools.ac.cy::c53341bf-4e23-45f9-8cf2-cfbb423b3abc" providerId="AD" clId="Web-{B7EA42BC-6E1E-4030-B00F-78FBAF5AB277}" dt="2020-07-01T07:17:22.983" v="62" actId="20577"/>
      <pc:docMkLst>
        <pc:docMk/>
      </pc:docMkLst>
      <pc:sldChg chg="modSp">
        <pc:chgData name="Μαρία Μεσαρίτου Παπαγαπίου" userId="S::mariamessaritou@te.schools.ac.cy::c53341bf-4e23-45f9-8cf2-cfbb423b3abc" providerId="AD" clId="Web-{B7EA42BC-6E1E-4030-B00F-78FBAF5AB277}" dt="2020-07-01T07:17:22.967" v="61" actId="20577"/>
        <pc:sldMkLst>
          <pc:docMk/>
          <pc:sldMk cId="4047084489" sldId="257"/>
        </pc:sldMkLst>
        <pc:spChg chg="mod">
          <ac:chgData name="Μαρία Μεσαρίτου Παπαγαπίου" userId="S::mariamessaritou@te.schools.ac.cy::c53341bf-4e23-45f9-8cf2-cfbb423b3abc" providerId="AD" clId="Web-{B7EA42BC-6E1E-4030-B00F-78FBAF5AB277}" dt="2020-07-01T07:17:22.967" v="61" actId="20577"/>
          <ac:spMkLst>
            <pc:docMk/>
            <pc:sldMk cId="4047084489" sldId="257"/>
            <ac:spMk id="3" creationId="{00000000-0000-0000-0000-000000000000}"/>
          </ac:spMkLst>
        </pc:spChg>
      </pc:sldChg>
    </pc:docChg>
  </pc:docChgLst>
  <pc:docChgLst>
    <pc:chgData name="Νίκη Καλυφόμματου" userId="S::nikika@te.schools.ac.cy::fe90b5ad-411f-40b4-8f40-6adcb5451212" providerId="AD" clId="Web-{9CAE8A5A-6ACB-49CC-9858-26FC80E981F9}"/>
    <pc:docChg chg="modSld">
      <pc:chgData name="Νίκη Καλυφόμματου" userId="S::nikika@te.schools.ac.cy::fe90b5ad-411f-40b4-8f40-6adcb5451212" providerId="AD" clId="Web-{9CAE8A5A-6ACB-49CC-9858-26FC80E981F9}" dt="2020-07-01T06:53:13.348" v="12" actId="20577"/>
      <pc:docMkLst>
        <pc:docMk/>
      </pc:docMkLst>
      <pc:sldChg chg="modSp">
        <pc:chgData name="Νίκη Καλυφόμματου" userId="S::nikika@te.schools.ac.cy::fe90b5ad-411f-40b4-8f40-6adcb5451212" providerId="AD" clId="Web-{9CAE8A5A-6ACB-49CC-9858-26FC80E981F9}" dt="2020-07-01T06:53:11.614" v="10" actId="20577"/>
        <pc:sldMkLst>
          <pc:docMk/>
          <pc:sldMk cId="2432519408" sldId="256"/>
        </pc:sldMkLst>
        <pc:spChg chg="mod">
          <ac:chgData name="Νίκη Καλυφόμματου" userId="S::nikika@te.schools.ac.cy::fe90b5ad-411f-40b4-8f40-6adcb5451212" providerId="AD" clId="Web-{9CAE8A5A-6ACB-49CC-9858-26FC80E981F9}" dt="2020-07-01T06:53:11.614" v="10" actId="20577"/>
          <ac:spMkLst>
            <pc:docMk/>
            <pc:sldMk cId="2432519408" sldId="256"/>
            <ac:spMk id="2" creationId="{00000000-0000-0000-0000-000000000000}"/>
          </ac:spMkLst>
        </pc:spChg>
      </pc:sldChg>
    </pc:docChg>
  </pc:docChgLst>
  <pc:docChgLst>
    <pc:chgData name="Μαρία Μεσαρίτου Παπαγαπίου" userId="S::mariamessaritou@te.schools.ac.cy::c53341bf-4e23-45f9-8cf2-cfbb423b3abc" providerId="AD" clId="Web-{B0A4CAF5-E6C5-47A2-A714-4C2D3A2EE9FF}"/>
    <pc:docChg chg="modSld">
      <pc:chgData name="Μαρία Μεσαρίτου Παπαγαπίου" userId="S::mariamessaritou@te.schools.ac.cy::c53341bf-4e23-45f9-8cf2-cfbb423b3abc" providerId="AD" clId="Web-{B0A4CAF5-E6C5-47A2-A714-4C2D3A2EE9FF}" dt="2020-07-01T06:53:06.189" v="37" actId="20577"/>
      <pc:docMkLst>
        <pc:docMk/>
      </pc:docMkLst>
      <pc:sldChg chg="modSp">
        <pc:chgData name="Μαρία Μεσαρίτου Παπαγαπίου" userId="S::mariamessaritou@te.schools.ac.cy::c53341bf-4e23-45f9-8cf2-cfbb423b3abc" providerId="AD" clId="Web-{B0A4CAF5-E6C5-47A2-A714-4C2D3A2EE9FF}" dt="2020-07-01T06:53:01.908" v="35" actId="20577"/>
        <pc:sldMkLst>
          <pc:docMk/>
          <pc:sldMk cId="2432519408" sldId="256"/>
        </pc:sldMkLst>
        <pc:spChg chg="mod">
          <ac:chgData name="Μαρία Μεσαρίτου Παπαγαπίου" userId="S::mariamessaritou@te.schools.ac.cy::c53341bf-4e23-45f9-8cf2-cfbb423b3abc" providerId="AD" clId="Web-{B0A4CAF5-E6C5-47A2-A714-4C2D3A2EE9FF}" dt="2020-07-01T06:53:01.908" v="35" actId="20577"/>
          <ac:spMkLst>
            <pc:docMk/>
            <pc:sldMk cId="2432519408" sldId="256"/>
            <ac:spMk id="2" creationId="{00000000-0000-0000-0000-000000000000}"/>
          </ac:spMkLst>
        </pc:spChg>
      </pc:sldChg>
    </pc:docChg>
  </pc:docChgLst>
  <pc:docChgLst>
    <pc:chgData name="Μαρία Μεσαρίτου Παπαγαπίου" userId="S::mariamessaritou@te.schools.ac.cy::c53341bf-4e23-45f9-8cf2-cfbb423b3abc" providerId="AD" clId="Web-{F9C9575C-990F-4F50-8F80-0F74618DD7A3}"/>
    <pc:docChg chg="modSld">
      <pc:chgData name="Μαρία Μεσαρίτου Παπαγαπίου" userId="S::mariamessaritou@te.schools.ac.cy::c53341bf-4e23-45f9-8cf2-cfbb423b3abc" providerId="AD" clId="Web-{F9C9575C-990F-4F50-8F80-0F74618DD7A3}" dt="2020-07-01T07:40:55.549" v="95" actId="20577"/>
      <pc:docMkLst>
        <pc:docMk/>
      </pc:docMkLst>
      <pc:sldChg chg="modSp">
        <pc:chgData name="Μαρία Μεσαρίτου Παπαγαπίου" userId="S::mariamessaritou@te.schools.ac.cy::c53341bf-4e23-45f9-8cf2-cfbb423b3abc" providerId="AD" clId="Web-{F9C9575C-990F-4F50-8F80-0F74618DD7A3}" dt="2020-07-01T07:40:23.062" v="93" actId="20577"/>
        <pc:sldMkLst>
          <pc:docMk/>
          <pc:sldMk cId="4047084489" sldId="257"/>
        </pc:sldMkLst>
        <pc:spChg chg="mod">
          <ac:chgData name="Μαρία Μεσαρίτου Παπαγαπίου" userId="S::mariamessaritou@te.schools.ac.cy::c53341bf-4e23-45f9-8cf2-cfbb423b3abc" providerId="AD" clId="Web-{F9C9575C-990F-4F50-8F80-0F74618DD7A3}" dt="2020-07-01T07:40:23.062" v="93" actId="20577"/>
          <ac:spMkLst>
            <pc:docMk/>
            <pc:sldMk cId="4047084489" sldId="257"/>
            <ac:spMk id="3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F261DF-660D-417E-8979-868FD0D350A3}" type="datetimeFigureOut">
              <a:rPr lang="el-GR" smtClean="0"/>
              <a:t>27/8/2020</a:t>
            </a:fld>
            <a:endParaRPr lang="el-G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B5CA9F-3AF3-40FE-9E57-92FDBEA38FA7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226218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  <a:prstGeom prst="rect">
            <a:avLst/>
          </a:prstGeom>
        </p:spPr>
        <p:txBody>
          <a:bodyPr anchor="b"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5400000">
            <a:off x="10158984" y="1792224"/>
            <a:ext cx="990599" cy="304799"/>
          </a:xfrm>
        </p:spPr>
        <p:txBody>
          <a:bodyPr/>
          <a:lstStyle>
            <a:lvl1pPr algn="l">
              <a:defRPr b="0">
                <a:solidFill>
                  <a:schemeClr val="bg1"/>
                </a:solidFill>
              </a:defRPr>
            </a:lvl1pPr>
          </a:lstStyle>
          <a:p>
            <a:fld id="{BD837DE8-1FD0-456E-8A7B-18A0FDD8E4E9}" type="datetimeFigureOut">
              <a:rPr lang="el-GR" smtClean="0"/>
              <a:t>27/8/2020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5400000">
            <a:off x="8951976" y="3227832"/>
            <a:ext cx="3867912" cy="310896"/>
          </a:xfrm>
        </p:spPr>
        <p:txBody>
          <a:bodyPr/>
          <a:lstStyle>
            <a:lvl1pPr>
              <a:defRPr sz="1000" b="0">
                <a:solidFill>
                  <a:schemeClr val="bg1"/>
                </a:solidFill>
              </a:defRPr>
            </a:lvl1pPr>
          </a:lstStyle>
          <a:p>
            <a:endParaRPr lang="el-GR"/>
          </a:p>
        </p:txBody>
      </p:sp>
      <p:sp>
        <p:nvSpPr>
          <p:cNvPr id="8" name="Rectangle 7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1008" y="292608"/>
            <a:ext cx="838199" cy="767687"/>
          </a:xfrm>
        </p:spPr>
        <p:txBody>
          <a:bodyPr/>
          <a:lstStyle>
            <a:lvl1pPr>
              <a:defRPr sz="2800" b="0" i="0">
                <a:latin typeface="+mj-lt"/>
              </a:defRPr>
            </a:lvl1pPr>
          </a:lstStyle>
          <a:p>
            <a:fld id="{FDA6EBDC-87CD-4BE3-AFD8-2966A81723AD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6586074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7" y="4969927"/>
            <a:ext cx="8825657" cy="56673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7" y="553666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37DE8-1FD0-456E-8A7B-18A0FDD8E4E9}" type="datetimeFigureOut">
              <a:rPr lang="el-GR" smtClean="0"/>
              <a:t>27/8/2020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12" name="Rectangle 11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6EBDC-87CD-4BE3-AFD8-2966A81723AD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8561436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060704"/>
            <a:ext cx="8833104" cy="1371600"/>
          </a:xfrm>
          <a:prstGeom prst="rect">
            <a:avLst/>
          </a:prstGeom>
        </p:spPr>
        <p:txBody>
          <a:bodyPr anchor="ctr" anchorCtr="0"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2144" y="3547872"/>
            <a:ext cx="8825659" cy="2478024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37DE8-1FD0-456E-8A7B-18A0FDD8E4E9}" type="datetimeFigureOut">
              <a:rPr lang="el-GR" smtClean="0"/>
              <a:t>27/8/2020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6EBDC-87CD-4BE3-AFD8-2966A81723AD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33461904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6" name="Rectangle 15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4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7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2" name="TextBox 11"/>
          <p:cNvSpPr txBox="1"/>
          <p:nvPr/>
        </p:nvSpPr>
        <p:spPr bwMode="gray">
          <a:xfrm>
            <a:off x="898295" y="596767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>
                <a:solidFill>
                  <a:schemeClr val="tx2">
                    <a:lumMod val="40000"/>
                    <a:lumOff val="60000"/>
                  </a:schemeClr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 bwMode="gray">
          <a:xfrm>
            <a:off x="9715063" y="2629300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>
                <a:solidFill>
                  <a:schemeClr val="tx2">
                    <a:lumMod val="40000"/>
                    <a:lumOff val="60000"/>
                  </a:schemeClr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980517"/>
            <a:ext cx="8460983" cy="2698249"/>
          </a:xfrm>
          <a:prstGeom prst="rect">
            <a:avLst/>
          </a:prstGeom>
        </p:spPr>
        <p:txBody>
          <a:bodyPr anchor="ctr" anchorCtr="0"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 bwMode="gray">
          <a:xfrm>
            <a:off x="1945945" y="3679987"/>
            <a:ext cx="7725772" cy="342174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1400" cap="small" dirty="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8"/>
            <a:ext cx="8825659" cy="997858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37DE8-1FD0-456E-8A7B-18A0FDD8E4E9}" type="datetimeFigureOut">
              <a:rPr lang="el-GR" smtClean="0"/>
              <a:t>27/8/2020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23" name="Rectangle 2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6EBDC-87CD-4BE3-AFD8-2966A81723AD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09456532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3525"/>
            <a:ext cx="8865623" cy="1819656"/>
          </a:xfrm>
          <a:prstGeom prst="rect">
            <a:avLst/>
          </a:prstGeo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9200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37DE8-1FD0-456E-8A7B-18A0FDD8E4E9}" type="datetimeFigureOut">
              <a:rPr lang="el-GR" smtClean="0"/>
              <a:t>27/8/2020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10" name="Rectangle 9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6EBDC-87CD-4BE3-AFD8-2966A81723AD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16243461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  <a:prstGeom prst="rect">
            <a:avLst/>
          </a:prstGeom>
        </p:spPr>
        <p:txBody>
          <a:bodyPr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3129168" cy="576261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4" y="3179764"/>
            <a:ext cx="3129168" cy="2847290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5380" cy="576261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4"/>
            <a:ext cx="3145380" cy="2847290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6700" y="2595032"/>
            <a:ext cx="3161029" cy="58473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6700" y="3179764"/>
            <a:ext cx="3161029" cy="2847290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384991" y="2603500"/>
            <a:ext cx="32564" cy="3423554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5824" y="2603500"/>
            <a:ext cx="0" cy="3423554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37DE8-1FD0-456E-8A7B-18A0FDD8E4E9}" type="datetimeFigureOut">
              <a:rPr lang="el-GR" smtClean="0"/>
              <a:t>27/8/2020</a:t>
            </a:fld>
            <a:endParaRPr lang="el-G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6EBDC-87CD-4BE3-AFD8-2966A81723AD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9552299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  <a:prstGeom prst="rect">
            <a:avLst/>
          </a:prstGeom>
        </p:spPr>
        <p:txBody>
          <a:bodyPr anchor="ctr" anchorCtr="0"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5"/>
            <a:ext cx="3050438" cy="57626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2" y="2610916"/>
            <a:ext cx="2691242" cy="1584094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7"/>
            <a:ext cx="3050438" cy="91794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2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8865" y="5109108"/>
            <a:ext cx="3050438" cy="91257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3433" y="4532842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3433" y="5109107"/>
            <a:ext cx="3050438" cy="917947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384245" y="2603500"/>
            <a:ext cx="1" cy="3461811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807352" y="2603500"/>
            <a:ext cx="0" cy="3461811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37DE8-1FD0-456E-8A7B-18A0FDD8E4E9}" type="datetimeFigureOut">
              <a:rPr lang="el-GR" smtClean="0"/>
              <a:t>27/8/2020</a:t>
            </a:fld>
            <a:endParaRPr lang="el-G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6EBDC-87CD-4BE3-AFD8-2966A81723AD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84293119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595033"/>
            <a:ext cx="8825659" cy="3424768"/>
          </a:xfrm>
        </p:spPr>
        <p:txBody>
          <a:bodyPr vert="eaVert"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37DE8-1FD0-456E-8A7B-18A0FDD8E4E9}" type="datetimeFigureOut">
              <a:rPr lang="el-GR" smtClean="0"/>
              <a:t>27/8/2020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6EBDC-87CD-4BE3-AFD8-2966A81723AD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51155380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5" name="Rectangle 14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3" name="Rectangle 12"/>
            <p:cNvSpPr/>
            <p:nvPr/>
          </p:nvSpPr>
          <p:spPr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76756" y="1278466"/>
            <a:ext cx="1441567" cy="4748591"/>
          </a:xfrm>
          <a:prstGeom prst="rect">
            <a:avLst/>
          </a:prstGeo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5"/>
            <a:ext cx="6256025" cy="4748591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37DE8-1FD0-456E-8A7B-18A0FDD8E4E9}" type="datetimeFigureOut">
              <a:rPr lang="el-GR" smtClean="0"/>
              <a:t>27/8/2020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20" name="Rectangle 19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6EBDC-87CD-4BE3-AFD8-2966A81723AD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1544081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9"/>
            <a:ext cx="8825659" cy="706964"/>
          </a:xfrm>
          <a:prstGeom prst="rect">
            <a:avLst/>
          </a:prstGeom>
        </p:spPr>
        <p:txBody>
          <a:bodyPr anchor="ctr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37DE8-1FD0-456E-8A7B-18A0FDD8E4E9}" type="datetimeFigureOut">
              <a:rPr lang="el-GR" smtClean="0"/>
              <a:t>27/8/2020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000" b="1"/>
            </a:lvl1pPr>
          </a:lstStyle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6EBDC-87CD-4BE3-AFD8-2966A81723AD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445386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Rectangle 8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7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679192"/>
            <a:ext cx="4343400" cy="2286000"/>
          </a:xfrm>
          <a:prstGeom prst="rect">
            <a:avLst/>
          </a:prstGeom>
        </p:spPr>
        <p:txBody>
          <a:bodyPr anchor="ctr" anchorCtr="0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4576" y="2679192"/>
            <a:ext cx="3758184" cy="2286000"/>
          </a:xfrm>
        </p:spPr>
        <p:txBody>
          <a:bodyPr anchor="ctr" anchorCtr="0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37DE8-1FD0-456E-8A7B-18A0FDD8E4E9}" type="datetimeFigureOut">
              <a:rPr lang="el-GR" smtClean="0"/>
              <a:t>27/8/2020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000" b="1"/>
            </a:lvl1pPr>
          </a:lstStyle>
          <a:p>
            <a:endParaRPr lang="el-GR"/>
          </a:p>
        </p:txBody>
      </p:sp>
      <p:sp>
        <p:nvSpPr>
          <p:cNvPr id="10" name="Rectangle 9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6EBDC-87CD-4BE3-AFD8-2966A81723AD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5893407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969264"/>
            <a:ext cx="8825659" cy="704088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8032" cy="3416301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76" y="2603500"/>
            <a:ext cx="4828032" cy="341630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37DE8-1FD0-456E-8A7B-18A0FDD8E4E9}" type="datetimeFigureOut">
              <a:rPr lang="el-GR" smtClean="0"/>
              <a:t>27/8/2020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6EBDC-87CD-4BE3-AFD8-2966A81723AD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1890845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69264"/>
            <a:ext cx="8825659" cy="7040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6040"/>
            <a:ext cx="48280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98448"/>
            <a:ext cx="4828032" cy="2843784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76" y="2606040"/>
            <a:ext cx="48280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1" y="3187921"/>
            <a:ext cx="4825160" cy="2854311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37DE8-1FD0-456E-8A7B-18A0FDD8E4E9}" type="datetimeFigureOut">
              <a:rPr lang="el-GR" smtClean="0"/>
              <a:t>27/8/2020</a:t>
            </a:fld>
            <a:endParaRPr lang="el-G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6EBDC-87CD-4BE3-AFD8-2966A81723AD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12518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2144" y="969264"/>
            <a:ext cx="8825659" cy="704088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37DE8-1FD0-456E-8A7B-18A0FDD8E4E9}" type="datetimeFigureOut">
              <a:rPr lang="el-GR" smtClean="0"/>
              <a:t>27/8/2020</a:t>
            </a:fld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6EBDC-87CD-4BE3-AFD8-2966A81723AD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244093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37DE8-1FD0-456E-8A7B-18A0FDD8E4E9}" type="datetimeFigureOut">
              <a:rPr lang="el-GR" smtClean="0"/>
              <a:t>27/8/2020</a:t>
            </a:fld>
            <a:endParaRPr lang="el-G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Rectangle 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6EBDC-87CD-4BE3-AFD8-2966A81723AD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5941178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298448"/>
            <a:ext cx="2793159" cy="1597152"/>
          </a:xfrm>
          <a:prstGeom prst="rect">
            <a:avLst/>
          </a:prstGeo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79008" y="1447800"/>
            <a:ext cx="5195997" cy="457200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3" y="3129280"/>
            <a:ext cx="2793159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37DE8-1FD0-456E-8A7B-18A0FDD8E4E9}" type="datetimeFigureOut">
              <a:rPr lang="el-GR" smtClean="0"/>
              <a:t>27/8/2020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6EBDC-87CD-4BE3-AFD8-2966A81723AD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6409385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693332"/>
            <a:ext cx="3860259" cy="173566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37DE8-1FD0-456E-8A7B-18A0FDD8E4E9}" type="datetimeFigureOut">
              <a:rPr lang="el-GR" smtClean="0"/>
              <a:t>27/8/2020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6EBDC-87CD-4BE3-AFD8-2966A81723AD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0181879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4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7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30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2760" y="6391656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BD837DE8-1FD0-456E-8A7B-18A0FDD8E4E9}" type="datetimeFigureOut">
              <a:rPr lang="el-GR" smtClean="0"/>
              <a:t>27/8/2020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57784" y="6391656"/>
            <a:ext cx="3867912" cy="310896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lang="el-GR"/>
          </a:p>
        </p:txBody>
      </p:sp>
      <p:sp>
        <p:nvSpPr>
          <p:cNvPr id="29" name="Rectangle 2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FDA6EBDC-87CD-4BE3-AFD8-2966A81723AD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23420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53" r:id="rId3"/>
    <p:sldLayoutId id="2147483754" r:id="rId4"/>
    <p:sldLayoutId id="2147483755" r:id="rId5"/>
    <p:sldLayoutId id="2147483756" r:id="rId6"/>
    <p:sldLayoutId id="2147483757" r:id="rId7"/>
    <p:sldLayoutId id="2147483758" r:id="rId8"/>
    <p:sldLayoutId id="2147483759" r:id="rId9"/>
    <p:sldLayoutId id="2147483760" r:id="rId10"/>
    <p:sldLayoutId id="2147483761" r:id="rId11"/>
    <p:sldLayoutId id="2147483762" r:id="rId12"/>
    <p:sldLayoutId id="2147483763" r:id="rId13"/>
    <p:sldLayoutId id="2147483764" r:id="rId14"/>
    <p:sldLayoutId id="2147483765" r:id="rId15"/>
    <p:sldLayoutId id="2147483766" r:id="rId16"/>
    <p:sldLayoutId id="214748376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321811"/>
            <a:ext cx="8825658" cy="2677648"/>
          </a:xfrm>
        </p:spPr>
        <p:txBody>
          <a:bodyPr>
            <a:normAutofit fontScale="90000"/>
          </a:bodyPr>
          <a:lstStyle/>
          <a:p>
            <a:r>
              <a:rPr lang="el-GR" dirty="0"/>
              <a:t>Αξιοποίηση εργαλείων </a:t>
            </a:r>
            <a:r>
              <a:rPr lang="el-GR" dirty="0" err="1"/>
              <a:t>τηλεκπαίδευσης</a:t>
            </a:r>
            <a:r>
              <a:rPr lang="el-GR" dirty="0"/>
              <a:t> στο μάθημα των Φυσικών Επιστημών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954800"/>
            <a:ext cx="8825658" cy="1149437"/>
          </a:xfrm>
        </p:spPr>
        <p:txBody>
          <a:bodyPr>
            <a:normAutofit lnSpcReduction="10000"/>
          </a:bodyPr>
          <a:lstStyle/>
          <a:p>
            <a:pPr algn="ctr"/>
            <a:r>
              <a:rPr lang="el-GR" b="1" dirty="0"/>
              <a:t>ΔΙΗΜΕΡΟ </a:t>
            </a:r>
            <a:r>
              <a:rPr lang="el-GR" b="1" dirty="0" smtClean="0"/>
              <a:t>ΕΚΠΑΙΔΕΥΤΙΚΟΥ</a:t>
            </a:r>
            <a:endParaRPr lang="en-GB" b="1" dirty="0" smtClean="0"/>
          </a:p>
          <a:p>
            <a:pPr algn="ctr"/>
            <a:r>
              <a:rPr lang="el-GR" b="1" dirty="0" err="1" smtClean="0"/>
              <a:t>Σεπτεμβρησ</a:t>
            </a:r>
            <a:r>
              <a:rPr lang="el-GR" b="1" dirty="0" smtClean="0"/>
              <a:t> 2020</a:t>
            </a:r>
            <a:endParaRPr lang="el-GR" b="1" dirty="0"/>
          </a:p>
          <a:p>
            <a:pPr algn="ctr"/>
            <a:r>
              <a:rPr lang="el-GR" b="1" dirty="0" smtClean="0"/>
              <a:t>ΟΜΑΔΑ </a:t>
            </a:r>
            <a:r>
              <a:rPr lang="el-GR" b="1" dirty="0" err="1" smtClean="0"/>
              <a:t>εργασιασ</a:t>
            </a:r>
            <a:r>
              <a:rPr lang="el-GR" b="1" dirty="0" smtClean="0"/>
              <a:t> </a:t>
            </a:r>
            <a:r>
              <a:rPr lang="el-GR" b="1" dirty="0"/>
              <a:t>ΦΥΣΙΚΩΝ </a:t>
            </a:r>
            <a:r>
              <a:rPr lang="el-GR" b="1" dirty="0" smtClean="0"/>
              <a:t> </a:t>
            </a:r>
            <a:r>
              <a:rPr lang="el-GR" b="1" dirty="0" err="1" smtClean="0"/>
              <a:t>επιστημων</a:t>
            </a:r>
            <a:endParaRPr lang="el-GR" b="1" dirty="0"/>
          </a:p>
        </p:txBody>
      </p:sp>
    </p:spTree>
    <p:extLst>
      <p:ext uri="{BB962C8B-B14F-4D97-AF65-F5344CB8AC3E}">
        <p14:creationId xmlns:p14="http://schemas.microsoft.com/office/powerpoint/2010/main" val="2432519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0264" y="2246811"/>
            <a:ext cx="2897138" cy="409857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l-GR" sz="2800" dirty="0">
                <a:latin typeface="Calibri" panose="020F0502020204030204" pitchFamily="34" charset="0"/>
                <a:cs typeface="Calibri" panose="020F0502020204030204" pitchFamily="34" charset="0"/>
              </a:rPr>
              <a:t>Ποια μεθοδολογία </a:t>
            </a:r>
            <a:r>
              <a:rPr lang="el-GR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ακολουθούμε και πώς την προσαρμόζουμε στην </a:t>
            </a:r>
            <a:r>
              <a:rPr lang="el-GR" sz="28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εξ’αποστάσεως</a:t>
            </a:r>
            <a:r>
              <a:rPr lang="el-GR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 εκπαίδευση;</a:t>
            </a:r>
            <a:endParaRPr lang="en-US" sz="2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70264" y="973669"/>
            <a:ext cx="9510349" cy="706964"/>
          </a:xfrm>
        </p:spPr>
        <p:txBody>
          <a:bodyPr/>
          <a:lstStyle/>
          <a:p>
            <a:r>
              <a:rPr lang="el-GR" sz="3200" dirty="0"/>
              <a:t>Μ</a:t>
            </a:r>
            <a:r>
              <a:rPr lang="el-GR" sz="3200" dirty="0" smtClean="0"/>
              <a:t>εθοδολογία</a:t>
            </a:r>
            <a:endParaRPr lang="en-US" sz="3200" dirty="0"/>
          </a:p>
        </p:txBody>
      </p:sp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826" t="21281" r="33121" b="7692"/>
          <a:stretch>
            <a:fillRect/>
          </a:stretch>
        </p:blipFill>
        <p:spPr bwMode="auto">
          <a:xfrm>
            <a:off x="4269134" y="27418"/>
            <a:ext cx="7058508" cy="6795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79729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9"/>
            <a:ext cx="8825659" cy="1003412"/>
          </a:xfrm>
        </p:spPr>
        <p:txBody>
          <a:bodyPr/>
          <a:lstStyle/>
          <a:p>
            <a:r>
              <a:rPr lang="el-GR" dirty="0" smtClean="0"/>
              <a:t>Μεθοδολογία:</a:t>
            </a:r>
            <a:br>
              <a:rPr lang="el-GR" dirty="0" smtClean="0"/>
            </a:br>
            <a:r>
              <a:rPr lang="el-GR" dirty="0" smtClean="0"/>
              <a:t>Η επιστημονική μέθοδος (διερώτηση)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2597" y="2255991"/>
            <a:ext cx="10497115" cy="360317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l-GR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Εξακολουθούμε να εφαρμόζουμε τη μέθοδο της διερώτησης ακολουθώντας τα πιο κάτω στάδια:</a:t>
            </a:r>
          </a:p>
          <a:p>
            <a:r>
              <a:rPr lang="el-GR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Εισαγωγή ενός </a:t>
            </a:r>
            <a:r>
              <a:rPr lang="el-GR" sz="2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προβλήματος</a:t>
            </a:r>
            <a:r>
              <a:rPr lang="el-GR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,</a:t>
            </a:r>
            <a:r>
              <a:rPr lang="el-GR" sz="2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μια παρατήρησης ή μια εμπειρίας από τον κόσμο της καθημερινής ζωής </a:t>
            </a:r>
            <a:r>
              <a:rPr lang="el-GR" sz="2400" b="1" dirty="0" smtClean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(Προσανατολισμός).</a:t>
            </a:r>
          </a:p>
          <a:p>
            <a:r>
              <a:rPr lang="el-GR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Διατύπωση </a:t>
            </a:r>
            <a:r>
              <a:rPr lang="el-GR" sz="2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ερωτημάτων ή/και υποθέσεων </a:t>
            </a:r>
            <a:r>
              <a:rPr lang="el-GR" sz="2400" b="1" dirty="0" smtClean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el-GR" sz="2400" b="1" dirty="0" err="1" smtClean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Εννοιολόγηση</a:t>
            </a:r>
            <a:r>
              <a:rPr lang="el-GR" sz="2400" b="1" dirty="0" smtClean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).</a:t>
            </a:r>
          </a:p>
          <a:p>
            <a:r>
              <a:rPr lang="el-GR" sz="2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Εκτέλεση πειραμάτων ή/και μελέτη πηγών αναφοράς</a:t>
            </a:r>
            <a:r>
              <a:rPr lang="el-GR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 και </a:t>
            </a:r>
            <a:r>
              <a:rPr lang="el-GR" sz="2400" b="1" dirty="0">
                <a:latin typeface="Calibri" panose="020F0502020204030204" pitchFamily="34" charset="0"/>
                <a:cs typeface="Calibri" panose="020F0502020204030204" pitchFamily="34" charset="0"/>
              </a:rPr>
              <a:t>ε</a:t>
            </a:r>
            <a:r>
              <a:rPr lang="el-GR" sz="2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ρμηνεία  δεδομένων και πληροφοριών </a:t>
            </a:r>
            <a:r>
              <a:rPr lang="el-GR" sz="2400" b="1" dirty="0" smtClean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(Διερεύνηση).</a:t>
            </a:r>
          </a:p>
          <a:p>
            <a:r>
              <a:rPr lang="el-GR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Εξαγωγή </a:t>
            </a:r>
            <a:r>
              <a:rPr lang="el-GR" sz="2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συμπερασμάτων </a:t>
            </a:r>
            <a:r>
              <a:rPr lang="el-GR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που απαντούν στο αρχικό ερώτημα ή/και </a:t>
            </a:r>
            <a:r>
              <a:rPr lang="el-GR" sz="2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αποδοχή ή απόρριψη της υπόθεσης </a:t>
            </a:r>
            <a:r>
              <a:rPr lang="el-GR" sz="2400" b="1" dirty="0" smtClean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(Συμπέρασμα)</a:t>
            </a:r>
            <a:r>
              <a:rPr lang="el-GR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r>
              <a:rPr lang="el-GR" sz="2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Επικοινωνία των αποτελεσμάτων </a:t>
            </a:r>
            <a:r>
              <a:rPr lang="el-GR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και </a:t>
            </a:r>
            <a:r>
              <a:rPr lang="el-GR" sz="2400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αναστοχασμός</a:t>
            </a:r>
            <a:endParaRPr lang="en-US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77740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9"/>
            <a:ext cx="9768419" cy="706964"/>
          </a:xfrm>
        </p:spPr>
        <p:txBody>
          <a:bodyPr/>
          <a:lstStyle/>
          <a:p>
            <a:r>
              <a:rPr lang="el-GR" dirty="0" smtClean="0"/>
              <a:t>Διερεύνηση-Η βασική πρόκληση της </a:t>
            </a:r>
            <a:r>
              <a:rPr lang="el-GR" dirty="0" err="1" smtClean="0"/>
              <a:t>τηλεκπαίδευσης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3" y="2312553"/>
            <a:ext cx="9097411" cy="4074391"/>
          </a:xfrm>
        </p:spPr>
        <p:txBody>
          <a:bodyPr>
            <a:normAutofit fontScale="92500" lnSpcReduction="20000"/>
          </a:bodyPr>
          <a:lstStyle/>
          <a:p>
            <a:r>
              <a:rPr lang="el-GR" sz="2400" dirty="0" smtClean="0"/>
              <a:t>Μέσα από παρακολούθηση επίδειξης </a:t>
            </a:r>
            <a:r>
              <a:rPr lang="el-GR" sz="2400" dirty="0" err="1" smtClean="0"/>
              <a:t>οπτικογραφημένων</a:t>
            </a:r>
            <a:r>
              <a:rPr lang="el-GR" sz="2400" dirty="0" smtClean="0"/>
              <a:t> πειραμάτων από το διαδίκτυο ή από </a:t>
            </a:r>
            <a:r>
              <a:rPr lang="el-GR" sz="2400" dirty="0" err="1" smtClean="0"/>
              <a:t>οπτικογράφηση</a:t>
            </a:r>
            <a:r>
              <a:rPr lang="el-GR" sz="2400" dirty="0" smtClean="0"/>
              <a:t> του εκπαιδευτικού </a:t>
            </a:r>
            <a:r>
              <a:rPr lang="el-GR" sz="2400" dirty="0" smtClean="0">
                <a:solidFill>
                  <a:srgbClr val="FF0000"/>
                </a:solidFill>
              </a:rPr>
              <a:t>(βλ. σχετική παρουσίαση)</a:t>
            </a:r>
            <a:r>
              <a:rPr lang="el-GR" sz="2400" dirty="0" smtClean="0">
                <a:solidFill>
                  <a:schemeClr val="tx1"/>
                </a:solidFill>
              </a:rPr>
              <a:t>.</a:t>
            </a:r>
          </a:p>
          <a:p>
            <a:r>
              <a:rPr lang="el-GR" sz="2400" dirty="0" smtClean="0"/>
              <a:t>Μέσα από παρακολούθηση επίδειξης πειραμάτων από επεισόδια εκπαιδευτικής τηλεόρασης</a:t>
            </a:r>
            <a:r>
              <a:rPr lang="el-GR" sz="2400" dirty="0" smtClean="0">
                <a:solidFill>
                  <a:srgbClr val="FF0000"/>
                </a:solidFill>
              </a:rPr>
              <a:t> (βλ. σχετική παρουσίαση)</a:t>
            </a:r>
            <a:r>
              <a:rPr lang="el-GR" sz="2400" dirty="0" smtClean="0">
                <a:solidFill>
                  <a:schemeClr val="tx1"/>
                </a:solidFill>
              </a:rPr>
              <a:t>.</a:t>
            </a:r>
            <a:endParaRPr lang="en-GB" sz="2400" dirty="0" smtClean="0">
              <a:solidFill>
                <a:schemeClr val="tx1"/>
              </a:solidFill>
            </a:endParaRPr>
          </a:p>
          <a:p>
            <a:r>
              <a:rPr lang="el-GR" sz="2400" dirty="0"/>
              <a:t>Μέσα από </a:t>
            </a:r>
            <a:r>
              <a:rPr lang="el-GR" sz="2400" dirty="0" smtClean="0"/>
              <a:t>εικονικά εργαστήρια</a:t>
            </a:r>
            <a:r>
              <a:rPr lang="el-GR" sz="2400" dirty="0" smtClean="0">
                <a:solidFill>
                  <a:srgbClr val="FF0000"/>
                </a:solidFill>
              </a:rPr>
              <a:t> (βλ. σχετική παρουσίαση)</a:t>
            </a:r>
            <a:r>
              <a:rPr lang="el-GR" sz="2400" dirty="0" smtClean="0">
                <a:solidFill>
                  <a:schemeClr val="tx1"/>
                </a:solidFill>
              </a:rPr>
              <a:t>.</a:t>
            </a:r>
            <a:endParaRPr lang="el-GR" sz="2400" dirty="0">
              <a:solidFill>
                <a:schemeClr val="tx1"/>
              </a:solidFill>
            </a:endParaRPr>
          </a:p>
          <a:p>
            <a:r>
              <a:rPr lang="el-GR" sz="2400" dirty="0" smtClean="0"/>
              <a:t>Μέσα από παρακολούθηση επιδείξεων από τον/την εκπαιδευτικό, με ενεργοποίηση βιντεοκάμερας (π.χ. συσκευή γραμμικής διαστολής).</a:t>
            </a:r>
            <a:r>
              <a:rPr lang="en-GB" sz="2400" dirty="0" smtClean="0"/>
              <a:t> </a:t>
            </a:r>
            <a:endParaRPr lang="el-GR" sz="2400" dirty="0" smtClean="0"/>
          </a:p>
          <a:p>
            <a:r>
              <a:rPr lang="el-GR" sz="2400" dirty="0" smtClean="0"/>
              <a:t>Με εκτέλεση απλών πειραμάτων από τα παιδιά, σύμφωνα με γραπτές ή προφορικές οδηγίες</a:t>
            </a:r>
            <a:r>
              <a:rPr lang="en-GB" sz="2400" dirty="0" smtClean="0"/>
              <a:t> (</a:t>
            </a:r>
            <a:r>
              <a:rPr lang="el-GR" sz="2400" dirty="0" smtClean="0"/>
              <a:t>π.χ. πλεύση-βύθιση, αντικείμενα που έλκουν οι μαγνήτες).</a:t>
            </a:r>
          </a:p>
          <a:p>
            <a:endParaRPr lang="el-GR" dirty="0" smtClean="0"/>
          </a:p>
        </p:txBody>
      </p:sp>
    </p:spTree>
    <p:extLst>
      <p:ext uri="{BB962C8B-B14F-4D97-AF65-F5344CB8AC3E}">
        <p14:creationId xmlns:p14="http://schemas.microsoft.com/office/powerpoint/2010/main" val="3742833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Διερεύνηση-Η βασική πρόκληση της </a:t>
            </a:r>
            <a:r>
              <a:rPr lang="el-GR" dirty="0" err="1"/>
              <a:t>τηλεκπαίδευσης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368576"/>
            <a:ext cx="8825659" cy="1097643"/>
          </a:xfrm>
        </p:spPr>
        <p:txBody>
          <a:bodyPr/>
          <a:lstStyle/>
          <a:p>
            <a:r>
              <a:rPr lang="el-GR" dirty="0" smtClean="0"/>
              <a:t>Οι πηγές αποθηκεύονται στο </a:t>
            </a:r>
            <a:r>
              <a:rPr lang="en-GB" dirty="0" smtClean="0"/>
              <a:t>Files </a:t>
            </a:r>
            <a:r>
              <a:rPr lang="el-GR" dirty="0" smtClean="0"/>
              <a:t>στο κανάλι που επιθυμούμε.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6463" y="2860825"/>
            <a:ext cx="10605151" cy="39835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5748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Διερεύνηση-Η βασική πρόκληση της </a:t>
            </a:r>
            <a:r>
              <a:rPr lang="el-GR" dirty="0" err="1"/>
              <a:t>τηλεκπαίδευσης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688443"/>
          </a:xfrm>
        </p:spPr>
        <p:txBody>
          <a:bodyPr>
            <a:normAutofit/>
          </a:bodyPr>
          <a:lstStyle/>
          <a:p>
            <a:r>
              <a:rPr lang="el-GR" sz="2400" dirty="0" smtClean="0"/>
              <a:t>Οι πηγές μπορούν να είναι: </a:t>
            </a:r>
          </a:p>
          <a:p>
            <a:pPr lvl="1"/>
            <a:r>
              <a:rPr lang="el-GR" sz="2400" dirty="0"/>
              <a:t>Δ</a:t>
            </a:r>
            <a:r>
              <a:rPr lang="el-GR" sz="2400" dirty="0" smtClean="0"/>
              <a:t>ιαδικτυακά βιβλία</a:t>
            </a:r>
          </a:p>
          <a:p>
            <a:pPr lvl="1"/>
            <a:r>
              <a:rPr lang="el-GR" sz="2400" dirty="0" smtClean="0"/>
              <a:t>Βίντεο</a:t>
            </a:r>
          </a:p>
          <a:p>
            <a:pPr lvl="1"/>
            <a:r>
              <a:rPr lang="el-GR" sz="2400" dirty="0" smtClean="0"/>
              <a:t>Φύλλα Εργασίας σε ηλεκτρονική μορφή</a:t>
            </a:r>
          </a:p>
          <a:p>
            <a:pPr lvl="1"/>
            <a:r>
              <a:rPr lang="el-GR" sz="2400" dirty="0" smtClean="0"/>
              <a:t>Εικόνες</a:t>
            </a:r>
          </a:p>
          <a:p>
            <a:pPr lvl="1"/>
            <a:r>
              <a:rPr lang="el-GR" sz="2400" dirty="0" smtClean="0"/>
              <a:t>Παρουσιάσεις</a:t>
            </a:r>
          </a:p>
        </p:txBody>
      </p:sp>
    </p:spTree>
    <p:extLst>
      <p:ext uri="{BB962C8B-B14F-4D97-AF65-F5344CB8AC3E}">
        <p14:creationId xmlns:p14="http://schemas.microsoft.com/office/powerpoint/2010/main" val="706122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Διερεύνηση-Η βασική πρόκληση της </a:t>
            </a:r>
            <a:r>
              <a:rPr lang="el-GR" dirty="0" err="1"/>
              <a:t>τηλεκπαίδευσης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92024" y="3073057"/>
            <a:ext cx="8825659" cy="1276522"/>
          </a:xfrm>
        </p:spPr>
        <p:txBody>
          <a:bodyPr>
            <a:normAutofit/>
          </a:bodyPr>
          <a:lstStyle/>
          <a:p>
            <a:r>
              <a:rPr lang="el-GR" sz="2400" dirty="0" smtClean="0"/>
              <a:t>Κατά την ομαδική εργασία  χρησιμοποιούνται διαφορετικά κανάλια για την κάθε ομάδα (</a:t>
            </a:r>
            <a:r>
              <a:rPr lang="el-GR" sz="2400" dirty="0" smtClean="0">
                <a:solidFill>
                  <a:srgbClr val="FF0000"/>
                </a:solidFill>
              </a:rPr>
              <a:t>βλ. σχετική παρουσίαση</a:t>
            </a:r>
            <a:r>
              <a:rPr lang="el-GR" sz="2400" dirty="0" smtClean="0"/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val="134147907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Ion Boardroom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F9C9D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 Boardroom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EC7F02AD-9687-440F-A9DF-FAA6F22270D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7C39BD1DB4E714C9119E5022A73D174" ma:contentTypeVersion="2" ma:contentTypeDescription="Create a new document." ma:contentTypeScope="" ma:versionID="d656779bd0032a4136fd8a8a326ce513">
  <xsd:schema xmlns:xsd="http://www.w3.org/2001/XMLSchema" xmlns:xs="http://www.w3.org/2001/XMLSchema" xmlns:p="http://schemas.microsoft.com/office/2006/metadata/properties" xmlns:ns2="a868b081-9d18-4f3d-833f-e07c59388304" targetNamespace="http://schemas.microsoft.com/office/2006/metadata/properties" ma:root="true" ma:fieldsID="654a3a39ffb2bac09a1f76c4ebae7ace" ns2:_="">
    <xsd:import namespace="a868b081-9d18-4f3d-833f-e07c5938830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868b081-9d18-4f3d-833f-e07c5938830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F9C842E-AA11-4ADF-AAF6-5BFECF23AFB4}">
  <ds:schemaRefs>
    <ds:schemaRef ds:uri="http://schemas.microsoft.com/office/2006/metadata/properties"/>
    <ds:schemaRef ds:uri="http://purl.org/dc/dcmitype/"/>
    <ds:schemaRef ds:uri="http://www.w3.org/XML/1998/namespace"/>
    <ds:schemaRef ds:uri="http://purl.org/dc/elements/1.1/"/>
    <ds:schemaRef ds:uri="http://purl.org/dc/terms/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a868b081-9d18-4f3d-833f-e07c59388304"/>
  </ds:schemaRefs>
</ds:datastoreItem>
</file>

<file path=customXml/itemProps2.xml><?xml version="1.0" encoding="utf-8"?>
<ds:datastoreItem xmlns:ds="http://schemas.openxmlformats.org/officeDocument/2006/customXml" ds:itemID="{C0160D6B-BCFB-43A8-9E3A-5280FB3365B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AE9BD9B-62F2-472C-B02C-DF5EA9379038}">
  <ds:schemaRefs>
    <ds:schemaRef ds:uri="a868b081-9d18-4f3d-833f-e07c59388304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TM04033921[[fn=Damask]]</Template>
  <TotalTime>425</TotalTime>
  <Words>254</Words>
  <Application>Microsoft Office PowerPoint</Application>
  <PresentationFormat>Widescreen</PresentationFormat>
  <Paragraphs>30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Century Gothic</vt:lpstr>
      <vt:lpstr>Wingdings 3</vt:lpstr>
      <vt:lpstr>Ion Boardroom</vt:lpstr>
      <vt:lpstr>Αξιοποίηση εργαλείων τηλεκπαίδευσης στο μάθημα των Φυσικών Επιστημών</vt:lpstr>
      <vt:lpstr>Μεθοδολογία</vt:lpstr>
      <vt:lpstr>Μεθοδολογία: Η επιστημονική μέθοδος (διερώτηση)</vt:lpstr>
      <vt:lpstr>Διερεύνηση-Η βασική πρόκληση της τηλεκπαίδευσης</vt:lpstr>
      <vt:lpstr>Διερεύνηση-Η βασική πρόκληση της τηλεκπαίδευσης</vt:lpstr>
      <vt:lpstr>Διερεύνηση-Η βασική πρόκληση της τηλεκπαίδευσης</vt:lpstr>
      <vt:lpstr>Διερεύνηση-Η βασική πρόκληση της τηλεκπαίδευσης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Αξιοποίηση εργαλείων τηλεκπαίδευσης στο μάθημα των Φυσικών Επιστημών</dc:title>
  <dc:creator>Niki Kalyfommatou</dc:creator>
  <cp:lastModifiedBy>Niki Kalyfommatou</cp:lastModifiedBy>
  <cp:revision>32</cp:revision>
  <dcterms:created xsi:type="dcterms:W3CDTF">2020-06-25T11:12:08Z</dcterms:created>
  <dcterms:modified xsi:type="dcterms:W3CDTF">2020-08-27T09:22:14Z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0x01010007C39BD1DB4E714C9119E5022A73D174</vt:lpwstr>
  </property>
</Properties>
</file>