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258" r:id="rId3"/>
    <p:sldId id="270" r:id="rId4"/>
    <p:sldId id="271" r:id="rId5"/>
    <p:sldId id="272" r:id="rId6"/>
    <p:sldId id="273" r:id="rId7"/>
    <p:sldId id="262" r:id="rId8"/>
    <p:sldId id="274" r:id="rId9"/>
    <p:sldId id="275" r:id="rId10"/>
    <p:sldId id="263" r:id="rId11"/>
    <p:sldId id="276" r:id="rId12"/>
    <p:sldId id="279" r:id="rId13"/>
    <p:sldId id="277" r:id="rId14"/>
    <p:sldId id="278" r:id="rId15"/>
    <p:sldId id="280" r:id="rId16"/>
    <p:sldId id="281" r:id="rId17"/>
    <p:sldId id="282" r:id="rId18"/>
    <p:sldId id="283" r:id="rId19"/>
    <p:sldId id="285" r:id="rId20"/>
    <p:sldId id="286" r:id="rId21"/>
    <p:sldId id="287" r:id="rId22"/>
    <p:sldId id="290" r:id="rId23"/>
    <p:sldId id="289" r:id="rId24"/>
    <p:sldId id="292" r:id="rId25"/>
    <p:sldId id="293" r:id="rId26"/>
    <p:sldId id="294" r:id="rId27"/>
    <p:sldId id="295" r:id="rId28"/>
    <p:sldId id="297" r:id="rId29"/>
    <p:sldId id="298" r:id="rId30"/>
    <p:sldId id="299" r:id="rId31"/>
    <p:sldId id="300" r:id="rId32"/>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E0C8"/>
    <a:srgbClr val="FCDDC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97" autoAdjust="0"/>
    <p:restoredTop sz="94660"/>
  </p:normalViewPr>
  <p:slideViewPr>
    <p:cSldViewPr snapToGrid="0" snapToObjects="1">
      <p:cViewPr>
        <p:scale>
          <a:sx n="100" d="100"/>
          <a:sy n="100" d="100"/>
        </p:scale>
        <p:origin x="480" y="-210"/>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02"/>
            <a:ext cx="9144000" cy="5142895"/>
          </a:xfrm>
          <a:prstGeom prst="rect">
            <a:avLst/>
          </a:prstGeom>
        </p:spPr>
      </p:pic>
      <p:sp>
        <p:nvSpPr>
          <p:cNvPr id="16" name="Content Placeholder 15"/>
          <p:cNvSpPr>
            <a:spLocks noGrp="1"/>
          </p:cNvSpPr>
          <p:nvPr>
            <p:ph sz="quarter" idx="10"/>
          </p:nvPr>
        </p:nvSpPr>
        <p:spPr>
          <a:xfrm>
            <a:off x="211138" y="1125539"/>
            <a:ext cx="5337175" cy="1194342"/>
          </a:xfrm>
          <a:prstGeom prst="rect">
            <a:avLst/>
          </a:prstGeom>
        </p:spPr>
        <p:txBody>
          <a:bodyPr vert="horz"/>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Content Placeholder 2"/>
          <p:cNvSpPr>
            <a:spLocks noGrp="1"/>
          </p:cNvSpPr>
          <p:nvPr>
            <p:ph sz="quarter" idx="11"/>
          </p:nvPr>
        </p:nvSpPr>
        <p:spPr>
          <a:xfrm>
            <a:off x="211138" y="2463800"/>
            <a:ext cx="5337175" cy="925513"/>
          </a:xfrm>
          <a:prstGeom prst="rect">
            <a:avLst/>
          </a:prstGeom>
        </p:spPr>
        <p:txBody>
          <a:bodyPr vert="horz"/>
          <a:lstStyle/>
          <a:p>
            <a:pPr lvl="0"/>
            <a:r>
              <a:rPr lang="el-GR" dirty="0" smtClean="0"/>
              <a:t>Click to edit Master text styles</a:t>
            </a:r>
          </a:p>
          <a:p>
            <a:pPr lvl="1"/>
            <a:r>
              <a:rPr lang="el-GR" dirty="0" smtClean="0"/>
              <a:t>Second level</a:t>
            </a:r>
          </a:p>
          <a:p>
            <a:pPr lvl="2"/>
            <a:r>
              <a:rPr lang="el-GR" dirty="0" smtClean="0"/>
              <a:t>Third level</a:t>
            </a:r>
          </a:p>
          <a:p>
            <a:pPr lvl="3"/>
            <a:r>
              <a:rPr lang="el-GR" dirty="0" smtClean="0"/>
              <a:t>Fourth level</a:t>
            </a:r>
          </a:p>
          <a:p>
            <a:pPr lvl="4"/>
            <a:r>
              <a:rPr lang="el-GR" dirty="0" smtClean="0"/>
              <a:t>Fifth level</a:t>
            </a:r>
            <a:endParaRPr lang="en-US" dirty="0"/>
          </a:p>
        </p:txBody>
      </p:sp>
    </p:spTree>
    <p:extLst>
      <p:ext uri="{BB962C8B-B14F-4D97-AF65-F5344CB8AC3E}">
        <p14:creationId xmlns:p14="http://schemas.microsoft.com/office/powerpoint/2010/main" val="30876598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02"/>
            <a:ext cx="9144000" cy="5142895"/>
          </a:xfrm>
          <a:prstGeom prst="rect">
            <a:avLst/>
          </a:prstGeom>
        </p:spPr>
      </p:pic>
    </p:spTree>
    <p:extLst>
      <p:ext uri="{BB962C8B-B14F-4D97-AF65-F5344CB8AC3E}">
        <p14:creationId xmlns:p14="http://schemas.microsoft.com/office/powerpoint/2010/main" val="26622168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02"/>
            <a:ext cx="9144000" cy="5142895"/>
          </a:xfrm>
          <a:prstGeom prst="rect">
            <a:avLst/>
          </a:prstGeom>
        </p:spPr>
      </p:pic>
      <p:sp>
        <p:nvSpPr>
          <p:cNvPr id="3" name="Content Placeholder 4"/>
          <p:cNvSpPr>
            <a:spLocks noGrp="1"/>
          </p:cNvSpPr>
          <p:nvPr>
            <p:ph sz="half" idx="1"/>
          </p:nvPr>
        </p:nvSpPr>
        <p:spPr>
          <a:xfrm>
            <a:off x="295275" y="1436082"/>
            <a:ext cx="4143375" cy="3479471"/>
          </a:xfrm>
          <a:prstGeom prst="rect">
            <a:avLst/>
          </a:prstGeom>
        </p:spPr>
        <p:txBody>
          <a:bodyPr/>
          <a:lstStyle/>
          <a:p>
            <a:endParaRPr lang="en-US" dirty="0"/>
          </a:p>
        </p:txBody>
      </p:sp>
      <p:sp>
        <p:nvSpPr>
          <p:cNvPr id="4" name="Content Placeholder 5"/>
          <p:cNvSpPr>
            <a:spLocks noGrp="1"/>
          </p:cNvSpPr>
          <p:nvPr>
            <p:ph sz="half" idx="2"/>
          </p:nvPr>
        </p:nvSpPr>
        <p:spPr>
          <a:xfrm>
            <a:off x="4714875" y="1436082"/>
            <a:ext cx="4143375" cy="3479471"/>
          </a:xfrm>
          <a:prstGeom prst="rect">
            <a:avLst/>
          </a:prstGeom>
        </p:spPr>
        <p:txBody>
          <a:bodyPr/>
          <a:lstStyle/>
          <a:p>
            <a:endParaRPr lang="en-US" dirty="0"/>
          </a:p>
        </p:txBody>
      </p:sp>
      <p:sp>
        <p:nvSpPr>
          <p:cNvPr id="5" name="Title 14"/>
          <p:cNvSpPr>
            <a:spLocks noGrp="1"/>
          </p:cNvSpPr>
          <p:nvPr>
            <p:ph type="title"/>
          </p:nvPr>
        </p:nvSpPr>
        <p:spPr>
          <a:xfrm>
            <a:off x="295276" y="651005"/>
            <a:ext cx="8562974" cy="686281"/>
          </a:xfrm>
          <a:prstGeom prst="rect">
            <a:avLst/>
          </a:prstGeom>
        </p:spPr>
        <p:txBody>
          <a:bodyPr/>
          <a:lstStyle/>
          <a:p>
            <a:endParaRPr lang="en-US" dirty="0"/>
          </a:p>
        </p:txBody>
      </p:sp>
    </p:spTree>
    <p:extLst>
      <p:ext uri="{BB962C8B-B14F-4D97-AF65-F5344CB8AC3E}">
        <p14:creationId xmlns:p14="http://schemas.microsoft.com/office/powerpoint/2010/main" val="4089809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6" name="Picture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02"/>
            <a:ext cx="9144000" cy="5142895"/>
          </a:xfrm>
          <a:prstGeom prst="rect">
            <a:avLst/>
          </a:prstGeom>
        </p:spPr>
      </p:pic>
      <p:sp>
        <p:nvSpPr>
          <p:cNvPr id="3" name="Text Placeholder 7"/>
          <p:cNvSpPr>
            <a:spLocks noGrp="1"/>
          </p:cNvSpPr>
          <p:nvPr>
            <p:ph type="body" idx="1"/>
          </p:nvPr>
        </p:nvSpPr>
        <p:spPr>
          <a:xfrm>
            <a:off x="449264" y="1433514"/>
            <a:ext cx="3525933" cy="563238"/>
          </a:xfrm>
          <a:prstGeom prst="rect">
            <a:avLst/>
          </a:prstGeom>
        </p:spPr>
        <p:txBody>
          <a:bodyPr/>
          <a:lstStyle/>
          <a:p>
            <a:endParaRPr lang="en-US"/>
          </a:p>
        </p:txBody>
      </p:sp>
      <p:sp>
        <p:nvSpPr>
          <p:cNvPr id="4" name="Content Placeholder 8"/>
          <p:cNvSpPr>
            <a:spLocks noGrp="1"/>
          </p:cNvSpPr>
          <p:nvPr>
            <p:ph sz="half" idx="2"/>
          </p:nvPr>
        </p:nvSpPr>
        <p:spPr>
          <a:xfrm>
            <a:off x="449265" y="2257426"/>
            <a:ext cx="3525936" cy="2518836"/>
          </a:xfrm>
          <a:prstGeom prst="rect">
            <a:avLst/>
          </a:prstGeom>
        </p:spPr>
        <p:txBody>
          <a:bodyPr/>
          <a:lstStyle/>
          <a:p>
            <a:endParaRPr lang="en-US"/>
          </a:p>
        </p:txBody>
      </p:sp>
      <p:sp>
        <p:nvSpPr>
          <p:cNvPr id="5" name="Text Placeholder 9"/>
          <p:cNvSpPr>
            <a:spLocks noGrp="1"/>
          </p:cNvSpPr>
          <p:nvPr>
            <p:ph type="body" sz="quarter" idx="3"/>
          </p:nvPr>
        </p:nvSpPr>
        <p:spPr>
          <a:xfrm>
            <a:off x="4943476" y="1433514"/>
            <a:ext cx="3543298" cy="563237"/>
          </a:xfrm>
          <a:prstGeom prst="rect">
            <a:avLst/>
          </a:prstGeom>
        </p:spPr>
        <p:txBody>
          <a:bodyPr/>
          <a:lstStyle/>
          <a:p>
            <a:endParaRPr lang="en-US" dirty="0"/>
          </a:p>
        </p:txBody>
      </p:sp>
      <p:sp>
        <p:nvSpPr>
          <p:cNvPr id="6" name="Content Placeholder 10"/>
          <p:cNvSpPr>
            <a:spLocks noGrp="1"/>
          </p:cNvSpPr>
          <p:nvPr>
            <p:ph sz="quarter" idx="4"/>
          </p:nvPr>
        </p:nvSpPr>
        <p:spPr>
          <a:xfrm>
            <a:off x="4943476" y="2257426"/>
            <a:ext cx="3543299" cy="2518836"/>
          </a:xfrm>
          <a:prstGeom prst="rect">
            <a:avLst/>
          </a:prstGeom>
        </p:spPr>
        <p:txBody>
          <a:bodyPr/>
          <a:lstStyle/>
          <a:p>
            <a:endParaRPr lang="en-US"/>
          </a:p>
        </p:txBody>
      </p:sp>
      <p:sp>
        <p:nvSpPr>
          <p:cNvPr id="8" name="Title 14"/>
          <p:cNvSpPr>
            <a:spLocks noGrp="1"/>
          </p:cNvSpPr>
          <p:nvPr>
            <p:ph type="title"/>
          </p:nvPr>
        </p:nvSpPr>
        <p:spPr>
          <a:xfrm>
            <a:off x="449265" y="651005"/>
            <a:ext cx="8037510" cy="686281"/>
          </a:xfrm>
          <a:prstGeom prst="rect">
            <a:avLst/>
          </a:prstGeom>
        </p:spPr>
        <p:txBody>
          <a:bodyPr/>
          <a:lstStyle/>
          <a:p>
            <a:endParaRPr lang="en-US" dirty="0"/>
          </a:p>
        </p:txBody>
      </p:sp>
    </p:spTree>
    <p:extLst>
      <p:ext uri="{BB962C8B-B14F-4D97-AF65-F5344CB8AC3E}">
        <p14:creationId xmlns:p14="http://schemas.microsoft.com/office/powerpoint/2010/main" val="705118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02"/>
            <a:ext cx="9144000" cy="5142895"/>
          </a:xfrm>
          <a:prstGeom prst="rect">
            <a:avLst/>
          </a:prstGeom>
        </p:spPr>
      </p:pic>
      <p:sp>
        <p:nvSpPr>
          <p:cNvPr id="3" name="Title 11"/>
          <p:cNvSpPr>
            <a:spLocks noGrp="1"/>
          </p:cNvSpPr>
          <p:nvPr>
            <p:ph type="title"/>
          </p:nvPr>
        </p:nvSpPr>
        <p:spPr>
          <a:xfrm>
            <a:off x="287339" y="762000"/>
            <a:ext cx="2945976" cy="1198847"/>
          </a:xfrm>
          <a:prstGeom prst="rect">
            <a:avLst/>
          </a:prstGeom>
        </p:spPr>
        <p:txBody>
          <a:bodyPr/>
          <a:lstStyle/>
          <a:p>
            <a:endParaRPr lang="en-US" dirty="0"/>
          </a:p>
        </p:txBody>
      </p:sp>
      <p:sp>
        <p:nvSpPr>
          <p:cNvPr id="4" name="Content Placeholder 12"/>
          <p:cNvSpPr>
            <a:spLocks noGrp="1"/>
          </p:cNvSpPr>
          <p:nvPr>
            <p:ph idx="1"/>
          </p:nvPr>
        </p:nvSpPr>
        <p:spPr>
          <a:xfrm>
            <a:off x="3434928" y="1185538"/>
            <a:ext cx="4624123" cy="3651249"/>
          </a:xfrm>
          <a:prstGeom prst="rect">
            <a:avLst/>
          </a:prstGeom>
        </p:spPr>
        <p:txBody>
          <a:bodyPr/>
          <a:lstStyle/>
          <a:p>
            <a:endParaRPr lang="en-US" dirty="0"/>
          </a:p>
        </p:txBody>
      </p:sp>
      <p:sp>
        <p:nvSpPr>
          <p:cNvPr id="5" name="Text Placeholder 13"/>
          <p:cNvSpPr>
            <a:spLocks noGrp="1"/>
          </p:cNvSpPr>
          <p:nvPr>
            <p:ph type="body" sz="half" idx="2"/>
          </p:nvPr>
        </p:nvSpPr>
        <p:spPr>
          <a:xfrm>
            <a:off x="287339" y="1981201"/>
            <a:ext cx="2945975" cy="2855586"/>
          </a:xfrm>
          <a:prstGeom prst="rect">
            <a:avLst/>
          </a:prstGeom>
        </p:spPr>
        <p:txBody>
          <a:bodyPr/>
          <a:lstStyle/>
          <a:p>
            <a:endParaRPr lang="en-US" dirty="0"/>
          </a:p>
        </p:txBody>
      </p:sp>
    </p:spTree>
    <p:extLst>
      <p:ext uri="{BB962C8B-B14F-4D97-AF65-F5344CB8AC3E}">
        <p14:creationId xmlns:p14="http://schemas.microsoft.com/office/powerpoint/2010/main" val="38412884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02"/>
            <a:ext cx="9144000" cy="5142895"/>
          </a:xfrm>
          <a:prstGeom prst="rect">
            <a:avLst/>
          </a:prstGeom>
        </p:spPr>
      </p:pic>
      <p:sp>
        <p:nvSpPr>
          <p:cNvPr id="3" name="Title 11"/>
          <p:cNvSpPr>
            <a:spLocks noGrp="1"/>
          </p:cNvSpPr>
          <p:nvPr>
            <p:ph type="title"/>
          </p:nvPr>
        </p:nvSpPr>
        <p:spPr>
          <a:xfrm>
            <a:off x="287339" y="762000"/>
            <a:ext cx="2945976" cy="1198847"/>
          </a:xfrm>
          <a:prstGeom prst="rect">
            <a:avLst/>
          </a:prstGeom>
        </p:spPr>
        <p:txBody>
          <a:bodyPr/>
          <a:lstStyle/>
          <a:p>
            <a:endParaRPr lang="en-US" dirty="0"/>
          </a:p>
        </p:txBody>
      </p:sp>
      <p:sp>
        <p:nvSpPr>
          <p:cNvPr id="5" name="Text Placeholder 13"/>
          <p:cNvSpPr>
            <a:spLocks noGrp="1"/>
          </p:cNvSpPr>
          <p:nvPr>
            <p:ph type="body" sz="half" idx="2"/>
          </p:nvPr>
        </p:nvSpPr>
        <p:spPr>
          <a:xfrm>
            <a:off x="287339" y="1981201"/>
            <a:ext cx="2945975" cy="2855586"/>
          </a:xfrm>
          <a:prstGeom prst="rect">
            <a:avLst/>
          </a:prstGeom>
        </p:spPr>
        <p:txBody>
          <a:bodyPr/>
          <a:lstStyle/>
          <a:p>
            <a:endParaRPr lang="en-US" dirty="0"/>
          </a:p>
        </p:txBody>
      </p:sp>
      <p:sp>
        <p:nvSpPr>
          <p:cNvPr id="6" name="Picture Placeholder 5"/>
          <p:cNvSpPr>
            <a:spLocks noGrp="1"/>
          </p:cNvSpPr>
          <p:nvPr>
            <p:ph type="pic" sz="quarter" idx="10"/>
          </p:nvPr>
        </p:nvSpPr>
        <p:spPr>
          <a:xfrm>
            <a:off x="3432123" y="1185537"/>
            <a:ext cx="4624388" cy="3651250"/>
          </a:xfrm>
          <a:prstGeom prst="rect">
            <a:avLst/>
          </a:prstGeom>
        </p:spPr>
        <p:txBody>
          <a:bodyPr/>
          <a:lstStyle/>
          <a:p>
            <a:endParaRPr lang="en-US"/>
          </a:p>
        </p:txBody>
      </p:sp>
    </p:spTree>
    <p:extLst>
      <p:ext uri="{BB962C8B-B14F-4D97-AF65-F5344CB8AC3E}">
        <p14:creationId xmlns:p14="http://schemas.microsoft.com/office/powerpoint/2010/main" val="422152207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70518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0"/>
          </p:nvPr>
        </p:nvSpPr>
        <p:spPr>
          <a:prstGeom prst="rect">
            <a:avLst/>
          </a:prstGeom>
        </p:spPr>
        <p:txBody>
          <a:bodyPr/>
          <a:lstStyle/>
          <a:p>
            <a:pPr marL="0" indent="0">
              <a:buNone/>
            </a:pPr>
            <a:r>
              <a:rPr lang="el-GR" sz="2400" dirty="0" smtClean="0"/>
              <a:t>«Πώς μετασχηματίζω ένα συμβατικό εκπαιδευτικό υλικό σε ψηφιακό»</a:t>
            </a:r>
            <a:endParaRPr lang="en-US" sz="2400" dirty="0"/>
          </a:p>
        </p:txBody>
      </p:sp>
      <p:sp>
        <p:nvSpPr>
          <p:cNvPr id="5" name="Content Placeholder 4"/>
          <p:cNvSpPr>
            <a:spLocks noGrp="1"/>
          </p:cNvSpPr>
          <p:nvPr>
            <p:ph sz="quarter" idx="11"/>
          </p:nvPr>
        </p:nvSpPr>
        <p:spPr>
          <a:xfrm>
            <a:off x="211138" y="2428875"/>
            <a:ext cx="5763635" cy="1124817"/>
          </a:xfrm>
        </p:spPr>
        <p:txBody>
          <a:bodyPr/>
          <a:lstStyle/>
          <a:p>
            <a:pPr marL="0" indent="0">
              <a:buNone/>
            </a:pPr>
            <a:r>
              <a:rPr lang="el-GR" sz="1400" b="1" dirty="0"/>
              <a:t>Δρ. Παρασκευή Χατζηπαναγιώτου</a:t>
            </a:r>
            <a:endParaRPr lang="en-GB" sz="1400" b="1" dirty="0"/>
          </a:p>
          <a:p>
            <a:pPr marL="0" indent="0">
              <a:buNone/>
            </a:pPr>
            <a:r>
              <a:rPr lang="el-GR" sz="1400" b="1" dirty="0"/>
              <a:t>Διευθύντρια Μονάδας Εξ Αποστάσεως Εκπαίδευσης</a:t>
            </a:r>
          </a:p>
          <a:p>
            <a:pPr marL="0" indent="0">
              <a:buNone/>
            </a:pPr>
            <a:r>
              <a:rPr lang="el-GR" sz="1400" b="1" dirty="0"/>
              <a:t>Ευρωπαϊκό Πανεπιστήμιο </a:t>
            </a:r>
            <a:r>
              <a:rPr lang="el-GR" sz="1400" b="1" dirty="0" smtClean="0"/>
              <a:t>Κύπρου</a:t>
            </a:r>
          </a:p>
          <a:p>
            <a:pPr marL="0" indent="0">
              <a:buNone/>
            </a:pPr>
            <a:r>
              <a:rPr lang="en-US" sz="1400" b="1" dirty="0" smtClean="0"/>
              <a:t>P.Chatzipanagiotou@euc.ac.cy</a:t>
            </a:r>
            <a:endParaRPr lang="el-GR" sz="1400" b="1" dirty="0"/>
          </a:p>
          <a:p>
            <a:pPr marL="0" indent="0">
              <a:buNone/>
            </a:pPr>
            <a:endParaRPr lang="en-US" sz="2000" dirty="0"/>
          </a:p>
        </p:txBody>
      </p:sp>
    </p:spTree>
    <p:extLst>
      <p:ext uri="{BB962C8B-B14F-4D97-AF65-F5344CB8AC3E}">
        <p14:creationId xmlns:p14="http://schemas.microsoft.com/office/powerpoint/2010/main" val="28635323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78372" y="409904"/>
            <a:ext cx="8513379" cy="646331"/>
          </a:xfrm>
          <a:prstGeom prst="rect">
            <a:avLst/>
          </a:prstGeom>
        </p:spPr>
        <p:txBody>
          <a:bodyPr wrap="square">
            <a:spAutoFit/>
          </a:bodyPr>
          <a:lstStyle/>
          <a:p>
            <a:pPr algn="ctr"/>
            <a:endParaRPr lang="el-GR" b="1" dirty="0" smtClean="0">
              <a:latin typeface="+mj-lt"/>
            </a:endParaRPr>
          </a:p>
          <a:p>
            <a:pPr algn="ctr"/>
            <a:r>
              <a:rPr lang="el-GR" b="1" dirty="0"/>
              <a:t>Βασικές παιδαγωγικές θέσεις για την ηλεκτρονική μάθηση (</a:t>
            </a:r>
            <a:r>
              <a:rPr lang="en-US" b="1" dirty="0"/>
              <a:t>Nichols</a:t>
            </a:r>
            <a:r>
              <a:rPr lang="el-GR" b="1" dirty="0"/>
              <a:t>, </a:t>
            </a:r>
            <a:r>
              <a:rPr lang="en-US" b="1" dirty="0"/>
              <a:t>2003) </a:t>
            </a:r>
            <a:endParaRPr lang="el-GR" sz="1600" b="1" dirty="0"/>
          </a:p>
        </p:txBody>
      </p:sp>
      <p:sp>
        <p:nvSpPr>
          <p:cNvPr id="3" name="Rectangle 2"/>
          <p:cNvSpPr/>
          <p:nvPr/>
        </p:nvSpPr>
        <p:spPr>
          <a:xfrm>
            <a:off x="189186" y="1282261"/>
            <a:ext cx="8408276" cy="3693319"/>
          </a:xfrm>
          <a:prstGeom prst="rect">
            <a:avLst/>
          </a:prstGeom>
        </p:spPr>
        <p:txBody>
          <a:bodyPr wrap="square">
            <a:spAutoFit/>
          </a:bodyPr>
          <a:lstStyle/>
          <a:p>
            <a:pPr marL="285750" indent="-285750" algn="just">
              <a:buFont typeface="Arial" panose="020B0604020202020204" pitchFamily="34" charset="0"/>
              <a:buChar char="•"/>
            </a:pPr>
            <a:r>
              <a:rPr lang="el-GR" dirty="0">
                <a:solidFill>
                  <a:srgbClr val="000000"/>
                </a:solidFill>
                <a:latin typeface="+mj-lt"/>
              </a:rPr>
              <a:t>Η ηλεκτρονική </a:t>
            </a:r>
            <a:r>
              <a:rPr lang="el-GR" dirty="0" smtClean="0">
                <a:solidFill>
                  <a:srgbClr val="000000"/>
                </a:solidFill>
                <a:latin typeface="+mj-lt"/>
              </a:rPr>
              <a:t>μάθηση </a:t>
            </a:r>
            <a:r>
              <a:rPr lang="el-GR" dirty="0">
                <a:solidFill>
                  <a:srgbClr val="000000"/>
                </a:solidFill>
                <a:latin typeface="+mj-lt"/>
              </a:rPr>
              <a:t>διαμορφώνει </a:t>
            </a:r>
            <a:r>
              <a:rPr lang="el-GR" b="1" dirty="0">
                <a:solidFill>
                  <a:srgbClr val="000000"/>
                </a:solidFill>
                <a:latin typeface="+mj-lt"/>
              </a:rPr>
              <a:t>ένα νέο εκπαιδευτικό μέσο </a:t>
            </a:r>
            <a:r>
              <a:rPr lang="el-GR" dirty="0">
                <a:solidFill>
                  <a:srgbClr val="000000"/>
                </a:solidFill>
                <a:latin typeface="+mj-lt"/>
              </a:rPr>
              <a:t>που διευκολύνει τον τρόπο οργάνωσης της εκπαιδευτικής διαδικασίας 	</a:t>
            </a:r>
            <a:r>
              <a:rPr lang="el-GR" dirty="0" smtClean="0">
                <a:solidFill>
                  <a:srgbClr val="000000"/>
                </a:solidFill>
                <a:latin typeface="+mj-lt"/>
              </a:rPr>
              <a:t>και </a:t>
            </a:r>
            <a:r>
              <a:rPr lang="el-GR" dirty="0">
                <a:solidFill>
                  <a:srgbClr val="000000"/>
                </a:solidFill>
                <a:latin typeface="+mj-lt"/>
              </a:rPr>
              <a:t>μπορεί να εφαρμοστεί σε διάφορα μοντέλα της εκπαίδευσης </a:t>
            </a:r>
            <a:r>
              <a:rPr lang="el-GR" dirty="0" smtClean="0">
                <a:solidFill>
                  <a:srgbClr val="000000"/>
                </a:solidFill>
                <a:latin typeface="+mj-lt"/>
              </a:rPr>
              <a:t>(στη </a:t>
            </a:r>
            <a:r>
              <a:rPr lang="el-GR" dirty="0">
                <a:solidFill>
                  <a:srgbClr val="000000"/>
                </a:solidFill>
                <a:latin typeface="+mj-lt"/>
              </a:rPr>
              <a:t>δια ζώσης </a:t>
            </a:r>
            <a:r>
              <a:rPr lang="el-GR" dirty="0" smtClean="0">
                <a:solidFill>
                  <a:srgbClr val="000000"/>
                </a:solidFill>
                <a:latin typeface="+mj-lt"/>
              </a:rPr>
              <a:t>διδασκαλία, στην </a:t>
            </a:r>
            <a:r>
              <a:rPr lang="el-GR" dirty="0">
                <a:solidFill>
                  <a:srgbClr val="000000"/>
                </a:solidFill>
                <a:latin typeface="+mj-lt"/>
              </a:rPr>
              <a:t>εξ αποστάσεως εκπαίδευση). </a:t>
            </a:r>
            <a:endParaRPr lang="el-GR" dirty="0" smtClean="0">
              <a:solidFill>
                <a:srgbClr val="000000"/>
              </a:solidFill>
              <a:latin typeface="+mj-lt"/>
            </a:endParaRPr>
          </a:p>
          <a:p>
            <a:pPr marL="285750" indent="-285750" algn="just">
              <a:buFont typeface="Arial" panose="020B0604020202020204" pitchFamily="34" charset="0"/>
              <a:buChar char="•"/>
            </a:pPr>
            <a:endParaRPr lang="el-GR" dirty="0">
              <a:solidFill>
                <a:srgbClr val="000000"/>
              </a:solidFill>
              <a:latin typeface="+mj-lt"/>
            </a:endParaRPr>
          </a:p>
          <a:p>
            <a:pPr marL="285750" indent="-285750" algn="just">
              <a:buFont typeface="Arial" panose="020B0604020202020204" pitchFamily="34" charset="0"/>
              <a:buChar char="•"/>
            </a:pPr>
            <a:r>
              <a:rPr lang="el-GR" b="1" dirty="0">
                <a:latin typeface="+mj-lt"/>
              </a:rPr>
              <a:t>Προτεραιότητα έχει η παιδαγωγική προσέγγιση</a:t>
            </a:r>
            <a:r>
              <a:rPr lang="el-GR" dirty="0">
                <a:latin typeface="+mj-lt"/>
              </a:rPr>
              <a:t>. Η επιλογή των εργαλείων και η λειτουργία τους στην ηλεκτρονική μάθηση ακολουθεί τον παιδαγωγικό σχεδιασμό και όχι αντίστροφα. </a:t>
            </a:r>
            <a:endParaRPr lang="el-GR" dirty="0" smtClean="0">
              <a:latin typeface="+mj-lt"/>
            </a:endParaRPr>
          </a:p>
          <a:p>
            <a:pPr marL="285750" indent="-285750" algn="just">
              <a:buFont typeface="Arial" panose="020B0604020202020204" pitchFamily="34" charset="0"/>
              <a:buChar char="•"/>
            </a:pPr>
            <a:endParaRPr lang="el-GR" dirty="0">
              <a:latin typeface="+mj-lt"/>
            </a:endParaRPr>
          </a:p>
          <a:p>
            <a:pPr marL="285750" indent="-285750" algn="just">
              <a:buFont typeface="Arial" panose="020B0604020202020204" pitchFamily="34" charset="0"/>
              <a:buChar char="•"/>
            </a:pPr>
            <a:r>
              <a:rPr lang="el-GR" dirty="0"/>
              <a:t>Η ηλεκτρονική μάθηση σχετίζεται άμεσα και μπορεί να αξιοποιηθεί σε δύο βασικά υποσύνολα της εκπαιδευτικής διαδικασίας: </a:t>
            </a:r>
            <a:r>
              <a:rPr lang="el-GR" b="1" dirty="0" smtClean="0"/>
              <a:t>στην </a:t>
            </a:r>
            <a:r>
              <a:rPr lang="el-GR" b="1" dirty="0"/>
              <a:t>παρουσίαση του εκπαιδευτικού περιεχομένου και </a:t>
            </a:r>
            <a:r>
              <a:rPr lang="el-GR" b="1" dirty="0" smtClean="0"/>
              <a:t>στη </a:t>
            </a:r>
            <a:r>
              <a:rPr lang="el-GR" b="1" dirty="0"/>
              <a:t>διευκόλυνση της εκπαίδευσης</a:t>
            </a:r>
            <a:r>
              <a:rPr lang="el-GR" dirty="0"/>
              <a:t>. 	</a:t>
            </a:r>
            <a:endParaRPr lang="el-GR" dirty="0">
              <a:latin typeface="+mj-lt"/>
            </a:endParaRPr>
          </a:p>
          <a:p>
            <a:endParaRPr lang="el-GR"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39794561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78373" y="409904"/>
            <a:ext cx="8376744" cy="646331"/>
          </a:xfrm>
          <a:prstGeom prst="rect">
            <a:avLst/>
          </a:prstGeom>
        </p:spPr>
        <p:txBody>
          <a:bodyPr wrap="square">
            <a:spAutoFit/>
          </a:bodyPr>
          <a:lstStyle/>
          <a:p>
            <a:pPr algn="ctr"/>
            <a:endParaRPr lang="el-GR" b="1" dirty="0" smtClean="0">
              <a:latin typeface="+mj-lt"/>
            </a:endParaRPr>
          </a:p>
          <a:p>
            <a:pPr algn="ctr"/>
            <a:r>
              <a:rPr lang="el-GR" b="1" dirty="0" smtClean="0">
                <a:latin typeface="+mj-lt"/>
              </a:rPr>
              <a:t>Βασικές </a:t>
            </a:r>
            <a:r>
              <a:rPr lang="el-GR" b="1" dirty="0">
                <a:latin typeface="+mj-lt"/>
              </a:rPr>
              <a:t>παιδαγωγικές θέσεις για την ηλεκτρονική </a:t>
            </a:r>
            <a:r>
              <a:rPr lang="el-GR" b="1" dirty="0" smtClean="0">
                <a:latin typeface="+mj-lt"/>
              </a:rPr>
              <a:t>μάθηση (</a:t>
            </a:r>
            <a:r>
              <a:rPr lang="en-US" b="1" dirty="0" smtClean="0">
                <a:latin typeface="+mj-lt"/>
              </a:rPr>
              <a:t>Nichols</a:t>
            </a:r>
            <a:r>
              <a:rPr lang="el-GR" b="1" dirty="0" smtClean="0">
                <a:latin typeface="+mj-lt"/>
              </a:rPr>
              <a:t>, </a:t>
            </a:r>
            <a:r>
              <a:rPr lang="en-US" b="1" dirty="0" smtClean="0">
                <a:latin typeface="+mj-lt"/>
              </a:rPr>
              <a:t>2003) </a:t>
            </a:r>
            <a:endParaRPr lang="el-GR" sz="1600" b="1" dirty="0">
              <a:latin typeface="+mj-lt"/>
            </a:endParaRPr>
          </a:p>
        </p:txBody>
      </p:sp>
      <p:sp>
        <p:nvSpPr>
          <p:cNvPr id="3" name="Rectangle 2"/>
          <p:cNvSpPr/>
          <p:nvPr/>
        </p:nvSpPr>
        <p:spPr>
          <a:xfrm>
            <a:off x="189185" y="1282261"/>
            <a:ext cx="8755117" cy="3970318"/>
          </a:xfrm>
          <a:prstGeom prst="rect">
            <a:avLst/>
          </a:prstGeom>
        </p:spPr>
        <p:txBody>
          <a:bodyPr wrap="square">
            <a:spAutoFit/>
          </a:bodyPr>
          <a:lstStyle/>
          <a:p>
            <a:pPr marL="285750" indent="-285750" algn="just">
              <a:buFont typeface="Arial" panose="020B0604020202020204" pitchFamily="34" charset="0"/>
              <a:buChar char="•"/>
            </a:pPr>
            <a:r>
              <a:rPr lang="el-GR" dirty="0"/>
              <a:t>Η</a:t>
            </a:r>
            <a:r>
              <a:rPr lang="el-GR" dirty="0" smtClean="0"/>
              <a:t> </a:t>
            </a:r>
            <a:r>
              <a:rPr lang="el-GR" dirty="0"/>
              <a:t>προσβασιμότητα </a:t>
            </a:r>
            <a:r>
              <a:rPr lang="el-GR" dirty="0" smtClean="0"/>
              <a:t>σ</a:t>
            </a:r>
            <a:r>
              <a:rPr lang="el-GR" dirty="0"/>
              <a:t>ε</a:t>
            </a:r>
            <a:r>
              <a:rPr lang="el-GR" dirty="0" smtClean="0"/>
              <a:t> εργαλεία ηλεκτρονικής μάθησης (</a:t>
            </a:r>
            <a:r>
              <a:rPr lang="en-US" dirty="0" smtClean="0"/>
              <a:t>LMS)</a:t>
            </a:r>
            <a:r>
              <a:rPr lang="el-GR" dirty="0" smtClean="0"/>
              <a:t> δεν </a:t>
            </a:r>
            <a:r>
              <a:rPr lang="el-GR" dirty="0"/>
              <a:t>σημαίνει και </a:t>
            </a:r>
            <a:r>
              <a:rPr lang="el-GR" b="1" dirty="0" smtClean="0"/>
              <a:t>αυτόματη αξιοποίησή τους </a:t>
            </a:r>
            <a:r>
              <a:rPr lang="el-GR" dirty="0" smtClean="0"/>
              <a:t>από τους μαθητές και τον εκπαιδευτικό. Η</a:t>
            </a:r>
            <a:r>
              <a:rPr lang="el-GR" dirty="0"/>
              <a:t> </a:t>
            </a:r>
            <a:r>
              <a:rPr lang="el-GR" dirty="0" smtClean="0"/>
              <a:t>τελευταία </a:t>
            </a:r>
            <a:r>
              <a:rPr lang="el-GR" dirty="0"/>
              <a:t>απαιτεί εστιασμένο παιδαγωγικό </a:t>
            </a:r>
            <a:r>
              <a:rPr lang="el-GR" dirty="0" smtClean="0"/>
              <a:t>σχεδιασμό και ποικίλες </a:t>
            </a:r>
            <a:r>
              <a:rPr lang="el-GR" dirty="0"/>
              <a:t>δυνατότητες </a:t>
            </a:r>
            <a:r>
              <a:rPr lang="el-GR" dirty="0" smtClean="0"/>
              <a:t>ενεργού </a:t>
            </a:r>
            <a:r>
              <a:rPr lang="el-GR" dirty="0"/>
              <a:t>εμπλοκής του </a:t>
            </a:r>
            <a:r>
              <a:rPr lang="el-GR" dirty="0" smtClean="0"/>
              <a:t>εκπαιδευόμενου </a:t>
            </a:r>
            <a:r>
              <a:rPr lang="el-GR" dirty="0"/>
              <a:t>σ</a:t>
            </a:r>
            <a:r>
              <a:rPr lang="el-GR" dirty="0" smtClean="0"/>
              <a:t>το </a:t>
            </a:r>
            <a:r>
              <a:rPr lang="el-GR" dirty="0"/>
              <a:t>μαθησιακό αντικείμενο. </a:t>
            </a:r>
            <a:endParaRPr lang="el-GR" dirty="0"/>
          </a:p>
          <a:p>
            <a:pPr marL="285750" indent="-285750" algn="just">
              <a:buFont typeface="Arial" panose="020B0604020202020204" pitchFamily="34" charset="0"/>
              <a:buChar char="•"/>
            </a:pPr>
            <a:endParaRPr lang="el-GR" i="1" dirty="0" smtClean="0"/>
          </a:p>
          <a:p>
            <a:pPr marL="285750" indent="-285750" algn="just">
              <a:buFont typeface="Arial" panose="020B0604020202020204" pitchFamily="34" charset="0"/>
              <a:buChar char="•"/>
            </a:pPr>
            <a:r>
              <a:rPr lang="el-GR" dirty="0" smtClean="0"/>
              <a:t>Η </a:t>
            </a:r>
            <a:r>
              <a:rPr lang="el-GR" dirty="0"/>
              <a:t>παροχή του εκπαιδευτικού περιεχομένου κυρίως σε ηλεκτρονικές σημειώσεις συμβατικού τύπου αποτελεί κλασικό παράδειγμα που αποθαρρύνει τον εκπαιδευόμενο να ασχοληθεί με το μαθησιακό περιεχόμενο. Η διαμόρφωση, όμως, ενός </a:t>
            </a:r>
            <a:r>
              <a:rPr lang="el-GR" b="1" dirty="0" err="1"/>
              <a:t>πολυτροπικού</a:t>
            </a:r>
            <a:r>
              <a:rPr lang="el-GR" b="1" dirty="0"/>
              <a:t> περιεχομένου</a:t>
            </a:r>
            <a:r>
              <a:rPr lang="el-GR" dirty="0"/>
              <a:t>, που εμπλουτίζει το συμβατικό περιεχόμενο με δυναμικά στοιχεία, </a:t>
            </a:r>
            <a:r>
              <a:rPr lang="el-GR" dirty="0" smtClean="0"/>
              <a:t>όπως </a:t>
            </a:r>
            <a:r>
              <a:rPr lang="el-GR" dirty="0"/>
              <a:t>μελέτες περίπτωσης, δραστηριότητες, ασκήσεις </a:t>
            </a:r>
            <a:r>
              <a:rPr lang="el-GR" dirty="0" err="1"/>
              <a:t>αυτοαξιολόγησης</a:t>
            </a:r>
            <a:r>
              <a:rPr lang="el-GR" dirty="0"/>
              <a:t>, παράλληλα κείμενα, βίντεο, διαδικτυακοί σύνδεσμοι κ.ά. αποτελούν καλή προϋπόθεση για τη δημιουργία ενός αποδοτικού ηλεκτρονικού περιβάλλοντος. </a:t>
            </a:r>
          </a:p>
          <a:p>
            <a:pPr algn="just"/>
            <a:endParaRPr lang="el-GR" dirty="0"/>
          </a:p>
        </p:txBody>
      </p:sp>
    </p:spTree>
    <p:extLst>
      <p:ext uri="{BB962C8B-B14F-4D97-AF65-F5344CB8AC3E}">
        <p14:creationId xmlns:p14="http://schemas.microsoft.com/office/powerpoint/2010/main" val="23446665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0924" y="777765"/>
            <a:ext cx="8408276" cy="3970318"/>
          </a:xfrm>
          <a:prstGeom prst="rect">
            <a:avLst/>
          </a:prstGeom>
        </p:spPr>
        <p:txBody>
          <a:bodyPr wrap="square">
            <a:spAutoFit/>
          </a:bodyPr>
          <a:lstStyle/>
          <a:p>
            <a:pPr algn="ctr"/>
            <a:r>
              <a:rPr lang="el-GR" b="1" dirty="0" smtClean="0">
                <a:solidFill>
                  <a:srgbClr val="000000"/>
                </a:solidFill>
                <a:latin typeface="+mj-lt"/>
              </a:rPr>
              <a:t>ΤΑΞΙΝΟΜΗΣΗ ΤΗΣ ΗΛΕΚΤΡΟΝΙΚΗΣ ΜΑΘΗΣΗΣ </a:t>
            </a:r>
            <a:endParaRPr lang="en-US" b="1" dirty="0" smtClean="0">
              <a:solidFill>
                <a:srgbClr val="000000"/>
              </a:solidFill>
              <a:latin typeface="+mj-lt"/>
            </a:endParaRPr>
          </a:p>
          <a:p>
            <a:pPr algn="ctr"/>
            <a:r>
              <a:rPr lang="el-GR" b="1" dirty="0" smtClean="0">
                <a:solidFill>
                  <a:srgbClr val="000000"/>
                </a:solidFill>
                <a:latin typeface="+mj-lt"/>
              </a:rPr>
              <a:t>ΣΕ ΣΧΕΣΗ ΜΕ ΤΑ ΜΕΣΑ ΜΑΘΗΣΗΣ</a:t>
            </a:r>
          </a:p>
          <a:p>
            <a:pPr algn="just"/>
            <a:r>
              <a:rPr lang="el-GR" dirty="0" smtClean="0">
                <a:solidFill>
                  <a:srgbClr val="000000"/>
                </a:solidFill>
                <a:latin typeface="+mj-lt"/>
              </a:rPr>
              <a:t>Σε σχέση με τη λειτουργία των μέσων ως προς τη </a:t>
            </a:r>
            <a:r>
              <a:rPr lang="el-GR" i="1" dirty="0" smtClean="0">
                <a:solidFill>
                  <a:srgbClr val="000000"/>
                </a:solidFill>
                <a:latin typeface="+mj-lt"/>
              </a:rPr>
              <a:t> </a:t>
            </a:r>
            <a:r>
              <a:rPr lang="el-GR" dirty="0" smtClean="0">
                <a:solidFill>
                  <a:srgbClr val="000000"/>
                </a:solidFill>
                <a:latin typeface="+mj-lt"/>
              </a:rPr>
              <a:t>διαδικασία της μάθησης και τη διοχέτευση των πληροφοριών υπάρχουν οι εξής κατηγορίες</a:t>
            </a:r>
            <a:r>
              <a:rPr lang="en-US" dirty="0" smtClean="0">
                <a:solidFill>
                  <a:srgbClr val="000000"/>
                </a:solidFill>
                <a:latin typeface="+mj-lt"/>
              </a:rPr>
              <a:t> </a:t>
            </a:r>
            <a:r>
              <a:rPr lang="el-GR" dirty="0" smtClean="0">
                <a:solidFill>
                  <a:srgbClr val="000000"/>
                </a:solidFill>
                <a:latin typeface="+mj-lt"/>
              </a:rPr>
              <a:t>ηλεκτρονικής μάθησης: </a:t>
            </a:r>
            <a:endParaRPr lang="en-US" dirty="0" smtClean="0">
              <a:solidFill>
                <a:srgbClr val="000000"/>
              </a:solidFill>
              <a:latin typeface="+mj-lt"/>
            </a:endParaRPr>
          </a:p>
          <a:p>
            <a:pPr algn="just"/>
            <a:endParaRPr lang="el-GR" dirty="0" smtClean="0">
              <a:solidFill>
                <a:srgbClr val="000000"/>
              </a:solidFill>
              <a:latin typeface="+mj-lt"/>
            </a:endParaRPr>
          </a:p>
          <a:p>
            <a:pPr marL="285750" indent="-285750" algn="just">
              <a:buFont typeface="Wingdings" panose="05000000000000000000" pitchFamily="2" charset="2"/>
              <a:buChar char="ü"/>
            </a:pPr>
            <a:r>
              <a:rPr lang="en-US" b="1" dirty="0">
                <a:solidFill>
                  <a:srgbClr val="000000"/>
                </a:solidFill>
                <a:latin typeface="+mj-lt"/>
              </a:rPr>
              <a:t>e</a:t>
            </a:r>
            <a:r>
              <a:rPr lang="el-GR" b="1" dirty="0" smtClean="0">
                <a:solidFill>
                  <a:srgbClr val="000000"/>
                </a:solidFill>
                <a:latin typeface="+mj-lt"/>
              </a:rPr>
              <a:t>-</a:t>
            </a:r>
            <a:r>
              <a:rPr lang="en-US" b="1" dirty="0" smtClean="0">
                <a:solidFill>
                  <a:srgbClr val="000000"/>
                </a:solidFill>
                <a:latin typeface="+mj-lt"/>
              </a:rPr>
              <a:t>l</a:t>
            </a:r>
            <a:r>
              <a:rPr lang="el-GR" b="1" dirty="0" err="1" smtClean="0">
                <a:solidFill>
                  <a:srgbClr val="000000"/>
                </a:solidFill>
                <a:latin typeface="+mj-lt"/>
              </a:rPr>
              <a:t>earning</a:t>
            </a:r>
            <a:r>
              <a:rPr lang="el-GR" b="1" dirty="0" smtClean="0">
                <a:solidFill>
                  <a:srgbClr val="000000"/>
                </a:solidFill>
                <a:latin typeface="+mj-lt"/>
              </a:rPr>
              <a:t> </a:t>
            </a:r>
            <a:r>
              <a:rPr lang="el-GR" b="1" dirty="0" err="1" smtClean="0">
                <a:solidFill>
                  <a:srgbClr val="000000"/>
                </a:solidFill>
                <a:latin typeface="+mj-lt"/>
              </a:rPr>
              <a:t>by</a:t>
            </a:r>
            <a:r>
              <a:rPr lang="el-GR" b="1" dirty="0" smtClean="0">
                <a:solidFill>
                  <a:srgbClr val="000000"/>
                </a:solidFill>
                <a:latin typeface="+mj-lt"/>
              </a:rPr>
              <a:t> </a:t>
            </a:r>
            <a:r>
              <a:rPr lang="el-GR" b="1" dirty="0" err="1" smtClean="0">
                <a:solidFill>
                  <a:srgbClr val="000000"/>
                </a:solidFill>
                <a:latin typeface="+mj-lt"/>
              </a:rPr>
              <a:t>distributing</a:t>
            </a:r>
            <a:r>
              <a:rPr lang="en-US" b="1" dirty="0" smtClean="0">
                <a:solidFill>
                  <a:srgbClr val="000000"/>
                </a:solidFill>
                <a:latin typeface="+mj-lt"/>
              </a:rPr>
              <a:t>: </a:t>
            </a:r>
            <a:r>
              <a:rPr lang="el-GR" dirty="0" smtClean="0">
                <a:solidFill>
                  <a:srgbClr val="000000"/>
                </a:solidFill>
                <a:latin typeface="+mj-lt"/>
              </a:rPr>
              <a:t>Ηλεκτρονική μάθηση με νέα μέσα και τεχνολογίες που διανέμουν πληροφορίες, ηλεκτρονικά κείμενα, κ.ά. </a:t>
            </a:r>
          </a:p>
          <a:p>
            <a:pPr marL="285750" indent="-285750" algn="just">
              <a:buFont typeface="Wingdings" panose="05000000000000000000" pitchFamily="2" charset="2"/>
              <a:buChar char="ü"/>
            </a:pPr>
            <a:r>
              <a:rPr lang="en-US" b="1" dirty="0">
                <a:solidFill>
                  <a:srgbClr val="000000"/>
                </a:solidFill>
                <a:latin typeface="+mj-lt"/>
              </a:rPr>
              <a:t>e</a:t>
            </a:r>
            <a:r>
              <a:rPr lang="en-US" b="1" dirty="0" smtClean="0">
                <a:solidFill>
                  <a:srgbClr val="000000"/>
                </a:solidFill>
                <a:latin typeface="+mj-lt"/>
              </a:rPr>
              <a:t>-l</a:t>
            </a:r>
            <a:r>
              <a:rPr lang="el-GR" b="1" dirty="0" err="1" smtClean="0">
                <a:solidFill>
                  <a:srgbClr val="000000"/>
                </a:solidFill>
                <a:latin typeface="+mj-lt"/>
              </a:rPr>
              <a:t>earning</a:t>
            </a:r>
            <a:r>
              <a:rPr lang="el-GR" b="1" dirty="0" smtClean="0">
                <a:solidFill>
                  <a:srgbClr val="000000"/>
                </a:solidFill>
                <a:latin typeface="+mj-lt"/>
              </a:rPr>
              <a:t> </a:t>
            </a:r>
            <a:r>
              <a:rPr lang="el-GR" b="1" dirty="0" err="1">
                <a:solidFill>
                  <a:srgbClr val="000000"/>
                </a:solidFill>
                <a:latin typeface="+mj-lt"/>
              </a:rPr>
              <a:t>by</a:t>
            </a:r>
            <a:r>
              <a:rPr lang="el-GR" b="1" dirty="0">
                <a:solidFill>
                  <a:srgbClr val="000000"/>
                </a:solidFill>
                <a:latin typeface="+mj-lt"/>
              </a:rPr>
              <a:t> </a:t>
            </a:r>
            <a:r>
              <a:rPr lang="el-GR" b="1" dirty="0" err="1" smtClean="0">
                <a:solidFill>
                  <a:srgbClr val="000000"/>
                </a:solidFill>
                <a:latin typeface="+mj-lt"/>
              </a:rPr>
              <a:t>interacting</a:t>
            </a:r>
            <a:r>
              <a:rPr lang="en-US" dirty="0" smtClean="0">
                <a:solidFill>
                  <a:srgbClr val="000000"/>
                </a:solidFill>
                <a:latin typeface="+mj-lt"/>
              </a:rPr>
              <a:t>: </a:t>
            </a:r>
            <a:r>
              <a:rPr lang="el-GR" dirty="0" smtClean="0">
                <a:solidFill>
                  <a:srgbClr val="000000"/>
                </a:solidFill>
                <a:latin typeface="+mj-lt"/>
              </a:rPr>
              <a:t>Ηλεκτρονική </a:t>
            </a:r>
            <a:r>
              <a:rPr lang="el-GR" dirty="0">
                <a:solidFill>
                  <a:srgbClr val="000000"/>
                </a:solidFill>
                <a:latin typeface="+mj-lt"/>
              </a:rPr>
              <a:t>μάθηση με δυναμικά νέα ή εν μέρει </a:t>
            </a:r>
            <a:r>
              <a:rPr lang="el-GR" dirty="0" err="1">
                <a:solidFill>
                  <a:srgbClr val="000000"/>
                </a:solidFill>
                <a:latin typeface="+mj-lt"/>
              </a:rPr>
              <a:t>διαδρασιακά</a:t>
            </a:r>
            <a:r>
              <a:rPr lang="el-GR" dirty="0">
                <a:solidFill>
                  <a:srgbClr val="000000"/>
                </a:solidFill>
                <a:latin typeface="+mj-lt"/>
              </a:rPr>
              <a:t> μέσα. Σε αυτή την περίπτωση χρησιμοποιούνται συχνά </a:t>
            </a:r>
            <a:r>
              <a:rPr lang="el-GR" dirty="0" smtClean="0">
                <a:solidFill>
                  <a:srgbClr val="000000"/>
                </a:solidFill>
                <a:latin typeface="+mj-lt"/>
              </a:rPr>
              <a:t>L</a:t>
            </a:r>
            <a:r>
              <a:rPr lang="en-US" dirty="0" smtClean="0">
                <a:solidFill>
                  <a:srgbClr val="000000"/>
                </a:solidFill>
                <a:latin typeface="+mj-lt"/>
              </a:rPr>
              <a:t>earning </a:t>
            </a:r>
            <a:r>
              <a:rPr lang="el-GR" dirty="0" smtClean="0">
                <a:solidFill>
                  <a:srgbClr val="000000"/>
                </a:solidFill>
                <a:latin typeface="+mj-lt"/>
              </a:rPr>
              <a:t>M</a:t>
            </a:r>
            <a:r>
              <a:rPr lang="en-US" dirty="0" err="1" smtClean="0">
                <a:solidFill>
                  <a:srgbClr val="000000"/>
                </a:solidFill>
                <a:latin typeface="+mj-lt"/>
              </a:rPr>
              <a:t>anagement</a:t>
            </a:r>
            <a:r>
              <a:rPr lang="en-US" dirty="0" smtClean="0">
                <a:solidFill>
                  <a:srgbClr val="000000"/>
                </a:solidFill>
                <a:latin typeface="+mj-lt"/>
              </a:rPr>
              <a:t> </a:t>
            </a:r>
            <a:r>
              <a:rPr lang="el-GR" dirty="0" smtClean="0">
                <a:solidFill>
                  <a:srgbClr val="000000"/>
                </a:solidFill>
                <a:latin typeface="+mj-lt"/>
              </a:rPr>
              <a:t>S</a:t>
            </a:r>
            <a:r>
              <a:rPr lang="en-US" dirty="0" err="1" smtClean="0">
                <a:solidFill>
                  <a:srgbClr val="000000"/>
                </a:solidFill>
                <a:latin typeface="+mj-lt"/>
              </a:rPr>
              <a:t>ystems</a:t>
            </a:r>
            <a:r>
              <a:rPr lang="en-US" dirty="0">
                <a:solidFill>
                  <a:srgbClr val="000000"/>
                </a:solidFill>
                <a:latin typeface="+mj-lt"/>
              </a:rPr>
              <a:t> </a:t>
            </a:r>
            <a:r>
              <a:rPr lang="en-US" dirty="0" smtClean="0">
                <a:solidFill>
                  <a:srgbClr val="000000"/>
                </a:solidFill>
                <a:latin typeface="+mj-lt"/>
              </a:rPr>
              <a:t>(LMS)</a:t>
            </a:r>
            <a:r>
              <a:rPr lang="el-GR" dirty="0" smtClean="0">
                <a:solidFill>
                  <a:srgbClr val="000000"/>
                </a:solidFill>
                <a:latin typeface="+mj-lt"/>
              </a:rPr>
              <a:t>. </a:t>
            </a:r>
            <a:endParaRPr lang="el-GR" dirty="0">
              <a:solidFill>
                <a:srgbClr val="000000"/>
              </a:solidFill>
              <a:latin typeface="+mj-lt"/>
            </a:endParaRPr>
          </a:p>
          <a:p>
            <a:pPr marL="285750" indent="-285750" algn="just">
              <a:buFont typeface="Wingdings" panose="05000000000000000000" pitchFamily="2" charset="2"/>
              <a:buChar char="ü"/>
            </a:pPr>
            <a:r>
              <a:rPr lang="en-US" b="1" dirty="0">
                <a:solidFill>
                  <a:srgbClr val="000000"/>
                </a:solidFill>
                <a:latin typeface="+mj-lt"/>
              </a:rPr>
              <a:t>e</a:t>
            </a:r>
            <a:r>
              <a:rPr lang="en-US" b="1" dirty="0" smtClean="0">
                <a:solidFill>
                  <a:srgbClr val="000000"/>
                </a:solidFill>
                <a:latin typeface="+mj-lt"/>
              </a:rPr>
              <a:t>-l</a:t>
            </a:r>
            <a:r>
              <a:rPr lang="el-GR" b="1" dirty="0" err="1" smtClean="0">
                <a:solidFill>
                  <a:srgbClr val="000000"/>
                </a:solidFill>
                <a:latin typeface="+mj-lt"/>
              </a:rPr>
              <a:t>earning</a:t>
            </a:r>
            <a:r>
              <a:rPr lang="el-GR" b="1" dirty="0" smtClean="0">
                <a:solidFill>
                  <a:srgbClr val="000000"/>
                </a:solidFill>
                <a:latin typeface="+mj-lt"/>
              </a:rPr>
              <a:t> </a:t>
            </a:r>
            <a:r>
              <a:rPr lang="el-GR" b="1" dirty="0" err="1">
                <a:solidFill>
                  <a:srgbClr val="000000"/>
                </a:solidFill>
                <a:latin typeface="+mj-lt"/>
              </a:rPr>
              <a:t>by</a:t>
            </a:r>
            <a:r>
              <a:rPr lang="el-GR" b="1" dirty="0">
                <a:solidFill>
                  <a:srgbClr val="000000"/>
                </a:solidFill>
                <a:latin typeface="+mj-lt"/>
              </a:rPr>
              <a:t> </a:t>
            </a:r>
            <a:r>
              <a:rPr lang="el-GR" b="1" dirty="0" err="1" smtClean="0">
                <a:solidFill>
                  <a:srgbClr val="000000"/>
                </a:solidFill>
                <a:latin typeface="+mj-lt"/>
              </a:rPr>
              <a:t>collaborating</a:t>
            </a:r>
            <a:r>
              <a:rPr lang="en-US" b="1" dirty="0" smtClean="0">
                <a:solidFill>
                  <a:srgbClr val="000000"/>
                </a:solidFill>
                <a:latin typeface="+mj-lt"/>
              </a:rPr>
              <a:t>:</a:t>
            </a:r>
            <a:r>
              <a:rPr lang="el-GR" b="1" dirty="0" smtClean="0">
                <a:solidFill>
                  <a:srgbClr val="000000"/>
                </a:solidFill>
                <a:latin typeface="+mj-lt"/>
              </a:rPr>
              <a:t> </a:t>
            </a:r>
            <a:r>
              <a:rPr lang="el-GR" dirty="0">
                <a:solidFill>
                  <a:srgbClr val="000000"/>
                </a:solidFill>
                <a:latin typeface="+mj-lt"/>
              </a:rPr>
              <a:t>Ηλεκτρονική μάθηση με εξελιγμένα μέσα που προωθούν τη συνεργασία μεταξύ των συμμετεχόντων. </a:t>
            </a:r>
          </a:p>
          <a:p>
            <a:endParaRPr lang="en-US"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28928223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5820" y="693683"/>
            <a:ext cx="8450317" cy="4247317"/>
          </a:xfrm>
          <a:prstGeom prst="rect">
            <a:avLst/>
          </a:prstGeom>
        </p:spPr>
        <p:txBody>
          <a:bodyPr wrap="square">
            <a:spAutoFit/>
          </a:bodyPr>
          <a:lstStyle/>
          <a:p>
            <a:pPr algn="ctr"/>
            <a:r>
              <a:rPr lang="el-GR" b="1" dirty="0" smtClean="0">
                <a:solidFill>
                  <a:srgbClr val="000000"/>
                </a:solidFill>
                <a:latin typeface="+mj-lt"/>
              </a:rPr>
              <a:t>ΜΟΝΤΕΛΑ ΗΛΕΚΤΡΟΝΙΚΗΣ ΜΑΘΗΣΗΣ</a:t>
            </a:r>
          </a:p>
          <a:p>
            <a:pPr algn="ctr"/>
            <a:endParaRPr lang="el-GR" dirty="0">
              <a:solidFill>
                <a:srgbClr val="000000"/>
              </a:solidFill>
              <a:latin typeface="+mj-lt"/>
            </a:endParaRPr>
          </a:p>
          <a:p>
            <a:pPr algn="ctr"/>
            <a:r>
              <a:rPr lang="el-GR" b="1" dirty="0" smtClean="0">
                <a:solidFill>
                  <a:srgbClr val="000000"/>
                </a:solidFill>
                <a:latin typeface="+mj-lt"/>
              </a:rPr>
              <a:t>Α. Μοντέλο </a:t>
            </a:r>
            <a:r>
              <a:rPr lang="el-GR" b="1" dirty="0">
                <a:solidFill>
                  <a:srgbClr val="000000"/>
                </a:solidFill>
                <a:latin typeface="+mj-lt"/>
              </a:rPr>
              <a:t>περιεχομένου και υποστήριξης (</a:t>
            </a:r>
            <a:r>
              <a:rPr lang="el-GR" b="1" dirty="0" err="1">
                <a:solidFill>
                  <a:srgbClr val="000000"/>
                </a:solidFill>
                <a:latin typeface="+mj-lt"/>
              </a:rPr>
              <a:t>Content</a:t>
            </a:r>
            <a:r>
              <a:rPr lang="el-GR" b="1" dirty="0">
                <a:solidFill>
                  <a:srgbClr val="000000"/>
                </a:solidFill>
                <a:latin typeface="+mj-lt"/>
              </a:rPr>
              <a:t> &amp; Support </a:t>
            </a:r>
            <a:r>
              <a:rPr lang="el-GR" b="1" dirty="0" err="1">
                <a:solidFill>
                  <a:srgbClr val="000000"/>
                </a:solidFill>
                <a:latin typeface="+mj-lt"/>
              </a:rPr>
              <a:t>Model</a:t>
            </a:r>
            <a:r>
              <a:rPr lang="el-GR" b="1" dirty="0" smtClean="0">
                <a:solidFill>
                  <a:srgbClr val="000000"/>
                </a:solidFill>
                <a:latin typeface="+mj-lt"/>
              </a:rPr>
              <a:t>)</a:t>
            </a:r>
          </a:p>
          <a:p>
            <a:pPr algn="just"/>
            <a:r>
              <a:rPr lang="en-US" dirty="0" smtClean="0">
                <a:solidFill>
                  <a:srgbClr val="000000"/>
                </a:solidFill>
                <a:latin typeface="+mj-lt"/>
              </a:rPr>
              <a:t> </a:t>
            </a:r>
            <a:endParaRPr lang="el-GR" dirty="0" smtClean="0">
              <a:solidFill>
                <a:srgbClr val="000000"/>
              </a:solidFill>
              <a:latin typeface="+mj-lt"/>
            </a:endParaRPr>
          </a:p>
          <a:p>
            <a:pPr algn="just"/>
            <a:r>
              <a:rPr lang="el-GR" dirty="0" smtClean="0">
                <a:solidFill>
                  <a:srgbClr val="000000"/>
                </a:solidFill>
                <a:latin typeface="+mj-lt"/>
              </a:rPr>
              <a:t>Εδώ διακρίνονται 2 πυλώνες: το </a:t>
            </a:r>
            <a:r>
              <a:rPr lang="el-GR" dirty="0">
                <a:solidFill>
                  <a:srgbClr val="000000"/>
                </a:solidFill>
                <a:latin typeface="+mj-lt"/>
              </a:rPr>
              <a:t>διδακτικό περιεχόμενο του μαθήματος και </a:t>
            </a:r>
            <a:r>
              <a:rPr lang="el-GR" dirty="0" smtClean="0">
                <a:solidFill>
                  <a:srgbClr val="000000"/>
                </a:solidFill>
                <a:latin typeface="+mj-lt"/>
              </a:rPr>
              <a:t>η </a:t>
            </a:r>
            <a:r>
              <a:rPr lang="el-GR" dirty="0">
                <a:solidFill>
                  <a:srgbClr val="000000"/>
                </a:solidFill>
                <a:latin typeface="+mj-lt"/>
              </a:rPr>
              <a:t>υποστήριξη </a:t>
            </a:r>
            <a:r>
              <a:rPr lang="el-GR" dirty="0" smtClean="0">
                <a:solidFill>
                  <a:srgbClr val="000000"/>
                </a:solidFill>
                <a:latin typeface="+mj-lt"/>
              </a:rPr>
              <a:t>του </a:t>
            </a:r>
            <a:r>
              <a:rPr lang="el-GR" dirty="0">
                <a:solidFill>
                  <a:srgbClr val="000000"/>
                </a:solidFill>
                <a:latin typeface="+mj-lt"/>
              </a:rPr>
              <a:t>μαθητή από τον </a:t>
            </a:r>
            <a:r>
              <a:rPr lang="el-GR" dirty="0" smtClean="0">
                <a:solidFill>
                  <a:srgbClr val="000000"/>
                </a:solidFill>
                <a:latin typeface="+mj-lt"/>
              </a:rPr>
              <a:t>εκπαιδευτικό. </a:t>
            </a:r>
            <a:r>
              <a:rPr lang="el-GR" dirty="0">
                <a:solidFill>
                  <a:srgbClr val="000000"/>
                </a:solidFill>
                <a:latin typeface="+mj-lt"/>
              </a:rPr>
              <a:t>Το πρώτο </a:t>
            </a:r>
            <a:r>
              <a:rPr lang="el-GR" dirty="0" smtClean="0">
                <a:solidFill>
                  <a:srgbClr val="000000"/>
                </a:solidFill>
                <a:latin typeface="+mj-lt"/>
              </a:rPr>
              <a:t>έχει </a:t>
            </a:r>
            <a:r>
              <a:rPr lang="el-GR" dirty="0">
                <a:solidFill>
                  <a:srgbClr val="000000"/>
                </a:solidFill>
                <a:latin typeface="+mj-lt"/>
              </a:rPr>
              <a:t>τη μορφή ενός στατικού κορμού πληροφορίας που δεν επιδέχεται συχνές και μεγάλες μεταβολές και </a:t>
            </a:r>
            <a:r>
              <a:rPr lang="el-GR" dirty="0" smtClean="0">
                <a:solidFill>
                  <a:srgbClr val="000000"/>
                </a:solidFill>
                <a:latin typeface="+mj-lt"/>
              </a:rPr>
              <a:t>παρουσιάζεται είτε σε έντυπη είτε σε </a:t>
            </a:r>
            <a:r>
              <a:rPr lang="el-GR" dirty="0">
                <a:solidFill>
                  <a:srgbClr val="000000"/>
                </a:solidFill>
                <a:latin typeface="+mj-lt"/>
              </a:rPr>
              <a:t>ηλεκτρονική μορφή υπερκειμένου (</a:t>
            </a:r>
            <a:r>
              <a:rPr lang="el-GR" dirty="0" err="1">
                <a:solidFill>
                  <a:srgbClr val="000000"/>
                </a:solidFill>
                <a:latin typeface="+mj-lt"/>
              </a:rPr>
              <a:t>hypertext</a:t>
            </a:r>
            <a:r>
              <a:rPr lang="el-GR" dirty="0">
                <a:solidFill>
                  <a:srgbClr val="000000"/>
                </a:solidFill>
                <a:latin typeface="+mj-lt"/>
              </a:rPr>
              <a:t>). </a:t>
            </a:r>
            <a:r>
              <a:rPr lang="el-GR" dirty="0" smtClean="0">
                <a:solidFill>
                  <a:srgbClr val="000000"/>
                </a:solidFill>
                <a:latin typeface="+mj-lt"/>
              </a:rPr>
              <a:t>Πρόκειται για το «</a:t>
            </a:r>
            <a:r>
              <a:rPr lang="el-GR" dirty="0" err="1">
                <a:solidFill>
                  <a:srgbClr val="000000"/>
                </a:solidFill>
                <a:latin typeface="+mj-lt"/>
              </a:rPr>
              <a:t>Course</a:t>
            </a:r>
            <a:r>
              <a:rPr lang="el-GR" dirty="0">
                <a:solidFill>
                  <a:srgbClr val="000000"/>
                </a:solidFill>
                <a:latin typeface="+mj-lt"/>
              </a:rPr>
              <a:t> </a:t>
            </a:r>
            <a:r>
              <a:rPr lang="el-GR" dirty="0" err="1">
                <a:solidFill>
                  <a:srgbClr val="000000"/>
                </a:solidFill>
                <a:latin typeface="+mj-lt"/>
              </a:rPr>
              <a:t>Package</a:t>
            </a:r>
            <a:r>
              <a:rPr lang="el-GR" dirty="0">
                <a:solidFill>
                  <a:srgbClr val="000000"/>
                </a:solidFill>
                <a:latin typeface="+mj-lt"/>
              </a:rPr>
              <a:t>» </a:t>
            </a:r>
            <a:r>
              <a:rPr lang="el-GR" dirty="0" smtClean="0">
                <a:solidFill>
                  <a:srgbClr val="000000"/>
                </a:solidFill>
                <a:latin typeface="+mj-lt"/>
              </a:rPr>
              <a:t>(η έντυπη </a:t>
            </a:r>
            <a:r>
              <a:rPr lang="el-GR" dirty="0">
                <a:solidFill>
                  <a:srgbClr val="000000"/>
                </a:solidFill>
                <a:latin typeface="+mj-lt"/>
              </a:rPr>
              <a:t>μορφή) ή «Web </a:t>
            </a:r>
            <a:r>
              <a:rPr lang="el-GR" dirty="0" err="1">
                <a:solidFill>
                  <a:srgbClr val="000000"/>
                </a:solidFill>
                <a:latin typeface="+mj-lt"/>
              </a:rPr>
              <a:t>Package</a:t>
            </a:r>
            <a:r>
              <a:rPr lang="el-GR" dirty="0">
                <a:solidFill>
                  <a:srgbClr val="000000"/>
                </a:solidFill>
                <a:latin typeface="+mj-lt"/>
              </a:rPr>
              <a:t>» </a:t>
            </a:r>
            <a:r>
              <a:rPr lang="el-GR" dirty="0" smtClean="0">
                <a:solidFill>
                  <a:srgbClr val="000000"/>
                </a:solidFill>
                <a:latin typeface="+mj-lt"/>
              </a:rPr>
              <a:t>(η ηλεκτρονική </a:t>
            </a:r>
            <a:r>
              <a:rPr lang="el-GR" dirty="0">
                <a:solidFill>
                  <a:srgbClr val="000000"/>
                </a:solidFill>
                <a:latin typeface="+mj-lt"/>
              </a:rPr>
              <a:t>μορφή). </a:t>
            </a:r>
            <a:r>
              <a:rPr lang="el-GR" dirty="0" smtClean="0">
                <a:solidFill>
                  <a:srgbClr val="000000"/>
                </a:solidFill>
                <a:latin typeface="+mj-lt"/>
              </a:rPr>
              <a:t>Παράλληλα παρέχεται </a:t>
            </a:r>
            <a:r>
              <a:rPr lang="el-GR" dirty="0">
                <a:solidFill>
                  <a:srgbClr val="000000"/>
                </a:solidFill>
                <a:latin typeface="+mj-lt"/>
              </a:rPr>
              <a:t>υποστήριξη από την πλευρά του </a:t>
            </a:r>
            <a:r>
              <a:rPr lang="el-GR" dirty="0" smtClean="0">
                <a:solidFill>
                  <a:srgbClr val="000000"/>
                </a:solidFill>
                <a:latin typeface="+mj-lt"/>
              </a:rPr>
              <a:t>εκπαιδευτικού </a:t>
            </a:r>
            <a:r>
              <a:rPr lang="el-GR" dirty="0">
                <a:solidFill>
                  <a:srgbClr val="000000"/>
                </a:solidFill>
                <a:latin typeface="+mj-lt"/>
              </a:rPr>
              <a:t>με ατομικές συναντήσεις ή διασκέψεις (σύγχρονες και ασύγχρονες) σε καθορισμένες ώρες, συνήθως για να </a:t>
            </a:r>
            <a:r>
              <a:rPr lang="el-GR" dirty="0" smtClean="0">
                <a:solidFill>
                  <a:srgbClr val="000000"/>
                </a:solidFill>
                <a:latin typeface="+mj-lt"/>
              </a:rPr>
              <a:t>επιλυθούν </a:t>
            </a:r>
            <a:r>
              <a:rPr lang="el-GR" dirty="0">
                <a:solidFill>
                  <a:srgbClr val="000000"/>
                </a:solidFill>
                <a:latin typeface="+mj-lt"/>
              </a:rPr>
              <a:t>απορίες που μπορεί να έχουν δημιουργηθεί, αλλά και για να ενισχυθεί το συναίσθημα ενθάρρυνσης </a:t>
            </a:r>
            <a:r>
              <a:rPr lang="el-GR" dirty="0" smtClean="0">
                <a:solidFill>
                  <a:srgbClr val="000000"/>
                </a:solidFill>
                <a:latin typeface="+mj-lt"/>
              </a:rPr>
              <a:t>στο μαθητή. </a:t>
            </a:r>
            <a:r>
              <a:rPr lang="el-GR" dirty="0">
                <a:solidFill>
                  <a:srgbClr val="000000"/>
                </a:solidFill>
                <a:latin typeface="+mj-lt"/>
              </a:rPr>
              <a:t>Με παρόμοιο τρόπο, υπάρχει </a:t>
            </a:r>
            <a:r>
              <a:rPr lang="el-GR" dirty="0" smtClean="0">
                <a:solidFill>
                  <a:srgbClr val="000000"/>
                </a:solidFill>
                <a:latin typeface="+mj-lt"/>
              </a:rPr>
              <a:t>η δυνατότητα </a:t>
            </a:r>
            <a:r>
              <a:rPr lang="el-GR" dirty="0">
                <a:solidFill>
                  <a:srgbClr val="000000"/>
                </a:solidFill>
                <a:latin typeface="+mj-lt"/>
              </a:rPr>
              <a:t>συνεργασίας μεταξύ των μαθητών, </a:t>
            </a:r>
            <a:r>
              <a:rPr lang="el-GR" dirty="0" smtClean="0">
                <a:solidFill>
                  <a:srgbClr val="000000"/>
                </a:solidFill>
                <a:latin typeface="+mj-lt"/>
              </a:rPr>
              <a:t>η οποία </a:t>
            </a:r>
            <a:r>
              <a:rPr lang="el-GR" dirty="0">
                <a:solidFill>
                  <a:srgbClr val="000000"/>
                </a:solidFill>
                <a:latin typeface="+mj-lt"/>
              </a:rPr>
              <a:t>όμως πραγματοποιείται σποραδικά. </a:t>
            </a:r>
          </a:p>
        </p:txBody>
      </p:sp>
    </p:spTree>
    <p:extLst>
      <p:ext uri="{BB962C8B-B14F-4D97-AF65-F5344CB8AC3E}">
        <p14:creationId xmlns:p14="http://schemas.microsoft.com/office/powerpoint/2010/main" val="571845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693683"/>
            <a:ext cx="8439807" cy="4401205"/>
          </a:xfrm>
          <a:prstGeom prst="rect">
            <a:avLst/>
          </a:prstGeom>
        </p:spPr>
        <p:txBody>
          <a:bodyPr wrap="square">
            <a:spAutoFit/>
          </a:bodyPr>
          <a:lstStyle/>
          <a:p>
            <a:pPr algn="ctr"/>
            <a:r>
              <a:rPr lang="el-GR" b="1" dirty="0">
                <a:solidFill>
                  <a:srgbClr val="000000"/>
                </a:solidFill>
              </a:rPr>
              <a:t>ΜΟΝΤΕΛΑ ΗΛΕΚΤΡΟΝΙΚΗΣ ΜΑΘΗΣΗΣ</a:t>
            </a:r>
          </a:p>
          <a:p>
            <a:pPr algn="just"/>
            <a:endParaRPr lang="el-GR" b="1" dirty="0">
              <a:solidFill>
                <a:srgbClr val="000000"/>
              </a:solidFill>
              <a:latin typeface="+mj-lt"/>
            </a:endParaRPr>
          </a:p>
          <a:p>
            <a:pPr algn="ctr"/>
            <a:r>
              <a:rPr lang="el-GR" b="1" dirty="0" smtClean="0">
                <a:solidFill>
                  <a:srgbClr val="000000"/>
                </a:solidFill>
                <a:latin typeface="+mj-lt"/>
              </a:rPr>
              <a:t>Β. Μοντέλο «περιτυλιγμένου» </a:t>
            </a:r>
            <a:r>
              <a:rPr lang="el-GR" b="1" dirty="0">
                <a:solidFill>
                  <a:srgbClr val="000000"/>
                </a:solidFill>
                <a:latin typeface="+mj-lt"/>
              </a:rPr>
              <a:t>περιεχομένου (</a:t>
            </a:r>
            <a:r>
              <a:rPr lang="el-GR" b="1" dirty="0" err="1">
                <a:solidFill>
                  <a:srgbClr val="000000"/>
                </a:solidFill>
                <a:latin typeface="+mj-lt"/>
              </a:rPr>
              <a:t>Wrap</a:t>
            </a:r>
            <a:r>
              <a:rPr lang="el-GR" b="1" dirty="0">
                <a:solidFill>
                  <a:srgbClr val="000000"/>
                </a:solidFill>
                <a:latin typeface="+mj-lt"/>
              </a:rPr>
              <a:t> </a:t>
            </a:r>
            <a:r>
              <a:rPr lang="el-GR" b="1" dirty="0" err="1">
                <a:solidFill>
                  <a:srgbClr val="000000"/>
                </a:solidFill>
                <a:latin typeface="+mj-lt"/>
              </a:rPr>
              <a:t>around</a:t>
            </a:r>
            <a:r>
              <a:rPr lang="el-GR" b="1" dirty="0">
                <a:solidFill>
                  <a:srgbClr val="000000"/>
                </a:solidFill>
                <a:latin typeface="+mj-lt"/>
              </a:rPr>
              <a:t> </a:t>
            </a:r>
            <a:r>
              <a:rPr lang="el-GR" b="1" dirty="0" err="1">
                <a:solidFill>
                  <a:srgbClr val="000000"/>
                </a:solidFill>
                <a:latin typeface="+mj-lt"/>
              </a:rPr>
              <a:t>Model</a:t>
            </a:r>
            <a:r>
              <a:rPr lang="el-GR" b="1" dirty="0" smtClean="0">
                <a:solidFill>
                  <a:srgbClr val="000000"/>
                </a:solidFill>
                <a:latin typeface="+mj-lt"/>
              </a:rPr>
              <a:t>)</a:t>
            </a:r>
          </a:p>
          <a:p>
            <a:pPr algn="ctr"/>
            <a:endParaRPr lang="el-GR" b="1" dirty="0" smtClean="0">
              <a:solidFill>
                <a:srgbClr val="000000"/>
              </a:solidFill>
              <a:latin typeface="+mj-lt"/>
            </a:endParaRPr>
          </a:p>
          <a:p>
            <a:pPr algn="just"/>
            <a:r>
              <a:rPr lang="el-GR" sz="1600" dirty="0" smtClean="0">
                <a:solidFill>
                  <a:srgbClr val="000000"/>
                </a:solidFill>
                <a:latin typeface="+mj-lt"/>
              </a:rPr>
              <a:t>Στο </a:t>
            </a:r>
            <a:r>
              <a:rPr lang="el-GR" sz="1600" dirty="0">
                <a:solidFill>
                  <a:srgbClr val="000000"/>
                </a:solidFill>
                <a:latin typeface="+mj-lt"/>
              </a:rPr>
              <a:t>μοντέλο αυτό ανήκουν ηλεκτρονικά μαθήματα τα οποία αποτελούνται από ειδικά υλικά, όπως οδηγός σπουδών, δραστηριότητες και </a:t>
            </a:r>
            <a:r>
              <a:rPr lang="el-GR" sz="1600" dirty="0" smtClean="0">
                <a:solidFill>
                  <a:srgbClr val="000000"/>
                </a:solidFill>
                <a:latin typeface="+mj-lt"/>
              </a:rPr>
              <a:t>συζήτηση, τα οποία σχετίζονται με </a:t>
            </a:r>
            <a:r>
              <a:rPr lang="el-GR" sz="1600" dirty="0">
                <a:solidFill>
                  <a:srgbClr val="000000"/>
                </a:solidFill>
                <a:latin typeface="+mj-lt"/>
              </a:rPr>
              <a:t>υπάρχοντα </a:t>
            </a:r>
            <a:r>
              <a:rPr lang="el-GR" sz="1600" dirty="0" smtClean="0">
                <a:solidFill>
                  <a:srgbClr val="000000"/>
                </a:solidFill>
                <a:latin typeface="+mj-lt"/>
              </a:rPr>
              <a:t>υλικά</a:t>
            </a:r>
            <a:r>
              <a:rPr lang="el-GR" sz="1600" dirty="0">
                <a:solidFill>
                  <a:srgbClr val="000000"/>
                </a:solidFill>
                <a:latin typeface="+mj-lt"/>
              </a:rPr>
              <a:t>, όπως </a:t>
            </a:r>
            <a:r>
              <a:rPr lang="el-GR" sz="1600" dirty="0" smtClean="0">
                <a:solidFill>
                  <a:srgbClr val="000000"/>
                </a:solidFill>
                <a:latin typeface="+mj-lt"/>
              </a:rPr>
              <a:t>βιβλία </a:t>
            </a:r>
            <a:r>
              <a:rPr lang="el-GR" sz="1600" dirty="0">
                <a:solidFill>
                  <a:srgbClr val="000000"/>
                </a:solidFill>
                <a:latin typeface="+mj-lt"/>
              </a:rPr>
              <a:t>ή άλλους ψηφιακούς πόρους. </a:t>
            </a:r>
            <a:r>
              <a:rPr lang="el-GR" sz="1600" dirty="0" smtClean="0">
                <a:solidFill>
                  <a:srgbClr val="000000"/>
                </a:solidFill>
                <a:latin typeface="+mj-lt"/>
              </a:rPr>
              <a:t>Το περιεχόμενο διδασκαλίας και η  στήριξη συγχωνεύονται. Περίπου ο μισός χρόνος αφιερώνεται </a:t>
            </a:r>
            <a:r>
              <a:rPr lang="el-GR" sz="1600" dirty="0">
                <a:solidFill>
                  <a:srgbClr val="000000"/>
                </a:solidFill>
                <a:latin typeface="+mj-lt"/>
              </a:rPr>
              <a:t>σε </a:t>
            </a:r>
            <a:r>
              <a:rPr lang="el-GR" sz="1600" dirty="0" err="1">
                <a:solidFill>
                  <a:srgbClr val="000000"/>
                </a:solidFill>
                <a:latin typeface="+mj-lt"/>
              </a:rPr>
              <a:t>online</a:t>
            </a:r>
            <a:r>
              <a:rPr lang="el-GR" sz="1600" dirty="0">
                <a:solidFill>
                  <a:srgbClr val="000000"/>
                </a:solidFill>
                <a:latin typeface="+mj-lt"/>
              </a:rPr>
              <a:t> αλληλεπιδραστικές δραστηριότητες και ο</a:t>
            </a:r>
            <a:r>
              <a:rPr lang="el-GR" sz="1600" dirty="0" smtClean="0">
                <a:solidFill>
                  <a:srgbClr val="000000"/>
                </a:solidFill>
                <a:latin typeface="+mj-lt"/>
              </a:rPr>
              <a:t> υπόλοιπος σε </a:t>
            </a:r>
            <a:r>
              <a:rPr lang="el-GR" sz="1600" dirty="0">
                <a:solidFill>
                  <a:srgbClr val="000000"/>
                </a:solidFill>
                <a:latin typeface="+mj-lt"/>
              </a:rPr>
              <a:t>προκατασκευασμένες </a:t>
            </a:r>
            <a:r>
              <a:rPr lang="el-GR" sz="1600" dirty="0" smtClean="0">
                <a:solidFill>
                  <a:srgbClr val="000000"/>
                </a:solidFill>
                <a:latin typeface="+mj-lt"/>
              </a:rPr>
              <a:t>δραστηριότητες (εξ ου και η ονομασία </a:t>
            </a:r>
            <a:r>
              <a:rPr lang="el-GR" sz="1600" b="1" dirty="0" smtClean="0">
                <a:solidFill>
                  <a:srgbClr val="000000"/>
                </a:solidFill>
                <a:latin typeface="+mj-lt"/>
              </a:rPr>
              <a:t>μοντέλο 50/50)</a:t>
            </a:r>
            <a:r>
              <a:rPr lang="el-GR" sz="1600" dirty="0" smtClean="0">
                <a:solidFill>
                  <a:srgbClr val="000000"/>
                </a:solidFill>
                <a:latin typeface="+mj-lt"/>
              </a:rPr>
              <a:t>. Ο τρόπος διδασκαλίας είναι </a:t>
            </a:r>
            <a:r>
              <a:rPr lang="el-GR" sz="1600" dirty="0" err="1" smtClean="0">
                <a:solidFill>
                  <a:srgbClr val="000000"/>
                </a:solidFill>
                <a:latin typeface="+mj-lt"/>
              </a:rPr>
              <a:t>μαθητοκεντρικός</a:t>
            </a:r>
            <a:r>
              <a:rPr lang="el-GR" sz="1600" dirty="0" smtClean="0">
                <a:solidFill>
                  <a:srgbClr val="000000"/>
                </a:solidFill>
                <a:latin typeface="+mj-lt"/>
              </a:rPr>
              <a:t>, ο </a:t>
            </a:r>
            <a:r>
              <a:rPr lang="el-GR" sz="1600" dirty="0">
                <a:solidFill>
                  <a:srgbClr val="000000"/>
                </a:solidFill>
                <a:latin typeface="+mj-lt"/>
              </a:rPr>
              <a:t>ρόλος του </a:t>
            </a:r>
            <a:r>
              <a:rPr lang="el-GR" sz="1600" dirty="0" smtClean="0">
                <a:solidFill>
                  <a:srgbClr val="000000"/>
                </a:solidFill>
                <a:latin typeface="+mj-lt"/>
              </a:rPr>
              <a:t>εκπαιδευτικού διαμεσολαβητικός και πολλές </a:t>
            </a:r>
            <a:r>
              <a:rPr lang="el-GR" sz="1600" dirty="0">
                <a:solidFill>
                  <a:srgbClr val="000000"/>
                </a:solidFill>
                <a:latin typeface="+mj-lt"/>
              </a:rPr>
              <a:t>δραστηριότητες πραγματοποιούνται σύγχρονα. Αξιοποιούνται δυνατότητες διαμοιρασμού οθόνης, προκειμένου ο εκπαιδευτής να βοηθήσει τους εκπαιδευόμενους, ατομικά ή σε μικρές ομάδες να κατανοήσουν θέματα που σχετίζονται με το πρόγραμμα σπουδών</a:t>
            </a:r>
            <a:r>
              <a:rPr lang="el-GR" sz="1600" dirty="0" smtClean="0">
                <a:solidFill>
                  <a:srgbClr val="000000"/>
                </a:solidFill>
                <a:latin typeface="+mj-lt"/>
              </a:rPr>
              <a:t>. </a:t>
            </a:r>
            <a:r>
              <a:rPr lang="el-GR" sz="1600" dirty="0">
                <a:solidFill>
                  <a:srgbClr val="000000"/>
                </a:solidFill>
                <a:latin typeface="+mj-lt"/>
              </a:rPr>
              <a:t>Ο </a:t>
            </a:r>
            <a:r>
              <a:rPr lang="el-GR" sz="1600" dirty="0" smtClean="0">
                <a:solidFill>
                  <a:srgbClr val="000000"/>
                </a:solidFill>
                <a:latin typeface="+mj-lt"/>
              </a:rPr>
              <a:t>εκπαιδευτικός </a:t>
            </a:r>
            <a:r>
              <a:rPr lang="el-GR" sz="1600" dirty="0">
                <a:solidFill>
                  <a:srgbClr val="000000"/>
                </a:solidFill>
                <a:latin typeface="+mj-lt"/>
              </a:rPr>
              <a:t>στέλνει </a:t>
            </a:r>
            <a:r>
              <a:rPr lang="el-GR" sz="1600" dirty="0" smtClean="0">
                <a:solidFill>
                  <a:srgbClr val="000000"/>
                </a:solidFill>
                <a:latin typeface="+mj-lt"/>
              </a:rPr>
              <a:t>επιπρόσθετο υλικό, </a:t>
            </a:r>
            <a:r>
              <a:rPr lang="el-GR" sz="1600" dirty="0">
                <a:solidFill>
                  <a:srgbClr val="000000"/>
                </a:solidFill>
                <a:latin typeface="+mj-lt"/>
              </a:rPr>
              <a:t>που στηρίζει τον εκπαιδευόμενο στην κατανόηση </a:t>
            </a:r>
            <a:r>
              <a:rPr lang="el-GR" sz="1600" dirty="0" smtClean="0">
                <a:solidFill>
                  <a:srgbClr val="000000"/>
                </a:solidFill>
                <a:latin typeface="+mj-lt"/>
              </a:rPr>
              <a:t>του </a:t>
            </a:r>
            <a:r>
              <a:rPr lang="el-GR" sz="1600" dirty="0">
                <a:solidFill>
                  <a:srgbClr val="000000"/>
                </a:solidFill>
                <a:latin typeface="+mj-lt"/>
              </a:rPr>
              <a:t>θέματος. Οι μαθητές μπορούν να </a:t>
            </a:r>
            <a:r>
              <a:rPr lang="el-GR" sz="1600" dirty="0" err="1">
                <a:solidFill>
                  <a:srgbClr val="000000"/>
                </a:solidFill>
                <a:latin typeface="+mj-lt"/>
              </a:rPr>
              <a:t>αλληλεπιδρούν</a:t>
            </a:r>
            <a:r>
              <a:rPr lang="el-GR" sz="1600" dirty="0">
                <a:solidFill>
                  <a:srgbClr val="000000"/>
                </a:solidFill>
                <a:latin typeface="+mj-lt"/>
              </a:rPr>
              <a:t> μέσω </a:t>
            </a:r>
            <a:r>
              <a:rPr lang="el-GR" sz="1600" dirty="0" smtClean="0">
                <a:solidFill>
                  <a:srgbClr val="000000"/>
                </a:solidFill>
                <a:latin typeface="+mj-lt"/>
              </a:rPr>
              <a:t>e-</a:t>
            </a:r>
            <a:r>
              <a:rPr lang="el-GR" sz="1600" dirty="0" err="1" smtClean="0">
                <a:solidFill>
                  <a:srgbClr val="000000"/>
                </a:solidFill>
                <a:latin typeface="+mj-lt"/>
              </a:rPr>
              <a:t>mail</a:t>
            </a:r>
            <a:r>
              <a:rPr lang="el-GR" sz="1600" dirty="0" smtClean="0">
                <a:solidFill>
                  <a:srgbClr val="000000"/>
                </a:solidFill>
                <a:latin typeface="+mj-lt"/>
              </a:rPr>
              <a:t> ή χώρων συζήτησης </a:t>
            </a:r>
            <a:r>
              <a:rPr lang="el-GR" sz="1600" dirty="0">
                <a:solidFill>
                  <a:srgbClr val="000000"/>
                </a:solidFill>
                <a:latin typeface="+mj-lt"/>
              </a:rPr>
              <a:t>για την αποσαφήνιση ερωτημάτων. Καθώς η τεχνολογία βελτιώνεται, οι εκδηλώσεις αυτές </a:t>
            </a:r>
            <a:r>
              <a:rPr lang="el-GR" sz="1600" dirty="0" smtClean="0">
                <a:solidFill>
                  <a:srgbClr val="000000"/>
                </a:solidFill>
                <a:latin typeface="+mj-lt"/>
              </a:rPr>
              <a:t>περιλαμβάνουν και  </a:t>
            </a:r>
            <a:r>
              <a:rPr lang="el-GR" sz="1600" dirty="0" err="1" smtClean="0">
                <a:solidFill>
                  <a:srgbClr val="000000"/>
                </a:solidFill>
                <a:latin typeface="+mj-lt"/>
              </a:rPr>
              <a:t>βιντεοκλήσεις</a:t>
            </a:r>
            <a:r>
              <a:rPr lang="el-GR" sz="1600" dirty="0" smtClean="0">
                <a:solidFill>
                  <a:srgbClr val="000000"/>
                </a:solidFill>
                <a:latin typeface="+mj-lt"/>
              </a:rPr>
              <a:t>. </a:t>
            </a:r>
            <a:endParaRPr lang="el-GR" sz="1600" dirty="0">
              <a:solidFill>
                <a:srgbClr val="000000"/>
              </a:solidFill>
              <a:latin typeface="+mj-lt"/>
            </a:endParaRPr>
          </a:p>
        </p:txBody>
      </p:sp>
    </p:spTree>
    <p:extLst>
      <p:ext uri="{BB962C8B-B14F-4D97-AF65-F5344CB8AC3E}">
        <p14:creationId xmlns:p14="http://schemas.microsoft.com/office/powerpoint/2010/main" val="39624599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693683"/>
            <a:ext cx="8439807" cy="3416320"/>
          </a:xfrm>
          <a:prstGeom prst="rect">
            <a:avLst/>
          </a:prstGeom>
        </p:spPr>
        <p:txBody>
          <a:bodyPr wrap="square">
            <a:spAutoFit/>
          </a:bodyPr>
          <a:lstStyle/>
          <a:p>
            <a:pPr algn="ctr"/>
            <a:r>
              <a:rPr lang="el-GR" b="1" dirty="0">
                <a:solidFill>
                  <a:srgbClr val="000000"/>
                </a:solidFill>
                <a:latin typeface="+mj-lt"/>
              </a:rPr>
              <a:t>ΜΟΝΤΕΛΑ ΗΛΕΚΤΡΟΝΙΚΗΣ ΜΑΘΗΣΗΣ</a:t>
            </a:r>
          </a:p>
          <a:p>
            <a:pPr algn="just"/>
            <a:endParaRPr lang="el-GR" b="1" dirty="0" smtClean="0">
              <a:solidFill>
                <a:srgbClr val="000000"/>
              </a:solidFill>
              <a:latin typeface="+mj-lt"/>
            </a:endParaRPr>
          </a:p>
          <a:p>
            <a:pPr algn="just"/>
            <a:endParaRPr lang="el-GR" b="1" dirty="0">
              <a:solidFill>
                <a:srgbClr val="000000"/>
              </a:solidFill>
              <a:latin typeface="+mj-lt"/>
            </a:endParaRPr>
          </a:p>
          <a:p>
            <a:pPr algn="ctr"/>
            <a:r>
              <a:rPr lang="el-GR" b="1" dirty="0" smtClean="0">
                <a:solidFill>
                  <a:srgbClr val="000000"/>
                </a:solidFill>
                <a:latin typeface="+mj-lt"/>
              </a:rPr>
              <a:t>Γ. Ολοκληρωμένο </a:t>
            </a:r>
            <a:r>
              <a:rPr lang="el-GR" b="1" dirty="0">
                <a:solidFill>
                  <a:srgbClr val="000000"/>
                </a:solidFill>
                <a:latin typeface="+mj-lt"/>
              </a:rPr>
              <a:t>Μοντέλο (</a:t>
            </a:r>
            <a:r>
              <a:rPr lang="el-GR" b="1" dirty="0" err="1">
                <a:solidFill>
                  <a:srgbClr val="000000"/>
                </a:solidFill>
                <a:latin typeface="+mj-lt"/>
              </a:rPr>
              <a:t>Integrated</a:t>
            </a:r>
            <a:r>
              <a:rPr lang="el-GR" b="1" dirty="0">
                <a:solidFill>
                  <a:srgbClr val="000000"/>
                </a:solidFill>
                <a:latin typeface="+mj-lt"/>
              </a:rPr>
              <a:t> </a:t>
            </a:r>
            <a:r>
              <a:rPr lang="el-GR" b="1" dirty="0" err="1" smtClean="0">
                <a:solidFill>
                  <a:srgbClr val="000000"/>
                </a:solidFill>
                <a:latin typeface="+mj-lt"/>
              </a:rPr>
              <a:t>Model</a:t>
            </a:r>
            <a:r>
              <a:rPr lang="el-GR" b="1" dirty="0" smtClean="0">
                <a:solidFill>
                  <a:srgbClr val="000000"/>
                </a:solidFill>
                <a:latin typeface="+mj-lt"/>
              </a:rPr>
              <a:t>)</a:t>
            </a:r>
          </a:p>
          <a:p>
            <a:pPr algn="just"/>
            <a:endParaRPr lang="el-GR" b="1" dirty="0">
              <a:solidFill>
                <a:srgbClr val="000000"/>
              </a:solidFill>
              <a:latin typeface="+mj-lt"/>
            </a:endParaRPr>
          </a:p>
          <a:p>
            <a:pPr algn="just"/>
            <a:r>
              <a:rPr lang="el-GR" dirty="0">
                <a:solidFill>
                  <a:srgbClr val="000000"/>
                </a:solidFill>
                <a:latin typeface="+mj-lt"/>
              </a:rPr>
              <a:t>Τ</a:t>
            </a:r>
            <a:r>
              <a:rPr lang="el-GR" dirty="0" smtClean="0">
                <a:solidFill>
                  <a:srgbClr val="000000"/>
                </a:solidFill>
                <a:latin typeface="+mj-lt"/>
              </a:rPr>
              <a:t>ο διδακτικό </a:t>
            </a:r>
            <a:r>
              <a:rPr lang="el-GR" dirty="0">
                <a:solidFill>
                  <a:srgbClr val="000000"/>
                </a:solidFill>
                <a:latin typeface="+mj-lt"/>
              </a:rPr>
              <a:t>περιεχόμενο του μαθήματος είναι δυναμικό και ρευστό, αφού καθορίζεται ανάλογα με τις ανάγκες των μαθητών και τις ομαδικές δραστηριότητες. Κατά μία έννοια, το ολοκληρωμένο μοντέλο καταργεί τη διάκριση μεταξύ περιεχομένου και </a:t>
            </a:r>
            <a:r>
              <a:rPr lang="el-GR" dirty="0" smtClean="0">
                <a:solidFill>
                  <a:srgbClr val="000000"/>
                </a:solidFill>
                <a:latin typeface="+mj-lt"/>
              </a:rPr>
              <a:t>υποστήριξης </a:t>
            </a:r>
            <a:r>
              <a:rPr lang="el-GR" dirty="0">
                <a:solidFill>
                  <a:srgbClr val="000000"/>
                </a:solidFill>
                <a:latin typeface="+mj-lt"/>
              </a:rPr>
              <a:t>και εξαρτάται από τη δημιουργία μιας κοινότητας μάθησης. Η επικοινωνία σε πραγματικό χρόνο ξεκινά σε ορισμένες περιπτώσεις από τους </a:t>
            </a:r>
            <a:r>
              <a:rPr lang="el-GR" dirty="0" smtClean="0">
                <a:solidFill>
                  <a:srgbClr val="000000"/>
                </a:solidFill>
                <a:latin typeface="+mj-lt"/>
              </a:rPr>
              <a:t>συμμετέχοντες, υποστηρίζεται οπτικά, ηχητικά </a:t>
            </a:r>
            <a:r>
              <a:rPr lang="el-GR" dirty="0">
                <a:solidFill>
                  <a:srgbClr val="000000"/>
                </a:solidFill>
                <a:latin typeface="+mj-lt"/>
              </a:rPr>
              <a:t>ή </a:t>
            </a:r>
            <a:r>
              <a:rPr lang="el-GR" dirty="0" err="1" smtClean="0">
                <a:solidFill>
                  <a:srgbClr val="000000"/>
                </a:solidFill>
                <a:latin typeface="+mj-lt"/>
              </a:rPr>
              <a:t>κειμενικά</a:t>
            </a:r>
            <a:r>
              <a:rPr lang="el-GR" dirty="0">
                <a:solidFill>
                  <a:srgbClr val="000000"/>
                </a:solidFill>
                <a:latin typeface="+mj-lt"/>
              </a:rPr>
              <a:t> </a:t>
            </a:r>
            <a:r>
              <a:rPr lang="el-GR" dirty="0" smtClean="0">
                <a:solidFill>
                  <a:srgbClr val="000000"/>
                </a:solidFill>
                <a:latin typeface="+mj-lt"/>
              </a:rPr>
              <a:t>και εδραιώνεται με τις </a:t>
            </a:r>
            <a:r>
              <a:rPr lang="el-GR" dirty="0">
                <a:solidFill>
                  <a:srgbClr val="000000"/>
                </a:solidFill>
                <a:latin typeface="+mj-lt"/>
              </a:rPr>
              <a:t>δραστηριότητες και </a:t>
            </a:r>
            <a:r>
              <a:rPr lang="el-GR" dirty="0" smtClean="0">
                <a:solidFill>
                  <a:srgbClr val="000000"/>
                </a:solidFill>
                <a:latin typeface="+mj-lt"/>
              </a:rPr>
              <a:t>τις εργασίες </a:t>
            </a:r>
            <a:r>
              <a:rPr lang="el-GR" dirty="0">
                <a:solidFill>
                  <a:srgbClr val="000000"/>
                </a:solidFill>
                <a:latin typeface="+mj-lt"/>
              </a:rPr>
              <a:t>σε μικρές ομάδες. </a:t>
            </a:r>
          </a:p>
        </p:txBody>
      </p:sp>
    </p:spTree>
    <p:extLst>
      <p:ext uri="{BB962C8B-B14F-4D97-AF65-F5344CB8AC3E}">
        <p14:creationId xmlns:p14="http://schemas.microsoft.com/office/powerpoint/2010/main" val="26849222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5276" y="651006"/>
            <a:ext cx="8562974" cy="368170"/>
          </a:xfrm>
        </p:spPr>
        <p:txBody>
          <a:bodyPr/>
          <a:lstStyle/>
          <a:p>
            <a:r>
              <a:rPr lang="el-GR" sz="1800" b="1" dirty="0" smtClean="0"/>
              <a:t>Παραδοσιακά </a:t>
            </a:r>
            <a:r>
              <a:rPr lang="en-US" sz="1800" b="1" dirty="0" smtClean="0"/>
              <a:t>vs </a:t>
            </a:r>
            <a:r>
              <a:rPr lang="el-GR" sz="1800" b="1" dirty="0" smtClean="0"/>
              <a:t>Ψηφιακά Περιβάλλοντα Μάθησης</a:t>
            </a:r>
            <a:endParaRPr lang="en-US" sz="1800" b="1" dirty="0"/>
          </a:p>
        </p:txBody>
      </p:sp>
      <p:sp>
        <p:nvSpPr>
          <p:cNvPr id="3" name="Content Placeholder 2"/>
          <p:cNvSpPr>
            <a:spLocks noGrp="1"/>
          </p:cNvSpPr>
          <p:nvPr>
            <p:ph sz="half" idx="1"/>
          </p:nvPr>
        </p:nvSpPr>
        <p:spPr>
          <a:xfrm>
            <a:off x="295276" y="1019176"/>
            <a:ext cx="3848100" cy="3896377"/>
          </a:xfrm>
        </p:spPr>
        <p:txBody>
          <a:bodyPr/>
          <a:lstStyle/>
          <a:p>
            <a:pPr algn="just"/>
            <a:r>
              <a:rPr lang="el-GR" sz="1600" dirty="0" smtClean="0"/>
              <a:t>Συνήθως </a:t>
            </a:r>
            <a:r>
              <a:rPr lang="el-GR" sz="1600" dirty="0"/>
              <a:t>είναι περιορισμένοι και </a:t>
            </a:r>
            <a:r>
              <a:rPr lang="el-GR" sz="1600" dirty="0" smtClean="0"/>
              <a:t>κλειστοί χώροι</a:t>
            </a:r>
            <a:r>
              <a:rPr lang="el-GR" sz="1600" dirty="0"/>
              <a:t>. </a:t>
            </a:r>
            <a:endParaRPr lang="el-GR" sz="1600" dirty="0" smtClean="0"/>
          </a:p>
          <a:p>
            <a:pPr algn="just"/>
            <a:r>
              <a:rPr lang="el-GR" sz="1600" dirty="0"/>
              <a:t>Ο χώρος μπορεί να υποστηρίξει ή να περιορίσει τις δράσεις που λαμβάνουν χώρα εντός του. 	</a:t>
            </a:r>
          </a:p>
          <a:p>
            <a:pPr algn="just"/>
            <a:r>
              <a:rPr lang="el-GR" sz="1600" dirty="0" smtClean="0"/>
              <a:t>Οι </a:t>
            </a:r>
            <a:r>
              <a:rPr lang="el-GR" sz="1600" dirty="0"/>
              <a:t>χώροι είναι τρισδιάστατοι. </a:t>
            </a:r>
            <a:endParaRPr lang="el-GR" sz="1600" dirty="0" smtClean="0"/>
          </a:p>
          <a:p>
            <a:pPr marL="0" indent="0" algn="just">
              <a:buNone/>
            </a:pPr>
            <a:endParaRPr lang="el-GR" sz="1600" dirty="0"/>
          </a:p>
          <a:p>
            <a:pPr algn="just"/>
            <a:r>
              <a:rPr lang="el-GR" sz="1600" dirty="0" smtClean="0"/>
              <a:t>Τα </a:t>
            </a:r>
            <a:r>
              <a:rPr lang="el-GR" sz="1600" dirty="0"/>
              <a:t>αντικείμενα του χώρου είναι </a:t>
            </a:r>
            <a:r>
              <a:rPr lang="el-GR" sz="1600" dirty="0" smtClean="0"/>
              <a:t>πραγματικά &amp; </a:t>
            </a:r>
            <a:r>
              <a:rPr lang="el-GR" sz="1600" dirty="0"/>
              <a:t>διαφέρουν </a:t>
            </a:r>
            <a:r>
              <a:rPr lang="el-GR" sz="1600" dirty="0" smtClean="0"/>
              <a:t>ποιοτικά.</a:t>
            </a:r>
          </a:p>
          <a:p>
            <a:pPr algn="just"/>
            <a:endParaRPr lang="el-GR" sz="1600" dirty="0" smtClean="0"/>
          </a:p>
          <a:p>
            <a:pPr algn="just"/>
            <a:r>
              <a:rPr lang="el-GR" sz="1600" dirty="0" smtClean="0"/>
              <a:t>Ο </a:t>
            </a:r>
            <a:r>
              <a:rPr lang="el-GR" sz="1600" dirty="0"/>
              <a:t>χώρος δεν έχει ουδέτερη αξία. Κάθε σημείο του σημαίνει κάτι για το άτομο. Ο χώρος δεν </a:t>
            </a:r>
            <a:r>
              <a:rPr lang="el-GR" sz="1600" dirty="0" smtClean="0"/>
              <a:t>υπάρχει χωρίς </a:t>
            </a:r>
            <a:r>
              <a:rPr lang="el-GR" sz="1600" dirty="0"/>
              <a:t>το άτομο που τον βιώνει. 	</a:t>
            </a:r>
          </a:p>
          <a:p>
            <a:endParaRPr lang="el-GR" sz="1800" dirty="0"/>
          </a:p>
          <a:p>
            <a:endParaRPr lang="en-US" dirty="0"/>
          </a:p>
        </p:txBody>
      </p:sp>
      <p:sp>
        <p:nvSpPr>
          <p:cNvPr id="4" name="Content Placeholder 3"/>
          <p:cNvSpPr>
            <a:spLocks noGrp="1"/>
          </p:cNvSpPr>
          <p:nvPr>
            <p:ph sz="half" idx="2"/>
          </p:nvPr>
        </p:nvSpPr>
        <p:spPr>
          <a:xfrm>
            <a:off x="4314825" y="1019176"/>
            <a:ext cx="4543425" cy="3896377"/>
          </a:xfrm>
        </p:spPr>
        <p:txBody>
          <a:bodyPr/>
          <a:lstStyle/>
          <a:p>
            <a:pPr algn="just"/>
            <a:r>
              <a:rPr lang="el-GR" sz="1600" dirty="0">
                <a:latin typeface="+mj-lt"/>
              </a:rPr>
              <a:t>Δεν περιβάλλονται από τοίχους, αλλά είναι ανοιχτά και </a:t>
            </a:r>
            <a:r>
              <a:rPr lang="el-GR" sz="1600" dirty="0" smtClean="0">
                <a:latin typeface="+mj-lt"/>
              </a:rPr>
              <a:t>απεριόριστα.</a:t>
            </a:r>
          </a:p>
          <a:p>
            <a:pPr algn="just"/>
            <a:r>
              <a:rPr lang="el-GR" sz="1600" dirty="0" smtClean="0">
                <a:latin typeface="+mj-lt"/>
              </a:rPr>
              <a:t>Καθώς </a:t>
            </a:r>
            <a:r>
              <a:rPr lang="el-GR" sz="1600" dirty="0">
                <a:latin typeface="+mj-lt"/>
              </a:rPr>
              <a:t>είναι ανοιχτοί χώροι δεν περιορίζουν τις δράσεις που λαμβάνουν χώρα εντός τους. 	</a:t>
            </a:r>
          </a:p>
          <a:p>
            <a:pPr algn="just"/>
            <a:r>
              <a:rPr lang="el-GR" sz="1600" dirty="0">
                <a:latin typeface="+mj-lt"/>
              </a:rPr>
              <a:t>Κυριαρχούν οι δύο διαστάσεις, με εξαίρεση τις </a:t>
            </a:r>
            <a:r>
              <a:rPr lang="el-GR" sz="1600" dirty="0" smtClean="0">
                <a:latin typeface="+mj-lt"/>
              </a:rPr>
              <a:t>περιπτώσεις προσομοιώσεων</a:t>
            </a:r>
            <a:r>
              <a:rPr lang="el-GR" sz="1600" dirty="0">
                <a:latin typeface="+mj-lt"/>
              </a:rPr>
              <a:t>. 	</a:t>
            </a:r>
            <a:endParaRPr lang="el-GR" sz="1600" dirty="0" smtClean="0">
              <a:latin typeface="+mj-lt"/>
            </a:endParaRPr>
          </a:p>
          <a:p>
            <a:pPr algn="just"/>
            <a:r>
              <a:rPr lang="el-GR" sz="1600" dirty="0">
                <a:latin typeface="+mj-lt"/>
              </a:rPr>
              <a:t>Τα αντικείμενα και τα πρόσωπα που καθορίζουν τον χώρο δεν είναι πραγματικά, αλλά εικονικά.	</a:t>
            </a:r>
          </a:p>
          <a:p>
            <a:pPr algn="just"/>
            <a:r>
              <a:rPr lang="el-GR" sz="1600" dirty="0">
                <a:latin typeface="+mj-lt"/>
              </a:rPr>
              <a:t>Οι χώροι εμφανίζονται πιο ουδέτεροι και έτσι δεν παρουσιάζουν ιδιότητες βιωμάτων σε σύγκριση με τους πραγματικούς χώρους. </a:t>
            </a:r>
            <a:r>
              <a:rPr lang="el-GR" sz="1600" dirty="0"/>
              <a:t>	</a:t>
            </a:r>
          </a:p>
          <a:p>
            <a:endParaRPr lang="el-GR" dirty="0"/>
          </a:p>
          <a:p>
            <a:endParaRPr lang="en-US" dirty="0"/>
          </a:p>
        </p:txBody>
      </p:sp>
    </p:spTree>
    <p:extLst>
      <p:ext uri="{BB962C8B-B14F-4D97-AF65-F5344CB8AC3E}">
        <p14:creationId xmlns:p14="http://schemas.microsoft.com/office/powerpoint/2010/main" val="38026486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105150" y="894368"/>
            <a:ext cx="5429250" cy="5016758"/>
          </a:xfrm>
          <a:prstGeom prst="rect">
            <a:avLst/>
          </a:prstGeom>
        </p:spPr>
        <p:txBody>
          <a:bodyPr wrap="square">
            <a:spAutoFit/>
          </a:bodyPr>
          <a:lstStyle/>
          <a:p>
            <a:pPr algn="ctr"/>
            <a:r>
              <a:rPr lang="el-GR" sz="3200" b="1" dirty="0">
                <a:solidFill>
                  <a:schemeClr val="accent6">
                    <a:lumMod val="75000"/>
                  </a:schemeClr>
                </a:solidFill>
                <a:latin typeface="Arial" panose="020B0604020202020204" pitchFamily="34" charset="0"/>
                <a:cs typeface="Arial" panose="020B0604020202020204" pitchFamily="34" charset="0"/>
              </a:rPr>
              <a:t>ΑΝΑΣΤΟΧΑΣΜΟΣ </a:t>
            </a:r>
          </a:p>
          <a:p>
            <a:pPr algn="ctr"/>
            <a:endParaRPr lang="el-GR" b="1" dirty="0">
              <a:latin typeface="Arial" panose="020B0604020202020204" pitchFamily="34" charset="0"/>
              <a:cs typeface="Arial" panose="020B0604020202020204" pitchFamily="34" charset="0"/>
            </a:endParaRPr>
          </a:p>
          <a:p>
            <a:pPr algn="ctr"/>
            <a:r>
              <a:rPr lang="el-GR" b="1" dirty="0">
                <a:latin typeface="Arial" panose="020B0604020202020204" pitchFamily="34" charset="0"/>
                <a:cs typeface="Arial" panose="020B0604020202020204" pitchFamily="34" charset="0"/>
              </a:rPr>
              <a:t>Α. </a:t>
            </a:r>
            <a:r>
              <a:rPr lang="el-GR" b="1" dirty="0" smtClean="0">
                <a:latin typeface="Arial" panose="020B0604020202020204" pitchFamily="34" charset="0"/>
                <a:cs typeface="Arial" panose="020B0604020202020204" pitchFamily="34" charset="0"/>
              </a:rPr>
              <a:t>ΜΕ ΠΟΙΟΝ ΤΡΟΠΟ ΤΑ ΨΗΦΙΑΚΑ ΜΕΣΑ ΚΑΙ ΟΙ ΝΕΕΣ ΤΕΧΝΟΛΟΓΙΕΣ ΕΠΗΡΕΑΖΟΥΝ ΤΑ ΠΑΡΑΔΟΣΙΑΚΑ ΠΕΡΙΒΑΛΛΟΝΤΑ ΜΑΘΗΣΗΣ ΚΑΙ ΤΑ ΔΙΑΜΟΡΦΩΝΟΥΝ ΣΕ ΨΗΦΙΑΚΑ; </a:t>
            </a:r>
          </a:p>
          <a:p>
            <a:pPr algn="ctr"/>
            <a:endParaRPr lang="el-GR" b="1" dirty="0">
              <a:latin typeface="Arial" panose="020B0604020202020204" pitchFamily="34" charset="0"/>
              <a:cs typeface="Arial" panose="020B0604020202020204" pitchFamily="34" charset="0"/>
            </a:endParaRPr>
          </a:p>
          <a:p>
            <a:pPr algn="ctr"/>
            <a:endParaRPr lang="el-GR" dirty="0"/>
          </a:p>
          <a:p>
            <a:pPr algn="ctr"/>
            <a:r>
              <a:rPr lang="el-GR" b="1" dirty="0">
                <a:latin typeface="Arial" panose="020B0604020202020204" pitchFamily="34" charset="0"/>
                <a:cs typeface="Arial" panose="020B0604020202020204" pitchFamily="34" charset="0"/>
              </a:rPr>
              <a:t>Β. </a:t>
            </a:r>
            <a:r>
              <a:rPr lang="el-GR" b="1" dirty="0" smtClean="0"/>
              <a:t>ΜΠΟΡΟΥΝ ΟΙ ΔΙΔΑΚΤΙΚΕΣ ΜΕΘΟΔΟΙ ΠΟΥ ΝΑΙ ΚΑΤΑΛΛΗΛΕΣ ΓΙΑ </a:t>
            </a:r>
            <a:r>
              <a:rPr lang="el-GR" b="1" dirty="0">
                <a:latin typeface="Arial" panose="020B0604020202020204" pitchFamily="34" charset="0"/>
                <a:cs typeface="Arial" panose="020B0604020202020204" pitchFamily="34" charset="0"/>
              </a:rPr>
              <a:t>ΤΑ ΠΑΡΑΔΟΣΙΑΚΑ ΠΕΡΙΒΑΛΛΟΝΤΑ ΜΑΘΗΣΗΣ </a:t>
            </a:r>
            <a:r>
              <a:rPr lang="el-GR" b="1" dirty="0" smtClean="0">
                <a:latin typeface="Arial" panose="020B0604020202020204" pitchFamily="34" charset="0"/>
                <a:cs typeface="Arial" panose="020B0604020202020204" pitchFamily="34" charset="0"/>
              </a:rPr>
              <a:t>ΝΑ ΜΕΤΑΦΕΡΘΟΥΝ ΣΤΑ ΨΗΦΙΑΚΑ; </a:t>
            </a:r>
          </a:p>
          <a:p>
            <a:pPr algn="ctr"/>
            <a:endParaRPr lang="el-GR" b="1" dirty="0">
              <a:latin typeface="Arial" panose="020B0604020202020204" pitchFamily="34" charset="0"/>
              <a:cs typeface="Arial" panose="020B0604020202020204" pitchFamily="34" charset="0"/>
            </a:endParaRPr>
          </a:p>
          <a:p>
            <a:pPr algn="ctr"/>
            <a:r>
              <a:rPr lang="el-GR" dirty="0" smtClean="0"/>
              <a:t> </a:t>
            </a:r>
            <a:r>
              <a:rPr lang="el-GR" b="1" dirty="0" smtClean="0">
                <a:latin typeface="Arial" panose="020B0604020202020204" pitchFamily="34" charset="0"/>
                <a:cs typeface="Arial" panose="020B0604020202020204" pitchFamily="34" charset="0"/>
              </a:rPr>
              <a:t>ΑΙΤΙΟΛΟΓΗΣΤΕ </a:t>
            </a:r>
            <a:r>
              <a:rPr lang="el-GR" b="1" dirty="0">
                <a:latin typeface="Arial" panose="020B0604020202020204" pitchFamily="34" charset="0"/>
                <a:cs typeface="Arial" panose="020B0604020202020204" pitchFamily="34" charset="0"/>
              </a:rPr>
              <a:t>ΤΗΝ ΑΠΑΝΤΗΣΗ ΣΑΣ</a:t>
            </a:r>
          </a:p>
          <a:p>
            <a:pPr algn="ctr"/>
            <a:endParaRPr lang="el-GR" b="1" dirty="0">
              <a:latin typeface="Arial" panose="020B0604020202020204" pitchFamily="34" charset="0"/>
              <a:cs typeface="Arial" panose="020B0604020202020204" pitchFamily="34" charset="0"/>
            </a:endParaRPr>
          </a:p>
          <a:p>
            <a:pPr algn="ctr"/>
            <a:endParaRPr lang="el-GR" b="1" dirty="0">
              <a:latin typeface="Arial" panose="020B0604020202020204" pitchFamily="34" charset="0"/>
              <a:cs typeface="Arial" panose="020B0604020202020204" pitchFamily="34" charset="0"/>
            </a:endParaRPr>
          </a:p>
          <a:p>
            <a:pPr algn="ctr"/>
            <a:r>
              <a:rPr lang="el-GR" dirty="0"/>
              <a:t> </a:t>
            </a:r>
            <a:endParaRPr lang="el-GR" dirty="0"/>
          </a:p>
        </p:txBody>
      </p:sp>
      <p:pic>
        <p:nvPicPr>
          <p:cNvPr id="6" name="Picture 2" descr="Q&amp;a μπλοκ αναφέρεται από ερωτήσεις και απαντήσεις — Φωτογραφία Αρχείου ©  stuartmiles #4558485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1687" y="1723697"/>
            <a:ext cx="1592631" cy="2168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29382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9575" y="762000"/>
            <a:ext cx="8420100" cy="4524315"/>
          </a:xfrm>
          <a:prstGeom prst="rect">
            <a:avLst/>
          </a:prstGeom>
        </p:spPr>
        <p:txBody>
          <a:bodyPr wrap="square">
            <a:spAutoFit/>
          </a:bodyPr>
          <a:lstStyle/>
          <a:p>
            <a:pPr algn="ctr"/>
            <a:r>
              <a:rPr lang="el-GR" b="1" dirty="0" smtClean="0">
                <a:solidFill>
                  <a:srgbClr val="000000"/>
                </a:solidFill>
                <a:latin typeface="+mj-lt"/>
              </a:rPr>
              <a:t>ΝΕΕΣ ΔΥΝΑΤΟΤΗΤΕΣ</a:t>
            </a:r>
          </a:p>
          <a:p>
            <a:pPr algn="ctr"/>
            <a:endParaRPr lang="en-US" b="1" dirty="0" smtClean="0">
              <a:solidFill>
                <a:srgbClr val="000000"/>
              </a:solidFill>
              <a:latin typeface="+mj-lt"/>
            </a:endParaRPr>
          </a:p>
          <a:p>
            <a:pPr marL="285750" indent="-285750" algn="just">
              <a:buFont typeface="Wingdings" panose="05000000000000000000" pitchFamily="2" charset="2"/>
              <a:buChar char="Ø"/>
            </a:pPr>
            <a:r>
              <a:rPr lang="el-GR" dirty="0" smtClean="0">
                <a:solidFill>
                  <a:srgbClr val="000000"/>
                </a:solidFill>
                <a:latin typeface="+mj-lt"/>
              </a:rPr>
              <a:t>Οι </a:t>
            </a:r>
            <a:r>
              <a:rPr lang="el-GR" dirty="0">
                <a:solidFill>
                  <a:srgbClr val="000000"/>
                </a:solidFill>
                <a:latin typeface="+mj-lt"/>
              </a:rPr>
              <a:t>νέες τεχνολογικές δυνατότητες που προσφέρονται στα </a:t>
            </a:r>
            <a:r>
              <a:rPr lang="el-GR" dirty="0" smtClean="0">
                <a:solidFill>
                  <a:srgbClr val="000000"/>
                </a:solidFill>
                <a:latin typeface="+mj-lt"/>
              </a:rPr>
              <a:t>ψηφιακά περιβάλλοντα </a:t>
            </a:r>
            <a:r>
              <a:rPr lang="el-GR" dirty="0">
                <a:solidFill>
                  <a:srgbClr val="000000"/>
                </a:solidFill>
                <a:latin typeface="+mj-lt"/>
              </a:rPr>
              <a:t>στηρίζονται ουσιαστικά σε τρεις βασικές </a:t>
            </a:r>
            <a:r>
              <a:rPr lang="el-GR" dirty="0" smtClean="0">
                <a:solidFill>
                  <a:srgbClr val="000000"/>
                </a:solidFill>
                <a:latin typeface="+mj-lt"/>
              </a:rPr>
              <a:t>τεχνολογίες, </a:t>
            </a:r>
            <a:r>
              <a:rPr lang="el-GR" dirty="0">
                <a:solidFill>
                  <a:srgbClr val="000000"/>
                </a:solidFill>
                <a:latin typeface="+mj-lt"/>
              </a:rPr>
              <a:t>των υπολογιστών, των πολυμέσων και του διαδικτύου (</a:t>
            </a:r>
            <a:r>
              <a:rPr lang="el-GR" dirty="0" err="1">
                <a:solidFill>
                  <a:srgbClr val="000000"/>
                </a:solidFill>
                <a:latin typeface="+mj-lt"/>
              </a:rPr>
              <a:t>Peters</a:t>
            </a:r>
            <a:r>
              <a:rPr lang="el-GR" dirty="0">
                <a:solidFill>
                  <a:srgbClr val="000000"/>
                </a:solidFill>
                <a:latin typeface="+mj-lt"/>
              </a:rPr>
              <a:t>, 2003</a:t>
            </a:r>
            <a:r>
              <a:rPr lang="el-GR" dirty="0" smtClean="0">
                <a:solidFill>
                  <a:srgbClr val="000000"/>
                </a:solidFill>
                <a:latin typeface="+mj-lt"/>
              </a:rPr>
              <a:t>).</a:t>
            </a:r>
          </a:p>
          <a:p>
            <a:pPr marL="285750" indent="-285750" algn="just">
              <a:buFont typeface="Wingdings" panose="05000000000000000000" pitchFamily="2" charset="2"/>
              <a:buChar char="Ø"/>
            </a:pPr>
            <a:r>
              <a:rPr lang="el-GR" dirty="0" smtClean="0">
                <a:solidFill>
                  <a:srgbClr val="000000"/>
                </a:solidFill>
                <a:latin typeface="+mj-lt"/>
              </a:rPr>
              <a:t>Οι </a:t>
            </a:r>
            <a:r>
              <a:rPr lang="el-GR" dirty="0">
                <a:solidFill>
                  <a:srgbClr val="000000"/>
                </a:solidFill>
                <a:latin typeface="+mj-lt"/>
              </a:rPr>
              <a:t>τεχνολογίες αυτές επιτρέπουν στα </a:t>
            </a:r>
            <a:r>
              <a:rPr lang="el-GR" dirty="0" smtClean="0">
                <a:solidFill>
                  <a:srgbClr val="000000"/>
                </a:solidFill>
                <a:latin typeface="+mj-lt"/>
              </a:rPr>
              <a:t>ψηφιακά </a:t>
            </a:r>
            <a:r>
              <a:rPr lang="el-GR" dirty="0">
                <a:solidFill>
                  <a:srgbClr val="000000"/>
                </a:solidFill>
                <a:latin typeface="+mj-lt"/>
              </a:rPr>
              <a:t>περιβάλλοντα να προσφέρουν </a:t>
            </a:r>
            <a:r>
              <a:rPr lang="el-GR" b="1" dirty="0">
                <a:solidFill>
                  <a:srgbClr val="000000"/>
                </a:solidFill>
                <a:latin typeface="+mj-lt"/>
              </a:rPr>
              <a:t>λειτουργίες παρουσίασης, </a:t>
            </a:r>
            <a:r>
              <a:rPr lang="el-GR" b="1" dirty="0" smtClean="0">
                <a:solidFill>
                  <a:srgbClr val="000000"/>
                </a:solidFill>
                <a:latin typeface="+mj-lt"/>
              </a:rPr>
              <a:t>αποθήκευσης &amp; </a:t>
            </a:r>
            <a:r>
              <a:rPr lang="el-GR" b="1" dirty="0" err="1">
                <a:solidFill>
                  <a:srgbClr val="000000"/>
                </a:solidFill>
                <a:latin typeface="+mj-lt"/>
              </a:rPr>
              <a:t>ανάσυρσης</a:t>
            </a:r>
            <a:r>
              <a:rPr lang="el-GR" b="1" dirty="0">
                <a:solidFill>
                  <a:srgbClr val="000000"/>
                </a:solidFill>
                <a:latin typeface="+mj-lt"/>
              </a:rPr>
              <a:t> πληροφορίας, </a:t>
            </a:r>
            <a:r>
              <a:rPr lang="el-GR" b="1" dirty="0" smtClean="0">
                <a:solidFill>
                  <a:srgbClr val="000000"/>
                </a:solidFill>
                <a:latin typeface="+mj-lt"/>
              </a:rPr>
              <a:t>επικοινωνίας &amp; συνεργασίας των </a:t>
            </a:r>
            <a:r>
              <a:rPr lang="el-GR" b="1" dirty="0">
                <a:solidFill>
                  <a:srgbClr val="000000"/>
                </a:solidFill>
                <a:latin typeface="+mj-lt"/>
              </a:rPr>
              <a:t>χρηστών, περιήγησης, πολυμέσων και </a:t>
            </a:r>
            <a:r>
              <a:rPr lang="el-GR" b="1" dirty="0" err="1">
                <a:solidFill>
                  <a:srgbClr val="000000"/>
                </a:solidFill>
                <a:latin typeface="+mj-lt"/>
              </a:rPr>
              <a:t>υπερμέσων</a:t>
            </a:r>
            <a:r>
              <a:rPr lang="el-GR" b="1" dirty="0">
                <a:solidFill>
                  <a:srgbClr val="000000"/>
                </a:solidFill>
                <a:latin typeface="+mj-lt"/>
              </a:rPr>
              <a:t>, προσομοίωσης και εικονικής πραγματικότητας</a:t>
            </a:r>
            <a:r>
              <a:rPr lang="el-GR" dirty="0">
                <a:solidFill>
                  <a:srgbClr val="000000"/>
                </a:solidFill>
                <a:latin typeface="+mj-lt"/>
              </a:rPr>
              <a:t>. </a:t>
            </a:r>
            <a:endParaRPr lang="el-GR" dirty="0" smtClean="0">
              <a:solidFill>
                <a:srgbClr val="000000"/>
              </a:solidFill>
              <a:latin typeface="+mj-lt"/>
            </a:endParaRPr>
          </a:p>
          <a:p>
            <a:pPr marL="285750" indent="-285750" algn="just">
              <a:buFont typeface="Wingdings" panose="05000000000000000000" pitchFamily="2" charset="2"/>
              <a:buChar char="Ø"/>
            </a:pPr>
            <a:r>
              <a:rPr lang="el-GR" dirty="0" smtClean="0">
                <a:solidFill>
                  <a:srgbClr val="000000"/>
                </a:solidFill>
                <a:latin typeface="+mj-lt"/>
              </a:rPr>
              <a:t>Οι </a:t>
            </a:r>
            <a:r>
              <a:rPr lang="el-GR" dirty="0">
                <a:solidFill>
                  <a:srgbClr val="000000"/>
                </a:solidFill>
                <a:latin typeface="+mj-lt"/>
              </a:rPr>
              <a:t>λειτουργίες αυτές δεν αναπτύχθηκαν για μαθησιακούς </a:t>
            </a:r>
            <a:r>
              <a:rPr lang="el-GR" dirty="0" smtClean="0">
                <a:solidFill>
                  <a:srgbClr val="000000"/>
                </a:solidFill>
                <a:latin typeface="+mj-lt"/>
              </a:rPr>
              <a:t>σκοπούς και </a:t>
            </a:r>
            <a:r>
              <a:rPr lang="el-GR" dirty="0">
                <a:solidFill>
                  <a:srgbClr val="000000"/>
                </a:solidFill>
                <a:latin typeface="+mj-lt"/>
              </a:rPr>
              <a:t>δεν αποτελούν μέρος της </a:t>
            </a:r>
            <a:r>
              <a:rPr lang="el-GR" dirty="0" smtClean="0">
                <a:solidFill>
                  <a:srgbClr val="000000"/>
                </a:solidFill>
                <a:latin typeface="+mj-lt"/>
              </a:rPr>
              <a:t>παραδοσιακής </a:t>
            </a:r>
            <a:r>
              <a:rPr lang="el-GR" dirty="0">
                <a:solidFill>
                  <a:srgbClr val="000000"/>
                </a:solidFill>
                <a:latin typeface="+mj-lt"/>
              </a:rPr>
              <a:t>εκπαιδευτικής εμπειρίας. Ωστόσο, αν τις εξετάσουμε, θα διαπιστώσουμε ότι αυτές οι λειτουργίες μπορούν να εξυπηρετήσουν βασικές εκπαιδευτικές λειτουργίες και να μετατραπούν σε γόνιμες εκπαιδευτικές δραστηριότητες στους νέους χώρους μάθησης που δημιουργούνται. </a:t>
            </a:r>
          </a:p>
          <a:p>
            <a:pPr algn="just"/>
            <a:endParaRPr lang="en-US" dirty="0">
              <a:latin typeface="+mj-lt"/>
            </a:endParaRPr>
          </a:p>
        </p:txBody>
      </p:sp>
    </p:spTree>
    <p:extLst>
      <p:ext uri="{BB962C8B-B14F-4D97-AF65-F5344CB8AC3E}">
        <p14:creationId xmlns:p14="http://schemas.microsoft.com/office/powerpoint/2010/main" val="4410157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7676" y="552450"/>
            <a:ext cx="8307442" cy="5693866"/>
          </a:xfrm>
          <a:prstGeom prst="rect">
            <a:avLst/>
          </a:prstGeom>
        </p:spPr>
        <p:txBody>
          <a:bodyPr wrap="square">
            <a:spAutoFit/>
          </a:bodyPr>
          <a:lstStyle/>
          <a:p>
            <a:pPr algn="ctr"/>
            <a:r>
              <a:rPr lang="el-GR" b="1" dirty="0">
                <a:solidFill>
                  <a:srgbClr val="000000"/>
                </a:solidFill>
                <a:latin typeface="+mj-lt"/>
              </a:rPr>
              <a:t>ΝΕΕΣ ΔΥΝΑΤΟΤΗΤΕΣ</a:t>
            </a:r>
          </a:p>
          <a:p>
            <a:endParaRPr lang="el-GR" b="1" dirty="0" smtClean="0">
              <a:latin typeface="+mj-lt"/>
            </a:endParaRPr>
          </a:p>
          <a:p>
            <a:pPr algn="just"/>
            <a:r>
              <a:rPr lang="el-GR" sz="1600" b="1" dirty="0" smtClean="0">
                <a:latin typeface="+mj-lt"/>
              </a:rPr>
              <a:t>Παρουσίαση πληροφορίας: </a:t>
            </a:r>
            <a:r>
              <a:rPr lang="el-GR" sz="1600" dirty="0" smtClean="0">
                <a:solidFill>
                  <a:srgbClr val="000000"/>
                </a:solidFill>
                <a:latin typeface="+mj-lt"/>
              </a:rPr>
              <a:t>Ο εκπαιδευτικός παρουσιάζει </a:t>
            </a:r>
            <a:r>
              <a:rPr lang="el-GR" sz="1600" dirty="0">
                <a:solidFill>
                  <a:srgbClr val="000000"/>
                </a:solidFill>
                <a:latin typeface="+mj-lt"/>
              </a:rPr>
              <a:t>τα μαθησιακά περιεχόμενα </a:t>
            </a:r>
            <a:r>
              <a:rPr lang="el-GR" sz="1600" dirty="0" err="1">
                <a:solidFill>
                  <a:srgbClr val="000000"/>
                </a:solidFill>
                <a:latin typeface="+mj-lt"/>
              </a:rPr>
              <a:t>πολυτροπικά</a:t>
            </a:r>
            <a:r>
              <a:rPr lang="el-GR" sz="1600" dirty="0">
                <a:solidFill>
                  <a:srgbClr val="000000"/>
                </a:solidFill>
                <a:latin typeface="+mj-lt"/>
              </a:rPr>
              <a:t>, προσαρμοσμένα στις πρότερες γνώσεις, δεξιότητες και ανάγκες των </a:t>
            </a:r>
            <a:r>
              <a:rPr lang="el-GR" sz="1600" dirty="0" smtClean="0">
                <a:solidFill>
                  <a:srgbClr val="000000"/>
                </a:solidFill>
                <a:latin typeface="+mj-lt"/>
              </a:rPr>
              <a:t>μαθητών.</a:t>
            </a:r>
          </a:p>
          <a:p>
            <a:pPr algn="just"/>
            <a:r>
              <a:rPr lang="el-GR" sz="1600" b="1" dirty="0" smtClean="0">
                <a:latin typeface="+mj-lt"/>
              </a:rPr>
              <a:t>Αποθήκευση: </a:t>
            </a:r>
            <a:r>
              <a:rPr lang="el-GR" sz="1600" dirty="0" smtClean="0">
                <a:latin typeface="+mj-lt"/>
              </a:rPr>
              <a:t>Οι μαθητές </a:t>
            </a:r>
            <a:r>
              <a:rPr lang="el-GR" sz="1600" dirty="0">
                <a:latin typeface="+mj-lt"/>
              </a:rPr>
              <a:t>αποκτούν δεξιότητες διαχείρισης </a:t>
            </a:r>
            <a:r>
              <a:rPr lang="el-GR" sz="1600" dirty="0" smtClean="0">
                <a:latin typeface="+mj-lt"/>
              </a:rPr>
              <a:t>αρχείων </a:t>
            </a:r>
            <a:r>
              <a:rPr lang="el-GR" sz="1600" dirty="0">
                <a:latin typeface="+mj-lt"/>
              </a:rPr>
              <a:t>τεκμηριώνοντας την εργασία τους μέσα από τη σύνθεση και τη διατήρηση </a:t>
            </a:r>
            <a:r>
              <a:rPr lang="el-GR" sz="1600" dirty="0" smtClean="0">
                <a:latin typeface="+mj-lt"/>
              </a:rPr>
              <a:t>εγγράφων </a:t>
            </a:r>
            <a:r>
              <a:rPr lang="el-GR" sz="1600" dirty="0">
                <a:latin typeface="+mj-lt"/>
              </a:rPr>
              <a:t>και συλλογών κειμένων, ήχων και </a:t>
            </a:r>
            <a:r>
              <a:rPr lang="el-GR" sz="1600" dirty="0" smtClean="0">
                <a:latin typeface="+mj-lt"/>
              </a:rPr>
              <a:t>φωτογραφιών.</a:t>
            </a:r>
          </a:p>
          <a:p>
            <a:pPr algn="just"/>
            <a:r>
              <a:rPr lang="el-GR" sz="1600" b="1" dirty="0" err="1" smtClean="0">
                <a:latin typeface="+mj-lt"/>
              </a:rPr>
              <a:t>Ανάσυρση</a:t>
            </a:r>
            <a:r>
              <a:rPr lang="el-GR" sz="1600" b="1" dirty="0" smtClean="0">
                <a:latin typeface="+mj-lt"/>
              </a:rPr>
              <a:t>: </a:t>
            </a:r>
            <a:r>
              <a:rPr lang="el-GR" sz="1600" dirty="0">
                <a:latin typeface="+mj-lt"/>
              </a:rPr>
              <a:t>	</a:t>
            </a:r>
            <a:r>
              <a:rPr lang="el-GR" sz="1600" dirty="0" smtClean="0">
                <a:latin typeface="+mj-lt"/>
              </a:rPr>
              <a:t>Οι μαθητές </a:t>
            </a:r>
            <a:r>
              <a:rPr lang="el-GR" sz="1600" dirty="0">
                <a:latin typeface="+mj-lt"/>
              </a:rPr>
              <a:t>αναζητούν πληροφορίες που απαιτούνται για την επίλυση ενός προβλήματος από πληθώρα δεδομένων σε εσωτερικές και εξωτερικές βάσεις δεδομένων, το διαδίκτυο, ηλεκτρονικές βιβλιοθήκες κ.λπ. </a:t>
            </a:r>
            <a:endParaRPr lang="el-GR" sz="1600" dirty="0" smtClean="0">
              <a:latin typeface="+mj-lt"/>
            </a:endParaRPr>
          </a:p>
          <a:p>
            <a:pPr algn="just"/>
            <a:r>
              <a:rPr lang="el-GR" sz="1600" b="1" dirty="0" smtClean="0">
                <a:latin typeface="+mj-lt"/>
              </a:rPr>
              <a:t>Επικοινωνία: </a:t>
            </a:r>
            <a:r>
              <a:rPr lang="el-GR" sz="1600" dirty="0">
                <a:latin typeface="+mj-lt"/>
              </a:rPr>
              <a:t>Οι </a:t>
            </a:r>
            <a:r>
              <a:rPr lang="el-GR" sz="1600" dirty="0" smtClean="0">
                <a:latin typeface="+mj-lt"/>
              </a:rPr>
              <a:t>μαθητές ανταλλάσσουν </a:t>
            </a:r>
            <a:r>
              <a:rPr lang="el-GR" sz="1600" dirty="0">
                <a:latin typeface="+mj-lt"/>
              </a:rPr>
              <a:t>πληροφορίες με </a:t>
            </a:r>
            <a:r>
              <a:rPr lang="el-GR" sz="1600" dirty="0" smtClean="0">
                <a:latin typeface="+mj-lt"/>
              </a:rPr>
              <a:t>συμμαθητές τους και τον εκπαιδευτικό </a:t>
            </a:r>
            <a:r>
              <a:rPr lang="el-GR" sz="1600" dirty="0">
                <a:latin typeface="+mj-lt"/>
              </a:rPr>
              <a:t>μέσω ηλεκτρονικού ταχυδρομείου ή πολυμέσων</a:t>
            </a:r>
            <a:r>
              <a:rPr lang="el-GR" sz="1600" dirty="0" smtClean="0">
                <a:latin typeface="+mj-lt"/>
              </a:rPr>
              <a:t>.</a:t>
            </a:r>
          </a:p>
          <a:p>
            <a:pPr algn="just"/>
            <a:r>
              <a:rPr lang="el-GR" sz="1600" b="1" dirty="0" smtClean="0">
                <a:latin typeface="+mj-lt"/>
              </a:rPr>
              <a:t>Συνεργασία</a:t>
            </a:r>
            <a:r>
              <a:rPr lang="el-GR" sz="1600" dirty="0" smtClean="0">
                <a:latin typeface="+mj-lt"/>
              </a:rPr>
              <a:t>: </a:t>
            </a:r>
            <a:r>
              <a:rPr lang="el-GR" sz="1600" dirty="0">
                <a:latin typeface="+mj-lt"/>
              </a:rPr>
              <a:t>Οι </a:t>
            </a:r>
            <a:r>
              <a:rPr lang="el-GR" sz="1600" dirty="0" smtClean="0">
                <a:latin typeface="+mj-lt"/>
              </a:rPr>
              <a:t>μαθητές </a:t>
            </a:r>
            <a:r>
              <a:rPr lang="el-GR" sz="1600" dirty="0">
                <a:latin typeface="+mj-lt"/>
              </a:rPr>
              <a:t>σχεδιάζουν από κοινού, αναπτύσσουν θέματα, λύνουν προβλήματα σε συνεργασία </a:t>
            </a:r>
            <a:r>
              <a:rPr lang="el-GR" sz="1600" dirty="0" smtClean="0">
                <a:latin typeface="+mj-lt"/>
              </a:rPr>
              <a:t>με </a:t>
            </a:r>
            <a:r>
              <a:rPr lang="el-GR" sz="1600" dirty="0"/>
              <a:t>συμμαθητές τους</a:t>
            </a:r>
            <a:r>
              <a:rPr lang="el-GR" sz="1600" dirty="0" smtClean="0">
                <a:latin typeface="+mj-lt"/>
              </a:rPr>
              <a:t>  </a:t>
            </a:r>
            <a:r>
              <a:rPr lang="el-GR" sz="1600" dirty="0">
                <a:latin typeface="+mj-lt"/>
              </a:rPr>
              <a:t>(π.χ. σε χώρους τηλεδιάσκεψης). </a:t>
            </a:r>
            <a:endParaRPr lang="el-GR" sz="1600" dirty="0" smtClean="0">
              <a:latin typeface="+mj-lt"/>
            </a:endParaRPr>
          </a:p>
          <a:p>
            <a:pPr algn="just"/>
            <a:r>
              <a:rPr lang="el-GR" sz="1600" b="1" dirty="0">
                <a:latin typeface="+mj-lt"/>
              </a:rPr>
              <a:t>Περιήγηση</a:t>
            </a:r>
            <a:r>
              <a:rPr lang="el-GR" sz="1600" b="1" dirty="0">
                <a:latin typeface="+mj-lt"/>
              </a:rPr>
              <a:t>: </a:t>
            </a:r>
            <a:r>
              <a:rPr lang="el-GR" sz="1600" dirty="0">
                <a:latin typeface="+mj-lt"/>
              </a:rPr>
              <a:t>Οι </a:t>
            </a:r>
            <a:r>
              <a:rPr lang="el-GR" sz="1600" dirty="0" smtClean="0">
                <a:latin typeface="+mj-lt"/>
              </a:rPr>
              <a:t>μαθητές </a:t>
            </a:r>
            <a:r>
              <a:rPr lang="el-GR" sz="1600" dirty="0">
                <a:latin typeface="+mj-lt"/>
              </a:rPr>
              <a:t>περιηγούνται σε εκτενή υπερκείμενα, εντοπίζουν τα δικά τους μονοπάτια που προσαρμόζονται στις δικές τους μαθησιακές ανάγκες. </a:t>
            </a:r>
            <a:r>
              <a:rPr lang="el-GR" sz="1600" dirty="0">
                <a:latin typeface="+mj-lt"/>
              </a:rPr>
              <a:t>	</a:t>
            </a:r>
          </a:p>
          <a:p>
            <a:pPr algn="just"/>
            <a:endParaRPr lang="el-GR" dirty="0">
              <a:latin typeface="+mj-lt"/>
            </a:endParaRPr>
          </a:p>
          <a:p>
            <a:pPr algn="just"/>
            <a:r>
              <a:rPr lang="el-GR" sz="1600" dirty="0" smtClean="0">
                <a:latin typeface="+mj-lt"/>
              </a:rPr>
              <a:t> </a:t>
            </a:r>
            <a:r>
              <a:rPr lang="el-GR" sz="1600" dirty="0">
                <a:latin typeface="+mj-lt"/>
              </a:rPr>
              <a:t>	</a:t>
            </a:r>
          </a:p>
          <a:p>
            <a:pPr algn="just"/>
            <a:r>
              <a:rPr lang="el-GR" b="1" dirty="0" smtClean="0">
                <a:latin typeface="+mj-lt"/>
              </a:rPr>
              <a:t> </a:t>
            </a:r>
            <a:r>
              <a:rPr lang="el-GR" dirty="0">
                <a:latin typeface="+mj-lt"/>
              </a:rPr>
              <a:t>	</a:t>
            </a:r>
          </a:p>
          <a:p>
            <a:pPr algn="just"/>
            <a:r>
              <a:rPr lang="el-GR" dirty="0">
                <a:latin typeface="+mj-lt"/>
              </a:rPr>
              <a:t>	</a:t>
            </a:r>
          </a:p>
          <a:p>
            <a:pPr algn="just"/>
            <a:endParaRPr lang="el-GR" dirty="0">
              <a:solidFill>
                <a:srgbClr val="000000"/>
              </a:solidFill>
              <a:latin typeface="+mj-lt"/>
            </a:endParaRPr>
          </a:p>
        </p:txBody>
      </p:sp>
    </p:spTree>
    <p:extLst>
      <p:ext uri="{BB962C8B-B14F-4D97-AF65-F5344CB8AC3E}">
        <p14:creationId xmlns:p14="http://schemas.microsoft.com/office/powerpoint/2010/main" val="22984413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49381" y="94149"/>
            <a:ext cx="8676409" cy="4832092"/>
          </a:xfrm>
          <a:prstGeom prst="rect">
            <a:avLst/>
          </a:prstGeom>
        </p:spPr>
        <p:txBody>
          <a:bodyPr wrap="square">
            <a:spAutoFit/>
          </a:bodyPr>
          <a:lstStyle/>
          <a:p>
            <a:pPr algn="just"/>
            <a:endParaRPr lang="en-US" dirty="0" smtClean="0"/>
          </a:p>
          <a:p>
            <a:pPr algn="just"/>
            <a:endParaRPr lang="en-US" dirty="0"/>
          </a:p>
          <a:p>
            <a:pPr algn="ctr"/>
            <a:r>
              <a:rPr lang="el-GR" b="1" dirty="0" smtClean="0"/>
              <a:t>ΒΑΣΙΚΕΣ ΠΑΡΑΔΟΧΕΣ ΣΤΗ ΔΙΔΑΣΚΑΛΙΑ (Ι)</a:t>
            </a:r>
          </a:p>
          <a:p>
            <a:pPr algn="ctr"/>
            <a:endParaRPr lang="el-GR" b="1" dirty="0" smtClean="0"/>
          </a:p>
          <a:p>
            <a:pPr marL="285750" indent="-285750" algn="just">
              <a:buFont typeface="Arial" panose="020B0604020202020204" pitchFamily="34" charset="0"/>
              <a:buChar char="•"/>
            </a:pPr>
            <a:r>
              <a:rPr lang="el-GR" dirty="0" smtClean="0"/>
              <a:t>Μέχρι πρόσφατα</a:t>
            </a:r>
            <a:r>
              <a:rPr lang="el-GR" dirty="0"/>
              <a:t> </a:t>
            </a:r>
            <a:r>
              <a:rPr lang="el-GR" dirty="0" smtClean="0"/>
              <a:t>η διαδικασία μάθησης στους εκπαιδευτικούς οργανισμούς </a:t>
            </a:r>
            <a:r>
              <a:rPr lang="el-GR" dirty="0"/>
              <a:t>πραγματοποιούνταν πρόσωπο με </a:t>
            </a:r>
            <a:r>
              <a:rPr lang="el-GR" dirty="0" smtClean="0"/>
              <a:t>πρόσωπο, απαιτούσε τη φυσική παρουσία εκπαιδευτικού και μαθητών στη συμβατική τάξη και ήταν </a:t>
            </a:r>
            <a:r>
              <a:rPr lang="el-GR" dirty="0" err="1" smtClean="0"/>
              <a:t>χωροχρονικά</a:t>
            </a:r>
            <a:r>
              <a:rPr lang="el-GR" dirty="0" smtClean="0"/>
              <a:t> συγχρονική. </a:t>
            </a:r>
            <a:r>
              <a:rPr lang="el-GR" dirty="0"/>
              <a:t>	</a:t>
            </a:r>
            <a:endParaRPr lang="el-GR" dirty="0" smtClean="0"/>
          </a:p>
          <a:p>
            <a:pPr marL="285750" indent="-285750" algn="just">
              <a:buFont typeface="Arial" panose="020B0604020202020204" pitchFamily="34" charset="0"/>
              <a:buChar char="•"/>
            </a:pPr>
            <a:endParaRPr lang="el-GR" dirty="0"/>
          </a:p>
          <a:p>
            <a:pPr marL="285750" indent="-285750" algn="just">
              <a:buFont typeface="Arial" panose="020B0604020202020204" pitchFamily="34" charset="0"/>
              <a:buChar char="•"/>
            </a:pPr>
            <a:r>
              <a:rPr lang="el-GR" dirty="0" smtClean="0"/>
              <a:t>Στη σχολική τάξη θεμελιώνεται διαχρονικά μια βασική σχέση (γνωστή </a:t>
            </a:r>
            <a:r>
              <a:rPr lang="el-GR" dirty="0"/>
              <a:t>και ως διδακτικό τρίγωνο</a:t>
            </a:r>
            <a:r>
              <a:rPr lang="el-GR" dirty="0" smtClean="0"/>
              <a:t>) ανάμεσα στο </a:t>
            </a:r>
            <a:r>
              <a:rPr lang="el-GR" dirty="0"/>
              <a:t>μαθητή, </a:t>
            </a:r>
            <a:r>
              <a:rPr lang="el-GR" dirty="0" smtClean="0"/>
              <a:t>στο </a:t>
            </a:r>
            <a:r>
              <a:rPr lang="el-GR" dirty="0"/>
              <a:t>δάσκαλο αλλά και </a:t>
            </a:r>
            <a:r>
              <a:rPr lang="el-GR" dirty="0" smtClean="0"/>
              <a:t>στο περιεχόμενο διδασκαλίας.</a:t>
            </a:r>
            <a:r>
              <a:rPr lang="el-GR" dirty="0"/>
              <a:t>	</a:t>
            </a:r>
            <a:endParaRPr lang="en-US" dirty="0" smtClean="0"/>
          </a:p>
          <a:p>
            <a:pPr marL="285750" indent="-285750" algn="just">
              <a:buFont typeface="Arial" panose="020B0604020202020204" pitchFamily="34" charset="0"/>
              <a:buChar char="•"/>
            </a:pPr>
            <a:endParaRPr lang="en-US" dirty="0"/>
          </a:p>
          <a:p>
            <a:pPr marL="285750" indent="-285750" algn="just">
              <a:buFont typeface="Arial" panose="020B0604020202020204" pitchFamily="34" charset="0"/>
              <a:buChar char="•"/>
            </a:pPr>
            <a:r>
              <a:rPr lang="el-GR" dirty="0" smtClean="0"/>
              <a:t>Στον 21</a:t>
            </a:r>
            <a:r>
              <a:rPr lang="el-GR" baseline="30000" dirty="0" smtClean="0"/>
              <a:t>ο</a:t>
            </a:r>
            <a:r>
              <a:rPr lang="el-GR" dirty="0" smtClean="0"/>
              <a:t> αιώνα στο διδακτικό τρίγωνο προστέθηκε μια ακόμη διάσταση, η επάρκεια/ο  </a:t>
            </a:r>
            <a:r>
              <a:rPr lang="el-GR" dirty="0" err="1" smtClean="0"/>
              <a:t>γραμματισμός</a:t>
            </a:r>
            <a:r>
              <a:rPr lang="el-GR" dirty="0" smtClean="0"/>
              <a:t> </a:t>
            </a:r>
            <a:r>
              <a:rPr lang="el-GR" dirty="0"/>
              <a:t>στα </a:t>
            </a:r>
            <a:r>
              <a:rPr lang="el-GR" b="1" dirty="0"/>
              <a:t>ψηφιακά </a:t>
            </a:r>
            <a:r>
              <a:rPr lang="el-GR" b="1" dirty="0" smtClean="0"/>
              <a:t>μέσα </a:t>
            </a:r>
            <a:r>
              <a:rPr lang="el-GR" dirty="0" smtClean="0"/>
              <a:t>(</a:t>
            </a:r>
            <a:r>
              <a:rPr lang="en-US" dirty="0" err="1"/>
              <a:t>m</a:t>
            </a:r>
            <a:r>
              <a:rPr lang="el-GR" dirty="0" err="1" smtClean="0"/>
              <a:t>edia</a:t>
            </a:r>
            <a:r>
              <a:rPr lang="el-GR" dirty="0" smtClean="0"/>
              <a:t> </a:t>
            </a:r>
            <a:r>
              <a:rPr lang="en-US" dirty="0" err="1"/>
              <a:t>l</a:t>
            </a:r>
            <a:r>
              <a:rPr lang="el-GR" dirty="0" err="1" smtClean="0"/>
              <a:t>iteracy</a:t>
            </a:r>
            <a:r>
              <a:rPr lang="el-GR" dirty="0"/>
              <a:t>) ως σημαντικό προσόν </a:t>
            </a:r>
            <a:r>
              <a:rPr lang="el-GR" dirty="0" smtClean="0"/>
              <a:t>τόσο των </a:t>
            </a:r>
            <a:r>
              <a:rPr lang="el-GR" dirty="0"/>
              <a:t>εκπαιδευτικών </a:t>
            </a:r>
            <a:r>
              <a:rPr lang="el-GR" dirty="0" smtClean="0"/>
              <a:t>όσο και </a:t>
            </a:r>
            <a:r>
              <a:rPr lang="el-GR" dirty="0"/>
              <a:t>των μαθητών </a:t>
            </a:r>
            <a:r>
              <a:rPr lang="el-GR" dirty="0" smtClean="0"/>
              <a:t>τους. </a:t>
            </a:r>
            <a:endParaRPr lang="el-GR" dirty="0"/>
          </a:p>
          <a:p>
            <a:pPr marL="285750" indent="-285750" algn="just">
              <a:buFont typeface="Arial" panose="020B0604020202020204" pitchFamily="34" charset="0"/>
              <a:buChar char="•"/>
            </a:pPr>
            <a:endParaRPr lang="en-US" sz="2000" dirty="0"/>
          </a:p>
        </p:txBody>
      </p:sp>
    </p:spTree>
    <p:extLst>
      <p:ext uri="{BB962C8B-B14F-4D97-AF65-F5344CB8AC3E}">
        <p14:creationId xmlns:p14="http://schemas.microsoft.com/office/powerpoint/2010/main" val="5877580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7675" y="626023"/>
            <a:ext cx="8505825" cy="5786199"/>
          </a:xfrm>
          <a:prstGeom prst="rect">
            <a:avLst/>
          </a:prstGeom>
        </p:spPr>
        <p:txBody>
          <a:bodyPr wrap="square">
            <a:spAutoFit/>
          </a:bodyPr>
          <a:lstStyle/>
          <a:p>
            <a:pPr algn="ctr"/>
            <a:r>
              <a:rPr lang="el-GR" b="1" dirty="0">
                <a:solidFill>
                  <a:srgbClr val="000000"/>
                </a:solidFill>
              </a:rPr>
              <a:t>ΝΕΕΣ ΔΥΝΑΤΟΤΗΤΕΣ</a:t>
            </a:r>
          </a:p>
          <a:p>
            <a:endParaRPr lang="el-GR" b="1" dirty="0" smtClean="0"/>
          </a:p>
          <a:p>
            <a:pPr algn="just"/>
            <a:r>
              <a:rPr lang="el-GR" sz="1600" b="1" dirty="0" smtClean="0">
                <a:latin typeface="+mj-lt"/>
              </a:rPr>
              <a:t>Πολυμέσα: </a:t>
            </a:r>
            <a:r>
              <a:rPr lang="el-GR" sz="1600" dirty="0" smtClean="0">
                <a:latin typeface="+mj-lt"/>
              </a:rPr>
              <a:t>Μέσω της </a:t>
            </a:r>
            <a:r>
              <a:rPr lang="el-GR" sz="1600" dirty="0" err="1" smtClean="0">
                <a:latin typeface="+mj-lt"/>
              </a:rPr>
              <a:t>πολυτροπικότητας</a:t>
            </a:r>
            <a:r>
              <a:rPr lang="el-GR" sz="1600" dirty="0" smtClean="0">
                <a:latin typeface="+mj-lt"/>
              </a:rPr>
              <a:t> των πολυμέσων τα διδακτικά αποτελέσματα μπορούν να παρουσιαστούν και να μεταδοθούν με έναν ιδιαίτερα πειστικό τρόπο και το περιεχόμενο της διδασκαλίας ακόμη πιο εντατικά από ό,τι στην πραγματικότητα. Οι μαθητές δουλεύοντας σε </a:t>
            </a:r>
            <a:r>
              <a:rPr lang="el-GR" sz="1600" dirty="0" err="1" smtClean="0">
                <a:latin typeface="+mj-lt"/>
              </a:rPr>
              <a:t>πολυμεσικά</a:t>
            </a:r>
            <a:r>
              <a:rPr lang="el-GR" sz="1600" dirty="0" smtClean="0">
                <a:latin typeface="+mj-lt"/>
              </a:rPr>
              <a:t> περιβάλλοντα αναπτύσσουν δεξιότητες σχεδίασης </a:t>
            </a:r>
            <a:r>
              <a:rPr lang="el-GR" sz="1600" dirty="0" err="1" smtClean="0">
                <a:latin typeface="+mj-lt"/>
              </a:rPr>
              <a:t>πολυτροπικών</a:t>
            </a:r>
            <a:r>
              <a:rPr lang="el-GR" sz="1600" dirty="0" smtClean="0">
                <a:latin typeface="+mj-lt"/>
              </a:rPr>
              <a:t> κειμένων. 	</a:t>
            </a:r>
          </a:p>
          <a:p>
            <a:pPr algn="just"/>
            <a:r>
              <a:rPr lang="el-GR" sz="1600" b="1" dirty="0" smtClean="0">
                <a:latin typeface="+mj-lt"/>
              </a:rPr>
              <a:t>Υπερκείμενα </a:t>
            </a:r>
            <a:r>
              <a:rPr lang="el-GR" sz="1600" b="1" dirty="0">
                <a:latin typeface="+mj-lt"/>
              </a:rPr>
              <a:t>και </a:t>
            </a:r>
            <a:r>
              <a:rPr lang="el-GR" sz="1600" b="1" dirty="0" err="1" smtClean="0">
                <a:latin typeface="+mj-lt"/>
              </a:rPr>
              <a:t>υπερμέσα</a:t>
            </a:r>
            <a:r>
              <a:rPr lang="el-GR" sz="1600" b="1" dirty="0" smtClean="0">
                <a:latin typeface="+mj-lt"/>
              </a:rPr>
              <a:t>: </a:t>
            </a:r>
            <a:r>
              <a:rPr lang="el-GR" sz="1600" dirty="0">
                <a:latin typeface="+mj-lt"/>
              </a:rPr>
              <a:t>Μέσα από την ελευθερία που δίνει η μη-γραμμικότητα των χώρων </a:t>
            </a:r>
            <a:r>
              <a:rPr lang="el-GR" sz="1600" dirty="0" smtClean="0">
                <a:latin typeface="+mj-lt"/>
              </a:rPr>
              <a:t>αυτών, οι μαθητές </a:t>
            </a:r>
            <a:r>
              <a:rPr lang="el-GR" sz="1600" dirty="0">
                <a:latin typeface="+mj-lt"/>
              </a:rPr>
              <a:t>αναπτύσσουν </a:t>
            </a:r>
            <a:r>
              <a:rPr lang="el-GR" sz="1600" dirty="0" smtClean="0">
                <a:latin typeface="+mj-lt"/>
              </a:rPr>
              <a:t>αυτορρυθμιζόμενα </a:t>
            </a:r>
            <a:r>
              <a:rPr lang="el-GR" sz="1600" dirty="0">
                <a:latin typeface="+mj-lt"/>
              </a:rPr>
              <a:t>και αυτόνομα μαθησιακά στυλ. 	</a:t>
            </a:r>
          </a:p>
          <a:p>
            <a:pPr algn="just"/>
            <a:r>
              <a:rPr lang="el-GR" sz="1600" b="1" dirty="0" smtClean="0">
                <a:latin typeface="+mj-lt"/>
              </a:rPr>
              <a:t>Προσομοίωση</a:t>
            </a:r>
            <a:r>
              <a:rPr lang="el-GR" sz="1600" dirty="0" smtClean="0">
                <a:latin typeface="+mj-lt"/>
              </a:rPr>
              <a:t>: </a:t>
            </a:r>
            <a:r>
              <a:rPr lang="el-GR" sz="1600" dirty="0">
                <a:latin typeface="+mj-lt"/>
              </a:rPr>
              <a:t>Οι </a:t>
            </a:r>
            <a:r>
              <a:rPr lang="el-GR" sz="1600" dirty="0" smtClean="0">
                <a:latin typeface="+mj-lt"/>
              </a:rPr>
              <a:t>μαθητές μελετούν γνωστικά </a:t>
            </a:r>
            <a:r>
              <a:rPr lang="el-GR" sz="1600" dirty="0">
                <a:latin typeface="+mj-lt"/>
              </a:rPr>
              <a:t>μαθησιακά περιεχόμενα με ελεγχόμενο τρόπο (π.χ. εικονικά επιστημονικά πειράματα σε ελεγχόμενο εικονικό εργαστήριο)	</a:t>
            </a:r>
          </a:p>
          <a:p>
            <a:pPr algn="just"/>
            <a:r>
              <a:rPr lang="el-GR" sz="1600" b="1" dirty="0">
                <a:latin typeface="+mj-lt"/>
              </a:rPr>
              <a:t>Εικονική </a:t>
            </a:r>
            <a:r>
              <a:rPr lang="el-GR" sz="1600" b="1" dirty="0" smtClean="0">
                <a:latin typeface="+mj-lt"/>
              </a:rPr>
              <a:t>πραγματικότητα: </a:t>
            </a:r>
            <a:r>
              <a:rPr lang="el-GR" sz="1600" dirty="0">
                <a:latin typeface="+mj-lt"/>
              </a:rPr>
              <a:t>Οι </a:t>
            </a:r>
            <a:r>
              <a:rPr lang="el-GR" sz="1600" dirty="0" smtClean="0">
                <a:latin typeface="+mj-lt"/>
              </a:rPr>
              <a:t>μαθητές περιηγούνται </a:t>
            </a:r>
            <a:r>
              <a:rPr lang="el-GR" sz="1600" dirty="0">
                <a:latin typeface="+mj-lt"/>
              </a:rPr>
              <a:t>εικονικά σε προστατευμένους εικονικούς χώρους, φτιαγμένους για να αναπαριστούν μαθησιακά περιεχόμενα (π.χ. αρχιτεκτονήματα, το ανθρώπινο σώμα κ.ά</a:t>
            </a:r>
            <a:r>
              <a:rPr lang="el-GR" sz="1600" dirty="0" smtClean="0">
                <a:latin typeface="+mj-lt"/>
              </a:rPr>
              <a:t>.) </a:t>
            </a:r>
            <a:r>
              <a:rPr lang="el-GR" sz="1600" dirty="0">
                <a:latin typeface="+mj-lt"/>
              </a:rPr>
              <a:t>εστιάζοντας την προσοχή τους σε επιλεγμένα σημεία ενδιαφέροντος, </a:t>
            </a:r>
            <a:r>
              <a:rPr lang="el-GR" sz="1600" dirty="0" err="1">
                <a:latin typeface="+mj-lt"/>
              </a:rPr>
              <a:t>αλληλεπιδρώντας</a:t>
            </a:r>
            <a:r>
              <a:rPr lang="el-GR" sz="1600" dirty="0">
                <a:latin typeface="+mj-lt"/>
              </a:rPr>
              <a:t> άμεσα με το εικονικό περιβάλλον. 	</a:t>
            </a:r>
          </a:p>
          <a:p>
            <a:pPr algn="just"/>
            <a:r>
              <a:rPr lang="el-GR" dirty="0"/>
              <a:t>	</a:t>
            </a:r>
          </a:p>
          <a:p>
            <a:pPr algn="just"/>
            <a:r>
              <a:rPr lang="el-GR" dirty="0"/>
              <a:t>	</a:t>
            </a:r>
          </a:p>
          <a:p>
            <a:pPr algn="just"/>
            <a:endParaRPr lang="el-GR" dirty="0"/>
          </a:p>
          <a:p>
            <a:pPr algn="just"/>
            <a:r>
              <a:rPr lang="el-GR" sz="1600" dirty="0" smtClean="0"/>
              <a:t> </a:t>
            </a:r>
            <a:r>
              <a:rPr lang="el-GR" sz="1600" dirty="0"/>
              <a:t>	</a:t>
            </a:r>
          </a:p>
          <a:p>
            <a:pPr algn="just"/>
            <a:r>
              <a:rPr lang="el-GR" b="1" dirty="0" smtClean="0"/>
              <a:t> </a:t>
            </a:r>
            <a:r>
              <a:rPr lang="el-GR" dirty="0"/>
              <a:t>	</a:t>
            </a:r>
          </a:p>
          <a:p>
            <a:pPr algn="just"/>
            <a:r>
              <a:rPr lang="el-GR" dirty="0"/>
              <a:t>	</a:t>
            </a:r>
          </a:p>
          <a:p>
            <a:pPr algn="just"/>
            <a:endParaRPr lang="el-GR"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13341621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1227" y="651642"/>
            <a:ext cx="8713076" cy="4339650"/>
          </a:xfrm>
          <a:prstGeom prst="rect">
            <a:avLst/>
          </a:prstGeom>
        </p:spPr>
        <p:txBody>
          <a:bodyPr wrap="square">
            <a:spAutoFit/>
          </a:bodyPr>
          <a:lstStyle/>
          <a:p>
            <a:pPr algn="ctr"/>
            <a:r>
              <a:rPr lang="el-GR" b="1" dirty="0" smtClean="0">
                <a:solidFill>
                  <a:srgbClr val="000000"/>
                </a:solidFill>
                <a:latin typeface="+mj-lt"/>
              </a:rPr>
              <a:t>ΔΙΑΧΕΙΡΙΣΗ ΤΗΣ ΓΝΩΣΗΣ</a:t>
            </a:r>
            <a:endParaRPr lang="en-US" b="1" dirty="0" smtClean="0">
              <a:solidFill>
                <a:srgbClr val="000000"/>
              </a:solidFill>
              <a:latin typeface="+mj-lt"/>
            </a:endParaRPr>
          </a:p>
          <a:p>
            <a:pPr algn="just"/>
            <a:r>
              <a:rPr lang="el-GR" dirty="0">
                <a:solidFill>
                  <a:srgbClr val="000000"/>
                </a:solidFill>
                <a:latin typeface="+mj-lt"/>
              </a:rPr>
              <a:t>Κ</a:t>
            </a:r>
            <a:r>
              <a:rPr lang="el-GR" dirty="0" smtClean="0">
                <a:solidFill>
                  <a:srgbClr val="000000"/>
                </a:solidFill>
                <a:latin typeface="+mj-lt"/>
              </a:rPr>
              <a:t>ατά </a:t>
            </a:r>
            <a:r>
              <a:rPr lang="el-GR" dirty="0">
                <a:solidFill>
                  <a:srgbClr val="000000"/>
                </a:solidFill>
                <a:latin typeface="+mj-lt"/>
              </a:rPr>
              <a:t>τη διαχείριση της </a:t>
            </a:r>
            <a:r>
              <a:rPr lang="el-GR" dirty="0" smtClean="0">
                <a:solidFill>
                  <a:srgbClr val="000000"/>
                </a:solidFill>
                <a:latin typeface="+mj-lt"/>
              </a:rPr>
              <a:t>γνώσης λαμβάνουν χώρα βασικές λειτουργίες όπως η </a:t>
            </a:r>
            <a:r>
              <a:rPr lang="el-GR" dirty="0">
                <a:solidFill>
                  <a:srgbClr val="000000"/>
                </a:solidFill>
                <a:latin typeface="+mj-lt"/>
              </a:rPr>
              <a:t>αναπαράσταση, η </a:t>
            </a:r>
            <a:r>
              <a:rPr lang="el-GR" dirty="0" smtClean="0">
                <a:solidFill>
                  <a:srgbClr val="000000"/>
                </a:solidFill>
                <a:latin typeface="+mj-lt"/>
              </a:rPr>
              <a:t>χρήση και </a:t>
            </a:r>
            <a:r>
              <a:rPr lang="el-GR" dirty="0">
                <a:solidFill>
                  <a:srgbClr val="000000"/>
                </a:solidFill>
                <a:latin typeface="+mj-lt"/>
              </a:rPr>
              <a:t>η παραγωγή της </a:t>
            </a:r>
            <a:r>
              <a:rPr lang="el-GR" dirty="0" smtClean="0">
                <a:solidFill>
                  <a:srgbClr val="000000"/>
                </a:solidFill>
                <a:latin typeface="+mj-lt"/>
              </a:rPr>
              <a:t>γνώσης. Επομένως μπορούν οι μαθητές να αναπτύξουν </a:t>
            </a:r>
            <a:r>
              <a:rPr lang="el-GR" b="1" dirty="0" smtClean="0">
                <a:solidFill>
                  <a:srgbClr val="000000"/>
                </a:solidFill>
                <a:latin typeface="+mj-lt"/>
              </a:rPr>
              <a:t>ικανότητες</a:t>
            </a:r>
            <a:r>
              <a:rPr lang="el-GR" dirty="0" smtClean="0">
                <a:solidFill>
                  <a:srgbClr val="000000"/>
                </a:solidFill>
                <a:latin typeface="+mj-lt"/>
              </a:rPr>
              <a:t> αναφορικά με τη διαχείριση της γνώσης, όπως: </a:t>
            </a:r>
          </a:p>
          <a:p>
            <a:pPr marL="285750" indent="-285750" algn="ctr">
              <a:buFont typeface="Wingdings" panose="05000000000000000000" pitchFamily="2" charset="2"/>
              <a:buChar char="v"/>
            </a:pPr>
            <a:r>
              <a:rPr lang="el-GR" sz="1700" dirty="0" smtClean="0">
                <a:solidFill>
                  <a:srgbClr val="000000"/>
                </a:solidFill>
                <a:latin typeface="+mj-lt"/>
              </a:rPr>
              <a:t>διανομή πληροφοριών, </a:t>
            </a:r>
          </a:p>
          <a:p>
            <a:pPr marL="285750" indent="-285750" algn="ctr">
              <a:buFont typeface="Wingdings" panose="05000000000000000000" pitchFamily="2" charset="2"/>
              <a:buChar char="v"/>
            </a:pPr>
            <a:r>
              <a:rPr lang="el-GR" sz="1700" dirty="0" smtClean="0">
                <a:solidFill>
                  <a:srgbClr val="000000"/>
                </a:solidFill>
                <a:latin typeface="+mj-lt"/>
              </a:rPr>
              <a:t>επιλογή </a:t>
            </a:r>
            <a:r>
              <a:rPr lang="el-GR" sz="1700" dirty="0">
                <a:solidFill>
                  <a:srgbClr val="000000"/>
                </a:solidFill>
                <a:latin typeface="+mj-lt"/>
              </a:rPr>
              <a:t>και αξιολόγηση των πληροφοριών, </a:t>
            </a:r>
          </a:p>
          <a:p>
            <a:pPr marL="285750" indent="-285750" algn="ctr">
              <a:buFont typeface="Wingdings" panose="05000000000000000000" pitchFamily="2" charset="2"/>
              <a:buChar char="v"/>
            </a:pPr>
            <a:r>
              <a:rPr lang="el-GR" sz="1700" dirty="0">
                <a:solidFill>
                  <a:srgbClr val="000000"/>
                </a:solidFill>
                <a:latin typeface="+mj-lt"/>
              </a:rPr>
              <a:t>ενσωμάτωση πληροφοριών σε ένα πλαίσιο, </a:t>
            </a:r>
          </a:p>
          <a:p>
            <a:pPr marL="285750" indent="-285750" algn="ctr">
              <a:buFont typeface="Wingdings" panose="05000000000000000000" pitchFamily="2" charset="2"/>
              <a:buChar char="v"/>
            </a:pPr>
            <a:r>
              <a:rPr lang="el-GR" sz="1700" dirty="0">
                <a:solidFill>
                  <a:srgbClr val="000000"/>
                </a:solidFill>
                <a:latin typeface="+mj-lt"/>
              </a:rPr>
              <a:t>προσδιορισμός νοήματος, </a:t>
            </a:r>
          </a:p>
          <a:p>
            <a:pPr marL="285750" indent="-285750" algn="ctr">
              <a:buFont typeface="Wingdings" panose="05000000000000000000" pitchFamily="2" charset="2"/>
              <a:buChar char="v"/>
            </a:pPr>
            <a:r>
              <a:rPr lang="el-GR" sz="1700" dirty="0">
                <a:solidFill>
                  <a:srgbClr val="000000"/>
                </a:solidFill>
                <a:latin typeface="+mj-lt"/>
              </a:rPr>
              <a:t>μετατροπή της πληροφορίας σε γνώση, </a:t>
            </a:r>
          </a:p>
          <a:p>
            <a:pPr marL="285750" indent="-285750" algn="ctr">
              <a:buFont typeface="Wingdings" panose="05000000000000000000" pitchFamily="2" charset="2"/>
              <a:buChar char="v"/>
            </a:pPr>
            <a:r>
              <a:rPr lang="el-GR" sz="1700" dirty="0">
                <a:solidFill>
                  <a:srgbClr val="000000"/>
                </a:solidFill>
                <a:latin typeface="+mj-lt"/>
              </a:rPr>
              <a:t>ανάπτυξη νέας γνώσης, </a:t>
            </a:r>
          </a:p>
          <a:p>
            <a:pPr marL="285750" indent="-285750" algn="ctr">
              <a:buFont typeface="Wingdings" panose="05000000000000000000" pitchFamily="2" charset="2"/>
              <a:buChar char="v"/>
            </a:pPr>
            <a:r>
              <a:rPr lang="el-GR" sz="1700" dirty="0">
                <a:solidFill>
                  <a:srgbClr val="000000"/>
                </a:solidFill>
                <a:latin typeface="+mj-lt"/>
              </a:rPr>
              <a:t>συσχέτιση γνωστικών περιεχομένων, </a:t>
            </a:r>
          </a:p>
          <a:p>
            <a:pPr marL="285750" indent="-285750" algn="ctr">
              <a:buFont typeface="Wingdings" panose="05000000000000000000" pitchFamily="2" charset="2"/>
              <a:buChar char="v"/>
            </a:pPr>
            <a:r>
              <a:rPr lang="el-GR" sz="1700" dirty="0">
                <a:solidFill>
                  <a:srgbClr val="000000"/>
                </a:solidFill>
                <a:latin typeface="+mj-lt"/>
              </a:rPr>
              <a:t>δημιουργία γνωστικών δικτύων, </a:t>
            </a:r>
          </a:p>
          <a:p>
            <a:pPr marL="285750" indent="-285750" algn="ctr">
              <a:buFont typeface="Wingdings" panose="05000000000000000000" pitchFamily="2" charset="2"/>
              <a:buChar char="v"/>
            </a:pPr>
            <a:r>
              <a:rPr lang="el-GR" sz="1700" dirty="0">
                <a:solidFill>
                  <a:srgbClr val="000000"/>
                </a:solidFill>
                <a:latin typeface="+mj-lt"/>
              </a:rPr>
              <a:t>διανομή της γνώσης, </a:t>
            </a:r>
          </a:p>
          <a:p>
            <a:pPr marL="285750" indent="-285750" algn="ctr">
              <a:buFont typeface="Wingdings" panose="05000000000000000000" pitchFamily="2" charset="2"/>
              <a:buChar char="v"/>
            </a:pPr>
            <a:r>
              <a:rPr lang="el-GR" sz="1700" dirty="0">
                <a:solidFill>
                  <a:srgbClr val="000000"/>
                </a:solidFill>
                <a:latin typeface="+mj-lt"/>
              </a:rPr>
              <a:t>ανταλλαγή και συμπλήρωση γνώσεων, </a:t>
            </a:r>
          </a:p>
          <a:p>
            <a:pPr marL="285750" indent="-285750" algn="ctr">
              <a:buFont typeface="Wingdings" panose="05000000000000000000" pitchFamily="2" charset="2"/>
              <a:buChar char="v"/>
            </a:pPr>
            <a:r>
              <a:rPr lang="el-GR" sz="1700" dirty="0">
                <a:solidFill>
                  <a:srgbClr val="000000"/>
                </a:solidFill>
                <a:latin typeface="+mj-lt"/>
              </a:rPr>
              <a:t>εφαρμογή και μετατροπή των γνώσεων, </a:t>
            </a:r>
          </a:p>
          <a:p>
            <a:pPr marL="285750" indent="-285750" algn="ctr">
              <a:buFont typeface="Wingdings" panose="05000000000000000000" pitchFamily="2" charset="2"/>
              <a:buChar char="v"/>
            </a:pPr>
            <a:r>
              <a:rPr lang="el-GR" sz="1700" dirty="0">
                <a:solidFill>
                  <a:srgbClr val="000000"/>
                </a:solidFill>
                <a:latin typeface="+mj-lt"/>
              </a:rPr>
              <a:t>αξιολόγηση γνωστικών δραστηριοτήτων και διεξαγωγή νέας γνώσης από αυτές. </a:t>
            </a:r>
          </a:p>
        </p:txBody>
      </p:sp>
    </p:spTree>
    <p:extLst>
      <p:ext uri="{BB962C8B-B14F-4D97-AF65-F5344CB8AC3E}">
        <p14:creationId xmlns:p14="http://schemas.microsoft.com/office/powerpoint/2010/main" val="2197168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105150" y="894368"/>
            <a:ext cx="5429250" cy="4739759"/>
          </a:xfrm>
          <a:prstGeom prst="rect">
            <a:avLst/>
          </a:prstGeom>
        </p:spPr>
        <p:txBody>
          <a:bodyPr wrap="square">
            <a:spAutoFit/>
          </a:bodyPr>
          <a:lstStyle/>
          <a:p>
            <a:pPr algn="ctr"/>
            <a:r>
              <a:rPr lang="el-GR" sz="3200" b="1" dirty="0">
                <a:solidFill>
                  <a:schemeClr val="accent6">
                    <a:lumMod val="75000"/>
                  </a:schemeClr>
                </a:solidFill>
                <a:latin typeface="Arial" panose="020B0604020202020204" pitchFamily="34" charset="0"/>
                <a:cs typeface="Arial" panose="020B0604020202020204" pitchFamily="34" charset="0"/>
              </a:rPr>
              <a:t>ΑΝΑΣΤΟΧΑΣΜΟΣ </a:t>
            </a:r>
          </a:p>
          <a:p>
            <a:pPr algn="ctr"/>
            <a:endParaRPr lang="el-GR" b="1" dirty="0">
              <a:latin typeface="Arial" panose="020B0604020202020204" pitchFamily="34" charset="0"/>
              <a:cs typeface="Arial" panose="020B0604020202020204" pitchFamily="34" charset="0"/>
            </a:endParaRPr>
          </a:p>
          <a:p>
            <a:pPr algn="ctr"/>
            <a:r>
              <a:rPr lang="el-GR" b="1" dirty="0">
                <a:latin typeface="Arial" panose="020B0604020202020204" pitchFamily="34" charset="0"/>
                <a:cs typeface="Arial" panose="020B0604020202020204" pitchFamily="34" charset="0"/>
              </a:rPr>
              <a:t>Α. </a:t>
            </a:r>
            <a:r>
              <a:rPr lang="el-GR" b="1" dirty="0" smtClean="0">
                <a:latin typeface="Arial" panose="020B0604020202020204" pitchFamily="34" charset="0"/>
                <a:cs typeface="Arial" panose="020B0604020202020204" pitchFamily="34" charset="0"/>
              </a:rPr>
              <a:t>ΠΟΙΑ ΒΑΣΙΚΗ ΛΕΙΤΟΥΡΓΙΑ ΤΗΣ ΓΝΩΣΗΣ ΘΕΛΟΥΜΕ ΩΣ ΕΚΠΑΙΔΕΥΤΙΚΟΙ ΝΑ ΛΑΒΕΙ ΧΩΡΑ; ΕΙΝΑΙ Η ΙΔΙΑ ΓΙΑ ΟΛΟΥΣ ΤΟΥΣ ΜΑΘΗΤΕΣ ΜΑΣ;</a:t>
            </a:r>
          </a:p>
          <a:p>
            <a:pPr algn="ctr"/>
            <a:endParaRPr lang="el-GR" b="1" dirty="0">
              <a:latin typeface="Arial" panose="020B0604020202020204" pitchFamily="34" charset="0"/>
              <a:cs typeface="Arial" panose="020B0604020202020204" pitchFamily="34" charset="0"/>
            </a:endParaRPr>
          </a:p>
          <a:p>
            <a:pPr algn="ctr"/>
            <a:r>
              <a:rPr lang="el-GR" b="1" dirty="0" smtClean="0">
                <a:latin typeface="Arial" panose="020B0604020202020204" pitchFamily="34" charset="0"/>
                <a:cs typeface="Arial" panose="020B0604020202020204" pitchFamily="34" charset="0"/>
              </a:rPr>
              <a:t>Β. ΠΟΙΑ Ή ΠΟΙΕΣ ΙΚΑΝΟΤΗΤΕΣ ΘΕΛΟΥΜΕ ΝΑ ΑΝΑΠΤΥΞΟΥΝ ΟΙ ΜΑΘΗΤΕΣ ΜΑΣ; </a:t>
            </a:r>
          </a:p>
          <a:p>
            <a:pPr algn="ctr"/>
            <a:endParaRPr lang="el-GR" b="1" dirty="0">
              <a:latin typeface="Arial" panose="020B0604020202020204" pitchFamily="34" charset="0"/>
              <a:cs typeface="Arial" panose="020B0604020202020204" pitchFamily="34" charset="0"/>
            </a:endParaRPr>
          </a:p>
          <a:p>
            <a:pPr algn="ctr"/>
            <a:endParaRPr lang="el-GR" dirty="0"/>
          </a:p>
          <a:p>
            <a:pPr algn="ctr"/>
            <a:endParaRPr lang="el-GR" b="1" dirty="0">
              <a:latin typeface="Arial" panose="020B0604020202020204" pitchFamily="34" charset="0"/>
              <a:cs typeface="Arial" panose="020B0604020202020204" pitchFamily="34" charset="0"/>
            </a:endParaRPr>
          </a:p>
          <a:p>
            <a:pPr algn="ctr"/>
            <a:r>
              <a:rPr lang="el-GR" dirty="0" smtClean="0"/>
              <a:t> </a:t>
            </a:r>
            <a:r>
              <a:rPr lang="el-GR" b="1" dirty="0" smtClean="0">
                <a:latin typeface="Arial" panose="020B0604020202020204" pitchFamily="34" charset="0"/>
                <a:cs typeface="Arial" panose="020B0604020202020204" pitchFamily="34" charset="0"/>
              </a:rPr>
              <a:t>ΑΙΤΙΟΛΟΓΗΣΤΕ </a:t>
            </a:r>
            <a:r>
              <a:rPr lang="el-GR" b="1" dirty="0">
                <a:latin typeface="Arial" panose="020B0604020202020204" pitchFamily="34" charset="0"/>
                <a:cs typeface="Arial" panose="020B0604020202020204" pitchFamily="34" charset="0"/>
              </a:rPr>
              <a:t>ΤΗΝ ΑΠΑΝΤΗΣΗ ΣΑΣ</a:t>
            </a:r>
          </a:p>
          <a:p>
            <a:pPr algn="ctr"/>
            <a:endParaRPr lang="el-GR" b="1" dirty="0">
              <a:latin typeface="Arial" panose="020B0604020202020204" pitchFamily="34" charset="0"/>
              <a:cs typeface="Arial" panose="020B0604020202020204" pitchFamily="34" charset="0"/>
            </a:endParaRPr>
          </a:p>
          <a:p>
            <a:pPr algn="ctr"/>
            <a:endParaRPr lang="el-GR" b="1" dirty="0">
              <a:latin typeface="Arial" panose="020B0604020202020204" pitchFamily="34" charset="0"/>
              <a:cs typeface="Arial" panose="020B0604020202020204" pitchFamily="34" charset="0"/>
            </a:endParaRPr>
          </a:p>
          <a:p>
            <a:pPr algn="ctr"/>
            <a:r>
              <a:rPr lang="el-GR" dirty="0"/>
              <a:t> </a:t>
            </a:r>
            <a:endParaRPr lang="el-GR" dirty="0"/>
          </a:p>
        </p:txBody>
      </p:sp>
      <p:pic>
        <p:nvPicPr>
          <p:cNvPr id="6" name="Picture 2" descr="Q&amp;a μπλοκ αναφέρεται από ερωτήσεις και απαντήσεις — Φωτογραφία Αρχείου ©  stuartmiles #4558485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1687" y="1723697"/>
            <a:ext cx="1592631" cy="2168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10952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0717" y="725214"/>
            <a:ext cx="8660524" cy="4524315"/>
          </a:xfrm>
          <a:prstGeom prst="rect">
            <a:avLst/>
          </a:prstGeom>
        </p:spPr>
        <p:txBody>
          <a:bodyPr wrap="square">
            <a:spAutoFit/>
          </a:bodyPr>
          <a:lstStyle/>
          <a:p>
            <a:pPr algn="ctr"/>
            <a:r>
              <a:rPr lang="el-GR" b="1" dirty="0" smtClean="0">
                <a:solidFill>
                  <a:srgbClr val="000000"/>
                </a:solidFill>
                <a:latin typeface="+mj-lt"/>
              </a:rPr>
              <a:t>ΕΚΠΑΙΔΕΥΤΙΚΟΣ ΣΧΕΔΙΑΣΜΟΣ</a:t>
            </a:r>
          </a:p>
          <a:p>
            <a:pPr algn="just"/>
            <a:endParaRPr lang="el-GR" dirty="0" smtClean="0">
              <a:solidFill>
                <a:srgbClr val="000000"/>
              </a:solidFill>
              <a:latin typeface="+mj-lt"/>
            </a:endParaRPr>
          </a:p>
          <a:p>
            <a:pPr algn="just"/>
            <a:r>
              <a:rPr lang="el-GR" dirty="0" smtClean="0">
                <a:solidFill>
                  <a:srgbClr val="000000"/>
                </a:solidFill>
                <a:latin typeface="+mj-lt"/>
              </a:rPr>
              <a:t>Εκπαιδευτικός σχεδιασμός είναι η </a:t>
            </a:r>
            <a:r>
              <a:rPr lang="el-GR" dirty="0">
                <a:solidFill>
                  <a:srgbClr val="000000"/>
                </a:solidFill>
                <a:latin typeface="+mj-lt"/>
              </a:rPr>
              <a:t>διαδικασία με την οποία ένας </a:t>
            </a:r>
            <a:r>
              <a:rPr lang="el-GR" dirty="0" smtClean="0">
                <a:solidFill>
                  <a:srgbClr val="000000"/>
                </a:solidFill>
                <a:latin typeface="+mj-lt"/>
              </a:rPr>
              <a:t>εκπαιδευτικός </a:t>
            </a:r>
            <a:r>
              <a:rPr lang="el-GR" dirty="0">
                <a:solidFill>
                  <a:srgbClr val="000000"/>
                </a:solidFill>
                <a:latin typeface="+mj-lt"/>
              </a:rPr>
              <a:t>προσδιορίζει τις καλύτερες εκπαιδευτικές μεθόδους για συγκεκριμένους </a:t>
            </a:r>
            <a:r>
              <a:rPr lang="el-GR" dirty="0" smtClean="0">
                <a:solidFill>
                  <a:srgbClr val="000000"/>
                </a:solidFill>
                <a:latin typeface="+mj-lt"/>
              </a:rPr>
              <a:t>μαθητές, </a:t>
            </a:r>
            <a:r>
              <a:rPr lang="el-GR" dirty="0">
                <a:solidFill>
                  <a:srgbClr val="000000"/>
                </a:solidFill>
                <a:latin typeface="+mj-lt"/>
              </a:rPr>
              <a:t>σε ένα συγκεκριμένο πλαίσιο με στόχο να επιτευχθεί κάποιος συγκεκριμένος (μαθησιακός) στόχος. </a:t>
            </a:r>
            <a:endParaRPr lang="el-GR" dirty="0" smtClean="0">
              <a:solidFill>
                <a:srgbClr val="000000"/>
              </a:solidFill>
              <a:latin typeface="+mj-lt"/>
            </a:endParaRPr>
          </a:p>
          <a:p>
            <a:pPr algn="ctr"/>
            <a:endParaRPr lang="el-GR" b="1" dirty="0" smtClean="0">
              <a:solidFill>
                <a:srgbClr val="000000"/>
              </a:solidFill>
              <a:latin typeface="+mj-lt"/>
            </a:endParaRPr>
          </a:p>
          <a:p>
            <a:pPr algn="ctr"/>
            <a:r>
              <a:rPr lang="el-GR" b="1" dirty="0" smtClean="0">
                <a:solidFill>
                  <a:srgbClr val="000000"/>
                </a:solidFill>
                <a:latin typeface="+mj-lt"/>
              </a:rPr>
              <a:t>ΕΚΠΑΙΔΕΥΤΙΚΟΣ ΣΤΟΧΟΣ</a:t>
            </a:r>
          </a:p>
          <a:p>
            <a:pPr algn="ctr"/>
            <a:endParaRPr lang="el-GR" b="1" dirty="0">
              <a:solidFill>
                <a:srgbClr val="000000"/>
              </a:solidFill>
              <a:latin typeface="+mj-lt"/>
            </a:endParaRPr>
          </a:p>
          <a:p>
            <a:pPr algn="ctr"/>
            <a:r>
              <a:rPr lang="el-GR" dirty="0" smtClean="0">
                <a:solidFill>
                  <a:srgbClr val="000000"/>
                </a:solidFill>
                <a:latin typeface="+mj-lt"/>
              </a:rPr>
              <a:t>Οι επιτυχημένοι </a:t>
            </a:r>
            <a:r>
              <a:rPr lang="el-GR" dirty="0">
                <a:solidFill>
                  <a:srgbClr val="000000"/>
                </a:solidFill>
                <a:latin typeface="+mj-lt"/>
              </a:rPr>
              <a:t>στόχοι είναι πάντοτε </a:t>
            </a:r>
            <a:r>
              <a:rPr lang="el-GR" b="1" dirty="0" smtClean="0">
                <a:solidFill>
                  <a:srgbClr val="000000"/>
                </a:solidFill>
                <a:latin typeface="+mj-lt"/>
              </a:rPr>
              <a:t>SMART,</a:t>
            </a:r>
            <a:r>
              <a:rPr lang="el-GR" dirty="0" smtClean="0">
                <a:solidFill>
                  <a:srgbClr val="000000"/>
                </a:solidFill>
                <a:latin typeface="+mj-lt"/>
              </a:rPr>
              <a:t> </a:t>
            </a:r>
            <a:r>
              <a:rPr lang="el-GR" dirty="0">
                <a:solidFill>
                  <a:srgbClr val="000000"/>
                </a:solidFill>
                <a:latin typeface="+mj-lt"/>
              </a:rPr>
              <a:t>ακρωνύμιο </a:t>
            </a:r>
            <a:r>
              <a:rPr lang="el-GR" dirty="0" smtClean="0">
                <a:solidFill>
                  <a:srgbClr val="000000"/>
                </a:solidFill>
                <a:latin typeface="+mj-lt"/>
              </a:rPr>
              <a:t>που σημαίνει: </a:t>
            </a:r>
            <a:r>
              <a:rPr lang="en-US" dirty="0">
                <a:solidFill>
                  <a:srgbClr val="000000"/>
                </a:solidFill>
                <a:latin typeface="+mj-lt"/>
              </a:rPr>
              <a:t>	</a:t>
            </a:r>
          </a:p>
          <a:p>
            <a:pPr marL="285750" indent="-285750" algn="ctr">
              <a:buFont typeface="Wingdings" panose="05000000000000000000" pitchFamily="2" charset="2"/>
              <a:buChar char="v"/>
            </a:pPr>
            <a:r>
              <a:rPr lang="en-US" dirty="0">
                <a:solidFill>
                  <a:srgbClr val="000000"/>
                </a:solidFill>
                <a:latin typeface="+mj-lt"/>
              </a:rPr>
              <a:t>S = Specific = </a:t>
            </a:r>
            <a:r>
              <a:rPr lang="el-GR" dirty="0">
                <a:solidFill>
                  <a:srgbClr val="000000"/>
                </a:solidFill>
                <a:latin typeface="+mj-lt"/>
              </a:rPr>
              <a:t>Συγκεκριμένοι 	</a:t>
            </a:r>
          </a:p>
          <a:p>
            <a:pPr marL="285750" indent="-285750" algn="ctr">
              <a:buFont typeface="Wingdings" panose="05000000000000000000" pitchFamily="2" charset="2"/>
              <a:buChar char="v"/>
            </a:pPr>
            <a:r>
              <a:rPr lang="el-GR" dirty="0">
                <a:solidFill>
                  <a:srgbClr val="000000"/>
                </a:solidFill>
                <a:latin typeface="+mj-lt"/>
              </a:rPr>
              <a:t>Μ = </a:t>
            </a:r>
            <a:r>
              <a:rPr lang="en-US" dirty="0">
                <a:solidFill>
                  <a:srgbClr val="000000"/>
                </a:solidFill>
                <a:latin typeface="+mj-lt"/>
              </a:rPr>
              <a:t>Measurable = </a:t>
            </a:r>
            <a:r>
              <a:rPr lang="el-GR" dirty="0">
                <a:solidFill>
                  <a:srgbClr val="000000"/>
                </a:solidFill>
                <a:latin typeface="+mj-lt"/>
              </a:rPr>
              <a:t>Μετρήσιμοι 	</a:t>
            </a:r>
          </a:p>
          <a:p>
            <a:pPr marL="285750" indent="-285750" algn="ctr">
              <a:buFont typeface="Wingdings" panose="05000000000000000000" pitchFamily="2" charset="2"/>
              <a:buChar char="v"/>
            </a:pPr>
            <a:r>
              <a:rPr lang="en-US" dirty="0">
                <a:solidFill>
                  <a:srgbClr val="000000"/>
                </a:solidFill>
                <a:latin typeface="+mj-lt"/>
              </a:rPr>
              <a:t>A = Attainable = </a:t>
            </a:r>
            <a:r>
              <a:rPr lang="el-GR" dirty="0">
                <a:solidFill>
                  <a:srgbClr val="000000"/>
                </a:solidFill>
                <a:latin typeface="+mj-lt"/>
              </a:rPr>
              <a:t>Επιτεύξιμοι 	</a:t>
            </a:r>
          </a:p>
          <a:p>
            <a:pPr marL="285750" indent="-285750" algn="ctr">
              <a:buFont typeface="Wingdings" panose="05000000000000000000" pitchFamily="2" charset="2"/>
              <a:buChar char="v"/>
            </a:pPr>
            <a:r>
              <a:rPr lang="en-US" dirty="0">
                <a:solidFill>
                  <a:srgbClr val="000000"/>
                </a:solidFill>
                <a:latin typeface="+mj-lt"/>
              </a:rPr>
              <a:t>R = Relevant = </a:t>
            </a:r>
            <a:r>
              <a:rPr lang="el-GR" dirty="0">
                <a:solidFill>
                  <a:srgbClr val="000000"/>
                </a:solidFill>
                <a:latin typeface="+mj-lt"/>
              </a:rPr>
              <a:t>Σχετικοί 	</a:t>
            </a:r>
          </a:p>
          <a:p>
            <a:pPr marL="285750" indent="-285750" algn="ctr">
              <a:buFont typeface="Wingdings" panose="05000000000000000000" pitchFamily="2" charset="2"/>
              <a:buChar char="v"/>
            </a:pPr>
            <a:r>
              <a:rPr lang="el-GR" dirty="0">
                <a:solidFill>
                  <a:srgbClr val="000000"/>
                </a:solidFill>
                <a:latin typeface="+mj-lt"/>
              </a:rPr>
              <a:t>T = </a:t>
            </a:r>
            <a:r>
              <a:rPr lang="el-GR" dirty="0" err="1">
                <a:solidFill>
                  <a:srgbClr val="000000"/>
                </a:solidFill>
                <a:latin typeface="+mj-lt"/>
              </a:rPr>
              <a:t>Time</a:t>
            </a:r>
            <a:r>
              <a:rPr lang="el-GR" dirty="0">
                <a:solidFill>
                  <a:srgbClr val="000000"/>
                </a:solidFill>
                <a:latin typeface="+mj-lt"/>
              </a:rPr>
              <a:t> </a:t>
            </a:r>
            <a:r>
              <a:rPr lang="el-GR" dirty="0" err="1">
                <a:solidFill>
                  <a:srgbClr val="000000"/>
                </a:solidFill>
                <a:latin typeface="+mj-lt"/>
              </a:rPr>
              <a:t>Bound</a:t>
            </a:r>
            <a:r>
              <a:rPr lang="el-GR" dirty="0">
                <a:solidFill>
                  <a:srgbClr val="000000"/>
                </a:solidFill>
                <a:latin typeface="+mj-lt"/>
              </a:rPr>
              <a:t> = Χρονικά προσδιορισμένοι 	</a:t>
            </a:r>
          </a:p>
          <a:p>
            <a:pPr algn="just"/>
            <a:endParaRPr lang="el-GR" dirty="0">
              <a:solidFill>
                <a:srgbClr val="000000"/>
              </a:solidFill>
              <a:latin typeface="+mj-lt"/>
            </a:endParaRPr>
          </a:p>
        </p:txBody>
      </p:sp>
    </p:spTree>
    <p:extLst>
      <p:ext uri="{BB962C8B-B14F-4D97-AF65-F5344CB8AC3E}">
        <p14:creationId xmlns:p14="http://schemas.microsoft.com/office/powerpoint/2010/main" val="32788938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2248" y="693684"/>
            <a:ext cx="8807669" cy="4618908"/>
          </a:xfrm>
          <a:prstGeom prst="rect">
            <a:avLst/>
          </a:prstGeom>
        </p:spPr>
        <p:txBody>
          <a:bodyPr wrap="square">
            <a:spAutoFit/>
          </a:bodyPr>
          <a:lstStyle/>
          <a:p>
            <a:pPr algn="ctr"/>
            <a:r>
              <a:rPr lang="el-GR" b="1" dirty="0" smtClean="0">
                <a:solidFill>
                  <a:srgbClr val="000000"/>
                </a:solidFill>
                <a:latin typeface="+mj-lt"/>
              </a:rPr>
              <a:t>ΤΜΗΜΑΤΟΠΟΙΗΣΗ ΕΚΠΑΙΔΕΥΤΙΚΟΥ ΥΛΙΚΟΥ</a:t>
            </a:r>
          </a:p>
          <a:p>
            <a:pPr algn="just"/>
            <a:r>
              <a:rPr lang="el-GR" dirty="0" smtClean="0">
                <a:solidFill>
                  <a:srgbClr val="000000"/>
                </a:solidFill>
                <a:latin typeface="+mj-lt"/>
              </a:rPr>
              <a:t>Στον εκπαιδευτικό σχεδιασμό είναι πολύ βοηθητική </a:t>
            </a:r>
            <a:r>
              <a:rPr lang="el-GR" b="1" dirty="0" smtClean="0">
                <a:solidFill>
                  <a:srgbClr val="000000"/>
                </a:solidFill>
                <a:latin typeface="+mj-lt"/>
              </a:rPr>
              <a:t>η </a:t>
            </a:r>
            <a:r>
              <a:rPr lang="el-GR" b="1" dirty="0" err="1" smtClean="0">
                <a:solidFill>
                  <a:srgbClr val="000000"/>
                </a:solidFill>
                <a:latin typeface="+mj-lt"/>
              </a:rPr>
              <a:t>τμηματοποίηση</a:t>
            </a:r>
            <a:r>
              <a:rPr lang="el-GR" b="1" dirty="0" smtClean="0">
                <a:solidFill>
                  <a:srgbClr val="000000"/>
                </a:solidFill>
                <a:latin typeface="+mj-lt"/>
              </a:rPr>
              <a:t> </a:t>
            </a:r>
            <a:r>
              <a:rPr lang="el-GR" dirty="0">
                <a:solidFill>
                  <a:srgbClr val="000000"/>
                </a:solidFill>
                <a:latin typeface="+mj-lt"/>
              </a:rPr>
              <a:t>των πληροφοριών που </a:t>
            </a:r>
            <a:r>
              <a:rPr lang="el-GR" dirty="0" smtClean="0">
                <a:solidFill>
                  <a:srgbClr val="000000"/>
                </a:solidFill>
                <a:latin typeface="+mj-lt"/>
              </a:rPr>
              <a:t>παρουσιάζονται στους μαθητές, η οποία εξαρτάται από: </a:t>
            </a:r>
          </a:p>
          <a:p>
            <a:pPr algn="just"/>
            <a:r>
              <a:rPr lang="el-GR" dirty="0" smtClean="0">
                <a:solidFill>
                  <a:srgbClr val="000000"/>
                </a:solidFill>
                <a:latin typeface="+mj-lt"/>
              </a:rPr>
              <a:t> </a:t>
            </a:r>
            <a:endParaRPr lang="el-GR" dirty="0">
              <a:solidFill>
                <a:srgbClr val="000000"/>
              </a:solidFill>
              <a:latin typeface="+mj-lt"/>
            </a:endParaRPr>
          </a:p>
          <a:p>
            <a:pPr marL="285750" indent="-285750" algn="ctr">
              <a:buFont typeface="Wingdings" panose="05000000000000000000" pitchFamily="2" charset="2"/>
              <a:buChar char="v"/>
            </a:pPr>
            <a:r>
              <a:rPr lang="el-GR" dirty="0">
                <a:solidFill>
                  <a:srgbClr val="000000"/>
                </a:solidFill>
                <a:latin typeface="+mj-lt"/>
              </a:rPr>
              <a:t>Την ηλικία των </a:t>
            </a:r>
            <a:r>
              <a:rPr lang="el-GR" dirty="0" smtClean="0">
                <a:solidFill>
                  <a:srgbClr val="000000"/>
                </a:solidFill>
                <a:latin typeface="+mj-lt"/>
              </a:rPr>
              <a:t>μαθητών </a:t>
            </a:r>
          </a:p>
          <a:p>
            <a:pPr marL="285750" indent="-285750" algn="ctr">
              <a:buFont typeface="Wingdings" panose="05000000000000000000" pitchFamily="2" charset="2"/>
              <a:buChar char="v"/>
            </a:pPr>
            <a:r>
              <a:rPr lang="el-GR" dirty="0" smtClean="0">
                <a:solidFill>
                  <a:srgbClr val="000000"/>
                </a:solidFill>
                <a:latin typeface="+mj-lt"/>
              </a:rPr>
              <a:t>Τις ικανότητες των μαθητών</a:t>
            </a:r>
            <a:endParaRPr lang="el-GR" dirty="0">
              <a:solidFill>
                <a:srgbClr val="000000"/>
              </a:solidFill>
              <a:latin typeface="+mj-lt"/>
            </a:endParaRPr>
          </a:p>
          <a:p>
            <a:pPr marL="285750" indent="-285750" algn="ctr">
              <a:buFont typeface="Wingdings" panose="05000000000000000000" pitchFamily="2" charset="2"/>
              <a:buChar char="v"/>
            </a:pPr>
            <a:r>
              <a:rPr lang="el-GR" dirty="0">
                <a:solidFill>
                  <a:srgbClr val="000000"/>
                </a:solidFill>
                <a:latin typeface="+mj-lt"/>
              </a:rPr>
              <a:t>Την πολυπλοκότητα του εκπαιδευτικού </a:t>
            </a:r>
            <a:r>
              <a:rPr lang="el-GR" dirty="0" smtClean="0">
                <a:solidFill>
                  <a:srgbClr val="000000"/>
                </a:solidFill>
                <a:latin typeface="+mj-lt"/>
              </a:rPr>
              <a:t>υλικού</a:t>
            </a:r>
          </a:p>
          <a:p>
            <a:pPr marL="285750" indent="-285750" algn="ctr">
              <a:buFont typeface="Wingdings" panose="05000000000000000000" pitchFamily="2" charset="2"/>
              <a:buChar char="v"/>
            </a:pPr>
            <a:r>
              <a:rPr lang="el-GR" dirty="0" smtClean="0">
                <a:solidFill>
                  <a:srgbClr val="000000"/>
                </a:solidFill>
                <a:latin typeface="+mj-lt"/>
              </a:rPr>
              <a:t>Τη </a:t>
            </a:r>
            <a:r>
              <a:rPr lang="el-GR" dirty="0">
                <a:solidFill>
                  <a:srgbClr val="000000"/>
                </a:solidFill>
                <a:latin typeface="+mj-lt"/>
              </a:rPr>
              <a:t>μορφή της διδασκαλίας και </a:t>
            </a:r>
            <a:r>
              <a:rPr lang="el-GR" dirty="0" smtClean="0">
                <a:solidFill>
                  <a:srgbClr val="000000"/>
                </a:solidFill>
                <a:latin typeface="+mj-lt"/>
              </a:rPr>
              <a:t>του υλικού </a:t>
            </a:r>
          </a:p>
          <a:p>
            <a:pPr marL="285750" indent="-285750" algn="ctr">
              <a:buFont typeface="Wingdings" panose="05000000000000000000" pitchFamily="2" charset="2"/>
              <a:buChar char="v"/>
            </a:pPr>
            <a:r>
              <a:rPr lang="el-GR" dirty="0" smtClean="0">
                <a:solidFill>
                  <a:srgbClr val="000000"/>
                </a:solidFill>
                <a:latin typeface="+mj-lt"/>
              </a:rPr>
              <a:t>Την </a:t>
            </a:r>
            <a:r>
              <a:rPr lang="el-GR" dirty="0">
                <a:solidFill>
                  <a:srgbClr val="000000"/>
                </a:solidFill>
                <a:latin typeface="+mj-lt"/>
              </a:rPr>
              <a:t>εναλλαγή του </a:t>
            </a:r>
            <a:r>
              <a:rPr lang="el-GR" dirty="0" smtClean="0">
                <a:solidFill>
                  <a:srgbClr val="000000"/>
                </a:solidFill>
                <a:latin typeface="+mj-lt"/>
              </a:rPr>
              <a:t>περιεχομένου </a:t>
            </a:r>
          </a:p>
          <a:p>
            <a:pPr marL="285750" indent="-285750" algn="ctr">
              <a:buFont typeface="Wingdings" panose="05000000000000000000" pitchFamily="2" charset="2"/>
              <a:buChar char="v"/>
            </a:pPr>
            <a:r>
              <a:rPr lang="el-GR" dirty="0" smtClean="0">
                <a:solidFill>
                  <a:srgbClr val="000000"/>
                </a:solidFill>
                <a:latin typeface="+mj-lt"/>
              </a:rPr>
              <a:t>Το διαθέσιμο χρόνο</a:t>
            </a:r>
          </a:p>
          <a:p>
            <a:r>
              <a:rPr lang="el-GR" b="1" dirty="0" smtClean="0">
                <a:solidFill>
                  <a:srgbClr val="000000"/>
                </a:solidFill>
                <a:latin typeface="Times New Roman" panose="02020603050405020304" pitchFamily="18" charset="0"/>
              </a:rPr>
              <a:t> </a:t>
            </a:r>
            <a:endParaRPr lang="el-GR" dirty="0" smtClean="0">
              <a:solidFill>
                <a:srgbClr val="000000"/>
              </a:solidFill>
              <a:latin typeface="Times New Roman" panose="02020603050405020304" pitchFamily="18" charset="0"/>
            </a:endParaRPr>
          </a:p>
          <a:p>
            <a:pPr algn="just"/>
            <a:r>
              <a:rPr lang="el-GR" sz="1700" dirty="0" smtClean="0">
                <a:solidFill>
                  <a:srgbClr val="000000"/>
                </a:solidFill>
                <a:latin typeface="+mj-lt"/>
              </a:rPr>
              <a:t>Σύμφωνα με τους  </a:t>
            </a:r>
            <a:r>
              <a:rPr lang="el-GR" sz="1700" dirty="0" err="1">
                <a:solidFill>
                  <a:srgbClr val="000000"/>
                </a:solidFill>
                <a:latin typeface="+mj-lt"/>
              </a:rPr>
              <a:t>Rothwell</a:t>
            </a:r>
            <a:r>
              <a:rPr lang="el-GR" sz="1700" dirty="0">
                <a:solidFill>
                  <a:srgbClr val="000000"/>
                </a:solidFill>
                <a:latin typeface="+mj-lt"/>
              </a:rPr>
              <a:t> &amp; </a:t>
            </a:r>
            <a:r>
              <a:rPr lang="el-GR" sz="1700" dirty="0" err="1">
                <a:solidFill>
                  <a:srgbClr val="000000"/>
                </a:solidFill>
                <a:latin typeface="+mj-lt"/>
              </a:rPr>
              <a:t>Kazanas</a:t>
            </a:r>
            <a:r>
              <a:rPr lang="el-GR" sz="1700" dirty="0">
                <a:solidFill>
                  <a:srgbClr val="000000"/>
                </a:solidFill>
                <a:latin typeface="+mj-lt"/>
              </a:rPr>
              <a:t> (2008</a:t>
            </a:r>
            <a:r>
              <a:rPr lang="el-GR" sz="1700" dirty="0" smtClean="0">
                <a:solidFill>
                  <a:srgbClr val="000000"/>
                </a:solidFill>
                <a:latin typeface="+mj-lt"/>
              </a:rPr>
              <a:t>) </a:t>
            </a:r>
            <a:r>
              <a:rPr lang="el-GR" sz="1700" dirty="0">
                <a:solidFill>
                  <a:srgbClr val="000000"/>
                </a:solidFill>
                <a:latin typeface="+mj-lt"/>
              </a:rPr>
              <a:t>κύρια παράμετρος από την οποία εξαρτάται η </a:t>
            </a:r>
            <a:r>
              <a:rPr lang="el-GR" sz="1700" dirty="0" err="1">
                <a:solidFill>
                  <a:srgbClr val="000000"/>
                </a:solidFill>
                <a:latin typeface="+mj-lt"/>
              </a:rPr>
              <a:t>τμηματοποίηση</a:t>
            </a:r>
            <a:r>
              <a:rPr lang="el-GR" sz="1700" dirty="0">
                <a:solidFill>
                  <a:srgbClr val="000000"/>
                </a:solidFill>
                <a:latin typeface="+mj-lt"/>
              </a:rPr>
              <a:t> </a:t>
            </a:r>
            <a:r>
              <a:rPr lang="el-GR" sz="1700" dirty="0" smtClean="0">
                <a:solidFill>
                  <a:srgbClr val="000000"/>
                </a:solidFill>
                <a:latin typeface="+mj-lt"/>
              </a:rPr>
              <a:t>είναι </a:t>
            </a:r>
            <a:r>
              <a:rPr lang="el-GR" sz="1700" dirty="0">
                <a:solidFill>
                  <a:srgbClr val="000000"/>
                </a:solidFill>
                <a:latin typeface="+mj-lt"/>
              </a:rPr>
              <a:t>και </a:t>
            </a:r>
            <a:r>
              <a:rPr lang="el-GR" sz="1700" b="1" dirty="0">
                <a:solidFill>
                  <a:srgbClr val="000000"/>
                </a:solidFill>
                <a:latin typeface="+mj-lt"/>
              </a:rPr>
              <a:t>η </a:t>
            </a:r>
            <a:r>
              <a:rPr lang="el-GR" sz="1700" b="1" dirty="0" smtClean="0">
                <a:solidFill>
                  <a:srgbClr val="000000"/>
                </a:solidFill>
                <a:latin typeface="+mj-lt"/>
              </a:rPr>
              <a:t>παρουσία/υποστήριξη </a:t>
            </a:r>
            <a:r>
              <a:rPr lang="el-GR" sz="1700" b="1" dirty="0">
                <a:solidFill>
                  <a:srgbClr val="000000"/>
                </a:solidFill>
                <a:latin typeface="+mj-lt"/>
              </a:rPr>
              <a:t>του εκπαιδευτή </a:t>
            </a:r>
            <a:r>
              <a:rPr lang="el-GR" sz="1700" dirty="0">
                <a:solidFill>
                  <a:srgbClr val="000000"/>
                </a:solidFill>
                <a:latin typeface="+mj-lt"/>
              </a:rPr>
              <a:t>κατά τη διάρκεια της εκπαιδευτικής παρέμβασης. Όσο μεγαλύτερη είναι η παρουσία (προσομοιάζοντας τη δια ζώσης διδασκαλία) τόσο μικρότερη είναι η ανάγκη να παρουσιάζεται το περιεχόμενο σε μικρά τμήματα</a:t>
            </a:r>
            <a:r>
              <a:rPr lang="el-GR" dirty="0">
                <a:solidFill>
                  <a:srgbClr val="000000"/>
                </a:solidFill>
                <a:latin typeface="+mj-lt"/>
              </a:rPr>
              <a:t>.</a:t>
            </a:r>
            <a:r>
              <a:rPr lang="el-GR" dirty="0">
                <a:solidFill>
                  <a:srgbClr val="000000"/>
                </a:solidFill>
                <a:latin typeface="Times New Roman" panose="02020603050405020304" pitchFamily="18" charset="0"/>
              </a:rPr>
              <a:t> </a:t>
            </a:r>
            <a:endParaRPr lang="en-US" dirty="0"/>
          </a:p>
        </p:txBody>
      </p:sp>
    </p:spTree>
    <p:extLst>
      <p:ext uri="{BB962C8B-B14F-4D97-AF65-F5344CB8AC3E}">
        <p14:creationId xmlns:p14="http://schemas.microsoft.com/office/powerpoint/2010/main" val="10142429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799" y="714703"/>
            <a:ext cx="8576441" cy="3693319"/>
          </a:xfrm>
          <a:prstGeom prst="rect">
            <a:avLst/>
          </a:prstGeom>
        </p:spPr>
        <p:txBody>
          <a:bodyPr wrap="square">
            <a:spAutoFit/>
          </a:bodyPr>
          <a:lstStyle/>
          <a:p>
            <a:pPr algn="ctr"/>
            <a:r>
              <a:rPr lang="el-GR" b="1" dirty="0" smtClean="0">
                <a:solidFill>
                  <a:srgbClr val="000000"/>
                </a:solidFill>
                <a:latin typeface="+mj-lt"/>
              </a:rPr>
              <a:t>ΕΚΠΑΙΔΕΥΤΙΚΟ ΔΙΛΗΜΜΑ</a:t>
            </a:r>
          </a:p>
          <a:p>
            <a:pPr algn="ctr"/>
            <a:r>
              <a:rPr lang="el-GR" dirty="0" smtClean="0">
                <a:solidFill>
                  <a:srgbClr val="000000"/>
                </a:solidFill>
                <a:latin typeface="+mj-lt"/>
              </a:rPr>
              <a:t>Διαμορφώνοντας </a:t>
            </a:r>
            <a:r>
              <a:rPr lang="el-GR" dirty="0">
                <a:solidFill>
                  <a:srgbClr val="000000"/>
                </a:solidFill>
                <a:latin typeface="+mj-lt"/>
              </a:rPr>
              <a:t>το εκπαιδευτικό υλικό για μια </a:t>
            </a:r>
            <a:r>
              <a:rPr lang="el-GR" dirty="0" err="1" smtClean="0">
                <a:solidFill>
                  <a:srgbClr val="000000"/>
                </a:solidFill>
                <a:latin typeface="+mj-lt"/>
              </a:rPr>
              <a:t>online</a:t>
            </a:r>
            <a:r>
              <a:rPr lang="el-GR" dirty="0" smtClean="0">
                <a:solidFill>
                  <a:srgbClr val="000000"/>
                </a:solidFill>
                <a:latin typeface="+mj-lt"/>
              </a:rPr>
              <a:t> </a:t>
            </a:r>
            <a:r>
              <a:rPr lang="el-GR" dirty="0">
                <a:solidFill>
                  <a:srgbClr val="000000"/>
                </a:solidFill>
                <a:latin typeface="+mj-lt"/>
              </a:rPr>
              <a:t>εκπαιδευτική παρέμβαση ο </a:t>
            </a:r>
            <a:r>
              <a:rPr lang="el-GR" dirty="0" smtClean="0">
                <a:solidFill>
                  <a:srgbClr val="000000"/>
                </a:solidFill>
                <a:latin typeface="+mj-lt"/>
              </a:rPr>
              <a:t>εκπαιδευτικός </a:t>
            </a:r>
            <a:r>
              <a:rPr lang="el-GR" dirty="0">
                <a:solidFill>
                  <a:srgbClr val="000000"/>
                </a:solidFill>
                <a:latin typeface="+mj-lt"/>
              </a:rPr>
              <a:t>βρίσκεται αντιμέτωπος με το </a:t>
            </a:r>
            <a:r>
              <a:rPr lang="el-GR" b="1" dirty="0" smtClean="0">
                <a:solidFill>
                  <a:srgbClr val="000000"/>
                </a:solidFill>
                <a:latin typeface="+mj-lt"/>
              </a:rPr>
              <a:t>δίλημμα</a:t>
            </a:r>
            <a:r>
              <a:rPr lang="el-GR" dirty="0" smtClean="0">
                <a:solidFill>
                  <a:srgbClr val="000000"/>
                </a:solidFill>
                <a:latin typeface="+mj-lt"/>
              </a:rPr>
              <a:t>: να αξιοποιήσω το ήδη έτοιμο εκπαιδευτικό υλικό </a:t>
            </a:r>
            <a:r>
              <a:rPr lang="el-GR" dirty="0">
                <a:solidFill>
                  <a:srgbClr val="000000"/>
                </a:solidFill>
                <a:latin typeface="+mj-lt"/>
              </a:rPr>
              <a:t>ή </a:t>
            </a:r>
            <a:r>
              <a:rPr lang="el-GR" dirty="0" smtClean="0">
                <a:solidFill>
                  <a:srgbClr val="000000"/>
                </a:solidFill>
                <a:latin typeface="+mj-lt"/>
              </a:rPr>
              <a:t>να αναπτύξω πρωτότυπο εκπαιδευτικό υλικό;</a:t>
            </a:r>
          </a:p>
          <a:p>
            <a:pPr algn="just"/>
            <a:r>
              <a:rPr lang="el-GR" dirty="0" smtClean="0">
                <a:solidFill>
                  <a:srgbClr val="000000"/>
                </a:solidFill>
                <a:latin typeface="+mj-lt"/>
              </a:rPr>
              <a:t> </a:t>
            </a:r>
            <a:endParaRPr lang="el-GR" dirty="0">
              <a:solidFill>
                <a:srgbClr val="000000"/>
              </a:solidFill>
              <a:latin typeface="+mj-lt"/>
            </a:endParaRPr>
          </a:p>
          <a:p>
            <a:pPr algn="just"/>
            <a:r>
              <a:rPr lang="el-GR" dirty="0">
                <a:solidFill>
                  <a:srgbClr val="000000"/>
                </a:solidFill>
                <a:latin typeface="+mj-lt"/>
              </a:rPr>
              <a:t>Η αξιοποίηση ήδη έτοιμου εκπαιδευτικού υλικού έχει το </a:t>
            </a:r>
            <a:r>
              <a:rPr lang="el-GR" b="1" dirty="0">
                <a:solidFill>
                  <a:srgbClr val="000000"/>
                </a:solidFill>
                <a:latin typeface="+mj-lt"/>
              </a:rPr>
              <a:t>πλεονέκτημα</a:t>
            </a:r>
            <a:r>
              <a:rPr lang="el-GR" dirty="0">
                <a:solidFill>
                  <a:srgbClr val="000000"/>
                </a:solidFill>
                <a:latin typeface="+mj-lt"/>
              </a:rPr>
              <a:t> της εξοικονόμησης χρόνου και οικονομικών πόρων, αλλά παρουσιάζει το σημαντικό </a:t>
            </a:r>
            <a:r>
              <a:rPr lang="el-GR" b="1" dirty="0">
                <a:solidFill>
                  <a:srgbClr val="000000"/>
                </a:solidFill>
                <a:latin typeface="+mj-lt"/>
              </a:rPr>
              <a:t>μειονέκτημα</a:t>
            </a:r>
            <a:r>
              <a:rPr lang="el-GR" dirty="0">
                <a:solidFill>
                  <a:srgbClr val="000000"/>
                </a:solidFill>
                <a:latin typeface="+mj-lt"/>
              </a:rPr>
              <a:t> της ανάγκης ενδελεχούς εξέτασης της καταλληλόλητας του υλικού αυτού για την επίτευξη των στόχων της εκπαιδευτικής </a:t>
            </a:r>
            <a:r>
              <a:rPr lang="el-GR" dirty="0" smtClean="0">
                <a:solidFill>
                  <a:srgbClr val="000000"/>
                </a:solidFill>
                <a:latin typeface="+mj-lt"/>
              </a:rPr>
              <a:t>παρέμβασης. Επίσης είναι πιθανό να χρειάζεται μετασχηματισμό (εάν </a:t>
            </a:r>
            <a:r>
              <a:rPr lang="el-GR" dirty="0">
                <a:solidFill>
                  <a:srgbClr val="000000"/>
                </a:solidFill>
                <a:latin typeface="+mj-lt"/>
              </a:rPr>
              <a:t>διαπιστωθεί ότι δεν μπορεί να αξιοποιηθεί </a:t>
            </a:r>
            <a:r>
              <a:rPr lang="el-GR" dirty="0" smtClean="0">
                <a:solidFill>
                  <a:srgbClr val="000000"/>
                </a:solidFill>
                <a:latin typeface="+mj-lt"/>
              </a:rPr>
              <a:t>αυτούσιο), </a:t>
            </a:r>
            <a:r>
              <a:rPr lang="el-GR" dirty="0">
                <a:solidFill>
                  <a:srgbClr val="000000"/>
                </a:solidFill>
                <a:latin typeface="+mj-lt"/>
              </a:rPr>
              <a:t>γεγονός που μπορεί να αποδειχτεί εξαιρετικά δύσκολο στην πραγματοποίησή του, καθώς μπορεί να μην υπάρχει η απαιτούμενη τεχνογνωσία για το μετασχηματισμό αυτό </a:t>
            </a:r>
            <a:r>
              <a:rPr lang="el-GR" dirty="0" smtClean="0">
                <a:solidFill>
                  <a:srgbClr val="000000"/>
                </a:solidFill>
                <a:latin typeface="+mj-lt"/>
              </a:rPr>
              <a:t>ή/και </a:t>
            </a:r>
            <a:r>
              <a:rPr lang="el-GR" dirty="0">
                <a:solidFill>
                  <a:srgbClr val="000000"/>
                </a:solidFill>
                <a:latin typeface="+mj-lt"/>
              </a:rPr>
              <a:t>το απαραίτητο </a:t>
            </a:r>
            <a:r>
              <a:rPr lang="el-GR" dirty="0" smtClean="0">
                <a:solidFill>
                  <a:srgbClr val="000000"/>
                </a:solidFill>
                <a:latin typeface="+mj-lt"/>
              </a:rPr>
              <a:t>λογισμικό.</a:t>
            </a:r>
            <a:endParaRPr lang="el-GR" dirty="0">
              <a:solidFill>
                <a:srgbClr val="000000"/>
              </a:solidFill>
              <a:latin typeface="+mj-lt"/>
            </a:endParaRPr>
          </a:p>
        </p:txBody>
      </p:sp>
    </p:spTree>
    <p:extLst>
      <p:ext uri="{BB962C8B-B14F-4D97-AF65-F5344CB8AC3E}">
        <p14:creationId xmlns:p14="http://schemas.microsoft.com/office/powerpoint/2010/main" val="4787175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19099" y="523875"/>
            <a:ext cx="8486776" cy="5078313"/>
          </a:xfrm>
          <a:prstGeom prst="rect">
            <a:avLst/>
          </a:prstGeom>
        </p:spPr>
        <p:txBody>
          <a:bodyPr wrap="square">
            <a:spAutoFit/>
          </a:bodyPr>
          <a:lstStyle/>
          <a:p>
            <a:pPr algn="ctr"/>
            <a:r>
              <a:rPr lang="el-GR" b="1" dirty="0" smtClean="0"/>
              <a:t>Βασικές αρχές ανάπτυξης εκπαιδευτικών </a:t>
            </a:r>
            <a:r>
              <a:rPr lang="el-GR" b="1" dirty="0"/>
              <a:t>υλικών </a:t>
            </a:r>
            <a:r>
              <a:rPr lang="en-US" b="1" dirty="0" smtClean="0"/>
              <a:t>(Clark </a:t>
            </a:r>
            <a:r>
              <a:rPr lang="en-US" b="1" dirty="0"/>
              <a:t>&amp; </a:t>
            </a:r>
            <a:r>
              <a:rPr lang="en-US" b="1" dirty="0" smtClean="0"/>
              <a:t>Mayer, 2011) </a:t>
            </a:r>
            <a:endParaRPr lang="el-GR" b="1" dirty="0" smtClean="0">
              <a:solidFill>
                <a:srgbClr val="000000"/>
              </a:solidFill>
              <a:latin typeface="Times New Roman" panose="02020603050405020304" pitchFamily="18" charset="0"/>
            </a:endParaRPr>
          </a:p>
          <a:p>
            <a:endParaRPr lang="en-US" b="1" dirty="0">
              <a:solidFill>
                <a:srgbClr val="000000"/>
              </a:solidFill>
              <a:latin typeface="Times New Roman" panose="02020603050405020304" pitchFamily="18" charset="0"/>
            </a:endParaRPr>
          </a:p>
          <a:p>
            <a:pPr algn="ctr"/>
            <a:r>
              <a:rPr lang="el-GR" sz="1600" b="1" dirty="0" smtClean="0">
                <a:solidFill>
                  <a:srgbClr val="000000"/>
                </a:solidFill>
                <a:latin typeface="+mj-lt"/>
              </a:rPr>
              <a:t>Η Αρχή </a:t>
            </a:r>
            <a:r>
              <a:rPr lang="el-GR" sz="1600" b="1" dirty="0">
                <a:solidFill>
                  <a:srgbClr val="000000"/>
                </a:solidFill>
                <a:latin typeface="+mj-lt"/>
              </a:rPr>
              <a:t>της </a:t>
            </a:r>
            <a:r>
              <a:rPr lang="el-GR" sz="1600" b="1" dirty="0" err="1">
                <a:solidFill>
                  <a:srgbClr val="000000"/>
                </a:solidFill>
                <a:latin typeface="+mj-lt"/>
              </a:rPr>
              <a:t>Πολυμεσικότητας</a:t>
            </a:r>
            <a:r>
              <a:rPr lang="el-GR" sz="1600" b="1" dirty="0">
                <a:solidFill>
                  <a:srgbClr val="000000"/>
                </a:solidFill>
                <a:latin typeface="+mj-lt"/>
              </a:rPr>
              <a:t> (</a:t>
            </a:r>
            <a:r>
              <a:rPr lang="el-GR" sz="1600" b="1" dirty="0" err="1">
                <a:solidFill>
                  <a:srgbClr val="000000"/>
                </a:solidFill>
                <a:latin typeface="+mj-lt"/>
              </a:rPr>
              <a:t>Multimedia</a:t>
            </a:r>
            <a:r>
              <a:rPr lang="el-GR" sz="1600" b="1" dirty="0">
                <a:solidFill>
                  <a:srgbClr val="000000"/>
                </a:solidFill>
                <a:latin typeface="+mj-lt"/>
              </a:rPr>
              <a:t> </a:t>
            </a:r>
            <a:r>
              <a:rPr lang="el-GR" sz="1600" b="1" dirty="0" err="1">
                <a:solidFill>
                  <a:srgbClr val="000000"/>
                </a:solidFill>
                <a:latin typeface="+mj-lt"/>
              </a:rPr>
              <a:t>Principle</a:t>
            </a:r>
            <a:r>
              <a:rPr lang="el-GR" sz="1600" b="1" dirty="0">
                <a:solidFill>
                  <a:srgbClr val="000000"/>
                </a:solidFill>
                <a:latin typeface="+mj-lt"/>
              </a:rPr>
              <a:t>) </a:t>
            </a:r>
            <a:endParaRPr lang="el-GR" sz="1600" dirty="0">
              <a:solidFill>
                <a:srgbClr val="000000"/>
              </a:solidFill>
              <a:latin typeface="+mj-lt"/>
            </a:endParaRPr>
          </a:p>
          <a:p>
            <a:pPr algn="just"/>
            <a:r>
              <a:rPr lang="el-GR" sz="1600" dirty="0">
                <a:solidFill>
                  <a:srgbClr val="000000"/>
                </a:solidFill>
                <a:latin typeface="+mj-lt"/>
              </a:rPr>
              <a:t>Σκοπός κάθε εκπαιδευτικού υλικού είναι να προωθεί και να διευκολύνει τη μάθηση. Για να επιτυγχάνεται αποτελεσματικότερα αυτό, είναι σημαντικό εκτός από </a:t>
            </a:r>
            <a:r>
              <a:rPr lang="el-GR" sz="1600" dirty="0" err="1">
                <a:solidFill>
                  <a:srgbClr val="000000"/>
                </a:solidFill>
                <a:latin typeface="+mj-lt"/>
              </a:rPr>
              <a:t>κειμενικές</a:t>
            </a:r>
            <a:r>
              <a:rPr lang="el-GR" sz="1600" dirty="0">
                <a:solidFill>
                  <a:srgbClr val="000000"/>
                </a:solidFill>
                <a:latin typeface="+mj-lt"/>
              </a:rPr>
              <a:t> </a:t>
            </a:r>
            <a:r>
              <a:rPr lang="el-GR" sz="1600" dirty="0" smtClean="0">
                <a:solidFill>
                  <a:srgbClr val="000000"/>
                </a:solidFill>
                <a:latin typeface="+mj-lt"/>
              </a:rPr>
              <a:t>μορφές (είτε </a:t>
            </a:r>
            <a:r>
              <a:rPr lang="el-GR" sz="1600" dirty="0" smtClean="0">
                <a:solidFill>
                  <a:srgbClr val="000000"/>
                </a:solidFill>
              </a:rPr>
              <a:t>γραπτά είτε ηχητικά κείμενα)</a:t>
            </a:r>
            <a:r>
              <a:rPr lang="el-GR" sz="1600" dirty="0" smtClean="0">
                <a:solidFill>
                  <a:srgbClr val="000000"/>
                </a:solidFill>
                <a:latin typeface="+mj-lt"/>
              </a:rPr>
              <a:t> </a:t>
            </a:r>
            <a:r>
              <a:rPr lang="el-GR" sz="1600" dirty="0">
                <a:solidFill>
                  <a:srgbClr val="000000"/>
                </a:solidFill>
                <a:latin typeface="+mj-lt"/>
              </a:rPr>
              <a:t>να περιλαμβάνονται στο υλικό και γραφικές </a:t>
            </a:r>
            <a:r>
              <a:rPr lang="el-GR" sz="1600" dirty="0" smtClean="0">
                <a:solidFill>
                  <a:srgbClr val="000000"/>
                </a:solidFill>
                <a:latin typeface="+mj-lt"/>
              </a:rPr>
              <a:t>αναπαραστάσεις (στατικές </a:t>
            </a:r>
            <a:r>
              <a:rPr lang="el-GR" sz="1600" dirty="0">
                <a:solidFill>
                  <a:srgbClr val="000000"/>
                </a:solidFill>
                <a:latin typeface="+mj-lt"/>
              </a:rPr>
              <a:t>εικόνες, καθώς </a:t>
            </a:r>
            <a:r>
              <a:rPr lang="el-GR" sz="1600" dirty="0" smtClean="0">
                <a:solidFill>
                  <a:srgbClr val="000000"/>
                </a:solidFill>
                <a:latin typeface="+mj-lt"/>
              </a:rPr>
              <a:t>και </a:t>
            </a:r>
            <a:r>
              <a:rPr lang="el-GR" sz="1600" dirty="0">
                <a:solidFill>
                  <a:srgbClr val="000000"/>
                </a:solidFill>
                <a:latin typeface="+mj-lt"/>
              </a:rPr>
              <a:t>δυναμικά γραφικά στοιχεία, </a:t>
            </a:r>
            <a:r>
              <a:rPr lang="el-GR" sz="1600" dirty="0" smtClean="0">
                <a:solidFill>
                  <a:srgbClr val="000000"/>
                </a:solidFill>
                <a:latin typeface="+mj-lt"/>
              </a:rPr>
              <a:t>π.χ. </a:t>
            </a:r>
            <a:r>
              <a:rPr lang="el-GR" sz="1600" dirty="0" err="1" smtClean="0">
                <a:solidFill>
                  <a:srgbClr val="000000"/>
                </a:solidFill>
                <a:latin typeface="+mj-lt"/>
              </a:rPr>
              <a:t>animation</a:t>
            </a:r>
            <a:r>
              <a:rPr lang="el-GR" sz="1600" dirty="0" smtClean="0">
                <a:solidFill>
                  <a:srgbClr val="000000"/>
                </a:solidFill>
                <a:latin typeface="+mj-lt"/>
              </a:rPr>
              <a:t>, βίντεο) </a:t>
            </a:r>
            <a:endParaRPr lang="en-US" sz="1600" dirty="0" smtClean="0">
              <a:solidFill>
                <a:srgbClr val="000000"/>
              </a:solidFill>
              <a:latin typeface="+mj-lt"/>
            </a:endParaRPr>
          </a:p>
          <a:p>
            <a:pPr algn="just"/>
            <a:endParaRPr lang="en-US" sz="1600" dirty="0">
              <a:solidFill>
                <a:srgbClr val="000000"/>
              </a:solidFill>
              <a:latin typeface="+mj-lt"/>
            </a:endParaRPr>
          </a:p>
          <a:p>
            <a:pPr algn="ctr"/>
            <a:r>
              <a:rPr lang="el-GR" sz="1600" b="1" dirty="0" smtClean="0">
                <a:latin typeface="+mj-lt"/>
              </a:rPr>
              <a:t>Η Αρχή </a:t>
            </a:r>
            <a:r>
              <a:rPr lang="el-GR" sz="1600" b="1" dirty="0">
                <a:latin typeface="+mj-lt"/>
              </a:rPr>
              <a:t>της </a:t>
            </a:r>
            <a:r>
              <a:rPr lang="el-GR" sz="1600" b="1" dirty="0" err="1">
                <a:latin typeface="+mj-lt"/>
              </a:rPr>
              <a:t>Τροπικότητας</a:t>
            </a:r>
            <a:r>
              <a:rPr lang="el-GR" sz="1600" b="1" dirty="0">
                <a:latin typeface="+mj-lt"/>
              </a:rPr>
              <a:t> (</a:t>
            </a:r>
            <a:r>
              <a:rPr lang="el-GR" sz="1600" b="1" dirty="0" err="1">
                <a:latin typeface="+mj-lt"/>
              </a:rPr>
              <a:t>Modality</a:t>
            </a:r>
            <a:r>
              <a:rPr lang="el-GR" sz="1600" b="1" dirty="0">
                <a:latin typeface="+mj-lt"/>
              </a:rPr>
              <a:t> </a:t>
            </a:r>
            <a:r>
              <a:rPr lang="el-GR" sz="1600" b="1" dirty="0" err="1">
                <a:latin typeface="+mj-lt"/>
              </a:rPr>
              <a:t>Principle</a:t>
            </a:r>
            <a:r>
              <a:rPr lang="el-GR" sz="1600" b="1" dirty="0">
                <a:latin typeface="+mj-lt"/>
              </a:rPr>
              <a:t>) </a:t>
            </a:r>
            <a:endParaRPr lang="el-GR" sz="1600" dirty="0">
              <a:latin typeface="+mj-lt"/>
            </a:endParaRPr>
          </a:p>
          <a:p>
            <a:pPr algn="just"/>
            <a:r>
              <a:rPr lang="el-GR" sz="1600" dirty="0">
                <a:latin typeface="+mj-lt"/>
              </a:rPr>
              <a:t>Το περιεχόμενο μιας εκπαιδευτικής </a:t>
            </a:r>
            <a:r>
              <a:rPr lang="el-GR" sz="1600" dirty="0" smtClean="0">
                <a:latin typeface="+mj-lt"/>
              </a:rPr>
              <a:t>παρέμβασης μπορεί </a:t>
            </a:r>
            <a:r>
              <a:rPr lang="el-GR" sz="1600" dirty="0">
                <a:latin typeface="+mj-lt"/>
              </a:rPr>
              <a:t>να παρουσιαστεί με πολλούς διαφορετικούς τρόπους. Αυτό που είναι σημαντικό είναι να προσδιορίζεται κάθε φορά ποιος από τους τρόπους αυτός είναι ο αποτελεσματικότερος και μπορεί να προωθήσει τη μάθηση. </a:t>
            </a:r>
            <a:endParaRPr lang="el-GR" sz="1600" dirty="0" smtClean="0">
              <a:latin typeface="+mj-lt"/>
            </a:endParaRPr>
          </a:p>
          <a:p>
            <a:pPr algn="just"/>
            <a:endParaRPr lang="el-GR" sz="1600" dirty="0" smtClean="0">
              <a:latin typeface="+mj-lt"/>
            </a:endParaRPr>
          </a:p>
          <a:p>
            <a:pPr algn="ctr"/>
            <a:r>
              <a:rPr lang="el-GR" sz="1600" b="1" dirty="0"/>
              <a:t>Η Αρχή της Εξατομίκευσης (</a:t>
            </a:r>
            <a:r>
              <a:rPr lang="en-US" sz="1600" b="1" dirty="0"/>
              <a:t>Personalization Principle) </a:t>
            </a:r>
            <a:endParaRPr lang="en-US" sz="1600" dirty="0"/>
          </a:p>
          <a:p>
            <a:pPr algn="just"/>
            <a:r>
              <a:rPr lang="el-GR" sz="1600" dirty="0"/>
              <a:t>Το εκπαιδευτικό υλικό απευθύνεται σε </a:t>
            </a:r>
            <a:r>
              <a:rPr lang="el-GR" sz="1600" dirty="0" smtClean="0"/>
              <a:t>μαθητές, γι’ αυτό </a:t>
            </a:r>
            <a:r>
              <a:rPr lang="el-GR" sz="1600" dirty="0"/>
              <a:t>είναι σημαντικό το ίδιο το εκπαιδευτικό υλικό να είναι </a:t>
            </a:r>
            <a:r>
              <a:rPr lang="el-GR" sz="1600" dirty="0" smtClean="0"/>
              <a:t>φιλικό </a:t>
            </a:r>
            <a:r>
              <a:rPr lang="el-GR" sz="1600" dirty="0"/>
              <a:t>και προσιτό. Συχνά απαιτείται η εξατομίκευση της εκπαιδευτικής παρέμβασης, ώστε να δημιουργείται η εντύπωση ότι το εκπαιδευτικό υλικό απευθύνεται προσωπικά στον κάθε </a:t>
            </a:r>
            <a:r>
              <a:rPr lang="el-GR" sz="1600" dirty="0" smtClean="0"/>
              <a:t>μαθητή. </a:t>
            </a:r>
            <a:endParaRPr lang="en-US" sz="1600" dirty="0">
              <a:solidFill>
                <a:srgbClr val="000000"/>
              </a:solidFill>
            </a:endParaRPr>
          </a:p>
          <a:p>
            <a:pPr algn="ctr"/>
            <a:r>
              <a:rPr lang="el-GR" sz="1600" dirty="0"/>
              <a:t>. </a:t>
            </a:r>
            <a:endParaRPr lang="en-US" sz="1600" dirty="0"/>
          </a:p>
          <a:p>
            <a:endParaRPr lang="en-US" sz="1600" dirty="0">
              <a:latin typeface="+mj-lt"/>
            </a:endParaRPr>
          </a:p>
        </p:txBody>
      </p:sp>
    </p:spTree>
    <p:extLst>
      <p:ext uri="{BB962C8B-B14F-4D97-AF65-F5344CB8AC3E}">
        <p14:creationId xmlns:p14="http://schemas.microsoft.com/office/powerpoint/2010/main" val="28094024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19099" y="790575"/>
            <a:ext cx="8162925" cy="4462760"/>
          </a:xfrm>
          <a:prstGeom prst="rect">
            <a:avLst/>
          </a:prstGeom>
        </p:spPr>
        <p:txBody>
          <a:bodyPr wrap="square">
            <a:spAutoFit/>
          </a:bodyPr>
          <a:lstStyle/>
          <a:p>
            <a:pPr algn="ctr"/>
            <a:r>
              <a:rPr lang="el-GR" b="1" dirty="0" smtClean="0"/>
              <a:t>ΠΑΡΑΔΕΙΓΜΑΤΑ</a:t>
            </a:r>
          </a:p>
          <a:p>
            <a:pPr algn="ctr"/>
            <a:endParaRPr lang="el-GR" sz="1600" b="1" dirty="0">
              <a:latin typeface="+mj-lt"/>
            </a:endParaRPr>
          </a:p>
          <a:p>
            <a:pPr algn="just"/>
            <a:r>
              <a:rPr lang="el-GR" dirty="0" smtClean="0"/>
              <a:t>Με βάση </a:t>
            </a:r>
            <a:r>
              <a:rPr lang="el-GR" b="1" dirty="0" smtClean="0"/>
              <a:t>την αρχή της </a:t>
            </a:r>
            <a:r>
              <a:rPr lang="el-GR" b="1" dirty="0" err="1" smtClean="0"/>
              <a:t>πολυμεσικότητας</a:t>
            </a:r>
            <a:r>
              <a:rPr lang="el-GR" b="1" dirty="0" smtClean="0"/>
              <a:t> </a:t>
            </a:r>
            <a:r>
              <a:rPr lang="el-GR" dirty="0"/>
              <a:t>σ</a:t>
            </a:r>
            <a:r>
              <a:rPr lang="el-GR" dirty="0" smtClean="0"/>
              <a:t>κεφτείτε πώς θα μετασχηματίζατε για τους μαθητές σας ένα μαθητικό πρόβλημα, π.χ.:</a:t>
            </a:r>
          </a:p>
          <a:p>
            <a:pPr algn="just"/>
            <a:endParaRPr lang="el-GR" dirty="0"/>
          </a:p>
          <a:p>
            <a:pPr algn="just"/>
            <a:r>
              <a:rPr lang="el-GR" dirty="0" smtClean="0"/>
              <a:t>Α. Το </a:t>
            </a:r>
            <a:r>
              <a:rPr lang="el-GR" dirty="0"/>
              <a:t>μήκος του γηπέδου ποδοσφαίρου είναι 90 μ. Ο Αντρέας </a:t>
            </a:r>
            <a:r>
              <a:rPr lang="el-GR" dirty="0" smtClean="0"/>
              <a:t>στην </a:t>
            </a:r>
            <a:r>
              <a:rPr lang="el-GR" dirty="0"/>
              <a:t>προπόνηση έτρεξε κατά μήκος του γηπέδου 6 φορές και ο Μάριος έτρεξε 8 φορές. Πόσα μέτρα έτρεξε ο Αντρέας και πόσα ο Μάριος; Πόσα περισσότερα έτρεξε ο Μάριος</a:t>
            </a:r>
            <a:r>
              <a:rPr lang="el-GR" dirty="0" smtClean="0"/>
              <a:t>;</a:t>
            </a:r>
          </a:p>
          <a:p>
            <a:pPr algn="just"/>
            <a:endParaRPr lang="el-GR" dirty="0"/>
          </a:p>
          <a:p>
            <a:pPr algn="just"/>
            <a:endParaRPr lang="el-GR" dirty="0" smtClean="0"/>
          </a:p>
          <a:p>
            <a:pPr algn="just"/>
            <a:r>
              <a:rPr lang="el-GR" dirty="0" smtClean="0"/>
              <a:t>Β. </a:t>
            </a:r>
            <a:r>
              <a:rPr lang="en-GB" dirty="0" smtClean="0"/>
              <a:t>H </a:t>
            </a:r>
            <a:r>
              <a:rPr lang="el-GR" dirty="0" smtClean="0"/>
              <a:t>κα Μαρία σήμερα στο βιβλιοπωλείο της πούλησε </a:t>
            </a:r>
            <a:r>
              <a:rPr lang="el-GR" dirty="0"/>
              <a:t>5 βιβλία και 7 παιγνίδια. Το κάθε βιβλίο </a:t>
            </a:r>
            <a:r>
              <a:rPr lang="el-GR" dirty="0" smtClean="0"/>
              <a:t>κοστίζει </a:t>
            </a:r>
            <a:r>
              <a:rPr lang="el-GR" dirty="0"/>
              <a:t>18 ευρώ και το κάθε παιγνίδι </a:t>
            </a:r>
            <a:r>
              <a:rPr lang="el-GR" dirty="0" smtClean="0"/>
              <a:t>στοιχίζει </a:t>
            </a:r>
            <a:r>
              <a:rPr lang="el-GR" dirty="0"/>
              <a:t>27 ευρώ. Πόσα χρήματα συγκέντρωσε συνολικά</a:t>
            </a:r>
            <a:r>
              <a:rPr lang="en-GB" dirty="0"/>
              <a:t>;</a:t>
            </a:r>
            <a:endParaRPr lang="en-US" dirty="0"/>
          </a:p>
          <a:p>
            <a:pPr algn="just"/>
            <a:endParaRPr lang="en-US" b="1" dirty="0"/>
          </a:p>
          <a:p>
            <a:pPr algn="ctr"/>
            <a:endParaRPr lang="en-US" sz="1600" dirty="0">
              <a:latin typeface="+mj-lt"/>
            </a:endParaRPr>
          </a:p>
        </p:txBody>
      </p:sp>
    </p:spTree>
    <p:extLst>
      <p:ext uri="{BB962C8B-B14F-4D97-AF65-F5344CB8AC3E}">
        <p14:creationId xmlns:p14="http://schemas.microsoft.com/office/powerpoint/2010/main" val="30652589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4"/>
          <p:cNvSpPr txBox="1">
            <a:spLocks noChangeArrowheads="1"/>
          </p:cNvSpPr>
          <p:nvPr/>
        </p:nvSpPr>
        <p:spPr bwMode="auto">
          <a:xfrm>
            <a:off x="1876425" y="1336675"/>
            <a:ext cx="371475" cy="3524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 name="Text Box 43"/>
          <p:cNvSpPr txBox="1">
            <a:spLocks noChangeArrowheads="1"/>
          </p:cNvSpPr>
          <p:nvPr/>
        </p:nvSpPr>
        <p:spPr bwMode="auto">
          <a:xfrm>
            <a:off x="1504949" y="973138"/>
            <a:ext cx="371475" cy="3524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 name="Text Box 41"/>
          <p:cNvSpPr txBox="1">
            <a:spLocks noChangeArrowheads="1"/>
          </p:cNvSpPr>
          <p:nvPr/>
        </p:nvSpPr>
        <p:spPr bwMode="auto">
          <a:xfrm>
            <a:off x="1504950" y="1689100"/>
            <a:ext cx="371475" cy="3524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 name="Text Box 40"/>
          <p:cNvSpPr txBox="1">
            <a:spLocks noChangeArrowheads="1"/>
          </p:cNvSpPr>
          <p:nvPr/>
        </p:nvSpPr>
        <p:spPr bwMode="auto">
          <a:xfrm>
            <a:off x="1504950" y="2041525"/>
            <a:ext cx="371475" cy="3524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 name="Text Box 39"/>
          <p:cNvSpPr txBox="1">
            <a:spLocks noChangeArrowheads="1"/>
          </p:cNvSpPr>
          <p:nvPr/>
        </p:nvSpPr>
        <p:spPr bwMode="auto">
          <a:xfrm>
            <a:off x="1504950" y="3098800"/>
            <a:ext cx="371475" cy="3524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 name="Text Box 38"/>
          <p:cNvSpPr txBox="1">
            <a:spLocks noChangeArrowheads="1"/>
          </p:cNvSpPr>
          <p:nvPr/>
        </p:nvSpPr>
        <p:spPr bwMode="auto">
          <a:xfrm>
            <a:off x="1504950" y="2393950"/>
            <a:ext cx="371475" cy="3524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 name="Text Box 37"/>
          <p:cNvSpPr txBox="1">
            <a:spLocks noChangeArrowheads="1"/>
          </p:cNvSpPr>
          <p:nvPr/>
        </p:nvSpPr>
        <p:spPr bwMode="auto">
          <a:xfrm>
            <a:off x="1133475" y="2746375"/>
            <a:ext cx="371475" cy="3524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 name="Text Box 36"/>
          <p:cNvSpPr txBox="1">
            <a:spLocks noChangeArrowheads="1"/>
          </p:cNvSpPr>
          <p:nvPr/>
        </p:nvSpPr>
        <p:spPr bwMode="auto">
          <a:xfrm>
            <a:off x="1876425" y="2746375"/>
            <a:ext cx="371475" cy="3524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 name="Text Box 35"/>
          <p:cNvSpPr txBox="1">
            <a:spLocks noChangeArrowheads="1"/>
          </p:cNvSpPr>
          <p:nvPr/>
        </p:nvSpPr>
        <p:spPr bwMode="auto">
          <a:xfrm>
            <a:off x="762000" y="2041525"/>
            <a:ext cx="371475" cy="3524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 name="Text Box 34"/>
          <p:cNvSpPr txBox="1">
            <a:spLocks noChangeArrowheads="1"/>
          </p:cNvSpPr>
          <p:nvPr/>
        </p:nvSpPr>
        <p:spPr bwMode="auto">
          <a:xfrm>
            <a:off x="390525" y="2041525"/>
            <a:ext cx="371475" cy="3524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 name="Text Box 33"/>
          <p:cNvSpPr txBox="1">
            <a:spLocks noChangeArrowheads="1"/>
          </p:cNvSpPr>
          <p:nvPr/>
        </p:nvSpPr>
        <p:spPr bwMode="auto">
          <a:xfrm>
            <a:off x="3733800" y="1336675"/>
            <a:ext cx="371475" cy="3524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 name="Text Box 32"/>
          <p:cNvSpPr txBox="1">
            <a:spLocks noChangeArrowheads="1"/>
          </p:cNvSpPr>
          <p:nvPr/>
        </p:nvSpPr>
        <p:spPr bwMode="auto">
          <a:xfrm>
            <a:off x="1133475" y="2041525"/>
            <a:ext cx="371475" cy="3524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5" name="Text Box 31"/>
          <p:cNvSpPr txBox="1">
            <a:spLocks noChangeArrowheads="1"/>
          </p:cNvSpPr>
          <p:nvPr/>
        </p:nvSpPr>
        <p:spPr bwMode="auto">
          <a:xfrm>
            <a:off x="2247900" y="1336675"/>
            <a:ext cx="371475" cy="3524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6" name="Text Box 30"/>
          <p:cNvSpPr txBox="1">
            <a:spLocks noChangeArrowheads="1"/>
          </p:cNvSpPr>
          <p:nvPr/>
        </p:nvSpPr>
        <p:spPr bwMode="auto">
          <a:xfrm>
            <a:off x="762000" y="2746375"/>
            <a:ext cx="371475" cy="3524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 name="Text Box 29"/>
          <p:cNvSpPr txBox="1">
            <a:spLocks noChangeArrowheads="1"/>
          </p:cNvSpPr>
          <p:nvPr/>
        </p:nvSpPr>
        <p:spPr bwMode="auto">
          <a:xfrm>
            <a:off x="3362325" y="1336675"/>
            <a:ext cx="371475" cy="3524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 name="Text Box 28"/>
          <p:cNvSpPr txBox="1">
            <a:spLocks noChangeArrowheads="1"/>
          </p:cNvSpPr>
          <p:nvPr/>
        </p:nvSpPr>
        <p:spPr bwMode="auto">
          <a:xfrm>
            <a:off x="2247900" y="2041525"/>
            <a:ext cx="371475" cy="3524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9" name="Text Box 27"/>
          <p:cNvSpPr txBox="1">
            <a:spLocks noChangeArrowheads="1"/>
          </p:cNvSpPr>
          <p:nvPr/>
        </p:nvSpPr>
        <p:spPr bwMode="auto">
          <a:xfrm>
            <a:off x="1876425" y="2041525"/>
            <a:ext cx="371475" cy="3524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0" name="Text Box 26"/>
          <p:cNvSpPr txBox="1">
            <a:spLocks noChangeArrowheads="1"/>
          </p:cNvSpPr>
          <p:nvPr/>
        </p:nvSpPr>
        <p:spPr bwMode="auto">
          <a:xfrm>
            <a:off x="2990850" y="1336675"/>
            <a:ext cx="371475" cy="3524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1" name="Text Box 25"/>
          <p:cNvSpPr txBox="1">
            <a:spLocks noChangeArrowheads="1"/>
          </p:cNvSpPr>
          <p:nvPr/>
        </p:nvSpPr>
        <p:spPr bwMode="auto">
          <a:xfrm>
            <a:off x="2619375" y="1336675"/>
            <a:ext cx="371475" cy="3524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2" name="Text Box 24"/>
          <p:cNvSpPr txBox="1">
            <a:spLocks noChangeArrowheads="1"/>
          </p:cNvSpPr>
          <p:nvPr/>
        </p:nvSpPr>
        <p:spPr bwMode="auto">
          <a:xfrm>
            <a:off x="1133475" y="1325563"/>
            <a:ext cx="371475" cy="3524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3" name="Text Box 23"/>
          <p:cNvSpPr txBox="1">
            <a:spLocks noChangeArrowheads="1"/>
          </p:cNvSpPr>
          <p:nvPr/>
        </p:nvSpPr>
        <p:spPr bwMode="auto">
          <a:xfrm>
            <a:off x="1504950" y="2746375"/>
            <a:ext cx="371475" cy="3524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4" name="Text Box 22"/>
          <p:cNvSpPr txBox="1">
            <a:spLocks noChangeArrowheads="1"/>
          </p:cNvSpPr>
          <p:nvPr/>
        </p:nvSpPr>
        <p:spPr bwMode="auto">
          <a:xfrm>
            <a:off x="2247900" y="2746375"/>
            <a:ext cx="371475" cy="3524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5" name="Text Box 21"/>
          <p:cNvSpPr txBox="1">
            <a:spLocks noChangeArrowheads="1"/>
          </p:cNvSpPr>
          <p:nvPr/>
        </p:nvSpPr>
        <p:spPr bwMode="auto">
          <a:xfrm>
            <a:off x="2619375" y="2746375"/>
            <a:ext cx="371475" cy="3524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6" name="Text Box 20"/>
          <p:cNvSpPr txBox="1">
            <a:spLocks noChangeArrowheads="1"/>
          </p:cNvSpPr>
          <p:nvPr/>
        </p:nvSpPr>
        <p:spPr bwMode="auto">
          <a:xfrm>
            <a:off x="4105275" y="1689100"/>
            <a:ext cx="371475" cy="3524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7" name="Text Box 19"/>
          <p:cNvSpPr txBox="1">
            <a:spLocks noChangeArrowheads="1"/>
          </p:cNvSpPr>
          <p:nvPr/>
        </p:nvSpPr>
        <p:spPr bwMode="auto">
          <a:xfrm>
            <a:off x="4105275" y="417511"/>
            <a:ext cx="371475" cy="56673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8" name="Text Box 46"/>
          <p:cNvSpPr txBox="1">
            <a:spLocks noChangeArrowheads="1"/>
          </p:cNvSpPr>
          <p:nvPr/>
        </p:nvSpPr>
        <p:spPr bwMode="auto">
          <a:xfrm>
            <a:off x="4105275" y="704850"/>
            <a:ext cx="371475" cy="3524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9" name="Text Box 18"/>
          <p:cNvSpPr txBox="1">
            <a:spLocks noChangeArrowheads="1"/>
          </p:cNvSpPr>
          <p:nvPr/>
        </p:nvSpPr>
        <p:spPr bwMode="auto">
          <a:xfrm>
            <a:off x="4105275" y="973138"/>
            <a:ext cx="371475" cy="3524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0" name="Text Box 17"/>
          <p:cNvSpPr txBox="1">
            <a:spLocks noChangeArrowheads="1"/>
          </p:cNvSpPr>
          <p:nvPr/>
        </p:nvSpPr>
        <p:spPr bwMode="auto">
          <a:xfrm>
            <a:off x="4105275" y="2041525"/>
            <a:ext cx="371475" cy="3524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 name="Text Box 16"/>
          <p:cNvSpPr txBox="1">
            <a:spLocks noChangeArrowheads="1"/>
          </p:cNvSpPr>
          <p:nvPr/>
        </p:nvSpPr>
        <p:spPr bwMode="auto">
          <a:xfrm>
            <a:off x="3733800" y="2393950"/>
            <a:ext cx="371475" cy="3524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120" name="Text Box 15"/>
          <p:cNvSpPr txBox="1">
            <a:spLocks noChangeArrowheads="1"/>
          </p:cNvSpPr>
          <p:nvPr/>
        </p:nvSpPr>
        <p:spPr bwMode="auto">
          <a:xfrm>
            <a:off x="4476750" y="2393950"/>
            <a:ext cx="371475" cy="3524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125" name="Text Box 14"/>
          <p:cNvSpPr txBox="1">
            <a:spLocks noChangeArrowheads="1"/>
          </p:cNvSpPr>
          <p:nvPr/>
        </p:nvSpPr>
        <p:spPr bwMode="auto">
          <a:xfrm>
            <a:off x="4105275" y="2393950"/>
            <a:ext cx="371475" cy="3524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126" name="Text Box 13"/>
          <p:cNvSpPr txBox="1">
            <a:spLocks noChangeArrowheads="1"/>
          </p:cNvSpPr>
          <p:nvPr/>
        </p:nvSpPr>
        <p:spPr bwMode="auto">
          <a:xfrm>
            <a:off x="5591175" y="2393950"/>
            <a:ext cx="371475" cy="3524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127" name="Text Box 12"/>
          <p:cNvSpPr txBox="1">
            <a:spLocks noChangeArrowheads="1"/>
          </p:cNvSpPr>
          <p:nvPr/>
        </p:nvSpPr>
        <p:spPr bwMode="auto">
          <a:xfrm>
            <a:off x="4848225" y="2393950"/>
            <a:ext cx="371475" cy="3524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128" name="Text Box 11"/>
          <p:cNvSpPr txBox="1">
            <a:spLocks noChangeArrowheads="1"/>
          </p:cNvSpPr>
          <p:nvPr/>
        </p:nvSpPr>
        <p:spPr bwMode="auto">
          <a:xfrm>
            <a:off x="5219700" y="2393950"/>
            <a:ext cx="371475" cy="3524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129" name="Text Box 10"/>
          <p:cNvSpPr txBox="1">
            <a:spLocks noChangeArrowheads="1"/>
          </p:cNvSpPr>
          <p:nvPr/>
        </p:nvSpPr>
        <p:spPr bwMode="auto">
          <a:xfrm>
            <a:off x="1504950" y="620713"/>
            <a:ext cx="371475" cy="3524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l-GR" altLang="en-US" sz="1800" b="0" i="0" u="none" strike="noStrike" cap="none" normalizeH="0" baseline="0" smtClean="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1</a:t>
            </a:r>
            <a:endParaRPr kumimoji="0" lang="el-GR" altLang="en-US" sz="1800" b="0" i="0" u="none" strike="noStrike" cap="none" normalizeH="0" baseline="0" smtClean="0">
              <a:ln>
                <a:noFill/>
              </a:ln>
              <a:solidFill>
                <a:schemeClr val="tx1"/>
              </a:solidFill>
              <a:effectLst/>
              <a:latin typeface="Arial" panose="020B0604020202020204" pitchFamily="34" charset="0"/>
            </a:endParaRPr>
          </a:p>
        </p:txBody>
      </p:sp>
      <p:sp>
        <p:nvSpPr>
          <p:cNvPr id="5130" name="Text Box 9"/>
          <p:cNvSpPr txBox="1">
            <a:spLocks noChangeArrowheads="1"/>
          </p:cNvSpPr>
          <p:nvPr/>
        </p:nvSpPr>
        <p:spPr bwMode="auto">
          <a:xfrm>
            <a:off x="728662" y="1319213"/>
            <a:ext cx="371475" cy="3524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l-GR" altLang="en-US" sz="1800" b="0" i="0" u="none" strike="noStrike" cap="none" normalizeH="0" baseline="0" smtClean="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2</a:t>
            </a:r>
            <a:endParaRPr kumimoji="0" lang="el-GR" altLang="en-US" sz="1800" b="0" i="0" u="none" strike="noStrike" cap="none" normalizeH="0" baseline="0" smtClean="0">
              <a:ln>
                <a:noFill/>
              </a:ln>
              <a:solidFill>
                <a:schemeClr val="tx1"/>
              </a:solidFill>
              <a:effectLst/>
              <a:latin typeface="Arial" panose="020B0604020202020204" pitchFamily="34" charset="0"/>
            </a:endParaRPr>
          </a:p>
        </p:txBody>
      </p:sp>
      <p:sp>
        <p:nvSpPr>
          <p:cNvPr id="5131" name="Text Box 8"/>
          <p:cNvSpPr txBox="1">
            <a:spLocks noChangeArrowheads="1"/>
          </p:cNvSpPr>
          <p:nvPr/>
        </p:nvSpPr>
        <p:spPr bwMode="auto">
          <a:xfrm rot="10800000" flipV="1">
            <a:off x="495301" y="2754313"/>
            <a:ext cx="233362" cy="3698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l-GR" altLang="en-US" sz="1800" b="0" i="0" u="none" strike="noStrike" cap="none" normalizeH="0" baseline="0" dirty="0" smtClean="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4</a:t>
            </a:r>
            <a:endParaRPr kumimoji="0" lang="el-GR"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5132" name="Text Box 7"/>
          <p:cNvSpPr txBox="1">
            <a:spLocks noChangeArrowheads="1"/>
          </p:cNvSpPr>
          <p:nvPr/>
        </p:nvSpPr>
        <p:spPr bwMode="auto">
          <a:xfrm>
            <a:off x="-38100" y="2041525"/>
            <a:ext cx="371475" cy="3524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l-GR" altLang="en-US" sz="1800" b="0" i="0" u="none" strike="noStrike" cap="none" normalizeH="0" baseline="0" smtClean="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3</a:t>
            </a:r>
            <a:endParaRPr kumimoji="0" lang="el-GR" altLang="en-US" sz="1800" b="0" i="0" u="none" strike="noStrike" cap="none" normalizeH="0" baseline="0" smtClean="0">
              <a:ln>
                <a:noFill/>
              </a:ln>
              <a:solidFill>
                <a:schemeClr val="tx1"/>
              </a:solidFill>
              <a:effectLst/>
              <a:latin typeface="Arial" panose="020B0604020202020204" pitchFamily="34" charset="0"/>
            </a:endParaRPr>
          </a:p>
        </p:txBody>
      </p:sp>
      <p:sp>
        <p:nvSpPr>
          <p:cNvPr id="5133" name="Text Box 6"/>
          <p:cNvSpPr txBox="1">
            <a:spLocks noChangeArrowheads="1"/>
          </p:cNvSpPr>
          <p:nvPr/>
        </p:nvSpPr>
        <p:spPr bwMode="auto">
          <a:xfrm>
            <a:off x="3314700" y="2393950"/>
            <a:ext cx="371475" cy="3714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l-GR" altLang="en-US" sz="1800" b="0" i="0" u="none" strike="noStrike" cap="none" normalizeH="0" baseline="0" dirty="0" smtClean="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6</a:t>
            </a:r>
            <a:endParaRPr kumimoji="0" lang="el-GR"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5134" name="Text Box 45"/>
          <p:cNvSpPr txBox="1">
            <a:spLocks noChangeArrowheads="1"/>
          </p:cNvSpPr>
          <p:nvPr/>
        </p:nvSpPr>
        <p:spPr bwMode="auto">
          <a:xfrm>
            <a:off x="5086350" y="3451225"/>
            <a:ext cx="2276475" cy="2923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l-GR" altLang="en-US" sz="1300" b="0" i="0" u="none" strike="noStrike" cap="none" normalizeH="0" baseline="0" dirty="0" smtClean="0">
                <a:ln>
                  <a:noFill/>
                </a:ln>
                <a:solidFill>
                  <a:srgbClr val="0000FF"/>
                </a:solidFill>
                <a:effectLst/>
                <a:latin typeface="Arial" panose="020B0604020202020204" pitchFamily="34" charset="0"/>
                <a:ea typeface="Calibri" panose="020F0502020204030204" pitchFamily="34" charset="0"/>
                <a:cs typeface="Arial" panose="020B0604020202020204" pitchFamily="34" charset="0"/>
              </a:rPr>
              <a:t>  </a:t>
            </a:r>
            <a:endParaRPr kumimoji="0" lang="el-GR"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5135" name="Text Box 5"/>
          <p:cNvSpPr txBox="1">
            <a:spLocks noChangeArrowheads="1"/>
          </p:cNvSpPr>
          <p:nvPr/>
        </p:nvSpPr>
        <p:spPr bwMode="auto">
          <a:xfrm>
            <a:off x="4105275" y="1336675"/>
            <a:ext cx="371475" cy="3524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136" name="Rectangle 47"/>
          <p:cNvSpPr>
            <a:spLocks noChangeArrowheads="1"/>
          </p:cNvSpPr>
          <p:nvPr/>
        </p:nvSpPr>
        <p:spPr bwMode="auto">
          <a:xfrm>
            <a:off x="3733800" y="358134"/>
            <a:ext cx="3714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l-GR" dirty="0">
                <a:latin typeface="Arial" panose="020B0604020202020204" pitchFamily="34" charset="0"/>
              </a:rPr>
              <a:t>5</a:t>
            </a:r>
            <a:endParaRPr lang="en-US" dirty="0"/>
          </a:p>
        </p:txBody>
      </p:sp>
      <p:sp>
        <p:nvSpPr>
          <p:cNvPr id="5137" name="Rectangle 48"/>
          <p:cNvSpPr>
            <a:spLocks noChangeArrowheads="1"/>
          </p:cNvSpPr>
          <p:nvPr/>
        </p:nvSpPr>
        <p:spPr bwMode="auto">
          <a:xfrm>
            <a:off x="266700" y="4288706"/>
            <a:ext cx="8732289"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l-GR" altLang="en-US" sz="1600" b="0" i="0" u="none" strike="noStrike" cap="none" normalizeH="0" baseline="0" dirty="0" smtClean="0">
                <a:ln>
                  <a:noFill/>
                </a:ln>
                <a:solidFill>
                  <a:schemeClr val="tx1"/>
                </a:solidFill>
                <a:effectLst/>
                <a:latin typeface="Arial" panose="020B0604020202020204" pitchFamily="34" charset="0"/>
              </a:rPr>
              <a:t>Με βάση </a:t>
            </a:r>
            <a:r>
              <a:rPr kumimoji="0" lang="el-GR" altLang="en-US" sz="1600" b="1" i="0" u="none" strike="noStrike" cap="none" normalizeH="0" baseline="0" dirty="0" smtClean="0">
                <a:ln>
                  <a:noFill/>
                </a:ln>
                <a:solidFill>
                  <a:schemeClr val="tx1"/>
                </a:solidFill>
                <a:effectLst/>
                <a:latin typeface="Arial" panose="020B0604020202020204" pitchFamily="34" charset="0"/>
              </a:rPr>
              <a:t>την αρχή της </a:t>
            </a:r>
            <a:r>
              <a:rPr kumimoji="0" lang="el-GR" altLang="en-US" sz="1600" b="1" i="0" u="none" strike="noStrike" cap="none" normalizeH="0" baseline="0" dirty="0" err="1" smtClean="0">
                <a:ln>
                  <a:noFill/>
                </a:ln>
                <a:solidFill>
                  <a:schemeClr val="tx1"/>
                </a:solidFill>
                <a:effectLst/>
                <a:latin typeface="Arial" panose="020B0604020202020204" pitchFamily="34" charset="0"/>
              </a:rPr>
              <a:t>τροπικότητας</a:t>
            </a:r>
            <a:r>
              <a:rPr kumimoji="0" lang="el-GR" altLang="en-US" sz="1600" b="1" i="0" u="none" strike="noStrike" cap="none" normalizeH="0" baseline="0" dirty="0" smtClean="0">
                <a:ln>
                  <a:noFill/>
                </a:ln>
                <a:solidFill>
                  <a:schemeClr val="tx1"/>
                </a:solidFill>
                <a:effectLst/>
                <a:latin typeface="Arial" panose="020B0604020202020204" pitchFamily="34" charset="0"/>
              </a:rPr>
              <a:t> </a:t>
            </a:r>
            <a:r>
              <a:rPr kumimoji="0" lang="el-GR" altLang="en-US" sz="1600" b="0" i="0" u="none" strike="noStrike" cap="none" normalizeH="0" baseline="0" dirty="0" smtClean="0">
                <a:ln>
                  <a:noFill/>
                </a:ln>
                <a:solidFill>
                  <a:schemeClr val="tx1"/>
                </a:solidFill>
                <a:effectLst/>
                <a:latin typeface="Arial" panose="020B0604020202020204" pitchFamily="34" charset="0"/>
              </a:rPr>
              <a:t>δημιουργήστε ένα σταυρόλεξο ή μια άσκηση αντιστοίχισης,</a:t>
            </a:r>
            <a:r>
              <a:rPr kumimoji="0" lang="el-GR" altLang="en-US" sz="1600" b="0" i="0" u="none" strike="noStrike" cap="none" normalizeH="0" dirty="0" smtClean="0">
                <a:ln>
                  <a:noFill/>
                </a:ln>
                <a:solidFill>
                  <a:schemeClr val="tx1"/>
                </a:solidFill>
                <a:effectLst/>
                <a:latin typeface="Arial" panose="020B0604020202020204" pitchFamily="34" charset="0"/>
              </a:rPr>
              <a:t> όπου 1. μαχ</a:t>
            </a:r>
            <a:r>
              <a:rPr kumimoji="0" lang="el-GR" altLang="en-US" sz="1600" b="0" i="0" u="none" strike="noStrike" cap="none" normalizeH="0" dirty="0" smtClean="0">
                <a:ln>
                  <a:noFill/>
                </a:ln>
                <a:solidFill>
                  <a:srgbClr val="FF0000"/>
                </a:solidFill>
                <a:effectLst/>
                <a:latin typeface="Arial" panose="020B0604020202020204" pitchFamily="34" charset="0"/>
              </a:rPr>
              <a:t>αί</a:t>
            </a:r>
            <a:r>
              <a:rPr kumimoji="0" lang="el-GR" altLang="en-US" sz="1600" b="0" i="0" u="none" strike="noStrike" cap="none" normalizeH="0" dirty="0" smtClean="0">
                <a:ln>
                  <a:noFill/>
                </a:ln>
                <a:solidFill>
                  <a:schemeClr val="tx1"/>
                </a:solidFill>
                <a:effectLst/>
                <a:latin typeface="Arial" panose="020B0604020202020204" pitchFamily="34" charset="0"/>
              </a:rPr>
              <a:t>ρι, 2. π</a:t>
            </a:r>
            <a:r>
              <a:rPr kumimoji="0" lang="el-GR" altLang="en-US" sz="1600" b="0" i="0" u="none" strike="noStrike" cap="none" normalizeH="0" dirty="0" smtClean="0">
                <a:ln>
                  <a:noFill/>
                </a:ln>
                <a:solidFill>
                  <a:srgbClr val="FF0000"/>
                </a:solidFill>
                <a:effectLst/>
                <a:latin typeface="Arial" panose="020B0604020202020204" pitchFamily="34" charset="0"/>
              </a:rPr>
              <a:t>αι</a:t>
            </a:r>
            <a:r>
              <a:rPr kumimoji="0" lang="el-GR" altLang="en-US" sz="1600" b="0" i="0" u="none" strike="noStrike" cap="none" normalizeH="0" dirty="0" smtClean="0">
                <a:ln>
                  <a:noFill/>
                </a:ln>
                <a:solidFill>
                  <a:schemeClr val="tx1"/>
                </a:solidFill>
                <a:effectLst/>
                <a:latin typeface="Arial" panose="020B0604020202020204" pitchFamily="34" charset="0"/>
              </a:rPr>
              <a:t>χνίδια, 3.σημ</a:t>
            </a:r>
            <a:r>
              <a:rPr kumimoji="0" lang="el-GR" altLang="en-US" sz="1600" b="0" i="0" u="none" strike="noStrike" cap="none" normalizeH="0" dirty="0" smtClean="0">
                <a:ln>
                  <a:noFill/>
                </a:ln>
                <a:solidFill>
                  <a:srgbClr val="FF0000"/>
                </a:solidFill>
                <a:effectLst/>
                <a:latin typeface="Arial" panose="020B0604020202020204" pitchFamily="34" charset="0"/>
              </a:rPr>
              <a:t>αί</a:t>
            </a:r>
            <a:r>
              <a:rPr kumimoji="0" lang="el-GR" altLang="en-US" sz="1600" b="0" i="0" u="none" strike="noStrike" cap="none" normalizeH="0" dirty="0" smtClean="0">
                <a:ln>
                  <a:noFill/>
                </a:ln>
                <a:solidFill>
                  <a:schemeClr val="tx1"/>
                </a:solidFill>
                <a:effectLst/>
                <a:latin typeface="Arial" panose="020B0604020202020204" pitchFamily="34" charset="0"/>
              </a:rPr>
              <a:t>α, 4. κερ</a:t>
            </a:r>
            <a:r>
              <a:rPr kumimoji="0" lang="el-GR" altLang="en-US" sz="1600" b="0" i="0" u="none" strike="noStrike" cap="none" normalizeH="0" dirty="0" smtClean="0">
                <a:ln>
                  <a:noFill/>
                </a:ln>
                <a:solidFill>
                  <a:srgbClr val="FF0000"/>
                </a:solidFill>
                <a:effectLst/>
                <a:latin typeface="Arial" panose="020B0604020202020204" pitchFamily="34" charset="0"/>
              </a:rPr>
              <a:t>αί</a:t>
            </a:r>
            <a:r>
              <a:rPr kumimoji="0" lang="el-GR" altLang="en-US" sz="1600" b="0" i="0" u="none" strike="noStrike" cap="none" normalizeH="0" dirty="0" smtClean="0">
                <a:ln>
                  <a:noFill/>
                </a:ln>
                <a:solidFill>
                  <a:schemeClr val="tx1"/>
                </a:solidFill>
                <a:effectLst/>
                <a:latin typeface="Arial" panose="020B0604020202020204" pitchFamily="34" charset="0"/>
              </a:rPr>
              <a:t>α, 5. γυν</a:t>
            </a:r>
            <a:r>
              <a:rPr kumimoji="0" lang="el-GR" altLang="en-US" sz="1600" b="0" i="0" u="none" strike="noStrike" cap="none" normalizeH="0" dirty="0" smtClean="0">
                <a:ln>
                  <a:noFill/>
                </a:ln>
                <a:solidFill>
                  <a:srgbClr val="FF0000"/>
                </a:solidFill>
                <a:effectLst/>
                <a:latin typeface="Arial" panose="020B0604020202020204" pitchFamily="34" charset="0"/>
              </a:rPr>
              <a:t>αί</a:t>
            </a:r>
            <a:r>
              <a:rPr kumimoji="0" lang="el-GR" altLang="en-US" sz="1600" b="0" i="0" u="none" strike="noStrike" cap="none" normalizeH="0" dirty="0" smtClean="0">
                <a:ln>
                  <a:noFill/>
                </a:ln>
                <a:solidFill>
                  <a:schemeClr val="tx1"/>
                </a:solidFill>
                <a:effectLst/>
                <a:latin typeface="Arial" panose="020B0604020202020204" pitchFamily="34" charset="0"/>
              </a:rPr>
              <a:t>κα, 6. τ</a:t>
            </a:r>
            <a:r>
              <a:rPr kumimoji="0" lang="el-GR" altLang="en-US" sz="1600" b="0" i="0" u="none" strike="noStrike" cap="none" normalizeH="0" dirty="0" smtClean="0">
                <a:ln>
                  <a:noFill/>
                </a:ln>
                <a:solidFill>
                  <a:srgbClr val="FF0000"/>
                </a:solidFill>
                <a:effectLst/>
                <a:latin typeface="Arial" panose="020B0604020202020204" pitchFamily="34" charset="0"/>
              </a:rPr>
              <a:t>αι</a:t>
            </a:r>
            <a:r>
              <a:rPr kumimoji="0" lang="el-GR" altLang="en-US" sz="1600" b="0" i="0" u="none" strike="noStrike" cap="none" normalizeH="0" dirty="0" smtClean="0">
                <a:ln>
                  <a:noFill/>
                </a:ln>
                <a:solidFill>
                  <a:schemeClr val="tx1"/>
                </a:solidFill>
                <a:effectLst/>
                <a:latin typeface="Arial" panose="020B0604020202020204" pitchFamily="34" charset="0"/>
              </a:rPr>
              <a:t>ν</a:t>
            </a:r>
            <a:r>
              <a:rPr lang="el-GR" altLang="en-US" sz="1600" dirty="0" smtClean="0">
                <a:latin typeface="Arial" panose="020B0604020202020204" pitchFamily="34" charset="0"/>
              </a:rPr>
              <a:t>ία</a:t>
            </a:r>
            <a:endParaRPr kumimoji="0" lang="en-US" altLang="en-US" sz="80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5138" name="Rectangle 89"/>
          <p:cNvSpPr>
            <a:spLocks noChangeArrowheads="1"/>
          </p:cNvSpPr>
          <p:nvPr/>
        </p:nvSpPr>
        <p:spPr bwMode="auto">
          <a:xfrm>
            <a:off x="152400" y="1158731"/>
            <a:ext cx="835485" cy="292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l-GR" altLang="en-US" sz="1300" b="0" i="0" u="none" strike="noStrike" cap="none" normalizeH="0" baseline="0" dirty="0" smtClean="0">
                <a:ln>
                  <a:noFill/>
                </a:ln>
                <a:solidFill>
                  <a:srgbClr val="0000FF"/>
                </a:solidFill>
                <a:effectLst/>
                <a:latin typeface="Arial" panose="020B0604020202020204" pitchFamily="34" charset="0"/>
                <a:ea typeface="Calibri" panose="020F0502020204030204" pitchFamily="34" charset="0"/>
                <a:cs typeface="Arial" panose="020B0604020202020204" pitchFamily="34" charset="0"/>
              </a:rPr>
              <a:t>              </a:t>
            </a:r>
            <a:endParaRPr kumimoji="0" lang="el-GR"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5139" name="Rectangle 90"/>
          <p:cNvSpPr>
            <a:spLocks noChangeArrowheads="1"/>
          </p:cNvSpPr>
          <p:nvPr/>
        </p:nvSpPr>
        <p:spPr bwMode="auto">
          <a:xfrm>
            <a:off x="152400" y="2092181"/>
            <a:ext cx="510076" cy="292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l-GR" altLang="en-US" sz="1300" b="0" i="0" u="none" strike="noStrike" cap="none" normalizeH="0" baseline="0" dirty="0" smtClean="0">
                <a:ln>
                  <a:noFill/>
                </a:ln>
                <a:solidFill>
                  <a:srgbClr val="0000FF"/>
                </a:solidFill>
                <a:effectLst/>
                <a:latin typeface="Arial" panose="020B0604020202020204" pitchFamily="34" charset="0"/>
                <a:ea typeface="Calibri" panose="020F0502020204030204" pitchFamily="34" charset="0"/>
                <a:cs typeface="Arial" panose="020B0604020202020204" pitchFamily="34" charset="0"/>
              </a:rPr>
              <a:t>       </a:t>
            </a:r>
            <a:endParaRPr kumimoji="0" lang="el-GR"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5141" name="Rectangle 92"/>
          <p:cNvSpPr>
            <a:spLocks noChangeArrowheads="1"/>
          </p:cNvSpPr>
          <p:nvPr/>
        </p:nvSpPr>
        <p:spPr bwMode="auto">
          <a:xfrm>
            <a:off x="152400" y="4181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142" name="Rectangle 93"/>
          <p:cNvSpPr>
            <a:spLocks noChangeArrowheads="1"/>
          </p:cNvSpPr>
          <p:nvPr/>
        </p:nvSpPr>
        <p:spPr bwMode="auto">
          <a:xfrm>
            <a:off x="7439025" y="495141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8778000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Νηπιαγωγείο και Προδημοτική – Reoulita"/>
          <p:cNvPicPr/>
          <p:nvPr/>
        </p:nvPicPr>
        <p:blipFill>
          <a:blip r:embed="rId2">
            <a:extLst>
              <a:ext uri="{28A0092B-C50C-407E-A947-70E740481C1C}">
                <a14:useLocalDpi xmlns:a14="http://schemas.microsoft.com/office/drawing/2010/main" val="0"/>
              </a:ext>
            </a:extLst>
          </a:blip>
          <a:srcRect/>
          <a:stretch>
            <a:fillRect/>
          </a:stretch>
        </p:blipFill>
        <p:spPr bwMode="auto">
          <a:xfrm>
            <a:off x="219076" y="581026"/>
            <a:ext cx="5886450" cy="4457700"/>
          </a:xfrm>
          <a:prstGeom prst="rect">
            <a:avLst/>
          </a:prstGeom>
          <a:noFill/>
          <a:ln>
            <a:noFill/>
          </a:ln>
        </p:spPr>
      </p:pic>
      <p:sp>
        <p:nvSpPr>
          <p:cNvPr id="3" name="Rectangle 2"/>
          <p:cNvSpPr/>
          <p:nvPr/>
        </p:nvSpPr>
        <p:spPr>
          <a:xfrm>
            <a:off x="6429375" y="857250"/>
            <a:ext cx="2190750" cy="2585323"/>
          </a:xfrm>
          <a:prstGeom prst="rect">
            <a:avLst/>
          </a:prstGeom>
        </p:spPr>
        <p:txBody>
          <a:bodyPr wrap="square">
            <a:spAutoFit/>
          </a:bodyPr>
          <a:lstStyle/>
          <a:p>
            <a:pPr algn="r"/>
            <a:r>
              <a:rPr lang="el-GR" dirty="0"/>
              <a:t>Με βάση </a:t>
            </a:r>
            <a:r>
              <a:rPr lang="el-GR" b="1" dirty="0"/>
              <a:t>την αρχή </a:t>
            </a:r>
            <a:r>
              <a:rPr lang="el-GR" b="1" dirty="0" smtClean="0"/>
              <a:t>της εξατομίκευσης </a:t>
            </a:r>
            <a:r>
              <a:rPr lang="el-GR" dirty="0" smtClean="0"/>
              <a:t>πώς </a:t>
            </a:r>
            <a:r>
              <a:rPr lang="el-GR" dirty="0"/>
              <a:t>θα μετασχηματίζατε για </a:t>
            </a:r>
            <a:r>
              <a:rPr lang="el-GR" dirty="0" smtClean="0"/>
              <a:t>έναν συγκεκριμένο  μαθητή </a:t>
            </a:r>
            <a:r>
              <a:rPr lang="el-GR" dirty="0"/>
              <a:t>σας </a:t>
            </a:r>
            <a:r>
              <a:rPr lang="el-GR" dirty="0" smtClean="0"/>
              <a:t>τις εικόνες του πλαισίου;</a:t>
            </a:r>
            <a:endParaRPr lang="en-US" dirty="0"/>
          </a:p>
        </p:txBody>
      </p:sp>
    </p:spTree>
    <p:extLst>
      <p:ext uri="{BB962C8B-B14F-4D97-AF65-F5344CB8AC3E}">
        <p14:creationId xmlns:p14="http://schemas.microsoft.com/office/powerpoint/2010/main" val="11609717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1" y="651641"/>
            <a:ext cx="8502868" cy="4247317"/>
          </a:xfrm>
          <a:prstGeom prst="rect">
            <a:avLst/>
          </a:prstGeom>
        </p:spPr>
        <p:txBody>
          <a:bodyPr wrap="square">
            <a:spAutoFit/>
          </a:bodyPr>
          <a:lstStyle/>
          <a:p>
            <a:pPr algn="ctr"/>
            <a:r>
              <a:rPr lang="el-GR" b="1" dirty="0"/>
              <a:t>ΒΑΣΙΚΕΣ </a:t>
            </a:r>
            <a:r>
              <a:rPr lang="el-GR" b="1" dirty="0" smtClean="0"/>
              <a:t>ΠΑΡΑΔΟΧΕΣ </a:t>
            </a:r>
            <a:r>
              <a:rPr lang="el-GR" b="1" dirty="0"/>
              <a:t>ΣΤΗ ΔΙΔΑΣΚΑΛΙΑ</a:t>
            </a:r>
            <a:r>
              <a:rPr lang="el-GR" b="1" dirty="0" smtClean="0"/>
              <a:t> (ΙΙ)</a:t>
            </a:r>
            <a:endParaRPr lang="el-GR" b="1" dirty="0"/>
          </a:p>
          <a:p>
            <a:pPr algn="just"/>
            <a:endParaRPr lang="el-GR" dirty="0" smtClean="0"/>
          </a:p>
          <a:p>
            <a:pPr marL="285750" indent="-285750" algn="just">
              <a:buFont typeface="Arial" panose="020B0604020202020204" pitchFamily="34" charset="0"/>
              <a:buChar char="•"/>
            </a:pPr>
            <a:r>
              <a:rPr lang="el-GR" dirty="0" smtClean="0"/>
              <a:t>Οι Νέες </a:t>
            </a:r>
            <a:r>
              <a:rPr lang="el-GR" dirty="0"/>
              <a:t>Τεχνολογίες μπορούν να συμβάλουν στη διαμόρφωση ανοικτών ή τουλάχιστον ευέλικτων περιβαλλόντων μάθησης, ώστε οι μαθητές να εργάζονται </a:t>
            </a:r>
            <a:r>
              <a:rPr lang="el-GR" dirty="0" smtClean="0"/>
              <a:t>αυτορρυθμιζόμενοι </a:t>
            </a:r>
            <a:r>
              <a:rPr lang="el-GR" dirty="0"/>
              <a:t>και να μαθαίνουν ανάλογα με την κλήση τους (μαθησιακά στυλ, μορφωτικές επιλογές</a:t>
            </a:r>
            <a:r>
              <a:rPr lang="el-GR" dirty="0" smtClean="0"/>
              <a:t>) ή/και τις ικανότητές τους. </a:t>
            </a:r>
          </a:p>
          <a:p>
            <a:pPr marL="285750" indent="-285750" algn="just">
              <a:buFont typeface="Arial" panose="020B0604020202020204" pitchFamily="34" charset="0"/>
              <a:buChar char="•"/>
            </a:pPr>
            <a:endParaRPr lang="el-GR" dirty="0"/>
          </a:p>
          <a:p>
            <a:pPr marL="285750" indent="-285750" algn="just">
              <a:buFont typeface="Arial" panose="020B0604020202020204" pitchFamily="34" charset="0"/>
              <a:buChar char="•"/>
            </a:pPr>
            <a:r>
              <a:rPr lang="el-GR" dirty="0" smtClean="0"/>
              <a:t>Σήμερα η αξιοποίηση </a:t>
            </a:r>
            <a:r>
              <a:rPr lang="el-GR" dirty="0"/>
              <a:t>των ψηφιακών </a:t>
            </a:r>
            <a:r>
              <a:rPr lang="el-GR" dirty="0" smtClean="0"/>
              <a:t>μέσων μάς δίνει τη δυνατότητα να μειώσουμε τη </a:t>
            </a:r>
            <a:r>
              <a:rPr lang="el-GR" dirty="0" err="1" smtClean="0"/>
              <a:t>χωροχρονική</a:t>
            </a:r>
            <a:r>
              <a:rPr lang="el-GR" dirty="0" smtClean="0"/>
              <a:t> απόσταση εκπαιδευτικών μαθητών μέσα </a:t>
            </a:r>
            <a:r>
              <a:rPr lang="el-GR" dirty="0"/>
              <a:t>από σύγχρονα </a:t>
            </a:r>
            <a:r>
              <a:rPr lang="el-GR" dirty="0" smtClean="0"/>
              <a:t>και </a:t>
            </a:r>
            <a:r>
              <a:rPr lang="el-GR" dirty="0" err="1" smtClean="0"/>
              <a:t>διαδραστικά</a:t>
            </a:r>
            <a:r>
              <a:rPr lang="el-GR" dirty="0" smtClean="0"/>
              <a:t> ηλεκτρονικά περιβάλλοντα. </a:t>
            </a:r>
          </a:p>
          <a:p>
            <a:pPr marL="285750" indent="-285750" algn="just">
              <a:buFont typeface="Arial" panose="020B0604020202020204" pitchFamily="34" charset="0"/>
              <a:buChar char="•"/>
            </a:pPr>
            <a:endParaRPr lang="el-GR" dirty="0"/>
          </a:p>
          <a:p>
            <a:pPr marL="285750" indent="-285750" algn="just">
              <a:buFont typeface="Arial" panose="020B0604020202020204" pitchFamily="34" charset="0"/>
              <a:buChar char="•"/>
            </a:pPr>
            <a:r>
              <a:rPr lang="el-GR" dirty="0" smtClean="0"/>
              <a:t>Δεν πρέπει όμως να ξεχνούμε ότι τόσο σε συμβατικά όσο και ψηφιακά περιβάλλοντα μάθησης μπορεί να δημιουργηθεί κοινωνική</a:t>
            </a:r>
            <a:r>
              <a:rPr lang="el-GR" dirty="0"/>
              <a:t>, </a:t>
            </a:r>
            <a:r>
              <a:rPr lang="el-GR" dirty="0" smtClean="0"/>
              <a:t>ψυχολογική </a:t>
            </a:r>
            <a:r>
              <a:rPr lang="el-GR" dirty="0"/>
              <a:t>και </a:t>
            </a:r>
            <a:r>
              <a:rPr lang="el-GR" dirty="0" smtClean="0"/>
              <a:t>επικοινωνιακή απόσταση… </a:t>
            </a:r>
            <a:r>
              <a:rPr lang="el-GR" dirty="0"/>
              <a:t>	</a:t>
            </a:r>
          </a:p>
          <a:p>
            <a:pPr marL="285750" indent="-285750" algn="just">
              <a:buFont typeface="Arial" panose="020B0604020202020204" pitchFamily="34" charset="0"/>
              <a:buChar char="•"/>
            </a:pPr>
            <a:endParaRPr lang="el-GR" dirty="0"/>
          </a:p>
        </p:txBody>
      </p:sp>
    </p:spTree>
    <p:extLst>
      <p:ext uri="{BB962C8B-B14F-4D97-AF65-F5344CB8AC3E}">
        <p14:creationId xmlns:p14="http://schemas.microsoft.com/office/powerpoint/2010/main" val="1229940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 "/>
          <p:cNvPicPr/>
          <p:nvPr/>
        </p:nvPicPr>
        <p:blipFill>
          <a:blip r:embed="rId2">
            <a:extLst>
              <a:ext uri="{28A0092B-C50C-407E-A947-70E740481C1C}">
                <a14:useLocalDpi xmlns:a14="http://schemas.microsoft.com/office/drawing/2010/main" val="0"/>
              </a:ext>
            </a:extLst>
          </a:blip>
          <a:srcRect/>
          <a:stretch>
            <a:fillRect/>
          </a:stretch>
        </p:blipFill>
        <p:spPr bwMode="auto">
          <a:xfrm>
            <a:off x="247651" y="723901"/>
            <a:ext cx="5353049" cy="4133850"/>
          </a:xfrm>
          <a:prstGeom prst="rect">
            <a:avLst/>
          </a:prstGeom>
          <a:noFill/>
          <a:ln>
            <a:noFill/>
          </a:ln>
        </p:spPr>
      </p:pic>
      <p:sp>
        <p:nvSpPr>
          <p:cNvPr id="3" name="Rectangle 2"/>
          <p:cNvSpPr/>
          <p:nvPr/>
        </p:nvSpPr>
        <p:spPr>
          <a:xfrm>
            <a:off x="6162674" y="723902"/>
            <a:ext cx="2514601" cy="1477328"/>
          </a:xfrm>
          <a:prstGeom prst="rect">
            <a:avLst/>
          </a:prstGeom>
        </p:spPr>
        <p:txBody>
          <a:bodyPr wrap="square">
            <a:spAutoFit/>
          </a:bodyPr>
          <a:lstStyle/>
          <a:p>
            <a:pPr algn="r"/>
            <a:r>
              <a:rPr lang="el-GR" dirty="0"/>
              <a:t>Με βάση </a:t>
            </a:r>
            <a:r>
              <a:rPr lang="el-GR" b="1" dirty="0"/>
              <a:t>την αρχή της </a:t>
            </a:r>
            <a:r>
              <a:rPr lang="el-GR" b="1" dirty="0" err="1" smtClean="0"/>
              <a:t>πολυμεσικότητας</a:t>
            </a:r>
            <a:r>
              <a:rPr lang="el-GR" b="1" dirty="0" smtClean="0"/>
              <a:t> </a:t>
            </a:r>
            <a:r>
              <a:rPr lang="el-GR" dirty="0"/>
              <a:t>πώς θα </a:t>
            </a:r>
            <a:r>
              <a:rPr lang="el-GR" dirty="0" smtClean="0"/>
              <a:t>μετασχηματίζατε τη γραμματική άσκηση;</a:t>
            </a:r>
            <a:endParaRPr lang="en-US" dirty="0"/>
          </a:p>
        </p:txBody>
      </p:sp>
    </p:spTree>
    <p:extLst>
      <p:ext uri="{BB962C8B-B14F-4D97-AF65-F5344CB8AC3E}">
        <p14:creationId xmlns:p14="http://schemas.microsoft.com/office/powerpoint/2010/main" val="807499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Ευχές για μια όμορφη σχολική χρονιά με εικόνες τοπ! - eikones to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8629" y="752475"/>
            <a:ext cx="7440244" cy="3857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8423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4289" y="693683"/>
            <a:ext cx="8502869" cy="3416320"/>
          </a:xfrm>
          <a:prstGeom prst="rect">
            <a:avLst/>
          </a:prstGeom>
        </p:spPr>
        <p:txBody>
          <a:bodyPr wrap="square">
            <a:spAutoFit/>
          </a:bodyPr>
          <a:lstStyle/>
          <a:p>
            <a:pPr algn="ctr"/>
            <a:r>
              <a:rPr lang="el-GR" b="1" dirty="0" smtClean="0">
                <a:latin typeface="+mj-lt"/>
              </a:rPr>
              <a:t>ΘΕΩΡΗΣΕΙΣ ΓΙΑ ΤΟ ΣΧΕΔΙΑΣΜΟ ΤΗΣ ΗΛΕΚΤΡΟΝΙΚΗΣ ΜΑΘΗΣΗΣ (Ι)</a:t>
            </a:r>
            <a:endParaRPr lang="el-GR" dirty="0" smtClean="0">
              <a:solidFill>
                <a:srgbClr val="000000"/>
              </a:solidFill>
              <a:latin typeface="+mj-lt"/>
            </a:endParaRPr>
          </a:p>
          <a:p>
            <a:pPr marL="285750" indent="-285750" algn="just">
              <a:buFont typeface="Arial" panose="020B0604020202020204" pitchFamily="34" charset="0"/>
              <a:buChar char="•"/>
            </a:pPr>
            <a:endParaRPr lang="el-GR" dirty="0" smtClean="0">
              <a:solidFill>
                <a:srgbClr val="000000"/>
              </a:solidFill>
              <a:latin typeface="+mj-lt"/>
            </a:endParaRPr>
          </a:p>
          <a:p>
            <a:pPr marL="285750" indent="-285750" algn="just">
              <a:buFont typeface="Arial" panose="020B0604020202020204" pitchFamily="34" charset="0"/>
              <a:buChar char="•"/>
            </a:pPr>
            <a:r>
              <a:rPr lang="el-GR" dirty="0" smtClean="0">
                <a:solidFill>
                  <a:srgbClr val="000000"/>
                </a:solidFill>
                <a:latin typeface="+mj-lt"/>
              </a:rPr>
              <a:t>ΘΕΩΡΗΣΗ 1</a:t>
            </a:r>
            <a:r>
              <a:rPr lang="el-GR" baseline="30000" dirty="0" smtClean="0">
                <a:solidFill>
                  <a:srgbClr val="000000"/>
                </a:solidFill>
                <a:latin typeface="+mj-lt"/>
              </a:rPr>
              <a:t>η</a:t>
            </a:r>
            <a:r>
              <a:rPr lang="el-GR" dirty="0" smtClean="0">
                <a:solidFill>
                  <a:srgbClr val="000000"/>
                </a:solidFill>
                <a:latin typeface="+mj-lt"/>
              </a:rPr>
              <a:t>: Εστίαση </a:t>
            </a:r>
            <a:r>
              <a:rPr lang="el-GR" b="1" dirty="0" smtClean="0">
                <a:solidFill>
                  <a:srgbClr val="000000"/>
                </a:solidFill>
                <a:latin typeface="+mj-lt"/>
              </a:rPr>
              <a:t>στο μέσο μεταφοράς της γνώσης </a:t>
            </a:r>
            <a:r>
              <a:rPr lang="el-GR" dirty="0" smtClean="0">
                <a:solidFill>
                  <a:srgbClr val="000000"/>
                </a:solidFill>
                <a:latin typeface="+mj-lt"/>
              </a:rPr>
              <a:t>(συμβατικό/ηλεκτρονικό) και </a:t>
            </a:r>
            <a:r>
              <a:rPr lang="el-GR" b="1" dirty="0" smtClean="0">
                <a:solidFill>
                  <a:srgbClr val="000000"/>
                </a:solidFill>
                <a:latin typeface="+mj-lt"/>
              </a:rPr>
              <a:t>τη μορφή του </a:t>
            </a:r>
            <a:r>
              <a:rPr lang="el-GR" dirty="0" smtClean="0">
                <a:solidFill>
                  <a:srgbClr val="000000"/>
                </a:solidFill>
                <a:latin typeface="+mj-lt"/>
              </a:rPr>
              <a:t>(σύγχρονη/ασύγχρονη) και προσανατολισμός </a:t>
            </a:r>
            <a:r>
              <a:rPr lang="el-GR" dirty="0">
                <a:solidFill>
                  <a:srgbClr val="000000"/>
                </a:solidFill>
                <a:latin typeface="+mj-lt"/>
              </a:rPr>
              <a:t>σε μια τεχνοκρατική προσέγγιση της εκπαιδευτικής </a:t>
            </a:r>
            <a:r>
              <a:rPr lang="el-GR" dirty="0" smtClean="0">
                <a:solidFill>
                  <a:srgbClr val="000000"/>
                </a:solidFill>
                <a:latin typeface="+mj-lt"/>
              </a:rPr>
              <a:t>διαδικασίας - </a:t>
            </a:r>
            <a:r>
              <a:rPr lang="el-GR" b="1" dirty="0" smtClean="0">
                <a:solidFill>
                  <a:srgbClr val="000000"/>
                </a:solidFill>
                <a:latin typeface="+mj-lt"/>
              </a:rPr>
              <a:t>υπεραξία</a:t>
            </a:r>
            <a:r>
              <a:rPr lang="el-GR" dirty="0" smtClean="0">
                <a:solidFill>
                  <a:srgbClr val="000000"/>
                </a:solidFill>
                <a:latin typeface="+mj-lt"/>
              </a:rPr>
              <a:t> η </a:t>
            </a:r>
            <a:r>
              <a:rPr lang="el-GR" dirty="0">
                <a:solidFill>
                  <a:srgbClr val="000000"/>
                </a:solidFill>
                <a:latin typeface="+mj-lt"/>
              </a:rPr>
              <a:t>ύπαρξη ηλεκτρονικών περιβαλλόντων </a:t>
            </a:r>
            <a:r>
              <a:rPr lang="el-GR" dirty="0" smtClean="0">
                <a:solidFill>
                  <a:srgbClr val="000000"/>
                </a:solidFill>
                <a:latin typeface="+mj-lt"/>
              </a:rPr>
              <a:t>μάθησης. </a:t>
            </a:r>
          </a:p>
          <a:p>
            <a:pPr marL="285750" indent="-285750" algn="just">
              <a:buFont typeface="Arial" panose="020B0604020202020204" pitchFamily="34" charset="0"/>
              <a:buChar char="•"/>
            </a:pPr>
            <a:endParaRPr lang="el-GR" dirty="0">
              <a:solidFill>
                <a:srgbClr val="000000"/>
              </a:solidFill>
              <a:latin typeface="+mj-lt"/>
            </a:endParaRPr>
          </a:p>
          <a:p>
            <a:pPr marL="285750" indent="-285750" algn="just">
              <a:buFont typeface="Arial" panose="020B0604020202020204" pitchFamily="34" charset="0"/>
              <a:buChar char="•"/>
            </a:pPr>
            <a:endParaRPr lang="el-GR" dirty="0" smtClean="0">
              <a:solidFill>
                <a:srgbClr val="000000"/>
              </a:solidFill>
              <a:latin typeface="+mj-lt"/>
            </a:endParaRPr>
          </a:p>
          <a:p>
            <a:pPr marL="285750" indent="-285750" algn="just">
              <a:buFont typeface="Arial" panose="020B0604020202020204" pitchFamily="34" charset="0"/>
              <a:buChar char="•"/>
            </a:pPr>
            <a:r>
              <a:rPr lang="el-GR" dirty="0">
                <a:solidFill>
                  <a:srgbClr val="000000"/>
                </a:solidFill>
              </a:rPr>
              <a:t>ΘΕΩΡΗΣΗ </a:t>
            </a:r>
            <a:r>
              <a:rPr lang="el-GR" dirty="0" smtClean="0">
                <a:solidFill>
                  <a:srgbClr val="000000"/>
                </a:solidFill>
              </a:rPr>
              <a:t>2</a:t>
            </a:r>
            <a:r>
              <a:rPr lang="el-GR" baseline="30000" dirty="0" smtClean="0">
                <a:solidFill>
                  <a:srgbClr val="000000"/>
                </a:solidFill>
              </a:rPr>
              <a:t>η</a:t>
            </a:r>
            <a:r>
              <a:rPr lang="el-GR" dirty="0" smtClean="0">
                <a:solidFill>
                  <a:srgbClr val="000000"/>
                </a:solidFill>
              </a:rPr>
              <a:t>: </a:t>
            </a:r>
            <a:r>
              <a:rPr lang="el-GR" dirty="0" smtClean="0">
                <a:solidFill>
                  <a:srgbClr val="000000"/>
                </a:solidFill>
                <a:latin typeface="+mj-lt"/>
              </a:rPr>
              <a:t>Εστίαση στην </a:t>
            </a:r>
            <a:r>
              <a:rPr lang="el-GR" dirty="0">
                <a:solidFill>
                  <a:srgbClr val="000000"/>
                </a:solidFill>
                <a:latin typeface="+mj-lt"/>
              </a:rPr>
              <a:t>εκπαιδευτική διαδικασία </a:t>
            </a:r>
            <a:r>
              <a:rPr lang="el-GR" dirty="0" smtClean="0">
                <a:solidFill>
                  <a:srgbClr val="000000"/>
                </a:solidFill>
                <a:latin typeface="+mj-lt"/>
              </a:rPr>
              <a:t>με </a:t>
            </a:r>
            <a:r>
              <a:rPr lang="el-GR" b="1" dirty="0" smtClean="0">
                <a:solidFill>
                  <a:srgbClr val="000000"/>
                </a:solidFill>
                <a:latin typeface="+mj-lt"/>
              </a:rPr>
              <a:t>έμφαση στο </a:t>
            </a:r>
            <a:r>
              <a:rPr lang="el-GR" b="1" dirty="0">
                <a:solidFill>
                  <a:srgbClr val="000000"/>
                </a:solidFill>
                <a:latin typeface="+mj-lt"/>
              </a:rPr>
              <a:t>γνωστικό </a:t>
            </a:r>
            <a:r>
              <a:rPr lang="el-GR" b="1" dirty="0" smtClean="0">
                <a:solidFill>
                  <a:srgbClr val="000000"/>
                </a:solidFill>
                <a:latin typeface="+mj-lt"/>
              </a:rPr>
              <a:t>αντικείμενο, στο συμβολικό σύστημα </a:t>
            </a:r>
            <a:r>
              <a:rPr lang="el-GR" b="1" dirty="0">
                <a:solidFill>
                  <a:srgbClr val="000000"/>
                </a:solidFill>
                <a:latin typeface="+mj-lt"/>
              </a:rPr>
              <a:t>και την ακαδημαϊκή </a:t>
            </a:r>
            <a:r>
              <a:rPr lang="el-GR" b="1" dirty="0" smtClean="0">
                <a:solidFill>
                  <a:srgbClr val="000000"/>
                </a:solidFill>
                <a:latin typeface="+mj-lt"/>
              </a:rPr>
              <a:t>γνώση</a:t>
            </a:r>
            <a:r>
              <a:rPr lang="el-GR" dirty="0">
                <a:solidFill>
                  <a:srgbClr val="000000"/>
                </a:solidFill>
                <a:latin typeface="+mj-lt"/>
              </a:rPr>
              <a:t> </a:t>
            </a:r>
            <a:r>
              <a:rPr lang="el-GR" dirty="0" smtClean="0">
                <a:solidFill>
                  <a:srgbClr val="000000"/>
                </a:solidFill>
                <a:latin typeface="+mj-lt"/>
              </a:rPr>
              <a:t>- στόχος είναι η γνωστική  εμβάθυνση μέσω της αξιοποίησης </a:t>
            </a:r>
            <a:r>
              <a:rPr lang="el-GR" dirty="0">
                <a:solidFill>
                  <a:srgbClr val="000000"/>
                </a:solidFill>
                <a:latin typeface="+mj-lt"/>
              </a:rPr>
              <a:t>των ψηφιακών </a:t>
            </a:r>
            <a:r>
              <a:rPr lang="el-GR" dirty="0" smtClean="0">
                <a:solidFill>
                  <a:srgbClr val="000000"/>
                </a:solidFill>
                <a:latin typeface="+mj-lt"/>
              </a:rPr>
              <a:t>μέσων</a:t>
            </a:r>
            <a:r>
              <a:rPr lang="el-GR" dirty="0">
                <a:solidFill>
                  <a:srgbClr val="000000"/>
                </a:solidFill>
                <a:latin typeface="+mj-lt"/>
              </a:rPr>
              <a:t>. </a:t>
            </a:r>
          </a:p>
        </p:txBody>
      </p:sp>
    </p:spTree>
    <p:extLst>
      <p:ext uri="{BB962C8B-B14F-4D97-AF65-F5344CB8AC3E}">
        <p14:creationId xmlns:p14="http://schemas.microsoft.com/office/powerpoint/2010/main" val="14416783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4289" y="693683"/>
            <a:ext cx="8502869" cy="3416320"/>
          </a:xfrm>
          <a:prstGeom prst="rect">
            <a:avLst/>
          </a:prstGeom>
        </p:spPr>
        <p:txBody>
          <a:bodyPr wrap="square">
            <a:spAutoFit/>
          </a:bodyPr>
          <a:lstStyle/>
          <a:p>
            <a:pPr algn="ctr"/>
            <a:r>
              <a:rPr lang="el-GR" b="1" dirty="0" smtClean="0">
                <a:latin typeface="+mj-lt"/>
              </a:rPr>
              <a:t>ΘΕΩΡΗΣΕΙΣ ΓΙΑ ΤΟ ΣΧΕΔΙΑΣΜΟ ΤΗΣ ΗΛΕΚΤΡΟΝΙΚΗΣ ΜΑΘΗΣΗΣ (ΙΙ)</a:t>
            </a:r>
            <a:endParaRPr lang="el-GR" dirty="0" smtClean="0">
              <a:solidFill>
                <a:srgbClr val="000000"/>
              </a:solidFill>
              <a:latin typeface="+mj-lt"/>
            </a:endParaRPr>
          </a:p>
          <a:p>
            <a:pPr marL="285750" indent="-285750" algn="just">
              <a:buFont typeface="Arial" panose="020B0604020202020204" pitchFamily="34" charset="0"/>
              <a:buChar char="•"/>
            </a:pPr>
            <a:endParaRPr lang="el-GR" dirty="0" smtClean="0">
              <a:solidFill>
                <a:srgbClr val="000000"/>
              </a:solidFill>
              <a:latin typeface="+mj-lt"/>
            </a:endParaRPr>
          </a:p>
          <a:p>
            <a:pPr marL="285750" indent="-285750" algn="just">
              <a:buFont typeface="Arial" panose="020B0604020202020204" pitchFamily="34" charset="0"/>
              <a:buChar char="•"/>
            </a:pPr>
            <a:r>
              <a:rPr lang="el-GR" dirty="0">
                <a:solidFill>
                  <a:srgbClr val="000000"/>
                </a:solidFill>
              </a:rPr>
              <a:t>ΘΕΩΡΗΣΗ </a:t>
            </a:r>
            <a:r>
              <a:rPr lang="el-GR" dirty="0" smtClean="0">
                <a:solidFill>
                  <a:srgbClr val="000000"/>
                </a:solidFill>
              </a:rPr>
              <a:t>3</a:t>
            </a:r>
            <a:r>
              <a:rPr lang="el-GR" baseline="30000" dirty="0" smtClean="0">
                <a:solidFill>
                  <a:srgbClr val="000000"/>
                </a:solidFill>
              </a:rPr>
              <a:t>η</a:t>
            </a:r>
            <a:r>
              <a:rPr lang="el-GR" dirty="0" smtClean="0">
                <a:solidFill>
                  <a:srgbClr val="000000"/>
                </a:solidFill>
              </a:rPr>
              <a:t>: Εστίαση </a:t>
            </a:r>
            <a:r>
              <a:rPr lang="el-GR" dirty="0" smtClean="0">
                <a:solidFill>
                  <a:srgbClr val="000000"/>
                </a:solidFill>
                <a:latin typeface="+mj-lt"/>
              </a:rPr>
              <a:t>στο </a:t>
            </a:r>
            <a:r>
              <a:rPr lang="el-GR" dirty="0">
                <a:solidFill>
                  <a:srgbClr val="000000"/>
                </a:solidFill>
                <a:latin typeface="+mj-lt"/>
              </a:rPr>
              <a:t>διδακτικό </a:t>
            </a:r>
            <a:r>
              <a:rPr lang="el-GR" dirty="0" smtClean="0">
                <a:solidFill>
                  <a:srgbClr val="000000"/>
                </a:solidFill>
                <a:latin typeface="+mj-lt"/>
              </a:rPr>
              <a:t>μετασχηματισμό και σημείο αναφοράς ο </a:t>
            </a:r>
            <a:r>
              <a:rPr lang="el-GR" b="1" dirty="0" smtClean="0">
                <a:solidFill>
                  <a:srgbClr val="000000"/>
                </a:solidFill>
                <a:latin typeface="+mj-lt"/>
              </a:rPr>
              <a:t> σχεδιασμός των εκπαιδευτικών παρεμβάσεων</a:t>
            </a:r>
            <a:r>
              <a:rPr lang="el-GR" dirty="0" smtClean="0">
                <a:solidFill>
                  <a:srgbClr val="000000"/>
                </a:solidFill>
                <a:latin typeface="+mj-lt"/>
              </a:rPr>
              <a:t>. Οι εκπαιδευτικοί αναλύουν, σχεδιάζουν, οργανώνουν </a:t>
            </a:r>
            <a:r>
              <a:rPr lang="el-GR" dirty="0">
                <a:solidFill>
                  <a:srgbClr val="000000"/>
                </a:solidFill>
                <a:latin typeface="+mj-lt"/>
              </a:rPr>
              <a:t>και </a:t>
            </a:r>
            <a:r>
              <a:rPr lang="el-GR" dirty="0" smtClean="0">
                <a:solidFill>
                  <a:srgbClr val="000000"/>
                </a:solidFill>
                <a:latin typeface="+mj-lt"/>
              </a:rPr>
              <a:t>υλοποιούν </a:t>
            </a:r>
            <a:r>
              <a:rPr lang="el-GR" dirty="0">
                <a:solidFill>
                  <a:srgbClr val="000000"/>
                </a:solidFill>
                <a:latin typeface="+mj-lt"/>
              </a:rPr>
              <a:t>εκπαιδευτικές </a:t>
            </a:r>
            <a:r>
              <a:rPr lang="el-GR" dirty="0" smtClean="0">
                <a:solidFill>
                  <a:srgbClr val="000000"/>
                </a:solidFill>
                <a:latin typeface="+mj-lt"/>
              </a:rPr>
              <a:t>δράσεις διαμορφώνοντας το υλικό  </a:t>
            </a:r>
            <a:r>
              <a:rPr lang="el-GR" dirty="0">
                <a:solidFill>
                  <a:srgbClr val="000000"/>
                </a:solidFill>
                <a:latin typeface="+mj-lt"/>
              </a:rPr>
              <a:t>ανάλογα με </a:t>
            </a:r>
            <a:r>
              <a:rPr lang="el-GR" dirty="0" smtClean="0">
                <a:solidFill>
                  <a:srgbClr val="000000"/>
                </a:solidFill>
                <a:latin typeface="+mj-lt"/>
              </a:rPr>
              <a:t>τις ανάγκες των μαθητών τους - η εκπαιδευτική μεθοδολογία είναι βασικότερη από την τεχνολογία μεταφοράς. </a:t>
            </a:r>
          </a:p>
          <a:p>
            <a:pPr algn="just"/>
            <a:endParaRPr lang="el-GR" dirty="0" smtClean="0">
              <a:solidFill>
                <a:srgbClr val="000000"/>
              </a:solidFill>
              <a:latin typeface="+mj-lt"/>
            </a:endParaRPr>
          </a:p>
          <a:p>
            <a:pPr marL="285750" indent="-285750" algn="just">
              <a:buFont typeface="Arial" panose="020B0604020202020204" pitchFamily="34" charset="0"/>
              <a:buChar char="•"/>
            </a:pPr>
            <a:r>
              <a:rPr lang="el-GR" dirty="0">
                <a:solidFill>
                  <a:srgbClr val="000000"/>
                </a:solidFill>
              </a:rPr>
              <a:t>ΘΕΩΡΗΣΗ </a:t>
            </a:r>
            <a:r>
              <a:rPr lang="el-GR" dirty="0" smtClean="0">
                <a:solidFill>
                  <a:srgbClr val="000000"/>
                </a:solidFill>
              </a:rPr>
              <a:t>4</a:t>
            </a:r>
            <a:r>
              <a:rPr lang="el-GR" baseline="30000" dirty="0" smtClean="0">
                <a:solidFill>
                  <a:srgbClr val="000000"/>
                </a:solidFill>
              </a:rPr>
              <a:t>η</a:t>
            </a:r>
            <a:r>
              <a:rPr lang="el-GR" dirty="0" smtClean="0">
                <a:solidFill>
                  <a:srgbClr val="000000"/>
                </a:solidFill>
              </a:rPr>
              <a:t>:</a:t>
            </a:r>
            <a:r>
              <a:rPr lang="el-GR" dirty="0">
                <a:solidFill>
                  <a:srgbClr val="000000"/>
                </a:solidFill>
                <a:latin typeface="+mj-lt"/>
              </a:rPr>
              <a:t> </a:t>
            </a:r>
            <a:r>
              <a:rPr lang="el-GR" dirty="0" smtClean="0">
                <a:solidFill>
                  <a:srgbClr val="000000"/>
                </a:solidFill>
                <a:latin typeface="+mj-lt"/>
              </a:rPr>
              <a:t>Εστίαση </a:t>
            </a:r>
            <a:r>
              <a:rPr lang="el-GR" b="1" dirty="0" smtClean="0">
                <a:solidFill>
                  <a:srgbClr val="000000"/>
                </a:solidFill>
                <a:latin typeface="+mj-lt"/>
              </a:rPr>
              <a:t>στην παιδαγωγική </a:t>
            </a:r>
            <a:r>
              <a:rPr lang="el-GR" b="1" dirty="0">
                <a:solidFill>
                  <a:srgbClr val="000000"/>
                </a:solidFill>
                <a:latin typeface="+mj-lt"/>
              </a:rPr>
              <a:t>ενεργοποίηση του εκπαιδευτικού ως συντονιστή και διαμεσολαβητή </a:t>
            </a:r>
            <a:r>
              <a:rPr lang="el-GR" b="1" dirty="0" smtClean="0">
                <a:solidFill>
                  <a:srgbClr val="000000"/>
                </a:solidFill>
                <a:latin typeface="+mj-lt"/>
              </a:rPr>
              <a:t>της γνώσης </a:t>
            </a:r>
            <a:r>
              <a:rPr lang="el-GR" dirty="0" smtClean="0">
                <a:solidFill>
                  <a:srgbClr val="000000"/>
                </a:solidFill>
                <a:latin typeface="+mj-lt"/>
              </a:rPr>
              <a:t>ώστε οι μαθητές να εμπλακούν προσωπικά, να αποκτήσουν βιωματική σχέση με το υλικό  και το μέσο, να προβούν σε ερμηνεία ή και αντιπαράθεση με αυτό</a:t>
            </a:r>
            <a:r>
              <a:rPr lang="el-GR" sz="1600" dirty="0" smtClean="0">
                <a:solidFill>
                  <a:srgbClr val="000000"/>
                </a:solidFill>
                <a:latin typeface="Times New Roman" panose="02020603050405020304" pitchFamily="18" charset="0"/>
              </a:rPr>
              <a:t>. </a:t>
            </a:r>
            <a:endParaRPr lang="en-US" sz="1600" dirty="0"/>
          </a:p>
        </p:txBody>
      </p:sp>
    </p:spTree>
    <p:extLst>
      <p:ext uri="{BB962C8B-B14F-4D97-AF65-F5344CB8AC3E}">
        <p14:creationId xmlns:p14="http://schemas.microsoft.com/office/powerpoint/2010/main" val="11920172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05655" y="1387366"/>
            <a:ext cx="5769534" cy="3077766"/>
          </a:xfrm>
          <a:prstGeom prst="rect">
            <a:avLst/>
          </a:prstGeom>
        </p:spPr>
        <p:txBody>
          <a:bodyPr wrap="square">
            <a:spAutoFit/>
          </a:bodyPr>
          <a:lstStyle/>
          <a:p>
            <a:pPr algn="ctr"/>
            <a:r>
              <a:rPr lang="el-GR" sz="3200" b="1" dirty="0" smtClean="0">
                <a:solidFill>
                  <a:schemeClr val="accent6">
                    <a:lumMod val="75000"/>
                  </a:schemeClr>
                </a:solidFill>
                <a:latin typeface="Arial" panose="020B0604020202020204" pitchFamily="34" charset="0"/>
                <a:cs typeface="Arial" panose="020B0604020202020204" pitchFamily="34" charset="0"/>
              </a:rPr>
              <a:t>ΑΝΑΣΤΟΧΑΣΜΟΣ </a:t>
            </a:r>
            <a:endParaRPr lang="el-GR" sz="3200" b="1" dirty="0">
              <a:solidFill>
                <a:schemeClr val="accent6">
                  <a:lumMod val="75000"/>
                </a:schemeClr>
              </a:solidFill>
              <a:latin typeface="Arial" panose="020B0604020202020204" pitchFamily="34" charset="0"/>
              <a:cs typeface="Arial" panose="020B0604020202020204" pitchFamily="34" charset="0"/>
            </a:endParaRPr>
          </a:p>
          <a:p>
            <a:pPr algn="ctr"/>
            <a:endParaRPr lang="el-GR" b="1" dirty="0">
              <a:latin typeface="Arial" panose="020B0604020202020204" pitchFamily="34" charset="0"/>
              <a:cs typeface="Arial" panose="020B0604020202020204" pitchFamily="34" charset="0"/>
            </a:endParaRPr>
          </a:p>
          <a:p>
            <a:pPr algn="ctr"/>
            <a:r>
              <a:rPr lang="el-GR" b="1" dirty="0">
                <a:latin typeface="Arial" panose="020B0604020202020204" pitchFamily="34" charset="0"/>
                <a:cs typeface="Arial" panose="020B0604020202020204" pitchFamily="34" charset="0"/>
              </a:rPr>
              <a:t>Α. </a:t>
            </a:r>
            <a:r>
              <a:rPr lang="el-GR" b="1" dirty="0" smtClean="0">
                <a:latin typeface="Arial" panose="020B0604020202020204" pitchFamily="34" charset="0"/>
                <a:cs typeface="Arial" panose="020B0604020202020204" pitchFamily="34" charset="0"/>
              </a:rPr>
              <a:t>ΠΟΙΑ ΘΕΩΡΗΣΗ ΓΙΑ ΤΟ ΣΧΕΔΙΑΣΜΟ ΤΗΣ ΗΛΕΚΤΡΟΝΙΚΗΣ ΜΑΘΗΣΗΣ ΑΠΟΔΕΧΕΣΤΕ; </a:t>
            </a:r>
          </a:p>
          <a:p>
            <a:pPr algn="ctr"/>
            <a:endParaRPr lang="el-GR" b="1" dirty="0">
              <a:latin typeface="Arial" panose="020B0604020202020204" pitchFamily="34" charset="0"/>
              <a:cs typeface="Arial" panose="020B0604020202020204" pitchFamily="34" charset="0"/>
            </a:endParaRPr>
          </a:p>
          <a:p>
            <a:pPr algn="ctr"/>
            <a:endParaRPr lang="el-GR" dirty="0"/>
          </a:p>
          <a:p>
            <a:pPr algn="ctr"/>
            <a:r>
              <a:rPr lang="el-GR" b="1" dirty="0">
                <a:latin typeface="Arial" panose="020B0604020202020204" pitchFamily="34" charset="0"/>
                <a:cs typeface="Arial" panose="020B0604020202020204" pitchFamily="34" charset="0"/>
              </a:rPr>
              <a:t>Β. </a:t>
            </a:r>
            <a:r>
              <a:rPr lang="el-GR" b="1" dirty="0" smtClean="0">
                <a:latin typeface="Arial" panose="020B0604020202020204" pitchFamily="34" charset="0"/>
                <a:cs typeface="Arial" panose="020B0604020202020204" pitchFamily="34" charset="0"/>
              </a:rPr>
              <a:t>ΑΙΤΙΟΛΟΓΗΣΤΕ ΤΗΝ ΑΠΑΝΤΗΣΗ ΣΑΣ</a:t>
            </a:r>
          </a:p>
          <a:p>
            <a:pPr algn="ctr"/>
            <a:endParaRPr lang="el-GR" b="1" dirty="0">
              <a:latin typeface="Arial" panose="020B0604020202020204" pitchFamily="34" charset="0"/>
              <a:cs typeface="Arial" panose="020B0604020202020204" pitchFamily="34" charset="0"/>
            </a:endParaRPr>
          </a:p>
          <a:p>
            <a:pPr algn="ctr"/>
            <a:endParaRPr lang="el-GR" b="1" dirty="0">
              <a:latin typeface="Arial" panose="020B0604020202020204" pitchFamily="34" charset="0"/>
              <a:cs typeface="Arial" panose="020B0604020202020204" pitchFamily="34" charset="0"/>
            </a:endParaRPr>
          </a:p>
          <a:p>
            <a:pPr algn="ctr"/>
            <a:r>
              <a:rPr lang="el-GR" dirty="0" smtClean="0"/>
              <a:t> </a:t>
            </a:r>
            <a:endParaRPr lang="el-GR" dirty="0"/>
          </a:p>
        </p:txBody>
      </p:sp>
      <p:pic>
        <p:nvPicPr>
          <p:cNvPr id="1026" name="Picture 2" descr="Q&amp;a μπλοκ αναφέρεται από ερωτήσεις και απαντήσεις — Φωτογραφία Αρχείου ©  stuartmiles #4558485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1687" y="1723697"/>
            <a:ext cx="1592631" cy="2168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56021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73269" y="704193"/>
            <a:ext cx="5875283" cy="4524315"/>
          </a:xfrm>
          <a:prstGeom prst="rect">
            <a:avLst/>
          </a:prstGeom>
        </p:spPr>
        <p:txBody>
          <a:bodyPr wrap="square">
            <a:spAutoFit/>
          </a:bodyPr>
          <a:lstStyle/>
          <a:p>
            <a:pPr algn="ctr"/>
            <a:r>
              <a:rPr lang="el-GR" b="1" dirty="0" smtClean="0"/>
              <a:t>Ε-</a:t>
            </a:r>
            <a:r>
              <a:rPr lang="el-GR" b="1" dirty="0" err="1" smtClean="0"/>
              <a:t>Learning</a:t>
            </a:r>
            <a:r>
              <a:rPr lang="en-US" b="1" dirty="0" smtClean="0"/>
              <a:t> (</a:t>
            </a:r>
            <a:r>
              <a:rPr lang="el-GR" b="1" dirty="0" smtClean="0"/>
              <a:t>Ηλεκτρονική Μάθηση)</a:t>
            </a:r>
            <a:endParaRPr lang="en-US" b="1" dirty="0">
              <a:latin typeface="Arial" panose="020B0604020202020204" pitchFamily="34" charset="0"/>
              <a:cs typeface="Arial" panose="020B0604020202020204" pitchFamily="34" charset="0"/>
            </a:endParaRPr>
          </a:p>
          <a:p>
            <a:endParaRPr lang="el-GR" dirty="0" smtClean="0"/>
          </a:p>
          <a:p>
            <a:pPr algn="just"/>
            <a:r>
              <a:rPr lang="el-GR" dirty="0" smtClean="0"/>
              <a:t>Ο </a:t>
            </a:r>
            <a:r>
              <a:rPr lang="el-GR" dirty="0"/>
              <a:t>όρος e-</a:t>
            </a:r>
            <a:r>
              <a:rPr lang="el-GR" dirty="0" err="1"/>
              <a:t>Learning</a:t>
            </a:r>
            <a:r>
              <a:rPr lang="el-GR" dirty="0"/>
              <a:t> παραπέμπει στην αναγκαία προϋπόθεση της χρήσης ενός Η/Υ που είναι συνδεδεμένος με το διαδίκτυο, προκειμένου να καταστεί δυνατή η πρόσβαση σε πληροφορίες και περιεχόμενα, τα οποία αξιολογούνται ως κατάλληλα και αποδοτικά για τη μάθηση. </a:t>
            </a:r>
            <a:endParaRPr lang="el-GR" dirty="0" smtClean="0"/>
          </a:p>
          <a:p>
            <a:pPr algn="just"/>
            <a:endParaRPr lang="el-GR" dirty="0" smtClean="0"/>
          </a:p>
          <a:p>
            <a:pPr algn="just"/>
            <a:r>
              <a:rPr lang="el-GR" dirty="0" smtClean="0"/>
              <a:t>Επίσης με τον όρο δηλώνονται </a:t>
            </a:r>
            <a:r>
              <a:rPr lang="el-GR" dirty="0"/>
              <a:t>όλες οι μορφές μάθησης στις οποίες χρησιμοποιούνται ηλεκτρονικά </a:t>
            </a:r>
            <a:r>
              <a:rPr lang="el-GR" dirty="0" smtClean="0"/>
              <a:t>μέσα </a:t>
            </a:r>
            <a:r>
              <a:rPr lang="el-GR" dirty="0"/>
              <a:t>για την παρουσίαση και τη διανομή του διδακτικού περιεχομένου, καθώς και για τη στήριξη της επικοινωνίας και της αλληλεπίδρασης μεταξύ των </a:t>
            </a:r>
            <a:r>
              <a:rPr lang="el-GR" dirty="0" smtClean="0"/>
              <a:t>μερών (άτομα </a:t>
            </a:r>
            <a:r>
              <a:rPr lang="el-GR" dirty="0"/>
              <a:t>ή </a:t>
            </a:r>
            <a:r>
              <a:rPr lang="el-GR" dirty="0" smtClean="0"/>
              <a:t>αντικείμενα). </a:t>
            </a:r>
            <a:endParaRPr lang="el-GR" dirty="0"/>
          </a:p>
          <a:p>
            <a:pPr algn="just"/>
            <a:endParaRPr lang="en-US" dirty="0"/>
          </a:p>
        </p:txBody>
      </p:sp>
      <p:pic>
        <p:nvPicPr>
          <p:cNvPr id="3" name="Picture 8" descr="Î£ÏÎµÏÎ¹ÎºÎ® ÎµÎ¹ÎºÏÎ½Î±"/>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6498846" y="1843491"/>
            <a:ext cx="2438400" cy="1752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9638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73269" y="704193"/>
            <a:ext cx="5875283" cy="646331"/>
          </a:xfrm>
          <a:prstGeom prst="rect">
            <a:avLst/>
          </a:prstGeom>
        </p:spPr>
        <p:txBody>
          <a:bodyPr wrap="square">
            <a:spAutoFit/>
          </a:bodyPr>
          <a:lstStyle/>
          <a:p>
            <a:pPr algn="ctr"/>
            <a:r>
              <a:rPr lang="el-GR" b="1" dirty="0"/>
              <a:t>Ε-</a:t>
            </a:r>
            <a:r>
              <a:rPr lang="el-GR" b="1" dirty="0" err="1"/>
              <a:t>Learning</a:t>
            </a:r>
            <a:r>
              <a:rPr lang="en-US" b="1" dirty="0"/>
              <a:t> (</a:t>
            </a:r>
            <a:r>
              <a:rPr lang="el-GR" b="1" dirty="0"/>
              <a:t>Ηλεκτρονική Μάθηση)</a:t>
            </a:r>
            <a:endParaRPr lang="en-US" b="1" dirty="0">
              <a:latin typeface="Arial" panose="020B0604020202020204" pitchFamily="34" charset="0"/>
              <a:cs typeface="Arial" panose="020B0604020202020204" pitchFamily="34" charset="0"/>
            </a:endParaRPr>
          </a:p>
          <a:p>
            <a:endParaRPr lang="el-GR" dirty="0" smtClean="0"/>
          </a:p>
        </p:txBody>
      </p:sp>
      <p:pic>
        <p:nvPicPr>
          <p:cNvPr id="3" name="Picture 8" descr="Î£ÏÎµÏÎ¹ÎºÎ® ÎµÎ¹ÎºÏÎ½Î±"/>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7157544" y="1843491"/>
            <a:ext cx="1779701" cy="17526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57655" y="1093075"/>
            <a:ext cx="6842235" cy="3970318"/>
          </a:xfrm>
          <a:prstGeom prst="rect">
            <a:avLst/>
          </a:prstGeom>
        </p:spPr>
        <p:txBody>
          <a:bodyPr wrap="square">
            <a:spAutoFit/>
          </a:bodyPr>
          <a:lstStyle/>
          <a:p>
            <a:pPr algn="just"/>
            <a:r>
              <a:rPr lang="el-GR" dirty="0" smtClean="0"/>
              <a:t>Σύμφωνα </a:t>
            </a:r>
            <a:r>
              <a:rPr lang="el-GR" dirty="0"/>
              <a:t>με τους </a:t>
            </a:r>
            <a:r>
              <a:rPr lang="el-GR" dirty="0" err="1" smtClean="0"/>
              <a:t>Dichanz</a:t>
            </a:r>
            <a:r>
              <a:rPr lang="el-GR" dirty="0" smtClean="0"/>
              <a:t> &amp; Ernst </a:t>
            </a:r>
            <a:r>
              <a:rPr lang="el-GR" dirty="0"/>
              <a:t>(2001</a:t>
            </a:r>
            <a:r>
              <a:rPr lang="el-GR" dirty="0" smtClean="0"/>
              <a:t>) </a:t>
            </a:r>
            <a:r>
              <a:rPr lang="el-GR" dirty="0"/>
              <a:t>ο όρος E-</a:t>
            </a:r>
            <a:r>
              <a:rPr lang="el-GR" dirty="0" err="1"/>
              <a:t>Learning</a:t>
            </a:r>
            <a:r>
              <a:rPr lang="el-GR" dirty="0"/>
              <a:t> </a:t>
            </a:r>
            <a:r>
              <a:rPr lang="el-GR" dirty="0" smtClean="0"/>
              <a:t>στο πλαίσιο της τεχνοκρατικής προοπτικής υποδηλώνει πακέτα </a:t>
            </a:r>
            <a:r>
              <a:rPr lang="el-GR" dirty="0"/>
              <a:t>με πληροφορίες και διδακτικό υλικό για εκπαιδευτικούς και </a:t>
            </a:r>
            <a:r>
              <a:rPr lang="el-GR" dirty="0" smtClean="0"/>
              <a:t>επιμορφωτικούς </a:t>
            </a:r>
            <a:r>
              <a:rPr lang="el-GR" dirty="0"/>
              <a:t>σκοπούς σε </a:t>
            </a:r>
            <a:r>
              <a:rPr lang="el-GR" dirty="0" smtClean="0"/>
              <a:t>ιδρύματα, οργανισμούς, επιχειρήσεις, που </a:t>
            </a:r>
            <a:r>
              <a:rPr lang="el-GR" dirty="0"/>
              <a:t>παρέχονται σε ηλεκτρονική </a:t>
            </a:r>
            <a:r>
              <a:rPr lang="el-GR" dirty="0" smtClean="0"/>
              <a:t>μορφή είτε </a:t>
            </a:r>
            <a:r>
              <a:rPr lang="el-GR" dirty="0" err="1" smtClean="0"/>
              <a:t>online</a:t>
            </a:r>
            <a:r>
              <a:rPr lang="el-GR" dirty="0" smtClean="0"/>
              <a:t> είτε </a:t>
            </a:r>
            <a:r>
              <a:rPr lang="el-GR" dirty="0" err="1" smtClean="0"/>
              <a:t>offline</a:t>
            </a:r>
            <a:r>
              <a:rPr lang="el-GR" dirty="0"/>
              <a:t>. </a:t>
            </a:r>
            <a:endParaRPr lang="en-US" dirty="0"/>
          </a:p>
          <a:p>
            <a:pPr algn="just"/>
            <a:r>
              <a:rPr lang="el-GR" dirty="0" smtClean="0"/>
              <a:t>Σύμφωνα με τους Σοφός </a:t>
            </a:r>
            <a:r>
              <a:rPr lang="el-GR" dirty="0"/>
              <a:t>&amp; </a:t>
            </a:r>
            <a:r>
              <a:rPr lang="en-US" dirty="0" err="1" smtClean="0"/>
              <a:t>Kron</a:t>
            </a:r>
            <a:r>
              <a:rPr lang="en-US" dirty="0" smtClean="0"/>
              <a:t> (2010)</a:t>
            </a:r>
            <a:r>
              <a:rPr lang="el-GR" dirty="0" smtClean="0"/>
              <a:t> μπορούμε να προσεγγίσουμε και πραγματολογικά τον όρο, </a:t>
            </a:r>
            <a:r>
              <a:rPr lang="el-GR" dirty="0"/>
              <a:t>αναφερόμενοι στη διαδικασία μάθησης με τη </a:t>
            </a:r>
            <a:r>
              <a:rPr lang="el-GR" dirty="0" smtClean="0"/>
              <a:t>χρήση </a:t>
            </a:r>
            <a:r>
              <a:rPr lang="el-GR" dirty="0"/>
              <a:t>ηλεκτρονικών μέσων επικοινωνίας. Πρόκειται για μια </a:t>
            </a:r>
            <a:r>
              <a:rPr lang="el-GR" b="1" dirty="0"/>
              <a:t>διαλεκτική προσέγγιση μεταξύ τεχνολογίας και παιδαγωγικής</a:t>
            </a:r>
            <a:r>
              <a:rPr lang="el-GR" dirty="0"/>
              <a:t> που έχει διττό </a:t>
            </a:r>
            <a:r>
              <a:rPr lang="el-GR" dirty="0" smtClean="0"/>
              <a:t>υπόβαθρο</a:t>
            </a:r>
            <a:r>
              <a:rPr lang="el-GR" dirty="0"/>
              <a:t>: από τη </a:t>
            </a:r>
            <a:r>
              <a:rPr lang="el-GR" dirty="0" smtClean="0"/>
              <a:t>μία </a:t>
            </a:r>
            <a:r>
              <a:rPr lang="el-GR" dirty="0"/>
              <a:t>έχει να κάνει με την ίδια τη δυναμική της τεχνολογικής </a:t>
            </a:r>
            <a:r>
              <a:rPr lang="el-GR" dirty="0" smtClean="0"/>
              <a:t>εξέλιξης </a:t>
            </a:r>
            <a:r>
              <a:rPr lang="el-GR" dirty="0"/>
              <a:t>και από την άλλη με την </a:t>
            </a:r>
            <a:r>
              <a:rPr lang="el-GR" dirty="0" smtClean="0"/>
              <a:t>αποδοχή και εισαγωγή των </a:t>
            </a:r>
            <a:r>
              <a:rPr lang="el-GR" dirty="0"/>
              <a:t>νέων </a:t>
            </a:r>
            <a:r>
              <a:rPr lang="el-GR" dirty="0" smtClean="0"/>
              <a:t>τεχνολογιών στην εκπαιδευτική διαδικασία.</a:t>
            </a:r>
            <a:endParaRPr lang="el-G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020701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73269" y="704193"/>
            <a:ext cx="8502869" cy="646331"/>
          </a:xfrm>
          <a:prstGeom prst="rect">
            <a:avLst/>
          </a:prstGeom>
        </p:spPr>
        <p:txBody>
          <a:bodyPr wrap="square">
            <a:spAutoFit/>
          </a:bodyPr>
          <a:lstStyle/>
          <a:p>
            <a:pPr algn="ctr"/>
            <a:r>
              <a:rPr lang="el-GR" b="1" dirty="0"/>
              <a:t>Ε-</a:t>
            </a:r>
            <a:r>
              <a:rPr lang="el-GR" b="1" dirty="0" err="1"/>
              <a:t>Learning</a:t>
            </a:r>
            <a:r>
              <a:rPr lang="en-US" b="1" dirty="0"/>
              <a:t> (</a:t>
            </a:r>
            <a:r>
              <a:rPr lang="el-GR" b="1" dirty="0"/>
              <a:t>Ηλεκτρονική Μάθηση)</a:t>
            </a:r>
            <a:endParaRPr lang="en-US" b="1" dirty="0">
              <a:latin typeface="Arial" panose="020B0604020202020204" pitchFamily="34" charset="0"/>
              <a:cs typeface="Arial" panose="020B0604020202020204" pitchFamily="34" charset="0"/>
            </a:endParaRPr>
          </a:p>
          <a:p>
            <a:endParaRPr lang="el-GR" dirty="0" smtClean="0"/>
          </a:p>
        </p:txBody>
      </p:sp>
      <p:sp>
        <p:nvSpPr>
          <p:cNvPr id="4" name="Rectangle 3"/>
          <p:cNvSpPr/>
          <p:nvPr/>
        </p:nvSpPr>
        <p:spPr>
          <a:xfrm>
            <a:off x="273269" y="1093075"/>
            <a:ext cx="8618483" cy="3693319"/>
          </a:xfrm>
          <a:prstGeom prst="rect">
            <a:avLst/>
          </a:prstGeom>
        </p:spPr>
        <p:txBody>
          <a:bodyPr wrap="square">
            <a:spAutoFit/>
          </a:bodyPr>
          <a:lstStyle/>
          <a:p>
            <a:pPr algn="just"/>
            <a:r>
              <a:rPr lang="el-GR" dirty="0" smtClean="0"/>
              <a:t>Δεν πρέπει όμως να ξεχνούμε ότι ένα μέσο</a:t>
            </a:r>
            <a:r>
              <a:rPr lang="el-GR" dirty="0"/>
              <a:t>, είτε </a:t>
            </a:r>
            <a:r>
              <a:rPr lang="el-GR" dirty="0" smtClean="0"/>
              <a:t>συμβατικό </a:t>
            </a:r>
            <a:r>
              <a:rPr lang="el-GR" dirty="0"/>
              <a:t>είτε ηλεκτρονικό, δεν μπορεί να επηρεάσει </a:t>
            </a:r>
            <a:r>
              <a:rPr lang="el-GR" b="1" dirty="0"/>
              <a:t>αιτιωδώς</a:t>
            </a:r>
            <a:r>
              <a:rPr lang="el-GR" dirty="0"/>
              <a:t> τη </a:t>
            </a:r>
            <a:r>
              <a:rPr lang="el-GR" dirty="0" smtClean="0"/>
              <a:t>μάθηση…</a:t>
            </a:r>
          </a:p>
          <a:p>
            <a:pPr algn="just"/>
            <a:endParaRPr lang="el-GR" dirty="0"/>
          </a:p>
          <a:p>
            <a:pPr algn="just"/>
            <a:r>
              <a:rPr lang="el-GR" dirty="0" smtClean="0"/>
              <a:t>Μέσω όμως του </a:t>
            </a:r>
            <a:r>
              <a:rPr lang="en-US" b="1" dirty="0"/>
              <a:t>e</a:t>
            </a:r>
            <a:r>
              <a:rPr lang="el-GR" b="1" dirty="0" smtClean="0"/>
              <a:t>-</a:t>
            </a:r>
            <a:r>
              <a:rPr lang="en-US" b="1" dirty="0" err="1"/>
              <a:t>l</a:t>
            </a:r>
            <a:r>
              <a:rPr lang="el-GR" b="1" dirty="0" err="1" smtClean="0"/>
              <a:t>earning</a:t>
            </a:r>
            <a:r>
              <a:rPr lang="el-GR" b="1" dirty="0" smtClean="0"/>
              <a:t> και ανάλογα με την αρχιτεκτονική του, </a:t>
            </a:r>
            <a:r>
              <a:rPr lang="el-GR" dirty="0" smtClean="0"/>
              <a:t>τα περιεχόμενα μπορούν να: </a:t>
            </a:r>
            <a:endParaRPr lang="el-GR" dirty="0"/>
          </a:p>
          <a:p>
            <a:pPr marL="285750" indent="-285750">
              <a:buFont typeface="Wingdings" panose="05000000000000000000" pitchFamily="2" charset="2"/>
              <a:buChar char="ü"/>
            </a:pPr>
            <a:r>
              <a:rPr lang="el-GR" dirty="0" smtClean="0"/>
              <a:t>γίνουν </a:t>
            </a:r>
            <a:r>
              <a:rPr lang="el-GR" dirty="0"/>
              <a:t>πιο γρήγορα </a:t>
            </a:r>
            <a:r>
              <a:rPr lang="el-GR" dirty="0" err="1"/>
              <a:t>προσβάσιμα</a:t>
            </a:r>
            <a:r>
              <a:rPr lang="el-GR" dirty="0"/>
              <a:t> </a:t>
            </a:r>
            <a:r>
              <a:rPr lang="el-GR" i="1" dirty="0"/>
              <a:t>(αμεσότητα της πρόσβασης)</a:t>
            </a:r>
            <a:r>
              <a:rPr lang="el-GR" dirty="0"/>
              <a:t>, </a:t>
            </a:r>
          </a:p>
          <a:p>
            <a:pPr marL="285750" indent="-285750">
              <a:buFont typeface="Wingdings" panose="05000000000000000000" pitchFamily="2" charset="2"/>
              <a:buChar char="ü"/>
            </a:pPr>
            <a:r>
              <a:rPr lang="el-GR" dirty="0" smtClean="0"/>
              <a:t>ξεπεραστούν </a:t>
            </a:r>
            <a:r>
              <a:rPr lang="el-GR" dirty="0"/>
              <a:t>εμπόδια χώρου και χρόνου </a:t>
            </a:r>
            <a:r>
              <a:rPr lang="el-GR" i="1" dirty="0"/>
              <a:t>(</a:t>
            </a:r>
            <a:r>
              <a:rPr lang="el-GR" i="1" dirty="0" err="1"/>
              <a:t>χωροχρονική</a:t>
            </a:r>
            <a:r>
              <a:rPr lang="el-GR" i="1" dirty="0"/>
              <a:t> υπέρβαση)</a:t>
            </a:r>
            <a:r>
              <a:rPr lang="el-GR" dirty="0"/>
              <a:t>, </a:t>
            </a:r>
          </a:p>
          <a:p>
            <a:pPr marL="285750" indent="-285750">
              <a:buFont typeface="Wingdings" panose="05000000000000000000" pitchFamily="2" charset="2"/>
              <a:buChar char="ü"/>
            </a:pPr>
            <a:r>
              <a:rPr lang="el-GR" dirty="0" smtClean="0"/>
              <a:t>περιέχουν </a:t>
            </a:r>
            <a:r>
              <a:rPr lang="el-GR" dirty="0"/>
              <a:t>δυναμικά στοιχεία με τη σύζευξη </a:t>
            </a:r>
            <a:r>
              <a:rPr lang="el-GR" dirty="0" smtClean="0"/>
              <a:t>μέσων </a:t>
            </a:r>
            <a:r>
              <a:rPr lang="el-GR" i="1" dirty="0"/>
              <a:t>(</a:t>
            </a:r>
            <a:r>
              <a:rPr lang="el-GR" i="1" dirty="0" err="1"/>
              <a:t>πολυμεσικότητα</a:t>
            </a:r>
            <a:r>
              <a:rPr lang="el-GR" i="1" dirty="0"/>
              <a:t>)</a:t>
            </a:r>
            <a:r>
              <a:rPr lang="el-GR" dirty="0"/>
              <a:t>, </a:t>
            </a:r>
          </a:p>
          <a:p>
            <a:pPr marL="285750" indent="-285750">
              <a:buFont typeface="Wingdings" panose="05000000000000000000" pitchFamily="2" charset="2"/>
              <a:buChar char="ü"/>
            </a:pPr>
            <a:r>
              <a:rPr lang="el-GR" dirty="0" smtClean="0"/>
              <a:t>προσφέρουν </a:t>
            </a:r>
            <a:r>
              <a:rPr lang="el-GR" dirty="0"/>
              <a:t>πολλαπλή πρόσβαση (απτική, γραφιστική, συμβολική) σε ένα θέμα με την ενεργοποίηση περισσότερων αισθητηρίων </a:t>
            </a:r>
            <a:r>
              <a:rPr lang="el-GR" i="1" dirty="0"/>
              <a:t>(</a:t>
            </a:r>
            <a:r>
              <a:rPr lang="el-GR" i="1" dirty="0" err="1"/>
              <a:t>πολυτροπικότητα</a:t>
            </a:r>
            <a:r>
              <a:rPr lang="el-GR" i="1" dirty="0"/>
              <a:t>) </a:t>
            </a:r>
            <a:endParaRPr lang="el-GR" dirty="0"/>
          </a:p>
          <a:p>
            <a:pPr marL="285750" indent="-285750">
              <a:buFont typeface="Wingdings" panose="05000000000000000000" pitchFamily="2" charset="2"/>
              <a:buChar char="ü"/>
            </a:pPr>
            <a:r>
              <a:rPr lang="el-GR" dirty="0" smtClean="0"/>
              <a:t>δίνουν </a:t>
            </a:r>
            <a:r>
              <a:rPr lang="el-GR" dirty="0"/>
              <a:t>διευρυμένες δυνατότητες επικοινωνίας και επεξεργασίας των περιεχομένων </a:t>
            </a:r>
            <a:r>
              <a:rPr lang="el-GR" i="1" dirty="0"/>
              <a:t>(</a:t>
            </a:r>
            <a:r>
              <a:rPr lang="el-GR" i="1" dirty="0" err="1"/>
              <a:t>διαδραστικότητα</a:t>
            </a:r>
            <a:r>
              <a:rPr lang="el-GR" i="1" dirty="0" smtClean="0"/>
              <a:t>)</a:t>
            </a:r>
            <a:r>
              <a:rPr lang="el-GR" dirty="0" smtClean="0"/>
              <a:t> (Ράπτης 2007). </a:t>
            </a:r>
            <a:endParaRPr lang="el-GR" dirty="0"/>
          </a:p>
          <a:p>
            <a:endParaRPr lang="en-US" dirty="0"/>
          </a:p>
        </p:txBody>
      </p:sp>
    </p:spTree>
    <p:extLst>
      <p:ext uri="{BB962C8B-B14F-4D97-AF65-F5344CB8AC3E}">
        <p14:creationId xmlns:p14="http://schemas.microsoft.com/office/powerpoint/2010/main" val="32514325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1770</TotalTime>
  <Words>2895</Words>
  <Application>Microsoft Office PowerPoint</Application>
  <PresentationFormat>On-screen Show (16:9)</PresentationFormat>
  <Paragraphs>230</Paragraphs>
  <Slides>31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31</vt:i4>
      </vt:variant>
    </vt:vector>
  </HeadingPairs>
  <TitlesOfParts>
    <vt:vector size="36" baseType="lpstr">
      <vt:lpstr>Arial</vt:lpstr>
      <vt:lpstr>Calibri</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Παραδοσιακά vs Ψηφιακά Περιβάλλοντα Μάθησης</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European University Cyprus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Yianna Nicolaou</dc:creator>
  <cp:lastModifiedBy>Paraskevi Chatzipanagiotou</cp:lastModifiedBy>
  <cp:revision>100</cp:revision>
  <dcterms:created xsi:type="dcterms:W3CDTF">2018-12-13T11:36:00Z</dcterms:created>
  <dcterms:modified xsi:type="dcterms:W3CDTF">2020-08-31T04:07:44Z</dcterms:modified>
</cp:coreProperties>
</file>